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8"/>
  </p:notesMasterIdLst>
  <p:sldIdLst>
    <p:sldId id="307" r:id="rId2"/>
    <p:sldId id="273" r:id="rId3"/>
    <p:sldId id="288" r:id="rId4"/>
    <p:sldId id="282" r:id="rId5"/>
    <p:sldId id="283" r:id="rId6"/>
    <p:sldId id="292" r:id="rId7"/>
    <p:sldId id="291" r:id="rId8"/>
    <p:sldId id="293" r:id="rId9"/>
    <p:sldId id="258" r:id="rId10"/>
    <p:sldId id="261" r:id="rId11"/>
    <p:sldId id="262" r:id="rId12"/>
    <p:sldId id="263" r:id="rId13"/>
    <p:sldId id="265" r:id="rId14"/>
    <p:sldId id="271" r:id="rId15"/>
    <p:sldId id="298" r:id="rId16"/>
    <p:sldId id="264" r:id="rId17"/>
    <p:sldId id="302" r:id="rId18"/>
    <p:sldId id="303" r:id="rId19"/>
    <p:sldId id="301" r:id="rId20"/>
    <p:sldId id="268" r:id="rId21"/>
    <p:sldId id="305" r:id="rId22"/>
    <p:sldId id="306" r:id="rId23"/>
    <p:sldId id="270" r:id="rId24"/>
    <p:sldId id="294" r:id="rId25"/>
    <p:sldId id="295" r:id="rId26"/>
    <p:sldId id="296" r:id="rId27"/>
    <p:sldId id="275" r:id="rId28"/>
    <p:sldId id="276" r:id="rId29"/>
    <p:sldId id="277" r:id="rId30"/>
    <p:sldId id="278" r:id="rId31"/>
    <p:sldId id="279" r:id="rId32"/>
    <p:sldId id="284" r:id="rId33"/>
    <p:sldId id="286" r:id="rId34"/>
    <p:sldId id="304" r:id="rId35"/>
    <p:sldId id="289" r:id="rId36"/>
    <p:sldId id="290" r:id="rId37"/>
  </p:sldIdLst>
  <p:sldSz cx="9906000" cy="6858000" type="A4"/>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FF00"/>
    <a:srgbClr val="E3D047"/>
    <a:srgbClr val="E4E488"/>
    <a:srgbClr val="C83EB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94" d="100"/>
          <a:sy n="94" d="100"/>
        </p:scale>
        <p:origin x="-1520" y="-96"/>
      </p:cViewPr>
      <p:guideLst>
        <p:guide orient="horz" pos="2160"/>
        <p:guide pos="312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notesMaster" Target="notesMasters/notesMaster1.xml"/><Relationship Id="rId39" Type="http://schemas.openxmlformats.org/officeDocument/2006/relationships/printerSettings" Target="printerSettings/printerSettings1.bin"/><Relationship Id="rId40" Type="http://schemas.openxmlformats.org/officeDocument/2006/relationships/presProps" Target="presProps.xml"/><Relationship Id="rId41" Type="http://schemas.openxmlformats.org/officeDocument/2006/relationships/viewProps" Target="viewProps.xml"/><Relationship Id="rId42" Type="http://schemas.openxmlformats.org/officeDocument/2006/relationships/theme" Target="theme/theme1.xml"/><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82F81AD-42BC-4EB0-8076-124CCE14D03A}" type="datetimeFigureOut">
              <a:rPr lang="en-US" smtClean="0"/>
              <a:pPr/>
              <a:t>5/14/12</a:t>
            </a:fld>
            <a:endParaRPr lang="en-US"/>
          </a:p>
        </p:txBody>
      </p:sp>
      <p:sp>
        <p:nvSpPr>
          <p:cNvPr id="4" name="Slide Image Placeholder 3"/>
          <p:cNvSpPr>
            <a:spLocks noGrp="1" noRot="1" noChangeAspect="1"/>
          </p:cNvSpPr>
          <p:nvPr>
            <p:ph type="sldImg" idx="2"/>
          </p:nvPr>
        </p:nvSpPr>
        <p:spPr>
          <a:xfrm>
            <a:off x="952500" y="685800"/>
            <a:ext cx="4953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8C10C06-9099-4B7F-AD6C-19F00BD54EB8}" type="slidenum">
              <a:rPr lang="en-US" smtClean="0"/>
              <a:pPr/>
              <a:t>‹#›</a:t>
            </a:fld>
            <a:endParaRPr lang="en-US"/>
          </a:p>
        </p:txBody>
      </p:sp>
    </p:spTree>
    <p:extLst>
      <p:ext uri="{BB962C8B-B14F-4D97-AF65-F5344CB8AC3E}">
        <p14:creationId xmlns:p14="http://schemas.microsoft.com/office/powerpoint/2010/main" val="34839184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20000"/>
              </a:spcBef>
              <a:buClr>
                <a:schemeClr val="tx1"/>
              </a:buClr>
              <a:buSzPct val="130000"/>
            </a:pPr>
            <a:r>
              <a:rPr lang="en-US" sz="1200" dirty="0" smtClean="0">
                <a:latin typeface="Tahoma"/>
                <a:cs typeface="Tahoma"/>
              </a:rPr>
              <a:t>The goal of the project is to deliver a complete reference HW platform tailored for scientific computations leveraging on commodity devices and on a dedicated custom interconnection system (</a:t>
            </a:r>
            <a:r>
              <a:rPr lang="en-US" sz="1200" dirty="0" err="1" smtClean="0">
                <a:latin typeface="Tahoma"/>
                <a:cs typeface="Tahoma"/>
              </a:rPr>
              <a:t>APEnet</a:t>
            </a:r>
            <a:r>
              <a:rPr lang="en-US" sz="1200" dirty="0" smtClean="0">
                <a:latin typeface="Tahoma"/>
                <a:cs typeface="Tahoma"/>
              </a:rPr>
              <a:t>+) for inter-node communication network</a:t>
            </a:r>
          </a:p>
          <a:p>
            <a:pPr>
              <a:spcBef>
                <a:spcPct val="20000"/>
              </a:spcBef>
              <a:buClr>
                <a:schemeClr val="tx1"/>
              </a:buClr>
              <a:buSzPct val="130000"/>
            </a:pPr>
            <a:r>
              <a:rPr lang="en-US" sz="1200" dirty="0" smtClean="0">
                <a:latin typeface="Tahoma"/>
                <a:cs typeface="Tahoma"/>
              </a:rPr>
              <a:t> </a:t>
            </a:r>
            <a:endParaRPr lang="en-US" sz="1200" dirty="0" smtClean="0">
              <a:latin typeface="Tahoma"/>
              <a:ea typeface="Tahoma" charset="0"/>
              <a:cs typeface="Tahoma"/>
            </a:endParaRPr>
          </a:p>
          <a:p>
            <a:endParaRPr lang="en-US" dirty="0"/>
          </a:p>
        </p:txBody>
      </p:sp>
      <p:sp>
        <p:nvSpPr>
          <p:cNvPr id="4" name="Slide Number Placeholder 3"/>
          <p:cNvSpPr>
            <a:spLocks noGrp="1"/>
          </p:cNvSpPr>
          <p:nvPr>
            <p:ph type="sldNum" sz="quarter" idx="10"/>
          </p:nvPr>
        </p:nvSpPr>
        <p:spPr/>
        <p:txBody>
          <a:bodyPr/>
          <a:lstStyle/>
          <a:p>
            <a:fld id="{38C10C06-9099-4B7F-AD6C-19F00BD54EB8}" type="slidenum">
              <a:rPr lang="en-US" smtClean="0"/>
              <a:pPr/>
              <a:t>10</a:t>
            </a:fld>
            <a:endParaRPr lang="en-US"/>
          </a:p>
        </p:txBody>
      </p:sp>
    </p:spTree>
    <p:extLst>
      <p:ext uri="{BB962C8B-B14F-4D97-AF65-F5344CB8AC3E}">
        <p14:creationId xmlns:p14="http://schemas.microsoft.com/office/powerpoint/2010/main" val="37204490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20000"/>
              </a:spcBef>
              <a:buClr>
                <a:schemeClr val="tx1"/>
              </a:buClr>
              <a:buSzPct val="130000"/>
            </a:pPr>
            <a:r>
              <a:rPr lang="en-US" sz="1200" dirty="0" smtClean="0">
                <a:latin typeface="Tahoma"/>
                <a:cs typeface="Tahoma"/>
              </a:rPr>
              <a:t>The goal of the project is to deliver a complete reference HW platform tailored for scientific computations leveraging on commodity devices and on a dedicated custom interconnection system (</a:t>
            </a:r>
            <a:r>
              <a:rPr lang="en-US" sz="1200" dirty="0" err="1" smtClean="0">
                <a:latin typeface="Tahoma"/>
                <a:cs typeface="Tahoma"/>
              </a:rPr>
              <a:t>APEnet</a:t>
            </a:r>
            <a:r>
              <a:rPr lang="en-US" sz="1200" dirty="0" smtClean="0">
                <a:latin typeface="Tahoma"/>
                <a:cs typeface="Tahoma"/>
              </a:rPr>
              <a:t>+) for inter-node communication network</a:t>
            </a:r>
          </a:p>
          <a:p>
            <a:pPr>
              <a:spcBef>
                <a:spcPct val="20000"/>
              </a:spcBef>
              <a:buClr>
                <a:schemeClr val="tx1"/>
              </a:buClr>
              <a:buSzPct val="130000"/>
            </a:pPr>
            <a:r>
              <a:rPr lang="en-US" sz="1200" smtClean="0">
                <a:latin typeface="Tahoma"/>
                <a:cs typeface="Tahoma"/>
              </a:rPr>
              <a:t> </a:t>
            </a:r>
            <a:endParaRPr lang="en-US" sz="1200" smtClean="0">
              <a:latin typeface="Tahoma"/>
              <a:ea typeface="Tahoma" charset="0"/>
              <a:cs typeface="Tahoma"/>
            </a:endParaRPr>
          </a:p>
          <a:p>
            <a:endParaRPr lang="en-US"/>
          </a:p>
        </p:txBody>
      </p:sp>
      <p:sp>
        <p:nvSpPr>
          <p:cNvPr id="4" name="Slide Number Placeholder 3"/>
          <p:cNvSpPr>
            <a:spLocks noGrp="1"/>
          </p:cNvSpPr>
          <p:nvPr>
            <p:ph type="sldNum" sz="quarter" idx="10"/>
          </p:nvPr>
        </p:nvSpPr>
        <p:spPr/>
        <p:txBody>
          <a:bodyPr/>
          <a:lstStyle/>
          <a:p>
            <a:fld id="{38C10C06-9099-4B7F-AD6C-19F00BD54EB8}" type="slidenum">
              <a:rPr lang="en-US" smtClean="0"/>
              <a:pPr/>
              <a:t>19</a:t>
            </a:fld>
            <a:endParaRPr lang="en-US"/>
          </a:p>
        </p:txBody>
      </p:sp>
    </p:spTree>
    <p:extLst>
      <p:ext uri="{BB962C8B-B14F-4D97-AF65-F5344CB8AC3E}">
        <p14:creationId xmlns:p14="http://schemas.microsoft.com/office/powerpoint/2010/main" val="37204490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20000"/>
              </a:spcBef>
              <a:buClr>
                <a:schemeClr val="tx1"/>
              </a:buClr>
              <a:buSzPct val="130000"/>
            </a:pPr>
            <a:r>
              <a:rPr lang="en-US" sz="1200" dirty="0" smtClean="0">
                <a:latin typeface="Tahoma"/>
                <a:cs typeface="Tahoma"/>
              </a:rPr>
              <a:t>The goal of the project is to deliver a complete reference HW platform tailored for scientific computations leveraging on commodity devices and on a dedicated custom interconnection system (</a:t>
            </a:r>
            <a:r>
              <a:rPr lang="en-US" sz="1200" dirty="0" err="1" smtClean="0">
                <a:latin typeface="Tahoma"/>
                <a:cs typeface="Tahoma"/>
              </a:rPr>
              <a:t>APEnet</a:t>
            </a:r>
            <a:r>
              <a:rPr lang="en-US" sz="1200" dirty="0" smtClean="0">
                <a:latin typeface="Tahoma"/>
                <a:cs typeface="Tahoma"/>
              </a:rPr>
              <a:t>+) for inter-node communication network</a:t>
            </a:r>
          </a:p>
          <a:p>
            <a:pPr>
              <a:spcBef>
                <a:spcPct val="20000"/>
              </a:spcBef>
              <a:buClr>
                <a:schemeClr val="tx1"/>
              </a:buClr>
              <a:buSzPct val="130000"/>
            </a:pPr>
            <a:r>
              <a:rPr lang="en-US" sz="1200" smtClean="0">
                <a:latin typeface="Tahoma"/>
                <a:cs typeface="Tahoma"/>
              </a:rPr>
              <a:t> </a:t>
            </a:r>
            <a:endParaRPr lang="en-US" sz="1200" smtClean="0">
              <a:latin typeface="Tahoma"/>
              <a:ea typeface="Tahoma" charset="0"/>
              <a:cs typeface="Tahoma"/>
            </a:endParaRPr>
          </a:p>
          <a:p>
            <a:endParaRPr lang="en-US"/>
          </a:p>
        </p:txBody>
      </p:sp>
      <p:sp>
        <p:nvSpPr>
          <p:cNvPr id="4" name="Slide Number Placeholder 3"/>
          <p:cNvSpPr>
            <a:spLocks noGrp="1"/>
          </p:cNvSpPr>
          <p:nvPr>
            <p:ph type="sldNum" sz="quarter" idx="10"/>
          </p:nvPr>
        </p:nvSpPr>
        <p:spPr/>
        <p:txBody>
          <a:bodyPr/>
          <a:lstStyle/>
          <a:p>
            <a:fld id="{38C10C06-9099-4B7F-AD6C-19F00BD54EB8}" type="slidenum">
              <a:rPr lang="en-US" smtClean="0"/>
              <a:pPr/>
              <a:t>20</a:t>
            </a:fld>
            <a:endParaRPr lang="en-US"/>
          </a:p>
        </p:txBody>
      </p:sp>
    </p:spTree>
    <p:extLst>
      <p:ext uri="{BB962C8B-B14F-4D97-AF65-F5344CB8AC3E}">
        <p14:creationId xmlns:p14="http://schemas.microsoft.com/office/powerpoint/2010/main" val="37204490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20000"/>
              </a:spcBef>
              <a:buClr>
                <a:schemeClr val="tx1"/>
              </a:buClr>
              <a:buSzPct val="130000"/>
            </a:pPr>
            <a:r>
              <a:rPr lang="en-US" sz="1200" dirty="0" smtClean="0">
                <a:latin typeface="Tahoma"/>
                <a:cs typeface="Tahoma"/>
              </a:rPr>
              <a:t>The goal of the project is to deliver a complete reference HW platform tailored for scientific computations leveraging on commodity devices and on a dedicated custom interconnection system (</a:t>
            </a:r>
            <a:r>
              <a:rPr lang="en-US" sz="1200" dirty="0" err="1" smtClean="0">
                <a:latin typeface="Tahoma"/>
                <a:cs typeface="Tahoma"/>
              </a:rPr>
              <a:t>APEnet</a:t>
            </a:r>
            <a:r>
              <a:rPr lang="en-US" sz="1200" dirty="0" smtClean="0">
                <a:latin typeface="Tahoma"/>
                <a:cs typeface="Tahoma"/>
              </a:rPr>
              <a:t>+) for inter-node communication network</a:t>
            </a:r>
          </a:p>
          <a:p>
            <a:pPr>
              <a:spcBef>
                <a:spcPct val="20000"/>
              </a:spcBef>
              <a:buClr>
                <a:schemeClr val="tx1"/>
              </a:buClr>
              <a:buSzPct val="130000"/>
            </a:pPr>
            <a:r>
              <a:rPr lang="en-US" sz="1200" smtClean="0">
                <a:latin typeface="Tahoma"/>
                <a:cs typeface="Tahoma"/>
              </a:rPr>
              <a:t> </a:t>
            </a:r>
            <a:endParaRPr lang="en-US" sz="1200" smtClean="0">
              <a:latin typeface="Tahoma"/>
              <a:ea typeface="Tahoma" charset="0"/>
              <a:cs typeface="Tahoma"/>
            </a:endParaRPr>
          </a:p>
          <a:p>
            <a:endParaRPr lang="en-US"/>
          </a:p>
        </p:txBody>
      </p:sp>
      <p:sp>
        <p:nvSpPr>
          <p:cNvPr id="4" name="Slide Number Placeholder 3"/>
          <p:cNvSpPr>
            <a:spLocks noGrp="1"/>
          </p:cNvSpPr>
          <p:nvPr>
            <p:ph type="sldNum" sz="quarter" idx="10"/>
          </p:nvPr>
        </p:nvSpPr>
        <p:spPr/>
        <p:txBody>
          <a:bodyPr/>
          <a:lstStyle/>
          <a:p>
            <a:fld id="{38C10C06-9099-4B7F-AD6C-19F00BD54EB8}" type="slidenum">
              <a:rPr lang="en-US" smtClean="0"/>
              <a:pPr/>
              <a:t>21</a:t>
            </a:fld>
            <a:endParaRPr lang="en-US"/>
          </a:p>
        </p:txBody>
      </p:sp>
    </p:spTree>
    <p:extLst>
      <p:ext uri="{BB962C8B-B14F-4D97-AF65-F5344CB8AC3E}">
        <p14:creationId xmlns:p14="http://schemas.microsoft.com/office/powerpoint/2010/main" val="37204490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20000"/>
              </a:spcBef>
              <a:buClr>
                <a:schemeClr val="tx1"/>
              </a:buClr>
              <a:buSzPct val="130000"/>
            </a:pPr>
            <a:r>
              <a:rPr lang="en-US" sz="1200" dirty="0" smtClean="0">
                <a:latin typeface="Tahoma"/>
                <a:cs typeface="Tahoma"/>
              </a:rPr>
              <a:t>The goal of the project is to deliver a complete reference HW platform tailored for scientific computations leveraging on commodity devices and on a dedicated custom interconnection system (</a:t>
            </a:r>
            <a:r>
              <a:rPr lang="en-US" sz="1200" dirty="0" err="1" smtClean="0">
                <a:latin typeface="Tahoma"/>
                <a:cs typeface="Tahoma"/>
              </a:rPr>
              <a:t>APEnet</a:t>
            </a:r>
            <a:r>
              <a:rPr lang="en-US" sz="1200" dirty="0" smtClean="0">
                <a:latin typeface="Tahoma"/>
                <a:cs typeface="Tahoma"/>
              </a:rPr>
              <a:t>+) for inter-node communication network</a:t>
            </a:r>
          </a:p>
          <a:p>
            <a:pPr>
              <a:spcBef>
                <a:spcPct val="20000"/>
              </a:spcBef>
              <a:buClr>
                <a:schemeClr val="tx1"/>
              </a:buClr>
              <a:buSzPct val="130000"/>
            </a:pPr>
            <a:r>
              <a:rPr lang="en-US" sz="1200" smtClean="0">
                <a:latin typeface="Tahoma"/>
                <a:cs typeface="Tahoma"/>
              </a:rPr>
              <a:t> </a:t>
            </a:r>
            <a:endParaRPr lang="en-US" sz="1200" smtClean="0">
              <a:latin typeface="Tahoma"/>
              <a:ea typeface="Tahoma" charset="0"/>
              <a:cs typeface="Tahoma"/>
            </a:endParaRPr>
          </a:p>
          <a:p>
            <a:endParaRPr lang="en-US"/>
          </a:p>
        </p:txBody>
      </p:sp>
      <p:sp>
        <p:nvSpPr>
          <p:cNvPr id="4" name="Slide Number Placeholder 3"/>
          <p:cNvSpPr>
            <a:spLocks noGrp="1"/>
          </p:cNvSpPr>
          <p:nvPr>
            <p:ph type="sldNum" sz="quarter" idx="10"/>
          </p:nvPr>
        </p:nvSpPr>
        <p:spPr/>
        <p:txBody>
          <a:bodyPr/>
          <a:lstStyle/>
          <a:p>
            <a:fld id="{38C10C06-9099-4B7F-AD6C-19F00BD54EB8}" type="slidenum">
              <a:rPr lang="en-US" smtClean="0"/>
              <a:pPr/>
              <a:t>22</a:t>
            </a:fld>
            <a:endParaRPr lang="en-US"/>
          </a:p>
        </p:txBody>
      </p:sp>
    </p:spTree>
    <p:extLst>
      <p:ext uri="{BB962C8B-B14F-4D97-AF65-F5344CB8AC3E}">
        <p14:creationId xmlns:p14="http://schemas.microsoft.com/office/powerpoint/2010/main" val="37204490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20000"/>
              </a:spcBef>
              <a:buClr>
                <a:schemeClr val="tx1"/>
              </a:buClr>
              <a:buSzPct val="130000"/>
            </a:pPr>
            <a:r>
              <a:rPr lang="en-US" sz="1200" dirty="0" smtClean="0">
                <a:latin typeface="Tahoma"/>
                <a:cs typeface="Tahoma"/>
              </a:rPr>
              <a:t>The goal of the project is to deliver a complete reference HW platform tailored for scientific computations leveraging on commodity devices and on a dedicated custom interconnection system (</a:t>
            </a:r>
            <a:r>
              <a:rPr lang="en-US" sz="1200" dirty="0" err="1" smtClean="0">
                <a:latin typeface="Tahoma"/>
                <a:cs typeface="Tahoma"/>
              </a:rPr>
              <a:t>APEnet</a:t>
            </a:r>
            <a:r>
              <a:rPr lang="en-US" sz="1200" dirty="0" smtClean="0">
                <a:latin typeface="Tahoma"/>
                <a:cs typeface="Tahoma"/>
              </a:rPr>
              <a:t>+) for inter-node communication network</a:t>
            </a:r>
          </a:p>
          <a:p>
            <a:pPr>
              <a:spcBef>
                <a:spcPct val="20000"/>
              </a:spcBef>
              <a:buClr>
                <a:schemeClr val="tx1"/>
              </a:buClr>
              <a:buSzPct val="130000"/>
            </a:pPr>
            <a:r>
              <a:rPr lang="en-US" sz="1200" smtClean="0">
                <a:latin typeface="Tahoma"/>
                <a:cs typeface="Tahoma"/>
              </a:rPr>
              <a:t> </a:t>
            </a:r>
            <a:endParaRPr lang="en-US" sz="1200" smtClean="0">
              <a:latin typeface="Tahoma"/>
              <a:ea typeface="Tahoma" charset="0"/>
              <a:cs typeface="Tahoma"/>
            </a:endParaRPr>
          </a:p>
          <a:p>
            <a:endParaRPr lang="en-US"/>
          </a:p>
        </p:txBody>
      </p:sp>
      <p:sp>
        <p:nvSpPr>
          <p:cNvPr id="4" name="Slide Number Placeholder 3"/>
          <p:cNvSpPr>
            <a:spLocks noGrp="1"/>
          </p:cNvSpPr>
          <p:nvPr>
            <p:ph type="sldNum" sz="quarter" idx="10"/>
          </p:nvPr>
        </p:nvSpPr>
        <p:spPr/>
        <p:txBody>
          <a:bodyPr/>
          <a:lstStyle/>
          <a:p>
            <a:fld id="{38C10C06-9099-4B7F-AD6C-19F00BD54EB8}" type="slidenum">
              <a:rPr lang="en-US" smtClean="0"/>
              <a:pPr/>
              <a:t>23</a:t>
            </a:fld>
            <a:endParaRPr lang="en-US"/>
          </a:p>
        </p:txBody>
      </p:sp>
    </p:spTree>
    <p:extLst>
      <p:ext uri="{BB962C8B-B14F-4D97-AF65-F5344CB8AC3E}">
        <p14:creationId xmlns:p14="http://schemas.microsoft.com/office/powerpoint/2010/main" val="37204490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300">
                <a:solidFill>
                  <a:schemeClr val="tx1"/>
                </a:solidFill>
                <a:latin typeface="Times New Roman" charset="0"/>
                <a:ea typeface="ＭＳ Ｐゴシック" charset="0"/>
                <a:cs typeface="ＭＳ Ｐゴシック" charset="0"/>
              </a:defRPr>
            </a:lvl1pPr>
            <a:lvl2pPr marL="719993" indent="-276920" eaLnBrk="0" hangingPunct="0">
              <a:defRPr sz="2300">
                <a:solidFill>
                  <a:schemeClr val="tx1"/>
                </a:solidFill>
                <a:latin typeface="Times New Roman" charset="0"/>
                <a:ea typeface="ＭＳ Ｐゴシック" charset="0"/>
              </a:defRPr>
            </a:lvl2pPr>
            <a:lvl3pPr marL="1107681" indent="-221536" eaLnBrk="0" hangingPunct="0">
              <a:defRPr sz="2300">
                <a:solidFill>
                  <a:schemeClr val="tx1"/>
                </a:solidFill>
                <a:latin typeface="Times New Roman" charset="0"/>
                <a:ea typeface="ＭＳ Ｐゴシック" charset="0"/>
              </a:defRPr>
            </a:lvl3pPr>
            <a:lvl4pPr marL="1550754" indent="-221536" eaLnBrk="0" hangingPunct="0">
              <a:defRPr sz="2300">
                <a:solidFill>
                  <a:schemeClr val="tx1"/>
                </a:solidFill>
                <a:latin typeface="Times New Roman" charset="0"/>
                <a:ea typeface="ＭＳ Ｐゴシック" charset="0"/>
              </a:defRPr>
            </a:lvl4pPr>
            <a:lvl5pPr marL="1993826" indent="-221536" eaLnBrk="0" hangingPunct="0">
              <a:defRPr sz="2300">
                <a:solidFill>
                  <a:schemeClr val="tx1"/>
                </a:solidFill>
                <a:latin typeface="Times New Roman" charset="0"/>
                <a:ea typeface="ＭＳ Ｐゴシック" charset="0"/>
              </a:defRPr>
            </a:lvl5pPr>
            <a:lvl6pPr marL="2436899" indent="-221536" eaLnBrk="0" fontAlgn="base" hangingPunct="0">
              <a:spcBef>
                <a:spcPct val="0"/>
              </a:spcBef>
              <a:spcAft>
                <a:spcPct val="0"/>
              </a:spcAft>
              <a:defRPr sz="2300">
                <a:solidFill>
                  <a:schemeClr val="tx1"/>
                </a:solidFill>
                <a:latin typeface="Times New Roman" charset="0"/>
                <a:ea typeface="ＭＳ Ｐゴシック" charset="0"/>
              </a:defRPr>
            </a:lvl6pPr>
            <a:lvl7pPr marL="2879971" indent="-221536" eaLnBrk="0" fontAlgn="base" hangingPunct="0">
              <a:spcBef>
                <a:spcPct val="0"/>
              </a:spcBef>
              <a:spcAft>
                <a:spcPct val="0"/>
              </a:spcAft>
              <a:defRPr sz="2300">
                <a:solidFill>
                  <a:schemeClr val="tx1"/>
                </a:solidFill>
                <a:latin typeface="Times New Roman" charset="0"/>
                <a:ea typeface="ＭＳ Ｐゴシック" charset="0"/>
              </a:defRPr>
            </a:lvl7pPr>
            <a:lvl8pPr marL="3323044" indent="-221536" eaLnBrk="0" fontAlgn="base" hangingPunct="0">
              <a:spcBef>
                <a:spcPct val="0"/>
              </a:spcBef>
              <a:spcAft>
                <a:spcPct val="0"/>
              </a:spcAft>
              <a:defRPr sz="2300">
                <a:solidFill>
                  <a:schemeClr val="tx1"/>
                </a:solidFill>
                <a:latin typeface="Times New Roman" charset="0"/>
                <a:ea typeface="ＭＳ Ｐゴシック" charset="0"/>
              </a:defRPr>
            </a:lvl8pPr>
            <a:lvl9pPr marL="3766116" indent="-221536" eaLnBrk="0" fontAlgn="base" hangingPunct="0">
              <a:spcBef>
                <a:spcPct val="0"/>
              </a:spcBef>
              <a:spcAft>
                <a:spcPct val="0"/>
              </a:spcAft>
              <a:defRPr sz="2300">
                <a:solidFill>
                  <a:schemeClr val="tx1"/>
                </a:solidFill>
                <a:latin typeface="Times New Roman" charset="0"/>
                <a:ea typeface="ＭＳ Ｐゴシック" charset="0"/>
              </a:defRPr>
            </a:lvl9pPr>
          </a:lstStyle>
          <a:p>
            <a:fld id="{FC9C89A2-B095-A44F-B8DA-88F880D3CEFE}" type="slidenum">
              <a:rPr lang="en-US" sz="1200"/>
              <a:pPr/>
              <a:t>24</a:t>
            </a:fld>
            <a:endParaRPr lang="en-US" sz="1200"/>
          </a:p>
        </p:txBody>
      </p:sp>
      <p:sp>
        <p:nvSpPr>
          <p:cNvPr id="53250" name="Rectangle 2"/>
          <p:cNvSpPr>
            <a:spLocks noGrp="1" noRot="1" noChangeAspect="1" noChangeArrowheads="1" noTextEdit="1"/>
          </p:cNvSpPr>
          <p:nvPr>
            <p:ph type="sldImg"/>
          </p:nvPr>
        </p:nvSpPr>
        <p:spPr>
          <a:ln/>
        </p:spPr>
      </p:sp>
      <p:sp>
        <p:nvSpPr>
          <p:cNvPr id="5325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New Roman" charset="0"/>
                <a:ea typeface="ＭＳ Ｐゴシック" charset="0"/>
                <a:cs typeface="ＭＳ Ｐゴシック" charset="0"/>
              </a:rPr>
              <a:t>GPU application choices</a:t>
            </a:r>
          </a:p>
          <a:p>
            <a:r>
              <a:rPr lang="en-US" b="1">
                <a:latin typeface="Times New Roman" charset="0"/>
                <a:ea typeface="ＭＳ Ｐゴシック" charset="0"/>
                <a:cs typeface="ＭＳ Ｐゴシック" charset="0"/>
              </a:rPr>
              <a:t>should have... </a:t>
            </a:r>
          </a:p>
          <a:p>
            <a:r>
              <a:rPr lang="en-US" b="1">
                <a:latin typeface="Times New Roman" charset="0"/>
                <a:ea typeface="ＭＳ Ｐゴシック" charset="0"/>
                <a:cs typeface="ＭＳ Ｐゴシック" charset="0"/>
              </a:rPr>
              <a:t>•Data parallelism</a:t>
            </a:r>
          </a:p>
          <a:p>
            <a:r>
              <a:rPr lang="en-US" b="1">
                <a:latin typeface="Times New Roman" charset="0"/>
                <a:ea typeface="ＭＳ Ｐゴシック" charset="0"/>
                <a:cs typeface="ＭＳ Ｐゴシック" charset="0"/>
              </a:rPr>
              <a:t>•Large datasets, suitable for streaming (stream == collection of items requiring similar computation. I.e., grid cells in a simulation</a:t>
            </a:r>
          </a:p>
          <a:p>
            <a:r>
              <a:rPr lang="en-US" b="1">
                <a:latin typeface="Times New Roman" charset="0"/>
                <a:ea typeface="ＭＳ Ｐゴシック" charset="0"/>
                <a:cs typeface="ＭＳ Ｐゴシック" charset="0"/>
              </a:rPr>
              <a:t>Independence among data elements </a:t>
            </a:r>
          </a:p>
          <a:p>
            <a:r>
              <a:rPr lang="en-US" b="1">
                <a:latin typeface="Times New Roman" charset="0"/>
                <a:ea typeface="ＭＳ Ｐゴシック" charset="0"/>
                <a:cs typeface="ＭＳ Ｐゴシック" charset="0"/>
              </a:rPr>
              <a:t>•Arithmetic/logic-heavy</a:t>
            </a:r>
            <a:endParaRPr lang="en-US">
              <a:latin typeface="Times New Roman" charset="0"/>
              <a:ea typeface="ＭＳ Ｐゴシック" charset="0"/>
              <a:cs typeface="ＭＳ Ｐゴシック" charset="0"/>
            </a:endParaRPr>
          </a:p>
        </p:txBody>
      </p:sp>
      <p:sp>
        <p:nvSpPr>
          <p:cNvPr id="53252" name="Footer Placeholder 4"/>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300">
                <a:solidFill>
                  <a:schemeClr val="tx1"/>
                </a:solidFill>
                <a:latin typeface="Times New Roman" charset="0"/>
                <a:ea typeface="ＭＳ Ｐゴシック" charset="0"/>
                <a:cs typeface="ＭＳ Ｐゴシック" charset="0"/>
              </a:defRPr>
            </a:lvl1pPr>
            <a:lvl2pPr marL="719993" indent="-276920" eaLnBrk="0" hangingPunct="0">
              <a:defRPr sz="2300">
                <a:solidFill>
                  <a:schemeClr val="tx1"/>
                </a:solidFill>
                <a:latin typeface="Times New Roman" charset="0"/>
                <a:ea typeface="ＭＳ Ｐゴシック" charset="0"/>
              </a:defRPr>
            </a:lvl2pPr>
            <a:lvl3pPr marL="1107681" indent="-221536" eaLnBrk="0" hangingPunct="0">
              <a:defRPr sz="2300">
                <a:solidFill>
                  <a:schemeClr val="tx1"/>
                </a:solidFill>
                <a:latin typeface="Times New Roman" charset="0"/>
                <a:ea typeface="ＭＳ Ｐゴシック" charset="0"/>
              </a:defRPr>
            </a:lvl3pPr>
            <a:lvl4pPr marL="1550754" indent="-221536" eaLnBrk="0" hangingPunct="0">
              <a:defRPr sz="2300">
                <a:solidFill>
                  <a:schemeClr val="tx1"/>
                </a:solidFill>
                <a:latin typeface="Times New Roman" charset="0"/>
                <a:ea typeface="ＭＳ Ｐゴシック" charset="0"/>
              </a:defRPr>
            </a:lvl4pPr>
            <a:lvl5pPr marL="1993826" indent="-221536" eaLnBrk="0" hangingPunct="0">
              <a:defRPr sz="2300">
                <a:solidFill>
                  <a:schemeClr val="tx1"/>
                </a:solidFill>
                <a:latin typeface="Times New Roman" charset="0"/>
                <a:ea typeface="ＭＳ Ｐゴシック" charset="0"/>
              </a:defRPr>
            </a:lvl5pPr>
            <a:lvl6pPr marL="2436899" indent="-221536" eaLnBrk="0" fontAlgn="base" hangingPunct="0">
              <a:spcBef>
                <a:spcPct val="0"/>
              </a:spcBef>
              <a:spcAft>
                <a:spcPct val="0"/>
              </a:spcAft>
              <a:defRPr sz="2300">
                <a:solidFill>
                  <a:schemeClr val="tx1"/>
                </a:solidFill>
                <a:latin typeface="Times New Roman" charset="0"/>
                <a:ea typeface="ＭＳ Ｐゴシック" charset="0"/>
              </a:defRPr>
            </a:lvl6pPr>
            <a:lvl7pPr marL="2879971" indent="-221536" eaLnBrk="0" fontAlgn="base" hangingPunct="0">
              <a:spcBef>
                <a:spcPct val="0"/>
              </a:spcBef>
              <a:spcAft>
                <a:spcPct val="0"/>
              </a:spcAft>
              <a:defRPr sz="2300">
                <a:solidFill>
                  <a:schemeClr val="tx1"/>
                </a:solidFill>
                <a:latin typeface="Times New Roman" charset="0"/>
                <a:ea typeface="ＭＳ Ｐゴシック" charset="0"/>
              </a:defRPr>
            </a:lvl7pPr>
            <a:lvl8pPr marL="3323044" indent="-221536" eaLnBrk="0" fontAlgn="base" hangingPunct="0">
              <a:spcBef>
                <a:spcPct val="0"/>
              </a:spcBef>
              <a:spcAft>
                <a:spcPct val="0"/>
              </a:spcAft>
              <a:defRPr sz="2300">
                <a:solidFill>
                  <a:schemeClr val="tx1"/>
                </a:solidFill>
                <a:latin typeface="Times New Roman" charset="0"/>
                <a:ea typeface="ＭＳ Ｐゴシック" charset="0"/>
              </a:defRPr>
            </a:lvl8pPr>
            <a:lvl9pPr marL="3766116" indent="-221536" eaLnBrk="0" fontAlgn="base" hangingPunct="0">
              <a:spcBef>
                <a:spcPct val="0"/>
              </a:spcBef>
              <a:spcAft>
                <a:spcPct val="0"/>
              </a:spcAft>
              <a:defRPr sz="2300">
                <a:solidFill>
                  <a:schemeClr val="tx1"/>
                </a:solidFill>
                <a:latin typeface="Times New Roman" charset="0"/>
                <a:ea typeface="ＭＳ Ｐゴシック" charset="0"/>
              </a:defRPr>
            </a:lvl9pPr>
          </a:lstStyle>
          <a:p>
            <a:r>
              <a:rPr lang="en-US" sz="1200"/>
              <a:t>Piero Vicini - INFN Roma - </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300">
                <a:solidFill>
                  <a:schemeClr val="tx1"/>
                </a:solidFill>
                <a:latin typeface="Times New Roman" charset="0"/>
                <a:ea typeface="ＭＳ Ｐゴシック" charset="0"/>
                <a:cs typeface="ＭＳ Ｐゴシック" charset="0"/>
              </a:defRPr>
            </a:lvl1pPr>
            <a:lvl2pPr marL="719993" indent="-276920" eaLnBrk="0" hangingPunct="0">
              <a:defRPr sz="2300">
                <a:solidFill>
                  <a:schemeClr val="tx1"/>
                </a:solidFill>
                <a:latin typeface="Times New Roman" charset="0"/>
                <a:ea typeface="ＭＳ Ｐゴシック" charset="0"/>
              </a:defRPr>
            </a:lvl2pPr>
            <a:lvl3pPr marL="1107681" indent="-221536" eaLnBrk="0" hangingPunct="0">
              <a:defRPr sz="2300">
                <a:solidFill>
                  <a:schemeClr val="tx1"/>
                </a:solidFill>
                <a:latin typeface="Times New Roman" charset="0"/>
                <a:ea typeface="ＭＳ Ｐゴシック" charset="0"/>
              </a:defRPr>
            </a:lvl3pPr>
            <a:lvl4pPr marL="1550754" indent="-221536" eaLnBrk="0" hangingPunct="0">
              <a:defRPr sz="2300">
                <a:solidFill>
                  <a:schemeClr val="tx1"/>
                </a:solidFill>
                <a:latin typeface="Times New Roman" charset="0"/>
                <a:ea typeface="ＭＳ Ｐゴシック" charset="0"/>
              </a:defRPr>
            </a:lvl4pPr>
            <a:lvl5pPr marL="1993826" indent="-221536" eaLnBrk="0" hangingPunct="0">
              <a:defRPr sz="2300">
                <a:solidFill>
                  <a:schemeClr val="tx1"/>
                </a:solidFill>
                <a:latin typeface="Times New Roman" charset="0"/>
                <a:ea typeface="ＭＳ Ｐゴシック" charset="0"/>
              </a:defRPr>
            </a:lvl5pPr>
            <a:lvl6pPr marL="2436899" indent="-221536" eaLnBrk="0" fontAlgn="base" hangingPunct="0">
              <a:spcBef>
                <a:spcPct val="0"/>
              </a:spcBef>
              <a:spcAft>
                <a:spcPct val="0"/>
              </a:spcAft>
              <a:defRPr sz="2300">
                <a:solidFill>
                  <a:schemeClr val="tx1"/>
                </a:solidFill>
                <a:latin typeface="Times New Roman" charset="0"/>
                <a:ea typeface="ＭＳ Ｐゴシック" charset="0"/>
              </a:defRPr>
            </a:lvl6pPr>
            <a:lvl7pPr marL="2879971" indent="-221536" eaLnBrk="0" fontAlgn="base" hangingPunct="0">
              <a:spcBef>
                <a:spcPct val="0"/>
              </a:spcBef>
              <a:spcAft>
                <a:spcPct val="0"/>
              </a:spcAft>
              <a:defRPr sz="2300">
                <a:solidFill>
                  <a:schemeClr val="tx1"/>
                </a:solidFill>
                <a:latin typeface="Times New Roman" charset="0"/>
                <a:ea typeface="ＭＳ Ｐゴシック" charset="0"/>
              </a:defRPr>
            </a:lvl7pPr>
            <a:lvl8pPr marL="3323044" indent="-221536" eaLnBrk="0" fontAlgn="base" hangingPunct="0">
              <a:spcBef>
                <a:spcPct val="0"/>
              </a:spcBef>
              <a:spcAft>
                <a:spcPct val="0"/>
              </a:spcAft>
              <a:defRPr sz="2300">
                <a:solidFill>
                  <a:schemeClr val="tx1"/>
                </a:solidFill>
                <a:latin typeface="Times New Roman" charset="0"/>
                <a:ea typeface="ＭＳ Ｐゴシック" charset="0"/>
              </a:defRPr>
            </a:lvl8pPr>
            <a:lvl9pPr marL="3766116" indent="-221536" eaLnBrk="0" fontAlgn="base" hangingPunct="0">
              <a:spcBef>
                <a:spcPct val="0"/>
              </a:spcBef>
              <a:spcAft>
                <a:spcPct val="0"/>
              </a:spcAft>
              <a:defRPr sz="2300">
                <a:solidFill>
                  <a:schemeClr val="tx1"/>
                </a:solidFill>
                <a:latin typeface="Times New Roman" charset="0"/>
                <a:ea typeface="ＭＳ Ｐゴシック" charset="0"/>
              </a:defRPr>
            </a:lvl9pPr>
          </a:lstStyle>
          <a:p>
            <a:fld id="{74F9D417-5247-AF43-BF04-32130973C91F}" type="slidenum">
              <a:rPr lang="en-US" sz="1200"/>
              <a:pPr/>
              <a:t>25</a:t>
            </a:fld>
            <a:endParaRPr lang="en-US" sz="1200"/>
          </a:p>
        </p:txBody>
      </p:sp>
      <p:sp>
        <p:nvSpPr>
          <p:cNvPr id="55298" name="Rectangle 2"/>
          <p:cNvSpPr>
            <a:spLocks noGrp="1" noRot="1" noChangeAspect="1" noChangeArrowheads="1" noTextEdit="1"/>
          </p:cNvSpPr>
          <p:nvPr>
            <p:ph type="sldImg"/>
          </p:nvPr>
        </p:nvSpPr>
        <p:spPr>
          <a:ln/>
        </p:spPr>
      </p:sp>
      <p:sp>
        <p:nvSpPr>
          <p:cNvPr id="552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Times New Roman" charset="0"/>
                <a:ea typeface="ＭＳ Ｐゴシック" charset="0"/>
                <a:cs typeface="ＭＳ Ｐゴシック" charset="0"/>
              </a:rPr>
              <a:t>As an exaple we need at least to use 64 bit machine to take into account errors, dynamic, </a:t>
            </a:r>
          </a:p>
        </p:txBody>
      </p:sp>
      <p:sp>
        <p:nvSpPr>
          <p:cNvPr id="55300" name="Footer Placeholder 4"/>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300">
                <a:solidFill>
                  <a:schemeClr val="tx1"/>
                </a:solidFill>
                <a:latin typeface="Times New Roman" charset="0"/>
                <a:ea typeface="ＭＳ Ｐゴシック" charset="0"/>
                <a:cs typeface="ＭＳ Ｐゴシック" charset="0"/>
              </a:defRPr>
            </a:lvl1pPr>
            <a:lvl2pPr marL="719993" indent="-276920" eaLnBrk="0" hangingPunct="0">
              <a:defRPr sz="2300">
                <a:solidFill>
                  <a:schemeClr val="tx1"/>
                </a:solidFill>
                <a:latin typeface="Times New Roman" charset="0"/>
                <a:ea typeface="ＭＳ Ｐゴシック" charset="0"/>
              </a:defRPr>
            </a:lvl2pPr>
            <a:lvl3pPr marL="1107681" indent="-221536" eaLnBrk="0" hangingPunct="0">
              <a:defRPr sz="2300">
                <a:solidFill>
                  <a:schemeClr val="tx1"/>
                </a:solidFill>
                <a:latin typeface="Times New Roman" charset="0"/>
                <a:ea typeface="ＭＳ Ｐゴシック" charset="0"/>
              </a:defRPr>
            </a:lvl3pPr>
            <a:lvl4pPr marL="1550754" indent="-221536" eaLnBrk="0" hangingPunct="0">
              <a:defRPr sz="2300">
                <a:solidFill>
                  <a:schemeClr val="tx1"/>
                </a:solidFill>
                <a:latin typeface="Times New Roman" charset="0"/>
                <a:ea typeface="ＭＳ Ｐゴシック" charset="0"/>
              </a:defRPr>
            </a:lvl4pPr>
            <a:lvl5pPr marL="1993826" indent="-221536" eaLnBrk="0" hangingPunct="0">
              <a:defRPr sz="2300">
                <a:solidFill>
                  <a:schemeClr val="tx1"/>
                </a:solidFill>
                <a:latin typeface="Times New Roman" charset="0"/>
                <a:ea typeface="ＭＳ Ｐゴシック" charset="0"/>
              </a:defRPr>
            </a:lvl5pPr>
            <a:lvl6pPr marL="2436899" indent="-221536" eaLnBrk="0" fontAlgn="base" hangingPunct="0">
              <a:spcBef>
                <a:spcPct val="0"/>
              </a:spcBef>
              <a:spcAft>
                <a:spcPct val="0"/>
              </a:spcAft>
              <a:defRPr sz="2300">
                <a:solidFill>
                  <a:schemeClr val="tx1"/>
                </a:solidFill>
                <a:latin typeface="Times New Roman" charset="0"/>
                <a:ea typeface="ＭＳ Ｐゴシック" charset="0"/>
              </a:defRPr>
            </a:lvl6pPr>
            <a:lvl7pPr marL="2879971" indent="-221536" eaLnBrk="0" fontAlgn="base" hangingPunct="0">
              <a:spcBef>
                <a:spcPct val="0"/>
              </a:spcBef>
              <a:spcAft>
                <a:spcPct val="0"/>
              </a:spcAft>
              <a:defRPr sz="2300">
                <a:solidFill>
                  <a:schemeClr val="tx1"/>
                </a:solidFill>
                <a:latin typeface="Times New Roman" charset="0"/>
                <a:ea typeface="ＭＳ Ｐゴシック" charset="0"/>
              </a:defRPr>
            </a:lvl7pPr>
            <a:lvl8pPr marL="3323044" indent="-221536" eaLnBrk="0" fontAlgn="base" hangingPunct="0">
              <a:spcBef>
                <a:spcPct val="0"/>
              </a:spcBef>
              <a:spcAft>
                <a:spcPct val="0"/>
              </a:spcAft>
              <a:defRPr sz="2300">
                <a:solidFill>
                  <a:schemeClr val="tx1"/>
                </a:solidFill>
                <a:latin typeface="Times New Roman" charset="0"/>
                <a:ea typeface="ＭＳ Ｐゴシック" charset="0"/>
              </a:defRPr>
            </a:lvl8pPr>
            <a:lvl9pPr marL="3766116" indent="-221536" eaLnBrk="0" fontAlgn="base" hangingPunct="0">
              <a:spcBef>
                <a:spcPct val="0"/>
              </a:spcBef>
              <a:spcAft>
                <a:spcPct val="0"/>
              </a:spcAft>
              <a:defRPr sz="2300">
                <a:solidFill>
                  <a:schemeClr val="tx1"/>
                </a:solidFill>
                <a:latin typeface="Times New Roman" charset="0"/>
                <a:ea typeface="ＭＳ Ｐゴシック" charset="0"/>
              </a:defRPr>
            </a:lvl9pPr>
          </a:lstStyle>
          <a:p>
            <a:r>
              <a:rPr lang="en-US" sz="1200"/>
              <a:t>Piero Vicini - INFN Roma - </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300">
                <a:solidFill>
                  <a:schemeClr val="tx1"/>
                </a:solidFill>
                <a:latin typeface="Times New Roman" charset="0"/>
                <a:ea typeface="ＭＳ Ｐゴシック" charset="0"/>
                <a:cs typeface="ＭＳ Ｐゴシック" charset="0"/>
              </a:defRPr>
            </a:lvl1pPr>
            <a:lvl2pPr marL="719993" indent="-276920" eaLnBrk="0" hangingPunct="0">
              <a:defRPr sz="2300">
                <a:solidFill>
                  <a:schemeClr val="tx1"/>
                </a:solidFill>
                <a:latin typeface="Times New Roman" charset="0"/>
                <a:ea typeface="ＭＳ Ｐゴシック" charset="0"/>
              </a:defRPr>
            </a:lvl2pPr>
            <a:lvl3pPr marL="1107681" indent="-221536" eaLnBrk="0" hangingPunct="0">
              <a:defRPr sz="2300">
                <a:solidFill>
                  <a:schemeClr val="tx1"/>
                </a:solidFill>
                <a:latin typeface="Times New Roman" charset="0"/>
                <a:ea typeface="ＭＳ Ｐゴシック" charset="0"/>
              </a:defRPr>
            </a:lvl3pPr>
            <a:lvl4pPr marL="1550754" indent="-221536" eaLnBrk="0" hangingPunct="0">
              <a:defRPr sz="2300">
                <a:solidFill>
                  <a:schemeClr val="tx1"/>
                </a:solidFill>
                <a:latin typeface="Times New Roman" charset="0"/>
                <a:ea typeface="ＭＳ Ｐゴシック" charset="0"/>
              </a:defRPr>
            </a:lvl4pPr>
            <a:lvl5pPr marL="1993826" indent="-221536" eaLnBrk="0" hangingPunct="0">
              <a:defRPr sz="2300">
                <a:solidFill>
                  <a:schemeClr val="tx1"/>
                </a:solidFill>
                <a:latin typeface="Times New Roman" charset="0"/>
                <a:ea typeface="ＭＳ Ｐゴシック" charset="0"/>
              </a:defRPr>
            </a:lvl5pPr>
            <a:lvl6pPr marL="2436899" indent="-221536" eaLnBrk="0" fontAlgn="base" hangingPunct="0">
              <a:spcBef>
                <a:spcPct val="0"/>
              </a:spcBef>
              <a:spcAft>
                <a:spcPct val="0"/>
              </a:spcAft>
              <a:defRPr sz="2300">
                <a:solidFill>
                  <a:schemeClr val="tx1"/>
                </a:solidFill>
                <a:latin typeface="Times New Roman" charset="0"/>
                <a:ea typeface="ＭＳ Ｐゴシック" charset="0"/>
              </a:defRPr>
            </a:lvl6pPr>
            <a:lvl7pPr marL="2879971" indent="-221536" eaLnBrk="0" fontAlgn="base" hangingPunct="0">
              <a:spcBef>
                <a:spcPct val="0"/>
              </a:spcBef>
              <a:spcAft>
                <a:spcPct val="0"/>
              </a:spcAft>
              <a:defRPr sz="2300">
                <a:solidFill>
                  <a:schemeClr val="tx1"/>
                </a:solidFill>
                <a:latin typeface="Times New Roman" charset="0"/>
                <a:ea typeface="ＭＳ Ｐゴシック" charset="0"/>
              </a:defRPr>
            </a:lvl7pPr>
            <a:lvl8pPr marL="3323044" indent="-221536" eaLnBrk="0" fontAlgn="base" hangingPunct="0">
              <a:spcBef>
                <a:spcPct val="0"/>
              </a:spcBef>
              <a:spcAft>
                <a:spcPct val="0"/>
              </a:spcAft>
              <a:defRPr sz="2300">
                <a:solidFill>
                  <a:schemeClr val="tx1"/>
                </a:solidFill>
                <a:latin typeface="Times New Roman" charset="0"/>
                <a:ea typeface="ＭＳ Ｐゴシック" charset="0"/>
              </a:defRPr>
            </a:lvl8pPr>
            <a:lvl9pPr marL="3766116" indent="-221536" eaLnBrk="0" fontAlgn="base" hangingPunct="0">
              <a:spcBef>
                <a:spcPct val="0"/>
              </a:spcBef>
              <a:spcAft>
                <a:spcPct val="0"/>
              </a:spcAft>
              <a:defRPr sz="2300">
                <a:solidFill>
                  <a:schemeClr val="tx1"/>
                </a:solidFill>
                <a:latin typeface="Times New Roman" charset="0"/>
                <a:ea typeface="ＭＳ Ｐゴシック" charset="0"/>
              </a:defRPr>
            </a:lvl9pPr>
          </a:lstStyle>
          <a:p>
            <a:fld id="{82E4F19B-EEAB-8F44-BE79-051D03289D10}" type="slidenum">
              <a:rPr lang="en-US" sz="1200"/>
              <a:pPr/>
              <a:t>26</a:t>
            </a:fld>
            <a:endParaRPr lang="en-US" sz="1200"/>
          </a:p>
        </p:txBody>
      </p:sp>
      <p:sp>
        <p:nvSpPr>
          <p:cNvPr id="57346" name="Rectangle 2"/>
          <p:cNvSpPr>
            <a:spLocks noGrp="1" noRot="1" noChangeAspect="1" noChangeArrowheads="1" noTextEdit="1"/>
          </p:cNvSpPr>
          <p:nvPr>
            <p:ph type="sldImg"/>
          </p:nvPr>
        </p:nvSpPr>
        <p:spPr>
          <a:ln/>
        </p:spPr>
      </p:sp>
      <p:sp>
        <p:nvSpPr>
          <p:cNvPr id="573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Times New Roman" charset="0"/>
                <a:ea typeface="ＭＳ Ｐゴシック" charset="0"/>
                <a:cs typeface="ＭＳ Ｐゴシック" charset="0"/>
              </a:rPr>
              <a:t>As an exaple we need at least to use 64 bit machine to take into account errors, dynamic, </a:t>
            </a:r>
          </a:p>
        </p:txBody>
      </p:sp>
      <p:sp>
        <p:nvSpPr>
          <p:cNvPr id="57348" name="Footer Placeholder 4"/>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300">
                <a:solidFill>
                  <a:schemeClr val="tx1"/>
                </a:solidFill>
                <a:latin typeface="Times New Roman" charset="0"/>
                <a:ea typeface="ＭＳ Ｐゴシック" charset="0"/>
                <a:cs typeface="ＭＳ Ｐゴシック" charset="0"/>
              </a:defRPr>
            </a:lvl1pPr>
            <a:lvl2pPr marL="719993" indent="-276920" eaLnBrk="0" hangingPunct="0">
              <a:defRPr sz="2300">
                <a:solidFill>
                  <a:schemeClr val="tx1"/>
                </a:solidFill>
                <a:latin typeface="Times New Roman" charset="0"/>
                <a:ea typeface="ＭＳ Ｐゴシック" charset="0"/>
              </a:defRPr>
            </a:lvl2pPr>
            <a:lvl3pPr marL="1107681" indent="-221536" eaLnBrk="0" hangingPunct="0">
              <a:defRPr sz="2300">
                <a:solidFill>
                  <a:schemeClr val="tx1"/>
                </a:solidFill>
                <a:latin typeface="Times New Roman" charset="0"/>
                <a:ea typeface="ＭＳ Ｐゴシック" charset="0"/>
              </a:defRPr>
            </a:lvl3pPr>
            <a:lvl4pPr marL="1550754" indent="-221536" eaLnBrk="0" hangingPunct="0">
              <a:defRPr sz="2300">
                <a:solidFill>
                  <a:schemeClr val="tx1"/>
                </a:solidFill>
                <a:latin typeface="Times New Roman" charset="0"/>
                <a:ea typeface="ＭＳ Ｐゴシック" charset="0"/>
              </a:defRPr>
            </a:lvl4pPr>
            <a:lvl5pPr marL="1993826" indent="-221536" eaLnBrk="0" hangingPunct="0">
              <a:defRPr sz="2300">
                <a:solidFill>
                  <a:schemeClr val="tx1"/>
                </a:solidFill>
                <a:latin typeface="Times New Roman" charset="0"/>
                <a:ea typeface="ＭＳ Ｐゴシック" charset="0"/>
              </a:defRPr>
            </a:lvl5pPr>
            <a:lvl6pPr marL="2436899" indent="-221536" eaLnBrk="0" fontAlgn="base" hangingPunct="0">
              <a:spcBef>
                <a:spcPct val="0"/>
              </a:spcBef>
              <a:spcAft>
                <a:spcPct val="0"/>
              </a:spcAft>
              <a:defRPr sz="2300">
                <a:solidFill>
                  <a:schemeClr val="tx1"/>
                </a:solidFill>
                <a:latin typeface="Times New Roman" charset="0"/>
                <a:ea typeface="ＭＳ Ｐゴシック" charset="0"/>
              </a:defRPr>
            </a:lvl6pPr>
            <a:lvl7pPr marL="2879971" indent="-221536" eaLnBrk="0" fontAlgn="base" hangingPunct="0">
              <a:spcBef>
                <a:spcPct val="0"/>
              </a:spcBef>
              <a:spcAft>
                <a:spcPct val="0"/>
              </a:spcAft>
              <a:defRPr sz="2300">
                <a:solidFill>
                  <a:schemeClr val="tx1"/>
                </a:solidFill>
                <a:latin typeface="Times New Roman" charset="0"/>
                <a:ea typeface="ＭＳ Ｐゴシック" charset="0"/>
              </a:defRPr>
            </a:lvl7pPr>
            <a:lvl8pPr marL="3323044" indent="-221536" eaLnBrk="0" fontAlgn="base" hangingPunct="0">
              <a:spcBef>
                <a:spcPct val="0"/>
              </a:spcBef>
              <a:spcAft>
                <a:spcPct val="0"/>
              </a:spcAft>
              <a:defRPr sz="2300">
                <a:solidFill>
                  <a:schemeClr val="tx1"/>
                </a:solidFill>
                <a:latin typeface="Times New Roman" charset="0"/>
                <a:ea typeface="ＭＳ Ｐゴシック" charset="0"/>
              </a:defRPr>
            </a:lvl8pPr>
            <a:lvl9pPr marL="3766116" indent="-221536" eaLnBrk="0" fontAlgn="base" hangingPunct="0">
              <a:spcBef>
                <a:spcPct val="0"/>
              </a:spcBef>
              <a:spcAft>
                <a:spcPct val="0"/>
              </a:spcAft>
              <a:defRPr sz="2300">
                <a:solidFill>
                  <a:schemeClr val="tx1"/>
                </a:solidFill>
                <a:latin typeface="Times New Roman" charset="0"/>
                <a:ea typeface="ＭＳ Ｐゴシック" charset="0"/>
              </a:defRPr>
            </a:lvl9pPr>
          </a:lstStyle>
          <a:p>
            <a:r>
              <a:rPr lang="en-US" sz="1200"/>
              <a:t>Piero Vicini - INFN Roma - </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egnaposto immagine diapositiva 1"/>
          <p:cNvSpPr>
            <a:spLocks noGrp="1" noRot="1" noChangeAspect="1" noTextEdit="1"/>
          </p:cNvSpPr>
          <p:nvPr>
            <p:ph type="sldImg"/>
          </p:nvPr>
        </p:nvSpPr>
        <p:spPr>
          <a:ln/>
        </p:spPr>
      </p:sp>
      <p:sp>
        <p:nvSpPr>
          <p:cNvPr id="75779" name="Segnaposto note 2"/>
          <p:cNvSpPr>
            <a:spLocks noGrp="1"/>
          </p:cNvSpPr>
          <p:nvPr>
            <p:ph type="body" idx="1"/>
          </p:nvPr>
        </p:nvSpPr>
        <p:spPr>
          <a:noFill/>
          <a:ln/>
        </p:spPr>
        <p:txBody>
          <a:bodyPr/>
          <a:lstStyle/>
          <a:p>
            <a:pPr eaLnBrk="1" hangingPunct="1">
              <a:spcBef>
                <a:spcPct val="0"/>
              </a:spcBef>
            </a:pPr>
            <a:endParaRPr lang="it-IT">
              <a:latin typeface="Times New Roman" charset="0"/>
            </a:endParaRPr>
          </a:p>
        </p:txBody>
      </p:sp>
      <p:sp>
        <p:nvSpPr>
          <p:cNvPr id="75780" name="Segnaposto numero diapositiva 3"/>
          <p:cNvSpPr>
            <a:spLocks noGrp="1"/>
          </p:cNvSpPr>
          <p:nvPr>
            <p:ph type="sldNum" sz="quarter" idx="5"/>
          </p:nvPr>
        </p:nvSpPr>
        <p:spPr>
          <a:noFill/>
        </p:spPr>
        <p:txBody>
          <a:bodyPr/>
          <a:lstStyle/>
          <a:p>
            <a:fld id="{A9631A09-7CC7-384F-AF07-38F39C122737}" type="slidenum">
              <a:rPr lang="it-IT"/>
              <a:pPr/>
              <a:t>27</a:t>
            </a:fld>
            <a:endParaRPr lang="it-IT"/>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p:cNvSpPr>
          <p:nvPr>
            <p:ph type="sldImg"/>
          </p:nvPr>
        </p:nvSpPr>
        <p:spPr>
          <a:ln/>
        </p:spPr>
      </p:sp>
      <p:sp>
        <p:nvSpPr>
          <p:cNvPr id="77827" name="Notes Placeholder 2"/>
          <p:cNvSpPr>
            <a:spLocks noGrp="1"/>
          </p:cNvSpPr>
          <p:nvPr>
            <p:ph type="body" idx="1"/>
          </p:nvPr>
        </p:nvSpPr>
        <p:spPr>
          <a:noFill/>
          <a:ln/>
        </p:spPr>
        <p:txBody>
          <a:bodyPr/>
          <a:lstStyle/>
          <a:p>
            <a:r>
              <a:rPr lang="it-IT" b="1" dirty="0" smtClean="0">
                <a:latin typeface="Arial" charset="0"/>
                <a:ea typeface="Arial" charset="0"/>
                <a:cs typeface="Arial" charset="0"/>
              </a:rPr>
              <a:t>Remote </a:t>
            </a:r>
            <a:r>
              <a:rPr lang="it-IT" b="1" dirty="0" err="1" smtClean="0">
                <a:latin typeface="Arial" charset="0"/>
                <a:ea typeface="Arial" charset="0"/>
                <a:cs typeface="Arial" charset="0"/>
              </a:rPr>
              <a:t>Direct</a:t>
            </a:r>
            <a:r>
              <a:rPr lang="it-IT" b="1" dirty="0" smtClean="0">
                <a:latin typeface="Arial" charset="0"/>
                <a:ea typeface="Arial" charset="0"/>
                <a:cs typeface="Arial" charset="0"/>
              </a:rPr>
              <a:t> </a:t>
            </a:r>
            <a:r>
              <a:rPr lang="it-IT" b="1" dirty="0" err="1" smtClean="0">
                <a:latin typeface="Arial" charset="0"/>
                <a:ea typeface="Arial" charset="0"/>
                <a:cs typeface="Arial" charset="0"/>
              </a:rPr>
              <a:t>Memory</a:t>
            </a:r>
            <a:r>
              <a:rPr lang="it-IT" b="1" dirty="0" smtClean="0">
                <a:latin typeface="Arial" charset="0"/>
                <a:ea typeface="Arial" charset="0"/>
                <a:cs typeface="Arial" charset="0"/>
              </a:rPr>
              <a:t> Access (RDMA) </a:t>
            </a:r>
            <a:r>
              <a:rPr lang="it-IT" b="1" dirty="0" err="1" smtClean="0">
                <a:latin typeface="Arial" charset="0"/>
                <a:ea typeface="Arial" charset="0"/>
                <a:cs typeface="Arial" charset="0"/>
              </a:rPr>
              <a:t>allows</a:t>
            </a:r>
            <a:r>
              <a:rPr lang="it-IT" b="1" dirty="0" smtClean="0">
                <a:latin typeface="Arial" charset="0"/>
                <a:ea typeface="Arial" charset="0"/>
                <a:cs typeface="Arial" charset="0"/>
              </a:rPr>
              <a:t> </a:t>
            </a:r>
            <a:r>
              <a:rPr lang="it-IT" b="1" dirty="0" err="1" smtClean="0">
                <a:latin typeface="Arial" charset="0"/>
                <a:ea typeface="Arial" charset="0"/>
                <a:cs typeface="Arial" charset="0"/>
              </a:rPr>
              <a:t>to</a:t>
            </a:r>
            <a:r>
              <a:rPr lang="it-IT" b="1" dirty="0" smtClean="0">
                <a:latin typeface="Arial" charset="0"/>
                <a:ea typeface="Arial" charset="0"/>
                <a:cs typeface="Arial" charset="0"/>
              </a:rPr>
              <a:t> </a:t>
            </a:r>
            <a:r>
              <a:rPr lang="it-IT" b="1" dirty="0" err="1" smtClean="0">
                <a:latin typeface="Arial" charset="0"/>
                <a:ea typeface="Arial" charset="0"/>
                <a:cs typeface="Arial" charset="0"/>
              </a:rPr>
              <a:t>read</a:t>
            </a:r>
            <a:r>
              <a:rPr lang="it-IT" b="1" dirty="0" smtClean="0">
                <a:latin typeface="Arial" charset="0"/>
                <a:ea typeface="Arial" charset="0"/>
                <a:cs typeface="Arial" charset="0"/>
              </a:rPr>
              <a:t>/</a:t>
            </a:r>
            <a:r>
              <a:rPr lang="it-IT" b="1" dirty="0" err="1" smtClean="0">
                <a:latin typeface="Arial" charset="0"/>
                <a:ea typeface="Arial" charset="0"/>
                <a:cs typeface="Arial" charset="0"/>
              </a:rPr>
              <a:t>write</a:t>
            </a:r>
            <a:r>
              <a:rPr lang="it-IT" b="1" dirty="0" smtClean="0">
                <a:latin typeface="Arial" charset="0"/>
                <a:ea typeface="Arial" charset="0"/>
                <a:cs typeface="Arial" charset="0"/>
              </a:rPr>
              <a:t> data </a:t>
            </a:r>
            <a:r>
              <a:rPr lang="it-IT" b="1" dirty="0" err="1" smtClean="0">
                <a:latin typeface="Arial" charset="0"/>
                <a:ea typeface="Arial" charset="0"/>
                <a:cs typeface="Arial" charset="0"/>
              </a:rPr>
              <a:t>from</a:t>
            </a:r>
            <a:r>
              <a:rPr lang="it-IT" b="1" dirty="0" smtClean="0">
                <a:latin typeface="Arial" charset="0"/>
                <a:ea typeface="Arial" charset="0"/>
                <a:cs typeface="Arial" charset="0"/>
              </a:rPr>
              <a:t>/</a:t>
            </a:r>
            <a:r>
              <a:rPr lang="it-IT" b="1" dirty="0" err="1" smtClean="0">
                <a:latin typeface="Arial" charset="0"/>
                <a:ea typeface="Arial" charset="0"/>
                <a:cs typeface="Arial" charset="0"/>
              </a:rPr>
              <a:t>to</a:t>
            </a:r>
            <a:r>
              <a:rPr lang="it-IT" b="1" dirty="0" smtClean="0">
                <a:latin typeface="Arial" charset="0"/>
                <a:ea typeface="Arial" charset="0"/>
                <a:cs typeface="Arial" charset="0"/>
              </a:rPr>
              <a:t> a remote </a:t>
            </a:r>
            <a:r>
              <a:rPr lang="it-IT" b="1" dirty="0" err="1" smtClean="0">
                <a:latin typeface="Arial" charset="0"/>
                <a:ea typeface="Arial" charset="0"/>
                <a:cs typeface="Arial" charset="0"/>
              </a:rPr>
              <a:t>node</a:t>
            </a:r>
            <a:r>
              <a:rPr lang="it-IT" b="1" dirty="0" smtClean="0">
                <a:latin typeface="Arial" charset="0"/>
                <a:ea typeface="Arial" charset="0"/>
                <a:cs typeface="Arial" charset="0"/>
              </a:rPr>
              <a:t>’</a:t>
            </a:r>
            <a:r>
              <a:rPr lang="it-IT" b="1" dirty="0" err="1" smtClean="0">
                <a:latin typeface="Arial" charset="0"/>
                <a:ea typeface="Arial" charset="0"/>
                <a:cs typeface="Arial" charset="0"/>
              </a:rPr>
              <a:t>s</a:t>
            </a:r>
            <a:r>
              <a:rPr lang="it-IT" b="1" dirty="0" smtClean="0">
                <a:latin typeface="Arial" charset="0"/>
                <a:ea typeface="Arial" charset="0"/>
                <a:cs typeface="Arial" charset="0"/>
              </a:rPr>
              <a:t> </a:t>
            </a:r>
            <a:r>
              <a:rPr lang="it-IT" b="1" dirty="0" err="1" smtClean="0">
                <a:latin typeface="Arial" charset="0"/>
                <a:ea typeface="Arial" charset="0"/>
                <a:cs typeface="Arial" charset="0"/>
              </a:rPr>
              <a:t>memory</a:t>
            </a:r>
            <a:r>
              <a:rPr lang="it-IT" b="1" dirty="0" smtClean="0">
                <a:latin typeface="Arial" charset="0"/>
                <a:ea typeface="Arial" charset="0"/>
                <a:cs typeface="Arial" charset="0"/>
              </a:rPr>
              <a:t>, </a:t>
            </a:r>
            <a:r>
              <a:rPr lang="it-IT" b="1" dirty="0" err="1" smtClean="0">
                <a:latin typeface="Arial" charset="0"/>
                <a:ea typeface="Arial" charset="0"/>
                <a:cs typeface="Arial" charset="0"/>
              </a:rPr>
              <a:t>with</a:t>
            </a:r>
            <a:r>
              <a:rPr lang="it-IT" b="1" dirty="0" smtClean="0">
                <a:latin typeface="Arial" charset="0"/>
                <a:ea typeface="Arial" charset="0"/>
                <a:cs typeface="Arial" charset="0"/>
              </a:rPr>
              <a:t> minimal </a:t>
            </a:r>
            <a:r>
              <a:rPr lang="it-IT" b="1" dirty="0" err="1" smtClean="0">
                <a:latin typeface="Arial" charset="0"/>
                <a:ea typeface="Arial" charset="0"/>
                <a:cs typeface="Arial" charset="0"/>
              </a:rPr>
              <a:t>demand</a:t>
            </a:r>
            <a:r>
              <a:rPr lang="it-IT" b="1" dirty="0" smtClean="0">
                <a:latin typeface="Arial" charset="0"/>
                <a:ea typeface="Arial" charset="0"/>
                <a:cs typeface="Arial" charset="0"/>
              </a:rPr>
              <a:t> </a:t>
            </a:r>
            <a:r>
              <a:rPr lang="it-IT" b="1" dirty="0" err="1" smtClean="0">
                <a:latin typeface="Arial" charset="0"/>
                <a:ea typeface="Arial" charset="0"/>
                <a:cs typeface="Arial" charset="0"/>
              </a:rPr>
              <a:t>of</a:t>
            </a:r>
            <a:r>
              <a:rPr lang="it-IT" b="1" dirty="0" smtClean="0">
                <a:latin typeface="Arial" charset="0"/>
                <a:ea typeface="Arial" charset="0"/>
                <a:cs typeface="Arial" charset="0"/>
              </a:rPr>
              <a:t> </a:t>
            </a:r>
            <a:r>
              <a:rPr lang="it-IT" b="1" dirty="0" err="1" smtClean="0">
                <a:latin typeface="Arial" charset="0"/>
                <a:ea typeface="Arial" charset="0"/>
                <a:cs typeface="Arial" charset="0"/>
              </a:rPr>
              <a:t>memory</a:t>
            </a:r>
            <a:r>
              <a:rPr lang="it-IT" b="1" dirty="0" smtClean="0">
                <a:latin typeface="Arial" charset="0"/>
                <a:ea typeface="Arial" charset="0"/>
                <a:cs typeface="Arial" charset="0"/>
              </a:rPr>
              <a:t> </a:t>
            </a:r>
            <a:r>
              <a:rPr lang="it-IT" b="1" dirty="0" err="1" smtClean="0">
                <a:latin typeface="Arial" charset="0"/>
                <a:ea typeface="Arial" charset="0"/>
                <a:cs typeface="Arial" charset="0"/>
              </a:rPr>
              <a:t>bandwith</a:t>
            </a:r>
            <a:r>
              <a:rPr lang="it-IT" b="1" dirty="0" smtClean="0">
                <a:latin typeface="Arial" charset="0"/>
                <a:ea typeface="Arial" charset="0"/>
                <a:cs typeface="Arial" charset="0"/>
              </a:rPr>
              <a:t> and CPU </a:t>
            </a:r>
            <a:r>
              <a:rPr lang="it-IT" b="1" dirty="0" err="1" smtClean="0">
                <a:latin typeface="Arial" charset="0"/>
                <a:ea typeface="Arial" charset="0"/>
                <a:cs typeface="Arial" charset="0"/>
              </a:rPr>
              <a:t>overhead</a:t>
            </a:r>
            <a:r>
              <a:rPr lang="it-IT" b="1" dirty="0" smtClean="0">
                <a:latin typeface="Arial" charset="0"/>
                <a:ea typeface="Arial" charset="0"/>
                <a:cs typeface="Arial" charset="0"/>
              </a:rPr>
              <a:t> </a:t>
            </a:r>
          </a:p>
          <a:p>
            <a:r>
              <a:rPr lang="en-US" dirty="0" smtClean="0">
                <a:latin typeface="Times New Roman" charset="0"/>
              </a:rPr>
              <a:t>PCI</a:t>
            </a:r>
            <a:r>
              <a:rPr lang="en-US" baseline="0" dirty="0" smtClean="0">
                <a:latin typeface="Times New Roman" charset="0"/>
              </a:rPr>
              <a:t> Express x8 is the maximum lanes configuration for current FPGA </a:t>
            </a:r>
            <a:r>
              <a:rPr lang="en-US" baseline="0" dirty="0" err="1" smtClean="0">
                <a:latin typeface="Times New Roman" charset="0"/>
              </a:rPr>
              <a:t>familyconfiguration</a:t>
            </a:r>
            <a:endParaRPr lang="en-US" dirty="0" smtClean="0">
              <a:latin typeface="Times New Roman" charset="0"/>
            </a:endParaRPr>
          </a:p>
        </p:txBody>
      </p:sp>
      <p:sp>
        <p:nvSpPr>
          <p:cNvPr id="77828" name="Slide Number Placeholder 3"/>
          <p:cNvSpPr>
            <a:spLocks noGrp="1"/>
          </p:cNvSpPr>
          <p:nvPr>
            <p:ph type="sldNum" sz="quarter" idx="5"/>
          </p:nvPr>
        </p:nvSpPr>
        <p:spPr>
          <a:noFill/>
        </p:spPr>
        <p:txBody>
          <a:bodyPr/>
          <a:lstStyle/>
          <a:p>
            <a:fld id="{ED27CA12-AE40-0844-AB90-2B19A884E0D5}" type="slidenum">
              <a:rPr lang="en-US" smtClean="0"/>
              <a:pPr/>
              <a:t>28</a:t>
            </a:fld>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20000"/>
              </a:spcBef>
              <a:buClr>
                <a:schemeClr val="tx1"/>
              </a:buClr>
              <a:buSzPct val="130000"/>
            </a:pPr>
            <a:r>
              <a:rPr lang="en-US" sz="1200" dirty="0" smtClean="0">
                <a:latin typeface="Tahoma"/>
                <a:cs typeface="Tahoma"/>
              </a:rPr>
              <a:t>The goal of the project is to deliver a complete reference HW platform tailored for scientific computations leveraging on commodity devices and on a dedicated custom interconnection system (</a:t>
            </a:r>
            <a:r>
              <a:rPr lang="en-US" sz="1200" dirty="0" err="1" smtClean="0">
                <a:latin typeface="Tahoma"/>
                <a:cs typeface="Tahoma"/>
              </a:rPr>
              <a:t>APEnet</a:t>
            </a:r>
            <a:r>
              <a:rPr lang="en-US" sz="1200" dirty="0" smtClean="0">
                <a:latin typeface="Tahoma"/>
                <a:cs typeface="Tahoma"/>
              </a:rPr>
              <a:t>+) for inter-node communication network</a:t>
            </a:r>
          </a:p>
          <a:p>
            <a:pPr>
              <a:spcBef>
                <a:spcPct val="20000"/>
              </a:spcBef>
              <a:buClr>
                <a:schemeClr val="tx1"/>
              </a:buClr>
              <a:buSzPct val="130000"/>
            </a:pPr>
            <a:r>
              <a:rPr lang="en-US" sz="1200" smtClean="0">
                <a:latin typeface="Tahoma"/>
                <a:cs typeface="Tahoma"/>
              </a:rPr>
              <a:t> </a:t>
            </a:r>
            <a:endParaRPr lang="en-US" sz="1200" smtClean="0">
              <a:latin typeface="Tahoma"/>
              <a:ea typeface="Tahoma" charset="0"/>
              <a:cs typeface="Tahoma"/>
            </a:endParaRPr>
          </a:p>
          <a:p>
            <a:endParaRPr lang="en-US"/>
          </a:p>
        </p:txBody>
      </p:sp>
      <p:sp>
        <p:nvSpPr>
          <p:cNvPr id="4" name="Slide Number Placeholder 3"/>
          <p:cNvSpPr>
            <a:spLocks noGrp="1"/>
          </p:cNvSpPr>
          <p:nvPr>
            <p:ph type="sldNum" sz="quarter" idx="10"/>
          </p:nvPr>
        </p:nvSpPr>
        <p:spPr/>
        <p:txBody>
          <a:bodyPr/>
          <a:lstStyle/>
          <a:p>
            <a:fld id="{38C10C06-9099-4B7F-AD6C-19F00BD54EB8}" type="slidenum">
              <a:rPr lang="en-US" smtClean="0"/>
              <a:pPr/>
              <a:t>11</a:t>
            </a:fld>
            <a:endParaRPr lang="en-US"/>
          </a:p>
        </p:txBody>
      </p:sp>
    </p:spTree>
    <p:extLst>
      <p:ext uri="{BB962C8B-B14F-4D97-AF65-F5344CB8AC3E}">
        <p14:creationId xmlns:p14="http://schemas.microsoft.com/office/powerpoint/2010/main" val="372044907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latin typeface="Times New Roman" pitchFamily="18" charset="0"/>
                <a:ea typeface="ＭＳ Ｐゴシック" charset="-128"/>
                <a:cs typeface="ＭＳ Ｐゴシック" charset="-128"/>
              </a:rPr>
              <a:t>The </a:t>
            </a:r>
            <a:r>
              <a:rPr lang="en-US" dirty="0" err="1">
                <a:latin typeface="Times New Roman" pitchFamily="18" charset="0"/>
                <a:ea typeface="ＭＳ Ｐゴシック" charset="-128"/>
                <a:cs typeface="ＭＳ Ｐゴシック" charset="-128"/>
              </a:rPr>
              <a:t>APElink</a:t>
            </a:r>
            <a:r>
              <a:rPr lang="en-US" dirty="0">
                <a:latin typeface="Times New Roman" pitchFamily="18" charset="0"/>
                <a:ea typeface="ＭＳ Ｐゴシック" charset="-128"/>
                <a:cs typeface="ＭＳ Ｐゴシック" charset="-128"/>
              </a:rPr>
              <a:t>+ device is not integrated in the Linux kernel as a network device but rather as a special-purpose stream device, supported by its own kernel device driver (see Fig. 6).</a:t>
            </a:r>
          </a:p>
          <a:p>
            <a:r>
              <a:rPr lang="en-US" dirty="0">
                <a:latin typeface="Times New Roman" pitchFamily="18" charset="0"/>
                <a:ea typeface="ＭＳ Ｐゴシック" charset="-128"/>
                <a:cs typeface="ＭＳ Ｐゴシック" charset="-128"/>
              </a:rPr>
              <a:t>The </a:t>
            </a:r>
            <a:r>
              <a:rPr lang="en-US" dirty="0" err="1">
                <a:latin typeface="Times New Roman" pitchFamily="18" charset="0"/>
                <a:ea typeface="ＭＳ Ｐゴシック" charset="-128"/>
                <a:cs typeface="ＭＳ Ｐゴシック" charset="-128"/>
              </a:rPr>
              <a:t>APEnet</a:t>
            </a:r>
            <a:r>
              <a:rPr lang="en-US" dirty="0">
                <a:latin typeface="Times New Roman" pitchFamily="18" charset="0"/>
                <a:ea typeface="ＭＳ Ｐゴシック" charset="-128"/>
                <a:cs typeface="ＭＳ Ｐゴシック" charset="-128"/>
              </a:rPr>
              <a:t>+ native programming interface is the </a:t>
            </a:r>
            <a:r>
              <a:rPr lang="en-US" dirty="0" err="1">
                <a:latin typeface="Times New Roman" pitchFamily="18" charset="0"/>
                <a:ea typeface="ＭＳ Ｐゴシック" charset="-128"/>
                <a:cs typeface="ＭＳ Ｐゴシック" charset="-128"/>
              </a:rPr>
              <a:t>APEnet</a:t>
            </a:r>
            <a:r>
              <a:rPr lang="en-US" dirty="0">
                <a:latin typeface="Times New Roman" pitchFamily="18" charset="0"/>
                <a:ea typeface="ＭＳ Ｐゴシック" charset="-128"/>
                <a:cs typeface="ＭＳ Ｐゴシック" charset="-128"/>
              </a:rPr>
              <a:t> RDMA API, a set of low-level custom data structures and functions, which is available as a small C language library:•</a:t>
            </a:r>
          </a:p>
          <a:p>
            <a:r>
              <a:rPr lang="en-US" dirty="0">
                <a:latin typeface="Times New Roman" pitchFamily="18" charset="0"/>
                <a:ea typeface="ＭＳ Ｐゴシック" charset="-128"/>
                <a:cs typeface="ＭＳ Ｐゴシック" charset="-128"/>
              </a:rPr>
              <a:t>Memory buffer registration primitives are used to expose memory buffers to RDMA primitives: </a:t>
            </a:r>
            <a:r>
              <a:rPr lang="en-US" dirty="0" err="1">
                <a:latin typeface="Times New Roman" pitchFamily="18" charset="0"/>
                <a:ea typeface="ＭＳ Ｐゴシック" charset="-128"/>
                <a:cs typeface="ＭＳ Ｐゴシック" charset="-128"/>
              </a:rPr>
              <a:t>register_buffer</a:t>
            </a:r>
            <a:r>
              <a:rPr lang="en-US" dirty="0">
                <a:latin typeface="Times New Roman" pitchFamily="18" charset="0"/>
                <a:ea typeface="ＭＳ Ｐゴシック" charset="-128"/>
                <a:cs typeface="ＭＳ Ｐゴシック" charset="-128"/>
              </a:rPr>
              <a:t>(), </a:t>
            </a:r>
            <a:r>
              <a:rPr lang="en-US" dirty="0" err="1">
                <a:latin typeface="Times New Roman" pitchFamily="18" charset="0"/>
                <a:ea typeface="ＭＳ Ｐゴシック" charset="-128"/>
                <a:cs typeface="ＭＳ Ｐゴシック" charset="-128"/>
              </a:rPr>
              <a:t>unregister_buffer</a:t>
            </a:r>
            <a:r>
              <a:rPr lang="en-US" dirty="0">
                <a:latin typeface="Times New Roman" pitchFamily="18" charset="0"/>
                <a:ea typeface="ＭＳ Ｐゴシック" charset="-128"/>
                <a:cs typeface="ＭＳ Ｐゴシック" charset="-128"/>
              </a:rPr>
              <a:t>().•</a:t>
            </a:r>
          </a:p>
          <a:p>
            <a:pPr defTabSz="886145" eaLnBrk="0" fontAlgn="base" hangingPunct="0">
              <a:spcBef>
                <a:spcPct val="30000"/>
              </a:spcBef>
              <a:spcAft>
                <a:spcPct val="0"/>
              </a:spcAft>
              <a:defRPr/>
            </a:pPr>
            <a:r>
              <a:rPr lang="en-US" dirty="0">
                <a:latin typeface="Times New Roman" pitchFamily="18" charset="0"/>
                <a:ea typeface="ＭＳ Ｐゴシック" charset="-128"/>
                <a:cs typeface="ＭＳ Ｐゴシック" charset="-128"/>
              </a:rPr>
              <a:t>Communication primitives available to applications are: </a:t>
            </a:r>
            <a:r>
              <a:rPr lang="en-US" dirty="0" err="1">
                <a:latin typeface="Times New Roman" pitchFamily="18" charset="0"/>
                <a:ea typeface="ＭＳ Ｐゴシック" charset="-128"/>
                <a:cs typeface="ＭＳ Ｐゴシック" charset="-128"/>
              </a:rPr>
              <a:t>rmda_put</a:t>
            </a:r>
            <a:r>
              <a:rPr lang="en-US" dirty="0">
                <a:latin typeface="Times New Roman" pitchFamily="18" charset="0"/>
                <a:ea typeface="ＭＳ Ｐゴシック" charset="-128"/>
                <a:cs typeface="ＭＳ Ｐゴシック" charset="-128"/>
              </a:rPr>
              <a:t>(), </a:t>
            </a:r>
            <a:r>
              <a:rPr lang="en-US" dirty="0" err="1">
                <a:latin typeface="Times New Roman" pitchFamily="18" charset="0"/>
                <a:ea typeface="ＭＳ Ｐゴシック" charset="-128"/>
                <a:cs typeface="ＭＳ Ｐゴシック" charset="-128"/>
              </a:rPr>
              <a:t>rdma_get</a:t>
            </a:r>
            <a:r>
              <a:rPr lang="en-US" dirty="0">
                <a:latin typeface="Times New Roman" pitchFamily="18" charset="0"/>
                <a:ea typeface="ＭＳ Ｐゴシック" charset="-128"/>
                <a:cs typeface="ＭＳ Ｐゴシック" charset="-128"/>
              </a:rPr>
              <a:t>(), </a:t>
            </a:r>
            <a:r>
              <a:rPr lang="en-US" dirty="0" err="1">
                <a:latin typeface="Times New Roman" pitchFamily="18" charset="0"/>
                <a:ea typeface="ＭＳ Ｐゴシック" charset="-128"/>
                <a:cs typeface="ＭＳ Ｐゴシック" charset="-128"/>
              </a:rPr>
              <a:t>rdma_send</a:t>
            </a:r>
            <a:r>
              <a:rPr lang="en-US" dirty="0">
                <a:latin typeface="Times New Roman" pitchFamily="18" charset="0"/>
                <a:ea typeface="ＭＳ Ｐゴシック" charset="-128"/>
                <a:cs typeface="ＭＳ Ｐゴシック" charset="-128"/>
              </a:rPr>
              <a:t>().•  </a:t>
            </a:r>
          </a:p>
          <a:p>
            <a:pPr defTabSz="886145" eaLnBrk="0" fontAlgn="base" hangingPunct="0">
              <a:spcBef>
                <a:spcPct val="30000"/>
              </a:spcBef>
              <a:spcAft>
                <a:spcPct val="0"/>
              </a:spcAft>
              <a:defRPr/>
            </a:pPr>
            <a:r>
              <a:rPr lang="en-US" dirty="0">
                <a:latin typeface="Times New Roman" pitchFamily="18" charset="0"/>
                <a:ea typeface="ＭＳ Ｐゴシック" charset="-128"/>
                <a:cs typeface="ＭＳ Ｐゴシック" charset="-128"/>
              </a:rPr>
              <a:t>Events are routed to applications whenever RDMA primitives are executed or registered memory buffers are accessed: </a:t>
            </a:r>
            <a:r>
              <a:rPr lang="en-US" dirty="0" err="1">
                <a:latin typeface="Times New Roman" pitchFamily="18" charset="0"/>
                <a:ea typeface="ＭＳ Ｐゴシック" charset="-128"/>
                <a:cs typeface="ＭＳ Ｐゴシック" charset="-128"/>
              </a:rPr>
              <a:t>wait_event</a:t>
            </a:r>
            <a:r>
              <a:rPr lang="en-US" dirty="0">
                <a:latin typeface="Times New Roman" pitchFamily="18" charset="0"/>
                <a:ea typeface="ＭＳ Ｐゴシック" charset="-128"/>
                <a:cs typeface="ＭＳ Ｐゴシック" charset="-128"/>
              </a:rPr>
              <a:t>().</a:t>
            </a:r>
            <a:endParaRPr lang="en-US" dirty="0"/>
          </a:p>
        </p:txBody>
      </p:sp>
      <p:sp>
        <p:nvSpPr>
          <p:cNvPr id="4" name="Slide Number Placeholder 3"/>
          <p:cNvSpPr>
            <a:spLocks noGrp="1"/>
          </p:cNvSpPr>
          <p:nvPr>
            <p:ph type="sldNum" sz="quarter" idx="10"/>
          </p:nvPr>
        </p:nvSpPr>
        <p:spPr/>
        <p:txBody>
          <a:bodyPr/>
          <a:lstStyle/>
          <a:p>
            <a:pPr>
              <a:defRPr/>
            </a:pPr>
            <a:fld id="{88C52625-7096-BC41-9DA0-AAEEE61CA718}" type="slidenum">
              <a:rPr lang="en-US" smtClean="0"/>
              <a:pPr>
                <a:defRPr/>
              </a:pPr>
              <a:t>29</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a:latin typeface="Times New Roman" pitchFamily="18" charset="0"/>
                <a:ea typeface="ＭＳ Ｐゴシック" charset="-128"/>
                <a:cs typeface="ＭＳ Ｐゴシック" charset="-128"/>
              </a:rPr>
              <a:t>A subset of the </a:t>
            </a:r>
            <a:r>
              <a:rPr lang="en-US" dirty="0" err="1">
                <a:latin typeface="Times New Roman" pitchFamily="18" charset="0"/>
                <a:ea typeface="ＭＳ Ｐゴシック" charset="-128"/>
                <a:cs typeface="ＭＳ Ｐゴシック" charset="-128"/>
              </a:rPr>
              <a:t>APEnet</a:t>
            </a:r>
            <a:r>
              <a:rPr lang="en-US" dirty="0">
                <a:latin typeface="Times New Roman" pitchFamily="18" charset="0"/>
                <a:ea typeface="ＭＳ Ｐゴシック" charset="-128"/>
                <a:cs typeface="ＭＳ Ｐゴシック" charset="-128"/>
              </a:rPr>
              <a:t>+ RDMA API, the CUDA direct RDMA API, will also be available from within running GPU kernels.</a:t>
            </a:r>
          </a:p>
          <a:p>
            <a:r>
              <a:rPr lang="en-US" dirty="0">
                <a:latin typeface="Times New Roman" pitchFamily="18" charset="0"/>
                <a:ea typeface="ＭＳ Ｐゴシック" charset="-128"/>
                <a:cs typeface="ＭＳ Ｐゴシック" charset="-128"/>
              </a:rPr>
              <a:t> It is implemented using </a:t>
            </a:r>
            <a:r>
              <a:rPr lang="en-US" dirty="0" err="1">
                <a:latin typeface="Times New Roman" pitchFamily="18" charset="0"/>
                <a:ea typeface="ＭＳ Ｐゴシック" charset="-128"/>
                <a:cs typeface="ＭＳ Ｐゴシック" charset="-128"/>
              </a:rPr>
              <a:t>cuOS</a:t>
            </a:r>
            <a:r>
              <a:rPr lang="en-US" dirty="0">
                <a:latin typeface="Times New Roman" pitchFamily="18" charset="0"/>
                <a:ea typeface="ＭＳ Ｐゴシック" charset="-128"/>
                <a:cs typeface="ＭＳ Ｐゴシック" charset="-128"/>
              </a:rPr>
              <a:t> [31], Offloaded System services for CUDA, a general purpose framework by which a running GPU kernel can emit requests for services to the host.</a:t>
            </a:r>
          </a:p>
          <a:p>
            <a:r>
              <a:rPr lang="en-US" dirty="0">
                <a:latin typeface="Times New Roman" pitchFamily="18" charset="0"/>
                <a:ea typeface="ＭＳ Ｐゴシック" charset="-128"/>
                <a:cs typeface="ＭＳ Ｐゴシック" charset="-128"/>
              </a:rPr>
              <a:t>This approach has multiple advantages. The first is user- friendliness, in that it allows to quickly spawn </a:t>
            </a:r>
            <a:r>
              <a:rPr lang="en-US" dirty="0" err="1">
                <a:latin typeface="Times New Roman" pitchFamily="18" charset="0"/>
                <a:ea typeface="ＭＳ Ｐゴシック" charset="-128"/>
                <a:cs typeface="ＭＳ Ｐゴシック" charset="-128"/>
              </a:rPr>
              <a:t>lenghty</a:t>
            </a:r>
            <a:r>
              <a:rPr lang="en-US" dirty="0">
                <a:latin typeface="Times New Roman" pitchFamily="18" charset="0"/>
                <a:ea typeface="ＭＳ Ｐゴシック" charset="-128"/>
                <a:cs typeface="ＭＳ Ｐゴシック" charset="-128"/>
              </a:rPr>
              <a:t> net- work operations avoiding the standard procedure: splitting the CUDA kernel into multiple chunks, synchronizing for kernel completion, copying of data, starting of network operations, submission on the next kernel, etc.. The second is that it creates a nice opportunity for optimizations, as in certain occasions, e.g. small message size, and using dedicated </a:t>
            </a:r>
            <a:r>
              <a:rPr lang="en-US" dirty="0" err="1">
                <a:latin typeface="Times New Roman" pitchFamily="18" charset="0"/>
                <a:ea typeface="ＭＳ Ｐゴシック" charset="-128"/>
                <a:cs typeface="ＭＳ Ｐゴシック" charset="-128"/>
              </a:rPr>
              <a:t>APElink</a:t>
            </a:r>
            <a:r>
              <a:rPr lang="en-US" dirty="0">
                <a:latin typeface="Times New Roman" pitchFamily="18" charset="0"/>
                <a:ea typeface="ＭＳ Ｐゴシック" charset="-128"/>
                <a:cs typeface="ＭＳ Ｐゴシック" charset="-128"/>
              </a:rPr>
              <a:t>+ HW resources, the CUDA kernel can both emit RDMA communication primitives and receive RDMA events without help from the host, cutting latency and providing more computation overlap.</a:t>
            </a:r>
          </a:p>
          <a:p>
            <a:endParaRPr lang="en-US" dirty="0">
              <a:latin typeface="Times New Roman" pitchFamily="18" charset="0"/>
              <a:ea typeface="ＭＳ Ｐゴシック" charset="-128"/>
              <a:cs typeface="ＭＳ Ｐゴシック" charset="-128"/>
            </a:endParaRPr>
          </a:p>
          <a:p>
            <a:r>
              <a:rPr lang="en-US" dirty="0">
                <a:latin typeface="Times New Roman" pitchFamily="18" charset="0"/>
                <a:ea typeface="ＭＳ Ｐゴシック" charset="-128"/>
                <a:cs typeface="ＭＳ Ｐゴシック" charset="-128"/>
              </a:rPr>
              <a:t>For easy porting of legacy MPI applications, we are developing </a:t>
            </a:r>
            <a:r>
              <a:rPr lang="en-US" dirty="0" err="1">
                <a:latin typeface="Times New Roman" pitchFamily="18" charset="0"/>
                <a:ea typeface="ＭＳ Ｐゴシック" charset="-128"/>
                <a:cs typeface="ＭＳ Ｐゴシック" charset="-128"/>
              </a:rPr>
              <a:t>cuMPI</a:t>
            </a:r>
            <a:r>
              <a:rPr lang="en-US" dirty="0">
                <a:latin typeface="Times New Roman" pitchFamily="18" charset="0"/>
                <a:ea typeface="ＭＳ Ｐゴシック" charset="-128"/>
                <a:cs typeface="ＭＳ Ｐゴシック" charset="-128"/>
              </a:rPr>
              <a:t>, or MPI for CUDA, which is a subset of the MPI APIs directly </a:t>
            </a:r>
            <a:r>
              <a:rPr lang="en-US" dirty="0" err="1">
                <a:latin typeface="Times New Roman" pitchFamily="18" charset="0"/>
                <a:ea typeface="ＭＳ Ｐゴシック" charset="-128"/>
                <a:cs typeface="ＭＳ Ｐゴシック" charset="-128"/>
              </a:rPr>
              <a:t>invokable</a:t>
            </a:r>
            <a:r>
              <a:rPr lang="en-US" dirty="0">
                <a:latin typeface="Times New Roman" pitchFamily="18" charset="0"/>
                <a:ea typeface="ＭＳ Ｐゴシック" charset="-128"/>
                <a:cs typeface="ＭＳ Ｐゴシック" charset="-128"/>
              </a:rPr>
              <a:t> from within CUDA kernels. </a:t>
            </a:r>
          </a:p>
          <a:p>
            <a:r>
              <a:rPr lang="en-US" dirty="0">
                <a:latin typeface="Times New Roman" pitchFamily="18" charset="0"/>
                <a:ea typeface="ＭＳ Ｐゴシック" charset="-128"/>
                <a:cs typeface="ＭＳ Ｐゴシック" charset="-128"/>
              </a:rPr>
              <a:t>With it, MPI communication primitives are generated on the GPU and passed to the host for execution, using </a:t>
            </a:r>
            <a:r>
              <a:rPr lang="en-US" dirty="0" err="1">
                <a:latin typeface="Times New Roman" pitchFamily="18" charset="0"/>
                <a:ea typeface="ＭＳ Ｐゴシック" charset="-128"/>
                <a:cs typeface="ＭＳ Ｐゴシック" charset="-128"/>
              </a:rPr>
              <a:t>cuOS</a:t>
            </a:r>
            <a:r>
              <a:rPr lang="en-US" dirty="0">
                <a:latin typeface="Times New Roman" pitchFamily="18" charset="0"/>
                <a:ea typeface="ＭＳ Ｐゴシック" charset="-128"/>
                <a:cs typeface="ＭＳ Ｐゴシック" charset="-128"/>
              </a:rPr>
              <a:t>. As </a:t>
            </a:r>
            <a:r>
              <a:rPr lang="en-US" dirty="0" err="1">
                <a:latin typeface="Times New Roman" pitchFamily="18" charset="0"/>
                <a:ea typeface="ＭＳ Ｐゴシック" charset="-128"/>
                <a:cs typeface="ＭＳ Ｐゴシック" charset="-128"/>
              </a:rPr>
              <a:t>cuMPI</a:t>
            </a:r>
            <a:r>
              <a:rPr lang="en-US" dirty="0">
                <a:latin typeface="Times New Roman" pitchFamily="18" charset="0"/>
                <a:ea typeface="ＭＳ Ｐゴシック" charset="-128"/>
                <a:cs typeface="ＭＳ Ｐゴシック" charset="-128"/>
              </a:rPr>
              <a:t> is of broader use and is not directly connected to </a:t>
            </a:r>
            <a:r>
              <a:rPr lang="en-US" dirty="0" err="1">
                <a:latin typeface="Times New Roman" pitchFamily="18" charset="0"/>
                <a:ea typeface="ＭＳ Ｐゴシック" charset="-128"/>
                <a:cs typeface="ＭＳ Ｐゴシック" charset="-128"/>
              </a:rPr>
              <a:t>APEnet</a:t>
            </a:r>
            <a:r>
              <a:rPr lang="en-US" dirty="0">
                <a:latin typeface="Times New Roman" pitchFamily="18" charset="0"/>
                <a:ea typeface="ＭＳ Ｐゴシック" charset="-128"/>
                <a:cs typeface="ＭＳ Ｐゴシック" charset="-128"/>
              </a:rPr>
              <a:t>+, it is available as open source and is being developed within the </a:t>
            </a:r>
            <a:r>
              <a:rPr lang="en-US" dirty="0" err="1">
                <a:latin typeface="Times New Roman" pitchFamily="18" charset="0"/>
                <a:ea typeface="ＭＳ Ｐゴシック" charset="-128"/>
                <a:cs typeface="ＭＳ Ｐゴシック" charset="-128"/>
              </a:rPr>
              <a:t>cuOS</a:t>
            </a:r>
            <a:r>
              <a:rPr lang="en-US" dirty="0">
                <a:latin typeface="Times New Roman" pitchFamily="18" charset="0"/>
                <a:ea typeface="ＭＳ Ｐゴシック" charset="-128"/>
                <a:cs typeface="ＭＳ Ｐゴシック" charset="-128"/>
              </a:rPr>
              <a:t> code repository [32].</a:t>
            </a:r>
            <a:endParaRPr lang="en-US" dirty="0"/>
          </a:p>
        </p:txBody>
      </p:sp>
      <p:sp>
        <p:nvSpPr>
          <p:cNvPr id="4" name="Slide Number Placeholder 3"/>
          <p:cNvSpPr>
            <a:spLocks noGrp="1"/>
          </p:cNvSpPr>
          <p:nvPr>
            <p:ph type="sldNum" sz="quarter" idx="10"/>
          </p:nvPr>
        </p:nvSpPr>
        <p:spPr/>
        <p:txBody>
          <a:bodyPr/>
          <a:lstStyle/>
          <a:p>
            <a:pPr>
              <a:defRPr/>
            </a:pPr>
            <a:fld id="{88C52625-7096-BC41-9DA0-AAEEE61CA718}" type="slidenum">
              <a:rPr lang="en-US" smtClean="0"/>
              <a:pPr>
                <a:defRPr/>
              </a:pPr>
              <a:t>31</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PCIe</a:t>
            </a:r>
            <a:r>
              <a:rPr lang="en-US" dirty="0" smtClean="0"/>
              <a:t> *:</a:t>
            </a:r>
          </a:p>
          <a:p>
            <a:pPr lvl="1"/>
            <a:r>
              <a:rPr lang="en-US" dirty="0" smtClean="0"/>
              <a:t>One 32bit </a:t>
            </a:r>
            <a:r>
              <a:rPr lang="en-US" dirty="0" err="1" smtClean="0"/>
              <a:t>reg</a:t>
            </a:r>
            <a:r>
              <a:rPr lang="en-US" dirty="0" smtClean="0"/>
              <a:t> posted write: 130ns</a:t>
            </a:r>
          </a:p>
          <a:p>
            <a:pPr lvl="1"/>
            <a:r>
              <a:rPr lang="en-US" dirty="0" smtClean="0"/>
              <a:t>One </a:t>
            </a:r>
            <a:r>
              <a:rPr lang="en-US" dirty="0" err="1" smtClean="0"/>
              <a:t>regs</a:t>
            </a:r>
            <a:r>
              <a:rPr lang="en-US" dirty="0" smtClean="0"/>
              <a:t> read: 600ns </a:t>
            </a:r>
          </a:p>
          <a:p>
            <a:pPr lvl="1"/>
            <a:r>
              <a:rPr lang="en-US" dirty="0" smtClean="0"/>
              <a:t>8 </a:t>
            </a:r>
            <a:r>
              <a:rPr lang="en-US" dirty="0" err="1" smtClean="0"/>
              <a:t>regs</a:t>
            </a:r>
            <a:r>
              <a:rPr lang="en-US" dirty="0" smtClean="0"/>
              <a:t> write: </a:t>
            </a:r>
            <a:r>
              <a:rPr lang="en-US" dirty="0" smtClean="0">
                <a:solidFill>
                  <a:srgbClr val="FF0000"/>
                </a:solidFill>
              </a:rPr>
              <a:t>1.7us</a:t>
            </a:r>
          </a:p>
          <a:p>
            <a:r>
              <a:rPr lang="en-US" dirty="0" err="1" smtClean="0"/>
              <a:t>PCIe</a:t>
            </a:r>
            <a:r>
              <a:rPr lang="en-US" dirty="0" smtClean="0"/>
              <a:t> is a complex beast!</a:t>
            </a:r>
          </a:p>
          <a:p>
            <a:pPr lvl="1"/>
            <a:r>
              <a:rPr lang="en-US" dirty="0" smtClean="0"/>
              <a:t>Far away from processor and memory (on-chip </a:t>
            </a:r>
            <a:r>
              <a:rPr lang="en-US" dirty="0" err="1" smtClean="0"/>
              <a:t>mem</a:t>
            </a:r>
            <a:r>
              <a:rPr lang="en-US" dirty="0" smtClean="0"/>
              <a:t> ctrl)</a:t>
            </a:r>
          </a:p>
          <a:p>
            <a:pPr lvl="1"/>
            <a:r>
              <a:rPr lang="en-US" dirty="0" err="1" smtClean="0"/>
              <a:t>Mem</a:t>
            </a:r>
            <a:r>
              <a:rPr lang="en-US" dirty="0" smtClean="0"/>
              <a:t> reached through another network (HT or QPI)</a:t>
            </a:r>
          </a:p>
          <a:p>
            <a:pPr lvl="1"/>
            <a:r>
              <a:rPr lang="en-US" dirty="0" smtClean="0"/>
              <a:t>Multiple devices (bridges, </a:t>
            </a:r>
            <a:r>
              <a:rPr lang="en-US" dirty="0" err="1" smtClean="0"/>
              <a:t>bufs</a:t>
            </a:r>
            <a:r>
              <a:rPr lang="en-US" dirty="0" smtClean="0"/>
              <a:t>, </a:t>
            </a:r>
            <a:r>
              <a:rPr lang="en-US" dirty="0" err="1" smtClean="0"/>
              <a:t>mem</a:t>
            </a:r>
            <a:r>
              <a:rPr lang="en-US" dirty="0" smtClean="0"/>
              <a:t> ctrl) in between</a:t>
            </a:r>
          </a:p>
          <a:p>
            <a:pPr lvl="1"/>
            <a:r>
              <a:rPr lang="en-US" dirty="0" smtClean="0"/>
              <a:t>Round-trip </a:t>
            </a:r>
            <a:r>
              <a:rPr lang="en-US" dirty="0" err="1" smtClean="0"/>
              <a:t>req</a:t>
            </a:r>
            <a:r>
              <a:rPr lang="en-US" dirty="0" smtClean="0"/>
              <a:t> (</a:t>
            </a:r>
            <a:r>
              <a:rPr lang="en-US" dirty="0" err="1" smtClean="0"/>
              <a:t>req</a:t>
            </a:r>
            <a:r>
              <a:rPr lang="en-US" dirty="0" smtClean="0"/>
              <a:t> + reply) ~ 500ns !!!</a:t>
            </a:r>
          </a:p>
          <a:p>
            <a:endParaRPr lang="en-US" dirty="0"/>
          </a:p>
        </p:txBody>
      </p:sp>
      <p:sp>
        <p:nvSpPr>
          <p:cNvPr id="4" name="Slide Number Placeholder 3"/>
          <p:cNvSpPr>
            <a:spLocks noGrp="1"/>
          </p:cNvSpPr>
          <p:nvPr>
            <p:ph type="sldNum" sz="quarter" idx="10"/>
          </p:nvPr>
        </p:nvSpPr>
        <p:spPr/>
        <p:txBody>
          <a:bodyPr/>
          <a:lstStyle/>
          <a:p>
            <a:pPr>
              <a:defRPr/>
            </a:pPr>
            <a:fld id="{88C52625-7096-BC41-9DA0-AAEEE61CA718}" type="slidenum">
              <a:rPr lang="en-US" smtClean="0"/>
              <a:pPr>
                <a:defRPr/>
              </a:pPr>
              <a:t>36</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b="0" i="0" u="none" strike="noStrike" kern="1200" dirty="0" smtClean="0">
                <a:solidFill>
                  <a:schemeClr val="tx1"/>
                </a:solidFill>
                <a:effectLst/>
                <a:latin typeface="+mn-lt"/>
                <a:ea typeface="+mn-ea"/>
                <a:cs typeface="+mn-cs"/>
              </a:rPr>
              <a:t>quick </a:t>
            </a:r>
            <a:r>
              <a:rPr lang="en-US" sz="1200" b="0" i="0" u="none" strike="noStrike" kern="1200" dirty="0" err="1" smtClean="0">
                <a:solidFill>
                  <a:schemeClr val="tx1"/>
                </a:solidFill>
                <a:effectLst/>
                <a:latin typeface="+mn-lt"/>
                <a:ea typeface="+mn-ea"/>
                <a:cs typeface="+mn-cs"/>
              </a:rPr>
              <a:t>recipe:take</a:t>
            </a:r>
            <a:r>
              <a:rPr lang="en-US" sz="1200" b="0" i="0" u="none" strike="noStrike" kern="1200" dirty="0" smtClean="0">
                <a:solidFill>
                  <a:schemeClr val="tx1"/>
                </a:solidFill>
                <a:effectLst/>
                <a:latin typeface="+mn-lt"/>
                <a:ea typeface="+mn-ea"/>
                <a:cs typeface="+mn-cs"/>
              </a:rPr>
              <a:t> N cluster nodes</a:t>
            </a:r>
          </a:p>
          <a:p>
            <a:pPr fontAlgn="base"/>
            <a:r>
              <a:rPr lang="en-US" sz="1200" b="0" i="0" u="none" strike="noStrike" kern="1200" dirty="0" smtClean="0">
                <a:solidFill>
                  <a:schemeClr val="tx1"/>
                </a:solidFill>
                <a:effectLst/>
                <a:latin typeface="+mn-lt"/>
                <a:ea typeface="+mn-ea"/>
                <a:cs typeface="+mn-cs"/>
              </a:rPr>
              <a:t>for each node:</a:t>
            </a:r>
          </a:p>
          <a:p>
            <a:pPr lvl="1" fontAlgn="base"/>
            <a:r>
              <a:rPr lang="en-US" sz="1200" b="0" i="0" u="none" strike="noStrike" kern="1200" dirty="0" smtClean="0">
                <a:solidFill>
                  <a:schemeClr val="tx1"/>
                </a:solidFill>
                <a:effectLst/>
                <a:latin typeface="+mn-lt"/>
                <a:ea typeface="+mn-ea"/>
                <a:cs typeface="+mn-cs"/>
              </a:rPr>
              <a:t>plug M GPUs</a:t>
            </a:r>
          </a:p>
          <a:p>
            <a:pPr lvl="1" fontAlgn="base"/>
            <a:r>
              <a:rPr lang="en-US" sz="1200" b="0" i="0" u="none" strike="noStrike" kern="1200" dirty="0" smtClean="0">
                <a:solidFill>
                  <a:schemeClr val="tx1"/>
                </a:solidFill>
                <a:effectLst/>
                <a:latin typeface="+mn-lt"/>
                <a:ea typeface="+mn-ea"/>
                <a:cs typeface="+mn-cs"/>
              </a:rPr>
              <a:t>and 1 </a:t>
            </a:r>
            <a:r>
              <a:rPr lang="en-US" sz="1200" b="0" i="0" u="none" strike="noStrike" kern="1200" dirty="0" err="1" smtClean="0">
                <a:solidFill>
                  <a:schemeClr val="tx1"/>
                </a:solidFill>
                <a:effectLst/>
                <a:latin typeface="+mn-lt"/>
                <a:ea typeface="+mn-ea"/>
                <a:cs typeface="+mn-cs"/>
              </a:rPr>
              <a:t>APEnet</a:t>
            </a:r>
            <a:r>
              <a:rPr lang="en-US" sz="1200" b="0" i="0" u="none" strike="noStrike" kern="1200" dirty="0" smtClean="0">
                <a:solidFill>
                  <a:schemeClr val="tx1"/>
                </a:solidFill>
                <a:effectLst/>
                <a:latin typeface="+mn-lt"/>
                <a:ea typeface="+mn-ea"/>
                <a:cs typeface="+mn-cs"/>
              </a:rPr>
              <a:t>+ card</a:t>
            </a:r>
          </a:p>
          <a:p>
            <a:pPr lvl="1" fontAlgn="base"/>
            <a:r>
              <a:rPr lang="en-US" sz="1200" b="0" i="0" u="none" strike="noStrike" kern="1200" dirty="0" smtClean="0">
                <a:solidFill>
                  <a:schemeClr val="tx1"/>
                </a:solidFill>
                <a:effectLst/>
                <a:latin typeface="+mn-lt"/>
                <a:ea typeface="+mn-ea"/>
                <a:cs typeface="+mn-cs"/>
              </a:rPr>
              <a:t>plug and connect 6 cables to first-neighbor nodes</a:t>
            </a:r>
          </a:p>
          <a:p>
            <a:r>
              <a:rPr lang="en-US" dirty="0" smtClean="0"/>
              <a:t/>
            </a:r>
            <a:br>
              <a:rPr lang="en-US" dirty="0" smtClean="0"/>
            </a:br>
            <a:r>
              <a:rPr lang="en-US" sz="1200" b="0" i="0" u="none" strike="noStrike" kern="1200" dirty="0" smtClean="0">
                <a:solidFill>
                  <a:schemeClr val="tx1"/>
                </a:solidFill>
                <a:effectLst/>
                <a:latin typeface="+mn-lt"/>
                <a:ea typeface="+mn-ea"/>
                <a:cs typeface="+mn-cs"/>
              </a:rPr>
              <a:t>e.g. 128 nodes, arranged in a XYZ=8x4x4 grid with periodic boundary conditions.</a:t>
            </a:r>
            <a:r>
              <a:rPr lang="en-US" dirty="0" smtClean="0"/>
              <a:t/>
            </a:r>
            <a:br>
              <a:rPr lang="en-US" dirty="0" smtClean="0"/>
            </a:br>
            <a:endParaRPr lang="en-US" dirty="0"/>
          </a:p>
        </p:txBody>
      </p:sp>
      <p:sp>
        <p:nvSpPr>
          <p:cNvPr id="4" name="Slide Number Placeholder 3"/>
          <p:cNvSpPr>
            <a:spLocks noGrp="1"/>
          </p:cNvSpPr>
          <p:nvPr>
            <p:ph type="sldNum" sz="quarter" idx="10"/>
          </p:nvPr>
        </p:nvSpPr>
        <p:spPr/>
        <p:txBody>
          <a:bodyPr/>
          <a:lstStyle/>
          <a:p>
            <a:fld id="{38C10C06-9099-4B7F-AD6C-19F00BD54EB8}" type="slidenum">
              <a:rPr lang="en-US" smtClean="0"/>
              <a:pPr/>
              <a:t>12</a:t>
            </a:fld>
            <a:endParaRPr lang="en-US"/>
          </a:p>
        </p:txBody>
      </p:sp>
    </p:spTree>
    <p:extLst>
      <p:ext uri="{BB962C8B-B14F-4D97-AF65-F5344CB8AC3E}">
        <p14:creationId xmlns:p14="http://schemas.microsoft.com/office/powerpoint/2010/main" val="37204490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20000"/>
              </a:spcBef>
              <a:buClr>
                <a:schemeClr val="tx1"/>
              </a:buClr>
              <a:buSzPct val="130000"/>
            </a:pPr>
            <a:r>
              <a:rPr lang="en-US" sz="1200" dirty="0" smtClean="0">
                <a:latin typeface="Tahoma"/>
                <a:cs typeface="Tahoma"/>
              </a:rPr>
              <a:t>The goal of the project is to deliver a complete reference HW platform tailored for scientific computations leveraging on commodity devices and on a dedicated custom interconnection system (</a:t>
            </a:r>
            <a:r>
              <a:rPr lang="en-US" sz="1200" dirty="0" err="1" smtClean="0">
                <a:latin typeface="Tahoma"/>
                <a:cs typeface="Tahoma"/>
              </a:rPr>
              <a:t>APEnet</a:t>
            </a:r>
            <a:r>
              <a:rPr lang="en-US" sz="1200" dirty="0" smtClean="0">
                <a:latin typeface="Tahoma"/>
                <a:cs typeface="Tahoma"/>
              </a:rPr>
              <a:t>+) for inter-node communication network</a:t>
            </a:r>
          </a:p>
          <a:p>
            <a:pPr>
              <a:spcBef>
                <a:spcPct val="20000"/>
              </a:spcBef>
              <a:buClr>
                <a:schemeClr val="tx1"/>
              </a:buClr>
              <a:buSzPct val="130000"/>
            </a:pPr>
            <a:r>
              <a:rPr lang="en-US" sz="1200" smtClean="0">
                <a:latin typeface="Tahoma"/>
                <a:cs typeface="Tahoma"/>
              </a:rPr>
              <a:t> </a:t>
            </a:r>
            <a:endParaRPr lang="en-US" sz="1200" smtClean="0">
              <a:latin typeface="Tahoma"/>
              <a:ea typeface="Tahoma" charset="0"/>
              <a:cs typeface="Tahoma"/>
            </a:endParaRPr>
          </a:p>
          <a:p>
            <a:endParaRPr lang="en-US"/>
          </a:p>
        </p:txBody>
      </p:sp>
      <p:sp>
        <p:nvSpPr>
          <p:cNvPr id="4" name="Slide Number Placeholder 3"/>
          <p:cNvSpPr>
            <a:spLocks noGrp="1"/>
          </p:cNvSpPr>
          <p:nvPr>
            <p:ph type="sldNum" sz="quarter" idx="10"/>
          </p:nvPr>
        </p:nvSpPr>
        <p:spPr/>
        <p:txBody>
          <a:bodyPr/>
          <a:lstStyle/>
          <a:p>
            <a:fld id="{38C10C06-9099-4B7F-AD6C-19F00BD54EB8}" type="slidenum">
              <a:rPr lang="en-US" smtClean="0"/>
              <a:pPr/>
              <a:t>13</a:t>
            </a:fld>
            <a:endParaRPr lang="en-US"/>
          </a:p>
        </p:txBody>
      </p:sp>
    </p:spTree>
    <p:extLst>
      <p:ext uri="{BB962C8B-B14F-4D97-AF65-F5344CB8AC3E}">
        <p14:creationId xmlns:p14="http://schemas.microsoft.com/office/powerpoint/2010/main" val="37204490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20000"/>
              </a:spcBef>
              <a:buClr>
                <a:schemeClr val="tx1"/>
              </a:buClr>
              <a:buSzPct val="130000"/>
            </a:pPr>
            <a:r>
              <a:rPr lang="en-US" sz="1200" dirty="0" smtClean="0">
                <a:latin typeface="Tahoma"/>
                <a:cs typeface="Tahoma"/>
              </a:rPr>
              <a:t>The goal of the project is to deliver a complete reference HW platform tailored for scientific computations leveraging on commodity devices and on a dedicated custom interconnection system (</a:t>
            </a:r>
            <a:r>
              <a:rPr lang="en-US" sz="1200" dirty="0" err="1" smtClean="0">
                <a:latin typeface="Tahoma"/>
                <a:cs typeface="Tahoma"/>
              </a:rPr>
              <a:t>APEnet</a:t>
            </a:r>
            <a:r>
              <a:rPr lang="en-US" sz="1200" dirty="0" smtClean="0">
                <a:latin typeface="Tahoma"/>
                <a:cs typeface="Tahoma"/>
              </a:rPr>
              <a:t>+) for inter-node communication network</a:t>
            </a:r>
          </a:p>
          <a:p>
            <a:pPr>
              <a:spcBef>
                <a:spcPct val="20000"/>
              </a:spcBef>
              <a:buClr>
                <a:schemeClr val="tx1"/>
              </a:buClr>
              <a:buSzPct val="130000"/>
            </a:pPr>
            <a:r>
              <a:rPr lang="en-US" sz="1200" smtClean="0">
                <a:latin typeface="Tahoma"/>
                <a:cs typeface="Tahoma"/>
              </a:rPr>
              <a:t> </a:t>
            </a:r>
            <a:endParaRPr lang="en-US" sz="1200" smtClean="0">
              <a:latin typeface="Tahoma"/>
              <a:ea typeface="Tahoma" charset="0"/>
              <a:cs typeface="Tahoma"/>
            </a:endParaRPr>
          </a:p>
          <a:p>
            <a:endParaRPr lang="en-US"/>
          </a:p>
        </p:txBody>
      </p:sp>
      <p:sp>
        <p:nvSpPr>
          <p:cNvPr id="4" name="Slide Number Placeholder 3"/>
          <p:cNvSpPr>
            <a:spLocks noGrp="1"/>
          </p:cNvSpPr>
          <p:nvPr>
            <p:ph type="sldNum" sz="quarter" idx="10"/>
          </p:nvPr>
        </p:nvSpPr>
        <p:spPr/>
        <p:txBody>
          <a:bodyPr/>
          <a:lstStyle/>
          <a:p>
            <a:fld id="{38C10C06-9099-4B7F-AD6C-19F00BD54EB8}" type="slidenum">
              <a:rPr lang="en-US" smtClean="0"/>
              <a:pPr/>
              <a:t>14</a:t>
            </a:fld>
            <a:endParaRPr lang="en-US"/>
          </a:p>
        </p:txBody>
      </p:sp>
    </p:spTree>
    <p:extLst>
      <p:ext uri="{BB962C8B-B14F-4D97-AF65-F5344CB8AC3E}">
        <p14:creationId xmlns:p14="http://schemas.microsoft.com/office/powerpoint/2010/main" val="37204490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20000"/>
              </a:spcBef>
              <a:buClr>
                <a:schemeClr val="tx1"/>
              </a:buClr>
              <a:buSzPct val="130000"/>
            </a:pPr>
            <a:r>
              <a:rPr lang="en-US" sz="1200" dirty="0" smtClean="0">
                <a:latin typeface="Tahoma"/>
                <a:cs typeface="Tahoma"/>
              </a:rPr>
              <a:t>The goal of the project is to deliver a complete reference HW platform tailored for scientific computations leveraging on commodity devices and on a dedicated custom interconnection system (</a:t>
            </a:r>
            <a:r>
              <a:rPr lang="en-US" sz="1200" dirty="0" err="1" smtClean="0">
                <a:latin typeface="Tahoma"/>
                <a:cs typeface="Tahoma"/>
              </a:rPr>
              <a:t>APEnet</a:t>
            </a:r>
            <a:r>
              <a:rPr lang="en-US" sz="1200" dirty="0" smtClean="0">
                <a:latin typeface="Tahoma"/>
                <a:cs typeface="Tahoma"/>
              </a:rPr>
              <a:t>+) for inter-node communication network</a:t>
            </a:r>
          </a:p>
          <a:p>
            <a:pPr>
              <a:spcBef>
                <a:spcPct val="20000"/>
              </a:spcBef>
              <a:buClr>
                <a:schemeClr val="tx1"/>
              </a:buClr>
              <a:buSzPct val="130000"/>
            </a:pPr>
            <a:r>
              <a:rPr lang="en-US" sz="1200" smtClean="0">
                <a:latin typeface="Tahoma"/>
                <a:cs typeface="Tahoma"/>
              </a:rPr>
              <a:t> </a:t>
            </a:r>
            <a:endParaRPr lang="en-US" sz="1200" smtClean="0">
              <a:latin typeface="Tahoma"/>
              <a:ea typeface="Tahoma" charset="0"/>
              <a:cs typeface="Tahoma"/>
            </a:endParaRPr>
          </a:p>
          <a:p>
            <a:endParaRPr lang="en-US"/>
          </a:p>
        </p:txBody>
      </p:sp>
      <p:sp>
        <p:nvSpPr>
          <p:cNvPr id="4" name="Slide Number Placeholder 3"/>
          <p:cNvSpPr>
            <a:spLocks noGrp="1"/>
          </p:cNvSpPr>
          <p:nvPr>
            <p:ph type="sldNum" sz="quarter" idx="10"/>
          </p:nvPr>
        </p:nvSpPr>
        <p:spPr/>
        <p:txBody>
          <a:bodyPr/>
          <a:lstStyle/>
          <a:p>
            <a:fld id="{38C10C06-9099-4B7F-AD6C-19F00BD54EB8}" type="slidenum">
              <a:rPr lang="en-US" smtClean="0"/>
              <a:pPr/>
              <a:t>15</a:t>
            </a:fld>
            <a:endParaRPr lang="en-US"/>
          </a:p>
        </p:txBody>
      </p:sp>
    </p:spTree>
    <p:extLst>
      <p:ext uri="{BB962C8B-B14F-4D97-AF65-F5344CB8AC3E}">
        <p14:creationId xmlns:p14="http://schemas.microsoft.com/office/powerpoint/2010/main" val="37204490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20000"/>
              </a:spcBef>
              <a:buClr>
                <a:schemeClr val="tx1"/>
              </a:buClr>
              <a:buSzPct val="130000"/>
            </a:pPr>
            <a:r>
              <a:rPr lang="en-US" sz="1200" dirty="0" smtClean="0">
                <a:latin typeface="Tahoma"/>
                <a:cs typeface="Tahoma"/>
              </a:rPr>
              <a:t>The goal of the project is to deliver a complete reference HW platform tailored for scientific computations leveraging on commodity devices and on a dedicated custom interconnection system (</a:t>
            </a:r>
            <a:r>
              <a:rPr lang="en-US" sz="1200" dirty="0" err="1" smtClean="0">
                <a:latin typeface="Tahoma"/>
                <a:cs typeface="Tahoma"/>
              </a:rPr>
              <a:t>APEnet</a:t>
            </a:r>
            <a:r>
              <a:rPr lang="en-US" sz="1200" dirty="0" smtClean="0">
                <a:latin typeface="Tahoma"/>
                <a:cs typeface="Tahoma"/>
              </a:rPr>
              <a:t>+) for inter-node communication network</a:t>
            </a:r>
          </a:p>
          <a:p>
            <a:pPr>
              <a:spcBef>
                <a:spcPct val="20000"/>
              </a:spcBef>
              <a:buClr>
                <a:schemeClr val="tx1"/>
              </a:buClr>
              <a:buSzPct val="130000"/>
            </a:pPr>
            <a:r>
              <a:rPr lang="en-US" sz="1200" smtClean="0">
                <a:latin typeface="Tahoma"/>
                <a:cs typeface="Tahoma"/>
              </a:rPr>
              <a:t> </a:t>
            </a:r>
            <a:endParaRPr lang="en-US" sz="1200" smtClean="0">
              <a:latin typeface="Tahoma"/>
              <a:ea typeface="Tahoma" charset="0"/>
              <a:cs typeface="Tahoma"/>
            </a:endParaRPr>
          </a:p>
          <a:p>
            <a:endParaRPr lang="en-US"/>
          </a:p>
        </p:txBody>
      </p:sp>
      <p:sp>
        <p:nvSpPr>
          <p:cNvPr id="4" name="Slide Number Placeholder 3"/>
          <p:cNvSpPr>
            <a:spLocks noGrp="1"/>
          </p:cNvSpPr>
          <p:nvPr>
            <p:ph type="sldNum" sz="quarter" idx="10"/>
          </p:nvPr>
        </p:nvSpPr>
        <p:spPr/>
        <p:txBody>
          <a:bodyPr/>
          <a:lstStyle/>
          <a:p>
            <a:fld id="{38C10C06-9099-4B7F-AD6C-19F00BD54EB8}" type="slidenum">
              <a:rPr lang="en-US" smtClean="0"/>
              <a:pPr/>
              <a:t>16</a:t>
            </a:fld>
            <a:endParaRPr lang="en-US"/>
          </a:p>
        </p:txBody>
      </p:sp>
    </p:spTree>
    <p:extLst>
      <p:ext uri="{BB962C8B-B14F-4D97-AF65-F5344CB8AC3E}">
        <p14:creationId xmlns:p14="http://schemas.microsoft.com/office/powerpoint/2010/main" val="37204490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20000"/>
              </a:spcBef>
              <a:buClr>
                <a:schemeClr val="tx1"/>
              </a:buClr>
              <a:buSzPct val="130000"/>
            </a:pPr>
            <a:r>
              <a:rPr lang="en-US" sz="1200" dirty="0" smtClean="0">
                <a:latin typeface="Tahoma"/>
                <a:cs typeface="Tahoma"/>
              </a:rPr>
              <a:t>The goal of the project is to deliver a complete reference HW platform tailored for scientific computations leveraging on commodity devices and on a dedicated custom interconnection system (</a:t>
            </a:r>
            <a:r>
              <a:rPr lang="en-US" sz="1200" dirty="0" err="1" smtClean="0">
                <a:latin typeface="Tahoma"/>
                <a:cs typeface="Tahoma"/>
              </a:rPr>
              <a:t>APEnet</a:t>
            </a:r>
            <a:r>
              <a:rPr lang="en-US" sz="1200" dirty="0" smtClean="0">
                <a:latin typeface="Tahoma"/>
                <a:cs typeface="Tahoma"/>
              </a:rPr>
              <a:t>+) for inter-node communication network</a:t>
            </a:r>
          </a:p>
          <a:p>
            <a:pPr>
              <a:spcBef>
                <a:spcPct val="20000"/>
              </a:spcBef>
              <a:buClr>
                <a:schemeClr val="tx1"/>
              </a:buClr>
              <a:buSzPct val="130000"/>
            </a:pPr>
            <a:r>
              <a:rPr lang="en-US" sz="1200" smtClean="0">
                <a:latin typeface="Tahoma"/>
                <a:cs typeface="Tahoma"/>
              </a:rPr>
              <a:t> </a:t>
            </a:r>
            <a:endParaRPr lang="en-US" sz="1200" smtClean="0">
              <a:latin typeface="Tahoma"/>
              <a:ea typeface="Tahoma" charset="0"/>
              <a:cs typeface="Tahoma"/>
            </a:endParaRPr>
          </a:p>
          <a:p>
            <a:endParaRPr lang="en-US"/>
          </a:p>
        </p:txBody>
      </p:sp>
      <p:sp>
        <p:nvSpPr>
          <p:cNvPr id="4" name="Slide Number Placeholder 3"/>
          <p:cNvSpPr>
            <a:spLocks noGrp="1"/>
          </p:cNvSpPr>
          <p:nvPr>
            <p:ph type="sldNum" sz="quarter" idx="10"/>
          </p:nvPr>
        </p:nvSpPr>
        <p:spPr/>
        <p:txBody>
          <a:bodyPr/>
          <a:lstStyle/>
          <a:p>
            <a:fld id="{38C10C06-9099-4B7F-AD6C-19F00BD54EB8}" type="slidenum">
              <a:rPr lang="en-US" smtClean="0"/>
              <a:pPr/>
              <a:t>17</a:t>
            </a:fld>
            <a:endParaRPr lang="en-US"/>
          </a:p>
        </p:txBody>
      </p:sp>
    </p:spTree>
    <p:extLst>
      <p:ext uri="{BB962C8B-B14F-4D97-AF65-F5344CB8AC3E}">
        <p14:creationId xmlns:p14="http://schemas.microsoft.com/office/powerpoint/2010/main" val="37204490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20000"/>
              </a:spcBef>
              <a:buClr>
                <a:schemeClr val="tx1"/>
              </a:buClr>
              <a:buSzPct val="130000"/>
            </a:pPr>
            <a:r>
              <a:rPr lang="en-US" sz="1200" dirty="0" smtClean="0">
                <a:latin typeface="Tahoma"/>
                <a:cs typeface="Tahoma"/>
              </a:rPr>
              <a:t>The goal of the project is to deliver a complete reference HW platform tailored for scientific computations leveraging on commodity devices and on a dedicated custom interconnection system (</a:t>
            </a:r>
            <a:r>
              <a:rPr lang="en-US" sz="1200" dirty="0" err="1" smtClean="0">
                <a:latin typeface="Tahoma"/>
                <a:cs typeface="Tahoma"/>
              </a:rPr>
              <a:t>APEnet</a:t>
            </a:r>
            <a:r>
              <a:rPr lang="en-US" sz="1200" dirty="0" smtClean="0">
                <a:latin typeface="Tahoma"/>
                <a:cs typeface="Tahoma"/>
              </a:rPr>
              <a:t>+) for inter-node communication network</a:t>
            </a:r>
          </a:p>
          <a:p>
            <a:pPr>
              <a:spcBef>
                <a:spcPct val="20000"/>
              </a:spcBef>
              <a:buClr>
                <a:schemeClr val="tx1"/>
              </a:buClr>
              <a:buSzPct val="130000"/>
            </a:pPr>
            <a:r>
              <a:rPr lang="en-US" sz="1200" smtClean="0">
                <a:latin typeface="Tahoma"/>
                <a:cs typeface="Tahoma"/>
              </a:rPr>
              <a:t> </a:t>
            </a:r>
            <a:endParaRPr lang="en-US" sz="1200" smtClean="0">
              <a:latin typeface="Tahoma"/>
              <a:ea typeface="Tahoma" charset="0"/>
              <a:cs typeface="Tahoma"/>
            </a:endParaRPr>
          </a:p>
          <a:p>
            <a:endParaRPr lang="en-US"/>
          </a:p>
        </p:txBody>
      </p:sp>
      <p:sp>
        <p:nvSpPr>
          <p:cNvPr id="4" name="Slide Number Placeholder 3"/>
          <p:cNvSpPr>
            <a:spLocks noGrp="1"/>
          </p:cNvSpPr>
          <p:nvPr>
            <p:ph type="sldNum" sz="quarter" idx="10"/>
          </p:nvPr>
        </p:nvSpPr>
        <p:spPr/>
        <p:txBody>
          <a:bodyPr/>
          <a:lstStyle/>
          <a:p>
            <a:fld id="{38C10C06-9099-4B7F-AD6C-19F00BD54EB8}" type="slidenum">
              <a:rPr lang="en-US" smtClean="0"/>
              <a:pPr/>
              <a:t>18</a:t>
            </a:fld>
            <a:endParaRPr lang="en-US"/>
          </a:p>
        </p:txBody>
      </p:sp>
    </p:spTree>
    <p:extLst>
      <p:ext uri="{BB962C8B-B14F-4D97-AF65-F5344CB8AC3E}">
        <p14:creationId xmlns:p14="http://schemas.microsoft.com/office/powerpoint/2010/main" val="37204490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gif"/><Relationship Id="rId3" Type="http://schemas.openxmlformats.org/officeDocument/2006/relationships/image" Target="../media/image2.gif"/></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gif"/><Relationship Id="rId3" Type="http://schemas.openxmlformats.org/officeDocument/2006/relationships/image" Target="../media/image2.gif"/></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42950" y="2130426"/>
            <a:ext cx="84201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485900" y="3886200"/>
            <a:ext cx="69342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r>
              <a:rPr lang="en-US" dirty="0" smtClean="0"/>
              <a:t> Place and Date</a:t>
            </a:r>
            <a:endParaRPr lang="en-US" dirty="0"/>
          </a:p>
        </p:txBody>
      </p:sp>
      <p:sp>
        <p:nvSpPr>
          <p:cNvPr id="5" name="Footer Placeholder 4"/>
          <p:cNvSpPr>
            <a:spLocks noGrp="1"/>
          </p:cNvSpPr>
          <p:nvPr>
            <p:ph type="ftr" sz="quarter" idx="11"/>
          </p:nvPr>
        </p:nvSpPr>
        <p:spPr/>
        <p:txBody>
          <a:bodyPr/>
          <a:lstStyle/>
          <a:p>
            <a:r>
              <a:rPr lang="it-IT" dirty="0" smtClean="0"/>
              <a:t>Meeting Name</a:t>
            </a:r>
            <a:endParaRPr lang="en-US" dirty="0"/>
          </a:p>
        </p:txBody>
      </p:sp>
      <p:sp>
        <p:nvSpPr>
          <p:cNvPr id="6" name="Slide Number Placeholder 5"/>
          <p:cNvSpPr>
            <a:spLocks noGrp="1"/>
          </p:cNvSpPr>
          <p:nvPr>
            <p:ph type="sldNum" sz="quarter" idx="12"/>
          </p:nvPr>
        </p:nvSpPr>
        <p:spPr/>
        <p:txBody>
          <a:bodyPr/>
          <a:lstStyle/>
          <a:p>
            <a:fld id="{0DD7BBD6-4F33-46CA-9DBF-F9C9B52F189E}" type="slidenum">
              <a:rPr lang="en-US" smtClean="0"/>
              <a:pPr/>
              <a:t>‹#›</a:t>
            </a:fld>
            <a:endParaRPr lang="en-US" dirty="0"/>
          </a:p>
        </p:txBody>
      </p:sp>
      <p:pic>
        <p:nvPicPr>
          <p:cNvPr id="15" name="Picture 14" descr="ape_logo_medium.gif"/>
          <p:cNvPicPr>
            <a:picLocks noChangeAspect="1"/>
          </p:cNvPicPr>
          <p:nvPr userDrawn="1"/>
        </p:nvPicPr>
        <p:blipFill>
          <a:blip r:embed="rId2" cstate="print"/>
          <a:stretch>
            <a:fillRect/>
          </a:stretch>
        </p:blipFill>
        <p:spPr>
          <a:xfrm>
            <a:off x="9345488" y="44624"/>
            <a:ext cx="424537" cy="464450"/>
          </a:xfrm>
          <a:prstGeom prst="rect">
            <a:avLst/>
          </a:prstGeom>
        </p:spPr>
      </p:pic>
      <p:pic>
        <p:nvPicPr>
          <p:cNvPr id="1026" name="Picture 2" descr="C:\Documents and Settings\Administrator\Desktop\Immagini-EURETILE\weblogo1b.gif"/>
          <p:cNvPicPr>
            <a:picLocks noChangeAspect="1" noChangeArrowheads="1"/>
          </p:cNvPicPr>
          <p:nvPr userDrawn="1"/>
        </p:nvPicPr>
        <p:blipFill>
          <a:blip r:embed="rId3" cstate="print">
            <a:clrChange>
              <a:clrFrom>
                <a:srgbClr val="FFFFFF"/>
              </a:clrFrom>
              <a:clrTo>
                <a:srgbClr val="FFFFFF">
                  <a:alpha val="0"/>
                </a:srgbClr>
              </a:clrTo>
            </a:clrChange>
          </a:blip>
          <a:srcRect/>
          <a:stretch>
            <a:fillRect/>
          </a:stretch>
        </p:blipFill>
        <p:spPr bwMode="auto">
          <a:xfrm>
            <a:off x="272480" y="44624"/>
            <a:ext cx="472086" cy="432048"/>
          </a:xfrm>
          <a:prstGeom prst="rect">
            <a:avLst/>
          </a:prstGeom>
          <a:noFill/>
        </p:spPr>
      </p:pic>
      <p:cxnSp>
        <p:nvCxnSpPr>
          <p:cNvPr id="8" name="Straight Connector 7"/>
          <p:cNvCxnSpPr/>
          <p:nvPr userDrawn="1"/>
        </p:nvCxnSpPr>
        <p:spPr>
          <a:xfrm>
            <a:off x="488504" y="764704"/>
            <a:ext cx="8856984" cy="0"/>
          </a:xfrm>
          <a:prstGeom prst="line">
            <a:avLst/>
          </a:prstGeom>
          <a:ln w="50800"/>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pic>
        <p:nvPicPr>
          <p:cNvPr id="8" name="Picture 7" descr="ape_logo_medium.gif"/>
          <p:cNvPicPr>
            <a:picLocks noChangeAspect="1"/>
          </p:cNvPicPr>
          <p:nvPr userDrawn="1"/>
        </p:nvPicPr>
        <p:blipFill>
          <a:blip r:embed="rId2" cstate="print"/>
          <a:stretch>
            <a:fillRect/>
          </a:stretch>
        </p:blipFill>
        <p:spPr>
          <a:xfrm>
            <a:off x="9273480" y="116632"/>
            <a:ext cx="424537" cy="464450"/>
          </a:xfrm>
          <a:prstGeom prst="rect">
            <a:avLst/>
          </a:prstGeom>
        </p:spPr>
      </p:pic>
      <p:pic>
        <p:nvPicPr>
          <p:cNvPr id="10" name="Picture 2" descr="C:\Documents and Settings\Administrator\Desktop\Immagini-EURETILE\weblogo1b.gif"/>
          <p:cNvPicPr>
            <a:picLocks noChangeAspect="1" noChangeArrowheads="1"/>
          </p:cNvPicPr>
          <p:nvPr userDrawn="1"/>
        </p:nvPicPr>
        <p:blipFill>
          <a:blip r:embed="rId3" cstate="print">
            <a:clrChange>
              <a:clrFrom>
                <a:srgbClr val="FFFFFF"/>
              </a:clrFrom>
              <a:clrTo>
                <a:srgbClr val="FFFFFF">
                  <a:alpha val="0"/>
                </a:srgbClr>
              </a:clrTo>
            </a:clrChange>
          </a:blip>
          <a:srcRect/>
          <a:stretch>
            <a:fillRect/>
          </a:stretch>
        </p:blipFill>
        <p:spPr bwMode="auto">
          <a:xfrm>
            <a:off x="200472" y="116632"/>
            <a:ext cx="472086" cy="432048"/>
          </a:xfrm>
          <a:prstGeom prst="rect">
            <a:avLst/>
          </a:prstGeom>
          <a:noFill/>
        </p:spPr>
      </p:pic>
      <p:sp>
        <p:nvSpPr>
          <p:cNvPr id="11" name="Rectangle 7"/>
          <p:cNvSpPr txBox="1">
            <a:spLocks noChangeArrowheads="1"/>
          </p:cNvSpPr>
          <p:nvPr userDrawn="1"/>
        </p:nvSpPr>
        <p:spPr>
          <a:xfrm>
            <a:off x="2248619" y="6337126"/>
            <a:ext cx="5800725" cy="476250"/>
          </a:xfrm>
          <a:prstGeom prst="rect">
            <a:avLst/>
          </a:prstGeom>
        </p:spPr>
        <p:txBody>
          <a:bodyPr vert="horz" lIns="91440" tIns="45720" rIns="91440" bIns="45720" rtlCol="0" anchor="ctr"/>
          <a:lstStyle>
            <a:defPPr>
              <a:defRPr lang="en-US"/>
            </a:defPPr>
            <a:lvl1pPr marL="0" algn="ctr" defTabSz="914400" rtl="0" eaLnBrk="0" latinLnBrk="0" hangingPunct="0">
              <a:defRPr sz="1800" kern="1200">
                <a:solidFill>
                  <a:schemeClr val="tx1">
                    <a:tint val="75000"/>
                  </a:schemeClr>
                </a:solidFill>
                <a:latin typeface="Tahoma"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1400" dirty="0" smtClean="0"/>
              <a:t>Piero Vicini – INFN Roma (piero.vicini@roma1.infn.it) </a:t>
            </a:r>
            <a:endParaRPr lang="it-IT" sz="1400" dirty="0"/>
          </a:p>
        </p:txBody>
      </p:sp>
      <p:cxnSp>
        <p:nvCxnSpPr>
          <p:cNvPr id="7" name="Straight Connector 6"/>
          <p:cNvCxnSpPr/>
          <p:nvPr userDrawn="1"/>
        </p:nvCxnSpPr>
        <p:spPr>
          <a:xfrm>
            <a:off x="488504" y="620688"/>
            <a:ext cx="8856984" cy="0"/>
          </a:xfrm>
          <a:prstGeom prst="line">
            <a:avLst/>
          </a:prstGeom>
          <a:ln w="50800"/>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Vuota">
    <p:spTree>
      <p:nvGrpSpPr>
        <p:cNvPr id="1" name=""/>
        <p:cNvGrpSpPr/>
        <p:nvPr/>
      </p:nvGrpSpPr>
      <p:grpSpPr>
        <a:xfrm>
          <a:off x="0" y="0"/>
          <a:ext cx="0" cy="0"/>
          <a:chOff x="0" y="0"/>
          <a:chExt cx="0" cy="0"/>
        </a:xfrm>
      </p:grpSpPr>
      <p:sp>
        <p:nvSpPr>
          <p:cNvPr id="3" name="Titolo 1"/>
          <p:cNvSpPr>
            <a:spLocks noGrp="1"/>
          </p:cNvSpPr>
          <p:nvPr>
            <p:ph type="title" sz="quarter"/>
          </p:nvPr>
        </p:nvSpPr>
        <p:spPr>
          <a:xfrm>
            <a:off x="228600" y="0"/>
            <a:ext cx="9448800" cy="533400"/>
          </a:xfrm>
        </p:spPr>
        <p:txBody>
          <a:bodyPr/>
          <a:lstStyle/>
          <a:p>
            <a:r>
              <a:rPr lang="it-IT" dirty="0" smtClean="0"/>
              <a:t>Fare clic per modificare lo stile del titolo</a:t>
            </a:r>
            <a:endParaRPr lang="it-IT" dirty="0"/>
          </a:p>
        </p:txBody>
      </p:sp>
      <p:sp>
        <p:nvSpPr>
          <p:cNvPr id="4" name="Rectangle 7"/>
          <p:cNvSpPr>
            <a:spLocks noGrp="1" noChangeArrowheads="1"/>
          </p:cNvSpPr>
          <p:nvPr>
            <p:ph type="ftr" sz="quarter" idx="10"/>
          </p:nvPr>
        </p:nvSpPr>
        <p:spPr>
          <a:xfrm>
            <a:off x="1905000" y="6381750"/>
            <a:ext cx="5800725" cy="476250"/>
          </a:xfrm>
        </p:spPr>
        <p:txBody>
          <a:bodyPr vert="horz" wrap="square" lIns="91440" tIns="45720" rIns="91440" bIns="45720" numCol="1" anchor="t" anchorCtr="0" compatLnSpc="1">
            <a:prstTxWarp prst="textNoShape">
              <a:avLst/>
            </a:prstTxWarp>
          </a:bodyPr>
          <a:lstStyle>
            <a:lvl1pPr algn="ctr" eaLnBrk="0" hangingPunct="0">
              <a:defRPr>
                <a:latin typeface="Tahoma" charset="0"/>
                <a:ea typeface="ＭＳ Ｐゴシック" charset="0"/>
                <a:cs typeface="Tahoma" charset="0"/>
              </a:defRPr>
            </a:lvl1pPr>
          </a:lstStyle>
          <a:p>
            <a:pPr>
              <a:defRPr/>
            </a:pPr>
            <a:r>
              <a:rPr lang="en-US"/>
              <a:t>Piero Vicini – INFN Roma (piero.vicini@roma1.infn.it) </a:t>
            </a:r>
            <a:endParaRPr lang="it-IT"/>
          </a:p>
        </p:txBody>
      </p:sp>
    </p:spTree>
    <p:extLst>
      <p:ext uri="{BB962C8B-B14F-4D97-AF65-F5344CB8AC3E}">
        <p14:creationId xmlns:p14="http://schemas.microsoft.com/office/powerpoint/2010/main" val="420867737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1"/>
            </a:gs>
            <a:gs pos="90000">
              <a:schemeClr val="accent1">
                <a:lumMod val="20000"/>
                <a:lumOff val="80000"/>
              </a:schemeClr>
            </a:gs>
            <a:gs pos="100000">
              <a:schemeClr val="accent1">
                <a:lumMod val="60000"/>
                <a:lumOff val="40000"/>
              </a:schemeClr>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95300" y="274638"/>
            <a:ext cx="89154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95300" y="1600201"/>
            <a:ext cx="89154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95300" y="6356351"/>
            <a:ext cx="2311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it-IT" dirty="0" smtClean="0"/>
              <a:t>Place and Date</a:t>
            </a:r>
            <a:endParaRPr lang="en-US" dirty="0"/>
          </a:p>
        </p:txBody>
      </p:sp>
      <p:sp>
        <p:nvSpPr>
          <p:cNvPr id="5" name="Footer Placeholder 4"/>
          <p:cNvSpPr>
            <a:spLocks noGrp="1"/>
          </p:cNvSpPr>
          <p:nvPr>
            <p:ph type="ftr" sz="quarter" idx="3"/>
          </p:nvPr>
        </p:nvSpPr>
        <p:spPr>
          <a:xfrm>
            <a:off x="3384550" y="6356351"/>
            <a:ext cx="31369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smtClean="0"/>
              <a:t>Meeting Name</a:t>
            </a:r>
            <a:endParaRPr lang="en-US" dirty="0"/>
          </a:p>
        </p:txBody>
      </p:sp>
      <p:sp>
        <p:nvSpPr>
          <p:cNvPr id="6" name="Slide Number Placeholder 5"/>
          <p:cNvSpPr>
            <a:spLocks noGrp="1"/>
          </p:cNvSpPr>
          <p:nvPr>
            <p:ph type="sldNum" sz="quarter" idx="4"/>
          </p:nvPr>
        </p:nvSpPr>
        <p:spPr>
          <a:xfrm>
            <a:off x="7099300" y="6356351"/>
            <a:ext cx="2311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DD7BBD6-4F33-46CA-9DBF-F9C9B52F189E}"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Lst>
  <p:hf hd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1.xml.rels><?xml version="1.0" encoding="UTF-8" standalone="yes"?>
<Relationships xmlns="http://schemas.openxmlformats.org/package/2006/relationships"><Relationship Id="rId3" Type="http://schemas.openxmlformats.org/officeDocument/2006/relationships/image" Target="../media/image32.jpeg"/><Relationship Id="rId4" Type="http://schemas.openxmlformats.org/officeDocument/2006/relationships/image" Target="../media/image33.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5.emf"/><Relationship Id="rId5" Type="http://schemas.openxmlformats.org/officeDocument/2006/relationships/image" Target="../media/image36.emf"/><Relationship Id="rId6" Type="http://schemas.openxmlformats.org/officeDocument/2006/relationships/image" Target="../media/image37.emf"/><Relationship Id="rId7" Type="http://schemas.openxmlformats.org/officeDocument/2006/relationships/image" Target="../media/image38.png"/><Relationship Id="rId8" Type="http://schemas.openxmlformats.org/officeDocument/2006/relationships/image" Target="../media/image39.jp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13.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41.jpg"/><Relationship Id="rId5" Type="http://schemas.openxmlformats.org/officeDocument/2006/relationships/image" Target="../media/image42.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43.png"/></Relationships>
</file>

<file path=ppt/slides/_rels/slide15.xml.rels><?xml version="1.0" encoding="UTF-8" standalone="yes"?>
<Relationships xmlns="http://schemas.openxmlformats.org/package/2006/relationships"><Relationship Id="rId3" Type="http://schemas.openxmlformats.org/officeDocument/2006/relationships/image" Target="../media/image44.png"/><Relationship Id="rId4" Type="http://schemas.openxmlformats.org/officeDocument/2006/relationships/image" Target="../media/image45.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4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47.em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48.emf"/></Relationships>
</file>

<file path=ppt/slides/_rels/slide19.xml.rels><?xml version="1.0" encoding="UTF-8" standalone="yes"?>
<Relationships xmlns="http://schemas.openxmlformats.org/package/2006/relationships"><Relationship Id="rId3" Type="http://schemas.openxmlformats.org/officeDocument/2006/relationships/image" Target="../media/image49.emf"/><Relationship Id="rId4" Type="http://schemas.openxmlformats.org/officeDocument/2006/relationships/image" Target="../media/image50.emf"/><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emf"/><Relationship Id="rId3"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51.png"/></Relationships>
</file>

<file path=ppt/slides/_rels/slide21.xml.rels><?xml version="1.0" encoding="UTF-8" standalone="yes"?>
<Relationships xmlns="http://schemas.openxmlformats.org/package/2006/relationships"><Relationship Id="rId3" Type="http://schemas.openxmlformats.org/officeDocument/2006/relationships/image" Target="../media/image52.png"/><Relationship Id="rId4" Type="http://schemas.openxmlformats.org/officeDocument/2006/relationships/image" Target="../media/image53.png"/><Relationship Id="rId5" Type="http://schemas.openxmlformats.org/officeDocument/2006/relationships/image" Target="../media/image54.pn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55.png"/></Relationships>
</file>

<file path=ppt/slides/_rels/slide25.xml.rels><?xml version="1.0" encoding="UTF-8" standalone="yes"?>
<Relationships xmlns="http://schemas.openxmlformats.org/package/2006/relationships"><Relationship Id="rId3" Type="http://schemas.openxmlformats.org/officeDocument/2006/relationships/image" Target="../media/image56.png"/><Relationship Id="rId4" Type="http://schemas.openxmlformats.org/officeDocument/2006/relationships/image" Target="../media/image57.png"/><Relationship Id="rId5" Type="http://schemas.openxmlformats.org/officeDocument/2006/relationships/image" Target="../media/image58.png"/><Relationship Id="rId6" Type="http://schemas.openxmlformats.org/officeDocument/2006/relationships/image" Target="../media/image59.png"/><Relationship Id="rId7" Type="http://schemas.openxmlformats.org/officeDocument/2006/relationships/image" Target="../media/image60.png"/><Relationship Id="rId1" Type="http://schemas.openxmlformats.org/officeDocument/2006/relationships/slideLayout" Target="../slideLayouts/slideLayout3.xml"/><Relationship Id="rId2" Type="http://schemas.openxmlformats.org/officeDocument/2006/relationships/notesSlide" Target="../notesSlides/notesSlide1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6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28.xml.rels><?xml version="1.0" encoding="UTF-8" standalone="yes"?>
<Relationships xmlns="http://schemas.openxmlformats.org/package/2006/relationships"><Relationship Id="rId3" Type="http://schemas.openxmlformats.org/officeDocument/2006/relationships/image" Target="../media/image62.png"/><Relationship Id="rId4" Type="http://schemas.openxmlformats.org/officeDocument/2006/relationships/image" Target="../media/image63.png"/><Relationship Id="rId5" Type="http://schemas.openxmlformats.org/officeDocument/2006/relationships/image" Target="../media/image64.jpeg"/><Relationship Id="rId6" Type="http://schemas.openxmlformats.org/officeDocument/2006/relationships/image" Target="../media/image65.emf"/><Relationship Id="rId7" Type="http://schemas.openxmlformats.org/officeDocument/2006/relationships/image" Target="../media/image66.png"/><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6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 Id="rId3" Type="http://schemas.openxmlformats.org/officeDocument/2006/relationships/image" Target="../media/image6.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8.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69.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0.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1.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2.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3.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jpeg"/><Relationship Id="rId5" Type="http://schemas.openxmlformats.org/officeDocument/2006/relationships/image" Target="../media/image10.jpe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png"/><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emf"/><Relationship Id="rId3" Type="http://schemas.openxmlformats.org/officeDocument/2006/relationships/image" Target="../media/image18.gif"/></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png"/><Relationship Id="rId5" Type="http://schemas.openxmlformats.org/officeDocument/2006/relationships/image" Target="../media/image22.jpeg"/><Relationship Id="rId1" Type="http://schemas.openxmlformats.org/officeDocument/2006/relationships/slideLayout" Target="../slideLayouts/slideLayout2.xml"/><Relationship Id="rId2" Type="http://schemas.openxmlformats.org/officeDocument/2006/relationships/image" Target="../media/image19.jpeg"/></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png"/><Relationship Id="rId1" Type="http://schemas.openxmlformats.org/officeDocument/2006/relationships/slideLayout" Target="../slideLayouts/slideLayout2.xml"/><Relationship Id="rId2"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png"/><Relationship Id="rId5" Type="http://schemas.openxmlformats.org/officeDocument/2006/relationships/image" Target="../media/image29.png"/><Relationship Id="rId6" Type="http://schemas.openxmlformats.org/officeDocument/2006/relationships/image" Target="../media/image30.png"/><Relationship Id="rId7" Type="http://schemas.openxmlformats.org/officeDocument/2006/relationships/image" Target="../media/image31.png"/><Relationship Id="rId1" Type="http://schemas.openxmlformats.org/officeDocument/2006/relationships/slideLayout" Target="../slideLayouts/slideLayout2.xml"/><Relationship Id="rId2"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42950" y="1340768"/>
            <a:ext cx="8420100" cy="1800200"/>
          </a:xfrm>
        </p:spPr>
        <p:txBody>
          <a:bodyPr>
            <a:normAutofit fontScale="90000"/>
          </a:bodyPr>
          <a:lstStyle/>
          <a:p>
            <a:r>
              <a:rPr lang="en-US" dirty="0"/>
              <a:t>GPU applications for supermassive </a:t>
            </a:r>
            <a:r>
              <a:rPr lang="en-US" dirty="0" smtClean="0"/>
              <a:t>computing:</a:t>
            </a:r>
            <a:br>
              <a:rPr lang="en-US" dirty="0" smtClean="0"/>
            </a:br>
            <a:r>
              <a:rPr lang="en-US" dirty="0" smtClean="0"/>
              <a:t>status and perspectives</a:t>
            </a:r>
            <a:endParaRPr lang="en-US" dirty="0"/>
          </a:p>
        </p:txBody>
      </p:sp>
      <p:sp>
        <p:nvSpPr>
          <p:cNvPr id="6" name="Slide Number Placeholder 5"/>
          <p:cNvSpPr>
            <a:spLocks noGrp="1"/>
          </p:cNvSpPr>
          <p:nvPr>
            <p:ph type="sldNum" sz="quarter" idx="12"/>
          </p:nvPr>
        </p:nvSpPr>
        <p:spPr/>
        <p:txBody>
          <a:bodyPr/>
          <a:lstStyle/>
          <a:p>
            <a:fld id="{0DD7BBD6-4F33-46CA-9DBF-F9C9B52F189E}" type="slidenum">
              <a:rPr lang="en-US" smtClean="0"/>
              <a:pPr/>
              <a:t>1</a:t>
            </a:fld>
            <a:endParaRPr lang="en-US" dirty="0"/>
          </a:p>
        </p:txBody>
      </p:sp>
      <p:sp>
        <p:nvSpPr>
          <p:cNvPr id="10" name="Subtitle 2"/>
          <p:cNvSpPr>
            <a:spLocks noGrp="1"/>
          </p:cNvSpPr>
          <p:nvPr>
            <p:ph type="subTitle" idx="1"/>
          </p:nvPr>
        </p:nvSpPr>
        <p:spPr>
          <a:xfrm>
            <a:off x="1598627" y="3548608"/>
            <a:ext cx="6934200" cy="1248544"/>
          </a:xfrm>
        </p:spPr>
        <p:txBody>
          <a:bodyPr>
            <a:normAutofit/>
          </a:bodyPr>
          <a:lstStyle/>
          <a:p>
            <a:r>
              <a:rPr lang="en-US" sz="2800" dirty="0" smtClean="0"/>
              <a:t>Piero Vicini - INFN</a:t>
            </a:r>
          </a:p>
          <a:p>
            <a:r>
              <a:rPr lang="en-US" sz="2800" dirty="0" smtClean="0"/>
              <a:t>(piero.vicini@roma1.infn.it)</a:t>
            </a:r>
            <a:endParaRPr lang="en-US" sz="2800" dirty="0"/>
          </a:p>
        </p:txBody>
      </p:sp>
      <p:sp>
        <p:nvSpPr>
          <p:cNvPr id="11" name="Date Placeholder 3"/>
          <p:cNvSpPr>
            <a:spLocks noGrp="1"/>
          </p:cNvSpPr>
          <p:nvPr>
            <p:ph type="dt" sz="half" idx="10"/>
          </p:nvPr>
        </p:nvSpPr>
        <p:spPr>
          <a:xfrm>
            <a:off x="2300705" y="5301208"/>
            <a:ext cx="5694633" cy="792088"/>
          </a:xfrm>
        </p:spPr>
        <p:txBody>
          <a:bodyPr/>
          <a:lstStyle/>
          <a:p>
            <a:pPr algn="ctr"/>
            <a:r>
              <a:rPr lang="en-US" sz="2400" dirty="0"/>
              <a:t>Workshop </a:t>
            </a:r>
            <a:r>
              <a:rPr lang="en-US" sz="2400" dirty="0" err="1"/>
              <a:t>congiunto</a:t>
            </a:r>
            <a:r>
              <a:rPr lang="en-US" sz="2400" dirty="0"/>
              <a:t> INFN CCR - GARR </a:t>
            </a:r>
            <a:r>
              <a:rPr lang="en-US" sz="2400" dirty="0" smtClean="0"/>
              <a:t>2012</a:t>
            </a:r>
          </a:p>
          <a:p>
            <a:pPr algn="ctr"/>
            <a:r>
              <a:rPr lang="en-US" sz="2400" dirty="0" smtClean="0"/>
              <a:t>Napoli - 14 Maggio 2012</a:t>
            </a:r>
            <a:endParaRPr lang="en-US" sz="2400" dirty="0"/>
          </a:p>
        </p:txBody>
      </p:sp>
    </p:spTree>
    <p:extLst>
      <p:ext uri="{BB962C8B-B14F-4D97-AF65-F5344CB8AC3E}">
        <p14:creationId xmlns:p14="http://schemas.microsoft.com/office/powerpoint/2010/main" val="2749626902"/>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44688" y="44624"/>
            <a:ext cx="6006667" cy="638944"/>
          </a:xfrm>
        </p:spPr>
        <p:txBody>
          <a:bodyPr>
            <a:noAutofit/>
          </a:bodyPr>
          <a:lstStyle/>
          <a:p>
            <a:r>
              <a:rPr lang="en-US" sz="3200" dirty="0" err="1"/>
              <a:t>QUOnG</a:t>
            </a:r>
            <a:r>
              <a:rPr lang="en-US" sz="3200" dirty="0"/>
              <a:t>: GPU+3D Network</a:t>
            </a:r>
          </a:p>
        </p:txBody>
      </p:sp>
      <p:sp>
        <p:nvSpPr>
          <p:cNvPr id="18" name="Rectangle 3"/>
          <p:cNvSpPr>
            <a:spLocks noChangeArrowheads="1"/>
          </p:cNvSpPr>
          <p:nvPr/>
        </p:nvSpPr>
        <p:spPr bwMode="auto">
          <a:xfrm>
            <a:off x="483865" y="765447"/>
            <a:ext cx="8218487" cy="5903913"/>
          </a:xfrm>
          <a:prstGeom prst="rect">
            <a:avLst/>
          </a:prstGeom>
          <a:noFill/>
          <a:ln w="9525">
            <a:noFill/>
            <a:miter lim="800000"/>
            <a:headEnd/>
            <a:tailEnd/>
          </a:ln>
        </p:spPr>
        <p:txBody>
          <a:bodyPr>
            <a:prstTxWarp prst="textNoShape">
              <a:avLst/>
            </a:prstTxWarp>
          </a:bodyPr>
          <a:lstStyle/>
          <a:p>
            <a:pPr marL="342900" indent="-342900" eaLnBrk="0" hangingPunct="0">
              <a:lnSpc>
                <a:spcPct val="90000"/>
              </a:lnSpc>
              <a:spcBef>
                <a:spcPct val="20000"/>
              </a:spcBef>
              <a:buFontTx/>
              <a:buChar char="•"/>
            </a:pPr>
            <a:endParaRPr lang="it-IT" sz="2000">
              <a:latin typeface="Tahoma" charset="0"/>
            </a:endParaRPr>
          </a:p>
        </p:txBody>
      </p:sp>
      <p:sp>
        <p:nvSpPr>
          <p:cNvPr id="28" name="Rectangle 4"/>
          <p:cNvSpPr>
            <a:spLocks noChangeArrowheads="1"/>
          </p:cNvSpPr>
          <p:nvPr/>
        </p:nvSpPr>
        <p:spPr bwMode="auto">
          <a:xfrm>
            <a:off x="200472" y="908720"/>
            <a:ext cx="9525000" cy="5112568"/>
          </a:xfrm>
          <a:prstGeom prst="rect">
            <a:avLst/>
          </a:prstGeom>
          <a:noFill/>
          <a:ln w="9525">
            <a:noFill/>
            <a:miter lim="800000"/>
            <a:headEnd/>
            <a:tailEnd/>
          </a:ln>
        </p:spPr>
        <p:txBody>
          <a:bodyPr>
            <a:prstTxWarp prst="textNoShape">
              <a:avLst/>
            </a:prstTxWarp>
          </a:bodyPr>
          <a:lstStyle/>
          <a:p>
            <a:pPr>
              <a:lnSpc>
                <a:spcPct val="110000"/>
              </a:lnSpc>
              <a:spcBef>
                <a:spcPct val="20000"/>
              </a:spcBef>
              <a:buClr>
                <a:schemeClr val="tx1"/>
              </a:buClr>
              <a:buSzPct val="130000"/>
            </a:pPr>
            <a:r>
              <a:rPr lang="en-US" sz="2000" dirty="0" err="1" smtClean="0">
                <a:solidFill>
                  <a:srgbClr val="000000"/>
                </a:solidFill>
                <a:latin typeface="Tahoma"/>
                <a:ea typeface="Tahoma" charset="0"/>
                <a:cs typeface="Tahoma"/>
              </a:rPr>
              <a:t>QUonG</a:t>
            </a:r>
            <a:r>
              <a:rPr lang="en-US" sz="2000" dirty="0" smtClean="0">
                <a:solidFill>
                  <a:srgbClr val="FF0000"/>
                </a:solidFill>
                <a:latin typeface="Tahoma"/>
                <a:ea typeface="Tahoma" charset="0"/>
                <a:cs typeface="Tahoma"/>
              </a:rPr>
              <a:t> </a:t>
            </a:r>
            <a:r>
              <a:rPr lang="en-US" sz="2000" dirty="0" smtClean="0">
                <a:latin typeface="Tahoma"/>
                <a:ea typeface="Tahoma" charset="0"/>
                <a:cs typeface="Tahoma"/>
              </a:rPr>
              <a:t>(</a:t>
            </a:r>
            <a:r>
              <a:rPr lang="en-US" sz="2000" dirty="0" err="1" smtClean="0">
                <a:solidFill>
                  <a:srgbClr val="FF0000"/>
                </a:solidFill>
                <a:latin typeface="Tahoma" charset="0"/>
                <a:ea typeface="Tahoma" charset="0"/>
                <a:cs typeface="Tahoma" charset="0"/>
              </a:rPr>
              <a:t>QU</a:t>
            </a:r>
            <a:r>
              <a:rPr lang="en-US" sz="2000" dirty="0" err="1" smtClean="0">
                <a:latin typeface="Tahoma" charset="0"/>
                <a:ea typeface="Tahoma" charset="0"/>
                <a:cs typeface="Tahoma" charset="0"/>
              </a:rPr>
              <a:t>antum</a:t>
            </a:r>
            <a:r>
              <a:rPr lang="en-US" sz="2000" dirty="0" smtClean="0">
                <a:latin typeface="Tahoma" charset="0"/>
                <a:ea typeface="Tahoma" charset="0"/>
                <a:cs typeface="Tahoma" charset="0"/>
              </a:rPr>
              <a:t> </a:t>
            </a:r>
            <a:r>
              <a:rPr lang="en-US" sz="2000" dirty="0" err="1">
                <a:latin typeface="Tahoma" charset="0"/>
                <a:ea typeface="Tahoma" charset="0"/>
                <a:cs typeface="Tahoma" charset="0"/>
              </a:rPr>
              <a:t>chromodynamics</a:t>
            </a:r>
            <a:r>
              <a:rPr lang="en-US" sz="2000" dirty="0">
                <a:latin typeface="Tahoma" charset="0"/>
                <a:ea typeface="Tahoma" charset="0"/>
                <a:cs typeface="Tahoma" charset="0"/>
              </a:rPr>
              <a:t> </a:t>
            </a:r>
            <a:r>
              <a:rPr lang="en-US" sz="2000" dirty="0">
                <a:solidFill>
                  <a:srgbClr val="FF0000"/>
                </a:solidFill>
                <a:latin typeface="Tahoma" charset="0"/>
                <a:ea typeface="Tahoma" charset="0"/>
                <a:cs typeface="Tahoma" charset="0"/>
              </a:rPr>
              <a:t>ON</a:t>
            </a:r>
            <a:r>
              <a:rPr lang="en-US" sz="2000" dirty="0">
                <a:latin typeface="Tahoma" charset="0"/>
                <a:ea typeface="Tahoma" charset="0"/>
                <a:cs typeface="Tahoma" charset="0"/>
              </a:rPr>
              <a:t> </a:t>
            </a:r>
            <a:r>
              <a:rPr lang="en-US" sz="2000" dirty="0" err="1" smtClean="0">
                <a:solidFill>
                  <a:srgbClr val="FF0000"/>
                </a:solidFill>
                <a:latin typeface="Tahoma" charset="0"/>
                <a:ea typeface="Tahoma" charset="0"/>
                <a:cs typeface="Tahoma" charset="0"/>
              </a:rPr>
              <a:t>G</a:t>
            </a:r>
            <a:r>
              <a:rPr lang="en-US" sz="2000" dirty="0" err="1" smtClean="0">
                <a:latin typeface="Tahoma" charset="0"/>
                <a:ea typeface="Tahoma" charset="0"/>
                <a:cs typeface="Tahoma" charset="0"/>
              </a:rPr>
              <a:t>pu</a:t>
            </a:r>
            <a:r>
              <a:rPr lang="en-US" sz="2000" dirty="0" smtClean="0">
                <a:latin typeface="Tahoma" charset="0"/>
                <a:ea typeface="Tahoma" charset="0"/>
                <a:cs typeface="Tahoma" charset="0"/>
              </a:rPr>
              <a:t>) is a </a:t>
            </a:r>
            <a:r>
              <a:rPr lang="en-US" sz="2000" dirty="0" smtClean="0">
                <a:latin typeface="Tahoma"/>
                <a:cs typeface="Tahoma"/>
              </a:rPr>
              <a:t>comprehensive initiative aiming to deploy an GPU-accelerated HPC hardware platform mainly devoted to theoretical physics computations (LQCD).</a:t>
            </a:r>
          </a:p>
          <a:p>
            <a:pPr marL="355600" lvl="1" indent="-177800">
              <a:lnSpc>
                <a:spcPct val="110000"/>
              </a:lnSpc>
              <a:spcBef>
                <a:spcPct val="20000"/>
              </a:spcBef>
              <a:buClr>
                <a:schemeClr val="tx1"/>
              </a:buClr>
              <a:buSzPct val="130000"/>
              <a:buFont typeface="Arial" charset="0"/>
              <a:buChar char="•"/>
            </a:pPr>
            <a:r>
              <a:rPr lang="en-US" sz="1800" dirty="0" smtClean="0">
                <a:latin typeface="Tahoma" charset="0"/>
                <a:ea typeface="Tahoma" charset="0"/>
                <a:cs typeface="Tahoma" charset="0"/>
              </a:rPr>
              <a:t>Heterogeneous </a:t>
            </a:r>
            <a:r>
              <a:rPr lang="en-US" sz="1800" dirty="0">
                <a:latin typeface="Tahoma" charset="0"/>
                <a:ea typeface="Tahoma" charset="0"/>
                <a:cs typeface="Tahoma" charset="0"/>
              </a:rPr>
              <a:t>cluster:</a:t>
            </a:r>
            <a:r>
              <a:rPr lang="en-US" sz="1800" dirty="0" smtClean="0">
                <a:latin typeface="Tahoma" charset="0"/>
                <a:ea typeface="Tahoma" charset="0"/>
                <a:cs typeface="Tahoma" charset="0"/>
              </a:rPr>
              <a:t> </a:t>
            </a:r>
            <a:r>
              <a:rPr lang="en-US" sz="1800" dirty="0" smtClean="0">
                <a:solidFill>
                  <a:srgbClr val="FF0000"/>
                </a:solidFill>
                <a:latin typeface="Tahoma" charset="0"/>
                <a:ea typeface="Tahoma" charset="0"/>
                <a:cs typeface="Tahoma" charset="0"/>
              </a:rPr>
              <a:t>PC </a:t>
            </a:r>
            <a:r>
              <a:rPr lang="en-US" sz="1800" dirty="0">
                <a:solidFill>
                  <a:srgbClr val="FF0000"/>
                </a:solidFill>
                <a:latin typeface="Tahoma" charset="0"/>
                <a:ea typeface="Tahoma" charset="0"/>
                <a:cs typeface="Tahoma" charset="0"/>
              </a:rPr>
              <a:t>mesh </a:t>
            </a:r>
            <a:r>
              <a:rPr lang="en-US" sz="1800" dirty="0">
                <a:latin typeface="Tahoma" charset="0"/>
                <a:ea typeface="Tahoma" charset="0"/>
                <a:cs typeface="Tahoma" charset="0"/>
              </a:rPr>
              <a:t>accelerated with </a:t>
            </a:r>
            <a:r>
              <a:rPr lang="en-US" sz="1800" dirty="0">
                <a:solidFill>
                  <a:srgbClr val="FF0000"/>
                </a:solidFill>
                <a:latin typeface="Tahoma" charset="0"/>
                <a:ea typeface="Tahoma" charset="0"/>
                <a:cs typeface="Tahoma" charset="0"/>
              </a:rPr>
              <a:t>high-end GPU </a:t>
            </a:r>
            <a:r>
              <a:rPr lang="en-US" sz="1800" dirty="0">
                <a:latin typeface="Tahoma" charset="0"/>
                <a:ea typeface="Tahoma" charset="0"/>
                <a:cs typeface="Tahoma" charset="0"/>
              </a:rPr>
              <a:t>and interconnected via </a:t>
            </a:r>
            <a:r>
              <a:rPr lang="en-US" sz="1800" dirty="0" smtClean="0">
                <a:solidFill>
                  <a:srgbClr val="FF0000"/>
                </a:solidFill>
                <a:latin typeface="Tahoma" charset="0"/>
                <a:ea typeface="Tahoma" charset="0"/>
                <a:cs typeface="Tahoma" charset="0"/>
              </a:rPr>
              <a:t>3-D </a:t>
            </a:r>
            <a:r>
              <a:rPr lang="en-US" dirty="0">
                <a:solidFill>
                  <a:srgbClr val="FF0000"/>
                </a:solidFill>
                <a:latin typeface="Tahoma" charset="0"/>
                <a:ea typeface="Tahoma" charset="0"/>
                <a:cs typeface="Tahoma" charset="0"/>
              </a:rPr>
              <a:t>T</a:t>
            </a:r>
            <a:r>
              <a:rPr lang="en-US" sz="1800" dirty="0" smtClean="0">
                <a:solidFill>
                  <a:srgbClr val="FF0000"/>
                </a:solidFill>
                <a:latin typeface="Tahoma" charset="0"/>
                <a:ea typeface="Tahoma" charset="0"/>
                <a:cs typeface="Tahoma" charset="0"/>
              </a:rPr>
              <a:t>orus </a:t>
            </a:r>
            <a:r>
              <a:rPr lang="en-US" sz="1800" dirty="0">
                <a:solidFill>
                  <a:srgbClr val="FF0000"/>
                </a:solidFill>
                <a:latin typeface="Tahoma" charset="0"/>
                <a:ea typeface="Tahoma" charset="0"/>
                <a:cs typeface="Tahoma" charset="0"/>
              </a:rPr>
              <a:t>network</a:t>
            </a:r>
          </a:p>
          <a:p>
            <a:pPr marL="355600" lvl="1" indent="-177800">
              <a:lnSpc>
                <a:spcPct val="110000"/>
              </a:lnSpc>
              <a:spcBef>
                <a:spcPct val="20000"/>
              </a:spcBef>
              <a:buClr>
                <a:schemeClr val="tx1"/>
              </a:buClr>
              <a:buSzPct val="130000"/>
              <a:buFont typeface="Arial" charset="0"/>
              <a:buChar char="•"/>
            </a:pPr>
            <a:r>
              <a:rPr lang="en-US" sz="1800" dirty="0">
                <a:latin typeface="Tahoma" charset="0"/>
                <a:ea typeface="Tahoma" charset="0"/>
                <a:cs typeface="Tahoma" charset="0"/>
              </a:rPr>
              <a:t>Added </a:t>
            </a:r>
            <a:r>
              <a:rPr lang="en-US" sz="1800" dirty="0" smtClean="0">
                <a:latin typeface="Tahoma" charset="0"/>
                <a:ea typeface="Tahoma" charset="0"/>
                <a:cs typeface="Tahoma" charset="0"/>
              </a:rPr>
              <a:t>value: tight </a:t>
            </a:r>
            <a:r>
              <a:rPr lang="en-US" sz="1800" dirty="0">
                <a:latin typeface="Tahoma" charset="0"/>
                <a:ea typeface="Tahoma" charset="0"/>
                <a:cs typeface="Tahoma" charset="0"/>
              </a:rPr>
              <a:t>integration between accelerators (GPU) and custom/reconfigurable network (DNP on FPGA) allows</a:t>
            </a:r>
            <a:r>
              <a:rPr lang="en-US" sz="1800" dirty="0" smtClean="0">
                <a:latin typeface="Tahoma" charset="0"/>
                <a:ea typeface="Tahoma" charset="0"/>
                <a:cs typeface="Tahoma" charset="0"/>
              </a:rPr>
              <a:t> latency reduction and computing </a:t>
            </a:r>
            <a:r>
              <a:rPr lang="en-US" sz="1800" dirty="0">
                <a:latin typeface="Tahoma" charset="0"/>
                <a:ea typeface="Tahoma" charset="0"/>
                <a:cs typeface="Tahoma" charset="0"/>
              </a:rPr>
              <a:t>efficiency </a:t>
            </a:r>
            <a:r>
              <a:rPr lang="en-US" sz="1800" dirty="0" smtClean="0">
                <a:latin typeface="Tahoma" charset="0"/>
                <a:ea typeface="Tahoma" charset="0"/>
                <a:cs typeface="Tahoma" charset="0"/>
              </a:rPr>
              <a:t>gain</a:t>
            </a:r>
          </a:p>
          <a:p>
            <a:pPr marL="355600" lvl="1" indent="-177800">
              <a:lnSpc>
                <a:spcPct val="110000"/>
              </a:lnSpc>
              <a:spcBef>
                <a:spcPct val="20000"/>
              </a:spcBef>
              <a:buClr>
                <a:schemeClr val="tx1"/>
              </a:buClr>
              <a:buSzPct val="130000"/>
              <a:buFont typeface="Arial" charset="0"/>
              <a:buChar char="•"/>
            </a:pPr>
            <a:r>
              <a:rPr lang="en-US" sz="1800" dirty="0">
                <a:latin typeface="Tahoma" charset="0"/>
                <a:ea typeface="Tahoma" charset="0"/>
                <a:cs typeface="Tahoma" charset="0"/>
              </a:rPr>
              <a:t>Communicating with optimized custom interconnect (</a:t>
            </a:r>
            <a:r>
              <a:rPr lang="en-US" sz="1800" dirty="0" err="1">
                <a:solidFill>
                  <a:srgbClr val="FF0000"/>
                </a:solidFill>
                <a:latin typeface="Tahoma" charset="0"/>
                <a:ea typeface="Tahoma" charset="0"/>
                <a:cs typeface="Tahoma" charset="0"/>
              </a:rPr>
              <a:t>APEnet</a:t>
            </a:r>
            <a:r>
              <a:rPr lang="en-US" sz="1800" dirty="0">
                <a:solidFill>
                  <a:srgbClr val="FF0000"/>
                </a:solidFill>
                <a:latin typeface="Tahoma" charset="0"/>
                <a:ea typeface="Tahoma" charset="0"/>
                <a:cs typeface="Tahoma" charset="0"/>
              </a:rPr>
              <a:t>+</a:t>
            </a:r>
            <a:r>
              <a:rPr lang="en-US" sz="1800" dirty="0">
                <a:latin typeface="Tahoma" charset="0"/>
                <a:ea typeface="Tahoma" charset="0"/>
                <a:cs typeface="Tahoma" charset="0"/>
              </a:rPr>
              <a:t>), with a standard</a:t>
            </a:r>
            <a:r>
              <a:rPr lang="en-US" sz="1800" dirty="0" smtClean="0">
                <a:latin typeface="Tahoma" charset="0"/>
                <a:ea typeface="Tahoma" charset="0"/>
                <a:cs typeface="Tahoma" charset="0"/>
              </a:rPr>
              <a:t> software </a:t>
            </a:r>
            <a:r>
              <a:rPr lang="en-US" sz="1800" dirty="0">
                <a:latin typeface="Tahoma" charset="0"/>
                <a:ea typeface="Tahoma" charset="0"/>
                <a:cs typeface="Tahoma" charset="0"/>
              </a:rPr>
              <a:t>stack (MPI, </a:t>
            </a:r>
            <a:r>
              <a:rPr lang="en-US" sz="1800" dirty="0" err="1">
                <a:latin typeface="Tahoma" charset="0"/>
                <a:ea typeface="Tahoma" charset="0"/>
                <a:cs typeface="Tahoma" charset="0"/>
              </a:rPr>
              <a:t>OpenMP</a:t>
            </a:r>
            <a:r>
              <a:rPr lang="en-US" sz="1800" dirty="0">
                <a:latin typeface="Tahoma" charset="0"/>
                <a:ea typeface="Tahoma" charset="0"/>
                <a:cs typeface="Tahoma" charset="0"/>
              </a:rPr>
              <a:t>, …)</a:t>
            </a:r>
          </a:p>
          <a:p>
            <a:pPr marL="355600" lvl="1" indent="-177800">
              <a:lnSpc>
                <a:spcPct val="110000"/>
              </a:lnSpc>
              <a:spcBef>
                <a:spcPct val="20000"/>
              </a:spcBef>
              <a:buClr>
                <a:schemeClr val="tx1"/>
              </a:buClr>
              <a:buSzPct val="130000"/>
              <a:buFont typeface="Arial" charset="0"/>
              <a:buChar char="•"/>
            </a:pPr>
            <a:r>
              <a:rPr lang="en-US" sz="1800" dirty="0">
                <a:latin typeface="Tahoma" charset="0"/>
                <a:ea typeface="Tahoma" charset="0"/>
                <a:cs typeface="Tahoma" charset="0"/>
              </a:rPr>
              <a:t>Optionally an augmented programming model (</a:t>
            </a:r>
            <a:r>
              <a:rPr lang="en-US" sz="1800" dirty="0" err="1">
                <a:latin typeface="Tahoma" charset="0"/>
                <a:ea typeface="Tahoma" charset="0"/>
                <a:cs typeface="Tahoma" charset="0"/>
              </a:rPr>
              <a:t>cuOS</a:t>
            </a:r>
            <a:r>
              <a:rPr lang="en-US" sz="1800" dirty="0">
                <a:latin typeface="Tahoma" charset="0"/>
                <a:ea typeface="Tahoma" charset="0"/>
                <a:cs typeface="Tahoma" charset="0"/>
              </a:rPr>
              <a:t>)</a:t>
            </a:r>
          </a:p>
          <a:p>
            <a:pPr marL="355600" lvl="1" indent="-177800">
              <a:lnSpc>
                <a:spcPct val="110000"/>
              </a:lnSpc>
              <a:spcBef>
                <a:spcPct val="20000"/>
              </a:spcBef>
              <a:buClr>
                <a:schemeClr val="tx1"/>
              </a:buClr>
              <a:buSzPct val="130000"/>
              <a:buFont typeface="Arial" charset="0"/>
              <a:buChar char="•"/>
            </a:pPr>
            <a:r>
              <a:rPr lang="en-US" sz="1800" dirty="0">
                <a:latin typeface="Tahoma" charset="0"/>
                <a:ea typeface="Tahoma" charset="0"/>
                <a:cs typeface="Tahoma" charset="0"/>
              </a:rPr>
              <a:t>Community of researchers sharing codes and</a:t>
            </a:r>
            <a:r>
              <a:rPr lang="en-US" sz="1800" dirty="0" smtClean="0">
                <a:latin typeface="Tahoma" charset="0"/>
                <a:ea typeface="Tahoma" charset="0"/>
                <a:cs typeface="Tahoma" charset="0"/>
              </a:rPr>
              <a:t> expertise (LQCD, GWA, Laser-plasma interactions, </a:t>
            </a:r>
            <a:r>
              <a:rPr lang="en-US" sz="1800" dirty="0" err="1" smtClean="0">
                <a:latin typeface="Tahoma" charset="0"/>
                <a:ea typeface="Tahoma" charset="0"/>
                <a:cs typeface="Tahoma" charset="0"/>
              </a:rPr>
              <a:t>BioComputing</a:t>
            </a:r>
            <a:r>
              <a:rPr lang="en-US" sz="1800" dirty="0" smtClean="0">
                <a:latin typeface="Tahoma" charset="0"/>
                <a:ea typeface="Tahoma" charset="0"/>
                <a:cs typeface="Tahoma" charset="0"/>
              </a:rPr>
              <a:t>, Complex systems,…)</a:t>
            </a:r>
          </a:p>
          <a:p>
            <a:pPr marL="355600" lvl="1" indent="-177800">
              <a:lnSpc>
                <a:spcPct val="110000"/>
              </a:lnSpc>
              <a:spcBef>
                <a:spcPct val="20000"/>
              </a:spcBef>
              <a:buClr>
                <a:schemeClr val="tx1"/>
              </a:buClr>
              <a:buSzPct val="130000"/>
              <a:buFont typeface="Arial" charset="0"/>
              <a:buChar char="•"/>
            </a:pPr>
            <a:r>
              <a:rPr lang="en-US" dirty="0" smtClean="0">
                <a:latin typeface="Tahoma" charset="0"/>
                <a:ea typeface="Tahoma" charset="0"/>
                <a:cs typeface="Tahoma" charset="0"/>
              </a:rPr>
              <a:t>GPU </a:t>
            </a:r>
            <a:r>
              <a:rPr lang="en-US" dirty="0">
                <a:latin typeface="Tahoma" charset="0"/>
                <a:ea typeface="Tahoma" charset="0"/>
                <a:cs typeface="Tahoma" charset="0"/>
              </a:rPr>
              <a:t>by </a:t>
            </a:r>
            <a:r>
              <a:rPr lang="en-US" dirty="0" err="1">
                <a:latin typeface="Tahoma" charset="0"/>
                <a:ea typeface="Tahoma" charset="0"/>
                <a:cs typeface="Tahoma" charset="0"/>
              </a:rPr>
              <a:t>Nvidia</a:t>
            </a:r>
            <a:r>
              <a:rPr lang="en-US" dirty="0">
                <a:latin typeface="Tahoma" charset="0"/>
                <a:ea typeface="Tahoma" charset="0"/>
                <a:cs typeface="Tahoma" charset="0"/>
              </a:rPr>
              <a:t>:</a:t>
            </a:r>
          </a:p>
          <a:p>
            <a:pPr marL="812800" lvl="2" indent="-177800">
              <a:lnSpc>
                <a:spcPct val="110000"/>
              </a:lnSpc>
              <a:spcBef>
                <a:spcPct val="20000"/>
              </a:spcBef>
              <a:buClr>
                <a:schemeClr val="tx1"/>
              </a:buClr>
              <a:buSzPct val="130000"/>
              <a:buFont typeface="Arial" charset="0"/>
              <a:buChar char="•"/>
            </a:pPr>
            <a:r>
              <a:rPr lang="en-US" sz="1600" dirty="0">
                <a:latin typeface="Tahoma" charset="0"/>
                <a:ea typeface="Tahoma" charset="0"/>
                <a:cs typeface="Tahoma" charset="0"/>
              </a:rPr>
              <a:t>solid HW and good SW</a:t>
            </a:r>
            <a:r>
              <a:rPr lang="en-US" sz="1600" dirty="0" smtClean="0">
                <a:latin typeface="Tahoma" charset="0"/>
                <a:ea typeface="Tahoma" charset="0"/>
                <a:cs typeface="Tahoma" charset="0"/>
              </a:rPr>
              <a:t>  </a:t>
            </a:r>
          </a:p>
          <a:p>
            <a:pPr marL="812800" lvl="2" indent="-177800">
              <a:lnSpc>
                <a:spcPct val="110000"/>
              </a:lnSpc>
              <a:spcBef>
                <a:spcPct val="20000"/>
              </a:spcBef>
              <a:buClr>
                <a:schemeClr val="tx1"/>
              </a:buClr>
              <a:buSzPct val="130000"/>
              <a:buFont typeface="Arial" charset="0"/>
              <a:buChar char="•"/>
            </a:pPr>
            <a:r>
              <a:rPr lang="en-US" sz="1600" u="sng" dirty="0" smtClean="0">
                <a:latin typeface="Tahoma" charset="0"/>
                <a:ea typeface="Tahoma" charset="0"/>
                <a:cs typeface="Tahoma" charset="0"/>
              </a:rPr>
              <a:t>fruitful collaboration with NVidia US development team to “integrate” GPU with our network </a:t>
            </a:r>
          </a:p>
          <a:p>
            <a:pPr marL="812800" lvl="2" indent="-177800">
              <a:lnSpc>
                <a:spcPct val="110000"/>
              </a:lnSpc>
              <a:spcBef>
                <a:spcPct val="20000"/>
              </a:spcBef>
              <a:buClr>
                <a:schemeClr val="tx1"/>
              </a:buClr>
              <a:buSzPct val="130000"/>
              <a:buFont typeface="Arial" charset="0"/>
              <a:buChar char="•"/>
            </a:pPr>
            <a:endParaRPr lang="en-US" sz="1800" dirty="0" smtClean="0">
              <a:latin typeface="Tahoma" charset="0"/>
              <a:ea typeface="Tahoma" charset="0"/>
              <a:cs typeface="Tahoma" charset="0"/>
            </a:endParaRPr>
          </a:p>
          <a:p>
            <a:pPr marL="355600" lvl="1" indent="-177800">
              <a:lnSpc>
                <a:spcPct val="110000"/>
              </a:lnSpc>
              <a:spcBef>
                <a:spcPct val="20000"/>
              </a:spcBef>
              <a:buClr>
                <a:schemeClr val="tx1"/>
              </a:buClr>
              <a:buSzPct val="130000"/>
              <a:buFont typeface="Arial" charset="0"/>
              <a:buChar char="•"/>
            </a:pPr>
            <a:endParaRPr lang="en-US" sz="2000" dirty="0">
              <a:solidFill>
                <a:srgbClr val="000000"/>
              </a:solidFill>
              <a:latin typeface="Tahoma" charset="0"/>
              <a:ea typeface="Tahoma" charset="0"/>
              <a:cs typeface="Tahoma" charset="0"/>
            </a:endParaRPr>
          </a:p>
        </p:txBody>
      </p:sp>
    </p:spTree>
    <p:extLst>
      <p:ext uri="{BB962C8B-B14F-4D97-AF65-F5344CB8AC3E}">
        <p14:creationId xmlns:p14="http://schemas.microsoft.com/office/powerpoint/2010/main" val="331863665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8">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8">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8">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8">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8">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8">
                                            <p:txEl>
                                              <p:pRg st="6" end="6"/>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8">
                                            <p:txEl>
                                              <p:pRg st="7" end="7"/>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8">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build="p" bldLvl="2"/>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44688" y="44624"/>
            <a:ext cx="6006667" cy="504056"/>
          </a:xfrm>
        </p:spPr>
        <p:txBody>
          <a:bodyPr>
            <a:noAutofit/>
          </a:bodyPr>
          <a:lstStyle/>
          <a:p>
            <a:r>
              <a:rPr lang="en-US" sz="3200" dirty="0" err="1" smtClean="0"/>
              <a:t>APEnet</a:t>
            </a:r>
            <a:r>
              <a:rPr lang="en-US" sz="3200" dirty="0" smtClean="0"/>
              <a:t>+ </a:t>
            </a:r>
            <a:r>
              <a:rPr lang="en-US" sz="3200" dirty="0"/>
              <a:t>at a glance</a:t>
            </a:r>
          </a:p>
        </p:txBody>
      </p:sp>
      <p:sp>
        <p:nvSpPr>
          <p:cNvPr id="18" name="Rectangle 3"/>
          <p:cNvSpPr>
            <a:spLocks noChangeArrowheads="1"/>
          </p:cNvSpPr>
          <p:nvPr/>
        </p:nvSpPr>
        <p:spPr bwMode="auto">
          <a:xfrm>
            <a:off x="483865" y="765447"/>
            <a:ext cx="8218487" cy="5903913"/>
          </a:xfrm>
          <a:prstGeom prst="rect">
            <a:avLst/>
          </a:prstGeom>
          <a:noFill/>
          <a:ln w="9525">
            <a:noFill/>
            <a:miter lim="800000"/>
            <a:headEnd/>
            <a:tailEnd/>
          </a:ln>
        </p:spPr>
        <p:txBody>
          <a:bodyPr>
            <a:prstTxWarp prst="textNoShape">
              <a:avLst/>
            </a:prstTxWarp>
          </a:bodyPr>
          <a:lstStyle/>
          <a:p>
            <a:pPr marL="342900" indent="-342900" eaLnBrk="0" hangingPunct="0">
              <a:lnSpc>
                <a:spcPct val="90000"/>
              </a:lnSpc>
              <a:spcBef>
                <a:spcPct val="20000"/>
              </a:spcBef>
              <a:buFontTx/>
              <a:buChar char="•"/>
            </a:pPr>
            <a:endParaRPr lang="it-IT" sz="2000">
              <a:latin typeface="Tahoma" charset="0"/>
            </a:endParaRPr>
          </a:p>
        </p:txBody>
      </p:sp>
      <p:sp>
        <p:nvSpPr>
          <p:cNvPr id="9" name="Rectangle 4"/>
          <p:cNvSpPr>
            <a:spLocks noChangeArrowheads="1"/>
          </p:cNvSpPr>
          <p:nvPr/>
        </p:nvSpPr>
        <p:spPr bwMode="auto">
          <a:xfrm>
            <a:off x="56456" y="3573016"/>
            <a:ext cx="3888432" cy="2664296"/>
          </a:xfrm>
          <a:prstGeom prst="rect">
            <a:avLst/>
          </a:prstGeom>
          <a:noFill/>
          <a:ln w="9525">
            <a:noFill/>
            <a:miter lim="800000"/>
            <a:headEnd/>
            <a:tailEnd/>
          </a:ln>
        </p:spPr>
        <p:txBody>
          <a:bodyPr>
            <a:prstTxWarp prst="textNoShape">
              <a:avLst/>
            </a:prstTxWarp>
          </a:bodyPr>
          <a:lstStyle/>
          <a:p>
            <a:pPr marL="176213" indent="-176213">
              <a:spcBef>
                <a:spcPct val="20000"/>
              </a:spcBef>
              <a:buClr>
                <a:schemeClr val="tx1"/>
              </a:buClr>
              <a:buSzPct val="130000"/>
              <a:buFont typeface="Arial"/>
              <a:buChar char="•"/>
            </a:pPr>
            <a:r>
              <a:rPr lang="en-US" sz="1400" dirty="0" err="1" smtClean="0">
                <a:latin typeface="Tahoma"/>
                <a:ea typeface="Tahoma" charset="0"/>
                <a:cs typeface="Tahoma"/>
              </a:rPr>
              <a:t>APEnet</a:t>
            </a:r>
            <a:r>
              <a:rPr lang="en-US" sz="1400" dirty="0">
                <a:latin typeface="Tahoma"/>
                <a:ea typeface="Tahoma" charset="0"/>
                <a:cs typeface="Tahoma"/>
              </a:rPr>
              <a:t>+ </a:t>
            </a:r>
            <a:r>
              <a:rPr lang="en-US" sz="1400" dirty="0" smtClean="0">
                <a:latin typeface="Tahoma"/>
                <a:ea typeface="Tahoma" charset="0"/>
                <a:cs typeface="Tahoma"/>
              </a:rPr>
              <a:t>card:</a:t>
            </a:r>
          </a:p>
          <a:p>
            <a:pPr marL="360363" lvl="1" indent="-184150">
              <a:spcBef>
                <a:spcPct val="20000"/>
              </a:spcBef>
              <a:buClr>
                <a:schemeClr val="tx1"/>
              </a:buClr>
              <a:buSzPct val="130000"/>
              <a:buFont typeface="Arial"/>
              <a:buChar char="•"/>
            </a:pPr>
            <a:r>
              <a:rPr lang="en-US" sz="1200" dirty="0" smtClean="0">
                <a:latin typeface="Tahoma"/>
                <a:ea typeface="Tahoma" charset="0"/>
                <a:cs typeface="Tahoma"/>
              </a:rPr>
              <a:t>FPGA based (ALTERA </a:t>
            </a:r>
            <a:r>
              <a:rPr lang="en-US" sz="1200" dirty="0" err="1" smtClean="0">
                <a:latin typeface="Tahoma"/>
                <a:ea typeface="Tahoma" charset="0"/>
                <a:cs typeface="Tahoma"/>
              </a:rPr>
              <a:t>St.IV</a:t>
            </a:r>
            <a:r>
              <a:rPr lang="en-US" sz="1200" dirty="0" smtClean="0">
                <a:latin typeface="Tahoma"/>
                <a:ea typeface="Tahoma" charset="0"/>
                <a:cs typeface="Tahoma"/>
              </a:rPr>
              <a:t> EP4SGX290)</a:t>
            </a:r>
          </a:p>
          <a:p>
            <a:pPr marL="360363" lvl="1" indent="-184150">
              <a:spcBef>
                <a:spcPct val="20000"/>
              </a:spcBef>
              <a:buClr>
                <a:schemeClr val="tx1"/>
              </a:buClr>
              <a:buSzPct val="130000"/>
              <a:buFont typeface="Arial"/>
              <a:buChar char="•"/>
            </a:pPr>
            <a:r>
              <a:rPr lang="en-US" sz="1200" dirty="0" smtClean="0">
                <a:latin typeface="Tahoma"/>
                <a:ea typeface="Tahoma" charset="0"/>
                <a:cs typeface="Tahoma"/>
              </a:rPr>
              <a:t>6 full-bidirectional </a:t>
            </a:r>
            <a:r>
              <a:rPr lang="en-US" sz="1200" dirty="0">
                <a:latin typeface="Tahoma"/>
                <a:ea typeface="Tahoma" charset="0"/>
                <a:cs typeface="Tahoma"/>
              </a:rPr>
              <a:t>links up to </a:t>
            </a:r>
            <a:r>
              <a:rPr lang="en-US" sz="1200" dirty="0" smtClean="0">
                <a:latin typeface="Tahoma"/>
                <a:ea typeface="Tahoma" charset="0"/>
                <a:cs typeface="Tahoma"/>
              </a:rPr>
              <a:t>68 </a:t>
            </a:r>
            <a:r>
              <a:rPr lang="en-US" sz="1200" dirty="0" err="1">
                <a:latin typeface="Tahoma"/>
                <a:ea typeface="Tahoma" charset="0"/>
                <a:cs typeface="Tahoma"/>
              </a:rPr>
              <a:t>Gbps</a:t>
            </a:r>
            <a:r>
              <a:rPr lang="en-US" sz="1200" dirty="0">
                <a:latin typeface="Tahoma"/>
                <a:ea typeface="Tahoma" charset="0"/>
                <a:cs typeface="Tahoma"/>
              </a:rPr>
              <a:t> </a:t>
            </a:r>
            <a:r>
              <a:rPr lang="en-US" sz="1200" dirty="0" smtClean="0">
                <a:latin typeface="Tahoma"/>
                <a:ea typeface="Tahoma" charset="0"/>
                <a:cs typeface="Tahoma"/>
              </a:rPr>
              <a:t>raw (~400 </a:t>
            </a:r>
            <a:r>
              <a:rPr lang="en-US" sz="1200" dirty="0" err="1" smtClean="0">
                <a:latin typeface="Tahoma"/>
                <a:ea typeface="Tahoma" charset="0"/>
                <a:cs typeface="Tahoma"/>
              </a:rPr>
              <a:t>Gbps</a:t>
            </a:r>
            <a:r>
              <a:rPr lang="en-US" sz="1200" dirty="0" smtClean="0">
                <a:latin typeface="Tahoma"/>
                <a:ea typeface="Tahoma" charset="0"/>
                <a:cs typeface="Tahoma"/>
              </a:rPr>
              <a:t>) </a:t>
            </a:r>
            <a:endParaRPr lang="en-US" sz="1200" dirty="0">
              <a:latin typeface="Tahoma"/>
              <a:ea typeface="Tahoma" charset="0"/>
              <a:cs typeface="Tahoma"/>
            </a:endParaRPr>
          </a:p>
          <a:p>
            <a:pPr marL="360363" lvl="1" indent="-184150">
              <a:spcBef>
                <a:spcPct val="20000"/>
              </a:spcBef>
              <a:buClr>
                <a:schemeClr val="tx1"/>
              </a:buClr>
              <a:buSzPct val="130000"/>
              <a:buFont typeface="Arial"/>
              <a:buChar char="•"/>
            </a:pPr>
            <a:r>
              <a:rPr lang="en-US" sz="1200" dirty="0" err="1" smtClean="0">
                <a:latin typeface="Tahoma"/>
                <a:ea typeface="Tahoma" charset="0"/>
                <a:cs typeface="Tahoma"/>
              </a:rPr>
              <a:t>PCIe</a:t>
            </a:r>
            <a:r>
              <a:rPr lang="en-US" sz="1200" dirty="0" smtClean="0">
                <a:latin typeface="Tahoma"/>
                <a:ea typeface="Tahoma" charset="0"/>
                <a:cs typeface="Tahoma"/>
              </a:rPr>
              <a:t> </a:t>
            </a:r>
            <a:r>
              <a:rPr lang="en-US" sz="1200" dirty="0">
                <a:latin typeface="Tahoma"/>
                <a:ea typeface="Tahoma" charset="0"/>
                <a:cs typeface="Tahoma"/>
              </a:rPr>
              <a:t>X8 Gen2 in X16 </a:t>
            </a:r>
            <a:r>
              <a:rPr lang="en-US" sz="1200" dirty="0" smtClean="0">
                <a:latin typeface="Tahoma"/>
                <a:ea typeface="Tahoma" charset="0"/>
                <a:cs typeface="Tahoma"/>
              </a:rPr>
              <a:t>slot </a:t>
            </a:r>
          </a:p>
          <a:p>
            <a:pPr marL="536575" lvl="2" indent="-176213">
              <a:spcBef>
                <a:spcPct val="20000"/>
              </a:spcBef>
              <a:buClr>
                <a:schemeClr val="tx1"/>
              </a:buClr>
              <a:buSzPct val="130000"/>
              <a:buFont typeface="Arial"/>
              <a:buChar char="•"/>
            </a:pPr>
            <a:r>
              <a:rPr lang="en-US" sz="1100" dirty="0" smtClean="0">
                <a:latin typeface="Tahoma"/>
                <a:ea typeface="Tahoma" charset="0"/>
                <a:cs typeface="Tahoma"/>
              </a:rPr>
              <a:t>peak </a:t>
            </a:r>
            <a:r>
              <a:rPr lang="en-US" sz="1100" dirty="0">
                <a:latin typeface="Tahoma"/>
                <a:ea typeface="Tahoma" charset="0"/>
                <a:cs typeface="Tahoma"/>
              </a:rPr>
              <a:t>BW 4+4 GB/</a:t>
            </a:r>
            <a:r>
              <a:rPr lang="en-US" sz="1100" dirty="0" smtClean="0">
                <a:latin typeface="Tahoma"/>
                <a:ea typeface="Tahoma" charset="0"/>
                <a:cs typeface="Tahoma"/>
              </a:rPr>
              <a:t>s</a:t>
            </a:r>
            <a:endParaRPr lang="en-US" sz="1100" dirty="0">
              <a:latin typeface="Tahoma"/>
              <a:ea typeface="Tahoma" charset="0"/>
              <a:cs typeface="Tahoma"/>
            </a:endParaRPr>
          </a:p>
          <a:p>
            <a:pPr marL="360363" lvl="1" indent="-184150">
              <a:spcBef>
                <a:spcPct val="20000"/>
              </a:spcBef>
              <a:buClr>
                <a:schemeClr val="tx1"/>
              </a:buClr>
              <a:buSzPct val="130000"/>
              <a:buFont typeface="Arial"/>
              <a:buChar char="•"/>
            </a:pPr>
            <a:r>
              <a:rPr lang="en-US" sz="1200" dirty="0" smtClean="0">
                <a:latin typeface="Tahoma"/>
                <a:ea typeface="Tahoma" charset="0"/>
                <a:cs typeface="Tahoma"/>
              </a:rPr>
              <a:t>Network </a:t>
            </a:r>
            <a:r>
              <a:rPr lang="en-US" sz="1200" dirty="0">
                <a:latin typeface="Tahoma"/>
                <a:ea typeface="Tahoma" charset="0"/>
                <a:cs typeface="Tahoma"/>
              </a:rPr>
              <a:t>Processor, off-loading engine integrated in the </a:t>
            </a:r>
            <a:r>
              <a:rPr lang="en-US" sz="1200" dirty="0" smtClean="0">
                <a:latin typeface="Tahoma"/>
                <a:ea typeface="Tahoma" charset="0"/>
                <a:cs typeface="Tahoma"/>
              </a:rPr>
              <a:t>FPGA</a:t>
            </a:r>
          </a:p>
          <a:p>
            <a:pPr marL="360363" lvl="1" indent="-184150">
              <a:spcBef>
                <a:spcPct val="20000"/>
              </a:spcBef>
              <a:buClr>
                <a:schemeClr val="tx1"/>
              </a:buClr>
              <a:buSzPct val="130000"/>
              <a:buFont typeface="Arial"/>
              <a:buChar char="•"/>
            </a:pPr>
            <a:r>
              <a:rPr lang="en-US" sz="1200" dirty="0" smtClean="0">
                <a:latin typeface="Tahoma"/>
                <a:ea typeface="Tahoma" charset="0"/>
                <a:cs typeface="Tahoma"/>
              </a:rPr>
              <a:t>Zero</a:t>
            </a:r>
            <a:r>
              <a:rPr lang="en-US" sz="1200" dirty="0">
                <a:latin typeface="Tahoma"/>
                <a:ea typeface="Tahoma" charset="0"/>
                <a:cs typeface="Tahoma"/>
              </a:rPr>
              <a:t>-copy RDMA host </a:t>
            </a:r>
            <a:r>
              <a:rPr lang="en-US" sz="1200" dirty="0" smtClean="0">
                <a:latin typeface="Tahoma"/>
                <a:ea typeface="Tahoma" charset="0"/>
                <a:cs typeface="Tahoma"/>
              </a:rPr>
              <a:t>interface</a:t>
            </a:r>
          </a:p>
          <a:p>
            <a:pPr marL="360363" lvl="1" indent="-184150">
              <a:spcBef>
                <a:spcPct val="20000"/>
              </a:spcBef>
              <a:buClr>
                <a:schemeClr val="tx1"/>
              </a:buClr>
              <a:buSzPct val="130000"/>
              <a:buFont typeface="Arial"/>
              <a:buChar char="•"/>
            </a:pPr>
            <a:r>
              <a:rPr lang="en-US" sz="1200" dirty="0" smtClean="0">
                <a:latin typeface="Tahoma"/>
                <a:ea typeface="Tahoma" charset="0"/>
                <a:cs typeface="Tahoma"/>
              </a:rPr>
              <a:t>Direct </a:t>
            </a:r>
            <a:r>
              <a:rPr lang="en-US" sz="1200" dirty="0">
                <a:latin typeface="Tahoma"/>
                <a:ea typeface="Tahoma" charset="0"/>
                <a:cs typeface="Tahoma"/>
              </a:rPr>
              <a:t>GPU interface </a:t>
            </a:r>
            <a:endParaRPr lang="en-US" sz="1200" dirty="0" smtClean="0">
              <a:latin typeface="Tahoma"/>
              <a:ea typeface="Tahoma" charset="0"/>
              <a:cs typeface="Tahoma"/>
            </a:endParaRPr>
          </a:p>
          <a:p>
            <a:pPr marL="360363" lvl="1" indent="-184150">
              <a:spcBef>
                <a:spcPct val="20000"/>
              </a:spcBef>
              <a:buClr>
                <a:schemeClr val="tx1"/>
              </a:buClr>
              <a:buSzPct val="130000"/>
              <a:buFont typeface="Arial"/>
              <a:buChar char="•"/>
            </a:pPr>
            <a:r>
              <a:rPr lang="en-US" sz="1200" dirty="0" smtClean="0">
                <a:latin typeface="Tahoma"/>
                <a:ea typeface="Tahoma" charset="0"/>
                <a:cs typeface="Tahoma"/>
              </a:rPr>
              <a:t>Industry </a:t>
            </a:r>
            <a:r>
              <a:rPr lang="en-US" sz="1200" dirty="0">
                <a:latin typeface="Tahoma"/>
                <a:ea typeface="Tahoma" charset="0"/>
                <a:cs typeface="Tahoma"/>
              </a:rPr>
              <a:t>standard QSFP+ cabling</a:t>
            </a:r>
          </a:p>
          <a:p>
            <a:pPr marL="536575" lvl="1" indent="-176213">
              <a:spcBef>
                <a:spcPct val="20000"/>
              </a:spcBef>
              <a:buClr>
                <a:schemeClr val="tx1"/>
              </a:buClr>
              <a:buSzPct val="130000"/>
              <a:buFont typeface="Arial"/>
              <a:buChar char="•"/>
            </a:pPr>
            <a:r>
              <a:rPr lang="en-US" sz="1100" dirty="0" smtClean="0">
                <a:latin typeface="Tahoma"/>
                <a:ea typeface="Tahoma" charset="0"/>
                <a:cs typeface="Tahoma"/>
              </a:rPr>
              <a:t>Copper (passive/active), optical</a:t>
            </a:r>
            <a:endParaRPr lang="en-US" sz="1100" dirty="0">
              <a:latin typeface="Tahoma"/>
              <a:ea typeface="Tahoma" charset="0"/>
              <a:cs typeface="Tahoma"/>
            </a:endParaRPr>
          </a:p>
        </p:txBody>
      </p:sp>
      <p:sp>
        <p:nvSpPr>
          <p:cNvPr id="3" name="Rectangle 2"/>
          <p:cNvSpPr/>
          <p:nvPr/>
        </p:nvSpPr>
        <p:spPr>
          <a:xfrm>
            <a:off x="56456" y="692696"/>
            <a:ext cx="3600400" cy="2806922"/>
          </a:xfrm>
          <a:prstGeom prst="rect">
            <a:avLst/>
          </a:prstGeom>
        </p:spPr>
        <p:txBody>
          <a:bodyPr wrap="square">
            <a:spAutoFit/>
          </a:bodyPr>
          <a:lstStyle/>
          <a:p>
            <a:pPr marL="179388" indent="-179388">
              <a:spcBef>
                <a:spcPct val="20000"/>
              </a:spcBef>
              <a:buClr>
                <a:schemeClr val="tx1"/>
              </a:buClr>
              <a:buSzPct val="130000"/>
              <a:buFont typeface="Arial"/>
              <a:buChar char="•"/>
            </a:pPr>
            <a:r>
              <a:rPr lang="en-US" sz="1400" dirty="0" smtClean="0">
                <a:latin typeface="Tahoma"/>
                <a:ea typeface="Tahoma" charset="0"/>
                <a:cs typeface="Tahoma"/>
              </a:rPr>
              <a:t>3D </a:t>
            </a:r>
            <a:r>
              <a:rPr lang="en-US" sz="1400" dirty="0">
                <a:latin typeface="Tahoma"/>
                <a:ea typeface="Tahoma" charset="0"/>
                <a:cs typeface="Tahoma"/>
              </a:rPr>
              <a:t>Torus </a:t>
            </a:r>
            <a:r>
              <a:rPr lang="en-US" sz="1400" dirty="0" smtClean="0">
                <a:latin typeface="Tahoma"/>
                <a:ea typeface="Tahoma" charset="0"/>
                <a:cs typeface="Tahoma"/>
              </a:rPr>
              <a:t>network</a:t>
            </a:r>
            <a:endParaRPr lang="en-US" sz="1400" dirty="0">
              <a:latin typeface="Tahoma"/>
              <a:ea typeface="Tahoma" charset="0"/>
              <a:cs typeface="Tahoma"/>
            </a:endParaRPr>
          </a:p>
          <a:p>
            <a:pPr marL="360363" lvl="2" indent="-184150">
              <a:spcBef>
                <a:spcPct val="20000"/>
              </a:spcBef>
              <a:buClr>
                <a:schemeClr val="tx1"/>
              </a:buClr>
              <a:buSzPct val="130000"/>
              <a:buFont typeface="Arial"/>
              <a:buChar char="•"/>
            </a:pPr>
            <a:r>
              <a:rPr lang="en-US" sz="1100" dirty="0">
                <a:latin typeface="Tahoma"/>
                <a:ea typeface="Tahoma" charset="0"/>
                <a:cs typeface="Tahoma"/>
              </a:rPr>
              <a:t>ideal for large-scale scientific simulations (domain decomposition, stencil computation, …)</a:t>
            </a:r>
          </a:p>
          <a:p>
            <a:pPr marL="360363" lvl="2" indent="-184150">
              <a:spcBef>
                <a:spcPct val="20000"/>
              </a:spcBef>
              <a:buClr>
                <a:schemeClr val="tx1"/>
              </a:buClr>
              <a:buSzPct val="130000"/>
              <a:buFont typeface="Arial"/>
              <a:buChar char="•"/>
            </a:pPr>
            <a:r>
              <a:rPr lang="en-US" sz="1100" dirty="0" smtClean="0">
                <a:latin typeface="Tahoma"/>
                <a:ea typeface="Tahoma" charset="0"/>
                <a:cs typeface="Tahoma"/>
              </a:rPr>
              <a:t>scalable (</a:t>
            </a:r>
            <a:r>
              <a:rPr lang="en-US" sz="1100" dirty="0" err="1" smtClean="0">
                <a:latin typeface="Tahoma"/>
                <a:ea typeface="Tahoma" charset="0"/>
                <a:cs typeface="Tahoma"/>
              </a:rPr>
              <a:t>APENEt</a:t>
            </a:r>
            <a:r>
              <a:rPr lang="en-US" sz="1100" dirty="0" smtClean="0">
                <a:latin typeface="Tahoma"/>
                <a:ea typeface="Tahoma" charset="0"/>
                <a:cs typeface="Tahoma"/>
              </a:rPr>
              <a:t>+ today up </a:t>
            </a:r>
            <a:r>
              <a:rPr lang="en-US" sz="1100" dirty="0">
                <a:latin typeface="Tahoma"/>
                <a:ea typeface="Tahoma" charset="0"/>
                <a:cs typeface="Tahoma"/>
              </a:rPr>
              <a:t>to 32K </a:t>
            </a:r>
            <a:r>
              <a:rPr lang="en-US" sz="1100" dirty="0" smtClean="0">
                <a:latin typeface="Tahoma"/>
                <a:ea typeface="Tahoma" charset="0"/>
                <a:cs typeface="Tahoma"/>
              </a:rPr>
              <a:t>nodes)</a:t>
            </a:r>
            <a:endParaRPr lang="en-US" sz="1100" dirty="0">
              <a:latin typeface="Tahoma"/>
              <a:ea typeface="Tahoma" charset="0"/>
              <a:cs typeface="Tahoma"/>
            </a:endParaRPr>
          </a:p>
          <a:p>
            <a:pPr marL="360363" lvl="2" indent="-184150">
              <a:spcBef>
                <a:spcPct val="20000"/>
              </a:spcBef>
              <a:buClr>
                <a:schemeClr val="tx1"/>
              </a:buClr>
              <a:buSzPct val="130000"/>
              <a:buFont typeface="Arial"/>
              <a:buChar char="•"/>
            </a:pPr>
            <a:r>
              <a:rPr lang="en-US" sz="1100" dirty="0" smtClean="0">
                <a:latin typeface="Tahoma"/>
                <a:ea typeface="Tahoma" charset="0"/>
                <a:cs typeface="Tahoma"/>
              </a:rPr>
              <a:t>Cost effective: no </a:t>
            </a:r>
            <a:r>
              <a:rPr lang="en-US" sz="1100" dirty="0">
                <a:latin typeface="Tahoma"/>
                <a:ea typeface="Tahoma" charset="0"/>
                <a:cs typeface="Tahoma"/>
              </a:rPr>
              <a:t>external switches! </a:t>
            </a:r>
            <a:r>
              <a:rPr lang="en-US" sz="1100" dirty="0" smtClean="0">
                <a:latin typeface="Tahoma"/>
                <a:ea typeface="Tahoma" charset="0"/>
                <a:cs typeface="Tahoma"/>
              </a:rPr>
              <a:t>1 </a:t>
            </a:r>
            <a:r>
              <a:rPr lang="en-US" sz="1100" dirty="0">
                <a:latin typeface="Tahoma"/>
                <a:ea typeface="Tahoma" charset="0"/>
                <a:cs typeface="Tahoma"/>
              </a:rPr>
              <a:t>card+3 cables</a:t>
            </a:r>
            <a:endParaRPr lang="en-US" sz="1200" dirty="0">
              <a:latin typeface="Tahoma"/>
              <a:ea typeface="Tahoma" charset="0"/>
              <a:cs typeface="Tahoma"/>
            </a:endParaRPr>
          </a:p>
          <a:p>
            <a:pPr marL="176213" lvl="1" indent="-176213">
              <a:spcBef>
                <a:spcPct val="20000"/>
              </a:spcBef>
              <a:buClr>
                <a:schemeClr val="tx1"/>
              </a:buClr>
              <a:buSzPct val="130000"/>
              <a:buFont typeface="Arial"/>
              <a:buChar char="•"/>
            </a:pPr>
            <a:r>
              <a:rPr lang="en-US" sz="1400" dirty="0" err="1" smtClean="0">
                <a:latin typeface="Tahoma"/>
                <a:ea typeface="Tahoma" charset="0"/>
                <a:cs typeface="Tahoma"/>
              </a:rPr>
              <a:t>APEnet</a:t>
            </a:r>
            <a:r>
              <a:rPr lang="en-US" sz="1400" dirty="0" smtClean="0">
                <a:latin typeface="Tahoma"/>
                <a:ea typeface="Tahoma" charset="0"/>
                <a:cs typeface="Tahoma"/>
              </a:rPr>
              <a:t> based on INFN DNP</a:t>
            </a:r>
          </a:p>
          <a:p>
            <a:pPr marL="360363" lvl="1" indent="-184150">
              <a:spcBef>
                <a:spcPct val="20000"/>
              </a:spcBef>
              <a:buClr>
                <a:schemeClr val="tx1"/>
              </a:buClr>
              <a:buSzPct val="130000"/>
              <a:buFont typeface="Arial"/>
              <a:buChar char="•"/>
            </a:pPr>
            <a:r>
              <a:rPr lang="en-US" sz="1200" dirty="0" smtClean="0">
                <a:latin typeface="Tahoma"/>
                <a:ea typeface="Tahoma" charset="0"/>
                <a:cs typeface="Tahoma"/>
              </a:rPr>
              <a:t>RDMA</a:t>
            </a:r>
            <a:r>
              <a:rPr lang="en-US" sz="1200" dirty="0">
                <a:latin typeface="Tahoma"/>
                <a:ea typeface="Tahoma" charset="0"/>
                <a:cs typeface="Tahoma"/>
              </a:rPr>
              <a:t>: Zero-copy RX &amp; TX !</a:t>
            </a:r>
          </a:p>
          <a:p>
            <a:pPr marL="360363" lvl="1" indent="-184150">
              <a:spcBef>
                <a:spcPct val="20000"/>
              </a:spcBef>
              <a:buClr>
                <a:schemeClr val="tx1"/>
              </a:buClr>
              <a:buSzPct val="130000"/>
              <a:buFont typeface="Arial"/>
              <a:buChar char="•"/>
            </a:pPr>
            <a:r>
              <a:rPr lang="en-US" sz="1200" dirty="0">
                <a:latin typeface="Tahoma"/>
                <a:ea typeface="Tahoma" charset="0"/>
                <a:cs typeface="Tahoma"/>
              </a:rPr>
              <a:t>Small latency &amp; high bandwidth</a:t>
            </a:r>
          </a:p>
          <a:p>
            <a:pPr marL="360363" lvl="1" indent="-184150">
              <a:spcBef>
                <a:spcPct val="20000"/>
              </a:spcBef>
              <a:buClr>
                <a:schemeClr val="tx1"/>
              </a:buClr>
              <a:buSzPct val="130000"/>
              <a:buFont typeface="Arial"/>
              <a:buChar char="•"/>
            </a:pPr>
            <a:r>
              <a:rPr lang="en-US" sz="1200" dirty="0">
                <a:latin typeface="Tahoma"/>
                <a:ea typeface="Tahoma" charset="0"/>
                <a:cs typeface="Tahoma"/>
              </a:rPr>
              <a:t>GPU clusters features (</a:t>
            </a:r>
            <a:r>
              <a:rPr lang="en-US" sz="1200" dirty="0" err="1">
                <a:latin typeface="Tahoma"/>
                <a:ea typeface="Tahoma" charset="0"/>
                <a:cs typeface="Tahoma"/>
              </a:rPr>
              <a:t>APEnet</a:t>
            </a:r>
            <a:r>
              <a:rPr lang="en-US" sz="1200" dirty="0">
                <a:latin typeface="Tahoma"/>
                <a:ea typeface="Tahoma" charset="0"/>
                <a:cs typeface="Tahoma"/>
              </a:rPr>
              <a:t>+):</a:t>
            </a:r>
          </a:p>
          <a:p>
            <a:pPr marL="536575" lvl="2" indent="-176213">
              <a:spcBef>
                <a:spcPct val="20000"/>
              </a:spcBef>
              <a:buClr>
                <a:schemeClr val="tx1"/>
              </a:buClr>
              <a:buSzPct val="130000"/>
              <a:buFont typeface="Arial"/>
              <a:buChar char="•"/>
            </a:pPr>
            <a:r>
              <a:rPr lang="en-US" sz="1100" dirty="0">
                <a:latin typeface="Tahoma"/>
                <a:ea typeface="Tahoma" charset="0"/>
                <a:cs typeface="Tahoma"/>
              </a:rPr>
              <a:t>RDMA support for GPUs! </a:t>
            </a:r>
            <a:r>
              <a:rPr lang="en-US" sz="1100" dirty="0" smtClean="0">
                <a:latin typeface="Tahoma"/>
                <a:ea typeface="Tahoma" charset="0"/>
                <a:cs typeface="Tahoma"/>
              </a:rPr>
              <a:t>-&gt; no </a:t>
            </a:r>
            <a:r>
              <a:rPr lang="en-US" sz="1100" dirty="0">
                <a:latin typeface="Tahoma"/>
                <a:ea typeface="Tahoma" charset="0"/>
                <a:cs typeface="Tahoma"/>
              </a:rPr>
              <a:t>buffer copies between GPU and host.</a:t>
            </a:r>
          </a:p>
          <a:p>
            <a:pPr marL="536575" lvl="2" indent="-176213">
              <a:spcBef>
                <a:spcPct val="20000"/>
              </a:spcBef>
              <a:buClr>
                <a:schemeClr val="tx1"/>
              </a:buClr>
              <a:buSzPct val="130000"/>
              <a:buFont typeface="Arial"/>
              <a:buChar char="•"/>
            </a:pPr>
            <a:r>
              <a:rPr lang="en-US" sz="1100" dirty="0">
                <a:latin typeface="Tahoma"/>
                <a:ea typeface="Tahoma" charset="0"/>
                <a:cs typeface="Tahoma"/>
              </a:rPr>
              <a:t>Very good GPU to GPU latency</a:t>
            </a:r>
          </a:p>
        </p:txBody>
      </p:sp>
      <p:grpSp>
        <p:nvGrpSpPr>
          <p:cNvPr id="257" name="Group 256"/>
          <p:cNvGrpSpPr/>
          <p:nvPr/>
        </p:nvGrpSpPr>
        <p:grpSpPr>
          <a:xfrm>
            <a:off x="6753200" y="476672"/>
            <a:ext cx="3096344" cy="3361274"/>
            <a:chOff x="1640632" y="976360"/>
            <a:chExt cx="4644536" cy="5041934"/>
          </a:xfrm>
        </p:grpSpPr>
        <p:sp>
          <p:nvSpPr>
            <p:cNvPr id="258" name="Rectangle 257"/>
            <p:cNvSpPr/>
            <p:nvPr/>
          </p:nvSpPr>
          <p:spPr>
            <a:xfrm>
              <a:off x="1751457" y="3063311"/>
              <a:ext cx="3740352" cy="1954233"/>
            </a:xfrm>
            <a:prstGeom prst="rect">
              <a:avLst/>
            </a:prstGeom>
          </p:spPr>
          <p:style>
            <a:lnRef idx="1">
              <a:schemeClr val="accent5"/>
            </a:lnRef>
            <a:fillRef idx="2">
              <a:schemeClr val="accent5"/>
            </a:fillRef>
            <a:effectRef idx="1">
              <a:schemeClr val="accent5"/>
            </a:effectRef>
            <a:fontRef idx="minor">
              <a:schemeClr val="dk1"/>
            </a:fontRef>
          </p:style>
          <p:txBody>
            <a:bodyPr rtlCol="0" anchor="b" anchorCtr="0"/>
            <a:lstStyle>
              <a:defPPr>
                <a:defRPr lang="en-US"/>
              </a:defPPr>
              <a:lvl1pPr algn="l" defTabSz="1948240" rtl="0" fontAlgn="base">
                <a:spcBef>
                  <a:spcPct val="0"/>
                </a:spcBef>
                <a:spcAft>
                  <a:spcPct val="0"/>
                </a:spcAft>
                <a:defRPr kern="1200">
                  <a:solidFill>
                    <a:schemeClr val="dk1"/>
                  </a:solidFill>
                  <a:latin typeface="+mn-lt"/>
                  <a:ea typeface="+mn-ea"/>
                  <a:cs typeface="+mn-cs"/>
                </a:defRPr>
              </a:lvl1pPr>
              <a:lvl2pPr marL="1948240" indent="-1513287" algn="l" defTabSz="1948240" rtl="0" fontAlgn="base">
                <a:spcBef>
                  <a:spcPct val="0"/>
                </a:spcBef>
                <a:spcAft>
                  <a:spcPct val="0"/>
                </a:spcAft>
                <a:defRPr kern="1200">
                  <a:solidFill>
                    <a:schemeClr val="dk1"/>
                  </a:solidFill>
                  <a:latin typeface="+mn-lt"/>
                  <a:ea typeface="+mn-ea"/>
                  <a:cs typeface="+mn-cs"/>
                </a:defRPr>
              </a:lvl2pPr>
              <a:lvl3pPr marL="3896484" indent="-3026569" algn="l" defTabSz="1948240" rtl="0" fontAlgn="base">
                <a:spcBef>
                  <a:spcPct val="0"/>
                </a:spcBef>
                <a:spcAft>
                  <a:spcPct val="0"/>
                </a:spcAft>
                <a:defRPr kern="1200">
                  <a:solidFill>
                    <a:schemeClr val="dk1"/>
                  </a:solidFill>
                  <a:latin typeface="+mn-lt"/>
                  <a:ea typeface="+mn-ea"/>
                  <a:cs typeface="+mn-cs"/>
                </a:defRPr>
              </a:lvl3pPr>
              <a:lvl4pPr marL="5844724" indent="-4539856" algn="l" defTabSz="1948240" rtl="0" fontAlgn="base">
                <a:spcBef>
                  <a:spcPct val="0"/>
                </a:spcBef>
                <a:spcAft>
                  <a:spcPct val="0"/>
                </a:spcAft>
                <a:defRPr kern="1200">
                  <a:solidFill>
                    <a:schemeClr val="dk1"/>
                  </a:solidFill>
                  <a:latin typeface="+mn-lt"/>
                  <a:ea typeface="+mn-ea"/>
                  <a:cs typeface="+mn-cs"/>
                </a:defRPr>
              </a:lvl4pPr>
              <a:lvl5pPr marL="7792963" indent="-6053139" algn="l" defTabSz="1948240" rtl="0" fontAlgn="base">
                <a:spcBef>
                  <a:spcPct val="0"/>
                </a:spcBef>
                <a:spcAft>
                  <a:spcPct val="0"/>
                </a:spcAft>
                <a:defRPr kern="1200">
                  <a:solidFill>
                    <a:schemeClr val="dk1"/>
                  </a:solidFill>
                  <a:latin typeface="+mn-lt"/>
                  <a:ea typeface="+mn-ea"/>
                  <a:cs typeface="+mn-cs"/>
                </a:defRPr>
              </a:lvl5pPr>
              <a:lvl6pPr marL="2174782" algn="l" defTabSz="869915" rtl="0" eaLnBrk="1" latinLnBrk="0" hangingPunct="1">
                <a:defRPr kern="1200">
                  <a:solidFill>
                    <a:schemeClr val="dk1"/>
                  </a:solidFill>
                  <a:latin typeface="+mn-lt"/>
                  <a:ea typeface="+mn-ea"/>
                  <a:cs typeface="+mn-cs"/>
                </a:defRPr>
              </a:lvl6pPr>
              <a:lvl7pPr marL="2609739" algn="l" defTabSz="869915" rtl="0" eaLnBrk="1" latinLnBrk="0" hangingPunct="1">
                <a:defRPr kern="1200">
                  <a:solidFill>
                    <a:schemeClr val="dk1"/>
                  </a:solidFill>
                  <a:latin typeface="+mn-lt"/>
                  <a:ea typeface="+mn-ea"/>
                  <a:cs typeface="+mn-cs"/>
                </a:defRPr>
              </a:lvl7pPr>
              <a:lvl8pPr marL="3044692" algn="l" defTabSz="869915" rtl="0" eaLnBrk="1" latinLnBrk="0" hangingPunct="1">
                <a:defRPr kern="1200">
                  <a:solidFill>
                    <a:schemeClr val="dk1"/>
                  </a:solidFill>
                  <a:latin typeface="+mn-lt"/>
                  <a:ea typeface="+mn-ea"/>
                  <a:cs typeface="+mn-cs"/>
                </a:defRPr>
              </a:lvl8pPr>
              <a:lvl9pPr marL="3479649" algn="l" defTabSz="869915" rtl="0" eaLnBrk="1" latinLnBrk="0" hangingPunct="1">
                <a:defRPr kern="1200">
                  <a:solidFill>
                    <a:schemeClr val="dk1"/>
                  </a:solidFill>
                  <a:latin typeface="+mn-lt"/>
                  <a:ea typeface="+mn-ea"/>
                  <a:cs typeface="+mn-cs"/>
                </a:defRPr>
              </a:lvl9pPr>
            </a:lstStyle>
            <a:p>
              <a:pPr algn="r"/>
              <a:endParaRPr lang="en-US" sz="1000" dirty="0"/>
            </a:p>
          </p:txBody>
        </p:sp>
        <p:sp>
          <p:nvSpPr>
            <p:cNvPr id="259" name="Rectangle 258"/>
            <p:cNvSpPr/>
            <p:nvPr/>
          </p:nvSpPr>
          <p:spPr>
            <a:xfrm>
              <a:off x="1751457" y="1373225"/>
              <a:ext cx="3740352" cy="803483"/>
            </a:xfrm>
            <a:prstGeom prst="rect">
              <a:avLst/>
            </a:prstGeom>
            <a:ln/>
          </p:spPr>
          <p:style>
            <a:lnRef idx="1">
              <a:schemeClr val="accent5"/>
            </a:lnRef>
            <a:fillRef idx="2">
              <a:schemeClr val="accent5"/>
            </a:fillRef>
            <a:effectRef idx="1">
              <a:schemeClr val="accent5"/>
            </a:effectRef>
            <a:fontRef idx="minor">
              <a:schemeClr val="dk1"/>
            </a:fontRef>
          </p:style>
          <p:txBody>
            <a:bodyPr rtlCol="0" anchor="ctr"/>
            <a:lstStyle>
              <a:defPPr>
                <a:defRPr lang="en-US"/>
              </a:defPPr>
              <a:lvl1pPr algn="l" defTabSz="1948240" rtl="0" fontAlgn="base">
                <a:spcBef>
                  <a:spcPct val="0"/>
                </a:spcBef>
                <a:spcAft>
                  <a:spcPct val="0"/>
                </a:spcAft>
                <a:defRPr kern="1200">
                  <a:solidFill>
                    <a:schemeClr val="dk1"/>
                  </a:solidFill>
                  <a:latin typeface="+mn-lt"/>
                  <a:ea typeface="+mn-ea"/>
                  <a:cs typeface="+mn-cs"/>
                </a:defRPr>
              </a:lvl1pPr>
              <a:lvl2pPr marL="1948240" indent="-1513287" algn="l" defTabSz="1948240" rtl="0" fontAlgn="base">
                <a:spcBef>
                  <a:spcPct val="0"/>
                </a:spcBef>
                <a:spcAft>
                  <a:spcPct val="0"/>
                </a:spcAft>
                <a:defRPr kern="1200">
                  <a:solidFill>
                    <a:schemeClr val="dk1"/>
                  </a:solidFill>
                  <a:latin typeface="+mn-lt"/>
                  <a:ea typeface="+mn-ea"/>
                  <a:cs typeface="+mn-cs"/>
                </a:defRPr>
              </a:lvl2pPr>
              <a:lvl3pPr marL="3896484" indent="-3026569" algn="l" defTabSz="1948240" rtl="0" fontAlgn="base">
                <a:spcBef>
                  <a:spcPct val="0"/>
                </a:spcBef>
                <a:spcAft>
                  <a:spcPct val="0"/>
                </a:spcAft>
                <a:defRPr kern="1200">
                  <a:solidFill>
                    <a:schemeClr val="dk1"/>
                  </a:solidFill>
                  <a:latin typeface="+mn-lt"/>
                  <a:ea typeface="+mn-ea"/>
                  <a:cs typeface="+mn-cs"/>
                </a:defRPr>
              </a:lvl3pPr>
              <a:lvl4pPr marL="5844724" indent="-4539856" algn="l" defTabSz="1948240" rtl="0" fontAlgn="base">
                <a:spcBef>
                  <a:spcPct val="0"/>
                </a:spcBef>
                <a:spcAft>
                  <a:spcPct val="0"/>
                </a:spcAft>
                <a:defRPr kern="1200">
                  <a:solidFill>
                    <a:schemeClr val="dk1"/>
                  </a:solidFill>
                  <a:latin typeface="+mn-lt"/>
                  <a:ea typeface="+mn-ea"/>
                  <a:cs typeface="+mn-cs"/>
                </a:defRPr>
              </a:lvl4pPr>
              <a:lvl5pPr marL="7792963" indent="-6053139" algn="l" defTabSz="1948240" rtl="0" fontAlgn="base">
                <a:spcBef>
                  <a:spcPct val="0"/>
                </a:spcBef>
                <a:spcAft>
                  <a:spcPct val="0"/>
                </a:spcAft>
                <a:defRPr kern="1200">
                  <a:solidFill>
                    <a:schemeClr val="dk1"/>
                  </a:solidFill>
                  <a:latin typeface="+mn-lt"/>
                  <a:ea typeface="+mn-ea"/>
                  <a:cs typeface="+mn-cs"/>
                </a:defRPr>
              </a:lvl5pPr>
              <a:lvl6pPr marL="2174782" algn="l" defTabSz="869915" rtl="0" eaLnBrk="1" latinLnBrk="0" hangingPunct="1">
                <a:defRPr kern="1200">
                  <a:solidFill>
                    <a:schemeClr val="dk1"/>
                  </a:solidFill>
                  <a:latin typeface="+mn-lt"/>
                  <a:ea typeface="+mn-ea"/>
                  <a:cs typeface="+mn-cs"/>
                </a:defRPr>
              </a:lvl6pPr>
              <a:lvl7pPr marL="2609739" algn="l" defTabSz="869915" rtl="0" eaLnBrk="1" latinLnBrk="0" hangingPunct="1">
                <a:defRPr kern="1200">
                  <a:solidFill>
                    <a:schemeClr val="dk1"/>
                  </a:solidFill>
                  <a:latin typeface="+mn-lt"/>
                  <a:ea typeface="+mn-ea"/>
                  <a:cs typeface="+mn-cs"/>
                </a:defRPr>
              </a:lvl7pPr>
              <a:lvl8pPr marL="3044692" algn="l" defTabSz="869915" rtl="0" eaLnBrk="1" latinLnBrk="0" hangingPunct="1">
                <a:defRPr kern="1200">
                  <a:solidFill>
                    <a:schemeClr val="dk1"/>
                  </a:solidFill>
                  <a:latin typeface="+mn-lt"/>
                  <a:ea typeface="+mn-ea"/>
                  <a:cs typeface="+mn-cs"/>
                </a:defRPr>
              </a:lvl8pPr>
              <a:lvl9pPr marL="3479649" algn="l" defTabSz="869915" rtl="0" eaLnBrk="1" latinLnBrk="0" hangingPunct="1">
                <a:defRPr kern="1200">
                  <a:solidFill>
                    <a:schemeClr val="dk1"/>
                  </a:solidFill>
                  <a:latin typeface="+mn-lt"/>
                  <a:ea typeface="+mn-ea"/>
                  <a:cs typeface="+mn-cs"/>
                </a:defRPr>
              </a:lvl9pPr>
            </a:lstStyle>
            <a:p>
              <a:pPr algn="ctr"/>
              <a:endParaRPr lang="en-US" sz="1000" dirty="0"/>
            </a:p>
          </p:txBody>
        </p:sp>
        <p:sp>
          <p:nvSpPr>
            <p:cNvPr id="260" name="Rectangle 259"/>
            <p:cNvSpPr/>
            <p:nvPr/>
          </p:nvSpPr>
          <p:spPr>
            <a:xfrm>
              <a:off x="1751457" y="2259827"/>
              <a:ext cx="3740352" cy="720364"/>
            </a:xfrm>
            <a:prstGeom prst="rect">
              <a:avLst/>
            </a:prstGeom>
          </p:spPr>
          <p:style>
            <a:lnRef idx="1">
              <a:schemeClr val="accent5"/>
            </a:lnRef>
            <a:fillRef idx="2">
              <a:schemeClr val="accent5"/>
            </a:fillRef>
            <a:effectRef idx="1">
              <a:schemeClr val="accent5"/>
            </a:effectRef>
            <a:fontRef idx="minor">
              <a:schemeClr val="dk1"/>
            </a:fontRef>
          </p:style>
          <p:txBody>
            <a:bodyPr rtlCol="0" anchor="b" anchorCtr="0"/>
            <a:lstStyle>
              <a:defPPr>
                <a:defRPr lang="en-US"/>
              </a:defPPr>
              <a:lvl1pPr algn="l" defTabSz="1948240" rtl="0" fontAlgn="base">
                <a:spcBef>
                  <a:spcPct val="0"/>
                </a:spcBef>
                <a:spcAft>
                  <a:spcPct val="0"/>
                </a:spcAft>
                <a:defRPr kern="1200">
                  <a:solidFill>
                    <a:schemeClr val="dk1"/>
                  </a:solidFill>
                  <a:latin typeface="+mn-lt"/>
                  <a:ea typeface="+mn-ea"/>
                  <a:cs typeface="+mn-cs"/>
                </a:defRPr>
              </a:lvl1pPr>
              <a:lvl2pPr marL="1948240" indent="-1513287" algn="l" defTabSz="1948240" rtl="0" fontAlgn="base">
                <a:spcBef>
                  <a:spcPct val="0"/>
                </a:spcBef>
                <a:spcAft>
                  <a:spcPct val="0"/>
                </a:spcAft>
                <a:defRPr kern="1200">
                  <a:solidFill>
                    <a:schemeClr val="dk1"/>
                  </a:solidFill>
                  <a:latin typeface="+mn-lt"/>
                  <a:ea typeface="+mn-ea"/>
                  <a:cs typeface="+mn-cs"/>
                </a:defRPr>
              </a:lvl2pPr>
              <a:lvl3pPr marL="3896484" indent="-3026569" algn="l" defTabSz="1948240" rtl="0" fontAlgn="base">
                <a:spcBef>
                  <a:spcPct val="0"/>
                </a:spcBef>
                <a:spcAft>
                  <a:spcPct val="0"/>
                </a:spcAft>
                <a:defRPr kern="1200">
                  <a:solidFill>
                    <a:schemeClr val="dk1"/>
                  </a:solidFill>
                  <a:latin typeface="+mn-lt"/>
                  <a:ea typeface="+mn-ea"/>
                  <a:cs typeface="+mn-cs"/>
                </a:defRPr>
              </a:lvl3pPr>
              <a:lvl4pPr marL="5844724" indent="-4539856" algn="l" defTabSz="1948240" rtl="0" fontAlgn="base">
                <a:spcBef>
                  <a:spcPct val="0"/>
                </a:spcBef>
                <a:spcAft>
                  <a:spcPct val="0"/>
                </a:spcAft>
                <a:defRPr kern="1200">
                  <a:solidFill>
                    <a:schemeClr val="dk1"/>
                  </a:solidFill>
                  <a:latin typeface="+mn-lt"/>
                  <a:ea typeface="+mn-ea"/>
                  <a:cs typeface="+mn-cs"/>
                </a:defRPr>
              </a:lvl4pPr>
              <a:lvl5pPr marL="7792963" indent="-6053139" algn="l" defTabSz="1948240" rtl="0" fontAlgn="base">
                <a:spcBef>
                  <a:spcPct val="0"/>
                </a:spcBef>
                <a:spcAft>
                  <a:spcPct val="0"/>
                </a:spcAft>
                <a:defRPr kern="1200">
                  <a:solidFill>
                    <a:schemeClr val="dk1"/>
                  </a:solidFill>
                  <a:latin typeface="+mn-lt"/>
                  <a:ea typeface="+mn-ea"/>
                  <a:cs typeface="+mn-cs"/>
                </a:defRPr>
              </a:lvl5pPr>
              <a:lvl6pPr marL="2174782" algn="l" defTabSz="869915" rtl="0" eaLnBrk="1" latinLnBrk="0" hangingPunct="1">
                <a:defRPr kern="1200">
                  <a:solidFill>
                    <a:schemeClr val="dk1"/>
                  </a:solidFill>
                  <a:latin typeface="+mn-lt"/>
                  <a:ea typeface="+mn-ea"/>
                  <a:cs typeface="+mn-cs"/>
                </a:defRPr>
              </a:lvl6pPr>
              <a:lvl7pPr marL="2609739" algn="l" defTabSz="869915" rtl="0" eaLnBrk="1" latinLnBrk="0" hangingPunct="1">
                <a:defRPr kern="1200">
                  <a:solidFill>
                    <a:schemeClr val="dk1"/>
                  </a:solidFill>
                  <a:latin typeface="+mn-lt"/>
                  <a:ea typeface="+mn-ea"/>
                  <a:cs typeface="+mn-cs"/>
                </a:defRPr>
              </a:lvl7pPr>
              <a:lvl8pPr marL="3044692" algn="l" defTabSz="869915" rtl="0" eaLnBrk="1" latinLnBrk="0" hangingPunct="1">
                <a:defRPr kern="1200">
                  <a:solidFill>
                    <a:schemeClr val="dk1"/>
                  </a:solidFill>
                  <a:latin typeface="+mn-lt"/>
                  <a:ea typeface="+mn-ea"/>
                  <a:cs typeface="+mn-cs"/>
                </a:defRPr>
              </a:lvl8pPr>
              <a:lvl9pPr marL="3479649" algn="l" defTabSz="869915" rtl="0" eaLnBrk="1" latinLnBrk="0" hangingPunct="1">
                <a:defRPr kern="1200">
                  <a:solidFill>
                    <a:schemeClr val="dk1"/>
                  </a:solidFill>
                  <a:latin typeface="+mn-lt"/>
                  <a:ea typeface="+mn-ea"/>
                  <a:cs typeface="+mn-cs"/>
                </a:defRPr>
              </a:lvl9pPr>
            </a:lstStyle>
            <a:p>
              <a:r>
                <a:rPr lang="en-US" sz="900" b="1" dirty="0"/>
                <a:t>R</a:t>
              </a:r>
              <a:r>
                <a:rPr lang="en-US" sz="900" b="1" dirty="0" smtClean="0"/>
                <a:t>outer</a:t>
              </a:r>
              <a:endParaRPr lang="en-US" sz="900" b="1" dirty="0"/>
            </a:p>
          </p:txBody>
        </p:sp>
        <p:sp>
          <p:nvSpPr>
            <p:cNvPr id="261" name="Rectangle 260"/>
            <p:cNvSpPr/>
            <p:nvPr/>
          </p:nvSpPr>
          <p:spPr>
            <a:xfrm>
              <a:off x="3081360" y="2370653"/>
              <a:ext cx="1052840" cy="554126"/>
            </a:xfrm>
            <a:prstGeom prst="rect">
              <a:avLst/>
            </a:prstGeom>
            <a:gradFill>
              <a:gsLst>
                <a:gs pos="0">
                  <a:schemeClr val="accent1">
                    <a:lumMod val="40000"/>
                    <a:lumOff val="60000"/>
                  </a:schemeClr>
                </a:gs>
                <a:gs pos="35000">
                  <a:schemeClr val="dk1">
                    <a:tint val="37000"/>
                    <a:satMod val="300000"/>
                  </a:schemeClr>
                </a:gs>
                <a:gs pos="100000">
                  <a:schemeClr val="dk1">
                    <a:tint val="15000"/>
                    <a:satMod val="350000"/>
                  </a:schemeClr>
                </a:gs>
              </a:gsLst>
              <a:lin ang="16200000" scaled="1"/>
            </a:gradFill>
          </p:spPr>
          <p:style>
            <a:lnRef idx="1">
              <a:schemeClr val="accent1"/>
            </a:lnRef>
            <a:fillRef idx="2">
              <a:schemeClr val="accent1"/>
            </a:fillRef>
            <a:effectRef idx="1">
              <a:schemeClr val="accent1"/>
            </a:effectRef>
            <a:fontRef idx="minor">
              <a:schemeClr val="dk1"/>
            </a:fontRef>
          </p:style>
          <p:txBody>
            <a:bodyPr rtlCol="0" anchor="ctr"/>
            <a:lstStyle>
              <a:defPPr>
                <a:defRPr lang="en-US"/>
              </a:defPPr>
              <a:lvl1pPr algn="l" defTabSz="1948240" rtl="0" fontAlgn="base">
                <a:spcBef>
                  <a:spcPct val="0"/>
                </a:spcBef>
                <a:spcAft>
                  <a:spcPct val="0"/>
                </a:spcAft>
                <a:defRPr kern="1200">
                  <a:solidFill>
                    <a:schemeClr val="dk1"/>
                  </a:solidFill>
                  <a:latin typeface="+mn-lt"/>
                  <a:ea typeface="+mn-ea"/>
                  <a:cs typeface="+mn-cs"/>
                </a:defRPr>
              </a:lvl1pPr>
              <a:lvl2pPr marL="1948240" indent="-1513287" algn="l" defTabSz="1948240" rtl="0" fontAlgn="base">
                <a:spcBef>
                  <a:spcPct val="0"/>
                </a:spcBef>
                <a:spcAft>
                  <a:spcPct val="0"/>
                </a:spcAft>
                <a:defRPr kern="1200">
                  <a:solidFill>
                    <a:schemeClr val="dk1"/>
                  </a:solidFill>
                  <a:latin typeface="+mn-lt"/>
                  <a:ea typeface="+mn-ea"/>
                  <a:cs typeface="+mn-cs"/>
                </a:defRPr>
              </a:lvl2pPr>
              <a:lvl3pPr marL="3896484" indent="-3026569" algn="l" defTabSz="1948240" rtl="0" fontAlgn="base">
                <a:spcBef>
                  <a:spcPct val="0"/>
                </a:spcBef>
                <a:spcAft>
                  <a:spcPct val="0"/>
                </a:spcAft>
                <a:defRPr kern="1200">
                  <a:solidFill>
                    <a:schemeClr val="dk1"/>
                  </a:solidFill>
                  <a:latin typeface="+mn-lt"/>
                  <a:ea typeface="+mn-ea"/>
                  <a:cs typeface="+mn-cs"/>
                </a:defRPr>
              </a:lvl3pPr>
              <a:lvl4pPr marL="5844724" indent="-4539856" algn="l" defTabSz="1948240" rtl="0" fontAlgn="base">
                <a:spcBef>
                  <a:spcPct val="0"/>
                </a:spcBef>
                <a:spcAft>
                  <a:spcPct val="0"/>
                </a:spcAft>
                <a:defRPr kern="1200">
                  <a:solidFill>
                    <a:schemeClr val="dk1"/>
                  </a:solidFill>
                  <a:latin typeface="+mn-lt"/>
                  <a:ea typeface="+mn-ea"/>
                  <a:cs typeface="+mn-cs"/>
                </a:defRPr>
              </a:lvl4pPr>
              <a:lvl5pPr marL="7792963" indent="-6053139" algn="l" defTabSz="1948240" rtl="0" fontAlgn="base">
                <a:spcBef>
                  <a:spcPct val="0"/>
                </a:spcBef>
                <a:spcAft>
                  <a:spcPct val="0"/>
                </a:spcAft>
                <a:defRPr kern="1200">
                  <a:solidFill>
                    <a:schemeClr val="dk1"/>
                  </a:solidFill>
                  <a:latin typeface="+mn-lt"/>
                  <a:ea typeface="+mn-ea"/>
                  <a:cs typeface="+mn-cs"/>
                </a:defRPr>
              </a:lvl5pPr>
              <a:lvl6pPr marL="2174782" algn="l" defTabSz="869915" rtl="0" eaLnBrk="1" latinLnBrk="0" hangingPunct="1">
                <a:defRPr kern="1200">
                  <a:solidFill>
                    <a:schemeClr val="dk1"/>
                  </a:solidFill>
                  <a:latin typeface="+mn-lt"/>
                  <a:ea typeface="+mn-ea"/>
                  <a:cs typeface="+mn-cs"/>
                </a:defRPr>
              </a:lvl6pPr>
              <a:lvl7pPr marL="2609739" algn="l" defTabSz="869915" rtl="0" eaLnBrk="1" latinLnBrk="0" hangingPunct="1">
                <a:defRPr kern="1200">
                  <a:solidFill>
                    <a:schemeClr val="dk1"/>
                  </a:solidFill>
                  <a:latin typeface="+mn-lt"/>
                  <a:ea typeface="+mn-ea"/>
                  <a:cs typeface="+mn-cs"/>
                </a:defRPr>
              </a:lvl7pPr>
              <a:lvl8pPr marL="3044692" algn="l" defTabSz="869915" rtl="0" eaLnBrk="1" latinLnBrk="0" hangingPunct="1">
                <a:defRPr kern="1200">
                  <a:solidFill>
                    <a:schemeClr val="dk1"/>
                  </a:solidFill>
                  <a:latin typeface="+mn-lt"/>
                  <a:ea typeface="+mn-ea"/>
                  <a:cs typeface="+mn-cs"/>
                </a:defRPr>
              </a:lvl8pPr>
              <a:lvl9pPr marL="3479649" algn="l" defTabSz="869915" rtl="0" eaLnBrk="1" latinLnBrk="0" hangingPunct="1">
                <a:defRPr kern="1200">
                  <a:solidFill>
                    <a:schemeClr val="dk1"/>
                  </a:solidFill>
                  <a:latin typeface="+mn-lt"/>
                  <a:ea typeface="+mn-ea"/>
                  <a:cs typeface="+mn-cs"/>
                </a:defRPr>
              </a:lvl9pPr>
            </a:lstStyle>
            <a:p>
              <a:pPr algn="ctr"/>
              <a:r>
                <a:rPr lang="en-US" sz="700" dirty="0" smtClean="0"/>
                <a:t>7x7 ports switch</a:t>
              </a:r>
            </a:p>
          </p:txBody>
        </p:sp>
        <p:sp>
          <p:nvSpPr>
            <p:cNvPr id="262" name="Rectangle 261"/>
            <p:cNvSpPr/>
            <p:nvPr/>
          </p:nvSpPr>
          <p:spPr>
            <a:xfrm>
              <a:off x="2360996" y="1511757"/>
              <a:ext cx="396000" cy="554400"/>
            </a:xfrm>
            <a:prstGeom prst="rect">
              <a:avLst/>
            </a:prstGeom>
            <a:gradFill>
              <a:gsLst>
                <a:gs pos="0">
                  <a:schemeClr val="accent4">
                    <a:lumMod val="60000"/>
                    <a:lumOff val="40000"/>
                  </a:schemeClr>
                </a:gs>
                <a:gs pos="35000">
                  <a:schemeClr val="dk1">
                    <a:tint val="37000"/>
                    <a:satMod val="300000"/>
                  </a:schemeClr>
                </a:gs>
                <a:gs pos="100000">
                  <a:schemeClr val="dk1">
                    <a:tint val="15000"/>
                    <a:satMod val="350000"/>
                  </a:schemeClr>
                </a:gs>
              </a:gsLst>
              <a:lin ang="16200000" scaled="1"/>
            </a:gradFill>
            <a:ln>
              <a:solidFill>
                <a:schemeClr val="accent4">
                  <a:lumMod val="60000"/>
                  <a:lumOff val="40000"/>
                </a:schemeClr>
              </a:solidFill>
            </a:ln>
          </p:spPr>
          <p:style>
            <a:lnRef idx="1">
              <a:schemeClr val="dk1"/>
            </a:lnRef>
            <a:fillRef idx="2">
              <a:schemeClr val="dk1"/>
            </a:fillRef>
            <a:effectRef idx="1">
              <a:schemeClr val="dk1"/>
            </a:effectRef>
            <a:fontRef idx="minor">
              <a:schemeClr val="dk1"/>
            </a:fontRef>
          </p:style>
          <p:txBody>
            <a:bodyPr lIns="0" tIns="36000" rIns="0" bIns="36000" rtlCol="0" anchor="ctr"/>
            <a:lstStyle>
              <a:defPPr>
                <a:defRPr lang="en-US"/>
              </a:defPPr>
              <a:lvl1pPr algn="l" defTabSz="1948240" rtl="0" fontAlgn="base">
                <a:spcBef>
                  <a:spcPct val="0"/>
                </a:spcBef>
                <a:spcAft>
                  <a:spcPct val="0"/>
                </a:spcAft>
                <a:defRPr kern="1200">
                  <a:solidFill>
                    <a:schemeClr val="dk1"/>
                  </a:solidFill>
                  <a:latin typeface="+mn-lt"/>
                  <a:ea typeface="+mn-ea"/>
                  <a:cs typeface="+mn-cs"/>
                </a:defRPr>
              </a:lvl1pPr>
              <a:lvl2pPr marL="1948240" indent="-1513287" algn="l" defTabSz="1948240" rtl="0" fontAlgn="base">
                <a:spcBef>
                  <a:spcPct val="0"/>
                </a:spcBef>
                <a:spcAft>
                  <a:spcPct val="0"/>
                </a:spcAft>
                <a:defRPr kern="1200">
                  <a:solidFill>
                    <a:schemeClr val="dk1"/>
                  </a:solidFill>
                  <a:latin typeface="+mn-lt"/>
                  <a:ea typeface="+mn-ea"/>
                  <a:cs typeface="+mn-cs"/>
                </a:defRPr>
              </a:lvl2pPr>
              <a:lvl3pPr marL="3896484" indent="-3026569" algn="l" defTabSz="1948240" rtl="0" fontAlgn="base">
                <a:spcBef>
                  <a:spcPct val="0"/>
                </a:spcBef>
                <a:spcAft>
                  <a:spcPct val="0"/>
                </a:spcAft>
                <a:defRPr kern="1200">
                  <a:solidFill>
                    <a:schemeClr val="dk1"/>
                  </a:solidFill>
                  <a:latin typeface="+mn-lt"/>
                  <a:ea typeface="+mn-ea"/>
                  <a:cs typeface="+mn-cs"/>
                </a:defRPr>
              </a:lvl3pPr>
              <a:lvl4pPr marL="5844724" indent="-4539856" algn="l" defTabSz="1948240" rtl="0" fontAlgn="base">
                <a:spcBef>
                  <a:spcPct val="0"/>
                </a:spcBef>
                <a:spcAft>
                  <a:spcPct val="0"/>
                </a:spcAft>
                <a:defRPr kern="1200">
                  <a:solidFill>
                    <a:schemeClr val="dk1"/>
                  </a:solidFill>
                  <a:latin typeface="+mn-lt"/>
                  <a:ea typeface="+mn-ea"/>
                  <a:cs typeface="+mn-cs"/>
                </a:defRPr>
              </a:lvl4pPr>
              <a:lvl5pPr marL="7792963" indent="-6053139" algn="l" defTabSz="1948240" rtl="0" fontAlgn="base">
                <a:spcBef>
                  <a:spcPct val="0"/>
                </a:spcBef>
                <a:spcAft>
                  <a:spcPct val="0"/>
                </a:spcAft>
                <a:defRPr kern="1200">
                  <a:solidFill>
                    <a:schemeClr val="dk1"/>
                  </a:solidFill>
                  <a:latin typeface="+mn-lt"/>
                  <a:ea typeface="+mn-ea"/>
                  <a:cs typeface="+mn-cs"/>
                </a:defRPr>
              </a:lvl5pPr>
              <a:lvl6pPr marL="2174782" algn="l" defTabSz="869915" rtl="0" eaLnBrk="1" latinLnBrk="0" hangingPunct="1">
                <a:defRPr kern="1200">
                  <a:solidFill>
                    <a:schemeClr val="dk1"/>
                  </a:solidFill>
                  <a:latin typeface="+mn-lt"/>
                  <a:ea typeface="+mn-ea"/>
                  <a:cs typeface="+mn-cs"/>
                </a:defRPr>
              </a:lvl6pPr>
              <a:lvl7pPr marL="2609739" algn="l" defTabSz="869915" rtl="0" eaLnBrk="1" latinLnBrk="0" hangingPunct="1">
                <a:defRPr kern="1200">
                  <a:solidFill>
                    <a:schemeClr val="dk1"/>
                  </a:solidFill>
                  <a:latin typeface="+mn-lt"/>
                  <a:ea typeface="+mn-ea"/>
                  <a:cs typeface="+mn-cs"/>
                </a:defRPr>
              </a:lvl7pPr>
              <a:lvl8pPr marL="3044692" algn="l" defTabSz="869915" rtl="0" eaLnBrk="1" latinLnBrk="0" hangingPunct="1">
                <a:defRPr kern="1200">
                  <a:solidFill>
                    <a:schemeClr val="dk1"/>
                  </a:solidFill>
                  <a:latin typeface="+mn-lt"/>
                  <a:ea typeface="+mn-ea"/>
                  <a:cs typeface="+mn-cs"/>
                </a:defRPr>
              </a:lvl8pPr>
              <a:lvl9pPr marL="3479649" algn="l" defTabSz="869915" rtl="0" eaLnBrk="1" latinLnBrk="0" hangingPunct="1">
                <a:defRPr kern="1200">
                  <a:solidFill>
                    <a:schemeClr val="dk1"/>
                  </a:solidFill>
                  <a:latin typeface="+mn-lt"/>
                  <a:ea typeface="+mn-ea"/>
                  <a:cs typeface="+mn-cs"/>
                </a:defRPr>
              </a:lvl9pPr>
            </a:lstStyle>
            <a:p>
              <a:pPr algn="ctr"/>
              <a:r>
                <a:rPr lang="en-US" sz="700" dirty="0"/>
                <a:t>t</a:t>
              </a:r>
              <a:r>
                <a:rPr lang="en-US" sz="700" dirty="0" smtClean="0"/>
                <a:t>orus</a:t>
              </a:r>
              <a:endParaRPr lang="en-US" sz="700" baseline="30000" dirty="0" smtClean="0"/>
            </a:p>
            <a:p>
              <a:pPr algn="ctr"/>
              <a:r>
                <a:rPr lang="en-US" sz="700" dirty="0" smtClean="0"/>
                <a:t>link</a:t>
              </a:r>
              <a:endParaRPr lang="en-US" sz="700" dirty="0"/>
            </a:p>
          </p:txBody>
        </p:sp>
        <p:sp>
          <p:nvSpPr>
            <p:cNvPr id="263" name="Rectangle 262"/>
            <p:cNvSpPr/>
            <p:nvPr/>
          </p:nvSpPr>
          <p:spPr>
            <a:xfrm>
              <a:off x="2832003" y="1511757"/>
              <a:ext cx="396000" cy="554126"/>
            </a:xfrm>
            <a:prstGeom prst="rect">
              <a:avLst/>
            </a:prstGeom>
            <a:gradFill>
              <a:gsLst>
                <a:gs pos="0">
                  <a:schemeClr val="accent4">
                    <a:lumMod val="60000"/>
                    <a:lumOff val="40000"/>
                  </a:schemeClr>
                </a:gs>
                <a:gs pos="35000">
                  <a:schemeClr val="dk1">
                    <a:tint val="37000"/>
                    <a:satMod val="300000"/>
                  </a:schemeClr>
                </a:gs>
                <a:gs pos="100000">
                  <a:schemeClr val="dk1">
                    <a:tint val="15000"/>
                    <a:satMod val="350000"/>
                  </a:schemeClr>
                </a:gs>
              </a:gsLst>
              <a:lin ang="16200000" scaled="1"/>
            </a:gradFill>
            <a:ln>
              <a:solidFill>
                <a:schemeClr val="accent4">
                  <a:lumMod val="60000"/>
                  <a:lumOff val="40000"/>
                </a:schemeClr>
              </a:solidFill>
            </a:ln>
          </p:spPr>
          <p:style>
            <a:lnRef idx="1">
              <a:schemeClr val="dk1"/>
            </a:lnRef>
            <a:fillRef idx="2">
              <a:schemeClr val="dk1"/>
            </a:fillRef>
            <a:effectRef idx="1">
              <a:schemeClr val="dk1"/>
            </a:effectRef>
            <a:fontRef idx="minor">
              <a:schemeClr val="dk1"/>
            </a:fontRef>
          </p:style>
          <p:txBody>
            <a:bodyPr lIns="0" tIns="36000" rIns="0" bIns="36000" rtlCol="0" anchor="ctr"/>
            <a:lstStyle>
              <a:defPPr>
                <a:defRPr lang="en-US"/>
              </a:defPPr>
              <a:lvl1pPr algn="l" defTabSz="1948240" rtl="0" fontAlgn="base">
                <a:spcBef>
                  <a:spcPct val="0"/>
                </a:spcBef>
                <a:spcAft>
                  <a:spcPct val="0"/>
                </a:spcAft>
                <a:defRPr kern="1200">
                  <a:solidFill>
                    <a:schemeClr val="dk1"/>
                  </a:solidFill>
                  <a:latin typeface="+mn-lt"/>
                  <a:ea typeface="+mn-ea"/>
                  <a:cs typeface="+mn-cs"/>
                </a:defRPr>
              </a:lvl1pPr>
              <a:lvl2pPr marL="1948240" indent="-1513287" algn="l" defTabSz="1948240" rtl="0" fontAlgn="base">
                <a:spcBef>
                  <a:spcPct val="0"/>
                </a:spcBef>
                <a:spcAft>
                  <a:spcPct val="0"/>
                </a:spcAft>
                <a:defRPr kern="1200">
                  <a:solidFill>
                    <a:schemeClr val="dk1"/>
                  </a:solidFill>
                  <a:latin typeface="+mn-lt"/>
                  <a:ea typeface="+mn-ea"/>
                  <a:cs typeface="+mn-cs"/>
                </a:defRPr>
              </a:lvl2pPr>
              <a:lvl3pPr marL="3896484" indent="-3026569" algn="l" defTabSz="1948240" rtl="0" fontAlgn="base">
                <a:spcBef>
                  <a:spcPct val="0"/>
                </a:spcBef>
                <a:spcAft>
                  <a:spcPct val="0"/>
                </a:spcAft>
                <a:defRPr kern="1200">
                  <a:solidFill>
                    <a:schemeClr val="dk1"/>
                  </a:solidFill>
                  <a:latin typeface="+mn-lt"/>
                  <a:ea typeface="+mn-ea"/>
                  <a:cs typeface="+mn-cs"/>
                </a:defRPr>
              </a:lvl3pPr>
              <a:lvl4pPr marL="5844724" indent="-4539856" algn="l" defTabSz="1948240" rtl="0" fontAlgn="base">
                <a:spcBef>
                  <a:spcPct val="0"/>
                </a:spcBef>
                <a:spcAft>
                  <a:spcPct val="0"/>
                </a:spcAft>
                <a:defRPr kern="1200">
                  <a:solidFill>
                    <a:schemeClr val="dk1"/>
                  </a:solidFill>
                  <a:latin typeface="+mn-lt"/>
                  <a:ea typeface="+mn-ea"/>
                  <a:cs typeface="+mn-cs"/>
                </a:defRPr>
              </a:lvl4pPr>
              <a:lvl5pPr marL="7792963" indent="-6053139" algn="l" defTabSz="1948240" rtl="0" fontAlgn="base">
                <a:spcBef>
                  <a:spcPct val="0"/>
                </a:spcBef>
                <a:spcAft>
                  <a:spcPct val="0"/>
                </a:spcAft>
                <a:defRPr kern="1200">
                  <a:solidFill>
                    <a:schemeClr val="dk1"/>
                  </a:solidFill>
                  <a:latin typeface="+mn-lt"/>
                  <a:ea typeface="+mn-ea"/>
                  <a:cs typeface="+mn-cs"/>
                </a:defRPr>
              </a:lvl5pPr>
              <a:lvl6pPr marL="2174782" algn="l" defTabSz="869915" rtl="0" eaLnBrk="1" latinLnBrk="0" hangingPunct="1">
                <a:defRPr kern="1200">
                  <a:solidFill>
                    <a:schemeClr val="dk1"/>
                  </a:solidFill>
                  <a:latin typeface="+mn-lt"/>
                  <a:ea typeface="+mn-ea"/>
                  <a:cs typeface="+mn-cs"/>
                </a:defRPr>
              </a:lvl6pPr>
              <a:lvl7pPr marL="2609739" algn="l" defTabSz="869915" rtl="0" eaLnBrk="1" latinLnBrk="0" hangingPunct="1">
                <a:defRPr kern="1200">
                  <a:solidFill>
                    <a:schemeClr val="dk1"/>
                  </a:solidFill>
                  <a:latin typeface="+mn-lt"/>
                  <a:ea typeface="+mn-ea"/>
                  <a:cs typeface="+mn-cs"/>
                </a:defRPr>
              </a:lvl7pPr>
              <a:lvl8pPr marL="3044692" algn="l" defTabSz="869915" rtl="0" eaLnBrk="1" latinLnBrk="0" hangingPunct="1">
                <a:defRPr kern="1200">
                  <a:solidFill>
                    <a:schemeClr val="dk1"/>
                  </a:solidFill>
                  <a:latin typeface="+mn-lt"/>
                  <a:ea typeface="+mn-ea"/>
                  <a:cs typeface="+mn-cs"/>
                </a:defRPr>
              </a:lvl8pPr>
              <a:lvl9pPr marL="3479649" algn="l" defTabSz="869915" rtl="0" eaLnBrk="1" latinLnBrk="0" hangingPunct="1">
                <a:defRPr kern="1200">
                  <a:solidFill>
                    <a:schemeClr val="dk1"/>
                  </a:solidFill>
                  <a:latin typeface="+mn-lt"/>
                  <a:ea typeface="+mn-ea"/>
                  <a:cs typeface="+mn-cs"/>
                </a:defRPr>
              </a:lvl9pPr>
            </a:lstStyle>
            <a:p>
              <a:pPr algn="ctr"/>
              <a:r>
                <a:rPr lang="en-US" sz="700" dirty="0" smtClean="0"/>
                <a:t>torus</a:t>
              </a:r>
              <a:endParaRPr lang="en-US" sz="700" dirty="0"/>
            </a:p>
            <a:p>
              <a:pPr algn="ctr"/>
              <a:r>
                <a:rPr lang="en-US" sz="700" dirty="0"/>
                <a:t>link</a:t>
              </a:r>
            </a:p>
          </p:txBody>
        </p:sp>
        <p:sp>
          <p:nvSpPr>
            <p:cNvPr id="264" name="Rectangle 263"/>
            <p:cNvSpPr/>
            <p:nvPr/>
          </p:nvSpPr>
          <p:spPr>
            <a:xfrm>
              <a:off x="3275304" y="1511757"/>
              <a:ext cx="396000" cy="554126"/>
            </a:xfrm>
            <a:prstGeom prst="rect">
              <a:avLst/>
            </a:prstGeom>
            <a:gradFill>
              <a:gsLst>
                <a:gs pos="0">
                  <a:schemeClr val="accent4">
                    <a:lumMod val="60000"/>
                    <a:lumOff val="40000"/>
                  </a:schemeClr>
                </a:gs>
                <a:gs pos="35000">
                  <a:schemeClr val="dk1">
                    <a:tint val="37000"/>
                    <a:satMod val="300000"/>
                  </a:schemeClr>
                </a:gs>
                <a:gs pos="100000">
                  <a:schemeClr val="dk1">
                    <a:tint val="15000"/>
                    <a:satMod val="350000"/>
                  </a:schemeClr>
                </a:gs>
              </a:gsLst>
              <a:lin ang="16200000" scaled="1"/>
            </a:gradFill>
            <a:ln>
              <a:solidFill>
                <a:schemeClr val="accent4">
                  <a:lumMod val="60000"/>
                  <a:lumOff val="40000"/>
                </a:schemeClr>
              </a:solidFill>
            </a:ln>
          </p:spPr>
          <p:style>
            <a:lnRef idx="1">
              <a:schemeClr val="dk1"/>
            </a:lnRef>
            <a:fillRef idx="2">
              <a:schemeClr val="dk1"/>
            </a:fillRef>
            <a:effectRef idx="1">
              <a:schemeClr val="dk1"/>
            </a:effectRef>
            <a:fontRef idx="minor">
              <a:schemeClr val="dk1"/>
            </a:fontRef>
          </p:style>
          <p:txBody>
            <a:bodyPr lIns="0" tIns="36000" rIns="0" bIns="36000" rtlCol="0" anchor="ctr"/>
            <a:lstStyle>
              <a:defPPr>
                <a:defRPr lang="en-US"/>
              </a:defPPr>
              <a:lvl1pPr algn="l" defTabSz="1948240" rtl="0" fontAlgn="base">
                <a:spcBef>
                  <a:spcPct val="0"/>
                </a:spcBef>
                <a:spcAft>
                  <a:spcPct val="0"/>
                </a:spcAft>
                <a:defRPr kern="1200">
                  <a:solidFill>
                    <a:schemeClr val="dk1"/>
                  </a:solidFill>
                  <a:latin typeface="+mn-lt"/>
                  <a:ea typeface="+mn-ea"/>
                  <a:cs typeface="+mn-cs"/>
                </a:defRPr>
              </a:lvl1pPr>
              <a:lvl2pPr marL="1948240" indent="-1513287" algn="l" defTabSz="1948240" rtl="0" fontAlgn="base">
                <a:spcBef>
                  <a:spcPct val="0"/>
                </a:spcBef>
                <a:spcAft>
                  <a:spcPct val="0"/>
                </a:spcAft>
                <a:defRPr kern="1200">
                  <a:solidFill>
                    <a:schemeClr val="dk1"/>
                  </a:solidFill>
                  <a:latin typeface="+mn-lt"/>
                  <a:ea typeface="+mn-ea"/>
                  <a:cs typeface="+mn-cs"/>
                </a:defRPr>
              </a:lvl2pPr>
              <a:lvl3pPr marL="3896484" indent="-3026569" algn="l" defTabSz="1948240" rtl="0" fontAlgn="base">
                <a:spcBef>
                  <a:spcPct val="0"/>
                </a:spcBef>
                <a:spcAft>
                  <a:spcPct val="0"/>
                </a:spcAft>
                <a:defRPr kern="1200">
                  <a:solidFill>
                    <a:schemeClr val="dk1"/>
                  </a:solidFill>
                  <a:latin typeface="+mn-lt"/>
                  <a:ea typeface="+mn-ea"/>
                  <a:cs typeface="+mn-cs"/>
                </a:defRPr>
              </a:lvl3pPr>
              <a:lvl4pPr marL="5844724" indent="-4539856" algn="l" defTabSz="1948240" rtl="0" fontAlgn="base">
                <a:spcBef>
                  <a:spcPct val="0"/>
                </a:spcBef>
                <a:spcAft>
                  <a:spcPct val="0"/>
                </a:spcAft>
                <a:defRPr kern="1200">
                  <a:solidFill>
                    <a:schemeClr val="dk1"/>
                  </a:solidFill>
                  <a:latin typeface="+mn-lt"/>
                  <a:ea typeface="+mn-ea"/>
                  <a:cs typeface="+mn-cs"/>
                </a:defRPr>
              </a:lvl4pPr>
              <a:lvl5pPr marL="7792963" indent="-6053139" algn="l" defTabSz="1948240" rtl="0" fontAlgn="base">
                <a:spcBef>
                  <a:spcPct val="0"/>
                </a:spcBef>
                <a:spcAft>
                  <a:spcPct val="0"/>
                </a:spcAft>
                <a:defRPr kern="1200">
                  <a:solidFill>
                    <a:schemeClr val="dk1"/>
                  </a:solidFill>
                  <a:latin typeface="+mn-lt"/>
                  <a:ea typeface="+mn-ea"/>
                  <a:cs typeface="+mn-cs"/>
                </a:defRPr>
              </a:lvl5pPr>
              <a:lvl6pPr marL="2174782" algn="l" defTabSz="869915" rtl="0" eaLnBrk="1" latinLnBrk="0" hangingPunct="1">
                <a:defRPr kern="1200">
                  <a:solidFill>
                    <a:schemeClr val="dk1"/>
                  </a:solidFill>
                  <a:latin typeface="+mn-lt"/>
                  <a:ea typeface="+mn-ea"/>
                  <a:cs typeface="+mn-cs"/>
                </a:defRPr>
              </a:lvl6pPr>
              <a:lvl7pPr marL="2609739" algn="l" defTabSz="869915" rtl="0" eaLnBrk="1" latinLnBrk="0" hangingPunct="1">
                <a:defRPr kern="1200">
                  <a:solidFill>
                    <a:schemeClr val="dk1"/>
                  </a:solidFill>
                  <a:latin typeface="+mn-lt"/>
                  <a:ea typeface="+mn-ea"/>
                  <a:cs typeface="+mn-cs"/>
                </a:defRPr>
              </a:lvl7pPr>
              <a:lvl8pPr marL="3044692" algn="l" defTabSz="869915" rtl="0" eaLnBrk="1" latinLnBrk="0" hangingPunct="1">
                <a:defRPr kern="1200">
                  <a:solidFill>
                    <a:schemeClr val="dk1"/>
                  </a:solidFill>
                  <a:latin typeface="+mn-lt"/>
                  <a:ea typeface="+mn-ea"/>
                  <a:cs typeface="+mn-cs"/>
                </a:defRPr>
              </a:lvl8pPr>
              <a:lvl9pPr marL="3479649" algn="l" defTabSz="869915" rtl="0" eaLnBrk="1" latinLnBrk="0" hangingPunct="1">
                <a:defRPr kern="1200">
                  <a:solidFill>
                    <a:schemeClr val="dk1"/>
                  </a:solidFill>
                  <a:latin typeface="+mn-lt"/>
                  <a:ea typeface="+mn-ea"/>
                  <a:cs typeface="+mn-cs"/>
                </a:defRPr>
              </a:lvl9pPr>
            </a:lstStyle>
            <a:p>
              <a:pPr algn="ctr"/>
              <a:r>
                <a:rPr lang="en-US" sz="700" dirty="0" smtClean="0"/>
                <a:t>torus</a:t>
              </a:r>
              <a:endParaRPr lang="en-US" sz="700" dirty="0"/>
            </a:p>
            <a:p>
              <a:pPr algn="ctr"/>
              <a:r>
                <a:rPr lang="en-US" sz="700" dirty="0"/>
                <a:t>link</a:t>
              </a:r>
            </a:p>
          </p:txBody>
        </p:sp>
        <p:sp>
          <p:nvSpPr>
            <p:cNvPr id="265" name="Rectangle 264"/>
            <p:cNvSpPr/>
            <p:nvPr/>
          </p:nvSpPr>
          <p:spPr>
            <a:xfrm>
              <a:off x="3718605" y="1511757"/>
              <a:ext cx="396000" cy="554126"/>
            </a:xfrm>
            <a:prstGeom prst="rect">
              <a:avLst/>
            </a:prstGeom>
            <a:gradFill>
              <a:gsLst>
                <a:gs pos="0">
                  <a:schemeClr val="accent4">
                    <a:lumMod val="60000"/>
                    <a:lumOff val="40000"/>
                  </a:schemeClr>
                </a:gs>
                <a:gs pos="35000">
                  <a:schemeClr val="dk1">
                    <a:tint val="37000"/>
                    <a:satMod val="300000"/>
                  </a:schemeClr>
                </a:gs>
                <a:gs pos="100000">
                  <a:schemeClr val="dk1">
                    <a:tint val="15000"/>
                    <a:satMod val="350000"/>
                  </a:schemeClr>
                </a:gs>
              </a:gsLst>
              <a:lin ang="16200000" scaled="1"/>
            </a:gradFill>
            <a:ln>
              <a:solidFill>
                <a:schemeClr val="accent4">
                  <a:lumMod val="60000"/>
                  <a:lumOff val="40000"/>
                </a:schemeClr>
              </a:solidFill>
            </a:ln>
          </p:spPr>
          <p:style>
            <a:lnRef idx="1">
              <a:schemeClr val="dk1"/>
            </a:lnRef>
            <a:fillRef idx="2">
              <a:schemeClr val="dk1"/>
            </a:fillRef>
            <a:effectRef idx="1">
              <a:schemeClr val="dk1"/>
            </a:effectRef>
            <a:fontRef idx="minor">
              <a:schemeClr val="dk1"/>
            </a:fontRef>
          </p:style>
          <p:txBody>
            <a:bodyPr lIns="0" tIns="36000" rIns="0" bIns="36000" rtlCol="0" anchor="ctr"/>
            <a:lstStyle>
              <a:defPPr>
                <a:defRPr lang="en-US"/>
              </a:defPPr>
              <a:lvl1pPr algn="l" defTabSz="1948240" rtl="0" fontAlgn="base">
                <a:spcBef>
                  <a:spcPct val="0"/>
                </a:spcBef>
                <a:spcAft>
                  <a:spcPct val="0"/>
                </a:spcAft>
                <a:defRPr kern="1200">
                  <a:solidFill>
                    <a:schemeClr val="dk1"/>
                  </a:solidFill>
                  <a:latin typeface="+mn-lt"/>
                  <a:ea typeface="+mn-ea"/>
                  <a:cs typeface="+mn-cs"/>
                </a:defRPr>
              </a:lvl1pPr>
              <a:lvl2pPr marL="1948240" indent="-1513287" algn="l" defTabSz="1948240" rtl="0" fontAlgn="base">
                <a:spcBef>
                  <a:spcPct val="0"/>
                </a:spcBef>
                <a:spcAft>
                  <a:spcPct val="0"/>
                </a:spcAft>
                <a:defRPr kern="1200">
                  <a:solidFill>
                    <a:schemeClr val="dk1"/>
                  </a:solidFill>
                  <a:latin typeface="+mn-lt"/>
                  <a:ea typeface="+mn-ea"/>
                  <a:cs typeface="+mn-cs"/>
                </a:defRPr>
              </a:lvl2pPr>
              <a:lvl3pPr marL="3896484" indent="-3026569" algn="l" defTabSz="1948240" rtl="0" fontAlgn="base">
                <a:spcBef>
                  <a:spcPct val="0"/>
                </a:spcBef>
                <a:spcAft>
                  <a:spcPct val="0"/>
                </a:spcAft>
                <a:defRPr kern="1200">
                  <a:solidFill>
                    <a:schemeClr val="dk1"/>
                  </a:solidFill>
                  <a:latin typeface="+mn-lt"/>
                  <a:ea typeface="+mn-ea"/>
                  <a:cs typeface="+mn-cs"/>
                </a:defRPr>
              </a:lvl3pPr>
              <a:lvl4pPr marL="5844724" indent="-4539856" algn="l" defTabSz="1948240" rtl="0" fontAlgn="base">
                <a:spcBef>
                  <a:spcPct val="0"/>
                </a:spcBef>
                <a:spcAft>
                  <a:spcPct val="0"/>
                </a:spcAft>
                <a:defRPr kern="1200">
                  <a:solidFill>
                    <a:schemeClr val="dk1"/>
                  </a:solidFill>
                  <a:latin typeface="+mn-lt"/>
                  <a:ea typeface="+mn-ea"/>
                  <a:cs typeface="+mn-cs"/>
                </a:defRPr>
              </a:lvl4pPr>
              <a:lvl5pPr marL="7792963" indent="-6053139" algn="l" defTabSz="1948240" rtl="0" fontAlgn="base">
                <a:spcBef>
                  <a:spcPct val="0"/>
                </a:spcBef>
                <a:spcAft>
                  <a:spcPct val="0"/>
                </a:spcAft>
                <a:defRPr kern="1200">
                  <a:solidFill>
                    <a:schemeClr val="dk1"/>
                  </a:solidFill>
                  <a:latin typeface="+mn-lt"/>
                  <a:ea typeface="+mn-ea"/>
                  <a:cs typeface="+mn-cs"/>
                </a:defRPr>
              </a:lvl5pPr>
              <a:lvl6pPr marL="2174782" algn="l" defTabSz="869915" rtl="0" eaLnBrk="1" latinLnBrk="0" hangingPunct="1">
                <a:defRPr kern="1200">
                  <a:solidFill>
                    <a:schemeClr val="dk1"/>
                  </a:solidFill>
                  <a:latin typeface="+mn-lt"/>
                  <a:ea typeface="+mn-ea"/>
                  <a:cs typeface="+mn-cs"/>
                </a:defRPr>
              </a:lvl6pPr>
              <a:lvl7pPr marL="2609739" algn="l" defTabSz="869915" rtl="0" eaLnBrk="1" latinLnBrk="0" hangingPunct="1">
                <a:defRPr kern="1200">
                  <a:solidFill>
                    <a:schemeClr val="dk1"/>
                  </a:solidFill>
                  <a:latin typeface="+mn-lt"/>
                  <a:ea typeface="+mn-ea"/>
                  <a:cs typeface="+mn-cs"/>
                </a:defRPr>
              </a:lvl7pPr>
              <a:lvl8pPr marL="3044692" algn="l" defTabSz="869915" rtl="0" eaLnBrk="1" latinLnBrk="0" hangingPunct="1">
                <a:defRPr kern="1200">
                  <a:solidFill>
                    <a:schemeClr val="dk1"/>
                  </a:solidFill>
                  <a:latin typeface="+mn-lt"/>
                  <a:ea typeface="+mn-ea"/>
                  <a:cs typeface="+mn-cs"/>
                </a:defRPr>
              </a:lvl8pPr>
              <a:lvl9pPr marL="3479649" algn="l" defTabSz="869915" rtl="0" eaLnBrk="1" latinLnBrk="0" hangingPunct="1">
                <a:defRPr kern="1200">
                  <a:solidFill>
                    <a:schemeClr val="dk1"/>
                  </a:solidFill>
                  <a:latin typeface="+mn-lt"/>
                  <a:ea typeface="+mn-ea"/>
                  <a:cs typeface="+mn-cs"/>
                </a:defRPr>
              </a:lvl9pPr>
            </a:lstStyle>
            <a:p>
              <a:pPr algn="ctr"/>
              <a:r>
                <a:rPr lang="en-US" sz="700" dirty="0" smtClean="0"/>
                <a:t>torus</a:t>
              </a:r>
              <a:endParaRPr lang="en-US" sz="700" dirty="0"/>
            </a:p>
            <a:p>
              <a:pPr algn="ctr"/>
              <a:r>
                <a:rPr lang="en-US" sz="700" dirty="0"/>
                <a:t>link</a:t>
              </a:r>
            </a:p>
          </p:txBody>
        </p:sp>
        <p:sp>
          <p:nvSpPr>
            <p:cNvPr id="266" name="Rectangle 265"/>
            <p:cNvSpPr/>
            <p:nvPr/>
          </p:nvSpPr>
          <p:spPr>
            <a:xfrm>
              <a:off x="4161906" y="1511757"/>
              <a:ext cx="396000" cy="554126"/>
            </a:xfrm>
            <a:prstGeom prst="rect">
              <a:avLst/>
            </a:prstGeom>
            <a:gradFill>
              <a:gsLst>
                <a:gs pos="0">
                  <a:schemeClr val="accent4">
                    <a:lumMod val="60000"/>
                    <a:lumOff val="40000"/>
                  </a:schemeClr>
                </a:gs>
                <a:gs pos="35000">
                  <a:schemeClr val="dk1">
                    <a:tint val="37000"/>
                    <a:satMod val="300000"/>
                  </a:schemeClr>
                </a:gs>
                <a:gs pos="100000">
                  <a:schemeClr val="dk1">
                    <a:tint val="15000"/>
                    <a:satMod val="350000"/>
                  </a:schemeClr>
                </a:gs>
              </a:gsLst>
              <a:lin ang="16200000" scaled="1"/>
            </a:gradFill>
            <a:ln>
              <a:solidFill>
                <a:schemeClr val="accent4">
                  <a:lumMod val="60000"/>
                  <a:lumOff val="40000"/>
                </a:schemeClr>
              </a:solidFill>
            </a:ln>
          </p:spPr>
          <p:style>
            <a:lnRef idx="1">
              <a:schemeClr val="dk1"/>
            </a:lnRef>
            <a:fillRef idx="2">
              <a:schemeClr val="dk1"/>
            </a:fillRef>
            <a:effectRef idx="1">
              <a:schemeClr val="dk1"/>
            </a:effectRef>
            <a:fontRef idx="minor">
              <a:schemeClr val="dk1"/>
            </a:fontRef>
          </p:style>
          <p:txBody>
            <a:bodyPr lIns="0" tIns="36000" rIns="0" bIns="36000" rtlCol="0" anchor="ctr"/>
            <a:lstStyle>
              <a:defPPr>
                <a:defRPr lang="en-US"/>
              </a:defPPr>
              <a:lvl1pPr algn="l" defTabSz="1948240" rtl="0" fontAlgn="base">
                <a:spcBef>
                  <a:spcPct val="0"/>
                </a:spcBef>
                <a:spcAft>
                  <a:spcPct val="0"/>
                </a:spcAft>
                <a:defRPr kern="1200">
                  <a:solidFill>
                    <a:schemeClr val="dk1"/>
                  </a:solidFill>
                  <a:latin typeface="+mn-lt"/>
                  <a:ea typeface="+mn-ea"/>
                  <a:cs typeface="+mn-cs"/>
                </a:defRPr>
              </a:lvl1pPr>
              <a:lvl2pPr marL="1948240" indent="-1513287" algn="l" defTabSz="1948240" rtl="0" fontAlgn="base">
                <a:spcBef>
                  <a:spcPct val="0"/>
                </a:spcBef>
                <a:spcAft>
                  <a:spcPct val="0"/>
                </a:spcAft>
                <a:defRPr kern="1200">
                  <a:solidFill>
                    <a:schemeClr val="dk1"/>
                  </a:solidFill>
                  <a:latin typeface="+mn-lt"/>
                  <a:ea typeface="+mn-ea"/>
                  <a:cs typeface="+mn-cs"/>
                </a:defRPr>
              </a:lvl2pPr>
              <a:lvl3pPr marL="3896484" indent="-3026569" algn="l" defTabSz="1948240" rtl="0" fontAlgn="base">
                <a:spcBef>
                  <a:spcPct val="0"/>
                </a:spcBef>
                <a:spcAft>
                  <a:spcPct val="0"/>
                </a:spcAft>
                <a:defRPr kern="1200">
                  <a:solidFill>
                    <a:schemeClr val="dk1"/>
                  </a:solidFill>
                  <a:latin typeface="+mn-lt"/>
                  <a:ea typeface="+mn-ea"/>
                  <a:cs typeface="+mn-cs"/>
                </a:defRPr>
              </a:lvl3pPr>
              <a:lvl4pPr marL="5844724" indent="-4539856" algn="l" defTabSz="1948240" rtl="0" fontAlgn="base">
                <a:spcBef>
                  <a:spcPct val="0"/>
                </a:spcBef>
                <a:spcAft>
                  <a:spcPct val="0"/>
                </a:spcAft>
                <a:defRPr kern="1200">
                  <a:solidFill>
                    <a:schemeClr val="dk1"/>
                  </a:solidFill>
                  <a:latin typeface="+mn-lt"/>
                  <a:ea typeface="+mn-ea"/>
                  <a:cs typeface="+mn-cs"/>
                </a:defRPr>
              </a:lvl4pPr>
              <a:lvl5pPr marL="7792963" indent="-6053139" algn="l" defTabSz="1948240" rtl="0" fontAlgn="base">
                <a:spcBef>
                  <a:spcPct val="0"/>
                </a:spcBef>
                <a:spcAft>
                  <a:spcPct val="0"/>
                </a:spcAft>
                <a:defRPr kern="1200">
                  <a:solidFill>
                    <a:schemeClr val="dk1"/>
                  </a:solidFill>
                  <a:latin typeface="+mn-lt"/>
                  <a:ea typeface="+mn-ea"/>
                  <a:cs typeface="+mn-cs"/>
                </a:defRPr>
              </a:lvl5pPr>
              <a:lvl6pPr marL="2174782" algn="l" defTabSz="869915" rtl="0" eaLnBrk="1" latinLnBrk="0" hangingPunct="1">
                <a:defRPr kern="1200">
                  <a:solidFill>
                    <a:schemeClr val="dk1"/>
                  </a:solidFill>
                  <a:latin typeface="+mn-lt"/>
                  <a:ea typeface="+mn-ea"/>
                  <a:cs typeface="+mn-cs"/>
                </a:defRPr>
              </a:lvl6pPr>
              <a:lvl7pPr marL="2609739" algn="l" defTabSz="869915" rtl="0" eaLnBrk="1" latinLnBrk="0" hangingPunct="1">
                <a:defRPr kern="1200">
                  <a:solidFill>
                    <a:schemeClr val="dk1"/>
                  </a:solidFill>
                  <a:latin typeface="+mn-lt"/>
                  <a:ea typeface="+mn-ea"/>
                  <a:cs typeface="+mn-cs"/>
                </a:defRPr>
              </a:lvl7pPr>
              <a:lvl8pPr marL="3044692" algn="l" defTabSz="869915" rtl="0" eaLnBrk="1" latinLnBrk="0" hangingPunct="1">
                <a:defRPr kern="1200">
                  <a:solidFill>
                    <a:schemeClr val="dk1"/>
                  </a:solidFill>
                  <a:latin typeface="+mn-lt"/>
                  <a:ea typeface="+mn-ea"/>
                  <a:cs typeface="+mn-cs"/>
                </a:defRPr>
              </a:lvl8pPr>
              <a:lvl9pPr marL="3479649" algn="l" defTabSz="869915" rtl="0" eaLnBrk="1" latinLnBrk="0" hangingPunct="1">
                <a:defRPr kern="1200">
                  <a:solidFill>
                    <a:schemeClr val="dk1"/>
                  </a:solidFill>
                  <a:latin typeface="+mn-lt"/>
                  <a:ea typeface="+mn-ea"/>
                  <a:cs typeface="+mn-cs"/>
                </a:defRPr>
              </a:lvl9pPr>
            </a:lstStyle>
            <a:p>
              <a:pPr algn="ctr"/>
              <a:r>
                <a:rPr lang="en-US" sz="700" dirty="0" smtClean="0"/>
                <a:t>torus</a:t>
              </a:r>
              <a:endParaRPr lang="en-US" sz="700" dirty="0"/>
            </a:p>
            <a:p>
              <a:pPr algn="ctr"/>
              <a:r>
                <a:rPr lang="en-US" sz="700" dirty="0"/>
                <a:t>link</a:t>
              </a:r>
            </a:p>
          </p:txBody>
        </p:sp>
        <p:sp>
          <p:nvSpPr>
            <p:cNvPr id="267" name="Rectangle 266"/>
            <p:cNvSpPr/>
            <p:nvPr/>
          </p:nvSpPr>
          <p:spPr>
            <a:xfrm>
              <a:off x="4605207" y="1511757"/>
              <a:ext cx="396000" cy="554126"/>
            </a:xfrm>
            <a:prstGeom prst="rect">
              <a:avLst/>
            </a:prstGeom>
            <a:gradFill>
              <a:gsLst>
                <a:gs pos="0">
                  <a:schemeClr val="accent4">
                    <a:lumMod val="60000"/>
                    <a:lumOff val="40000"/>
                  </a:schemeClr>
                </a:gs>
                <a:gs pos="35000">
                  <a:schemeClr val="dk1">
                    <a:tint val="37000"/>
                    <a:satMod val="300000"/>
                  </a:schemeClr>
                </a:gs>
                <a:gs pos="100000">
                  <a:schemeClr val="dk1">
                    <a:tint val="15000"/>
                    <a:satMod val="350000"/>
                  </a:schemeClr>
                </a:gs>
              </a:gsLst>
              <a:lin ang="16200000" scaled="1"/>
            </a:gradFill>
            <a:ln>
              <a:solidFill>
                <a:schemeClr val="accent4">
                  <a:lumMod val="60000"/>
                  <a:lumOff val="40000"/>
                </a:schemeClr>
              </a:solidFill>
            </a:ln>
          </p:spPr>
          <p:style>
            <a:lnRef idx="1">
              <a:schemeClr val="dk1"/>
            </a:lnRef>
            <a:fillRef idx="2">
              <a:schemeClr val="dk1"/>
            </a:fillRef>
            <a:effectRef idx="1">
              <a:schemeClr val="dk1"/>
            </a:effectRef>
            <a:fontRef idx="minor">
              <a:schemeClr val="dk1"/>
            </a:fontRef>
          </p:style>
          <p:txBody>
            <a:bodyPr lIns="0" tIns="36000" rIns="0" bIns="36000" rtlCol="0" anchor="ctr"/>
            <a:lstStyle>
              <a:defPPr>
                <a:defRPr lang="en-US"/>
              </a:defPPr>
              <a:lvl1pPr algn="l" defTabSz="1948240" rtl="0" fontAlgn="base">
                <a:spcBef>
                  <a:spcPct val="0"/>
                </a:spcBef>
                <a:spcAft>
                  <a:spcPct val="0"/>
                </a:spcAft>
                <a:defRPr kern="1200">
                  <a:solidFill>
                    <a:schemeClr val="dk1"/>
                  </a:solidFill>
                  <a:latin typeface="+mn-lt"/>
                  <a:ea typeface="+mn-ea"/>
                  <a:cs typeface="+mn-cs"/>
                </a:defRPr>
              </a:lvl1pPr>
              <a:lvl2pPr marL="1948240" indent="-1513287" algn="l" defTabSz="1948240" rtl="0" fontAlgn="base">
                <a:spcBef>
                  <a:spcPct val="0"/>
                </a:spcBef>
                <a:spcAft>
                  <a:spcPct val="0"/>
                </a:spcAft>
                <a:defRPr kern="1200">
                  <a:solidFill>
                    <a:schemeClr val="dk1"/>
                  </a:solidFill>
                  <a:latin typeface="+mn-lt"/>
                  <a:ea typeface="+mn-ea"/>
                  <a:cs typeface="+mn-cs"/>
                </a:defRPr>
              </a:lvl2pPr>
              <a:lvl3pPr marL="3896484" indent="-3026569" algn="l" defTabSz="1948240" rtl="0" fontAlgn="base">
                <a:spcBef>
                  <a:spcPct val="0"/>
                </a:spcBef>
                <a:spcAft>
                  <a:spcPct val="0"/>
                </a:spcAft>
                <a:defRPr kern="1200">
                  <a:solidFill>
                    <a:schemeClr val="dk1"/>
                  </a:solidFill>
                  <a:latin typeface="+mn-lt"/>
                  <a:ea typeface="+mn-ea"/>
                  <a:cs typeface="+mn-cs"/>
                </a:defRPr>
              </a:lvl3pPr>
              <a:lvl4pPr marL="5844724" indent="-4539856" algn="l" defTabSz="1948240" rtl="0" fontAlgn="base">
                <a:spcBef>
                  <a:spcPct val="0"/>
                </a:spcBef>
                <a:spcAft>
                  <a:spcPct val="0"/>
                </a:spcAft>
                <a:defRPr kern="1200">
                  <a:solidFill>
                    <a:schemeClr val="dk1"/>
                  </a:solidFill>
                  <a:latin typeface="+mn-lt"/>
                  <a:ea typeface="+mn-ea"/>
                  <a:cs typeface="+mn-cs"/>
                </a:defRPr>
              </a:lvl4pPr>
              <a:lvl5pPr marL="7792963" indent="-6053139" algn="l" defTabSz="1948240" rtl="0" fontAlgn="base">
                <a:spcBef>
                  <a:spcPct val="0"/>
                </a:spcBef>
                <a:spcAft>
                  <a:spcPct val="0"/>
                </a:spcAft>
                <a:defRPr kern="1200">
                  <a:solidFill>
                    <a:schemeClr val="dk1"/>
                  </a:solidFill>
                  <a:latin typeface="+mn-lt"/>
                  <a:ea typeface="+mn-ea"/>
                  <a:cs typeface="+mn-cs"/>
                </a:defRPr>
              </a:lvl5pPr>
              <a:lvl6pPr marL="2174782" algn="l" defTabSz="869915" rtl="0" eaLnBrk="1" latinLnBrk="0" hangingPunct="1">
                <a:defRPr kern="1200">
                  <a:solidFill>
                    <a:schemeClr val="dk1"/>
                  </a:solidFill>
                  <a:latin typeface="+mn-lt"/>
                  <a:ea typeface="+mn-ea"/>
                  <a:cs typeface="+mn-cs"/>
                </a:defRPr>
              </a:lvl6pPr>
              <a:lvl7pPr marL="2609739" algn="l" defTabSz="869915" rtl="0" eaLnBrk="1" latinLnBrk="0" hangingPunct="1">
                <a:defRPr kern="1200">
                  <a:solidFill>
                    <a:schemeClr val="dk1"/>
                  </a:solidFill>
                  <a:latin typeface="+mn-lt"/>
                  <a:ea typeface="+mn-ea"/>
                  <a:cs typeface="+mn-cs"/>
                </a:defRPr>
              </a:lvl7pPr>
              <a:lvl8pPr marL="3044692" algn="l" defTabSz="869915" rtl="0" eaLnBrk="1" latinLnBrk="0" hangingPunct="1">
                <a:defRPr kern="1200">
                  <a:solidFill>
                    <a:schemeClr val="dk1"/>
                  </a:solidFill>
                  <a:latin typeface="+mn-lt"/>
                  <a:ea typeface="+mn-ea"/>
                  <a:cs typeface="+mn-cs"/>
                </a:defRPr>
              </a:lvl8pPr>
              <a:lvl9pPr marL="3479649" algn="l" defTabSz="869915" rtl="0" eaLnBrk="1" latinLnBrk="0" hangingPunct="1">
                <a:defRPr kern="1200">
                  <a:solidFill>
                    <a:schemeClr val="dk1"/>
                  </a:solidFill>
                  <a:latin typeface="+mn-lt"/>
                  <a:ea typeface="+mn-ea"/>
                  <a:cs typeface="+mn-cs"/>
                </a:defRPr>
              </a:lvl9pPr>
            </a:lstStyle>
            <a:p>
              <a:pPr algn="ctr"/>
              <a:r>
                <a:rPr lang="en-US" sz="700" dirty="0" smtClean="0"/>
                <a:t>torus</a:t>
              </a:r>
              <a:endParaRPr lang="en-US" sz="700" dirty="0"/>
            </a:p>
            <a:p>
              <a:pPr algn="ctr"/>
              <a:r>
                <a:rPr lang="en-US" sz="700" dirty="0"/>
                <a:t>link</a:t>
              </a:r>
            </a:p>
          </p:txBody>
        </p:sp>
        <p:sp>
          <p:nvSpPr>
            <p:cNvPr id="268" name="Rectangle 267"/>
            <p:cNvSpPr/>
            <p:nvPr/>
          </p:nvSpPr>
          <p:spPr>
            <a:xfrm>
              <a:off x="4245025" y="2398359"/>
              <a:ext cx="851991" cy="277063"/>
            </a:xfrm>
            <a:prstGeom prst="rect">
              <a:avLst/>
            </a:prstGeom>
            <a:gradFill>
              <a:gsLst>
                <a:gs pos="0">
                  <a:schemeClr val="accent1">
                    <a:lumMod val="40000"/>
                    <a:lumOff val="60000"/>
                  </a:schemeClr>
                </a:gs>
                <a:gs pos="35000">
                  <a:schemeClr val="dk1">
                    <a:tint val="37000"/>
                    <a:satMod val="300000"/>
                  </a:schemeClr>
                </a:gs>
                <a:gs pos="100000">
                  <a:schemeClr val="dk1">
                    <a:tint val="15000"/>
                    <a:satMod val="350000"/>
                  </a:schemeClr>
                </a:gs>
              </a:gsLst>
              <a:lin ang="16200000" scaled="1"/>
            </a:gradFill>
          </p:spPr>
          <p:style>
            <a:lnRef idx="1">
              <a:schemeClr val="accent1"/>
            </a:lnRef>
            <a:fillRef idx="2">
              <a:schemeClr val="accent1"/>
            </a:fillRef>
            <a:effectRef idx="1">
              <a:schemeClr val="accent1"/>
            </a:effectRef>
            <a:fontRef idx="minor">
              <a:schemeClr val="dk1"/>
            </a:fontRef>
          </p:style>
          <p:txBody>
            <a:bodyPr lIns="0" rIns="0" rtlCol="0" anchor="ctr"/>
            <a:lstStyle>
              <a:defPPr>
                <a:defRPr lang="en-US"/>
              </a:defPPr>
              <a:lvl1pPr algn="l" defTabSz="1948240" rtl="0" fontAlgn="base">
                <a:spcBef>
                  <a:spcPct val="0"/>
                </a:spcBef>
                <a:spcAft>
                  <a:spcPct val="0"/>
                </a:spcAft>
                <a:defRPr kern="1200">
                  <a:solidFill>
                    <a:schemeClr val="dk1"/>
                  </a:solidFill>
                  <a:latin typeface="+mn-lt"/>
                  <a:ea typeface="+mn-ea"/>
                  <a:cs typeface="+mn-cs"/>
                </a:defRPr>
              </a:lvl1pPr>
              <a:lvl2pPr marL="1948240" indent="-1513287" algn="l" defTabSz="1948240" rtl="0" fontAlgn="base">
                <a:spcBef>
                  <a:spcPct val="0"/>
                </a:spcBef>
                <a:spcAft>
                  <a:spcPct val="0"/>
                </a:spcAft>
                <a:defRPr kern="1200">
                  <a:solidFill>
                    <a:schemeClr val="dk1"/>
                  </a:solidFill>
                  <a:latin typeface="+mn-lt"/>
                  <a:ea typeface="+mn-ea"/>
                  <a:cs typeface="+mn-cs"/>
                </a:defRPr>
              </a:lvl2pPr>
              <a:lvl3pPr marL="3896484" indent="-3026569" algn="l" defTabSz="1948240" rtl="0" fontAlgn="base">
                <a:spcBef>
                  <a:spcPct val="0"/>
                </a:spcBef>
                <a:spcAft>
                  <a:spcPct val="0"/>
                </a:spcAft>
                <a:defRPr kern="1200">
                  <a:solidFill>
                    <a:schemeClr val="dk1"/>
                  </a:solidFill>
                  <a:latin typeface="+mn-lt"/>
                  <a:ea typeface="+mn-ea"/>
                  <a:cs typeface="+mn-cs"/>
                </a:defRPr>
              </a:lvl3pPr>
              <a:lvl4pPr marL="5844724" indent="-4539856" algn="l" defTabSz="1948240" rtl="0" fontAlgn="base">
                <a:spcBef>
                  <a:spcPct val="0"/>
                </a:spcBef>
                <a:spcAft>
                  <a:spcPct val="0"/>
                </a:spcAft>
                <a:defRPr kern="1200">
                  <a:solidFill>
                    <a:schemeClr val="dk1"/>
                  </a:solidFill>
                  <a:latin typeface="+mn-lt"/>
                  <a:ea typeface="+mn-ea"/>
                  <a:cs typeface="+mn-cs"/>
                </a:defRPr>
              </a:lvl4pPr>
              <a:lvl5pPr marL="7792963" indent="-6053139" algn="l" defTabSz="1948240" rtl="0" fontAlgn="base">
                <a:spcBef>
                  <a:spcPct val="0"/>
                </a:spcBef>
                <a:spcAft>
                  <a:spcPct val="0"/>
                </a:spcAft>
                <a:defRPr kern="1200">
                  <a:solidFill>
                    <a:schemeClr val="dk1"/>
                  </a:solidFill>
                  <a:latin typeface="+mn-lt"/>
                  <a:ea typeface="+mn-ea"/>
                  <a:cs typeface="+mn-cs"/>
                </a:defRPr>
              </a:lvl5pPr>
              <a:lvl6pPr marL="2174782" algn="l" defTabSz="869915" rtl="0" eaLnBrk="1" latinLnBrk="0" hangingPunct="1">
                <a:defRPr kern="1200">
                  <a:solidFill>
                    <a:schemeClr val="dk1"/>
                  </a:solidFill>
                  <a:latin typeface="+mn-lt"/>
                  <a:ea typeface="+mn-ea"/>
                  <a:cs typeface="+mn-cs"/>
                </a:defRPr>
              </a:lvl6pPr>
              <a:lvl7pPr marL="2609739" algn="l" defTabSz="869915" rtl="0" eaLnBrk="1" latinLnBrk="0" hangingPunct="1">
                <a:defRPr kern="1200">
                  <a:solidFill>
                    <a:schemeClr val="dk1"/>
                  </a:solidFill>
                  <a:latin typeface="+mn-lt"/>
                  <a:ea typeface="+mn-ea"/>
                  <a:cs typeface="+mn-cs"/>
                </a:defRPr>
              </a:lvl7pPr>
              <a:lvl8pPr marL="3044692" algn="l" defTabSz="869915" rtl="0" eaLnBrk="1" latinLnBrk="0" hangingPunct="1">
                <a:defRPr kern="1200">
                  <a:solidFill>
                    <a:schemeClr val="dk1"/>
                  </a:solidFill>
                  <a:latin typeface="+mn-lt"/>
                  <a:ea typeface="+mn-ea"/>
                  <a:cs typeface="+mn-cs"/>
                </a:defRPr>
              </a:lvl8pPr>
              <a:lvl9pPr marL="3479649" algn="l" defTabSz="869915" rtl="0" eaLnBrk="1" latinLnBrk="0" hangingPunct="1">
                <a:defRPr kern="1200">
                  <a:solidFill>
                    <a:schemeClr val="dk1"/>
                  </a:solidFill>
                  <a:latin typeface="+mn-lt"/>
                  <a:ea typeface="+mn-ea"/>
                  <a:cs typeface="+mn-cs"/>
                </a:defRPr>
              </a:lvl9pPr>
            </a:lstStyle>
            <a:p>
              <a:pPr algn="ctr"/>
              <a:r>
                <a:rPr lang="en-US" sz="700" dirty="0"/>
                <a:t>r</a:t>
              </a:r>
              <a:r>
                <a:rPr lang="en-US" sz="700" dirty="0" smtClean="0"/>
                <a:t>outing logic</a:t>
              </a:r>
              <a:endParaRPr lang="en-US" sz="700" dirty="0"/>
            </a:p>
          </p:txBody>
        </p:sp>
        <p:sp>
          <p:nvSpPr>
            <p:cNvPr id="269" name="Rectangle 268"/>
            <p:cNvSpPr/>
            <p:nvPr/>
          </p:nvSpPr>
          <p:spPr>
            <a:xfrm>
              <a:off x="4232920" y="2713288"/>
              <a:ext cx="864096" cy="211491"/>
            </a:xfrm>
            <a:prstGeom prst="rect">
              <a:avLst/>
            </a:prstGeom>
            <a:gradFill>
              <a:gsLst>
                <a:gs pos="0">
                  <a:schemeClr val="accent1">
                    <a:lumMod val="40000"/>
                    <a:lumOff val="60000"/>
                  </a:schemeClr>
                </a:gs>
                <a:gs pos="35000">
                  <a:schemeClr val="dk1">
                    <a:tint val="37000"/>
                    <a:satMod val="300000"/>
                  </a:schemeClr>
                </a:gs>
                <a:gs pos="100000">
                  <a:schemeClr val="dk1">
                    <a:tint val="15000"/>
                    <a:satMod val="350000"/>
                  </a:schemeClr>
                </a:gs>
              </a:gsLst>
              <a:lin ang="16200000" scaled="1"/>
            </a:gradFill>
          </p:spPr>
          <p:style>
            <a:lnRef idx="1">
              <a:schemeClr val="accent1"/>
            </a:lnRef>
            <a:fillRef idx="2">
              <a:schemeClr val="accent1"/>
            </a:fillRef>
            <a:effectRef idx="1">
              <a:schemeClr val="accent1"/>
            </a:effectRef>
            <a:fontRef idx="minor">
              <a:schemeClr val="dk1"/>
            </a:fontRef>
          </p:style>
          <p:txBody>
            <a:bodyPr lIns="0" tIns="36000" rIns="0" bIns="0" rtlCol="0" anchor="ctr"/>
            <a:lstStyle>
              <a:defPPr>
                <a:defRPr lang="en-US"/>
              </a:defPPr>
              <a:lvl1pPr algn="l" defTabSz="1948240" rtl="0" fontAlgn="base">
                <a:spcBef>
                  <a:spcPct val="0"/>
                </a:spcBef>
                <a:spcAft>
                  <a:spcPct val="0"/>
                </a:spcAft>
                <a:defRPr kern="1200">
                  <a:solidFill>
                    <a:schemeClr val="dk1"/>
                  </a:solidFill>
                  <a:latin typeface="+mn-lt"/>
                  <a:ea typeface="+mn-ea"/>
                  <a:cs typeface="+mn-cs"/>
                </a:defRPr>
              </a:lvl1pPr>
              <a:lvl2pPr marL="1948240" indent="-1513287" algn="l" defTabSz="1948240" rtl="0" fontAlgn="base">
                <a:spcBef>
                  <a:spcPct val="0"/>
                </a:spcBef>
                <a:spcAft>
                  <a:spcPct val="0"/>
                </a:spcAft>
                <a:defRPr kern="1200">
                  <a:solidFill>
                    <a:schemeClr val="dk1"/>
                  </a:solidFill>
                  <a:latin typeface="+mn-lt"/>
                  <a:ea typeface="+mn-ea"/>
                  <a:cs typeface="+mn-cs"/>
                </a:defRPr>
              </a:lvl2pPr>
              <a:lvl3pPr marL="3896484" indent="-3026569" algn="l" defTabSz="1948240" rtl="0" fontAlgn="base">
                <a:spcBef>
                  <a:spcPct val="0"/>
                </a:spcBef>
                <a:spcAft>
                  <a:spcPct val="0"/>
                </a:spcAft>
                <a:defRPr kern="1200">
                  <a:solidFill>
                    <a:schemeClr val="dk1"/>
                  </a:solidFill>
                  <a:latin typeface="+mn-lt"/>
                  <a:ea typeface="+mn-ea"/>
                  <a:cs typeface="+mn-cs"/>
                </a:defRPr>
              </a:lvl3pPr>
              <a:lvl4pPr marL="5844724" indent="-4539856" algn="l" defTabSz="1948240" rtl="0" fontAlgn="base">
                <a:spcBef>
                  <a:spcPct val="0"/>
                </a:spcBef>
                <a:spcAft>
                  <a:spcPct val="0"/>
                </a:spcAft>
                <a:defRPr kern="1200">
                  <a:solidFill>
                    <a:schemeClr val="dk1"/>
                  </a:solidFill>
                  <a:latin typeface="+mn-lt"/>
                  <a:ea typeface="+mn-ea"/>
                  <a:cs typeface="+mn-cs"/>
                </a:defRPr>
              </a:lvl4pPr>
              <a:lvl5pPr marL="7792963" indent="-6053139" algn="l" defTabSz="1948240" rtl="0" fontAlgn="base">
                <a:spcBef>
                  <a:spcPct val="0"/>
                </a:spcBef>
                <a:spcAft>
                  <a:spcPct val="0"/>
                </a:spcAft>
                <a:defRPr kern="1200">
                  <a:solidFill>
                    <a:schemeClr val="dk1"/>
                  </a:solidFill>
                  <a:latin typeface="+mn-lt"/>
                  <a:ea typeface="+mn-ea"/>
                  <a:cs typeface="+mn-cs"/>
                </a:defRPr>
              </a:lvl5pPr>
              <a:lvl6pPr marL="2174782" algn="l" defTabSz="869915" rtl="0" eaLnBrk="1" latinLnBrk="0" hangingPunct="1">
                <a:defRPr kern="1200">
                  <a:solidFill>
                    <a:schemeClr val="dk1"/>
                  </a:solidFill>
                  <a:latin typeface="+mn-lt"/>
                  <a:ea typeface="+mn-ea"/>
                  <a:cs typeface="+mn-cs"/>
                </a:defRPr>
              </a:lvl6pPr>
              <a:lvl7pPr marL="2609739" algn="l" defTabSz="869915" rtl="0" eaLnBrk="1" latinLnBrk="0" hangingPunct="1">
                <a:defRPr kern="1200">
                  <a:solidFill>
                    <a:schemeClr val="dk1"/>
                  </a:solidFill>
                  <a:latin typeface="+mn-lt"/>
                  <a:ea typeface="+mn-ea"/>
                  <a:cs typeface="+mn-cs"/>
                </a:defRPr>
              </a:lvl7pPr>
              <a:lvl8pPr marL="3044692" algn="l" defTabSz="869915" rtl="0" eaLnBrk="1" latinLnBrk="0" hangingPunct="1">
                <a:defRPr kern="1200">
                  <a:solidFill>
                    <a:schemeClr val="dk1"/>
                  </a:solidFill>
                  <a:latin typeface="+mn-lt"/>
                  <a:ea typeface="+mn-ea"/>
                  <a:cs typeface="+mn-cs"/>
                </a:defRPr>
              </a:lvl8pPr>
              <a:lvl9pPr marL="3479649" algn="l" defTabSz="869915" rtl="0" eaLnBrk="1" latinLnBrk="0" hangingPunct="1">
                <a:defRPr kern="1200">
                  <a:solidFill>
                    <a:schemeClr val="dk1"/>
                  </a:solidFill>
                  <a:latin typeface="+mn-lt"/>
                  <a:ea typeface="+mn-ea"/>
                  <a:cs typeface="+mn-cs"/>
                </a:defRPr>
              </a:lvl9pPr>
            </a:lstStyle>
            <a:p>
              <a:pPr algn="ctr"/>
              <a:r>
                <a:rPr lang="en-US" sz="700" dirty="0" smtClean="0"/>
                <a:t>arbiter</a:t>
              </a:r>
              <a:endParaRPr lang="en-US" sz="700" dirty="0"/>
            </a:p>
          </p:txBody>
        </p:sp>
        <p:cxnSp>
          <p:nvCxnSpPr>
            <p:cNvPr id="270" name="Straight Arrow Connector 269"/>
            <p:cNvCxnSpPr/>
            <p:nvPr/>
          </p:nvCxnSpPr>
          <p:spPr>
            <a:xfrm rot="5400000">
              <a:off x="2415927" y="2231640"/>
              <a:ext cx="277063" cy="962"/>
            </a:xfrm>
            <a:prstGeom prst="straightConnector1">
              <a:avLst/>
            </a:prstGeom>
            <a:ln w="22225">
              <a:headEnd type="stealth" w="med" len="med"/>
              <a:tailEnd type="stealth"/>
            </a:ln>
          </p:spPr>
          <p:style>
            <a:lnRef idx="1">
              <a:schemeClr val="dk1"/>
            </a:lnRef>
            <a:fillRef idx="0">
              <a:schemeClr val="dk1"/>
            </a:fillRef>
            <a:effectRef idx="0">
              <a:schemeClr val="dk1"/>
            </a:effectRef>
            <a:fontRef idx="minor">
              <a:schemeClr val="tx1"/>
            </a:fontRef>
          </p:style>
        </p:cxnSp>
        <p:cxnSp>
          <p:nvCxnSpPr>
            <p:cNvPr id="271" name="Straight Arrow Connector 270"/>
            <p:cNvCxnSpPr/>
            <p:nvPr/>
          </p:nvCxnSpPr>
          <p:spPr>
            <a:xfrm rot="5400000">
              <a:off x="2860191" y="2231640"/>
              <a:ext cx="277063" cy="962"/>
            </a:xfrm>
            <a:prstGeom prst="straightConnector1">
              <a:avLst/>
            </a:prstGeom>
            <a:ln w="22225">
              <a:headEnd type="stealth" w="med" len="med"/>
              <a:tailEnd type="stealth"/>
            </a:ln>
          </p:spPr>
          <p:style>
            <a:lnRef idx="1">
              <a:schemeClr val="dk1"/>
            </a:lnRef>
            <a:fillRef idx="0">
              <a:schemeClr val="dk1"/>
            </a:fillRef>
            <a:effectRef idx="0">
              <a:schemeClr val="dk1"/>
            </a:effectRef>
            <a:fontRef idx="minor">
              <a:schemeClr val="tx1"/>
            </a:fontRef>
          </p:style>
        </p:cxnSp>
        <p:cxnSp>
          <p:nvCxnSpPr>
            <p:cNvPr id="272" name="Straight Arrow Connector 271"/>
            <p:cNvCxnSpPr/>
            <p:nvPr/>
          </p:nvCxnSpPr>
          <p:spPr>
            <a:xfrm rot="5400000">
              <a:off x="3331198" y="2231640"/>
              <a:ext cx="277063" cy="962"/>
            </a:xfrm>
            <a:prstGeom prst="straightConnector1">
              <a:avLst/>
            </a:prstGeom>
            <a:ln w="22225">
              <a:headEnd type="stealth" w="med" len="med"/>
              <a:tailEnd type="stealth"/>
            </a:ln>
          </p:spPr>
          <p:style>
            <a:lnRef idx="1">
              <a:schemeClr val="dk1"/>
            </a:lnRef>
            <a:fillRef idx="0">
              <a:schemeClr val="dk1"/>
            </a:fillRef>
            <a:effectRef idx="0">
              <a:schemeClr val="dk1"/>
            </a:effectRef>
            <a:fontRef idx="minor">
              <a:schemeClr val="tx1"/>
            </a:fontRef>
          </p:style>
        </p:cxnSp>
        <p:cxnSp>
          <p:nvCxnSpPr>
            <p:cNvPr id="273" name="Straight Arrow Connector 272"/>
            <p:cNvCxnSpPr/>
            <p:nvPr/>
          </p:nvCxnSpPr>
          <p:spPr>
            <a:xfrm rot="5400000">
              <a:off x="3746793" y="2231640"/>
              <a:ext cx="277063" cy="962"/>
            </a:xfrm>
            <a:prstGeom prst="straightConnector1">
              <a:avLst/>
            </a:prstGeom>
            <a:ln w="22225">
              <a:headEnd type="stealth" w="med" len="med"/>
              <a:tailEnd type="stealth"/>
            </a:ln>
          </p:spPr>
          <p:style>
            <a:lnRef idx="1">
              <a:schemeClr val="dk1"/>
            </a:lnRef>
            <a:fillRef idx="0">
              <a:schemeClr val="dk1"/>
            </a:fillRef>
            <a:effectRef idx="0">
              <a:schemeClr val="dk1"/>
            </a:effectRef>
            <a:fontRef idx="minor">
              <a:schemeClr val="tx1"/>
            </a:fontRef>
          </p:style>
        </p:cxnSp>
        <p:cxnSp>
          <p:nvCxnSpPr>
            <p:cNvPr id="274" name="Straight Arrow Connector 273"/>
            <p:cNvCxnSpPr/>
            <p:nvPr/>
          </p:nvCxnSpPr>
          <p:spPr>
            <a:xfrm rot="5400000">
              <a:off x="4190094" y="2231640"/>
              <a:ext cx="277063" cy="962"/>
            </a:xfrm>
            <a:prstGeom prst="straightConnector1">
              <a:avLst/>
            </a:prstGeom>
            <a:ln w="22225">
              <a:headEnd type="stealth" w="med" len="med"/>
              <a:tailEnd type="stealth"/>
            </a:ln>
          </p:spPr>
          <p:style>
            <a:lnRef idx="1">
              <a:schemeClr val="dk1"/>
            </a:lnRef>
            <a:fillRef idx="0">
              <a:schemeClr val="dk1"/>
            </a:fillRef>
            <a:effectRef idx="0">
              <a:schemeClr val="dk1"/>
            </a:effectRef>
            <a:fontRef idx="minor">
              <a:schemeClr val="tx1"/>
            </a:fontRef>
          </p:style>
        </p:cxnSp>
        <p:cxnSp>
          <p:nvCxnSpPr>
            <p:cNvPr id="275" name="Straight Arrow Connector 274"/>
            <p:cNvCxnSpPr/>
            <p:nvPr/>
          </p:nvCxnSpPr>
          <p:spPr>
            <a:xfrm rot="5400000">
              <a:off x="4633395" y="2231640"/>
              <a:ext cx="277063" cy="962"/>
            </a:xfrm>
            <a:prstGeom prst="straightConnector1">
              <a:avLst/>
            </a:prstGeom>
            <a:ln w="22225">
              <a:headEnd type="stealth" w="med" len="med"/>
              <a:tailEnd type="stealth"/>
            </a:ln>
          </p:spPr>
          <p:style>
            <a:lnRef idx="1">
              <a:schemeClr val="dk1"/>
            </a:lnRef>
            <a:fillRef idx="0">
              <a:schemeClr val="dk1"/>
            </a:fillRef>
            <a:effectRef idx="0">
              <a:schemeClr val="dk1"/>
            </a:effectRef>
            <a:fontRef idx="minor">
              <a:schemeClr val="tx1"/>
            </a:fontRef>
          </p:style>
        </p:cxnSp>
        <p:cxnSp>
          <p:nvCxnSpPr>
            <p:cNvPr id="276" name="Straight Arrow Connector 275"/>
            <p:cNvCxnSpPr/>
            <p:nvPr/>
          </p:nvCxnSpPr>
          <p:spPr>
            <a:xfrm rot="5400000">
              <a:off x="2361477" y="1345037"/>
              <a:ext cx="277063" cy="962"/>
            </a:xfrm>
            <a:prstGeom prst="straightConnector1">
              <a:avLst/>
            </a:prstGeom>
            <a:ln w="22225">
              <a:headEnd type="none" w="med" len="med"/>
              <a:tailEnd type="stealth"/>
            </a:ln>
          </p:spPr>
          <p:style>
            <a:lnRef idx="1">
              <a:schemeClr val="dk1"/>
            </a:lnRef>
            <a:fillRef idx="0">
              <a:schemeClr val="dk1"/>
            </a:fillRef>
            <a:effectRef idx="0">
              <a:schemeClr val="dk1"/>
            </a:effectRef>
            <a:fontRef idx="minor">
              <a:schemeClr val="tx1"/>
            </a:fontRef>
          </p:style>
        </p:cxnSp>
        <p:cxnSp>
          <p:nvCxnSpPr>
            <p:cNvPr id="277" name="Straight Arrow Connector 276"/>
            <p:cNvCxnSpPr/>
            <p:nvPr/>
          </p:nvCxnSpPr>
          <p:spPr>
            <a:xfrm rot="5400000">
              <a:off x="2444596" y="1345037"/>
              <a:ext cx="277063" cy="962"/>
            </a:xfrm>
            <a:prstGeom prst="straightConnector1">
              <a:avLst/>
            </a:prstGeom>
            <a:ln w="22225">
              <a:headEnd type="stealth" w="med" len="med"/>
              <a:tailEnd type="none"/>
            </a:ln>
          </p:spPr>
          <p:style>
            <a:lnRef idx="1">
              <a:schemeClr val="dk1"/>
            </a:lnRef>
            <a:fillRef idx="0">
              <a:schemeClr val="dk1"/>
            </a:fillRef>
            <a:effectRef idx="0">
              <a:schemeClr val="dk1"/>
            </a:effectRef>
            <a:fontRef idx="minor">
              <a:schemeClr val="tx1"/>
            </a:fontRef>
          </p:style>
        </p:cxnSp>
        <p:cxnSp>
          <p:nvCxnSpPr>
            <p:cNvPr id="278" name="Straight Arrow Connector 277"/>
            <p:cNvCxnSpPr/>
            <p:nvPr/>
          </p:nvCxnSpPr>
          <p:spPr>
            <a:xfrm rot="5400000">
              <a:off x="2832484" y="1345037"/>
              <a:ext cx="277063" cy="962"/>
            </a:xfrm>
            <a:prstGeom prst="straightConnector1">
              <a:avLst/>
            </a:prstGeom>
            <a:ln w="22225">
              <a:headEnd type="none" w="med" len="med"/>
              <a:tailEnd type="stealth"/>
            </a:ln>
          </p:spPr>
          <p:style>
            <a:lnRef idx="1">
              <a:schemeClr val="dk1"/>
            </a:lnRef>
            <a:fillRef idx="0">
              <a:schemeClr val="dk1"/>
            </a:fillRef>
            <a:effectRef idx="0">
              <a:schemeClr val="dk1"/>
            </a:effectRef>
            <a:fontRef idx="minor">
              <a:schemeClr val="tx1"/>
            </a:fontRef>
          </p:style>
        </p:cxnSp>
        <p:cxnSp>
          <p:nvCxnSpPr>
            <p:cNvPr id="279" name="Straight Arrow Connector 278"/>
            <p:cNvCxnSpPr/>
            <p:nvPr/>
          </p:nvCxnSpPr>
          <p:spPr>
            <a:xfrm rot="5400000">
              <a:off x="2915603" y="1345037"/>
              <a:ext cx="277063" cy="962"/>
            </a:xfrm>
            <a:prstGeom prst="straightConnector1">
              <a:avLst/>
            </a:prstGeom>
            <a:ln w="22225">
              <a:headEnd type="stealth" w="med" len="med"/>
              <a:tailEnd type="none"/>
            </a:ln>
          </p:spPr>
          <p:style>
            <a:lnRef idx="1">
              <a:schemeClr val="dk1"/>
            </a:lnRef>
            <a:fillRef idx="0">
              <a:schemeClr val="dk1"/>
            </a:fillRef>
            <a:effectRef idx="0">
              <a:schemeClr val="dk1"/>
            </a:effectRef>
            <a:fontRef idx="minor">
              <a:schemeClr val="tx1"/>
            </a:fontRef>
          </p:style>
        </p:cxnSp>
        <p:cxnSp>
          <p:nvCxnSpPr>
            <p:cNvPr id="280" name="Straight Arrow Connector 279"/>
            <p:cNvCxnSpPr/>
            <p:nvPr/>
          </p:nvCxnSpPr>
          <p:spPr>
            <a:xfrm rot="5400000">
              <a:off x="3275785" y="1345037"/>
              <a:ext cx="277063" cy="962"/>
            </a:xfrm>
            <a:prstGeom prst="straightConnector1">
              <a:avLst/>
            </a:prstGeom>
            <a:ln w="22225">
              <a:headEnd type="none" w="med" len="med"/>
              <a:tailEnd type="stealth"/>
            </a:ln>
          </p:spPr>
          <p:style>
            <a:lnRef idx="1">
              <a:schemeClr val="dk1"/>
            </a:lnRef>
            <a:fillRef idx="0">
              <a:schemeClr val="dk1"/>
            </a:fillRef>
            <a:effectRef idx="0">
              <a:schemeClr val="dk1"/>
            </a:effectRef>
            <a:fontRef idx="minor">
              <a:schemeClr val="tx1"/>
            </a:fontRef>
          </p:style>
        </p:cxnSp>
        <p:cxnSp>
          <p:nvCxnSpPr>
            <p:cNvPr id="281" name="Straight Arrow Connector 280"/>
            <p:cNvCxnSpPr/>
            <p:nvPr/>
          </p:nvCxnSpPr>
          <p:spPr>
            <a:xfrm rot="5400000">
              <a:off x="3358904" y="1345037"/>
              <a:ext cx="277063" cy="962"/>
            </a:xfrm>
            <a:prstGeom prst="straightConnector1">
              <a:avLst/>
            </a:prstGeom>
            <a:ln w="22225">
              <a:headEnd type="stealth" w="med" len="med"/>
              <a:tailEnd type="none"/>
            </a:ln>
          </p:spPr>
          <p:style>
            <a:lnRef idx="1">
              <a:schemeClr val="dk1"/>
            </a:lnRef>
            <a:fillRef idx="0">
              <a:schemeClr val="dk1"/>
            </a:fillRef>
            <a:effectRef idx="0">
              <a:schemeClr val="dk1"/>
            </a:effectRef>
            <a:fontRef idx="minor">
              <a:schemeClr val="tx1"/>
            </a:fontRef>
          </p:style>
        </p:cxnSp>
        <p:cxnSp>
          <p:nvCxnSpPr>
            <p:cNvPr id="282" name="Straight Arrow Connector 281"/>
            <p:cNvCxnSpPr/>
            <p:nvPr/>
          </p:nvCxnSpPr>
          <p:spPr>
            <a:xfrm rot="5400000">
              <a:off x="3719086" y="1345037"/>
              <a:ext cx="277063" cy="962"/>
            </a:xfrm>
            <a:prstGeom prst="straightConnector1">
              <a:avLst/>
            </a:prstGeom>
            <a:ln w="22225">
              <a:headEnd type="none" w="med" len="med"/>
              <a:tailEnd type="stealth"/>
            </a:ln>
          </p:spPr>
          <p:style>
            <a:lnRef idx="1">
              <a:schemeClr val="dk1"/>
            </a:lnRef>
            <a:fillRef idx="0">
              <a:schemeClr val="dk1"/>
            </a:fillRef>
            <a:effectRef idx="0">
              <a:schemeClr val="dk1"/>
            </a:effectRef>
            <a:fontRef idx="minor">
              <a:schemeClr val="tx1"/>
            </a:fontRef>
          </p:style>
        </p:cxnSp>
        <p:cxnSp>
          <p:nvCxnSpPr>
            <p:cNvPr id="283" name="Straight Arrow Connector 282"/>
            <p:cNvCxnSpPr/>
            <p:nvPr/>
          </p:nvCxnSpPr>
          <p:spPr>
            <a:xfrm rot="5400000">
              <a:off x="3802205" y="1345037"/>
              <a:ext cx="277063" cy="962"/>
            </a:xfrm>
            <a:prstGeom prst="straightConnector1">
              <a:avLst/>
            </a:prstGeom>
            <a:ln w="22225">
              <a:headEnd type="stealth" w="med" len="med"/>
              <a:tailEnd type="none"/>
            </a:ln>
          </p:spPr>
          <p:style>
            <a:lnRef idx="1">
              <a:schemeClr val="dk1"/>
            </a:lnRef>
            <a:fillRef idx="0">
              <a:schemeClr val="dk1"/>
            </a:fillRef>
            <a:effectRef idx="0">
              <a:schemeClr val="dk1"/>
            </a:effectRef>
            <a:fontRef idx="minor">
              <a:schemeClr val="tx1"/>
            </a:fontRef>
          </p:style>
        </p:cxnSp>
        <p:cxnSp>
          <p:nvCxnSpPr>
            <p:cNvPr id="284" name="Straight Arrow Connector 283"/>
            <p:cNvCxnSpPr/>
            <p:nvPr/>
          </p:nvCxnSpPr>
          <p:spPr>
            <a:xfrm rot="5400000">
              <a:off x="4162387" y="1345037"/>
              <a:ext cx="277063" cy="962"/>
            </a:xfrm>
            <a:prstGeom prst="straightConnector1">
              <a:avLst/>
            </a:prstGeom>
            <a:ln w="22225">
              <a:headEnd type="none" w="med" len="med"/>
              <a:tailEnd type="stealth"/>
            </a:ln>
          </p:spPr>
          <p:style>
            <a:lnRef idx="1">
              <a:schemeClr val="dk1"/>
            </a:lnRef>
            <a:fillRef idx="0">
              <a:schemeClr val="dk1"/>
            </a:fillRef>
            <a:effectRef idx="0">
              <a:schemeClr val="dk1"/>
            </a:effectRef>
            <a:fontRef idx="minor">
              <a:schemeClr val="tx1"/>
            </a:fontRef>
          </p:style>
        </p:cxnSp>
        <p:cxnSp>
          <p:nvCxnSpPr>
            <p:cNvPr id="285" name="Straight Arrow Connector 284"/>
            <p:cNvCxnSpPr/>
            <p:nvPr/>
          </p:nvCxnSpPr>
          <p:spPr>
            <a:xfrm rot="5400000">
              <a:off x="4245506" y="1345037"/>
              <a:ext cx="277063" cy="962"/>
            </a:xfrm>
            <a:prstGeom prst="straightConnector1">
              <a:avLst/>
            </a:prstGeom>
            <a:ln w="22225">
              <a:headEnd type="stealth" w="med" len="med"/>
              <a:tailEnd type="none"/>
            </a:ln>
          </p:spPr>
          <p:style>
            <a:lnRef idx="1">
              <a:schemeClr val="dk1"/>
            </a:lnRef>
            <a:fillRef idx="0">
              <a:schemeClr val="dk1"/>
            </a:fillRef>
            <a:effectRef idx="0">
              <a:schemeClr val="dk1"/>
            </a:effectRef>
            <a:fontRef idx="minor">
              <a:schemeClr val="tx1"/>
            </a:fontRef>
          </p:style>
        </p:cxnSp>
        <p:cxnSp>
          <p:nvCxnSpPr>
            <p:cNvPr id="286" name="Straight Arrow Connector 285"/>
            <p:cNvCxnSpPr/>
            <p:nvPr/>
          </p:nvCxnSpPr>
          <p:spPr>
            <a:xfrm rot="5400000">
              <a:off x="4605688" y="1345037"/>
              <a:ext cx="277063" cy="962"/>
            </a:xfrm>
            <a:prstGeom prst="straightConnector1">
              <a:avLst/>
            </a:prstGeom>
            <a:ln w="22225">
              <a:headEnd type="none" w="med" len="med"/>
              <a:tailEnd type="stealth"/>
            </a:ln>
          </p:spPr>
          <p:style>
            <a:lnRef idx="1">
              <a:schemeClr val="dk1"/>
            </a:lnRef>
            <a:fillRef idx="0">
              <a:schemeClr val="dk1"/>
            </a:fillRef>
            <a:effectRef idx="0">
              <a:schemeClr val="dk1"/>
            </a:effectRef>
            <a:fontRef idx="minor">
              <a:schemeClr val="tx1"/>
            </a:fontRef>
          </p:style>
        </p:cxnSp>
        <p:cxnSp>
          <p:nvCxnSpPr>
            <p:cNvPr id="287" name="Straight Arrow Connector 286"/>
            <p:cNvCxnSpPr/>
            <p:nvPr/>
          </p:nvCxnSpPr>
          <p:spPr>
            <a:xfrm rot="5400000">
              <a:off x="4688807" y="1345037"/>
              <a:ext cx="277063" cy="962"/>
            </a:xfrm>
            <a:prstGeom prst="straightConnector1">
              <a:avLst/>
            </a:prstGeom>
            <a:ln w="22225">
              <a:headEnd type="stealth" w="med" len="med"/>
              <a:tailEnd type="none"/>
            </a:ln>
          </p:spPr>
          <p:style>
            <a:lnRef idx="1">
              <a:schemeClr val="dk1"/>
            </a:lnRef>
            <a:fillRef idx="0">
              <a:schemeClr val="dk1"/>
            </a:fillRef>
            <a:effectRef idx="0">
              <a:schemeClr val="dk1"/>
            </a:effectRef>
            <a:fontRef idx="minor">
              <a:schemeClr val="tx1"/>
            </a:fontRef>
          </p:style>
        </p:cxnSp>
        <p:sp>
          <p:nvSpPr>
            <p:cNvPr id="288" name="Rectangle 287"/>
            <p:cNvSpPr/>
            <p:nvPr/>
          </p:nvSpPr>
          <p:spPr>
            <a:xfrm>
              <a:off x="1751457" y="5118921"/>
              <a:ext cx="3740352" cy="332476"/>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defPPr>
                <a:defRPr lang="en-US"/>
              </a:defPPr>
              <a:lvl1pPr algn="l" defTabSz="1948240" rtl="0" fontAlgn="base">
                <a:spcBef>
                  <a:spcPct val="0"/>
                </a:spcBef>
                <a:spcAft>
                  <a:spcPct val="0"/>
                </a:spcAft>
                <a:defRPr kern="1200">
                  <a:solidFill>
                    <a:schemeClr val="dk1"/>
                  </a:solidFill>
                  <a:latin typeface="+mn-lt"/>
                  <a:ea typeface="+mn-ea"/>
                  <a:cs typeface="+mn-cs"/>
                </a:defRPr>
              </a:lvl1pPr>
              <a:lvl2pPr marL="1948240" indent="-1513287" algn="l" defTabSz="1948240" rtl="0" fontAlgn="base">
                <a:spcBef>
                  <a:spcPct val="0"/>
                </a:spcBef>
                <a:spcAft>
                  <a:spcPct val="0"/>
                </a:spcAft>
                <a:defRPr kern="1200">
                  <a:solidFill>
                    <a:schemeClr val="dk1"/>
                  </a:solidFill>
                  <a:latin typeface="+mn-lt"/>
                  <a:ea typeface="+mn-ea"/>
                  <a:cs typeface="+mn-cs"/>
                </a:defRPr>
              </a:lvl2pPr>
              <a:lvl3pPr marL="3896484" indent="-3026569" algn="l" defTabSz="1948240" rtl="0" fontAlgn="base">
                <a:spcBef>
                  <a:spcPct val="0"/>
                </a:spcBef>
                <a:spcAft>
                  <a:spcPct val="0"/>
                </a:spcAft>
                <a:defRPr kern="1200">
                  <a:solidFill>
                    <a:schemeClr val="dk1"/>
                  </a:solidFill>
                  <a:latin typeface="+mn-lt"/>
                  <a:ea typeface="+mn-ea"/>
                  <a:cs typeface="+mn-cs"/>
                </a:defRPr>
              </a:lvl3pPr>
              <a:lvl4pPr marL="5844724" indent="-4539856" algn="l" defTabSz="1948240" rtl="0" fontAlgn="base">
                <a:spcBef>
                  <a:spcPct val="0"/>
                </a:spcBef>
                <a:spcAft>
                  <a:spcPct val="0"/>
                </a:spcAft>
                <a:defRPr kern="1200">
                  <a:solidFill>
                    <a:schemeClr val="dk1"/>
                  </a:solidFill>
                  <a:latin typeface="+mn-lt"/>
                  <a:ea typeface="+mn-ea"/>
                  <a:cs typeface="+mn-cs"/>
                </a:defRPr>
              </a:lvl4pPr>
              <a:lvl5pPr marL="7792963" indent="-6053139" algn="l" defTabSz="1948240" rtl="0" fontAlgn="base">
                <a:spcBef>
                  <a:spcPct val="0"/>
                </a:spcBef>
                <a:spcAft>
                  <a:spcPct val="0"/>
                </a:spcAft>
                <a:defRPr kern="1200">
                  <a:solidFill>
                    <a:schemeClr val="dk1"/>
                  </a:solidFill>
                  <a:latin typeface="+mn-lt"/>
                  <a:ea typeface="+mn-ea"/>
                  <a:cs typeface="+mn-cs"/>
                </a:defRPr>
              </a:lvl5pPr>
              <a:lvl6pPr marL="2174782" algn="l" defTabSz="869915" rtl="0" eaLnBrk="1" latinLnBrk="0" hangingPunct="1">
                <a:defRPr kern="1200">
                  <a:solidFill>
                    <a:schemeClr val="dk1"/>
                  </a:solidFill>
                  <a:latin typeface="+mn-lt"/>
                  <a:ea typeface="+mn-ea"/>
                  <a:cs typeface="+mn-cs"/>
                </a:defRPr>
              </a:lvl6pPr>
              <a:lvl7pPr marL="2609739" algn="l" defTabSz="869915" rtl="0" eaLnBrk="1" latinLnBrk="0" hangingPunct="1">
                <a:defRPr kern="1200">
                  <a:solidFill>
                    <a:schemeClr val="dk1"/>
                  </a:solidFill>
                  <a:latin typeface="+mn-lt"/>
                  <a:ea typeface="+mn-ea"/>
                  <a:cs typeface="+mn-cs"/>
                </a:defRPr>
              </a:lvl7pPr>
              <a:lvl8pPr marL="3044692" algn="l" defTabSz="869915" rtl="0" eaLnBrk="1" latinLnBrk="0" hangingPunct="1">
                <a:defRPr kern="1200">
                  <a:solidFill>
                    <a:schemeClr val="dk1"/>
                  </a:solidFill>
                  <a:latin typeface="+mn-lt"/>
                  <a:ea typeface="+mn-ea"/>
                  <a:cs typeface="+mn-cs"/>
                </a:defRPr>
              </a:lvl8pPr>
              <a:lvl9pPr marL="3479649" algn="l" defTabSz="869915" rtl="0" eaLnBrk="1" latinLnBrk="0" hangingPunct="1">
                <a:defRPr kern="1200">
                  <a:solidFill>
                    <a:schemeClr val="dk1"/>
                  </a:solidFill>
                  <a:latin typeface="+mn-lt"/>
                  <a:ea typeface="+mn-ea"/>
                  <a:cs typeface="+mn-cs"/>
                </a:defRPr>
              </a:lvl9pPr>
            </a:lstStyle>
            <a:p>
              <a:pPr algn="ctr"/>
              <a:r>
                <a:rPr lang="en-US" sz="800" dirty="0" err="1" smtClean="0"/>
                <a:t>PCIe</a:t>
              </a:r>
              <a:r>
                <a:rPr lang="en-US" sz="800" dirty="0" smtClean="0"/>
                <a:t> X8 Gen2 core</a:t>
              </a:r>
              <a:endParaRPr lang="en-US" sz="800" dirty="0"/>
            </a:p>
          </p:txBody>
        </p:sp>
        <p:cxnSp>
          <p:nvCxnSpPr>
            <p:cNvPr id="289" name="Straight Connector 288"/>
            <p:cNvCxnSpPr/>
            <p:nvPr/>
          </p:nvCxnSpPr>
          <p:spPr>
            <a:xfrm>
              <a:off x="2942829" y="4047985"/>
              <a:ext cx="1440728" cy="0"/>
            </a:xfrm>
            <a:prstGeom prst="line">
              <a:avLst/>
            </a:prstGeom>
            <a:ln w="57150"/>
          </p:spPr>
          <p:style>
            <a:lnRef idx="1">
              <a:schemeClr val="dk1"/>
            </a:lnRef>
            <a:fillRef idx="0">
              <a:schemeClr val="dk1"/>
            </a:fillRef>
            <a:effectRef idx="0">
              <a:schemeClr val="dk1"/>
            </a:effectRef>
            <a:fontRef idx="minor">
              <a:schemeClr val="tx1"/>
            </a:fontRef>
          </p:style>
        </p:cxnSp>
        <p:cxnSp>
          <p:nvCxnSpPr>
            <p:cNvPr id="290" name="Straight Arrow Connector 289"/>
            <p:cNvCxnSpPr/>
            <p:nvPr/>
          </p:nvCxnSpPr>
          <p:spPr>
            <a:xfrm rot="5400000">
              <a:off x="1857209" y="4484360"/>
              <a:ext cx="1296000" cy="962"/>
            </a:xfrm>
            <a:prstGeom prst="straightConnector1">
              <a:avLst/>
            </a:prstGeom>
            <a:ln w="22225">
              <a:headEnd type="stealth" w="med" len="med"/>
              <a:tailEnd type="stealth"/>
            </a:ln>
          </p:spPr>
          <p:style>
            <a:lnRef idx="1">
              <a:schemeClr val="dk1"/>
            </a:lnRef>
            <a:fillRef idx="0">
              <a:schemeClr val="dk1"/>
            </a:fillRef>
            <a:effectRef idx="0">
              <a:schemeClr val="dk1"/>
            </a:effectRef>
            <a:fontRef idx="minor">
              <a:schemeClr val="tx1"/>
            </a:fontRef>
          </p:style>
        </p:cxnSp>
        <p:cxnSp>
          <p:nvCxnSpPr>
            <p:cNvPr id="291" name="Straight Arrow Connector 290"/>
            <p:cNvCxnSpPr/>
            <p:nvPr/>
          </p:nvCxnSpPr>
          <p:spPr>
            <a:xfrm flipH="1">
              <a:off x="2504728" y="2980672"/>
              <a:ext cx="482" cy="288000"/>
            </a:xfrm>
            <a:prstGeom prst="straightConnector1">
              <a:avLst/>
            </a:prstGeom>
            <a:ln w="22225">
              <a:headEnd type="stealth" w="med" len="med"/>
              <a:tailEnd type="stealth"/>
            </a:ln>
          </p:spPr>
          <p:style>
            <a:lnRef idx="1">
              <a:schemeClr val="dk1"/>
            </a:lnRef>
            <a:fillRef idx="0">
              <a:schemeClr val="dk1"/>
            </a:fillRef>
            <a:effectRef idx="0">
              <a:schemeClr val="dk1"/>
            </a:effectRef>
            <a:fontRef idx="minor">
              <a:schemeClr val="tx1"/>
            </a:fontRef>
          </p:style>
        </p:cxnSp>
        <p:cxnSp>
          <p:nvCxnSpPr>
            <p:cNvPr id="292" name="Elbow Connector 291"/>
            <p:cNvCxnSpPr/>
            <p:nvPr/>
          </p:nvCxnSpPr>
          <p:spPr>
            <a:xfrm>
              <a:off x="2936776" y="3553001"/>
              <a:ext cx="180000" cy="468000"/>
            </a:xfrm>
            <a:prstGeom prst="bentConnector3">
              <a:avLst>
                <a:gd name="adj1" fmla="val 101103"/>
              </a:avLst>
            </a:prstGeom>
            <a:ln w="22225">
              <a:headEnd type="stealth" w="med" len="med"/>
              <a:tailEnd type="stealth"/>
            </a:ln>
          </p:spPr>
          <p:style>
            <a:lnRef idx="1">
              <a:schemeClr val="dk1"/>
            </a:lnRef>
            <a:fillRef idx="0">
              <a:schemeClr val="dk1"/>
            </a:fillRef>
            <a:effectRef idx="0">
              <a:schemeClr val="dk1"/>
            </a:effectRef>
            <a:fontRef idx="minor">
              <a:schemeClr val="tx1"/>
            </a:fontRef>
          </p:style>
        </p:cxnSp>
        <p:sp>
          <p:nvSpPr>
            <p:cNvPr id="293" name="TextBox 292"/>
            <p:cNvSpPr txBox="1"/>
            <p:nvPr/>
          </p:nvSpPr>
          <p:spPr>
            <a:xfrm>
              <a:off x="2792760" y="5695127"/>
              <a:ext cx="2050029" cy="323167"/>
            </a:xfrm>
            <a:prstGeom prst="rect">
              <a:avLst/>
            </a:prstGeom>
            <a:noFill/>
          </p:spPr>
          <p:txBody>
            <a:bodyPr wrap="none" rtlCol="0">
              <a:spAutoFit/>
            </a:bodyPr>
            <a:lstStyle>
              <a:defPPr>
                <a:defRPr lang="en-US"/>
              </a:defPPr>
              <a:lvl1pPr algn="l" defTabSz="1948240" rtl="0" fontAlgn="base">
                <a:spcBef>
                  <a:spcPct val="0"/>
                </a:spcBef>
                <a:spcAft>
                  <a:spcPct val="0"/>
                </a:spcAft>
                <a:defRPr kern="1200">
                  <a:solidFill>
                    <a:schemeClr val="tx1"/>
                  </a:solidFill>
                  <a:latin typeface="Arial" charset="0"/>
                  <a:ea typeface="MS PGothic" pitchFamily="34" charset="-128"/>
                  <a:cs typeface="+mn-cs"/>
                </a:defRPr>
              </a:lvl1pPr>
              <a:lvl2pPr marL="1948240" indent="-1513287" algn="l" defTabSz="1948240" rtl="0" fontAlgn="base">
                <a:spcBef>
                  <a:spcPct val="0"/>
                </a:spcBef>
                <a:spcAft>
                  <a:spcPct val="0"/>
                </a:spcAft>
                <a:defRPr kern="1200">
                  <a:solidFill>
                    <a:schemeClr val="tx1"/>
                  </a:solidFill>
                  <a:latin typeface="Arial" charset="0"/>
                  <a:ea typeface="MS PGothic" pitchFamily="34" charset="-128"/>
                  <a:cs typeface="+mn-cs"/>
                </a:defRPr>
              </a:lvl2pPr>
              <a:lvl3pPr marL="3896484" indent="-3026569" algn="l" defTabSz="1948240" rtl="0" fontAlgn="base">
                <a:spcBef>
                  <a:spcPct val="0"/>
                </a:spcBef>
                <a:spcAft>
                  <a:spcPct val="0"/>
                </a:spcAft>
                <a:defRPr kern="1200">
                  <a:solidFill>
                    <a:schemeClr val="tx1"/>
                  </a:solidFill>
                  <a:latin typeface="Arial" charset="0"/>
                  <a:ea typeface="MS PGothic" pitchFamily="34" charset="-128"/>
                  <a:cs typeface="+mn-cs"/>
                </a:defRPr>
              </a:lvl3pPr>
              <a:lvl4pPr marL="5844724" indent="-4539856" algn="l" defTabSz="1948240" rtl="0" fontAlgn="base">
                <a:spcBef>
                  <a:spcPct val="0"/>
                </a:spcBef>
                <a:spcAft>
                  <a:spcPct val="0"/>
                </a:spcAft>
                <a:defRPr kern="1200">
                  <a:solidFill>
                    <a:schemeClr val="tx1"/>
                  </a:solidFill>
                  <a:latin typeface="Arial" charset="0"/>
                  <a:ea typeface="MS PGothic" pitchFamily="34" charset="-128"/>
                  <a:cs typeface="+mn-cs"/>
                </a:defRPr>
              </a:lvl4pPr>
              <a:lvl5pPr marL="7792963" indent="-6053139" algn="l" defTabSz="1948240" rtl="0" fontAlgn="base">
                <a:spcBef>
                  <a:spcPct val="0"/>
                </a:spcBef>
                <a:spcAft>
                  <a:spcPct val="0"/>
                </a:spcAft>
                <a:defRPr kern="1200">
                  <a:solidFill>
                    <a:schemeClr val="tx1"/>
                  </a:solidFill>
                  <a:latin typeface="Arial" charset="0"/>
                  <a:ea typeface="MS PGothic" pitchFamily="34" charset="-128"/>
                  <a:cs typeface="+mn-cs"/>
                </a:defRPr>
              </a:lvl5pPr>
              <a:lvl6pPr marL="2174782" algn="l" defTabSz="869915" rtl="0" eaLnBrk="1" latinLnBrk="0" hangingPunct="1">
                <a:defRPr kern="1200">
                  <a:solidFill>
                    <a:schemeClr val="tx1"/>
                  </a:solidFill>
                  <a:latin typeface="Arial" charset="0"/>
                  <a:ea typeface="MS PGothic" pitchFamily="34" charset="-128"/>
                  <a:cs typeface="+mn-cs"/>
                </a:defRPr>
              </a:lvl6pPr>
              <a:lvl7pPr marL="2609739" algn="l" defTabSz="869915" rtl="0" eaLnBrk="1" latinLnBrk="0" hangingPunct="1">
                <a:defRPr kern="1200">
                  <a:solidFill>
                    <a:schemeClr val="tx1"/>
                  </a:solidFill>
                  <a:latin typeface="Arial" charset="0"/>
                  <a:ea typeface="MS PGothic" pitchFamily="34" charset="-128"/>
                  <a:cs typeface="+mn-cs"/>
                </a:defRPr>
              </a:lvl7pPr>
              <a:lvl8pPr marL="3044692" algn="l" defTabSz="869915" rtl="0" eaLnBrk="1" latinLnBrk="0" hangingPunct="1">
                <a:defRPr kern="1200">
                  <a:solidFill>
                    <a:schemeClr val="tx1"/>
                  </a:solidFill>
                  <a:latin typeface="Arial" charset="0"/>
                  <a:ea typeface="MS PGothic" pitchFamily="34" charset="-128"/>
                  <a:cs typeface="+mn-cs"/>
                </a:defRPr>
              </a:lvl8pPr>
              <a:lvl9pPr marL="3479649" algn="l" defTabSz="869915" rtl="0" eaLnBrk="1" latinLnBrk="0" hangingPunct="1">
                <a:defRPr kern="1200">
                  <a:solidFill>
                    <a:schemeClr val="tx1"/>
                  </a:solidFill>
                  <a:latin typeface="Arial" charset="0"/>
                  <a:ea typeface="MS PGothic" pitchFamily="34" charset="-128"/>
                  <a:cs typeface="+mn-cs"/>
                </a:defRPr>
              </a:lvl9pPr>
            </a:lstStyle>
            <a:p>
              <a:r>
                <a:rPr lang="en-US" sz="800" dirty="0" err="1" smtClean="0"/>
                <a:t>PCIe</a:t>
              </a:r>
              <a:r>
                <a:rPr lang="en-US" sz="800" dirty="0" smtClean="0"/>
                <a:t> X8 Gen2 8@5 </a:t>
              </a:r>
              <a:r>
                <a:rPr lang="en-US" sz="800" dirty="0" err="1" smtClean="0"/>
                <a:t>Gbps</a:t>
              </a:r>
              <a:endParaRPr lang="en-US" sz="800" dirty="0" smtClean="0"/>
            </a:p>
          </p:txBody>
        </p:sp>
        <p:cxnSp>
          <p:nvCxnSpPr>
            <p:cNvPr id="294" name="Elbow Connector 293"/>
            <p:cNvCxnSpPr/>
            <p:nvPr/>
          </p:nvCxnSpPr>
          <p:spPr>
            <a:xfrm flipH="1">
              <a:off x="4232920" y="3548809"/>
              <a:ext cx="180000" cy="468000"/>
            </a:xfrm>
            <a:prstGeom prst="bentConnector2">
              <a:avLst/>
            </a:prstGeom>
            <a:ln w="22225">
              <a:headEnd type="stealth" w="med" len="med"/>
              <a:tailEnd type="stealth"/>
            </a:ln>
          </p:spPr>
          <p:style>
            <a:lnRef idx="1">
              <a:schemeClr val="dk1"/>
            </a:lnRef>
            <a:fillRef idx="0">
              <a:schemeClr val="dk1"/>
            </a:fillRef>
            <a:effectRef idx="0">
              <a:schemeClr val="dk1"/>
            </a:effectRef>
            <a:fontRef idx="minor">
              <a:schemeClr val="tx1"/>
            </a:fontRef>
          </p:style>
        </p:cxnSp>
        <p:sp>
          <p:nvSpPr>
            <p:cNvPr id="295" name="TextBox 294"/>
            <p:cNvSpPr txBox="1"/>
            <p:nvPr/>
          </p:nvSpPr>
          <p:spPr>
            <a:xfrm>
              <a:off x="3368824" y="3012354"/>
              <a:ext cx="2232250" cy="300084"/>
            </a:xfrm>
            <a:prstGeom prst="rect">
              <a:avLst/>
            </a:prstGeom>
            <a:noFill/>
          </p:spPr>
          <p:txBody>
            <a:bodyPr wrap="square" rtlCol="0">
              <a:spAutoFit/>
            </a:bodyPr>
            <a:lstStyle>
              <a:defPPr>
                <a:defRPr lang="en-US"/>
              </a:defPPr>
              <a:lvl1pPr algn="l" defTabSz="1948240" rtl="0" fontAlgn="base">
                <a:spcBef>
                  <a:spcPct val="0"/>
                </a:spcBef>
                <a:spcAft>
                  <a:spcPct val="0"/>
                </a:spcAft>
                <a:defRPr kern="1200">
                  <a:solidFill>
                    <a:schemeClr val="tx1"/>
                  </a:solidFill>
                  <a:latin typeface="Arial" charset="0"/>
                  <a:ea typeface="MS PGothic" pitchFamily="34" charset="-128"/>
                  <a:cs typeface="+mn-cs"/>
                </a:defRPr>
              </a:lvl1pPr>
              <a:lvl2pPr marL="1948240" indent="-1513287" algn="l" defTabSz="1948240" rtl="0" fontAlgn="base">
                <a:spcBef>
                  <a:spcPct val="0"/>
                </a:spcBef>
                <a:spcAft>
                  <a:spcPct val="0"/>
                </a:spcAft>
                <a:defRPr kern="1200">
                  <a:solidFill>
                    <a:schemeClr val="tx1"/>
                  </a:solidFill>
                  <a:latin typeface="Arial" charset="0"/>
                  <a:ea typeface="MS PGothic" pitchFamily="34" charset="-128"/>
                  <a:cs typeface="+mn-cs"/>
                </a:defRPr>
              </a:lvl2pPr>
              <a:lvl3pPr marL="3896484" indent="-3026569" algn="l" defTabSz="1948240" rtl="0" fontAlgn="base">
                <a:spcBef>
                  <a:spcPct val="0"/>
                </a:spcBef>
                <a:spcAft>
                  <a:spcPct val="0"/>
                </a:spcAft>
                <a:defRPr kern="1200">
                  <a:solidFill>
                    <a:schemeClr val="tx1"/>
                  </a:solidFill>
                  <a:latin typeface="Arial" charset="0"/>
                  <a:ea typeface="MS PGothic" pitchFamily="34" charset="-128"/>
                  <a:cs typeface="+mn-cs"/>
                </a:defRPr>
              </a:lvl3pPr>
              <a:lvl4pPr marL="5844724" indent="-4539856" algn="l" defTabSz="1948240" rtl="0" fontAlgn="base">
                <a:spcBef>
                  <a:spcPct val="0"/>
                </a:spcBef>
                <a:spcAft>
                  <a:spcPct val="0"/>
                </a:spcAft>
                <a:defRPr kern="1200">
                  <a:solidFill>
                    <a:schemeClr val="tx1"/>
                  </a:solidFill>
                  <a:latin typeface="Arial" charset="0"/>
                  <a:ea typeface="MS PGothic" pitchFamily="34" charset="-128"/>
                  <a:cs typeface="+mn-cs"/>
                </a:defRPr>
              </a:lvl4pPr>
              <a:lvl5pPr marL="7792963" indent="-6053139" algn="l" defTabSz="1948240" rtl="0" fontAlgn="base">
                <a:spcBef>
                  <a:spcPct val="0"/>
                </a:spcBef>
                <a:spcAft>
                  <a:spcPct val="0"/>
                </a:spcAft>
                <a:defRPr kern="1200">
                  <a:solidFill>
                    <a:schemeClr val="tx1"/>
                  </a:solidFill>
                  <a:latin typeface="Arial" charset="0"/>
                  <a:ea typeface="MS PGothic" pitchFamily="34" charset="-128"/>
                  <a:cs typeface="+mn-cs"/>
                </a:defRPr>
              </a:lvl5pPr>
              <a:lvl6pPr marL="2174782" algn="l" defTabSz="869915" rtl="0" eaLnBrk="1" latinLnBrk="0" hangingPunct="1">
                <a:defRPr kern="1200">
                  <a:solidFill>
                    <a:schemeClr val="tx1"/>
                  </a:solidFill>
                  <a:latin typeface="Arial" charset="0"/>
                  <a:ea typeface="MS PGothic" pitchFamily="34" charset="-128"/>
                  <a:cs typeface="+mn-cs"/>
                </a:defRPr>
              </a:lvl6pPr>
              <a:lvl7pPr marL="2609739" algn="l" defTabSz="869915" rtl="0" eaLnBrk="1" latinLnBrk="0" hangingPunct="1">
                <a:defRPr kern="1200">
                  <a:solidFill>
                    <a:schemeClr val="tx1"/>
                  </a:solidFill>
                  <a:latin typeface="Arial" charset="0"/>
                  <a:ea typeface="MS PGothic" pitchFamily="34" charset="-128"/>
                  <a:cs typeface="+mn-cs"/>
                </a:defRPr>
              </a:lvl7pPr>
              <a:lvl8pPr marL="3044692" algn="l" defTabSz="869915" rtl="0" eaLnBrk="1" latinLnBrk="0" hangingPunct="1">
                <a:defRPr kern="1200">
                  <a:solidFill>
                    <a:schemeClr val="tx1"/>
                  </a:solidFill>
                  <a:latin typeface="Arial" charset="0"/>
                  <a:ea typeface="MS PGothic" pitchFamily="34" charset="-128"/>
                  <a:cs typeface="+mn-cs"/>
                </a:defRPr>
              </a:lvl8pPr>
              <a:lvl9pPr marL="3479649" algn="l" defTabSz="869915" rtl="0" eaLnBrk="1" latinLnBrk="0" hangingPunct="1">
                <a:defRPr kern="1200">
                  <a:solidFill>
                    <a:schemeClr val="tx1"/>
                  </a:solidFill>
                  <a:latin typeface="Arial" charset="0"/>
                  <a:ea typeface="MS PGothic" pitchFamily="34" charset="-128"/>
                  <a:cs typeface="+mn-cs"/>
                </a:defRPr>
              </a:lvl9pPr>
            </a:lstStyle>
            <a:p>
              <a:pPr algn="ctr"/>
              <a:r>
                <a:rPr lang="it-IT" sz="700" b="1" dirty="0" smtClean="0"/>
                <a:t>Network Interface</a:t>
              </a:r>
              <a:endParaRPr lang="en-US" sz="700" b="1" dirty="0"/>
            </a:p>
          </p:txBody>
        </p:sp>
        <p:sp>
          <p:nvSpPr>
            <p:cNvPr id="296" name="TextBox 295"/>
            <p:cNvSpPr txBox="1"/>
            <p:nvPr/>
          </p:nvSpPr>
          <p:spPr>
            <a:xfrm>
              <a:off x="1712640" y="1561160"/>
              <a:ext cx="648073" cy="461668"/>
            </a:xfrm>
            <a:prstGeom prst="rect">
              <a:avLst/>
            </a:prstGeom>
            <a:noFill/>
          </p:spPr>
          <p:txBody>
            <a:bodyPr wrap="square" rtlCol="0">
              <a:spAutoFit/>
            </a:bodyPr>
            <a:lstStyle>
              <a:defPPr>
                <a:defRPr lang="en-US"/>
              </a:defPPr>
              <a:lvl1pPr algn="l" defTabSz="1948240" rtl="0" fontAlgn="base">
                <a:spcBef>
                  <a:spcPct val="0"/>
                </a:spcBef>
                <a:spcAft>
                  <a:spcPct val="0"/>
                </a:spcAft>
                <a:defRPr kern="1200">
                  <a:solidFill>
                    <a:schemeClr val="tx1"/>
                  </a:solidFill>
                  <a:latin typeface="Arial" charset="0"/>
                  <a:ea typeface="MS PGothic" pitchFamily="34" charset="-128"/>
                  <a:cs typeface="+mn-cs"/>
                </a:defRPr>
              </a:lvl1pPr>
              <a:lvl2pPr marL="1948240" indent="-1513287" algn="l" defTabSz="1948240" rtl="0" fontAlgn="base">
                <a:spcBef>
                  <a:spcPct val="0"/>
                </a:spcBef>
                <a:spcAft>
                  <a:spcPct val="0"/>
                </a:spcAft>
                <a:defRPr kern="1200">
                  <a:solidFill>
                    <a:schemeClr val="tx1"/>
                  </a:solidFill>
                  <a:latin typeface="Arial" charset="0"/>
                  <a:ea typeface="MS PGothic" pitchFamily="34" charset="-128"/>
                  <a:cs typeface="+mn-cs"/>
                </a:defRPr>
              </a:lvl2pPr>
              <a:lvl3pPr marL="3896484" indent="-3026569" algn="l" defTabSz="1948240" rtl="0" fontAlgn="base">
                <a:spcBef>
                  <a:spcPct val="0"/>
                </a:spcBef>
                <a:spcAft>
                  <a:spcPct val="0"/>
                </a:spcAft>
                <a:defRPr kern="1200">
                  <a:solidFill>
                    <a:schemeClr val="tx1"/>
                  </a:solidFill>
                  <a:latin typeface="Arial" charset="0"/>
                  <a:ea typeface="MS PGothic" pitchFamily="34" charset="-128"/>
                  <a:cs typeface="+mn-cs"/>
                </a:defRPr>
              </a:lvl3pPr>
              <a:lvl4pPr marL="5844724" indent="-4539856" algn="l" defTabSz="1948240" rtl="0" fontAlgn="base">
                <a:spcBef>
                  <a:spcPct val="0"/>
                </a:spcBef>
                <a:spcAft>
                  <a:spcPct val="0"/>
                </a:spcAft>
                <a:defRPr kern="1200">
                  <a:solidFill>
                    <a:schemeClr val="tx1"/>
                  </a:solidFill>
                  <a:latin typeface="Arial" charset="0"/>
                  <a:ea typeface="MS PGothic" pitchFamily="34" charset="-128"/>
                  <a:cs typeface="+mn-cs"/>
                </a:defRPr>
              </a:lvl4pPr>
              <a:lvl5pPr marL="7792963" indent="-6053139" algn="l" defTabSz="1948240" rtl="0" fontAlgn="base">
                <a:spcBef>
                  <a:spcPct val="0"/>
                </a:spcBef>
                <a:spcAft>
                  <a:spcPct val="0"/>
                </a:spcAft>
                <a:defRPr kern="1200">
                  <a:solidFill>
                    <a:schemeClr val="tx1"/>
                  </a:solidFill>
                  <a:latin typeface="Arial" charset="0"/>
                  <a:ea typeface="MS PGothic" pitchFamily="34" charset="-128"/>
                  <a:cs typeface="+mn-cs"/>
                </a:defRPr>
              </a:lvl5pPr>
              <a:lvl6pPr marL="2174782" algn="l" defTabSz="869915" rtl="0" eaLnBrk="1" latinLnBrk="0" hangingPunct="1">
                <a:defRPr kern="1200">
                  <a:solidFill>
                    <a:schemeClr val="tx1"/>
                  </a:solidFill>
                  <a:latin typeface="Arial" charset="0"/>
                  <a:ea typeface="MS PGothic" pitchFamily="34" charset="-128"/>
                  <a:cs typeface="+mn-cs"/>
                </a:defRPr>
              </a:lvl6pPr>
              <a:lvl7pPr marL="2609739" algn="l" defTabSz="869915" rtl="0" eaLnBrk="1" latinLnBrk="0" hangingPunct="1">
                <a:defRPr kern="1200">
                  <a:solidFill>
                    <a:schemeClr val="tx1"/>
                  </a:solidFill>
                  <a:latin typeface="Arial" charset="0"/>
                  <a:ea typeface="MS PGothic" pitchFamily="34" charset="-128"/>
                  <a:cs typeface="+mn-cs"/>
                </a:defRPr>
              </a:lvl7pPr>
              <a:lvl8pPr marL="3044692" algn="l" defTabSz="869915" rtl="0" eaLnBrk="1" latinLnBrk="0" hangingPunct="1">
                <a:defRPr kern="1200">
                  <a:solidFill>
                    <a:schemeClr val="tx1"/>
                  </a:solidFill>
                  <a:latin typeface="Arial" charset="0"/>
                  <a:ea typeface="MS PGothic" pitchFamily="34" charset="-128"/>
                  <a:cs typeface="+mn-cs"/>
                </a:defRPr>
              </a:lvl8pPr>
              <a:lvl9pPr marL="3479649" algn="l" defTabSz="869915" rtl="0" eaLnBrk="1" latinLnBrk="0" hangingPunct="1">
                <a:defRPr kern="1200">
                  <a:solidFill>
                    <a:schemeClr val="tx1"/>
                  </a:solidFill>
                  <a:latin typeface="Arial" charset="0"/>
                  <a:ea typeface="MS PGothic" pitchFamily="34" charset="-128"/>
                  <a:cs typeface="+mn-cs"/>
                </a:defRPr>
              </a:lvl9pPr>
            </a:lstStyle>
            <a:p>
              <a:r>
                <a:rPr lang="it-IT" sz="700" b="1" dirty="0" smtClean="0"/>
                <a:t>Torus</a:t>
              </a:r>
            </a:p>
            <a:p>
              <a:r>
                <a:rPr lang="it-IT" sz="700" b="1" dirty="0" smtClean="0"/>
                <a:t>Links</a:t>
              </a:r>
              <a:endParaRPr lang="en-US" sz="700" b="1" dirty="0"/>
            </a:p>
          </p:txBody>
        </p:sp>
        <p:cxnSp>
          <p:nvCxnSpPr>
            <p:cNvPr id="297" name="Straight Connector 296"/>
            <p:cNvCxnSpPr/>
            <p:nvPr/>
          </p:nvCxnSpPr>
          <p:spPr>
            <a:xfrm>
              <a:off x="1751457" y="5645341"/>
              <a:ext cx="3740352"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8" name="Straight Arrow Connector 297"/>
            <p:cNvCxnSpPr/>
            <p:nvPr/>
          </p:nvCxnSpPr>
          <p:spPr>
            <a:xfrm rot="5400000">
              <a:off x="3469730" y="5506328"/>
              <a:ext cx="277063" cy="962"/>
            </a:xfrm>
            <a:prstGeom prst="straightConnector1">
              <a:avLst/>
            </a:prstGeom>
            <a:ln w="190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99" name="Rectangle 298"/>
            <p:cNvSpPr/>
            <p:nvPr/>
          </p:nvSpPr>
          <p:spPr>
            <a:xfrm>
              <a:off x="1705570" y="1317812"/>
              <a:ext cx="3823471" cy="3771740"/>
            </a:xfrm>
            <a:prstGeom prst="rect">
              <a:avLst/>
            </a:prstGeom>
            <a:noFill/>
            <a:ln w="190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1948240" rtl="0" fontAlgn="base">
                <a:spcBef>
                  <a:spcPct val="0"/>
                </a:spcBef>
                <a:spcAft>
                  <a:spcPct val="0"/>
                </a:spcAft>
                <a:defRPr kern="1200">
                  <a:solidFill>
                    <a:schemeClr val="lt1"/>
                  </a:solidFill>
                  <a:latin typeface="+mn-lt"/>
                  <a:ea typeface="+mn-ea"/>
                  <a:cs typeface="+mn-cs"/>
                </a:defRPr>
              </a:lvl1pPr>
              <a:lvl2pPr marL="1948240" indent="-1513287" algn="l" defTabSz="1948240" rtl="0" fontAlgn="base">
                <a:spcBef>
                  <a:spcPct val="0"/>
                </a:spcBef>
                <a:spcAft>
                  <a:spcPct val="0"/>
                </a:spcAft>
                <a:defRPr kern="1200">
                  <a:solidFill>
                    <a:schemeClr val="lt1"/>
                  </a:solidFill>
                  <a:latin typeface="+mn-lt"/>
                  <a:ea typeface="+mn-ea"/>
                  <a:cs typeface="+mn-cs"/>
                </a:defRPr>
              </a:lvl2pPr>
              <a:lvl3pPr marL="3896484" indent="-3026569" algn="l" defTabSz="1948240" rtl="0" fontAlgn="base">
                <a:spcBef>
                  <a:spcPct val="0"/>
                </a:spcBef>
                <a:spcAft>
                  <a:spcPct val="0"/>
                </a:spcAft>
                <a:defRPr kern="1200">
                  <a:solidFill>
                    <a:schemeClr val="lt1"/>
                  </a:solidFill>
                  <a:latin typeface="+mn-lt"/>
                  <a:ea typeface="+mn-ea"/>
                  <a:cs typeface="+mn-cs"/>
                </a:defRPr>
              </a:lvl3pPr>
              <a:lvl4pPr marL="5844724" indent="-4539856" algn="l" defTabSz="1948240" rtl="0" fontAlgn="base">
                <a:spcBef>
                  <a:spcPct val="0"/>
                </a:spcBef>
                <a:spcAft>
                  <a:spcPct val="0"/>
                </a:spcAft>
                <a:defRPr kern="1200">
                  <a:solidFill>
                    <a:schemeClr val="lt1"/>
                  </a:solidFill>
                  <a:latin typeface="+mn-lt"/>
                  <a:ea typeface="+mn-ea"/>
                  <a:cs typeface="+mn-cs"/>
                </a:defRPr>
              </a:lvl4pPr>
              <a:lvl5pPr marL="7792963" indent="-6053139" algn="l" defTabSz="1948240" rtl="0" fontAlgn="base">
                <a:spcBef>
                  <a:spcPct val="0"/>
                </a:spcBef>
                <a:spcAft>
                  <a:spcPct val="0"/>
                </a:spcAft>
                <a:defRPr kern="1200">
                  <a:solidFill>
                    <a:schemeClr val="lt1"/>
                  </a:solidFill>
                  <a:latin typeface="+mn-lt"/>
                  <a:ea typeface="+mn-ea"/>
                  <a:cs typeface="+mn-cs"/>
                </a:defRPr>
              </a:lvl5pPr>
              <a:lvl6pPr marL="2174782" algn="l" defTabSz="869915" rtl="0" eaLnBrk="1" latinLnBrk="0" hangingPunct="1">
                <a:defRPr kern="1200">
                  <a:solidFill>
                    <a:schemeClr val="lt1"/>
                  </a:solidFill>
                  <a:latin typeface="+mn-lt"/>
                  <a:ea typeface="+mn-ea"/>
                  <a:cs typeface="+mn-cs"/>
                </a:defRPr>
              </a:lvl6pPr>
              <a:lvl7pPr marL="2609739" algn="l" defTabSz="869915" rtl="0" eaLnBrk="1" latinLnBrk="0" hangingPunct="1">
                <a:defRPr kern="1200">
                  <a:solidFill>
                    <a:schemeClr val="lt1"/>
                  </a:solidFill>
                  <a:latin typeface="+mn-lt"/>
                  <a:ea typeface="+mn-ea"/>
                  <a:cs typeface="+mn-cs"/>
                </a:defRPr>
              </a:lvl7pPr>
              <a:lvl8pPr marL="3044692" algn="l" defTabSz="869915" rtl="0" eaLnBrk="1" latinLnBrk="0" hangingPunct="1">
                <a:defRPr kern="1200">
                  <a:solidFill>
                    <a:schemeClr val="lt1"/>
                  </a:solidFill>
                  <a:latin typeface="+mn-lt"/>
                  <a:ea typeface="+mn-ea"/>
                  <a:cs typeface="+mn-cs"/>
                </a:defRPr>
              </a:lvl8pPr>
              <a:lvl9pPr marL="3479649" algn="l" defTabSz="869915" rtl="0" eaLnBrk="1" latinLnBrk="0" hangingPunct="1">
                <a:defRPr kern="1200">
                  <a:solidFill>
                    <a:schemeClr val="lt1"/>
                  </a:solidFill>
                  <a:latin typeface="+mn-lt"/>
                  <a:ea typeface="+mn-ea"/>
                  <a:cs typeface="+mn-cs"/>
                </a:defRPr>
              </a:lvl9pPr>
            </a:lstStyle>
            <a:p>
              <a:pPr algn="ctr"/>
              <a:endParaRPr lang="en-US" sz="1000"/>
            </a:p>
          </p:txBody>
        </p:sp>
        <p:sp>
          <p:nvSpPr>
            <p:cNvPr id="300" name="TextBox 299"/>
            <p:cNvSpPr txBox="1"/>
            <p:nvPr/>
          </p:nvSpPr>
          <p:spPr>
            <a:xfrm>
              <a:off x="1640632" y="1004146"/>
              <a:ext cx="648073" cy="380876"/>
            </a:xfrm>
            <a:prstGeom prst="rect">
              <a:avLst/>
            </a:prstGeom>
            <a:noFill/>
          </p:spPr>
          <p:txBody>
            <a:bodyPr wrap="square" rtlCol="0">
              <a:spAutoFit/>
            </a:bodyPr>
            <a:lstStyle>
              <a:defPPr>
                <a:defRPr lang="en-US"/>
              </a:defPPr>
              <a:lvl1pPr algn="l" defTabSz="1948240" rtl="0" fontAlgn="base">
                <a:spcBef>
                  <a:spcPct val="0"/>
                </a:spcBef>
                <a:spcAft>
                  <a:spcPct val="0"/>
                </a:spcAft>
                <a:defRPr kern="1200">
                  <a:solidFill>
                    <a:schemeClr val="tx1"/>
                  </a:solidFill>
                  <a:latin typeface="Arial" charset="0"/>
                  <a:ea typeface="MS PGothic" pitchFamily="34" charset="-128"/>
                  <a:cs typeface="+mn-cs"/>
                </a:defRPr>
              </a:lvl1pPr>
              <a:lvl2pPr marL="1948240" indent="-1513287" algn="l" defTabSz="1948240" rtl="0" fontAlgn="base">
                <a:spcBef>
                  <a:spcPct val="0"/>
                </a:spcBef>
                <a:spcAft>
                  <a:spcPct val="0"/>
                </a:spcAft>
                <a:defRPr kern="1200">
                  <a:solidFill>
                    <a:schemeClr val="tx1"/>
                  </a:solidFill>
                  <a:latin typeface="Arial" charset="0"/>
                  <a:ea typeface="MS PGothic" pitchFamily="34" charset="-128"/>
                  <a:cs typeface="+mn-cs"/>
                </a:defRPr>
              </a:lvl2pPr>
              <a:lvl3pPr marL="3896484" indent="-3026569" algn="l" defTabSz="1948240" rtl="0" fontAlgn="base">
                <a:spcBef>
                  <a:spcPct val="0"/>
                </a:spcBef>
                <a:spcAft>
                  <a:spcPct val="0"/>
                </a:spcAft>
                <a:defRPr kern="1200">
                  <a:solidFill>
                    <a:schemeClr val="tx1"/>
                  </a:solidFill>
                  <a:latin typeface="Arial" charset="0"/>
                  <a:ea typeface="MS PGothic" pitchFamily="34" charset="-128"/>
                  <a:cs typeface="+mn-cs"/>
                </a:defRPr>
              </a:lvl3pPr>
              <a:lvl4pPr marL="5844724" indent="-4539856" algn="l" defTabSz="1948240" rtl="0" fontAlgn="base">
                <a:spcBef>
                  <a:spcPct val="0"/>
                </a:spcBef>
                <a:spcAft>
                  <a:spcPct val="0"/>
                </a:spcAft>
                <a:defRPr kern="1200">
                  <a:solidFill>
                    <a:schemeClr val="tx1"/>
                  </a:solidFill>
                  <a:latin typeface="Arial" charset="0"/>
                  <a:ea typeface="MS PGothic" pitchFamily="34" charset="-128"/>
                  <a:cs typeface="+mn-cs"/>
                </a:defRPr>
              </a:lvl4pPr>
              <a:lvl5pPr marL="7792963" indent="-6053139" algn="l" defTabSz="1948240" rtl="0" fontAlgn="base">
                <a:spcBef>
                  <a:spcPct val="0"/>
                </a:spcBef>
                <a:spcAft>
                  <a:spcPct val="0"/>
                </a:spcAft>
                <a:defRPr kern="1200">
                  <a:solidFill>
                    <a:schemeClr val="tx1"/>
                  </a:solidFill>
                  <a:latin typeface="Arial" charset="0"/>
                  <a:ea typeface="MS PGothic" pitchFamily="34" charset="-128"/>
                  <a:cs typeface="+mn-cs"/>
                </a:defRPr>
              </a:lvl5pPr>
              <a:lvl6pPr marL="2174782" algn="l" defTabSz="869915" rtl="0" eaLnBrk="1" latinLnBrk="0" hangingPunct="1">
                <a:defRPr kern="1200">
                  <a:solidFill>
                    <a:schemeClr val="tx1"/>
                  </a:solidFill>
                  <a:latin typeface="Arial" charset="0"/>
                  <a:ea typeface="MS PGothic" pitchFamily="34" charset="-128"/>
                  <a:cs typeface="+mn-cs"/>
                </a:defRPr>
              </a:lvl6pPr>
              <a:lvl7pPr marL="2609739" algn="l" defTabSz="869915" rtl="0" eaLnBrk="1" latinLnBrk="0" hangingPunct="1">
                <a:defRPr kern="1200">
                  <a:solidFill>
                    <a:schemeClr val="tx1"/>
                  </a:solidFill>
                  <a:latin typeface="Arial" charset="0"/>
                  <a:ea typeface="MS PGothic" pitchFamily="34" charset="-128"/>
                  <a:cs typeface="+mn-cs"/>
                </a:defRPr>
              </a:lvl7pPr>
              <a:lvl8pPr marL="3044692" algn="l" defTabSz="869915" rtl="0" eaLnBrk="1" latinLnBrk="0" hangingPunct="1">
                <a:defRPr kern="1200">
                  <a:solidFill>
                    <a:schemeClr val="tx1"/>
                  </a:solidFill>
                  <a:latin typeface="Arial" charset="0"/>
                  <a:ea typeface="MS PGothic" pitchFamily="34" charset="-128"/>
                  <a:cs typeface="+mn-cs"/>
                </a:defRPr>
              </a:lvl8pPr>
              <a:lvl9pPr marL="3479649" algn="l" defTabSz="869915" rtl="0" eaLnBrk="1" latinLnBrk="0" hangingPunct="1">
                <a:defRPr kern="1200">
                  <a:solidFill>
                    <a:schemeClr val="tx1"/>
                  </a:solidFill>
                  <a:latin typeface="Arial" charset="0"/>
                  <a:ea typeface="MS PGothic" pitchFamily="34" charset="-128"/>
                  <a:cs typeface="+mn-cs"/>
                </a:defRPr>
              </a:lvl9pPr>
            </a:lstStyle>
            <a:p>
              <a:r>
                <a:rPr lang="it-IT" sz="900" b="1" dirty="0" smtClean="0"/>
                <a:t>DNP</a:t>
              </a:r>
              <a:r>
                <a:rPr lang="it-IT" sz="1000" b="1" dirty="0" smtClean="0"/>
                <a:t> </a:t>
              </a:r>
              <a:endParaRPr lang="en-US" sz="1000" b="1" dirty="0"/>
            </a:p>
          </p:txBody>
        </p:sp>
        <p:sp>
          <p:nvSpPr>
            <p:cNvPr id="301" name="Rectangle 300"/>
            <p:cNvSpPr/>
            <p:nvPr/>
          </p:nvSpPr>
          <p:spPr>
            <a:xfrm>
              <a:off x="2036776" y="3280360"/>
              <a:ext cx="900000" cy="540000"/>
            </a:xfrm>
            <a:prstGeom prst="rect">
              <a:avLst/>
            </a:prstGeom>
          </p:spPr>
          <p:style>
            <a:lnRef idx="1">
              <a:schemeClr val="dk1"/>
            </a:lnRef>
            <a:fillRef idx="2">
              <a:schemeClr val="dk1"/>
            </a:fillRef>
            <a:effectRef idx="1">
              <a:schemeClr val="dk1"/>
            </a:effectRef>
            <a:fontRef idx="minor">
              <a:schemeClr val="dk1"/>
            </a:fontRef>
          </p:style>
          <p:txBody>
            <a:bodyPr rtlCol="0" anchor="ctr"/>
            <a:lstStyle>
              <a:defPPr>
                <a:defRPr lang="en-US"/>
              </a:defPPr>
              <a:lvl1pPr algn="l" defTabSz="1948240" rtl="0" fontAlgn="base">
                <a:spcBef>
                  <a:spcPct val="0"/>
                </a:spcBef>
                <a:spcAft>
                  <a:spcPct val="0"/>
                </a:spcAft>
                <a:defRPr kern="1200">
                  <a:solidFill>
                    <a:schemeClr val="dk1"/>
                  </a:solidFill>
                  <a:latin typeface="+mn-lt"/>
                  <a:ea typeface="+mn-ea"/>
                  <a:cs typeface="+mn-cs"/>
                </a:defRPr>
              </a:lvl1pPr>
              <a:lvl2pPr marL="1948240" indent="-1513287" algn="l" defTabSz="1948240" rtl="0" fontAlgn="base">
                <a:spcBef>
                  <a:spcPct val="0"/>
                </a:spcBef>
                <a:spcAft>
                  <a:spcPct val="0"/>
                </a:spcAft>
                <a:defRPr kern="1200">
                  <a:solidFill>
                    <a:schemeClr val="dk1"/>
                  </a:solidFill>
                  <a:latin typeface="+mn-lt"/>
                  <a:ea typeface="+mn-ea"/>
                  <a:cs typeface="+mn-cs"/>
                </a:defRPr>
              </a:lvl2pPr>
              <a:lvl3pPr marL="3896484" indent="-3026569" algn="l" defTabSz="1948240" rtl="0" fontAlgn="base">
                <a:spcBef>
                  <a:spcPct val="0"/>
                </a:spcBef>
                <a:spcAft>
                  <a:spcPct val="0"/>
                </a:spcAft>
                <a:defRPr kern="1200">
                  <a:solidFill>
                    <a:schemeClr val="dk1"/>
                  </a:solidFill>
                  <a:latin typeface="+mn-lt"/>
                  <a:ea typeface="+mn-ea"/>
                  <a:cs typeface="+mn-cs"/>
                </a:defRPr>
              </a:lvl3pPr>
              <a:lvl4pPr marL="5844724" indent="-4539856" algn="l" defTabSz="1948240" rtl="0" fontAlgn="base">
                <a:spcBef>
                  <a:spcPct val="0"/>
                </a:spcBef>
                <a:spcAft>
                  <a:spcPct val="0"/>
                </a:spcAft>
                <a:defRPr kern="1200">
                  <a:solidFill>
                    <a:schemeClr val="dk1"/>
                  </a:solidFill>
                  <a:latin typeface="+mn-lt"/>
                  <a:ea typeface="+mn-ea"/>
                  <a:cs typeface="+mn-cs"/>
                </a:defRPr>
              </a:lvl4pPr>
              <a:lvl5pPr marL="7792963" indent="-6053139" algn="l" defTabSz="1948240" rtl="0" fontAlgn="base">
                <a:spcBef>
                  <a:spcPct val="0"/>
                </a:spcBef>
                <a:spcAft>
                  <a:spcPct val="0"/>
                </a:spcAft>
                <a:defRPr kern="1200">
                  <a:solidFill>
                    <a:schemeClr val="dk1"/>
                  </a:solidFill>
                  <a:latin typeface="+mn-lt"/>
                  <a:ea typeface="+mn-ea"/>
                  <a:cs typeface="+mn-cs"/>
                </a:defRPr>
              </a:lvl5pPr>
              <a:lvl6pPr marL="2174782" algn="l" defTabSz="869915" rtl="0" eaLnBrk="1" latinLnBrk="0" hangingPunct="1">
                <a:defRPr kern="1200">
                  <a:solidFill>
                    <a:schemeClr val="dk1"/>
                  </a:solidFill>
                  <a:latin typeface="+mn-lt"/>
                  <a:ea typeface="+mn-ea"/>
                  <a:cs typeface="+mn-cs"/>
                </a:defRPr>
              </a:lvl6pPr>
              <a:lvl7pPr marL="2609739" algn="l" defTabSz="869915" rtl="0" eaLnBrk="1" latinLnBrk="0" hangingPunct="1">
                <a:defRPr kern="1200">
                  <a:solidFill>
                    <a:schemeClr val="dk1"/>
                  </a:solidFill>
                  <a:latin typeface="+mn-lt"/>
                  <a:ea typeface="+mn-ea"/>
                  <a:cs typeface="+mn-cs"/>
                </a:defRPr>
              </a:lvl7pPr>
              <a:lvl8pPr marL="3044692" algn="l" defTabSz="869915" rtl="0" eaLnBrk="1" latinLnBrk="0" hangingPunct="1">
                <a:defRPr kern="1200">
                  <a:solidFill>
                    <a:schemeClr val="dk1"/>
                  </a:solidFill>
                  <a:latin typeface="+mn-lt"/>
                  <a:ea typeface="+mn-ea"/>
                  <a:cs typeface="+mn-cs"/>
                </a:defRPr>
              </a:lvl8pPr>
              <a:lvl9pPr marL="3479649" algn="l" defTabSz="869915" rtl="0" eaLnBrk="1" latinLnBrk="0" hangingPunct="1">
                <a:defRPr kern="1200">
                  <a:solidFill>
                    <a:schemeClr val="dk1"/>
                  </a:solidFill>
                  <a:latin typeface="+mn-lt"/>
                  <a:ea typeface="+mn-ea"/>
                  <a:cs typeface="+mn-cs"/>
                </a:defRPr>
              </a:lvl9pPr>
            </a:lstStyle>
            <a:p>
              <a:pPr algn="ctr"/>
              <a:r>
                <a:rPr lang="en-US" sz="700" dirty="0" smtClean="0"/>
                <a:t>TX/RX Block</a:t>
              </a:r>
              <a:endParaRPr lang="en-US" sz="700" dirty="0"/>
            </a:p>
          </p:txBody>
        </p:sp>
        <p:sp>
          <p:nvSpPr>
            <p:cNvPr id="302" name="Rectangle 301"/>
            <p:cNvSpPr/>
            <p:nvPr/>
          </p:nvSpPr>
          <p:spPr>
            <a:xfrm>
              <a:off x="3226752" y="3280360"/>
              <a:ext cx="900000" cy="540000"/>
            </a:xfrm>
            <a:prstGeom prst="rect">
              <a:avLst/>
            </a:prstGeom>
          </p:spPr>
          <p:style>
            <a:lnRef idx="1">
              <a:schemeClr val="dk1"/>
            </a:lnRef>
            <a:fillRef idx="2">
              <a:schemeClr val="dk1"/>
            </a:fillRef>
            <a:effectRef idx="1">
              <a:schemeClr val="dk1"/>
            </a:effectRef>
            <a:fontRef idx="minor">
              <a:schemeClr val="dk1"/>
            </a:fontRef>
          </p:style>
          <p:txBody>
            <a:bodyPr lIns="0" rIns="0" rtlCol="0" anchor="ctr"/>
            <a:lstStyle>
              <a:defPPr>
                <a:defRPr lang="en-US"/>
              </a:defPPr>
              <a:lvl1pPr algn="l" defTabSz="1948240" rtl="0" fontAlgn="base">
                <a:spcBef>
                  <a:spcPct val="0"/>
                </a:spcBef>
                <a:spcAft>
                  <a:spcPct val="0"/>
                </a:spcAft>
                <a:defRPr kern="1200">
                  <a:solidFill>
                    <a:schemeClr val="dk1"/>
                  </a:solidFill>
                  <a:latin typeface="+mn-lt"/>
                  <a:ea typeface="+mn-ea"/>
                  <a:cs typeface="+mn-cs"/>
                </a:defRPr>
              </a:lvl1pPr>
              <a:lvl2pPr marL="1948240" indent="-1513287" algn="l" defTabSz="1948240" rtl="0" fontAlgn="base">
                <a:spcBef>
                  <a:spcPct val="0"/>
                </a:spcBef>
                <a:spcAft>
                  <a:spcPct val="0"/>
                </a:spcAft>
                <a:defRPr kern="1200">
                  <a:solidFill>
                    <a:schemeClr val="dk1"/>
                  </a:solidFill>
                  <a:latin typeface="+mn-lt"/>
                  <a:ea typeface="+mn-ea"/>
                  <a:cs typeface="+mn-cs"/>
                </a:defRPr>
              </a:lvl2pPr>
              <a:lvl3pPr marL="3896484" indent="-3026569" algn="l" defTabSz="1948240" rtl="0" fontAlgn="base">
                <a:spcBef>
                  <a:spcPct val="0"/>
                </a:spcBef>
                <a:spcAft>
                  <a:spcPct val="0"/>
                </a:spcAft>
                <a:defRPr kern="1200">
                  <a:solidFill>
                    <a:schemeClr val="dk1"/>
                  </a:solidFill>
                  <a:latin typeface="+mn-lt"/>
                  <a:ea typeface="+mn-ea"/>
                  <a:cs typeface="+mn-cs"/>
                </a:defRPr>
              </a:lvl3pPr>
              <a:lvl4pPr marL="5844724" indent="-4539856" algn="l" defTabSz="1948240" rtl="0" fontAlgn="base">
                <a:spcBef>
                  <a:spcPct val="0"/>
                </a:spcBef>
                <a:spcAft>
                  <a:spcPct val="0"/>
                </a:spcAft>
                <a:defRPr kern="1200">
                  <a:solidFill>
                    <a:schemeClr val="dk1"/>
                  </a:solidFill>
                  <a:latin typeface="+mn-lt"/>
                  <a:ea typeface="+mn-ea"/>
                  <a:cs typeface="+mn-cs"/>
                </a:defRPr>
              </a:lvl4pPr>
              <a:lvl5pPr marL="7792963" indent="-6053139" algn="l" defTabSz="1948240" rtl="0" fontAlgn="base">
                <a:spcBef>
                  <a:spcPct val="0"/>
                </a:spcBef>
                <a:spcAft>
                  <a:spcPct val="0"/>
                </a:spcAft>
                <a:defRPr kern="1200">
                  <a:solidFill>
                    <a:schemeClr val="dk1"/>
                  </a:solidFill>
                  <a:latin typeface="+mn-lt"/>
                  <a:ea typeface="+mn-ea"/>
                  <a:cs typeface="+mn-cs"/>
                </a:defRPr>
              </a:lvl5pPr>
              <a:lvl6pPr marL="2174782" algn="l" defTabSz="869915" rtl="0" eaLnBrk="1" latinLnBrk="0" hangingPunct="1">
                <a:defRPr kern="1200">
                  <a:solidFill>
                    <a:schemeClr val="dk1"/>
                  </a:solidFill>
                  <a:latin typeface="+mn-lt"/>
                  <a:ea typeface="+mn-ea"/>
                  <a:cs typeface="+mn-cs"/>
                </a:defRPr>
              </a:lvl6pPr>
              <a:lvl7pPr marL="2609739" algn="l" defTabSz="869915" rtl="0" eaLnBrk="1" latinLnBrk="0" hangingPunct="1">
                <a:defRPr kern="1200">
                  <a:solidFill>
                    <a:schemeClr val="dk1"/>
                  </a:solidFill>
                  <a:latin typeface="+mn-lt"/>
                  <a:ea typeface="+mn-ea"/>
                  <a:cs typeface="+mn-cs"/>
                </a:defRPr>
              </a:lvl7pPr>
              <a:lvl8pPr marL="3044692" algn="l" defTabSz="869915" rtl="0" eaLnBrk="1" latinLnBrk="0" hangingPunct="1">
                <a:defRPr kern="1200">
                  <a:solidFill>
                    <a:schemeClr val="dk1"/>
                  </a:solidFill>
                  <a:latin typeface="+mn-lt"/>
                  <a:ea typeface="+mn-ea"/>
                  <a:cs typeface="+mn-cs"/>
                </a:defRPr>
              </a:lvl8pPr>
              <a:lvl9pPr marL="3479649" algn="l" defTabSz="869915" rtl="0" eaLnBrk="1" latinLnBrk="0" hangingPunct="1">
                <a:defRPr kern="1200">
                  <a:solidFill>
                    <a:schemeClr val="dk1"/>
                  </a:solidFill>
                  <a:latin typeface="+mn-lt"/>
                  <a:ea typeface="+mn-ea"/>
                  <a:cs typeface="+mn-cs"/>
                </a:defRPr>
              </a:lvl9pPr>
            </a:lstStyle>
            <a:p>
              <a:pPr algn="ctr"/>
              <a:r>
                <a:rPr lang="en-US" sz="700" dirty="0" smtClean="0"/>
                <a:t>32bit Micro </a:t>
              </a:r>
              <a:r>
                <a:rPr lang="en-US" sz="700" dirty="0"/>
                <a:t>C</a:t>
              </a:r>
              <a:r>
                <a:rPr lang="en-US" sz="700" dirty="0" smtClean="0"/>
                <a:t>ontroller</a:t>
              </a:r>
              <a:endParaRPr lang="en-US" sz="700" dirty="0"/>
            </a:p>
          </p:txBody>
        </p:sp>
        <p:sp>
          <p:nvSpPr>
            <p:cNvPr id="303" name="Rectangle 302"/>
            <p:cNvSpPr/>
            <p:nvPr/>
          </p:nvSpPr>
          <p:spPr>
            <a:xfrm>
              <a:off x="4430291" y="3280360"/>
              <a:ext cx="900000" cy="540000"/>
            </a:xfrm>
            <a:prstGeom prst="rect">
              <a:avLst/>
            </a:prstGeom>
            <a:ln>
              <a:solidFill>
                <a:schemeClr val="tx1"/>
              </a:solidFill>
            </a:ln>
          </p:spPr>
          <p:style>
            <a:lnRef idx="1">
              <a:schemeClr val="dk1"/>
            </a:lnRef>
            <a:fillRef idx="2">
              <a:schemeClr val="dk1"/>
            </a:fillRef>
            <a:effectRef idx="1">
              <a:schemeClr val="dk1"/>
            </a:effectRef>
            <a:fontRef idx="minor">
              <a:schemeClr val="dk1"/>
            </a:fontRef>
          </p:style>
          <p:txBody>
            <a:bodyPr lIns="0" rIns="0" rtlCol="0" anchor="ctr"/>
            <a:lstStyle>
              <a:defPPr>
                <a:defRPr lang="en-US"/>
              </a:defPPr>
              <a:lvl1pPr algn="l" defTabSz="1948240" rtl="0" fontAlgn="base">
                <a:spcBef>
                  <a:spcPct val="0"/>
                </a:spcBef>
                <a:spcAft>
                  <a:spcPct val="0"/>
                </a:spcAft>
                <a:defRPr kern="1200">
                  <a:solidFill>
                    <a:schemeClr val="dk1"/>
                  </a:solidFill>
                  <a:latin typeface="+mn-lt"/>
                  <a:ea typeface="+mn-ea"/>
                  <a:cs typeface="+mn-cs"/>
                </a:defRPr>
              </a:lvl1pPr>
              <a:lvl2pPr marL="1948240" indent="-1513287" algn="l" defTabSz="1948240" rtl="0" fontAlgn="base">
                <a:spcBef>
                  <a:spcPct val="0"/>
                </a:spcBef>
                <a:spcAft>
                  <a:spcPct val="0"/>
                </a:spcAft>
                <a:defRPr kern="1200">
                  <a:solidFill>
                    <a:schemeClr val="dk1"/>
                  </a:solidFill>
                  <a:latin typeface="+mn-lt"/>
                  <a:ea typeface="+mn-ea"/>
                  <a:cs typeface="+mn-cs"/>
                </a:defRPr>
              </a:lvl2pPr>
              <a:lvl3pPr marL="3896484" indent="-3026569" algn="l" defTabSz="1948240" rtl="0" fontAlgn="base">
                <a:spcBef>
                  <a:spcPct val="0"/>
                </a:spcBef>
                <a:spcAft>
                  <a:spcPct val="0"/>
                </a:spcAft>
                <a:defRPr kern="1200">
                  <a:solidFill>
                    <a:schemeClr val="dk1"/>
                  </a:solidFill>
                  <a:latin typeface="+mn-lt"/>
                  <a:ea typeface="+mn-ea"/>
                  <a:cs typeface="+mn-cs"/>
                </a:defRPr>
              </a:lvl3pPr>
              <a:lvl4pPr marL="5844724" indent="-4539856" algn="l" defTabSz="1948240" rtl="0" fontAlgn="base">
                <a:spcBef>
                  <a:spcPct val="0"/>
                </a:spcBef>
                <a:spcAft>
                  <a:spcPct val="0"/>
                </a:spcAft>
                <a:defRPr kern="1200">
                  <a:solidFill>
                    <a:schemeClr val="dk1"/>
                  </a:solidFill>
                  <a:latin typeface="+mn-lt"/>
                  <a:ea typeface="+mn-ea"/>
                  <a:cs typeface="+mn-cs"/>
                </a:defRPr>
              </a:lvl4pPr>
              <a:lvl5pPr marL="7792963" indent="-6053139" algn="l" defTabSz="1948240" rtl="0" fontAlgn="base">
                <a:spcBef>
                  <a:spcPct val="0"/>
                </a:spcBef>
                <a:spcAft>
                  <a:spcPct val="0"/>
                </a:spcAft>
                <a:defRPr kern="1200">
                  <a:solidFill>
                    <a:schemeClr val="dk1"/>
                  </a:solidFill>
                  <a:latin typeface="+mn-lt"/>
                  <a:ea typeface="+mn-ea"/>
                  <a:cs typeface="+mn-cs"/>
                </a:defRPr>
              </a:lvl5pPr>
              <a:lvl6pPr marL="2174782" algn="l" defTabSz="869915" rtl="0" eaLnBrk="1" latinLnBrk="0" hangingPunct="1">
                <a:defRPr kern="1200">
                  <a:solidFill>
                    <a:schemeClr val="dk1"/>
                  </a:solidFill>
                  <a:latin typeface="+mn-lt"/>
                  <a:ea typeface="+mn-ea"/>
                  <a:cs typeface="+mn-cs"/>
                </a:defRPr>
              </a:lvl6pPr>
              <a:lvl7pPr marL="2609739" algn="l" defTabSz="869915" rtl="0" eaLnBrk="1" latinLnBrk="0" hangingPunct="1">
                <a:defRPr kern="1200">
                  <a:solidFill>
                    <a:schemeClr val="dk1"/>
                  </a:solidFill>
                  <a:latin typeface="+mn-lt"/>
                  <a:ea typeface="+mn-ea"/>
                  <a:cs typeface="+mn-cs"/>
                </a:defRPr>
              </a:lvl7pPr>
              <a:lvl8pPr marL="3044692" algn="l" defTabSz="869915" rtl="0" eaLnBrk="1" latinLnBrk="0" hangingPunct="1">
                <a:defRPr kern="1200">
                  <a:solidFill>
                    <a:schemeClr val="dk1"/>
                  </a:solidFill>
                  <a:latin typeface="+mn-lt"/>
                  <a:ea typeface="+mn-ea"/>
                  <a:cs typeface="+mn-cs"/>
                </a:defRPr>
              </a:lvl8pPr>
              <a:lvl9pPr marL="3479649" algn="l" defTabSz="869915" rtl="0" eaLnBrk="1" latinLnBrk="0" hangingPunct="1">
                <a:defRPr kern="1200">
                  <a:solidFill>
                    <a:schemeClr val="dk1"/>
                  </a:solidFill>
                  <a:latin typeface="+mn-lt"/>
                  <a:ea typeface="+mn-ea"/>
                  <a:cs typeface="+mn-cs"/>
                </a:defRPr>
              </a:lvl9pPr>
            </a:lstStyle>
            <a:p>
              <a:pPr algn="ctr"/>
              <a:r>
                <a:rPr lang="en-US" sz="700" dirty="0" smtClean="0"/>
                <a:t>Collective </a:t>
              </a:r>
              <a:r>
                <a:rPr lang="en-US" sz="700" dirty="0" err="1" smtClean="0"/>
                <a:t>comm</a:t>
              </a:r>
              <a:r>
                <a:rPr lang="en-US" sz="700" dirty="0" smtClean="0"/>
                <a:t> block</a:t>
              </a:r>
              <a:endParaRPr lang="en-US" sz="700" dirty="0"/>
            </a:p>
          </p:txBody>
        </p:sp>
        <p:sp>
          <p:nvSpPr>
            <p:cNvPr id="304" name="Rectangle 303"/>
            <p:cNvSpPr/>
            <p:nvPr/>
          </p:nvSpPr>
          <p:spPr>
            <a:xfrm>
              <a:off x="4405511" y="4299160"/>
              <a:ext cx="900000" cy="540000"/>
            </a:xfrm>
            <a:prstGeom prst="rect">
              <a:avLst/>
            </a:prstGeom>
          </p:spPr>
          <p:style>
            <a:lnRef idx="1">
              <a:schemeClr val="dk1"/>
            </a:lnRef>
            <a:fillRef idx="2">
              <a:schemeClr val="dk1"/>
            </a:fillRef>
            <a:effectRef idx="1">
              <a:schemeClr val="dk1"/>
            </a:effectRef>
            <a:fontRef idx="minor">
              <a:schemeClr val="dk1"/>
            </a:fontRef>
          </p:style>
          <p:txBody>
            <a:bodyPr rtlCol="0" anchor="ctr"/>
            <a:lstStyle>
              <a:defPPr>
                <a:defRPr lang="en-US"/>
              </a:defPPr>
              <a:lvl1pPr algn="l" defTabSz="1948240" rtl="0" fontAlgn="base">
                <a:spcBef>
                  <a:spcPct val="0"/>
                </a:spcBef>
                <a:spcAft>
                  <a:spcPct val="0"/>
                </a:spcAft>
                <a:defRPr kern="1200">
                  <a:solidFill>
                    <a:schemeClr val="dk1"/>
                  </a:solidFill>
                  <a:latin typeface="+mn-lt"/>
                  <a:ea typeface="+mn-ea"/>
                  <a:cs typeface="+mn-cs"/>
                </a:defRPr>
              </a:lvl1pPr>
              <a:lvl2pPr marL="1948240" indent="-1513287" algn="l" defTabSz="1948240" rtl="0" fontAlgn="base">
                <a:spcBef>
                  <a:spcPct val="0"/>
                </a:spcBef>
                <a:spcAft>
                  <a:spcPct val="0"/>
                </a:spcAft>
                <a:defRPr kern="1200">
                  <a:solidFill>
                    <a:schemeClr val="dk1"/>
                  </a:solidFill>
                  <a:latin typeface="+mn-lt"/>
                  <a:ea typeface="+mn-ea"/>
                  <a:cs typeface="+mn-cs"/>
                </a:defRPr>
              </a:lvl2pPr>
              <a:lvl3pPr marL="3896484" indent="-3026569" algn="l" defTabSz="1948240" rtl="0" fontAlgn="base">
                <a:spcBef>
                  <a:spcPct val="0"/>
                </a:spcBef>
                <a:spcAft>
                  <a:spcPct val="0"/>
                </a:spcAft>
                <a:defRPr kern="1200">
                  <a:solidFill>
                    <a:schemeClr val="dk1"/>
                  </a:solidFill>
                  <a:latin typeface="+mn-lt"/>
                  <a:ea typeface="+mn-ea"/>
                  <a:cs typeface="+mn-cs"/>
                </a:defRPr>
              </a:lvl3pPr>
              <a:lvl4pPr marL="5844724" indent="-4539856" algn="l" defTabSz="1948240" rtl="0" fontAlgn="base">
                <a:spcBef>
                  <a:spcPct val="0"/>
                </a:spcBef>
                <a:spcAft>
                  <a:spcPct val="0"/>
                </a:spcAft>
                <a:defRPr kern="1200">
                  <a:solidFill>
                    <a:schemeClr val="dk1"/>
                  </a:solidFill>
                  <a:latin typeface="+mn-lt"/>
                  <a:ea typeface="+mn-ea"/>
                  <a:cs typeface="+mn-cs"/>
                </a:defRPr>
              </a:lvl4pPr>
              <a:lvl5pPr marL="7792963" indent="-6053139" algn="l" defTabSz="1948240" rtl="0" fontAlgn="base">
                <a:spcBef>
                  <a:spcPct val="0"/>
                </a:spcBef>
                <a:spcAft>
                  <a:spcPct val="0"/>
                </a:spcAft>
                <a:defRPr kern="1200">
                  <a:solidFill>
                    <a:schemeClr val="dk1"/>
                  </a:solidFill>
                  <a:latin typeface="+mn-lt"/>
                  <a:ea typeface="+mn-ea"/>
                  <a:cs typeface="+mn-cs"/>
                </a:defRPr>
              </a:lvl5pPr>
              <a:lvl6pPr marL="2174782" algn="l" defTabSz="869915" rtl="0" eaLnBrk="1" latinLnBrk="0" hangingPunct="1">
                <a:defRPr kern="1200">
                  <a:solidFill>
                    <a:schemeClr val="dk1"/>
                  </a:solidFill>
                  <a:latin typeface="+mn-lt"/>
                  <a:ea typeface="+mn-ea"/>
                  <a:cs typeface="+mn-cs"/>
                </a:defRPr>
              </a:lvl6pPr>
              <a:lvl7pPr marL="2609739" algn="l" defTabSz="869915" rtl="0" eaLnBrk="1" latinLnBrk="0" hangingPunct="1">
                <a:defRPr kern="1200">
                  <a:solidFill>
                    <a:schemeClr val="dk1"/>
                  </a:solidFill>
                  <a:latin typeface="+mn-lt"/>
                  <a:ea typeface="+mn-ea"/>
                  <a:cs typeface="+mn-cs"/>
                </a:defRPr>
              </a:lvl7pPr>
              <a:lvl8pPr marL="3044692" algn="l" defTabSz="869915" rtl="0" eaLnBrk="1" latinLnBrk="0" hangingPunct="1">
                <a:defRPr kern="1200">
                  <a:solidFill>
                    <a:schemeClr val="dk1"/>
                  </a:solidFill>
                  <a:latin typeface="+mn-lt"/>
                  <a:ea typeface="+mn-ea"/>
                  <a:cs typeface="+mn-cs"/>
                </a:defRPr>
              </a:lvl8pPr>
              <a:lvl9pPr marL="3479649" algn="l" defTabSz="869915" rtl="0" eaLnBrk="1" latinLnBrk="0" hangingPunct="1">
                <a:defRPr kern="1200">
                  <a:solidFill>
                    <a:schemeClr val="dk1"/>
                  </a:solidFill>
                  <a:latin typeface="+mn-lt"/>
                  <a:ea typeface="+mn-ea"/>
                  <a:cs typeface="+mn-cs"/>
                </a:defRPr>
              </a:lvl9pPr>
            </a:lstStyle>
            <a:p>
              <a:pPr algn="ctr"/>
              <a:r>
                <a:rPr lang="en-US" sz="700" dirty="0" smtClean="0"/>
                <a:t>Memory controller</a:t>
              </a:r>
              <a:endParaRPr lang="en-US" sz="700" dirty="0"/>
            </a:p>
          </p:txBody>
        </p:sp>
        <p:sp>
          <p:nvSpPr>
            <p:cNvPr id="305" name="Rectangle 304"/>
            <p:cNvSpPr/>
            <p:nvPr/>
          </p:nvSpPr>
          <p:spPr>
            <a:xfrm>
              <a:off x="3224808" y="4297464"/>
              <a:ext cx="900000" cy="538734"/>
            </a:xfrm>
            <a:prstGeom prst="rect">
              <a:avLst/>
            </a:prstGeom>
          </p:spPr>
          <p:style>
            <a:lnRef idx="1">
              <a:schemeClr val="dk1"/>
            </a:lnRef>
            <a:fillRef idx="2">
              <a:schemeClr val="dk1"/>
            </a:fillRef>
            <a:effectRef idx="1">
              <a:schemeClr val="dk1"/>
            </a:effectRef>
            <a:fontRef idx="minor">
              <a:schemeClr val="dk1"/>
            </a:fontRef>
          </p:style>
          <p:txBody>
            <a:bodyPr lIns="0" rIns="0" rtlCol="0" anchor="ctr"/>
            <a:lstStyle>
              <a:defPPr>
                <a:defRPr lang="en-US"/>
              </a:defPPr>
              <a:lvl1pPr algn="l" defTabSz="1948240" rtl="0" fontAlgn="base">
                <a:spcBef>
                  <a:spcPct val="0"/>
                </a:spcBef>
                <a:spcAft>
                  <a:spcPct val="0"/>
                </a:spcAft>
                <a:defRPr kern="1200">
                  <a:solidFill>
                    <a:schemeClr val="dk1"/>
                  </a:solidFill>
                  <a:latin typeface="+mn-lt"/>
                  <a:ea typeface="+mn-ea"/>
                  <a:cs typeface="+mn-cs"/>
                </a:defRPr>
              </a:lvl1pPr>
              <a:lvl2pPr marL="1948240" indent="-1513287" algn="l" defTabSz="1948240" rtl="0" fontAlgn="base">
                <a:spcBef>
                  <a:spcPct val="0"/>
                </a:spcBef>
                <a:spcAft>
                  <a:spcPct val="0"/>
                </a:spcAft>
                <a:defRPr kern="1200">
                  <a:solidFill>
                    <a:schemeClr val="dk1"/>
                  </a:solidFill>
                  <a:latin typeface="+mn-lt"/>
                  <a:ea typeface="+mn-ea"/>
                  <a:cs typeface="+mn-cs"/>
                </a:defRPr>
              </a:lvl2pPr>
              <a:lvl3pPr marL="3896484" indent="-3026569" algn="l" defTabSz="1948240" rtl="0" fontAlgn="base">
                <a:spcBef>
                  <a:spcPct val="0"/>
                </a:spcBef>
                <a:spcAft>
                  <a:spcPct val="0"/>
                </a:spcAft>
                <a:defRPr kern="1200">
                  <a:solidFill>
                    <a:schemeClr val="dk1"/>
                  </a:solidFill>
                  <a:latin typeface="+mn-lt"/>
                  <a:ea typeface="+mn-ea"/>
                  <a:cs typeface="+mn-cs"/>
                </a:defRPr>
              </a:lvl3pPr>
              <a:lvl4pPr marL="5844724" indent="-4539856" algn="l" defTabSz="1948240" rtl="0" fontAlgn="base">
                <a:spcBef>
                  <a:spcPct val="0"/>
                </a:spcBef>
                <a:spcAft>
                  <a:spcPct val="0"/>
                </a:spcAft>
                <a:defRPr kern="1200">
                  <a:solidFill>
                    <a:schemeClr val="dk1"/>
                  </a:solidFill>
                  <a:latin typeface="+mn-lt"/>
                  <a:ea typeface="+mn-ea"/>
                  <a:cs typeface="+mn-cs"/>
                </a:defRPr>
              </a:lvl4pPr>
              <a:lvl5pPr marL="7792963" indent="-6053139" algn="l" defTabSz="1948240" rtl="0" fontAlgn="base">
                <a:spcBef>
                  <a:spcPct val="0"/>
                </a:spcBef>
                <a:spcAft>
                  <a:spcPct val="0"/>
                </a:spcAft>
                <a:defRPr kern="1200">
                  <a:solidFill>
                    <a:schemeClr val="dk1"/>
                  </a:solidFill>
                  <a:latin typeface="+mn-lt"/>
                  <a:ea typeface="+mn-ea"/>
                  <a:cs typeface="+mn-cs"/>
                </a:defRPr>
              </a:lvl5pPr>
              <a:lvl6pPr marL="2174782" algn="l" defTabSz="869915" rtl="0" eaLnBrk="1" latinLnBrk="0" hangingPunct="1">
                <a:defRPr kern="1200">
                  <a:solidFill>
                    <a:schemeClr val="dk1"/>
                  </a:solidFill>
                  <a:latin typeface="+mn-lt"/>
                  <a:ea typeface="+mn-ea"/>
                  <a:cs typeface="+mn-cs"/>
                </a:defRPr>
              </a:lvl6pPr>
              <a:lvl7pPr marL="2609739" algn="l" defTabSz="869915" rtl="0" eaLnBrk="1" latinLnBrk="0" hangingPunct="1">
                <a:defRPr kern="1200">
                  <a:solidFill>
                    <a:schemeClr val="dk1"/>
                  </a:solidFill>
                  <a:latin typeface="+mn-lt"/>
                  <a:ea typeface="+mn-ea"/>
                  <a:cs typeface="+mn-cs"/>
                </a:defRPr>
              </a:lvl7pPr>
              <a:lvl8pPr marL="3044692" algn="l" defTabSz="869915" rtl="0" eaLnBrk="1" latinLnBrk="0" hangingPunct="1">
                <a:defRPr kern="1200">
                  <a:solidFill>
                    <a:schemeClr val="dk1"/>
                  </a:solidFill>
                  <a:latin typeface="+mn-lt"/>
                  <a:ea typeface="+mn-ea"/>
                  <a:cs typeface="+mn-cs"/>
                </a:defRPr>
              </a:lvl8pPr>
              <a:lvl9pPr marL="3479649" algn="l" defTabSz="869915" rtl="0" eaLnBrk="1" latinLnBrk="0" hangingPunct="1">
                <a:defRPr kern="1200">
                  <a:solidFill>
                    <a:schemeClr val="dk1"/>
                  </a:solidFill>
                  <a:latin typeface="+mn-lt"/>
                  <a:ea typeface="+mn-ea"/>
                  <a:cs typeface="+mn-cs"/>
                </a:defRPr>
              </a:lvl9pPr>
            </a:lstStyle>
            <a:p>
              <a:pPr algn="ctr"/>
              <a:r>
                <a:rPr lang="en-US" sz="700" dirty="0" smtClean="0"/>
                <a:t>GPU I/O accelerator</a:t>
              </a:r>
              <a:endParaRPr lang="en-US" sz="700" dirty="0"/>
            </a:p>
          </p:txBody>
        </p:sp>
        <p:cxnSp>
          <p:nvCxnSpPr>
            <p:cNvPr id="306" name="Straight Arrow Connector 305"/>
            <p:cNvCxnSpPr/>
            <p:nvPr/>
          </p:nvCxnSpPr>
          <p:spPr>
            <a:xfrm rot="5400000">
              <a:off x="3558862" y="3914946"/>
              <a:ext cx="216000" cy="962"/>
            </a:xfrm>
            <a:prstGeom prst="straightConnector1">
              <a:avLst/>
            </a:prstGeom>
            <a:ln w="19050">
              <a:solidFill>
                <a:schemeClr val="tx1"/>
              </a:solidFill>
              <a:headEnd type="stealth"/>
              <a:tailEnd type="stealth"/>
            </a:ln>
          </p:spPr>
          <p:style>
            <a:lnRef idx="1">
              <a:schemeClr val="accent1"/>
            </a:lnRef>
            <a:fillRef idx="0">
              <a:schemeClr val="accent1"/>
            </a:fillRef>
            <a:effectRef idx="0">
              <a:schemeClr val="accent1"/>
            </a:effectRef>
            <a:fontRef idx="minor">
              <a:schemeClr val="tx1"/>
            </a:fontRef>
          </p:style>
        </p:cxnSp>
        <p:sp>
          <p:nvSpPr>
            <p:cNvPr id="307" name="Rectangle 306"/>
            <p:cNvSpPr/>
            <p:nvPr/>
          </p:nvSpPr>
          <p:spPr>
            <a:xfrm rot="5400000">
              <a:off x="5565168" y="4263056"/>
              <a:ext cx="900000" cy="540000"/>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defPPr>
                <a:defRPr lang="en-US"/>
              </a:defPPr>
              <a:lvl1pPr algn="l" defTabSz="1948240" rtl="0" fontAlgn="base">
                <a:spcBef>
                  <a:spcPct val="0"/>
                </a:spcBef>
                <a:spcAft>
                  <a:spcPct val="0"/>
                </a:spcAft>
                <a:defRPr kern="1200">
                  <a:solidFill>
                    <a:schemeClr val="dk1"/>
                  </a:solidFill>
                  <a:latin typeface="+mn-lt"/>
                  <a:ea typeface="+mn-ea"/>
                  <a:cs typeface="+mn-cs"/>
                </a:defRPr>
              </a:lvl1pPr>
              <a:lvl2pPr marL="1948240" indent="-1513287" algn="l" defTabSz="1948240" rtl="0" fontAlgn="base">
                <a:spcBef>
                  <a:spcPct val="0"/>
                </a:spcBef>
                <a:spcAft>
                  <a:spcPct val="0"/>
                </a:spcAft>
                <a:defRPr kern="1200">
                  <a:solidFill>
                    <a:schemeClr val="dk1"/>
                  </a:solidFill>
                  <a:latin typeface="+mn-lt"/>
                  <a:ea typeface="+mn-ea"/>
                  <a:cs typeface="+mn-cs"/>
                </a:defRPr>
              </a:lvl2pPr>
              <a:lvl3pPr marL="3896484" indent="-3026569" algn="l" defTabSz="1948240" rtl="0" fontAlgn="base">
                <a:spcBef>
                  <a:spcPct val="0"/>
                </a:spcBef>
                <a:spcAft>
                  <a:spcPct val="0"/>
                </a:spcAft>
                <a:defRPr kern="1200">
                  <a:solidFill>
                    <a:schemeClr val="dk1"/>
                  </a:solidFill>
                  <a:latin typeface="+mn-lt"/>
                  <a:ea typeface="+mn-ea"/>
                  <a:cs typeface="+mn-cs"/>
                </a:defRPr>
              </a:lvl3pPr>
              <a:lvl4pPr marL="5844724" indent="-4539856" algn="l" defTabSz="1948240" rtl="0" fontAlgn="base">
                <a:spcBef>
                  <a:spcPct val="0"/>
                </a:spcBef>
                <a:spcAft>
                  <a:spcPct val="0"/>
                </a:spcAft>
                <a:defRPr kern="1200">
                  <a:solidFill>
                    <a:schemeClr val="dk1"/>
                  </a:solidFill>
                  <a:latin typeface="+mn-lt"/>
                  <a:ea typeface="+mn-ea"/>
                  <a:cs typeface="+mn-cs"/>
                </a:defRPr>
              </a:lvl4pPr>
              <a:lvl5pPr marL="7792963" indent="-6053139" algn="l" defTabSz="1948240" rtl="0" fontAlgn="base">
                <a:spcBef>
                  <a:spcPct val="0"/>
                </a:spcBef>
                <a:spcAft>
                  <a:spcPct val="0"/>
                </a:spcAft>
                <a:defRPr kern="1200">
                  <a:solidFill>
                    <a:schemeClr val="dk1"/>
                  </a:solidFill>
                  <a:latin typeface="+mn-lt"/>
                  <a:ea typeface="+mn-ea"/>
                  <a:cs typeface="+mn-cs"/>
                </a:defRPr>
              </a:lvl5pPr>
              <a:lvl6pPr marL="2174782" algn="l" defTabSz="869915" rtl="0" eaLnBrk="1" latinLnBrk="0" hangingPunct="1">
                <a:defRPr kern="1200">
                  <a:solidFill>
                    <a:schemeClr val="dk1"/>
                  </a:solidFill>
                  <a:latin typeface="+mn-lt"/>
                  <a:ea typeface="+mn-ea"/>
                  <a:cs typeface="+mn-cs"/>
                </a:defRPr>
              </a:lvl6pPr>
              <a:lvl7pPr marL="2609739" algn="l" defTabSz="869915" rtl="0" eaLnBrk="1" latinLnBrk="0" hangingPunct="1">
                <a:defRPr kern="1200">
                  <a:solidFill>
                    <a:schemeClr val="dk1"/>
                  </a:solidFill>
                  <a:latin typeface="+mn-lt"/>
                  <a:ea typeface="+mn-ea"/>
                  <a:cs typeface="+mn-cs"/>
                </a:defRPr>
              </a:lvl7pPr>
              <a:lvl8pPr marL="3044692" algn="l" defTabSz="869915" rtl="0" eaLnBrk="1" latinLnBrk="0" hangingPunct="1">
                <a:defRPr kern="1200">
                  <a:solidFill>
                    <a:schemeClr val="dk1"/>
                  </a:solidFill>
                  <a:latin typeface="+mn-lt"/>
                  <a:ea typeface="+mn-ea"/>
                  <a:cs typeface="+mn-cs"/>
                </a:defRPr>
              </a:lvl8pPr>
              <a:lvl9pPr marL="3479649" algn="l" defTabSz="869915" rtl="0" eaLnBrk="1" latinLnBrk="0" hangingPunct="1">
                <a:defRPr kern="1200">
                  <a:solidFill>
                    <a:schemeClr val="dk1"/>
                  </a:solidFill>
                  <a:latin typeface="+mn-lt"/>
                  <a:ea typeface="+mn-ea"/>
                  <a:cs typeface="+mn-cs"/>
                </a:defRPr>
              </a:lvl9pPr>
            </a:lstStyle>
            <a:p>
              <a:pPr algn="ctr"/>
              <a:r>
                <a:rPr lang="en-US" sz="700" dirty="0" smtClean="0"/>
                <a:t>On Board Memory</a:t>
              </a:r>
              <a:endParaRPr lang="en-US" sz="700" dirty="0"/>
            </a:p>
          </p:txBody>
        </p:sp>
        <p:sp>
          <p:nvSpPr>
            <p:cNvPr id="308" name="Rectangle 307"/>
            <p:cNvSpPr/>
            <p:nvPr/>
          </p:nvSpPr>
          <p:spPr>
            <a:xfrm rot="5400000">
              <a:off x="5565168" y="3248960"/>
              <a:ext cx="900000" cy="540000"/>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defPPr>
                <a:defRPr lang="en-US"/>
              </a:defPPr>
              <a:lvl1pPr algn="l" defTabSz="1948240" rtl="0" fontAlgn="base">
                <a:spcBef>
                  <a:spcPct val="0"/>
                </a:spcBef>
                <a:spcAft>
                  <a:spcPct val="0"/>
                </a:spcAft>
                <a:defRPr kern="1200">
                  <a:solidFill>
                    <a:schemeClr val="dk1"/>
                  </a:solidFill>
                  <a:latin typeface="+mn-lt"/>
                  <a:ea typeface="+mn-ea"/>
                  <a:cs typeface="+mn-cs"/>
                </a:defRPr>
              </a:lvl1pPr>
              <a:lvl2pPr marL="1948240" indent="-1513287" algn="l" defTabSz="1948240" rtl="0" fontAlgn="base">
                <a:spcBef>
                  <a:spcPct val="0"/>
                </a:spcBef>
                <a:spcAft>
                  <a:spcPct val="0"/>
                </a:spcAft>
                <a:defRPr kern="1200">
                  <a:solidFill>
                    <a:schemeClr val="dk1"/>
                  </a:solidFill>
                  <a:latin typeface="+mn-lt"/>
                  <a:ea typeface="+mn-ea"/>
                  <a:cs typeface="+mn-cs"/>
                </a:defRPr>
              </a:lvl2pPr>
              <a:lvl3pPr marL="3896484" indent="-3026569" algn="l" defTabSz="1948240" rtl="0" fontAlgn="base">
                <a:spcBef>
                  <a:spcPct val="0"/>
                </a:spcBef>
                <a:spcAft>
                  <a:spcPct val="0"/>
                </a:spcAft>
                <a:defRPr kern="1200">
                  <a:solidFill>
                    <a:schemeClr val="dk1"/>
                  </a:solidFill>
                  <a:latin typeface="+mn-lt"/>
                  <a:ea typeface="+mn-ea"/>
                  <a:cs typeface="+mn-cs"/>
                </a:defRPr>
              </a:lvl3pPr>
              <a:lvl4pPr marL="5844724" indent="-4539856" algn="l" defTabSz="1948240" rtl="0" fontAlgn="base">
                <a:spcBef>
                  <a:spcPct val="0"/>
                </a:spcBef>
                <a:spcAft>
                  <a:spcPct val="0"/>
                </a:spcAft>
                <a:defRPr kern="1200">
                  <a:solidFill>
                    <a:schemeClr val="dk1"/>
                  </a:solidFill>
                  <a:latin typeface="+mn-lt"/>
                  <a:ea typeface="+mn-ea"/>
                  <a:cs typeface="+mn-cs"/>
                </a:defRPr>
              </a:lvl4pPr>
              <a:lvl5pPr marL="7792963" indent="-6053139" algn="l" defTabSz="1948240" rtl="0" fontAlgn="base">
                <a:spcBef>
                  <a:spcPct val="0"/>
                </a:spcBef>
                <a:spcAft>
                  <a:spcPct val="0"/>
                </a:spcAft>
                <a:defRPr kern="1200">
                  <a:solidFill>
                    <a:schemeClr val="dk1"/>
                  </a:solidFill>
                  <a:latin typeface="+mn-lt"/>
                  <a:ea typeface="+mn-ea"/>
                  <a:cs typeface="+mn-cs"/>
                </a:defRPr>
              </a:lvl5pPr>
              <a:lvl6pPr marL="2174782" algn="l" defTabSz="869915" rtl="0" eaLnBrk="1" latinLnBrk="0" hangingPunct="1">
                <a:defRPr kern="1200">
                  <a:solidFill>
                    <a:schemeClr val="dk1"/>
                  </a:solidFill>
                  <a:latin typeface="+mn-lt"/>
                  <a:ea typeface="+mn-ea"/>
                  <a:cs typeface="+mn-cs"/>
                </a:defRPr>
              </a:lvl6pPr>
              <a:lvl7pPr marL="2609739" algn="l" defTabSz="869915" rtl="0" eaLnBrk="1" latinLnBrk="0" hangingPunct="1">
                <a:defRPr kern="1200">
                  <a:solidFill>
                    <a:schemeClr val="dk1"/>
                  </a:solidFill>
                  <a:latin typeface="+mn-lt"/>
                  <a:ea typeface="+mn-ea"/>
                  <a:cs typeface="+mn-cs"/>
                </a:defRPr>
              </a:lvl7pPr>
              <a:lvl8pPr marL="3044692" algn="l" defTabSz="869915" rtl="0" eaLnBrk="1" latinLnBrk="0" hangingPunct="1">
                <a:defRPr kern="1200">
                  <a:solidFill>
                    <a:schemeClr val="dk1"/>
                  </a:solidFill>
                  <a:latin typeface="+mn-lt"/>
                  <a:ea typeface="+mn-ea"/>
                  <a:cs typeface="+mn-cs"/>
                </a:defRPr>
              </a:lvl8pPr>
              <a:lvl9pPr marL="3479649" algn="l" defTabSz="869915" rtl="0" eaLnBrk="1" latinLnBrk="0" hangingPunct="1">
                <a:defRPr kern="1200">
                  <a:solidFill>
                    <a:schemeClr val="dk1"/>
                  </a:solidFill>
                  <a:latin typeface="+mn-lt"/>
                  <a:ea typeface="+mn-ea"/>
                  <a:cs typeface="+mn-cs"/>
                </a:defRPr>
              </a:lvl9pPr>
            </a:lstStyle>
            <a:p>
              <a:pPr algn="ctr"/>
              <a:r>
                <a:rPr lang="en-US" sz="700" dirty="0" smtClean="0"/>
                <a:t>1Gb Eth port</a:t>
              </a:r>
              <a:endParaRPr lang="en-US" sz="700" dirty="0"/>
            </a:p>
          </p:txBody>
        </p:sp>
        <p:cxnSp>
          <p:nvCxnSpPr>
            <p:cNvPr id="309" name="Straight Arrow Connector 308"/>
            <p:cNvCxnSpPr/>
            <p:nvPr/>
          </p:nvCxnSpPr>
          <p:spPr>
            <a:xfrm rot="5400000">
              <a:off x="3557900" y="4188959"/>
              <a:ext cx="216000" cy="962"/>
            </a:xfrm>
            <a:prstGeom prst="straightConnector1">
              <a:avLst/>
            </a:prstGeom>
            <a:ln w="19050">
              <a:solidFill>
                <a:schemeClr val="tx1"/>
              </a:solidFill>
              <a:headEnd type="stealth"/>
              <a:tailEnd type="stealth"/>
            </a:ln>
          </p:spPr>
          <p:style>
            <a:lnRef idx="1">
              <a:schemeClr val="accent1"/>
            </a:lnRef>
            <a:fillRef idx="0">
              <a:schemeClr val="accent1"/>
            </a:fillRef>
            <a:effectRef idx="0">
              <a:schemeClr val="accent1"/>
            </a:effectRef>
            <a:fontRef idx="minor">
              <a:schemeClr val="tx1"/>
            </a:fontRef>
          </p:style>
        </p:cxnSp>
        <p:sp>
          <p:nvSpPr>
            <p:cNvPr id="310" name="TextBox 309"/>
            <p:cNvSpPr txBox="1"/>
            <p:nvPr/>
          </p:nvSpPr>
          <p:spPr>
            <a:xfrm>
              <a:off x="2498697" y="976360"/>
              <a:ext cx="294063" cy="300084"/>
            </a:xfrm>
            <a:prstGeom prst="rect">
              <a:avLst/>
            </a:prstGeom>
            <a:noFill/>
          </p:spPr>
          <p:txBody>
            <a:bodyPr wrap="square" lIns="0" rIns="0" rtlCol="0">
              <a:spAutoFit/>
            </a:bodyPr>
            <a:lstStyle>
              <a:defPPr>
                <a:defRPr lang="en-US"/>
              </a:defPPr>
              <a:lvl1pPr algn="l" defTabSz="1948240" rtl="0" fontAlgn="base">
                <a:spcBef>
                  <a:spcPct val="0"/>
                </a:spcBef>
                <a:spcAft>
                  <a:spcPct val="0"/>
                </a:spcAft>
                <a:defRPr kern="1200">
                  <a:solidFill>
                    <a:schemeClr val="tx1"/>
                  </a:solidFill>
                  <a:latin typeface="Arial" charset="0"/>
                  <a:ea typeface="MS PGothic" pitchFamily="34" charset="-128"/>
                  <a:cs typeface="+mn-cs"/>
                </a:defRPr>
              </a:lvl1pPr>
              <a:lvl2pPr marL="1948240" indent="-1513287" algn="l" defTabSz="1948240" rtl="0" fontAlgn="base">
                <a:spcBef>
                  <a:spcPct val="0"/>
                </a:spcBef>
                <a:spcAft>
                  <a:spcPct val="0"/>
                </a:spcAft>
                <a:defRPr kern="1200">
                  <a:solidFill>
                    <a:schemeClr val="tx1"/>
                  </a:solidFill>
                  <a:latin typeface="Arial" charset="0"/>
                  <a:ea typeface="MS PGothic" pitchFamily="34" charset="-128"/>
                  <a:cs typeface="+mn-cs"/>
                </a:defRPr>
              </a:lvl2pPr>
              <a:lvl3pPr marL="3896484" indent="-3026569" algn="l" defTabSz="1948240" rtl="0" fontAlgn="base">
                <a:spcBef>
                  <a:spcPct val="0"/>
                </a:spcBef>
                <a:spcAft>
                  <a:spcPct val="0"/>
                </a:spcAft>
                <a:defRPr kern="1200">
                  <a:solidFill>
                    <a:schemeClr val="tx1"/>
                  </a:solidFill>
                  <a:latin typeface="Arial" charset="0"/>
                  <a:ea typeface="MS PGothic" pitchFamily="34" charset="-128"/>
                  <a:cs typeface="+mn-cs"/>
                </a:defRPr>
              </a:lvl3pPr>
              <a:lvl4pPr marL="5844724" indent="-4539856" algn="l" defTabSz="1948240" rtl="0" fontAlgn="base">
                <a:spcBef>
                  <a:spcPct val="0"/>
                </a:spcBef>
                <a:spcAft>
                  <a:spcPct val="0"/>
                </a:spcAft>
                <a:defRPr kern="1200">
                  <a:solidFill>
                    <a:schemeClr val="tx1"/>
                  </a:solidFill>
                  <a:latin typeface="Arial" charset="0"/>
                  <a:ea typeface="MS PGothic" pitchFamily="34" charset="-128"/>
                  <a:cs typeface="+mn-cs"/>
                </a:defRPr>
              </a:lvl4pPr>
              <a:lvl5pPr marL="7792963" indent="-6053139" algn="l" defTabSz="1948240" rtl="0" fontAlgn="base">
                <a:spcBef>
                  <a:spcPct val="0"/>
                </a:spcBef>
                <a:spcAft>
                  <a:spcPct val="0"/>
                </a:spcAft>
                <a:defRPr kern="1200">
                  <a:solidFill>
                    <a:schemeClr val="tx1"/>
                  </a:solidFill>
                  <a:latin typeface="Arial" charset="0"/>
                  <a:ea typeface="MS PGothic" pitchFamily="34" charset="-128"/>
                  <a:cs typeface="+mn-cs"/>
                </a:defRPr>
              </a:lvl5pPr>
              <a:lvl6pPr marL="2174782" algn="l" defTabSz="869915" rtl="0" eaLnBrk="1" latinLnBrk="0" hangingPunct="1">
                <a:defRPr kern="1200">
                  <a:solidFill>
                    <a:schemeClr val="tx1"/>
                  </a:solidFill>
                  <a:latin typeface="Arial" charset="0"/>
                  <a:ea typeface="MS PGothic" pitchFamily="34" charset="-128"/>
                  <a:cs typeface="+mn-cs"/>
                </a:defRPr>
              </a:lvl6pPr>
              <a:lvl7pPr marL="2609739" algn="l" defTabSz="869915" rtl="0" eaLnBrk="1" latinLnBrk="0" hangingPunct="1">
                <a:defRPr kern="1200">
                  <a:solidFill>
                    <a:schemeClr val="tx1"/>
                  </a:solidFill>
                  <a:latin typeface="Arial" charset="0"/>
                  <a:ea typeface="MS PGothic" pitchFamily="34" charset="-128"/>
                  <a:cs typeface="+mn-cs"/>
                </a:defRPr>
              </a:lvl7pPr>
              <a:lvl8pPr marL="3044692" algn="l" defTabSz="869915" rtl="0" eaLnBrk="1" latinLnBrk="0" hangingPunct="1">
                <a:defRPr kern="1200">
                  <a:solidFill>
                    <a:schemeClr val="tx1"/>
                  </a:solidFill>
                  <a:latin typeface="Arial" charset="0"/>
                  <a:ea typeface="MS PGothic" pitchFamily="34" charset="-128"/>
                  <a:cs typeface="+mn-cs"/>
                </a:defRPr>
              </a:lvl8pPr>
              <a:lvl9pPr marL="3479649" algn="l" defTabSz="869915" rtl="0" eaLnBrk="1" latinLnBrk="0" hangingPunct="1">
                <a:defRPr kern="1200">
                  <a:solidFill>
                    <a:schemeClr val="tx1"/>
                  </a:solidFill>
                  <a:latin typeface="Arial" charset="0"/>
                  <a:ea typeface="MS PGothic" pitchFamily="34" charset="-128"/>
                  <a:cs typeface="+mn-cs"/>
                </a:defRPr>
              </a:lvl9pPr>
            </a:lstStyle>
            <a:p>
              <a:r>
                <a:rPr lang="en-US" sz="700" dirty="0" smtClean="0"/>
                <a:t>X</a:t>
              </a:r>
              <a:r>
                <a:rPr lang="en-US" sz="700" baseline="30000" dirty="0" smtClean="0"/>
                <a:t>+</a:t>
              </a:r>
              <a:endParaRPr lang="en-US" sz="700" baseline="30000" dirty="0"/>
            </a:p>
          </p:txBody>
        </p:sp>
        <p:sp>
          <p:nvSpPr>
            <p:cNvPr id="311" name="TextBox 310"/>
            <p:cNvSpPr txBox="1"/>
            <p:nvPr/>
          </p:nvSpPr>
          <p:spPr>
            <a:xfrm>
              <a:off x="2959039" y="976360"/>
              <a:ext cx="265770" cy="300084"/>
            </a:xfrm>
            <a:prstGeom prst="rect">
              <a:avLst/>
            </a:prstGeom>
            <a:noFill/>
          </p:spPr>
          <p:txBody>
            <a:bodyPr wrap="square" lIns="0" rIns="0" rtlCol="0">
              <a:spAutoFit/>
            </a:bodyPr>
            <a:lstStyle>
              <a:defPPr>
                <a:defRPr lang="en-US"/>
              </a:defPPr>
              <a:lvl1pPr algn="l" defTabSz="1948240" rtl="0" fontAlgn="base">
                <a:spcBef>
                  <a:spcPct val="0"/>
                </a:spcBef>
                <a:spcAft>
                  <a:spcPct val="0"/>
                </a:spcAft>
                <a:defRPr kern="1200">
                  <a:solidFill>
                    <a:schemeClr val="tx1"/>
                  </a:solidFill>
                  <a:latin typeface="Arial" charset="0"/>
                  <a:ea typeface="MS PGothic" pitchFamily="34" charset="-128"/>
                  <a:cs typeface="+mn-cs"/>
                </a:defRPr>
              </a:lvl1pPr>
              <a:lvl2pPr marL="1948240" indent="-1513287" algn="l" defTabSz="1948240" rtl="0" fontAlgn="base">
                <a:spcBef>
                  <a:spcPct val="0"/>
                </a:spcBef>
                <a:spcAft>
                  <a:spcPct val="0"/>
                </a:spcAft>
                <a:defRPr kern="1200">
                  <a:solidFill>
                    <a:schemeClr val="tx1"/>
                  </a:solidFill>
                  <a:latin typeface="Arial" charset="0"/>
                  <a:ea typeface="MS PGothic" pitchFamily="34" charset="-128"/>
                  <a:cs typeface="+mn-cs"/>
                </a:defRPr>
              </a:lvl2pPr>
              <a:lvl3pPr marL="3896484" indent="-3026569" algn="l" defTabSz="1948240" rtl="0" fontAlgn="base">
                <a:spcBef>
                  <a:spcPct val="0"/>
                </a:spcBef>
                <a:spcAft>
                  <a:spcPct val="0"/>
                </a:spcAft>
                <a:defRPr kern="1200">
                  <a:solidFill>
                    <a:schemeClr val="tx1"/>
                  </a:solidFill>
                  <a:latin typeface="Arial" charset="0"/>
                  <a:ea typeface="MS PGothic" pitchFamily="34" charset="-128"/>
                  <a:cs typeface="+mn-cs"/>
                </a:defRPr>
              </a:lvl3pPr>
              <a:lvl4pPr marL="5844724" indent="-4539856" algn="l" defTabSz="1948240" rtl="0" fontAlgn="base">
                <a:spcBef>
                  <a:spcPct val="0"/>
                </a:spcBef>
                <a:spcAft>
                  <a:spcPct val="0"/>
                </a:spcAft>
                <a:defRPr kern="1200">
                  <a:solidFill>
                    <a:schemeClr val="tx1"/>
                  </a:solidFill>
                  <a:latin typeface="Arial" charset="0"/>
                  <a:ea typeface="MS PGothic" pitchFamily="34" charset="-128"/>
                  <a:cs typeface="+mn-cs"/>
                </a:defRPr>
              </a:lvl4pPr>
              <a:lvl5pPr marL="7792963" indent="-6053139" algn="l" defTabSz="1948240" rtl="0" fontAlgn="base">
                <a:spcBef>
                  <a:spcPct val="0"/>
                </a:spcBef>
                <a:spcAft>
                  <a:spcPct val="0"/>
                </a:spcAft>
                <a:defRPr kern="1200">
                  <a:solidFill>
                    <a:schemeClr val="tx1"/>
                  </a:solidFill>
                  <a:latin typeface="Arial" charset="0"/>
                  <a:ea typeface="MS PGothic" pitchFamily="34" charset="-128"/>
                  <a:cs typeface="+mn-cs"/>
                </a:defRPr>
              </a:lvl5pPr>
              <a:lvl6pPr marL="2174782" algn="l" defTabSz="869915" rtl="0" eaLnBrk="1" latinLnBrk="0" hangingPunct="1">
                <a:defRPr kern="1200">
                  <a:solidFill>
                    <a:schemeClr val="tx1"/>
                  </a:solidFill>
                  <a:latin typeface="Arial" charset="0"/>
                  <a:ea typeface="MS PGothic" pitchFamily="34" charset="-128"/>
                  <a:cs typeface="+mn-cs"/>
                </a:defRPr>
              </a:lvl6pPr>
              <a:lvl7pPr marL="2609739" algn="l" defTabSz="869915" rtl="0" eaLnBrk="1" latinLnBrk="0" hangingPunct="1">
                <a:defRPr kern="1200">
                  <a:solidFill>
                    <a:schemeClr val="tx1"/>
                  </a:solidFill>
                  <a:latin typeface="Arial" charset="0"/>
                  <a:ea typeface="MS PGothic" pitchFamily="34" charset="-128"/>
                  <a:cs typeface="+mn-cs"/>
                </a:defRPr>
              </a:lvl7pPr>
              <a:lvl8pPr marL="3044692" algn="l" defTabSz="869915" rtl="0" eaLnBrk="1" latinLnBrk="0" hangingPunct="1">
                <a:defRPr kern="1200">
                  <a:solidFill>
                    <a:schemeClr val="tx1"/>
                  </a:solidFill>
                  <a:latin typeface="Arial" charset="0"/>
                  <a:ea typeface="MS PGothic" pitchFamily="34" charset="-128"/>
                  <a:cs typeface="+mn-cs"/>
                </a:defRPr>
              </a:lvl8pPr>
              <a:lvl9pPr marL="3479649" algn="l" defTabSz="869915" rtl="0" eaLnBrk="1" latinLnBrk="0" hangingPunct="1">
                <a:defRPr kern="1200">
                  <a:solidFill>
                    <a:schemeClr val="tx1"/>
                  </a:solidFill>
                  <a:latin typeface="Arial" charset="0"/>
                  <a:ea typeface="MS PGothic" pitchFamily="34" charset="-128"/>
                  <a:cs typeface="+mn-cs"/>
                </a:defRPr>
              </a:lvl9pPr>
            </a:lstStyle>
            <a:p>
              <a:r>
                <a:rPr lang="en-US" sz="700" dirty="0" smtClean="0"/>
                <a:t>X</a:t>
              </a:r>
              <a:r>
                <a:rPr lang="en-US" sz="700" baseline="30000" dirty="0" smtClean="0"/>
                <a:t>-</a:t>
              </a:r>
              <a:endParaRPr lang="en-US" sz="700" baseline="30000" dirty="0"/>
            </a:p>
          </p:txBody>
        </p:sp>
        <p:sp>
          <p:nvSpPr>
            <p:cNvPr id="312" name="TextBox 311"/>
            <p:cNvSpPr txBox="1"/>
            <p:nvPr/>
          </p:nvSpPr>
          <p:spPr>
            <a:xfrm>
              <a:off x="3421782" y="976360"/>
              <a:ext cx="235074" cy="300084"/>
            </a:xfrm>
            <a:prstGeom prst="rect">
              <a:avLst/>
            </a:prstGeom>
            <a:noFill/>
          </p:spPr>
          <p:txBody>
            <a:bodyPr wrap="square" lIns="0" rIns="0" rtlCol="0">
              <a:spAutoFit/>
            </a:bodyPr>
            <a:lstStyle>
              <a:defPPr>
                <a:defRPr lang="en-US"/>
              </a:defPPr>
              <a:lvl1pPr algn="l" defTabSz="1948240" rtl="0" fontAlgn="base">
                <a:spcBef>
                  <a:spcPct val="0"/>
                </a:spcBef>
                <a:spcAft>
                  <a:spcPct val="0"/>
                </a:spcAft>
                <a:defRPr kern="1200">
                  <a:solidFill>
                    <a:schemeClr val="tx1"/>
                  </a:solidFill>
                  <a:latin typeface="Arial" charset="0"/>
                  <a:ea typeface="MS PGothic" pitchFamily="34" charset="-128"/>
                  <a:cs typeface="+mn-cs"/>
                </a:defRPr>
              </a:lvl1pPr>
              <a:lvl2pPr marL="1948240" indent="-1513287" algn="l" defTabSz="1948240" rtl="0" fontAlgn="base">
                <a:spcBef>
                  <a:spcPct val="0"/>
                </a:spcBef>
                <a:spcAft>
                  <a:spcPct val="0"/>
                </a:spcAft>
                <a:defRPr kern="1200">
                  <a:solidFill>
                    <a:schemeClr val="tx1"/>
                  </a:solidFill>
                  <a:latin typeface="Arial" charset="0"/>
                  <a:ea typeface="MS PGothic" pitchFamily="34" charset="-128"/>
                  <a:cs typeface="+mn-cs"/>
                </a:defRPr>
              </a:lvl2pPr>
              <a:lvl3pPr marL="3896484" indent="-3026569" algn="l" defTabSz="1948240" rtl="0" fontAlgn="base">
                <a:spcBef>
                  <a:spcPct val="0"/>
                </a:spcBef>
                <a:spcAft>
                  <a:spcPct val="0"/>
                </a:spcAft>
                <a:defRPr kern="1200">
                  <a:solidFill>
                    <a:schemeClr val="tx1"/>
                  </a:solidFill>
                  <a:latin typeface="Arial" charset="0"/>
                  <a:ea typeface="MS PGothic" pitchFamily="34" charset="-128"/>
                  <a:cs typeface="+mn-cs"/>
                </a:defRPr>
              </a:lvl3pPr>
              <a:lvl4pPr marL="5844724" indent="-4539856" algn="l" defTabSz="1948240" rtl="0" fontAlgn="base">
                <a:spcBef>
                  <a:spcPct val="0"/>
                </a:spcBef>
                <a:spcAft>
                  <a:spcPct val="0"/>
                </a:spcAft>
                <a:defRPr kern="1200">
                  <a:solidFill>
                    <a:schemeClr val="tx1"/>
                  </a:solidFill>
                  <a:latin typeface="Arial" charset="0"/>
                  <a:ea typeface="MS PGothic" pitchFamily="34" charset="-128"/>
                  <a:cs typeface="+mn-cs"/>
                </a:defRPr>
              </a:lvl4pPr>
              <a:lvl5pPr marL="7792963" indent="-6053139" algn="l" defTabSz="1948240" rtl="0" fontAlgn="base">
                <a:spcBef>
                  <a:spcPct val="0"/>
                </a:spcBef>
                <a:spcAft>
                  <a:spcPct val="0"/>
                </a:spcAft>
                <a:defRPr kern="1200">
                  <a:solidFill>
                    <a:schemeClr val="tx1"/>
                  </a:solidFill>
                  <a:latin typeface="Arial" charset="0"/>
                  <a:ea typeface="MS PGothic" pitchFamily="34" charset="-128"/>
                  <a:cs typeface="+mn-cs"/>
                </a:defRPr>
              </a:lvl5pPr>
              <a:lvl6pPr marL="2174782" algn="l" defTabSz="869915" rtl="0" eaLnBrk="1" latinLnBrk="0" hangingPunct="1">
                <a:defRPr kern="1200">
                  <a:solidFill>
                    <a:schemeClr val="tx1"/>
                  </a:solidFill>
                  <a:latin typeface="Arial" charset="0"/>
                  <a:ea typeface="MS PGothic" pitchFamily="34" charset="-128"/>
                  <a:cs typeface="+mn-cs"/>
                </a:defRPr>
              </a:lvl6pPr>
              <a:lvl7pPr marL="2609739" algn="l" defTabSz="869915" rtl="0" eaLnBrk="1" latinLnBrk="0" hangingPunct="1">
                <a:defRPr kern="1200">
                  <a:solidFill>
                    <a:schemeClr val="tx1"/>
                  </a:solidFill>
                  <a:latin typeface="Arial" charset="0"/>
                  <a:ea typeface="MS PGothic" pitchFamily="34" charset="-128"/>
                  <a:cs typeface="+mn-cs"/>
                </a:defRPr>
              </a:lvl7pPr>
              <a:lvl8pPr marL="3044692" algn="l" defTabSz="869915" rtl="0" eaLnBrk="1" latinLnBrk="0" hangingPunct="1">
                <a:defRPr kern="1200">
                  <a:solidFill>
                    <a:schemeClr val="tx1"/>
                  </a:solidFill>
                  <a:latin typeface="Arial" charset="0"/>
                  <a:ea typeface="MS PGothic" pitchFamily="34" charset="-128"/>
                  <a:cs typeface="+mn-cs"/>
                </a:defRPr>
              </a:lvl8pPr>
              <a:lvl9pPr marL="3479649" algn="l" defTabSz="869915" rtl="0" eaLnBrk="1" latinLnBrk="0" hangingPunct="1">
                <a:defRPr kern="1200">
                  <a:solidFill>
                    <a:schemeClr val="tx1"/>
                  </a:solidFill>
                  <a:latin typeface="Arial" charset="0"/>
                  <a:ea typeface="MS PGothic" pitchFamily="34" charset="-128"/>
                  <a:cs typeface="+mn-cs"/>
                </a:defRPr>
              </a:lvl9pPr>
            </a:lstStyle>
            <a:p>
              <a:r>
                <a:rPr lang="en-US" sz="700" dirty="0" smtClean="0"/>
                <a:t>Y</a:t>
              </a:r>
              <a:r>
                <a:rPr lang="en-US" sz="700" baseline="30000" dirty="0" smtClean="0"/>
                <a:t>+</a:t>
              </a:r>
              <a:endParaRPr lang="en-US" sz="700" baseline="30000" dirty="0"/>
            </a:p>
          </p:txBody>
        </p:sp>
        <p:sp>
          <p:nvSpPr>
            <p:cNvPr id="313" name="TextBox 312"/>
            <p:cNvSpPr txBox="1"/>
            <p:nvPr/>
          </p:nvSpPr>
          <p:spPr>
            <a:xfrm>
              <a:off x="3866568" y="976360"/>
              <a:ext cx="222335" cy="300084"/>
            </a:xfrm>
            <a:prstGeom prst="rect">
              <a:avLst/>
            </a:prstGeom>
            <a:noFill/>
          </p:spPr>
          <p:txBody>
            <a:bodyPr wrap="square" lIns="0" rIns="0" rtlCol="0">
              <a:spAutoFit/>
            </a:bodyPr>
            <a:lstStyle>
              <a:defPPr>
                <a:defRPr lang="en-US"/>
              </a:defPPr>
              <a:lvl1pPr algn="l" defTabSz="1948240" rtl="0" fontAlgn="base">
                <a:spcBef>
                  <a:spcPct val="0"/>
                </a:spcBef>
                <a:spcAft>
                  <a:spcPct val="0"/>
                </a:spcAft>
                <a:defRPr kern="1200">
                  <a:solidFill>
                    <a:schemeClr val="tx1"/>
                  </a:solidFill>
                  <a:latin typeface="Arial" charset="0"/>
                  <a:ea typeface="MS PGothic" pitchFamily="34" charset="-128"/>
                  <a:cs typeface="+mn-cs"/>
                </a:defRPr>
              </a:lvl1pPr>
              <a:lvl2pPr marL="1948240" indent="-1513287" algn="l" defTabSz="1948240" rtl="0" fontAlgn="base">
                <a:spcBef>
                  <a:spcPct val="0"/>
                </a:spcBef>
                <a:spcAft>
                  <a:spcPct val="0"/>
                </a:spcAft>
                <a:defRPr kern="1200">
                  <a:solidFill>
                    <a:schemeClr val="tx1"/>
                  </a:solidFill>
                  <a:latin typeface="Arial" charset="0"/>
                  <a:ea typeface="MS PGothic" pitchFamily="34" charset="-128"/>
                  <a:cs typeface="+mn-cs"/>
                </a:defRPr>
              </a:lvl2pPr>
              <a:lvl3pPr marL="3896484" indent="-3026569" algn="l" defTabSz="1948240" rtl="0" fontAlgn="base">
                <a:spcBef>
                  <a:spcPct val="0"/>
                </a:spcBef>
                <a:spcAft>
                  <a:spcPct val="0"/>
                </a:spcAft>
                <a:defRPr kern="1200">
                  <a:solidFill>
                    <a:schemeClr val="tx1"/>
                  </a:solidFill>
                  <a:latin typeface="Arial" charset="0"/>
                  <a:ea typeface="MS PGothic" pitchFamily="34" charset="-128"/>
                  <a:cs typeface="+mn-cs"/>
                </a:defRPr>
              </a:lvl3pPr>
              <a:lvl4pPr marL="5844724" indent="-4539856" algn="l" defTabSz="1948240" rtl="0" fontAlgn="base">
                <a:spcBef>
                  <a:spcPct val="0"/>
                </a:spcBef>
                <a:spcAft>
                  <a:spcPct val="0"/>
                </a:spcAft>
                <a:defRPr kern="1200">
                  <a:solidFill>
                    <a:schemeClr val="tx1"/>
                  </a:solidFill>
                  <a:latin typeface="Arial" charset="0"/>
                  <a:ea typeface="MS PGothic" pitchFamily="34" charset="-128"/>
                  <a:cs typeface="+mn-cs"/>
                </a:defRPr>
              </a:lvl4pPr>
              <a:lvl5pPr marL="7792963" indent="-6053139" algn="l" defTabSz="1948240" rtl="0" fontAlgn="base">
                <a:spcBef>
                  <a:spcPct val="0"/>
                </a:spcBef>
                <a:spcAft>
                  <a:spcPct val="0"/>
                </a:spcAft>
                <a:defRPr kern="1200">
                  <a:solidFill>
                    <a:schemeClr val="tx1"/>
                  </a:solidFill>
                  <a:latin typeface="Arial" charset="0"/>
                  <a:ea typeface="MS PGothic" pitchFamily="34" charset="-128"/>
                  <a:cs typeface="+mn-cs"/>
                </a:defRPr>
              </a:lvl5pPr>
              <a:lvl6pPr marL="2174782" algn="l" defTabSz="869915" rtl="0" eaLnBrk="1" latinLnBrk="0" hangingPunct="1">
                <a:defRPr kern="1200">
                  <a:solidFill>
                    <a:schemeClr val="tx1"/>
                  </a:solidFill>
                  <a:latin typeface="Arial" charset="0"/>
                  <a:ea typeface="MS PGothic" pitchFamily="34" charset="-128"/>
                  <a:cs typeface="+mn-cs"/>
                </a:defRPr>
              </a:lvl6pPr>
              <a:lvl7pPr marL="2609739" algn="l" defTabSz="869915" rtl="0" eaLnBrk="1" latinLnBrk="0" hangingPunct="1">
                <a:defRPr kern="1200">
                  <a:solidFill>
                    <a:schemeClr val="tx1"/>
                  </a:solidFill>
                  <a:latin typeface="Arial" charset="0"/>
                  <a:ea typeface="MS PGothic" pitchFamily="34" charset="-128"/>
                  <a:cs typeface="+mn-cs"/>
                </a:defRPr>
              </a:lvl7pPr>
              <a:lvl8pPr marL="3044692" algn="l" defTabSz="869915" rtl="0" eaLnBrk="1" latinLnBrk="0" hangingPunct="1">
                <a:defRPr kern="1200">
                  <a:solidFill>
                    <a:schemeClr val="tx1"/>
                  </a:solidFill>
                  <a:latin typeface="Arial" charset="0"/>
                  <a:ea typeface="MS PGothic" pitchFamily="34" charset="-128"/>
                  <a:cs typeface="+mn-cs"/>
                </a:defRPr>
              </a:lvl8pPr>
              <a:lvl9pPr marL="3479649" algn="l" defTabSz="869915" rtl="0" eaLnBrk="1" latinLnBrk="0" hangingPunct="1">
                <a:defRPr kern="1200">
                  <a:solidFill>
                    <a:schemeClr val="tx1"/>
                  </a:solidFill>
                  <a:latin typeface="Arial" charset="0"/>
                  <a:ea typeface="MS PGothic" pitchFamily="34" charset="-128"/>
                  <a:cs typeface="+mn-cs"/>
                </a:defRPr>
              </a:lvl9pPr>
            </a:lstStyle>
            <a:p>
              <a:r>
                <a:rPr lang="en-US" sz="700" dirty="0" smtClean="0"/>
                <a:t>Y</a:t>
              </a:r>
              <a:r>
                <a:rPr lang="en-US" sz="700" baseline="30000" dirty="0" smtClean="0"/>
                <a:t>-</a:t>
              </a:r>
              <a:endParaRPr lang="en-US" sz="700" baseline="30000" dirty="0"/>
            </a:p>
          </p:txBody>
        </p:sp>
        <p:sp>
          <p:nvSpPr>
            <p:cNvPr id="314" name="TextBox 313"/>
            <p:cNvSpPr txBox="1"/>
            <p:nvPr/>
          </p:nvSpPr>
          <p:spPr>
            <a:xfrm>
              <a:off x="4759238" y="976360"/>
              <a:ext cx="193760" cy="300084"/>
            </a:xfrm>
            <a:prstGeom prst="rect">
              <a:avLst/>
            </a:prstGeom>
            <a:noFill/>
          </p:spPr>
          <p:txBody>
            <a:bodyPr wrap="square" lIns="0" rIns="0" rtlCol="0">
              <a:spAutoFit/>
            </a:bodyPr>
            <a:lstStyle>
              <a:defPPr>
                <a:defRPr lang="en-US"/>
              </a:defPPr>
              <a:lvl1pPr algn="l" defTabSz="1948240" rtl="0" fontAlgn="base">
                <a:spcBef>
                  <a:spcPct val="0"/>
                </a:spcBef>
                <a:spcAft>
                  <a:spcPct val="0"/>
                </a:spcAft>
                <a:defRPr kern="1200">
                  <a:solidFill>
                    <a:schemeClr val="tx1"/>
                  </a:solidFill>
                  <a:latin typeface="Arial" charset="0"/>
                  <a:ea typeface="MS PGothic" pitchFamily="34" charset="-128"/>
                  <a:cs typeface="+mn-cs"/>
                </a:defRPr>
              </a:lvl1pPr>
              <a:lvl2pPr marL="1948240" indent="-1513287" algn="l" defTabSz="1948240" rtl="0" fontAlgn="base">
                <a:spcBef>
                  <a:spcPct val="0"/>
                </a:spcBef>
                <a:spcAft>
                  <a:spcPct val="0"/>
                </a:spcAft>
                <a:defRPr kern="1200">
                  <a:solidFill>
                    <a:schemeClr val="tx1"/>
                  </a:solidFill>
                  <a:latin typeface="Arial" charset="0"/>
                  <a:ea typeface="MS PGothic" pitchFamily="34" charset="-128"/>
                  <a:cs typeface="+mn-cs"/>
                </a:defRPr>
              </a:lvl2pPr>
              <a:lvl3pPr marL="3896484" indent="-3026569" algn="l" defTabSz="1948240" rtl="0" fontAlgn="base">
                <a:spcBef>
                  <a:spcPct val="0"/>
                </a:spcBef>
                <a:spcAft>
                  <a:spcPct val="0"/>
                </a:spcAft>
                <a:defRPr kern="1200">
                  <a:solidFill>
                    <a:schemeClr val="tx1"/>
                  </a:solidFill>
                  <a:latin typeface="Arial" charset="0"/>
                  <a:ea typeface="MS PGothic" pitchFamily="34" charset="-128"/>
                  <a:cs typeface="+mn-cs"/>
                </a:defRPr>
              </a:lvl3pPr>
              <a:lvl4pPr marL="5844724" indent="-4539856" algn="l" defTabSz="1948240" rtl="0" fontAlgn="base">
                <a:spcBef>
                  <a:spcPct val="0"/>
                </a:spcBef>
                <a:spcAft>
                  <a:spcPct val="0"/>
                </a:spcAft>
                <a:defRPr kern="1200">
                  <a:solidFill>
                    <a:schemeClr val="tx1"/>
                  </a:solidFill>
                  <a:latin typeface="Arial" charset="0"/>
                  <a:ea typeface="MS PGothic" pitchFamily="34" charset="-128"/>
                  <a:cs typeface="+mn-cs"/>
                </a:defRPr>
              </a:lvl4pPr>
              <a:lvl5pPr marL="7792963" indent="-6053139" algn="l" defTabSz="1948240" rtl="0" fontAlgn="base">
                <a:spcBef>
                  <a:spcPct val="0"/>
                </a:spcBef>
                <a:spcAft>
                  <a:spcPct val="0"/>
                </a:spcAft>
                <a:defRPr kern="1200">
                  <a:solidFill>
                    <a:schemeClr val="tx1"/>
                  </a:solidFill>
                  <a:latin typeface="Arial" charset="0"/>
                  <a:ea typeface="MS PGothic" pitchFamily="34" charset="-128"/>
                  <a:cs typeface="+mn-cs"/>
                </a:defRPr>
              </a:lvl5pPr>
              <a:lvl6pPr marL="2174782" algn="l" defTabSz="869915" rtl="0" eaLnBrk="1" latinLnBrk="0" hangingPunct="1">
                <a:defRPr kern="1200">
                  <a:solidFill>
                    <a:schemeClr val="tx1"/>
                  </a:solidFill>
                  <a:latin typeface="Arial" charset="0"/>
                  <a:ea typeface="MS PGothic" pitchFamily="34" charset="-128"/>
                  <a:cs typeface="+mn-cs"/>
                </a:defRPr>
              </a:lvl6pPr>
              <a:lvl7pPr marL="2609739" algn="l" defTabSz="869915" rtl="0" eaLnBrk="1" latinLnBrk="0" hangingPunct="1">
                <a:defRPr kern="1200">
                  <a:solidFill>
                    <a:schemeClr val="tx1"/>
                  </a:solidFill>
                  <a:latin typeface="Arial" charset="0"/>
                  <a:ea typeface="MS PGothic" pitchFamily="34" charset="-128"/>
                  <a:cs typeface="+mn-cs"/>
                </a:defRPr>
              </a:lvl7pPr>
              <a:lvl8pPr marL="3044692" algn="l" defTabSz="869915" rtl="0" eaLnBrk="1" latinLnBrk="0" hangingPunct="1">
                <a:defRPr kern="1200">
                  <a:solidFill>
                    <a:schemeClr val="tx1"/>
                  </a:solidFill>
                  <a:latin typeface="Arial" charset="0"/>
                  <a:ea typeface="MS PGothic" pitchFamily="34" charset="-128"/>
                  <a:cs typeface="+mn-cs"/>
                </a:defRPr>
              </a:lvl8pPr>
              <a:lvl9pPr marL="3479649" algn="l" defTabSz="869915" rtl="0" eaLnBrk="1" latinLnBrk="0" hangingPunct="1">
                <a:defRPr kern="1200">
                  <a:solidFill>
                    <a:schemeClr val="tx1"/>
                  </a:solidFill>
                  <a:latin typeface="Arial" charset="0"/>
                  <a:ea typeface="MS PGothic" pitchFamily="34" charset="-128"/>
                  <a:cs typeface="+mn-cs"/>
                </a:defRPr>
              </a:lvl9pPr>
            </a:lstStyle>
            <a:p>
              <a:r>
                <a:rPr lang="en-US" sz="700" dirty="0" smtClean="0"/>
                <a:t>Z</a:t>
              </a:r>
              <a:r>
                <a:rPr lang="en-US" sz="700" baseline="30000" dirty="0" smtClean="0"/>
                <a:t>-</a:t>
              </a:r>
              <a:endParaRPr lang="en-US" sz="700" baseline="30000" dirty="0"/>
            </a:p>
          </p:txBody>
        </p:sp>
        <p:sp>
          <p:nvSpPr>
            <p:cNvPr id="315" name="TextBox 314"/>
            <p:cNvSpPr txBox="1"/>
            <p:nvPr/>
          </p:nvSpPr>
          <p:spPr>
            <a:xfrm>
              <a:off x="4298895" y="976360"/>
              <a:ext cx="294063" cy="300084"/>
            </a:xfrm>
            <a:prstGeom prst="rect">
              <a:avLst/>
            </a:prstGeom>
            <a:noFill/>
          </p:spPr>
          <p:txBody>
            <a:bodyPr wrap="square" lIns="0" rIns="0" rtlCol="0">
              <a:spAutoFit/>
            </a:bodyPr>
            <a:lstStyle>
              <a:defPPr>
                <a:defRPr lang="en-US"/>
              </a:defPPr>
              <a:lvl1pPr algn="l" defTabSz="1948240" rtl="0" fontAlgn="base">
                <a:spcBef>
                  <a:spcPct val="0"/>
                </a:spcBef>
                <a:spcAft>
                  <a:spcPct val="0"/>
                </a:spcAft>
                <a:defRPr kern="1200">
                  <a:solidFill>
                    <a:schemeClr val="tx1"/>
                  </a:solidFill>
                  <a:latin typeface="Arial" charset="0"/>
                  <a:ea typeface="MS PGothic" pitchFamily="34" charset="-128"/>
                  <a:cs typeface="+mn-cs"/>
                </a:defRPr>
              </a:lvl1pPr>
              <a:lvl2pPr marL="1948240" indent="-1513287" algn="l" defTabSz="1948240" rtl="0" fontAlgn="base">
                <a:spcBef>
                  <a:spcPct val="0"/>
                </a:spcBef>
                <a:spcAft>
                  <a:spcPct val="0"/>
                </a:spcAft>
                <a:defRPr kern="1200">
                  <a:solidFill>
                    <a:schemeClr val="tx1"/>
                  </a:solidFill>
                  <a:latin typeface="Arial" charset="0"/>
                  <a:ea typeface="MS PGothic" pitchFamily="34" charset="-128"/>
                  <a:cs typeface="+mn-cs"/>
                </a:defRPr>
              </a:lvl2pPr>
              <a:lvl3pPr marL="3896484" indent="-3026569" algn="l" defTabSz="1948240" rtl="0" fontAlgn="base">
                <a:spcBef>
                  <a:spcPct val="0"/>
                </a:spcBef>
                <a:spcAft>
                  <a:spcPct val="0"/>
                </a:spcAft>
                <a:defRPr kern="1200">
                  <a:solidFill>
                    <a:schemeClr val="tx1"/>
                  </a:solidFill>
                  <a:latin typeface="Arial" charset="0"/>
                  <a:ea typeface="MS PGothic" pitchFamily="34" charset="-128"/>
                  <a:cs typeface="+mn-cs"/>
                </a:defRPr>
              </a:lvl3pPr>
              <a:lvl4pPr marL="5844724" indent="-4539856" algn="l" defTabSz="1948240" rtl="0" fontAlgn="base">
                <a:spcBef>
                  <a:spcPct val="0"/>
                </a:spcBef>
                <a:spcAft>
                  <a:spcPct val="0"/>
                </a:spcAft>
                <a:defRPr kern="1200">
                  <a:solidFill>
                    <a:schemeClr val="tx1"/>
                  </a:solidFill>
                  <a:latin typeface="Arial" charset="0"/>
                  <a:ea typeface="MS PGothic" pitchFamily="34" charset="-128"/>
                  <a:cs typeface="+mn-cs"/>
                </a:defRPr>
              </a:lvl4pPr>
              <a:lvl5pPr marL="7792963" indent="-6053139" algn="l" defTabSz="1948240" rtl="0" fontAlgn="base">
                <a:spcBef>
                  <a:spcPct val="0"/>
                </a:spcBef>
                <a:spcAft>
                  <a:spcPct val="0"/>
                </a:spcAft>
                <a:defRPr kern="1200">
                  <a:solidFill>
                    <a:schemeClr val="tx1"/>
                  </a:solidFill>
                  <a:latin typeface="Arial" charset="0"/>
                  <a:ea typeface="MS PGothic" pitchFamily="34" charset="-128"/>
                  <a:cs typeface="+mn-cs"/>
                </a:defRPr>
              </a:lvl5pPr>
              <a:lvl6pPr marL="2174782" algn="l" defTabSz="869915" rtl="0" eaLnBrk="1" latinLnBrk="0" hangingPunct="1">
                <a:defRPr kern="1200">
                  <a:solidFill>
                    <a:schemeClr val="tx1"/>
                  </a:solidFill>
                  <a:latin typeface="Arial" charset="0"/>
                  <a:ea typeface="MS PGothic" pitchFamily="34" charset="-128"/>
                  <a:cs typeface="+mn-cs"/>
                </a:defRPr>
              </a:lvl6pPr>
              <a:lvl7pPr marL="2609739" algn="l" defTabSz="869915" rtl="0" eaLnBrk="1" latinLnBrk="0" hangingPunct="1">
                <a:defRPr kern="1200">
                  <a:solidFill>
                    <a:schemeClr val="tx1"/>
                  </a:solidFill>
                  <a:latin typeface="Arial" charset="0"/>
                  <a:ea typeface="MS PGothic" pitchFamily="34" charset="-128"/>
                  <a:cs typeface="+mn-cs"/>
                </a:defRPr>
              </a:lvl7pPr>
              <a:lvl8pPr marL="3044692" algn="l" defTabSz="869915" rtl="0" eaLnBrk="1" latinLnBrk="0" hangingPunct="1">
                <a:defRPr kern="1200">
                  <a:solidFill>
                    <a:schemeClr val="tx1"/>
                  </a:solidFill>
                  <a:latin typeface="Arial" charset="0"/>
                  <a:ea typeface="MS PGothic" pitchFamily="34" charset="-128"/>
                  <a:cs typeface="+mn-cs"/>
                </a:defRPr>
              </a:lvl8pPr>
              <a:lvl9pPr marL="3479649" algn="l" defTabSz="869915" rtl="0" eaLnBrk="1" latinLnBrk="0" hangingPunct="1">
                <a:defRPr kern="1200">
                  <a:solidFill>
                    <a:schemeClr val="tx1"/>
                  </a:solidFill>
                  <a:latin typeface="Arial" charset="0"/>
                  <a:ea typeface="MS PGothic" pitchFamily="34" charset="-128"/>
                  <a:cs typeface="+mn-cs"/>
                </a:defRPr>
              </a:lvl9pPr>
            </a:lstStyle>
            <a:p>
              <a:r>
                <a:rPr lang="en-US" sz="700" dirty="0" smtClean="0"/>
                <a:t>Z</a:t>
              </a:r>
              <a:r>
                <a:rPr lang="en-US" sz="700" baseline="30000" dirty="0" smtClean="0"/>
                <a:t>+</a:t>
              </a:r>
              <a:endParaRPr lang="en-US" sz="700" baseline="30000" dirty="0"/>
            </a:p>
          </p:txBody>
        </p:sp>
        <p:cxnSp>
          <p:nvCxnSpPr>
            <p:cNvPr id="316" name="Elbow Connector 315"/>
            <p:cNvCxnSpPr/>
            <p:nvPr/>
          </p:nvCxnSpPr>
          <p:spPr>
            <a:xfrm rot="16200000" flipH="1">
              <a:off x="4069795" y="4243496"/>
              <a:ext cx="504000" cy="180000"/>
            </a:xfrm>
            <a:prstGeom prst="bentConnector2">
              <a:avLst/>
            </a:prstGeom>
            <a:ln w="22225">
              <a:headEnd type="stealth" w="med" len="med"/>
              <a:tailEnd type="stealth"/>
            </a:ln>
          </p:spPr>
          <p:style>
            <a:lnRef idx="1">
              <a:schemeClr val="dk1"/>
            </a:lnRef>
            <a:fillRef idx="0">
              <a:schemeClr val="dk1"/>
            </a:fillRef>
            <a:effectRef idx="0">
              <a:schemeClr val="dk1"/>
            </a:effectRef>
            <a:fontRef idx="minor">
              <a:schemeClr val="tx1"/>
            </a:fontRef>
          </p:style>
        </p:cxnSp>
        <p:cxnSp>
          <p:nvCxnSpPr>
            <p:cNvPr id="317" name="Straight Arrow Connector 316"/>
            <p:cNvCxnSpPr/>
            <p:nvPr/>
          </p:nvCxnSpPr>
          <p:spPr>
            <a:xfrm>
              <a:off x="5313040" y="4581128"/>
              <a:ext cx="432048" cy="0"/>
            </a:xfrm>
            <a:prstGeom prst="straightConnector1">
              <a:avLst/>
            </a:prstGeom>
            <a:ln w="15875">
              <a:solidFill>
                <a:schemeClr val="tx1"/>
              </a:solidFill>
              <a:headEnd type="stealth" w="med" len="lg"/>
              <a:tailEnd type="stealth" w="med" len="lg"/>
            </a:ln>
          </p:spPr>
          <p:style>
            <a:lnRef idx="2">
              <a:schemeClr val="accent1"/>
            </a:lnRef>
            <a:fillRef idx="0">
              <a:schemeClr val="accent1"/>
            </a:fillRef>
            <a:effectRef idx="1">
              <a:schemeClr val="accent1"/>
            </a:effectRef>
            <a:fontRef idx="minor">
              <a:schemeClr val="tx1"/>
            </a:fontRef>
          </p:style>
        </p:cxnSp>
        <p:cxnSp>
          <p:nvCxnSpPr>
            <p:cNvPr id="318" name="Straight Arrow Connector 317"/>
            <p:cNvCxnSpPr/>
            <p:nvPr/>
          </p:nvCxnSpPr>
          <p:spPr>
            <a:xfrm>
              <a:off x="5313040" y="3573016"/>
              <a:ext cx="432048" cy="0"/>
            </a:xfrm>
            <a:prstGeom prst="straightConnector1">
              <a:avLst/>
            </a:prstGeom>
            <a:ln w="15875">
              <a:solidFill>
                <a:schemeClr val="tx1"/>
              </a:solidFill>
              <a:headEnd type="stealth" w="med" len="lg"/>
              <a:tailEnd type="stealth" w="med" len="lg"/>
            </a:ln>
          </p:spPr>
          <p:style>
            <a:lnRef idx="2">
              <a:schemeClr val="accent1"/>
            </a:lnRef>
            <a:fillRef idx="0">
              <a:schemeClr val="accent1"/>
            </a:fillRef>
            <a:effectRef idx="1">
              <a:schemeClr val="accent1"/>
            </a:effectRef>
            <a:fontRef idx="minor">
              <a:schemeClr val="tx1"/>
            </a:fontRef>
          </p:style>
        </p:cxnSp>
      </p:grpSp>
      <p:grpSp>
        <p:nvGrpSpPr>
          <p:cNvPr id="6" name="Group 5"/>
          <p:cNvGrpSpPr/>
          <p:nvPr/>
        </p:nvGrpSpPr>
        <p:grpSpPr>
          <a:xfrm>
            <a:off x="3971816" y="2996952"/>
            <a:ext cx="5877728" cy="3456384"/>
            <a:chOff x="3971816" y="2996952"/>
            <a:chExt cx="5877728" cy="3456384"/>
          </a:xfrm>
        </p:grpSpPr>
        <p:pic>
          <p:nvPicPr>
            <p:cNvPr id="8" name="Picture 7" descr="tech_figure.jpg"/>
            <p:cNvPicPr>
              <a:picLocks noChangeAspect="1"/>
            </p:cNvPicPr>
            <p:nvPr/>
          </p:nvPicPr>
          <p:blipFill rotWithShape="1">
            <a:blip r:embed="rId3">
              <a:extLst>
                <a:ext uri="{28A0092B-C50C-407E-A947-70E740481C1C}">
                  <a14:useLocalDpi xmlns:a14="http://schemas.microsoft.com/office/drawing/2010/main" val="0"/>
                </a:ext>
              </a:extLst>
            </a:blip>
            <a:srcRect l="5768" t="6174" r="4423" b="8009"/>
            <a:stretch/>
          </p:blipFill>
          <p:spPr>
            <a:xfrm>
              <a:off x="3971816" y="3645024"/>
              <a:ext cx="5877728" cy="2808312"/>
            </a:xfrm>
            <a:prstGeom prst="rect">
              <a:avLst/>
            </a:prstGeom>
          </p:spPr>
        </p:pic>
        <p:sp>
          <p:nvSpPr>
            <p:cNvPr id="320" name="Rectangle 319"/>
            <p:cNvSpPr/>
            <p:nvPr/>
          </p:nvSpPr>
          <p:spPr>
            <a:xfrm>
              <a:off x="7185248" y="4725144"/>
              <a:ext cx="792088" cy="720080"/>
            </a:xfrm>
            <a:prstGeom prst="rect">
              <a:avLst/>
            </a:prstGeom>
            <a:solidFill>
              <a:srgbClr val="FF0000">
                <a:alpha val="41000"/>
              </a:srgbClr>
            </a:solidFill>
            <a:ln w="9525" cap="flat" cmpd="sng" algn="ctr">
              <a:solidFill>
                <a:srgbClr val="FF0000"/>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Times New Roman"/>
                <a:ea typeface="+mn-ea"/>
                <a:cs typeface="+mn-cs"/>
              </a:endParaRPr>
            </a:p>
          </p:txBody>
        </p:sp>
        <p:cxnSp>
          <p:nvCxnSpPr>
            <p:cNvPr id="11" name="Straight Arrow Connector 10"/>
            <p:cNvCxnSpPr/>
            <p:nvPr/>
          </p:nvCxnSpPr>
          <p:spPr>
            <a:xfrm>
              <a:off x="7617296" y="2996952"/>
              <a:ext cx="0" cy="1728192"/>
            </a:xfrm>
            <a:prstGeom prst="straightConnector1">
              <a:avLst/>
            </a:prstGeom>
            <a:ln w="76200">
              <a:solidFill>
                <a:srgbClr val="FF0000">
                  <a:alpha val="60000"/>
                </a:srgbClr>
              </a:solidFill>
              <a:tailEnd type="arrow"/>
            </a:ln>
          </p:spPr>
          <p:style>
            <a:lnRef idx="2">
              <a:schemeClr val="accent1"/>
            </a:lnRef>
            <a:fillRef idx="0">
              <a:schemeClr val="accent1"/>
            </a:fillRef>
            <a:effectRef idx="1">
              <a:schemeClr val="accent1"/>
            </a:effectRef>
            <a:fontRef idx="minor">
              <a:schemeClr val="tx1"/>
            </a:fontRef>
          </p:style>
        </p:cxnSp>
      </p:grpSp>
      <p:grpSp>
        <p:nvGrpSpPr>
          <p:cNvPr id="7" name="Group 6"/>
          <p:cNvGrpSpPr/>
          <p:nvPr/>
        </p:nvGrpSpPr>
        <p:grpSpPr>
          <a:xfrm>
            <a:off x="3584848" y="1379984"/>
            <a:ext cx="3144838" cy="3175754"/>
            <a:chOff x="3584848" y="1379984"/>
            <a:chExt cx="3144838" cy="3175754"/>
          </a:xfrm>
        </p:grpSpPr>
        <p:pic>
          <p:nvPicPr>
            <p:cNvPr id="74" name="Picture 73" descr="qsfp_product_overview"/>
            <p:cNvPicPr>
              <a:picLocks noChangeAspect="1" noChangeArrowheads="1"/>
            </p:cNvPicPr>
            <p:nvPr/>
          </p:nvPicPr>
          <p:blipFill>
            <a:blip r:embed="rId4"/>
            <a:srcRect/>
            <a:stretch>
              <a:fillRect/>
            </a:stretch>
          </p:blipFill>
          <p:spPr bwMode="auto">
            <a:xfrm>
              <a:off x="3584848" y="1379984"/>
              <a:ext cx="3144838" cy="1905000"/>
            </a:xfrm>
            <a:prstGeom prst="rect">
              <a:avLst/>
            </a:prstGeom>
            <a:noFill/>
            <a:ln w="9525">
              <a:noFill/>
              <a:miter lim="800000"/>
              <a:headEnd/>
              <a:tailEnd/>
            </a:ln>
          </p:spPr>
        </p:pic>
        <p:cxnSp>
          <p:nvCxnSpPr>
            <p:cNvPr id="76" name="Straight Arrow Connector 75"/>
            <p:cNvCxnSpPr/>
            <p:nvPr/>
          </p:nvCxnSpPr>
          <p:spPr>
            <a:xfrm flipV="1">
              <a:off x="4592960" y="2420888"/>
              <a:ext cx="1224136" cy="2134850"/>
            </a:xfrm>
            <a:prstGeom prst="straightConnector1">
              <a:avLst/>
            </a:prstGeom>
            <a:ln w="76200">
              <a:solidFill>
                <a:srgbClr val="FF0000">
                  <a:alpha val="60000"/>
                </a:srgbClr>
              </a:solidFill>
              <a:tailEnd type="arrow"/>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68769026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5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9">
                                            <p:txEl>
                                              <p:pRg st="0" end="0"/>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9">
                                            <p:txEl>
                                              <p:pRg st="1" end="1"/>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9">
                                            <p:txEl>
                                              <p:pRg st="2" end="2"/>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9">
                                            <p:txEl>
                                              <p:pRg st="3" end="3"/>
                                            </p:tx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9">
                                            <p:txEl>
                                              <p:pRg st="4" end="4"/>
                                            </p:tx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9">
                                            <p:txEl>
                                              <p:pRg st="5" end="5"/>
                                            </p:txEl>
                                          </p:spTgt>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9">
                                            <p:txEl>
                                              <p:pRg st="6" end="6"/>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6"/>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9">
                                            <p:txEl>
                                              <p:pRg st="7" end="7"/>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9">
                                            <p:txEl>
                                              <p:pRg st="8" end="8"/>
                                            </p:txEl>
                                          </p:spTgt>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9">
                                            <p:txEl>
                                              <p:pRg st="9" end="9"/>
                                            </p:txEl>
                                          </p:spTgt>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P spid="3" grpId="0" build="p" bldLvl="2"/>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44688" y="44624"/>
            <a:ext cx="6006667" cy="638944"/>
          </a:xfrm>
        </p:spPr>
        <p:txBody>
          <a:bodyPr>
            <a:noAutofit/>
          </a:bodyPr>
          <a:lstStyle/>
          <a:p>
            <a:r>
              <a:rPr lang="en-US" sz="3200" dirty="0" err="1" smtClean="0"/>
              <a:t>QUonG</a:t>
            </a:r>
            <a:r>
              <a:rPr lang="en-US" sz="3200" dirty="0" smtClean="0"/>
              <a:t> assembly</a:t>
            </a:r>
            <a:endParaRPr lang="en-US" sz="3200" dirty="0"/>
          </a:p>
        </p:txBody>
      </p:sp>
      <p:sp>
        <p:nvSpPr>
          <p:cNvPr id="18" name="Rectangle 3"/>
          <p:cNvSpPr>
            <a:spLocks noChangeArrowheads="1"/>
          </p:cNvSpPr>
          <p:nvPr/>
        </p:nvSpPr>
        <p:spPr bwMode="auto">
          <a:xfrm>
            <a:off x="483865" y="765447"/>
            <a:ext cx="8218487" cy="5903913"/>
          </a:xfrm>
          <a:prstGeom prst="rect">
            <a:avLst/>
          </a:prstGeom>
          <a:noFill/>
          <a:ln w="9525">
            <a:noFill/>
            <a:miter lim="800000"/>
            <a:headEnd/>
            <a:tailEnd/>
          </a:ln>
        </p:spPr>
        <p:txBody>
          <a:bodyPr>
            <a:prstTxWarp prst="textNoShape">
              <a:avLst/>
            </a:prstTxWarp>
          </a:bodyPr>
          <a:lstStyle/>
          <a:p>
            <a:pPr marL="342900" indent="-342900" eaLnBrk="0" hangingPunct="0">
              <a:lnSpc>
                <a:spcPct val="90000"/>
              </a:lnSpc>
              <a:spcBef>
                <a:spcPct val="20000"/>
              </a:spcBef>
              <a:buFontTx/>
              <a:buChar char="•"/>
            </a:pPr>
            <a:endParaRPr lang="it-IT" sz="2000">
              <a:latin typeface="Tahoma" charset="0"/>
            </a:endParaRPr>
          </a:p>
        </p:txBody>
      </p:sp>
      <p:grpSp>
        <p:nvGrpSpPr>
          <p:cNvPr id="7" name="Group 6"/>
          <p:cNvGrpSpPr/>
          <p:nvPr/>
        </p:nvGrpSpPr>
        <p:grpSpPr>
          <a:xfrm>
            <a:off x="1712640" y="2780928"/>
            <a:ext cx="2952328" cy="3528392"/>
            <a:chOff x="1712640" y="2780928"/>
            <a:chExt cx="2952328" cy="3528392"/>
          </a:xfrm>
        </p:grpSpPr>
        <p:pic>
          <p:nvPicPr>
            <p:cNvPr id="3" name="Picture 2"/>
            <p:cNvPicPr>
              <a:picLocks noChangeAspect="1"/>
            </p:cNvPicPr>
            <p:nvPr/>
          </p:nvPicPr>
          <p:blipFill rotWithShape="1">
            <a:blip r:embed="rId3"/>
            <a:srcRect l="11240" r="13844"/>
            <a:stretch/>
          </p:blipFill>
          <p:spPr>
            <a:xfrm>
              <a:off x="2303368" y="2780928"/>
              <a:ext cx="2361600" cy="3528392"/>
            </a:xfrm>
            <a:prstGeom prst="rect">
              <a:avLst/>
            </a:prstGeom>
          </p:spPr>
        </p:pic>
        <p:cxnSp>
          <p:nvCxnSpPr>
            <p:cNvPr id="287" name="Straight Arrow Connector 286"/>
            <p:cNvCxnSpPr/>
            <p:nvPr/>
          </p:nvCxnSpPr>
          <p:spPr>
            <a:xfrm>
              <a:off x="1784648" y="3501008"/>
              <a:ext cx="720079" cy="792088"/>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289" name="Straight Arrow Connector 288"/>
            <p:cNvCxnSpPr/>
            <p:nvPr/>
          </p:nvCxnSpPr>
          <p:spPr>
            <a:xfrm flipV="1">
              <a:off x="1712640" y="4773820"/>
              <a:ext cx="792088" cy="840764"/>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292" name="Straight Arrow Connector 291"/>
            <p:cNvCxnSpPr/>
            <p:nvPr/>
          </p:nvCxnSpPr>
          <p:spPr>
            <a:xfrm>
              <a:off x="1856656" y="4557796"/>
              <a:ext cx="720080" cy="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grpSp>
      <p:grpSp>
        <p:nvGrpSpPr>
          <p:cNvPr id="5" name="Group 4"/>
          <p:cNvGrpSpPr/>
          <p:nvPr/>
        </p:nvGrpSpPr>
        <p:grpSpPr>
          <a:xfrm>
            <a:off x="272480" y="2516228"/>
            <a:ext cx="1967296" cy="4329274"/>
            <a:chOff x="272480" y="2516228"/>
            <a:chExt cx="1967296" cy="4329274"/>
          </a:xfrm>
        </p:grpSpPr>
        <p:grpSp>
          <p:nvGrpSpPr>
            <p:cNvPr id="281" name="Group 280"/>
            <p:cNvGrpSpPr/>
            <p:nvPr/>
          </p:nvGrpSpPr>
          <p:grpSpPr>
            <a:xfrm>
              <a:off x="344488" y="5373216"/>
              <a:ext cx="1512169" cy="1200804"/>
              <a:chOff x="4977513" y="3068960"/>
              <a:chExt cx="1775688" cy="1410063"/>
            </a:xfrm>
          </p:grpSpPr>
          <p:pic>
            <p:nvPicPr>
              <p:cNvPr id="276" name="Picture 275"/>
              <p:cNvPicPr>
                <a:picLocks noChangeAspect="1"/>
              </p:cNvPicPr>
              <p:nvPr/>
            </p:nvPicPr>
            <p:blipFill>
              <a:blip r:embed="rId4"/>
              <a:stretch>
                <a:fillRect/>
              </a:stretch>
            </p:blipFill>
            <p:spPr>
              <a:xfrm>
                <a:off x="4977513" y="3501008"/>
                <a:ext cx="1775688" cy="978015"/>
              </a:xfrm>
              <a:prstGeom prst="rect">
                <a:avLst/>
              </a:prstGeom>
            </p:spPr>
          </p:pic>
          <p:pic>
            <p:nvPicPr>
              <p:cNvPr id="277" name="Picture 276"/>
              <p:cNvPicPr>
                <a:picLocks noChangeAspect="1"/>
              </p:cNvPicPr>
              <p:nvPr/>
            </p:nvPicPr>
            <p:blipFill>
              <a:blip r:embed="rId5"/>
              <a:stretch>
                <a:fillRect/>
              </a:stretch>
            </p:blipFill>
            <p:spPr>
              <a:xfrm>
                <a:off x="5241032" y="3068960"/>
                <a:ext cx="1080120" cy="450050"/>
              </a:xfrm>
              <a:prstGeom prst="rect">
                <a:avLst/>
              </a:prstGeom>
            </p:spPr>
          </p:pic>
          <p:cxnSp>
            <p:nvCxnSpPr>
              <p:cNvPr id="280" name="Straight Arrow Connector 279"/>
              <p:cNvCxnSpPr/>
              <p:nvPr/>
            </p:nvCxnSpPr>
            <p:spPr>
              <a:xfrm>
                <a:off x="5961112" y="3356992"/>
                <a:ext cx="0" cy="36004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grpSp>
        <p:grpSp>
          <p:nvGrpSpPr>
            <p:cNvPr id="282" name="Group 281"/>
            <p:cNvGrpSpPr/>
            <p:nvPr/>
          </p:nvGrpSpPr>
          <p:grpSpPr>
            <a:xfrm>
              <a:off x="416496" y="2516228"/>
              <a:ext cx="1512169" cy="1200804"/>
              <a:chOff x="4977513" y="3068960"/>
              <a:chExt cx="1775688" cy="1410063"/>
            </a:xfrm>
          </p:grpSpPr>
          <p:pic>
            <p:nvPicPr>
              <p:cNvPr id="283" name="Picture 282"/>
              <p:cNvPicPr>
                <a:picLocks noChangeAspect="1"/>
              </p:cNvPicPr>
              <p:nvPr/>
            </p:nvPicPr>
            <p:blipFill>
              <a:blip r:embed="rId4"/>
              <a:stretch>
                <a:fillRect/>
              </a:stretch>
            </p:blipFill>
            <p:spPr>
              <a:xfrm>
                <a:off x="4977513" y="3501008"/>
                <a:ext cx="1775688" cy="978015"/>
              </a:xfrm>
              <a:prstGeom prst="rect">
                <a:avLst/>
              </a:prstGeom>
            </p:spPr>
          </p:pic>
          <p:pic>
            <p:nvPicPr>
              <p:cNvPr id="284" name="Picture 283"/>
              <p:cNvPicPr>
                <a:picLocks noChangeAspect="1"/>
              </p:cNvPicPr>
              <p:nvPr/>
            </p:nvPicPr>
            <p:blipFill>
              <a:blip r:embed="rId5"/>
              <a:stretch>
                <a:fillRect/>
              </a:stretch>
            </p:blipFill>
            <p:spPr>
              <a:xfrm>
                <a:off x="5241032" y="3068960"/>
                <a:ext cx="1080120" cy="450050"/>
              </a:xfrm>
              <a:prstGeom prst="rect">
                <a:avLst/>
              </a:prstGeom>
            </p:spPr>
          </p:pic>
          <p:cxnSp>
            <p:nvCxnSpPr>
              <p:cNvPr id="285" name="Straight Arrow Connector 284"/>
              <p:cNvCxnSpPr/>
              <p:nvPr/>
            </p:nvCxnSpPr>
            <p:spPr>
              <a:xfrm>
                <a:off x="5961112" y="3356992"/>
                <a:ext cx="0" cy="36004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grpSp>
        <p:sp>
          <p:nvSpPr>
            <p:cNvPr id="301" name="Rectangle 300"/>
            <p:cNvSpPr/>
            <p:nvPr/>
          </p:nvSpPr>
          <p:spPr>
            <a:xfrm>
              <a:off x="272480" y="6430004"/>
              <a:ext cx="1967296" cy="415498"/>
            </a:xfrm>
            <a:prstGeom prst="rect">
              <a:avLst/>
            </a:prstGeom>
          </p:spPr>
          <p:txBody>
            <a:bodyPr wrap="none">
              <a:spAutoFit/>
            </a:bodyPr>
            <a:lstStyle/>
            <a:p>
              <a:r>
                <a:rPr lang="en-US" sz="1050" dirty="0" smtClean="0">
                  <a:latin typeface="Tahoma"/>
                  <a:ea typeface="Tahoma" charset="0"/>
                  <a:cs typeface="Tahoma"/>
                </a:rPr>
                <a:t>1U multi-core INTEL server</a:t>
              </a:r>
            </a:p>
            <a:p>
              <a:r>
                <a:rPr lang="en-US" sz="1050" dirty="0" smtClean="0">
                  <a:latin typeface="Tahoma"/>
                  <a:ea typeface="Tahoma" charset="0"/>
                  <a:cs typeface="Tahoma"/>
                </a:rPr>
                <a:t>equipped with </a:t>
              </a:r>
              <a:r>
                <a:rPr lang="en-US" sz="1050" dirty="0" err="1" smtClean="0">
                  <a:latin typeface="Tahoma"/>
                  <a:ea typeface="Tahoma" charset="0"/>
                  <a:cs typeface="Tahoma"/>
                </a:rPr>
                <a:t>APEnet</a:t>
              </a:r>
              <a:r>
                <a:rPr lang="en-US" sz="1050" dirty="0" smtClean="0">
                  <a:latin typeface="Tahoma"/>
                  <a:ea typeface="Tahoma" charset="0"/>
                  <a:cs typeface="Tahoma"/>
                </a:rPr>
                <a:t>+ board</a:t>
              </a:r>
            </a:p>
          </p:txBody>
        </p:sp>
      </p:grpSp>
      <p:grpSp>
        <p:nvGrpSpPr>
          <p:cNvPr id="6" name="Group 5"/>
          <p:cNvGrpSpPr/>
          <p:nvPr/>
        </p:nvGrpSpPr>
        <p:grpSpPr>
          <a:xfrm>
            <a:off x="198016" y="3692683"/>
            <a:ext cx="2018681" cy="1585193"/>
            <a:chOff x="198016" y="3692683"/>
            <a:chExt cx="2018681" cy="1585193"/>
          </a:xfrm>
        </p:grpSpPr>
        <p:pic>
          <p:nvPicPr>
            <p:cNvPr id="278" name="Picture 277"/>
            <p:cNvPicPr>
              <a:picLocks noChangeAspect="1"/>
            </p:cNvPicPr>
            <p:nvPr/>
          </p:nvPicPr>
          <p:blipFill>
            <a:blip r:embed="rId6"/>
            <a:stretch>
              <a:fillRect/>
            </a:stretch>
          </p:blipFill>
          <p:spPr>
            <a:xfrm>
              <a:off x="198016" y="4232981"/>
              <a:ext cx="1874664" cy="1044895"/>
            </a:xfrm>
            <a:prstGeom prst="rect">
              <a:avLst/>
            </a:prstGeom>
          </p:spPr>
        </p:pic>
        <p:sp>
          <p:nvSpPr>
            <p:cNvPr id="302" name="Rectangle 301"/>
            <p:cNvSpPr/>
            <p:nvPr/>
          </p:nvSpPr>
          <p:spPr>
            <a:xfrm>
              <a:off x="200473" y="3692683"/>
              <a:ext cx="2016224" cy="577081"/>
            </a:xfrm>
            <a:prstGeom prst="rect">
              <a:avLst/>
            </a:prstGeom>
          </p:spPr>
          <p:txBody>
            <a:bodyPr wrap="square">
              <a:spAutoFit/>
            </a:bodyPr>
            <a:lstStyle/>
            <a:p>
              <a:r>
                <a:rPr lang="en-US" sz="1050" dirty="0">
                  <a:latin typeface="Tahoma"/>
                  <a:ea typeface="Tahoma" charset="0"/>
                  <a:cs typeface="Tahoma"/>
                </a:rPr>
                <a:t>1U </a:t>
              </a:r>
              <a:r>
                <a:rPr lang="en-US" sz="1050" dirty="0" smtClean="0">
                  <a:latin typeface="Tahoma"/>
                  <a:ea typeface="Tahoma" charset="0"/>
                  <a:cs typeface="Tahoma"/>
                </a:rPr>
                <a:t>S20xx </a:t>
              </a:r>
              <a:r>
                <a:rPr lang="en-US" sz="1050" dirty="0">
                  <a:latin typeface="Tahoma"/>
                  <a:ea typeface="Tahoma" charset="0"/>
                  <a:cs typeface="Tahoma"/>
                </a:rPr>
                <a:t>NVIDIA </a:t>
              </a:r>
              <a:r>
                <a:rPr lang="en-US" sz="1050" dirty="0" smtClean="0">
                  <a:latin typeface="Tahoma"/>
                  <a:ea typeface="Tahoma" charset="0"/>
                  <a:cs typeface="Tahoma"/>
                </a:rPr>
                <a:t>system</a:t>
              </a:r>
              <a:r>
                <a:rPr lang="en-US" sz="1050" dirty="0">
                  <a:latin typeface="Tahoma"/>
                  <a:ea typeface="Tahoma" charset="0"/>
                  <a:cs typeface="Tahoma"/>
                </a:rPr>
                <a:t> </a:t>
              </a:r>
              <a:r>
                <a:rPr lang="en-US" sz="1050" dirty="0" smtClean="0">
                  <a:latin typeface="Tahoma"/>
                  <a:ea typeface="Tahoma" charset="0"/>
                  <a:cs typeface="Tahoma"/>
                </a:rPr>
                <a:t>packing 4 Fermi</a:t>
              </a:r>
              <a:r>
                <a:rPr lang="en-US" sz="1050" dirty="0">
                  <a:latin typeface="Tahoma"/>
                  <a:ea typeface="Tahoma" charset="0"/>
                  <a:cs typeface="Tahoma"/>
                </a:rPr>
                <a:t>-class </a:t>
              </a:r>
              <a:r>
                <a:rPr lang="en-US" sz="1050" dirty="0" smtClean="0">
                  <a:latin typeface="Tahoma"/>
                  <a:ea typeface="Tahoma" charset="0"/>
                  <a:cs typeface="Tahoma"/>
                </a:rPr>
                <a:t>GPUs (~5 </a:t>
              </a:r>
              <a:r>
                <a:rPr lang="en-US" sz="1050" dirty="0" err="1" smtClean="0">
                  <a:latin typeface="Tahoma"/>
                  <a:ea typeface="Tahoma" charset="0"/>
                  <a:cs typeface="Tahoma"/>
                </a:rPr>
                <a:t>Tflops</a:t>
              </a:r>
              <a:r>
                <a:rPr lang="en-US" sz="1050" dirty="0" smtClean="0">
                  <a:latin typeface="Tahoma"/>
                  <a:ea typeface="Tahoma" charset="0"/>
                  <a:cs typeface="Tahoma"/>
                </a:rPr>
                <a:t>)</a:t>
              </a:r>
            </a:p>
          </p:txBody>
        </p:sp>
      </p:grpSp>
      <p:sp>
        <p:nvSpPr>
          <p:cNvPr id="303" name="Rectangle 4"/>
          <p:cNvSpPr>
            <a:spLocks noChangeArrowheads="1"/>
          </p:cNvSpPr>
          <p:nvPr/>
        </p:nvSpPr>
        <p:spPr bwMode="auto">
          <a:xfrm>
            <a:off x="4808984" y="3284984"/>
            <a:ext cx="4975673" cy="3096344"/>
          </a:xfrm>
          <a:prstGeom prst="rect">
            <a:avLst/>
          </a:prstGeom>
          <a:noFill/>
          <a:ln w="9525">
            <a:noFill/>
            <a:miter lim="800000"/>
            <a:headEnd/>
            <a:tailEnd/>
          </a:ln>
        </p:spPr>
        <p:txBody>
          <a:bodyPr>
            <a:prstTxWarp prst="textNoShape">
              <a:avLst/>
            </a:prstTxWarp>
            <a:noAutofit/>
          </a:bodyPr>
          <a:lstStyle/>
          <a:p>
            <a:pPr>
              <a:spcBef>
                <a:spcPct val="20000"/>
              </a:spcBef>
              <a:buClr>
                <a:schemeClr val="tx1"/>
              </a:buClr>
              <a:buSzPct val="130000"/>
            </a:pPr>
            <a:r>
              <a:rPr lang="en-US" dirty="0" err="1" smtClean="0">
                <a:latin typeface="Tahoma" charset="0"/>
                <a:ea typeface="Tahoma" charset="0"/>
                <a:cs typeface="Tahoma" charset="0"/>
              </a:rPr>
              <a:t>QUonG</a:t>
            </a:r>
            <a:r>
              <a:rPr lang="en-US" dirty="0" smtClean="0">
                <a:latin typeface="Tahoma" charset="0"/>
                <a:ea typeface="Tahoma" charset="0"/>
                <a:cs typeface="Tahoma" charset="0"/>
              </a:rPr>
              <a:t> Deployment status (2011/12)</a:t>
            </a:r>
          </a:p>
          <a:p>
            <a:pPr marL="176213" indent="-176213">
              <a:spcBef>
                <a:spcPct val="20000"/>
              </a:spcBef>
              <a:buClr>
                <a:schemeClr val="tx1"/>
              </a:buClr>
              <a:buSzPct val="130000"/>
              <a:buFont typeface="Arial"/>
              <a:buChar char="•"/>
            </a:pPr>
            <a:r>
              <a:rPr lang="en-US" sz="1600" dirty="0" smtClean="0">
                <a:latin typeface="Tahoma" charset="0"/>
                <a:ea typeface="Tahoma" charset="0"/>
                <a:cs typeface="Tahoma" charset="0"/>
              </a:rPr>
              <a:t>42U “Full rack” </a:t>
            </a:r>
            <a:r>
              <a:rPr lang="en-US" sz="1600" dirty="0">
                <a:latin typeface="Tahoma" charset="0"/>
                <a:ea typeface="Tahoma" charset="0"/>
                <a:cs typeface="Tahoma" charset="0"/>
              </a:rPr>
              <a:t>system:</a:t>
            </a:r>
            <a:endParaRPr lang="en-US" sz="1600" dirty="0" smtClean="0">
              <a:latin typeface="Tahoma" charset="0"/>
              <a:ea typeface="Tahoma" charset="0"/>
              <a:cs typeface="Tahoma" charset="0"/>
            </a:endParaRPr>
          </a:p>
          <a:p>
            <a:pPr marL="360363" lvl="4" indent="-184150">
              <a:spcBef>
                <a:spcPct val="20000"/>
              </a:spcBef>
              <a:buClr>
                <a:schemeClr val="tx1"/>
              </a:buClr>
              <a:buSzPct val="130000"/>
              <a:buFont typeface="Arial"/>
              <a:buChar char="•"/>
            </a:pPr>
            <a:r>
              <a:rPr lang="en-US" sz="1400" dirty="0" smtClean="0">
                <a:solidFill>
                  <a:srgbClr val="FF0000"/>
                </a:solidFill>
                <a:latin typeface="Tahoma" charset="0"/>
                <a:ea typeface="Tahoma" charset="0"/>
                <a:cs typeface="Tahoma" charset="0"/>
              </a:rPr>
              <a:t>~60 </a:t>
            </a:r>
            <a:r>
              <a:rPr lang="en-US" sz="1400" dirty="0" err="1">
                <a:solidFill>
                  <a:srgbClr val="FF0000"/>
                </a:solidFill>
                <a:latin typeface="Tahoma" charset="0"/>
                <a:ea typeface="Tahoma" charset="0"/>
                <a:cs typeface="Tahoma" charset="0"/>
              </a:rPr>
              <a:t>TFlops</a:t>
            </a:r>
            <a:r>
              <a:rPr lang="en-US" sz="1400" dirty="0">
                <a:solidFill>
                  <a:srgbClr val="FF0000"/>
                </a:solidFill>
                <a:latin typeface="Tahoma" charset="0"/>
                <a:ea typeface="Tahoma" charset="0"/>
                <a:cs typeface="Tahoma" charset="0"/>
              </a:rPr>
              <a:t>/rack </a:t>
            </a:r>
            <a:r>
              <a:rPr lang="en-US" sz="1400" dirty="0">
                <a:latin typeface="Tahoma" charset="0"/>
                <a:ea typeface="Tahoma" charset="0"/>
                <a:cs typeface="Tahoma" charset="0"/>
              </a:rPr>
              <a:t>peak</a:t>
            </a:r>
          </a:p>
          <a:p>
            <a:pPr marL="360363" lvl="4" indent="-184150">
              <a:spcBef>
                <a:spcPct val="20000"/>
              </a:spcBef>
              <a:buClr>
                <a:schemeClr val="tx1"/>
              </a:buClr>
              <a:buSzPct val="130000"/>
              <a:buFont typeface="Arial"/>
              <a:buChar char="•"/>
            </a:pPr>
            <a:r>
              <a:rPr lang="en-US" sz="1400" dirty="0">
                <a:solidFill>
                  <a:srgbClr val="FF0000"/>
                </a:solidFill>
                <a:latin typeface="Tahoma" charset="0"/>
                <a:ea typeface="Tahoma" charset="0"/>
                <a:cs typeface="Tahoma" charset="0"/>
              </a:rPr>
              <a:t>25 kW/rack </a:t>
            </a:r>
            <a:r>
              <a:rPr lang="en-US" sz="1400" dirty="0">
                <a:latin typeface="Tahoma" charset="0"/>
                <a:ea typeface="Tahoma" charset="0"/>
                <a:cs typeface="Tahoma" charset="0"/>
              </a:rPr>
              <a:t>(i.e. 0.4 kW/</a:t>
            </a:r>
            <a:r>
              <a:rPr lang="en-US" sz="1400" dirty="0" err="1">
                <a:latin typeface="Tahoma" charset="0"/>
                <a:ea typeface="Tahoma" charset="0"/>
                <a:cs typeface="Tahoma" charset="0"/>
              </a:rPr>
              <a:t>TFlops</a:t>
            </a:r>
            <a:r>
              <a:rPr lang="en-US" sz="1400" dirty="0">
                <a:latin typeface="Tahoma" charset="0"/>
                <a:ea typeface="Tahoma" charset="0"/>
                <a:cs typeface="Tahoma" charset="0"/>
              </a:rPr>
              <a:t>)</a:t>
            </a:r>
          </a:p>
          <a:p>
            <a:pPr marL="360363" lvl="4" indent="-184150">
              <a:spcBef>
                <a:spcPct val="20000"/>
              </a:spcBef>
              <a:buClr>
                <a:schemeClr val="tx1"/>
              </a:buClr>
              <a:buSzPct val="130000"/>
              <a:buFont typeface="Arial"/>
              <a:buChar char="•"/>
            </a:pPr>
            <a:r>
              <a:rPr lang="en-US" sz="1400" dirty="0" smtClean="0">
                <a:solidFill>
                  <a:srgbClr val="FF0000"/>
                </a:solidFill>
                <a:latin typeface="Tahoma" charset="0"/>
                <a:ea typeface="Tahoma" charset="0"/>
                <a:cs typeface="Tahoma" charset="0"/>
              </a:rPr>
              <a:t>300 </a:t>
            </a:r>
            <a:r>
              <a:rPr lang="en-US" sz="1400" dirty="0" err="1">
                <a:solidFill>
                  <a:srgbClr val="FF0000"/>
                </a:solidFill>
                <a:latin typeface="Tahoma" charset="0"/>
                <a:ea typeface="Tahoma" charset="0"/>
                <a:cs typeface="Tahoma" charset="0"/>
              </a:rPr>
              <a:t>k</a:t>
            </a:r>
            <a:r>
              <a:rPr lang="en-US" sz="1400" dirty="0">
                <a:solidFill>
                  <a:srgbClr val="FF0000"/>
                </a:solidFill>
                <a:latin typeface="Tahoma" charset="0"/>
                <a:ea typeface="Tahoma" charset="0"/>
                <a:cs typeface="Tahoma" charset="0"/>
              </a:rPr>
              <a:t>€/rack </a:t>
            </a:r>
            <a:r>
              <a:rPr lang="en-US" sz="1400" dirty="0">
                <a:latin typeface="Tahoma" charset="0"/>
                <a:ea typeface="Tahoma" charset="0"/>
                <a:cs typeface="Tahoma" charset="0"/>
              </a:rPr>
              <a:t>(i.e.</a:t>
            </a:r>
            <a:r>
              <a:rPr lang="en-US" sz="1400" dirty="0" smtClean="0">
                <a:latin typeface="Tahoma" charset="0"/>
                <a:ea typeface="Tahoma" charset="0"/>
                <a:cs typeface="Tahoma" charset="0"/>
              </a:rPr>
              <a:t> &lt;5 </a:t>
            </a:r>
            <a:r>
              <a:rPr lang="en-US" sz="1400" dirty="0">
                <a:latin typeface="Tahoma" charset="0"/>
                <a:ea typeface="Tahoma" charset="0"/>
                <a:cs typeface="Tahoma" charset="0"/>
              </a:rPr>
              <a:t>K€/</a:t>
            </a:r>
            <a:r>
              <a:rPr lang="en-US" sz="1400" dirty="0" err="1">
                <a:latin typeface="Tahoma" charset="0"/>
                <a:ea typeface="Tahoma" charset="0"/>
                <a:cs typeface="Tahoma" charset="0"/>
              </a:rPr>
              <a:t>TFlops</a:t>
            </a:r>
            <a:r>
              <a:rPr lang="en-US" sz="1400" dirty="0">
                <a:latin typeface="Tahoma" charset="0"/>
                <a:ea typeface="Tahoma" charset="0"/>
                <a:cs typeface="Tahoma" charset="0"/>
              </a:rPr>
              <a:t>)</a:t>
            </a:r>
            <a:endParaRPr lang="en-US" sz="1600" dirty="0" smtClean="0">
              <a:latin typeface="Tahoma" charset="0"/>
              <a:ea typeface="Tahoma" charset="0"/>
              <a:cs typeface="Tahoma" charset="0"/>
            </a:endParaRPr>
          </a:p>
          <a:p>
            <a:pPr marL="355600" lvl="2" indent="-177800">
              <a:spcBef>
                <a:spcPct val="20000"/>
              </a:spcBef>
              <a:buClr>
                <a:schemeClr val="tx1"/>
              </a:buClr>
              <a:buSzPct val="130000"/>
              <a:buFont typeface="Arial"/>
              <a:buChar char="•"/>
            </a:pPr>
            <a:endParaRPr lang="en-US" sz="1600" dirty="0" smtClean="0">
              <a:solidFill>
                <a:srgbClr val="FF0000"/>
              </a:solidFill>
              <a:latin typeface="Tahoma" charset="0"/>
              <a:ea typeface="Tahoma" charset="0"/>
              <a:cs typeface="Tahoma" charset="0"/>
            </a:endParaRPr>
          </a:p>
          <a:p>
            <a:pPr marL="176213" lvl="1" indent="-176213">
              <a:spcBef>
                <a:spcPct val="20000"/>
              </a:spcBef>
              <a:buClr>
                <a:schemeClr val="tx1"/>
              </a:buClr>
              <a:buSzPct val="130000"/>
              <a:buFont typeface="Arial"/>
              <a:buChar char="•"/>
            </a:pPr>
            <a:r>
              <a:rPr lang="en-US" sz="1600" dirty="0" smtClean="0">
                <a:solidFill>
                  <a:srgbClr val="000000"/>
                </a:solidFill>
                <a:latin typeface="Tahoma" charset="0"/>
                <a:ea typeface="Tahoma" charset="0"/>
                <a:cs typeface="Tahoma" charset="0"/>
              </a:rPr>
              <a:t>Full rack prototype construction (fully funded…)</a:t>
            </a:r>
          </a:p>
          <a:p>
            <a:pPr marL="365125" lvl="3" indent="-188913">
              <a:spcBef>
                <a:spcPct val="20000"/>
              </a:spcBef>
              <a:buClr>
                <a:schemeClr val="tx1"/>
              </a:buClr>
              <a:buSzPct val="130000"/>
              <a:buFont typeface="Arial"/>
              <a:buChar char="•"/>
            </a:pPr>
            <a:r>
              <a:rPr lang="en-US" sz="1400" dirty="0" smtClean="0">
                <a:solidFill>
                  <a:srgbClr val="000000"/>
                </a:solidFill>
                <a:latin typeface="Tahoma" charset="0"/>
                <a:ea typeface="Tahoma" charset="0"/>
                <a:cs typeface="Tahoma" charset="0"/>
              </a:rPr>
              <a:t>25 </a:t>
            </a:r>
            <a:r>
              <a:rPr lang="en-US" sz="1400" dirty="0" err="1" smtClean="0">
                <a:solidFill>
                  <a:srgbClr val="000000"/>
                </a:solidFill>
                <a:latin typeface="Tahoma" charset="0"/>
                <a:ea typeface="Tahoma" charset="0"/>
                <a:cs typeface="Tahoma" charset="0"/>
              </a:rPr>
              <a:t>TFlops</a:t>
            </a:r>
            <a:r>
              <a:rPr lang="en-US" sz="1400" dirty="0" smtClean="0">
                <a:solidFill>
                  <a:srgbClr val="000000"/>
                </a:solidFill>
                <a:latin typeface="Tahoma" charset="0"/>
                <a:ea typeface="Tahoma" charset="0"/>
                <a:cs typeface="Tahoma" charset="0"/>
              </a:rPr>
              <a:t> proto </a:t>
            </a:r>
            <a:r>
              <a:rPr lang="en-US" sz="1400" dirty="0" smtClean="0">
                <a:solidFill>
                  <a:srgbClr val="FF0000"/>
                </a:solidFill>
                <a:latin typeface="Tahoma" charset="0"/>
                <a:ea typeface="Tahoma" charset="0"/>
                <a:cs typeface="Tahoma" charset="0"/>
              </a:rPr>
              <a:t>ready at 1Q/12 </a:t>
            </a:r>
          </a:p>
          <a:p>
            <a:pPr marL="365125" lvl="3" indent="-188913">
              <a:spcBef>
                <a:spcPct val="20000"/>
              </a:spcBef>
              <a:buClr>
                <a:schemeClr val="tx1"/>
              </a:buClr>
              <a:buSzPct val="130000"/>
              <a:buFont typeface="Arial"/>
              <a:buChar char="•"/>
            </a:pPr>
            <a:r>
              <a:rPr lang="en-US" sz="1400" dirty="0" smtClean="0">
                <a:solidFill>
                  <a:srgbClr val="FF0000"/>
                </a:solidFill>
                <a:latin typeface="Tahoma" charset="0"/>
                <a:ea typeface="Tahoma" charset="0"/>
                <a:cs typeface="Tahoma" charset="0"/>
              </a:rPr>
              <a:t>Full rack ready at 3Q/2012</a:t>
            </a:r>
          </a:p>
          <a:p>
            <a:pPr marL="365125" lvl="3" indent="-188913">
              <a:spcBef>
                <a:spcPct val="20000"/>
              </a:spcBef>
              <a:buClr>
                <a:schemeClr val="tx1"/>
              </a:buClr>
              <a:buSzPct val="130000"/>
              <a:buFont typeface="Arial"/>
              <a:buChar char="•"/>
            </a:pPr>
            <a:r>
              <a:rPr lang="en-US" sz="1400" dirty="0" smtClean="0">
                <a:solidFill>
                  <a:srgbClr val="000000"/>
                </a:solidFill>
                <a:latin typeface="Tahoma" charset="0"/>
                <a:ea typeface="Tahoma" charset="0"/>
                <a:cs typeface="Tahoma" charset="0"/>
              </a:rPr>
              <a:t>…waiting for </a:t>
            </a:r>
            <a:r>
              <a:rPr lang="en-US" sz="1400" dirty="0" err="1" smtClean="0">
                <a:solidFill>
                  <a:srgbClr val="000000"/>
                </a:solidFill>
                <a:latin typeface="Tahoma" charset="0"/>
                <a:ea typeface="Tahoma" charset="0"/>
                <a:cs typeface="Tahoma" charset="0"/>
              </a:rPr>
              <a:t>Kepler</a:t>
            </a:r>
            <a:r>
              <a:rPr lang="en-US" sz="1400" dirty="0" smtClean="0">
                <a:solidFill>
                  <a:srgbClr val="000000"/>
                </a:solidFill>
                <a:latin typeface="Tahoma" charset="0"/>
                <a:ea typeface="Tahoma" charset="0"/>
                <a:cs typeface="Tahoma" charset="0"/>
              </a:rPr>
              <a:t> GPUs </a:t>
            </a:r>
          </a:p>
          <a:p>
            <a:pPr marL="0" lvl="3">
              <a:spcBef>
                <a:spcPct val="20000"/>
              </a:spcBef>
              <a:buClr>
                <a:schemeClr val="tx1"/>
              </a:buClr>
              <a:buSzPct val="130000"/>
            </a:pPr>
            <a:endParaRPr lang="en-US" sz="1400" dirty="0">
              <a:solidFill>
                <a:srgbClr val="000000"/>
              </a:solidFill>
              <a:latin typeface="Tahoma" charset="0"/>
              <a:ea typeface="Tahoma" charset="0"/>
              <a:cs typeface="Tahoma" charset="0"/>
            </a:endParaRPr>
          </a:p>
        </p:txBody>
      </p:sp>
      <p:sp>
        <p:nvSpPr>
          <p:cNvPr id="4" name="Rectangle 3"/>
          <p:cNvSpPr/>
          <p:nvPr/>
        </p:nvSpPr>
        <p:spPr>
          <a:xfrm>
            <a:off x="144016" y="738569"/>
            <a:ext cx="5313040" cy="1815882"/>
          </a:xfrm>
          <a:prstGeom prst="rect">
            <a:avLst/>
          </a:prstGeom>
        </p:spPr>
        <p:txBody>
          <a:bodyPr wrap="square">
            <a:spAutoFit/>
          </a:bodyPr>
          <a:lstStyle/>
          <a:p>
            <a:pPr fontAlgn="base"/>
            <a:r>
              <a:rPr lang="en-US" sz="1600" dirty="0" err="1" smtClean="0">
                <a:latin typeface="Tahoma"/>
                <a:cs typeface="Tahoma"/>
              </a:rPr>
              <a:t>QUonG</a:t>
            </a:r>
            <a:r>
              <a:rPr lang="en-US" sz="1600" dirty="0" smtClean="0">
                <a:latin typeface="Tahoma"/>
                <a:cs typeface="Tahoma"/>
              </a:rPr>
              <a:t> quick recipe:</a:t>
            </a:r>
          </a:p>
          <a:p>
            <a:pPr fontAlgn="base"/>
            <a:r>
              <a:rPr lang="en-US" sz="1600" dirty="0" smtClean="0">
                <a:latin typeface="Tahoma"/>
                <a:cs typeface="Tahoma"/>
              </a:rPr>
              <a:t>1) Take N PC cluster nodes and plug 1 </a:t>
            </a:r>
            <a:r>
              <a:rPr lang="en-US" sz="1600" dirty="0" err="1" smtClean="0">
                <a:latin typeface="Tahoma"/>
                <a:cs typeface="Tahoma"/>
              </a:rPr>
              <a:t>APEnet</a:t>
            </a:r>
            <a:r>
              <a:rPr lang="en-US" sz="1600" dirty="0" smtClean="0">
                <a:latin typeface="Tahoma"/>
                <a:cs typeface="Tahoma"/>
              </a:rPr>
              <a:t>+ card per node</a:t>
            </a:r>
          </a:p>
          <a:p>
            <a:pPr fontAlgn="base"/>
            <a:r>
              <a:rPr lang="en-US" sz="1600" dirty="0">
                <a:latin typeface="Tahoma"/>
                <a:cs typeface="Tahoma"/>
              </a:rPr>
              <a:t>2</a:t>
            </a:r>
            <a:r>
              <a:rPr lang="en-US" sz="1600" dirty="0" smtClean="0">
                <a:latin typeface="Tahoma"/>
                <a:cs typeface="Tahoma"/>
              </a:rPr>
              <a:t>) Plug M GPUs per node</a:t>
            </a:r>
          </a:p>
          <a:p>
            <a:pPr fontAlgn="base"/>
            <a:r>
              <a:rPr lang="en-US" sz="1600" dirty="0">
                <a:latin typeface="Tahoma"/>
                <a:cs typeface="Tahoma"/>
              </a:rPr>
              <a:t>3</a:t>
            </a:r>
            <a:r>
              <a:rPr lang="en-US" sz="1600" dirty="0" smtClean="0">
                <a:latin typeface="Tahoma"/>
                <a:cs typeface="Tahoma"/>
              </a:rPr>
              <a:t>) Connect 6 cables for </a:t>
            </a:r>
            <a:r>
              <a:rPr lang="en-US" sz="1600" dirty="0" err="1" smtClean="0">
                <a:latin typeface="Tahoma"/>
                <a:cs typeface="Tahoma"/>
              </a:rPr>
              <a:t>APEnet</a:t>
            </a:r>
            <a:r>
              <a:rPr lang="en-US" sz="1600" dirty="0" smtClean="0">
                <a:latin typeface="Tahoma"/>
                <a:cs typeface="Tahoma"/>
              </a:rPr>
              <a:t>+ first neigh. connections</a:t>
            </a:r>
          </a:p>
          <a:p>
            <a:pPr fontAlgn="base"/>
            <a:r>
              <a:rPr lang="en-US" sz="1600" dirty="0" smtClean="0">
                <a:latin typeface="Tahoma"/>
                <a:cs typeface="Tahoma"/>
              </a:rPr>
              <a:t>Add service networks (</a:t>
            </a:r>
            <a:r>
              <a:rPr lang="en-US" sz="1600" dirty="0" err="1" smtClean="0">
                <a:latin typeface="Tahoma"/>
                <a:cs typeface="Tahoma"/>
              </a:rPr>
              <a:t>IB,Eth</a:t>
            </a:r>
            <a:r>
              <a:rPr lang="en-US" sz="1600" dirty="0" smtClean="0">
                <a:latin typeface="Tahoma"/>
                <a:cs typeface="Tahoma"/>
              </a:rPr>
              <a:t>,..) as you like and </a:t>
            </a:r>
          </a:p>
          <a:p>
            <a:pPr fontAlgn="base"/>
            <a:r>
              <a:rPr lang="en-US" sz="1600" dirty="0" smtClean="0">
                <a:latin typeface="Tahoma"/>
                <a:cs typeface="Tahoma"/>
              </a:rPr>
              <a:t>serve it to the computational physicists….</a:t>
            </a:r>
          </a:p>
        </p:txBody>
      </p:sp>
      <p:pic>
        <p:nvPicPr>
          <p:cNvPr id="11" name="Picture 10"/>
          <p:cNvPicPr>
            <a:picLocks noChangeAspect="1"/>
          </p:cNvPicPr>
          <p:nvPr/>
        </p:nvPicPr>
        <p:blipFill>
          <a:blip r:embed="rId7"/>
          <a:stretch>
            <a:fillRect/>
          </a:stretch>
        </p:blipFill>
        <p:spPr>
          <a:xfrm>
            <a:off x="8121352" y="692696"/>
            <a:ext cx="1728192" cy="1728192"/>
          </a:xfrm>
          <a:prstGeom prst="rect">
            <a:avLst/>
          </a:prstGeom>
        </p:spPr>
      </p:pic>
      <p:pic>
        <p:nvPicPr>
          <p:cNvPr id="22" name="Picture 21" descr="ape128.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85048" y="692696"/>
            <a:ext cx="2315210" cy="1728191"/>
          </a:xfrm>
          <a:prstGeom prst="rect">
            <a:avLst/>
          </a:prstGeom>
        </p:spPr>
      </p:pic>
    </p:spTree>
    <p:extLst>
      <p:ext uri="{BB962C8B-B14F-4D97-AF65-F5344CB8AC3E}">
        <p14:creationId xmlns:p14="http://schemas.microsoft.com/office/powerpoint/2010/main" val="123734548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xEl>
                                              <p:pRg st="4" end="4"/>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
                                            <p:txEl>
                                              <p:pRg st="5" end="5"/>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03">
                                            <p:txEl>
                                              <p:pRg st="0" end="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03">
                                            <p:txEl>
                                              <p:pRg st="1" end="1"/>
                                            </p:txEl>
                                          </p:spTgt>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03">
                                            <p:txEl>
                                              <p:pRg st="2" end="2"/>
                                            </p:txEl>
                                          </p:spTgt>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03">
                                            <p:txEl>
                                              <p:pRg st="3" end="3"/>
                                            </p:txEl>
                                          </p:spTgt>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03">
                                            <p:txEl>
                                              <p:pRg st="4" end="4"/>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303">
                                            <p:txEl>
                                              <p:pRg st="6" end="6"/>
                                            </p:txEl>
                                          </p:spTgt>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303">
                                            <p:txEl>
                                              <p:pRg st="7" end="7"/>
                                            </p:txEl>
                                          </p:spTgt>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303">
                                            <p:txEl>
                                              <p:pRg st="8" end="8"/>
                                            </p:txEl>
                                          </p:spTgt>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30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3" grpId="0" build="p"/>
      <p:bldP spid="4"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44688" y="44624"/>
            <a:ext cx="6006667" cy="504056"/>
          </a:xfrm>
        </p:spPr>
        <p:txBody>
          <a:bodyPr>
            <a:noAutofit/>
          </a:bodyPr>
          <a:lstStyle/>
          <a:p>
            <a:r>
              <a:rPr lang="en-US" sz="3200" dirty="0"/>
              <a:t>GPU-P2P in </a:t>
            </a:r>
            <a:r>
              <a:rPr lang="en-US" sz="3200" dirty="0" err="1"/>
              <a:t>APEnet</a:t>
            </a:r>
            <a:r>
              <a:rPr lang="en-US" sz="3200" dirty="0"/>
              <a:t>+</a:t>
            </a:r>
          </a:p>
        </p:txBody>
      </p:sp>
      <p:sp>
        <p:nvSpPr>
          <p:cNvPr id="18" name="Rectangle 3"/>
          <p:cNvSpPr>
            <a:spLocks noChangeArrowheads="1"/>
          </p:cNvSpPr>
          <p:nvPr/>
        </p:nvSpPr>
        <p:spPr bwMode="auto">
          <a:xfrm>
            <a:off x="483865" y="765447"/>
            <a:ext cx="8218487" cy="5903913"/>
          </a:xfrm>
          <a:prstGeom prst="rect">
            <a:avLst/>
          </a:prstGeom>
          <a:noFill/>
          <a:ln w="9525">
            <a:noFill/>
            <a:miter lim="800000"/>
            <a:headEnd/>
            <a:tailEnd/>
          </a:ln>
        </p:spPr>
        <p:txBody>
          <a:bodyPr>
            <a:prstTxWarp prst="textNoShape">
              <a:avLst/>
            </a:prstTxWarp>
          </a:bodyPr>
          <a:lstStyle/>
          <a:p>
            <a:pPr marL="342900" indent="-342900" eaLnBrk="0" hangingPunct="0">
              <a:lnSpc>
                <a:spcPct val="90000"/>
              </a:lnSpc>
              <a:spcBef>
                <a:spcPct val="20000"/>
              </a:spcBef>
              <a:buFontTx/>
              <a:buChar char="•"/>
            </a:pPr>
            <a:endParaRPr lang="it-IT" sz="2000">
              <a:latin typeface="Tahoma" charset="0"/>
            </a:endParaRPr>
          </a:p>
        </p:txBody>
      </p:sp>
      <p:sp>
        <p:nvSpPr>
          <p:cNvPr id="11" name="TextBox 10"/>
          <p:cNvSpPr txBox="1"/>
          <p:nvPr/>
        </p:nvSpPr>
        <p:spPr>
          <a:xfrm>
            <a:off x="56456" y="1079116"/>
            <a:ext cx="2952328" cy="4582132"/>
          </a:xfrm>
          <a:prstGeom prst="rect">
            <a:avLst/>
          </a:prstGeom>
          <a:noFill/>
        </p:spPr>
        <p:txBody>
          <a:bodyPr wrap="square" rtlCol="0">
            <a:normAutofit fontScale="92500" lnSpcReduction="10000"/>
          </a:bodyPr>
          <a:lstStyle/>
          <a:p>
            <a:pPr>
              <a:buSzPct val="130000"/>
            </a:pPr>
            <a:endParaRPr lang="en-US" sz="1600" dirty="0" smtClean="0">
              <a:solidFill>
                <a:srgbClr val="FF0000"/>
              </a:solidFill>
              <a:latin typeface="Tahoma"/>
              <a:cs typeface="Tahoma"/>
            </a:endParaRPr>
          </a:p>
          <a:p>
            <a:pPr>
              <a:buSzPct val="130000"/>
            </a:pPr>
            <a:r>
              <a:rPr lang="en-US" sz="1900" dirty="0" smtClean="0">
                <a:solidFill>
                  <a:srgbClr val="FF0000"/>
                </a:solidFill>
                <a:latin typeface="Tahoma"/>
                <a:cs typeface="Tahoma"/>
              </a:rPr>
              <a:t>Peer-to-Peer </a:t>
            </a:r>
            <a:r>
              <a:rPr lang="en-US" sz="1900" dirty="0" smtClean="0">
                <a:latin typeface="Tahoma"/>
                <a:cs typeface="Tahoma"/>
              </a:rPr>
              <a:t>means:</a:t>
            </a:r>
          </a:p>
          <a:p>
            <a:pPr marL="179388" indent="-179388">
              <a:buSzPct val="130000"/>
              <a:buFont typeface="Arial"/>
              <a:buChar char="•"/>
            </a:pPr>
            <a:r>
              <a:rPr lang="en-US" sz="1600" dirty="0" smtClean="0">
                <a:latin typeface="Tahoma"/>
                <a:cs typeface="Tahoma"/>
              </a:rPr>
              <a:t>Data </a:t>
            </a:r>
            <a:r>
              <a:rPr lang="en-US" sz="1600" dirty="0">
                <a:latin typeface="Tahoma"/>
                <a:cs typeface="Tahoma"/>
              </a:rPr>
              <a:t>exchange on the </a:t>
            </a:r>
            <a:r>
              <a:rPr lang="en-US" sz="1600" dirty="0" err="1" smtClean="0">
                <a:latin typeface="Tahoma"/>
                <a:cs typeface="Tahoma"/>
              </a:rPr>
              <a:t>PCIe</a:t>
            </a:r>
            <a:r>
              <a:rPr lang="en-US" sz="1600" dirty="0" smtClean="0">
                <a:latin typeface="Tahoma"/>
                <a:cs typeface="Tahoma"/>
              </a:rPr>
              <a:t> bus</a:t>
            </a:r>
            <a:endParaRPr lang="en-US" sz="1600" dirty="0">
              <a:latin typeface="Tahoma"/>
              <a:cs typeface="Tahoma"/>
            </a:endParaRPr>
          </a:p>
          <a:p>
            <a:pPr marL="179388" indent="-179388">
              <a:buSzPct val="130000"/>
              <a:buFont typeface="Arial"/>
              <a:buChar char="•"/>
            </a:pPr>
            <a:r>
              <a:rPr lang="en-US" sz="1600" dirty="0">
                <a:latin typeface="Tahoma"/>
                <a:cs typeface="Tahoma"/>
              </a:rPr>
              <a:t>No bounce buffers on </a:t>
            </a:r>
            <a:r>
              <a:rPr lang="en-US" sz="1600" dirty="0" smtClean="0">
                <a:latin typeface="Tahoma"/>
                <a:cs typeface="Tahoma"/>
              </a:rPr>
              <a:t>host</a:t>
            </a:r>
          </a:p>
          <a:p>
            <a:pPr marL="179388" indent="-179388">
              <a:buSzPct val="130000"/>
            </a:pPr>
            <a:endParaRPr lang="en-US" sz="1600" dirty="0" smtClean="0">
              <a:latin typeface="Tahoma"/>
              <a:cs typeface="Tahoma"/>
            </a:endParaRPr>
          </a:p>
          <a:p>
            <a:pPr>
              <a:buSzPct val="130000"/>
            </a:pPr>
            <a:r>
              <a:rPr lang="en-US" sz="1900" dirty="0" err="1" smtClean="0">
                <a:solidFill>
                  <a:srgbClr val="FF0000"/>
                </a:solidFill>
                <a:latin typeface="Tahoma"/>
                <a:cs typeface="Tahoma"/>
              </a:rPr>
              <a:t>APEnet</a:t>
            </a:r>
            <a:r>
              <a:rPr lang="en-US" sz="1900" dirty="0">
                <a:solidFill>
                  <a:srgbClr val="FF0000"/>
                </a:solidFill>
                <a:latin typeface="Tahoma"/>
                <a:cs typeface="Tahoma"/>
              </a:rPr>
              <a:t>+ P2P support </a:t>
            </a:r>
          </a:p>
          <a:p>
            <a:pPr marL="179388" lvl="1" indent="-179388">
              <a:buSzPct val="130000"/>
              <a:buFont typeface="Arial"/>
              <a:buChar char="•"/>
            </a:pPr>
            <a:r>
              <a:rPr lang="en-US" sz="1600" dirty="0">
                <a:latin typeface="Tahoma"/>
                <a:cs typeface="Tahoma"/>
              </a:rPr>
              <a:t>cutting-edge HW/SW technologies </a:t>
            </a:r>
            <a:r>
              <a:rPr lang="en-US" sz="1600" dirty="0" smtClean="0">
                <a:latin typeface="Tahoma"/>
                <a:cs typeface="Tahoma"/>
              </a:rPr>
              <a:t>developed jointly with </a:t>
            </a:r>
            <a:r>
              <a:rPr lang="en-US" sz="1600" dirty="0" err="1" smtClean="0">
                <a:latin typeface="Tahoma"/>
                <a:cs typeface="Tahoma"/>
              </a:rPr>
              <a:t>Nvidia</a:t>
            </a:r>
            <a:endParaRPr lang="en-US" sz="1600" dirty="0">
              <a:latin typeface="Tahoma"/>
              <a:cs typeface="Tahoma"/>
            </a:endParaRPr>
          </a:p>
          <a:p>
            <a:pPr marL="360363" lvl="2" indent="-180975">
              <a:buSzPct val="130000"/>
              <a:buFont typeface="Arial"/>
              <a:buChar char="•"/>
            </a:pPr>
            <a:r>
              <a:rPr lang="en-US" sz="1400" dirty="0" err="1">
                <a:latin typeface="Tahoma"/>
                <a:cs typeface="Tahoma"/>
              </a:rPr>
              <a:t>APEnet</a:t>
            </a:r>
            <a:r>
              <a:rPr lang="en-US" sz="1400" dirty="0">
                <a:latin typeface="Tahoma"/>
                <a:cs typeface="Tahoma"/>
              </a:rPr>
              <a:t>+ board acts as a peer</a:t>
            </a:r>
          </a:p>
          <a:p>
            <a:pPr marL="360363" lvl="2" indent="-180975">
              <a:buSzPct val="130000"/>
              <a:buFont typeface="Arial"/>
              <a:buChar char="•"/>
            </a:pPr>
            <a:r>
              <a:rPr lang="en-US" sz="1400" dirty="0" err="1">
                <a:latin typeface="Tahoma"/>
                <a:cs typeface="Tahoma"/>
              </a:rPr>
              <a:t>APEnet</a:t>
            </a:r>
            <a:r>
              <a:rPr lang="en-US" sz="1400" dirty="0">
                <a:latin typeface="Tahoma"/>
                <a:cs typeface="Tahoma"/>
              </a:rPr>
              <a:t>+ board can read/write </a:t>
            </a:r>
            <a:r>
              <a:rPr lang="en-US" sz="1400" dirty="0" smtClean="0">
                <a:latin typeface="Tahoma"/>
                <a:cs typeface="Tahoma"/>
              </a:rPr>
              <a:t>“directly” GPU </a:t>
            </a:r>
            <a:r>
              <a:rPr lang="en-US" sz="1400" dirty="0">
                <a:latin typeface="Tahoma"/>
                <a:cs typeface="Tahoma"/>
              </a:rPr>
              <a:t>memory</a:t>
            </a:r>
          </a:p>
          <a:p>
            <a:pPr>
              <a:buSzPct val="130000"/>
              <a:buFont typeface="Arial"/>
              <a:buChar char="•"/>
            </a:pPr>
            <a:endParaRPr lang="en-US" sz="1600" dirty="0">
              <a:latin typeface="Tahoma"/>
              <a:cs typeface="Tahoma"/>
            </a:endParaRPr>
          </a:p>
          <a:p>
            <a:pPr>
              <a:buSzPct val="130000"/>
            </a:pPr>
            <a:r>
              <a:rPr lang="en-US" sz="1900" dirty="0">
                <a:solidFill>
                  <a:srgbClr val="FF0000"/>
                </a:solidFill>
                <a:latin typeface="Tahoma"/>
                <a:cs typeface="Tahoma"/>
              </a:rPr>
              <a:t>Direct GPU access</a:t>
            </a:r>
          </a:p>
          <a:p>
            <a:pPr marL="179388" lvl="1" indent="-179388">
              <a:buSzPct val="130000"/>
              <a:buFont typeface="Arial"/>
              <a:buChar char="•"/>
            </a:pPr>
            <a:r>
              <a:rPr lang="en-US" sz="1400" kern="0" dirty="0">
                <a:solidFill>
                  <a:srgbClr val="000000"/>
                </a:solidFill>
                <a:latin typeface="Tahoma"/>
                <a:ea typeface="ＭＳ Ｐゴシック"/>
                <a:cs typeface="Tahoma"/>
              </a:rPr>
              <a:t> </a:t>
            </a:r>
            <a:r>
              <a:rPr lang="en-US" sz="1600" kern="0" dirty="0">
                <a:solidFill>
                  <a:srgbClr val="000000"/>
                </a:solidFill>
                <a:latin typeface="Tahoma"/>
                <a:ea typeface="ＭＳ Ｐゴシック"/>
                <a:cs typeface="Tahoma"/>
              </a:rPr>
              <a:t>Specialized </a:t>
            </a:r>
            <a:r>
              <a:rPr lang="en-US" sz="1600" kern="0" dirty="0" err="1">
                <a:solidFill>
                  <a:srgbClr val="000000"/>
                </a:solidFill>
                <a:latin typeface="Tahoma"/>
                <a:ea typeface="ＭＳ Ｐゴシック"/>
                <a:cs typeface="Tahoma"/>
              </a:rPr>
              <a:t>APEnet</a:t>
            </a:r>
            <a:r>
              <a:rPr lang="en-US" sz="1600" kern="0" dirty="0">
                <a:solidFill>
                  <a:srgbClr val="000000"/>
                </a:solidFill>
                <a:latin typeface="Tahoma"/>
                <a:ea typeface="ＭＳ Ｐゴシック"/>
                <a:cs typeface="Tahoma"/>
              </a:rPr>
              <a:t>+ HW block</a:t>
            </a:r>
          </a:p>
          <a:p>
            <a:pPr marL="179388" lvl="1" indent="-179388">
              <a:buSzPct val="130000"/>
              <a:buFont typeface="Arial"/>
              <a:buChar char="•"/>
            </a:pPr>
            <a:r>
              <a:rPr lang="en-US" sz="1600" kern="0" dirty="0">
                <a:solidFill>
                  <a:srgbClr val="000000"/>
                </a:solidFill>
                <a:latin typeface="Tahoma"/>
                <a:ea typeface="ＭＳ Ｐゴシック"/>
                <a:cs typeface="Tahoma"/>
              </a:rPr>
              <a:t> GPU initiated TX</a:t>
            </a:r>
          </a:p>
          <a:p>
            <a:pPr marL="179388" lvl="1" indent="-179388">
              <a:buSzPct val="130000"/>
              <a:buFont typeface="Arial"/>
              <a:buChar char="•"/>
            </a:pPr>
            <a:r>
              <a:rPr lang="en-US" sz="1600" kern="0" dirty="0">
                <a:solidFill>
                  <a:srgbClr val="000000"/>
                </a:solidFill>
                <a:latin typeface="Tahoma"/>
                <a:ea typeface="ＭＳ Ｐゴシック"/>
                <a:cs typeface="Tahoma"/>
              </a:rPr>
              <a:t> Latency saver for small size </a:t>
            </a:r>
            <a:r>
              <a:rPr lang="en-US" sz="1600" kern="0" dirty="0" smtClean="0">
                <a:solidFill>
                  <a:srgbClr val="000000"/>
                </a:solidFill>
                <a:latin typeface="Tahoma"/>
                <a:ea typeface="ＭＳ Ｐゴシック"/>
                <a:cs typeface="Tahoma"/>
              </a:rPr>
              <a:t>messages</a:t>
            </a:r>
            <a:endParaRPr lang="en-US" sz="1600" kern="0" dirty="0">
              <a:solidFill>
                <a:srgbClr val="000000"/>
              </a:solidFill>
              <a:latin typeface="Tahoma"/>
              <a:ea typeface="ＭＳ Ｐゴシック"/>
              <a:cs typeface="Tahoma"/>
            </a:endParaRPr>
          </a:p>
        </p:txBody>
      </p:sp>
      <p:grpSp>
        <p:nvGrpSpPr>
          <p:cNvPr id="4" name="Group 3"/>
          <p:cNvGrpSpPr/>
          <p:nvPr/>
        </p:nvGrpSpPr>
        <p:grpSpPr>
          <a:xfrm>
            <a:off x="3256697" y="692696"/>
            <a:ext cx="6088791" cy="2952328"/>
            <a:chOff x="3256697" y="692696"/>
            <a:chExt cx="6088791" cy="2952328"/>
          </a:xfrm>
        </p:grpSpPr>
        <p:grpSp>
          <p:nvGrpSpPr>
            <p:cNvPr id="3" name="Group 2"/>
            <p:cNvGrpSpPr/>
            <p:nvPr/>
          </p:nvGrpSpPr>
          <p:grpSpPr>
            <a:xfrm>
              <a:off x="3256697" y="692696"/>
              <a:ext cx="6088791" cy="2952328"/>
              <a:chOff x="3256697" y="692696"/>
              <a:chExt cx="6088791" cy="2952328"/>
            </a:xfrm>
          </p:grpSpPr>
          <p:pic>
            <p:nvPicPr>
              <p:cNvPr id="10" name="Picture 3" descr="X:\apelink\docs\asap2012\fig\apenet_nop2p_hor.pn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3256697" y="836712"/>
                <a:ext cx="4000559" cy="2376264"/>
              </a:xfrm>
              <a:prstGeom prst="rect">
                <a:avLst/>
              </a:prstGeom>
              <a:solidFill>
                <a:schemeClr val="bg1"/>
              </a:solidFill>
            </p:spPr>
          </p:pic>
          <p:grpSp>
            <p:nvGrpSpPr>
              <p:cNvPr id="52" name="Group 51"/>
              <p:cNvGrpSpPr/>
              <p:nvPr/>
            </p:nvGrpSpPr>
            <p:grpSpPr>
              <a:xfrm>
                <a:off x="7473280" y="692696"/>
                <a:ext cx="1872208" cy="2952328"/>
                <a:chOff x="6690193" y="764704"/>
                <a:chExt cx="2655295" cy="3744416"/>
              </a:xfrm>
            </p:grpSpPr>
            <p:pic>
              <p:nvPicPr>
                <p:cNvPr id="5" name="Picture 4" descr="cray_xe6_xk6_schematic.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90193" y="764704"/>
                  <a:ext cx="2655295" cy="3744416"/>
                </a:xfrm>
                <a:prstGeom prst="rect">
                  <a:avLst/>
                </a:prstGeom>
              </p:spPr>
            </p:pic>
            <p:cxnSp>
              <p:nvCxnSpPr>
                <p:cNvPr id="20" name="Curved Connector 19"/>
                <p:cNvCxnSpPr/>
                <p:nvPr/>
              </p:nvCxnSpPr>
              <p:spPr>
                <a:xfrm>
                  <a:off x="7185248" y="1196752"/>
                  <a:ext cx="648072" cy="504056"/>
                </a:xfrm>
                <a:prstGeom prst="curvedConnector3">
                  <a:avLst>
                    <a:gd name="adj1" fmla="val 93991"/>
                  </a:avLst>
                </a:prstGeom>
                <a:ln w="47625" cmpd="sng">
                  <a:solidFill>
                    <a:srgbClr val="F79646"/>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30" name="Curved Connector 29"/>
                <p:cNvCxnSpPr/>
                <p:nvPr/>
              </p:nvCxnSpPr>
              <p:spPr>
                <a:xfrm rot="5400000">
                  <a:off x="6717196" y="2240868"/>
                  <a:ext cx="1152128" cy="1080120"/>
                </a:xfrm>
                <a:prstGeom prst="curvedConnector3">
                  <a:avLst>
                    <a:gd name="adj1" fmla="val 95745"/>
                  </a:avLst>
                </a:prstGeom>
                <a:ln w="47625" cmpd="sng">
                  <a:solidFill>
                    <a:srgbClr val="F79646"/>
                  </a:solidFill>
                  <a:headEnd type="triangle"/>
                  <a:tailEnd type="triangle"/>
                </a:ln>
              </p:spPr>
              <p:style>
                <a:lnRef idx="2">
                  <a:schemeClr val="accent1"/>
                </a:lnRef>
                <a:fillRef idx="0">
                  <a:schemeClr val="accent1"/>
                </a:fillRef>
                <a:effectRef idx="1">
                  <a:schemeClr val="accent1"/>
                </a:effectRef>
                <a:fontRef idx="minor">
                  <a:schemeClr val="tx1"/>
                </a:fontRef>
              </p:style>
            </p:cxnSp>
          </p:grpSp>
        </p:grpSp>
        <p:sp>
          <p:nvSpPr>
            <p:cNvPr id="54" name="TextBox 53"/>
            <p:cNvSpPr txBox="1"/>
            <p:nvPr/>
          </p:nvSpPr>
          <p:spPr>
            <a:xfrm>
              <a:off x="5745088" y="764704"/>
              <a:ext cx="2304256" cy="646331"/>
            </a:xfrm>
            <a:prstGeom prst="rect">
              <a:avLst/>
            </a:prstGeom>
            <a:noFill/>
          </p:spPr>
          <p:txBody>
            <a:bodyPr wrap="square" rtlCol="0">
              <a:spAutoFit/>
            </a:bodyPr>
            <a:lstStyle/>
            <a:p>
              <a:r>
                <a:rPr lang="en-US" b="1" dirty="0" smtClean="0">
                  <a:solidFill>
                    <a:srgbClr val="FF0000"/>
                  </a:solidFill>
                  <a:latin typeface="Arial" pitchFamily="34" charset="0"/>
                  <a:cs typeface="Arial" pitchFamily="34" charset="0"/>
                </a:rPr>
                <a:t>TRADITIONAL DATA FLOW</a:t>
              </a:r>
              <a:endParaRPr lang="en-US" b="1" dirty="0">
                <a:solidFill>
                  <a:srgbClr val="FF0000"/>
                </a:solidFill>
                <a:latin typeface="Arial" pitchFamily="34" charset="0"/>
                <a:cs typeface="Arial" pitchFamily="34" charset="0"/>
              </a:endParaRPr>
            </a:p>
          </p:txBody>
        </p:sp>
      </p:grpSp>
      <p:grpSp>
        <p:nvGrpSpPr>
          <p:cNvPr id="6" name="Group 5"/>
          <p:cNvGrpSpPr/>
          <p:nvPr/>
        </p:nvGrpSpPr>
        <p:grpSpPr>
          <a:xfrm>
            <a:off x="3584848" y="3692682"/>
            <a:ext cx="5040560" cy="2760653"/>
            <a:chOff x="3584848" y="3692682"/>
            <a:chExt cx="5040560" cy="2760653"/>
          </a:xfrm>
        </p:grpSpPr>
        <p:pic>
          <p:nvPicPr>
            <p:cNvPr id="53" name="Picture 4" descr="X:\apelink\docs\asap2012\fig\apenet_p2p_hor.png"/>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3584848" y="3692682"/>
              <a:ext cx="4392488" cy="2760653"/>
            </a:xfrm>
            <a:prstGeom prst="rect">
              <a:avLst/>
            </a:prstGeom>
            <a:solidFill>
              <a:schemeClr val="bg1"/>
            </a:solidFill>
          </p:spPr>
        </p:pic>
        <p:sp>
          <p:nvSpPr>
            <p:cNvPr id="55" name="TextBox 54"/>
            <p:cNvSpPr txBox="1"/>
            <p:nvPr/>
          </p:nvSpPr>
          <p:spPr>
            <a:xfrm>
              <a:off x="5745088" y="3717032"/>
              <a:ext cx="2880320" cy="646331"/>
            </a:xfrm>
            <a:prstGeom prst="rect">
              <a:avLst/>
            </a:prstGeom>
            <a:noFill/>
          </p:spPr>
          <p:txBody>
            <a:bodyPr wrap="square" rtlCol="0">
              <a:spAutoFit/>
            </a:bodyPr>
            <a:lstStyle/>
            <a:p>
              <a:r>
                <a:rPr lang="en-US" b="1" dirty="0" smtClean="0">
                  <a:solidFill>
                    <a:srgbClr val="FF0000"/>
                  </a:solidFill>
                  <a:latin typeface="Arial" pitchFamily="34" charset="0"/>
                  <a:cs typeface="Arial" pitchFamily="34" charset="0"/>
                </a:rPr>
                <a:t>APENET+ ENHANCED DATA FLOW</a:t>
              </a:r>
              <a:endParaRPr lang="en-US" b="1" dirty="0">
                <a:solidFill>
                  <a:srgbClr val="FF0000"/>
                </a:solidFill>
                <a:latin typeface="Arial" pitchFamily="34" charset="0"/>
                <a:cs typeface="Arial" pitchFamily="34" charset="0"/>
              </a:endParaRPr>
            </a:p>
          </p:txBody>
        </p:sp>
      </p:grpSp>
    </p:spTree>
    <p:extLst>
      <p:ext uri="{BB962C8B-B14F-4D97-AF65-F5344CB8AC3E}">
        <p14:creationId xmlns:p14="http://schemas.microsoft.com/office/powerpoint/2010/main" val="298388013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xEl>
                                              <p:pRg st="2" end="2"/>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xEl>
                                              <p:pRg st="7" end="7"/>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1">
                                            <p:txEl>
                                              <p:pRg st="8" end="8"/>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1">
                                            <p:txEl>
                                              <p:pRg st="10" end="10"/>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1">
                                            <p:txEl>
                                              <p:pRg st="11" end="11"/>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1">
                                            <p:txEl>
                                              <p:pRg st="12" end="12"/>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1">
                                            <p:txEl>
                                              <p:pRg st="13" end="13"/>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4568" y="44624"/>
            <a:ext cx="8136904" cy="504056"/>
          </a:xfrm>
        </p:spPr>
        <p:txBody>
          <a:bodyPr>
            <a:noAutofit/>
          </a:bodyPr>
          <a:lstStyle/>
          <a:p>
            <a:r>
              <a:rPr lang="en-US" sz="3200" dirty="0" smtClean="0"/>
              <a:t>Effect of P2P introduction: preliminary results</a:t>
            </a:r>
            <a:endParaRPr lang="en-US" sz="3200" dirty="0"/>
          </a:p>
        </p:txBody>
      </p:sp>
      <p:grpSp>
        <p:nvGrpSpPr>
          <p:cNvPr id="16" name="Group 15"/>
          <p:cNvGrpSpPr/>
          <p:nvPr/>
        </p:nvGrpSpPr>
        <p:grpSpPr>
          <a:xfrm>
            <a:off x="1352600" y="836712"/>
            <a:ext cx="7416824" cy="5562618"/>
            <a:chOff x="200472" y="2708920"/>
            <a:chExt cx="5004048" cy="3753036"/>
          </a:xfrm>
        </p:grpSpPr>
        <p:pic>
          <p:nvPicPr>
            <p:cNvPr id="19" name="Picture 18" descr="apenet_ib_gg_lat_logx.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0472" y="2708920"/>
              <a:ext cx="5004048" cy="3753036"/>
            </a:xfrm>
            <a:prstGeom prst="rect">
              <a:avLst/>
            </a:prstGeom>
          </p:spPr>
        </p:pic>
        <p:cxnSp>
          <p:nvCxnSpPr>
            <p:cNvPr id="21" name="Straight Arrow Connector 20"/>
            <p:cNvCxnSpPr/>
            <p:nvPr/>
          </p:nvCxnSpPr>
          <p:spPr>
            <a:xfrm>
              <a:off x="992560" y="4653136"/>
              <a:ext cx="0" cy="864096"/>
            </a:xfrm>
            <a:prstGeom prst="straightConnector1">
              <a:avLst/>
            </a:prstGeom>
            <a:ln>
              <a:solidFill>
                <a:schemeClr val="tx1"/>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23" name="TextBox 22"/>
            <p:cNvSpPr txBox="1"/>
            <p:nvPr/>
          </p:nvSpPr>
          <p:spPr>
            <a:xfrm>
              <a:off x="1066800" y="4800600"/>
              <a:ext cx="3048000" cy="35301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sysClr val="windowText" lastClr="000000"/>
                  </a:solidFill>
                  <a:effectLst/>
                  <a:uLnTx/>
                  <a:uFillTx/>
                  <a:latin typeface="Tahoma"/>
                  <a:cs typeface="Tahoma"/>
                </a:rPr>
                <a:t>No P2p = 2x</a:t>
              </a:r>
              <a:r>
                <a:rPr kumimoji="0" lang="en-US" sz="1400" b="0" i="0" u="none" strike="noStrike" kern="0" cap="none" spc="0" normalizeH="0" noProof="0" dirty="0" smtClean="0">
                  <a:ln>
                    <a:noFill/>
                  </a:ln>
                  <a:solidFill>
                    <a:sysClr val="windowText" lastClr="000000"/>
                  </a:solidFill>
                  <a:effectLst/>
                  <a:uLnTx/>
                  <a:uFillTx/>
                  <a:latin typeface="Tahoma"/>
                  <a:cs typeface="Tahoma"/>
                </a:rPr>
                <a:t> </a:t>
              </a:r>
              <a:r>
                <a:rPr kumimoji="0" lang="en-US" sz="1400" b="0" i="0" u="none" strike="noStrike" kern="0" cap="none" spc="0" normalizeH="0" baseline="0" noProof="0" dirty="0" err="1" smtClean="0">
                  <a:ln>
                    <a:noFill/>
                  </a:ln>
                  <a:solidFill>
                    <a:sysClr val="windowText" lastClr="000000"/>
                  </a:solidFill>
                  <a:effectLst/>
                  <a:uLnTx/>
                  <a:uFillTx/>
                  <a:latin typeface="Courier New"/>
                  <a:cs typeface="Courier New"/>
                </a:rPr>
                <a:t>cuMemcpy</a:t>
              </a:r>
              <a:r>
                <a:rPr kumimoji="0" lang="en-US" sz="1400" b="0" i="0" u="none" strike="noStrike" kern="0" cap="none" spc="0" normalizeH="0" baseline="0" noProof="0" dirty="0" smtClean="0">
                  <a:ln>
                    <a:noFill/>
                  </a:ln>
                  <a:solidFill>
                    <a:sysClr val="windowText" lastClr="000000"/>
                  </a:solidFill>
                  <a:effectLst/>
                  <a:uLnTx/>
                  <a:uFillTx/>
                  <a:latin typeface="Courier New"/>
                  <a:cs typeface="Courier New"/>
                </a:rPr>
                <a:t>()</a:t>
              </a:r>
              <a:r>
                <a:rPr kumimoji="0" lang="en-US" sz="1400" b="0" i="0" u="none" strike="noStrike" kern="0" cap="none" spc="0" normalizeH="0" baseline="0" noProof="0" dirty="0" smtClean="0">
                  <a:ln>
                    <a:noFill/>
                  </a:ln>
                  <a:solidFill>
                    <a:sysClr val="windowText" lastClr="000000"/>
                  </a:solidFill>
                  <a:effectLst/>
                  <a:uLnTx/>
                  <a:uFillTx/>
                  <a:latin typeface="Tahoma"/>
                  <a:cs typeface="Tahoma"/>
                </a:rPr>
                <a:t> </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sysClr val="windowText" lastClr="000000"/>
                  </a:solidFill>
                  <a:effectLst/>
                  <a:uLnTx/>
                  <a:uFillTx/>
                  <a:latin typeface="Tahoma"/>
                  <a:cs typeface="Tahoma"/>
                </a:rPr>
                <a:t>on host bounce buffers (~</a:t>
              </a:r>
              <a:r>
                <a:rPr lang="en-US" sz="1400" kern="0" dirty="0">
                  <a:solidFill>
                    <a:sysClr val="windowText" lastClr="000000"/>
                  </a:solidFill>
                  <a:latin typeface="Tahoma"/>
                  <a:cs typeface="Tahoma"/>
                </a:rPr>
                <a:t>7</a:t>
              </a:r>
              <a:r>
                <a:rPr kumimoji="0" lang="en-US" sz="1400" b="0" i="0" u="none" strike="noStrike" kern="0" cap="none" spc="0" normalizeH="0" baseline="0" noProof="0" dirty="0" smtClean="0">
                  <a:ln>
                    <a:noFill/>
                  </a:ln>
                  <a:solidFill>
                    <a:sysClr val="windowText" lastClr="000000"/>
                  </a:solidFill>
                  <a:effectLst/>
                  <a:uLnTx/>
                  <a:uFillTx/>
                  <a:latin typeface="Tahoma"/>
                  <a:cs typeface="Tahoma"/>
                </a:rPr>
                <a:t>us)</a:t>
              </a:r>
              <a:endParaRPr kumimoji="0" lang="en-US" sz="1400" b="0" i="0" u="none" strike="noStrike" kern="0" cap="none" spc="0" normalizeH="0" baseline="0" noProof="0" dirty="0">
                <a:ln>
                  <a:noFill/>
                </a:ln>
                <a:solidFill>
                  <a:sysClr val="windowText" lastClr="000000"/>
                </a:solidFill>
                <a:effectLst/>
                <a:uLnTx/>
                <a:uFillTx/>
                <a:latin typeface="Tahoma"/>
                <a:cs typeface="Tahoma"/>
              </a:endParaRPr>
            </a:p>
          </p:txBody>
        </p:sp>
        <p:sp>
          <p:nvSpPr>
            <p:cNvPr id="24" name="Rectangle 23"/>
            <p:cNvSpPr/>
            <p:nvPr/>
          </p:nvSpPr>
          <p:spPr>
            <a:xfrm>
              <a:off x="3224808" y="3861048"/>
              <a:ext cx="1790700" cy="353011"/>
            </a:xfrm>
            <a:prstGeom prst="rect">
              <a:avLst/>
            </a:prstGeom>
          </p:spPr>
          <p:txBody>
            <a:bodyPr wrap="square">
              <a:spAutoFit/>
            </a:bodyPr>
            <a:lstStyle/>
            <a:p>
              <a:r>
                <a:rPr lang="en-US" sz="1400" dirty="0" smtClean="0">
                  <a:latin typeface="Tahoma"/>
                  <a:cs typeface="Tahoma"/>
                </a:rPr>
                <a:t>MVAPICH2 points from the Ohio State U. web site*</a:t>
              </a:r>
              <a:endParaRPr lang="en-US" sz="1400" dirty="0">
                <a:latin typeface="Tahoma"/>
                <a:cs typeface="Tahoma"/>
              </a:endParaRPr>
            </a:p>
          </p:txBody>
        </p:sp>
      </p:grpSp>
    </p:spTree>
    <p:extLst>
      <p:ext uri="{BB962C8B-B14F-4D97-AF65-F5344CB8AC3E}">
        <p14:creationId xmlns:p14="http://schemas.microsoft.com/office/powerpoint/2010/main" val="3125396547"/>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penet_6link_bw_logx.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01005" y="1484784"/>
            <a:ext cx="4848539" cy="3744416"/>
          </a:xfrm>
          <a:prstGeom prst="rect">
            <a:avLst/>
          </a:prstGeom>
        </p:spPr>
      </p:pic>
      <p:sp>
        <p:nvSpPr>
          <p:cNvPr id="2" name="Title 1"/>
          <p:cNvSpPr>
            <a:spLocks noGrp="1"/>
          </p:cNvSpPr>
          <p:nvPr>
            <p:ph type="title"/>
          </p:nvPr>
        </p:nvSpPr>
        <p:spPr>
          <a:xfrm>
            <a:off x="2144688" y="44624"/>
            <a:ext cx="6006667" cy="504056"/>
          </a:xfrm>
        </p:spPr>
        <p:txBody>
          <a:bodyPr>
            <a:noAutofit/>
          </a:bodyPr>
          <a:lstStyle/>
          <a:p>
            <a:r>
              <a:rPr lang="en-US" sz="3200" dirty="0" err="1" smtClean="0"/>
              <a:t>APEnet</a:t>
            </a:r>
            <a:r>
              <a:rPr lang="en-US" sz="3200" dirty="0" smtClean="0"/>
              <a:t>+ preliminary results</a:t>
            </a:r>
            <a:endParaRPr lang="en-US" sz="3200" dirty="0"/>
          </a:p>
        </p:txBody>
      </p:sp>
      <p:sp>
        <p:nvSpPr>
          <p:cNvPr id="20" name="Content Placeholder 2"/>
          <p:cNvSpPr>
            <a:spLocks noGrp="1"/>
          </p:cNvSpPr>
          <p:nvPr>
            <p:ph idx="1"/>
          </p:nvPr>
        </p:nvSpPr>
        <p:spPr>
          <a:xfrm>
            <a:off x="272480" y="692696"/>
            <a:ext cx="4464496" cy="792088"/>
          </a:xfrm>
        </p:spPr>
        <p:txBody>
          <a:bodyPr>
            <a:noAutofit/>
          </a:bodyPr>
          <a:lstStyle/>
          <a:p>
            <a:pPr marL="360000" lvl="1" indent="-360000">
              <a:spcBef>
                <a:spcPts val="0"/>
              </a:spcBef>
              <a:buSzPct val="130000"/>
              <a:buFont typeface="Arial"/>
              <a:buChar char="•"/>
            </a:pPr>
            <a:r>
              <a:rPr lang="en-US" sz="1400" dirty="0">
                <a:latin typeface="Tahoma"/>
                <a:cs typeface="Tahoma"/>
              </a:rPr>
              <a:t>Coded with </a:t>
            </a:r>
            <a:r>
              <a:rPr lang="en-US" sz="1400" dirty="0" err="1">
                <a:latin typeface="Tahoma"/>
                <a:cs typeface="Tahoma"/>
              </a:rPr>
              <a:t>APEnet</a:t>
            </a:r>
            <a:r>
              <a:rPr lang="en-US" sz="1400" dirty="0">
                <a:latin typeface="Tahoma"/>
                <a:cs typeface="Tahoma"/>
              </a:rPr>
              <a:t>+ RDMA  </a:t>
            </a:r>
            <a:r>
              <a:rPr lang="en-US" sz="1400" dirty="0" smtClean="0">
                <a:latin typeface="Tahoma"/>
                <a:cs typeface="Tahoma"/>
              </a:rPr>
              <a:t>API + CUDA </a:t>
            </a:r>
            <a:r>
              <a:rPr lang="en-US" sz="1400" dirty="0">
                <a:latin typeface="Tahoma"/>
                <a:cs typeface="Tahoma"/>
              </a:rPr>
              <a:t>4.1.</a:t>
            </a:r>
          </a:p>
          <a:p>
            <a:pPr marL="360000" lvl="1" indent="-360000">
              <a:spcBef>
                <a:spcPts val="0"/>
              </a:spcBef>
              <a:buSzPct val="130000"/>
              <a:buFont typeface="Arial"/>
              <a:buChar char="•"/>
            </a:pPr>
            <a:r>
              <a:rPr lang="en-US" sz="1400" dirty="0">
                <a:latin typeface="Tahoma"/>
                <a:cs typeface="Tahoma"/>
              </a:rPr>
              <a:t>One-way point-to-point test involving two </a:t>
            </a:r>
            <a:r>
              <a:rPr lang="en-US" sz="1400" dirty="0" smtClean="0">
                <a:latin typeface="Tahoma"/>
                <a:cs typeface="Tahoma"/>
              </a:rPr>
              <a:t>nodes</a:t>
            </a:r>
          </a:p>
          <a:p>
            <a:pPr marL="360000" lvl="1" indent="-360000">
              <a:spcBef>
                <a:spcPts val="0"/>
              </a:spcBef>
              <a:buSzPct val="130000"/>
              <a:buFont typeface="Arial"/>
              <a:buChar char="•"/>
            </a:pPr>
            <a:r>
              <a:rPr lang="en-US" sz="1400" dirty="0" smtClean="0">
                <a:latin typeface="Tahoma"/>
                <a:cs typeface="Tahoma"/>
              </a:rPr>
              <a:t>Reduced bandwidth on 3D Torus links</a:t>
            </a:r>
          </a:p>
        </p:txBody>
      </p:sp>
      <p:pic>
        <p:nvPicPr>
          <p:cNvPr id="3" name="Picture 2" descr="apenet_6link_lat_logx.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456" y="1484784"/>
            <a:ext cx="4824536" cy="3726414"/>
          </a:xfrm>
          <a:prstGeom prst="rect">
            <a:avLst/>
          </a:prstGeom>
        </p:spPr>
      </p:pic>
      <p:sp>
        <p:nvSpPr>
          <p:cNvPr id="18" name="Content Placeholder 2"/>
          <p:cNvSpPr txBox="1">
            <a:spLocks/>
          </p:cNvSpPr>
          <p:nvPr/>
        </p:nvSpPr>
        <p:spPr>
          <a:xfrm>
            <a:off x="200472" y="5229200"/>
            <a:ext cx="4464496" cy="144016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60000" lvl="1" indent="-360000">
              <a:spcBef>
                <a:spcPts val="0"/>
              </a:spcBef>
              <a:buSzPct val="130000"/>
              <a:buFont typeface="Arial"/>
              <a:buChar char="•"/>
            </a:pPr>
            <a:r>
              <a:rPr lang="en-US" sz="1400" dirty="0">
                <a:latin typeface="Tahoma"/>
                <a:cs typeface="Tahoma"/>
              </a:rPr>
              <a:t>OSU-like one-way latency test for small </a:t>
            </a:r>
            <a:r>
              <a:rPr lang="en-US" sz="1400" dirty="0" err="1">
                <a:latin typeface="Tahoma"/>
                <a:cs typeface="Tahoma"/>
              </a:rPr>
              <a:t>msg</a:t>
            </a:r>
            <a:r>
              <a:rPr lang="en-US" sz="1400" dirty="0">
                <a:latin typeface="Tahoma"/>
                <a:cs typeface="Tahoma"/>
              </a:rPr>
              <a:t> sizes </a:t>
            </a:r>
          </a:p>
          <a:p>
            <a:pPr marL="360000" lvl="1" indent="-360000">
              <a:spcBef>
                <a:spcPts val="0"/>
              </a:spcBef>
              <a:buSzPct val="130000"/>
              <a:buFont typeface="Arial"/>
              <a:buChar char="•"/>
            </a:pPr>
            <a:r>
              <a:rPr lang="en-US" sz="1400" dirty="0">
                <a:latin typeface="Tahoma"/>
                <a:cs typeface="Tahoma"/>
              </a:rPr>
              <a:t>No small message optimizations</a:t>
            </a:r>
          </a:p>
          <a:p>
            <a:pPr marL="540000" lvl="1" indent="-180000">
              <a:spcBef>
                <a:spcPts val="0"/>
              </a:spcBef>
              <a:buSzPct val="130000"/>
              <a:buFont typeface="Arial"/>
              <a:buChar char="•"/>
            </a:pPr>
            <a:r>
              <a:rPr lang="en-US" sz="1200" dirty="0">
                <a:latin typeface="Tahoma"/>
                <a:cs typeface="Tahoma"/>
              </a:rPr>
              <a:t>Copying of data in temporary buffers.</a:t>
            </a:r>
          </a:p>
          <a:p>
            <a:pPr marL="540000" lvl="1" indent="-180000">
              <a:spcBef>
                <a:spcPts val="0"/>
              </a:spcBef>
              <a:buSzPct val="130000"/>
              <a:buFont typeface="Arial"/>
              <a:buChar char="•"/>
            </a:pPr>
            <a:r>
              <a:rPr lang="en-US" sz="1200" dirty="0">
                <a:latin typeface="Tahoma"/>
                <a:cs typeface="Tahoma"/>
              </a:rPr>
              <a:t>Reduced pipelining capability of the </a:t>
            </a:r>
            <a:r>
              <a:rPr lang="en-US" sz="1200" dirty="0" err="1">
                <a:latin typeface="Tahoma"/>
                <a:cs typeface="Tahoma"/>
              </a:rPr>
              <a:t>APEnet</a:t>
            </a:r>
            <a:r>
              <a:rPr lang="en-US" sz="1200" dirty="0">
                <a:latin typeface="Tahoma"/>
                <a:cs typeface="Tahoma"/>
              </a:rPr>
              <a:t>+ </a:t>
            </a:r>
            <a:r>
              <a:rPr lang="en-US" sz="1200" dirty="0" smtClean="0">
                <a:latin typeface="Tahoma"/>
                <a:cs typeface="Tahoma"/>
              </a:rPr>
              <a:t>HW</a:t>
            </a:r>
            <a:endParaRPr lang="en-US" sz="1400" dirty="0">
              <a:latin typeface="Tahoma"/>
              <a:cs typeface="Tahoma"/>
            </a:endParaRPr>
          </a:p>
          <a:p>
            <a:pPr marL="360000" lvl="1" indent="-360000">
              <a:spcBef>
                <a:spcPts val="0"/>
              </a:spcBef>
              <a:buSzPct val="130000"/>
              <a:buFont typeface="Arial"/>
              <a:buChar char="•"/>
            </a:pPr>
            <a:r>
              <a:rPr lang="en-US" sz="1400" b="1" dirty="0">
                <a:latin typeface="Tahoma"/>
                <a:cs typeface="Tahoma"/>
              </a:rPr>
              <a:t>~ 5-6 </a:t>
            </a:r>
            <a:r>
              <a:rPr lang="el-GR" sz="1400" b="1" dirty="0">
                <a:latin typeface="Tahoma"/>
                <a:cs typeface="Tahoma"/>
              </a:rPr>
              <a:t>μ</a:t>
            </a:r>
            <a:r>
              <a:rPr lang="en-US" sz="1400" b="1" dirty="0">
                <a:latin typeface="Tahoma"/>
                <a:cs typeface="Tahoma"/>
              </a:rPr>
              <a:t>s on GPU-GPU test: record!</a:t>
            </a:r>
          </a:p>
          <a:p>
            <a:pPr marL="360000" lvl="1" indent="-360000">
              <a:spcBef>
                <a:spcPts val="0"/>
              </a:spcBef>
              <a:buSzPct val="130000"/>
              <a:buFont typeface="Arial"/>
              <a:buChar char="•"/>
            </a:pPr>
            <a:r>
              <a:rPr lang="en-US" sz="1400" dirty="0">
                <a:latin typeface="Tahoma"/>
                <a:cs typeface="Tahoma"/>
              </a:rPr>
              <a:t>1.5x for GPU TX, working for improvements</a:t>
            </a:r>
          </a:p>
        </p:txBody>
      </p:sp>
      <p:sp>
        <p:nvSpPr>
          <p:cNvPr id="19" name="Content Placeholder 2"/>
          <p:cNvSpPr txBox="1">
            <a:spLocks/>
          </p:cNvSpPr>
          <p:nvPr/>
        </p:nvSpPr>
        <p:spPr>
          <a:xfrm>
            <a:off x="4880992" y="5229200"/>
            <a:ext cx="5025008" cy="144016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spcBef>
                <a:spcPts val="0"/>
              </a:spcBef>
              <a:buSzPct val="130000"/>
              <a:buNone/>
            </a:pPr>
            <a:r>
              <a:rPr lang="en-US" sz="1400" dirty="0" smtClean="0">
                <a:latin typeface="Tahoma"/>
                <a:cs typeface="Tahoma"/>
              </a:rPr>
              <a:t>Work in progress</a:t>
            </a:r>
          </a:p>
          <a:p>
            <a:pPr marL="360000" lvl="1" indent="-360000">
              <a:spcBef>
                <a:spcPts val="0"/>
              </a:spcBef>
              <a:buSzPct val="130000"/>
              <a:buFont typeface="Arial"/>
              <a:buChar char="•"/>
            </a:pPr>
            <a:r>
              <a:rPr lang="en-US" sz="1400" dirty="0" smtClean="0">
                <a:latin typeface="Tahoma"/>
                <a:cs typeface="Tahoma"/>
              </a:rPr>
              <a:t>Plateau at 16KB</a:t>
            </a:r>
            <a:endParaRPr lang="en-US" sz="1400" dirty="0">
              <a:latin typeface="Tahoma"/>
              <a:cs typeface="Tahoma"/>
            </a:endParaRPr>
          </a:p>
          <a:p>
            <a:pPr marL="760050" lvl="2" indent="-360000">
              <a:spcBef>
                <a:spcPts val="0"/>
              </a:spcBef>
              <a:buSzPct val="130000"/>
              <a:buFont typeface="Arial"/>
              <a:buChar char="•"/>
            </a:pPr>
            <a:r>
              <a:rPr lang="en-US" sz="1200" dirty="0" smtClean="0">
                <a:latin typeface="Tahoma"/>
                <a:cs typeface="Tahoma"/>
              </a:rPr>
              <a:t>accelerate </a:t>
            </a:r>
            <a:r>
              <a:rPr lang="en-US" sz="1200" dirty="0">
                <a:latin typeface="Tahoma"/>
                <a:cs typeface="Tahoma"/>
              </a:rPr>
              <a:t>the receiving tasks performed by the </a:t>
            </a:r>
            <a:r>
              <a:rPr lang="en-US" sz="1200" dirty="0" err="1">
                <a:latin typeface="Tahoma"/>
                <a:cs typeface="Tahoma"/>
              </a:rPr>
              <a:t>μC</a:t>
            </a:r>
            <a:r>
              <a:rPr lang="en-US" sz="1200" dirty="0">
                <a:latin typeface="Tahoma"/>
                <a:cs typeface="Tahoma"/>
              </a:rPr>
              <a:t> </a:t>
            </a:r>
          </a:p>
          <a:p>
            <a:pPr marL="360000" lvl="1" indent="-360000">
              <a:spcBef>
                <a:spcPts val="0"/>
              </a:spcBef>
              <a:buSzPct val="130000"/>
              <a:buFont typeface="Arial"/>
              <a:buChar char="•"/>
            </a:pPr>
            <a:r>
              <a:rPr lang="en-US" sz="1400" dirty="0" smtClean="0">
                <a:latin typeface="Tahoma"/>
                <a:cs typeface="Tahoma"/>
              </a:rPr>
              <a:t>low </a:t>
            </a:r>
            <a:r>
              <a:rPr lang="en-US" sz="1400" dirty="0">
                <a:latin typeface="Tahoma"/>
                <a:cs typeface="Tahoma"/>
              </a:rPr>
              <a:t>asymptotic </a:t>
            </a:r>
            <a:r>
              <a:rPr lang="en-US" sz="1400" dirty="0" err="1">
                <a:latin typeface="Tahoma"/>
                <a:cs typeface="Tahoma"/>
              </a:rPr>
              <a:t>bw</a:t>
            </a:r>
            <a:r>
              <a:rPr lang="en-US" sz="1400" dirty="0">
                <a:latin typeface="Tahoma"/>
                <a:cs typeface="Tahoma"/>
              </a:rPr>
              <a:t> of 600MB/</a:t>
            </a:r>
            <a:r>
              <a:rPr lang="en-US" sz="1400" dirty="0" smtClean="0">
                <a:latin typeface="Tahoma"/>
                <a:cs typeface="Tahoma"/>
              </a:rPr>
              <a:t>s for GPU TX</a:t>
            </a:r>
          </a:p>
          <a:p>
            <a:pPr marL="760050" lvl="2" indent="-360000">
              <a:spcBef>
                <a:spcPts val="0"/>
              </a:spcBef>
              <a:buSzPct val="130000"/>
              <a:buFont typeface="Arial"/>
              <a:buChar char="•"/>
            </a:pPr>
            <a:r>
              <a:rPr lang="en-US" sz="1200" dirty="0" smtClean="0">
                <a:latin typeface="Tahoma"/>
                <a:cs typeface="Tahoma"/>
              </a:rPr>
              <a:t>P2P </a:t>
            </a:r>
            <a:r>
              <a:rPr lang="en-US" sz="1200" dirty="0">
                <a:latin typeface="Tahoma"/>
                <a:cs typeface="Tahoma"/>
              </a:rPr>
              <a:t>read protocol fully implemented, </a:t>
            </a:r>
            <a:r>
              <a:rPr lang="en-US" sz="1200" dirty="0" smtClean="0">
                <a:latin typeface="Tahoma"/>
                <a:cs typeface="Tahoma"/>
              </a:rPr>
              <a:t>working on </a:t>
            </a:r>
            <a:r>
              <a:rPr lang="en-US" sz="1200" dirty="0" err="1" smtClean="0">
                <a:latin typeface="Tahoma"/>
                <a:cs typeface="Tahoma"/>
              </a:rPr>
              <a:t>pipeling</a:t>
            </a:r>
            <a:r>
              <a:rPr lang="en-US" sz="1200" dirty="0" smtClean="0">
                <a:latin typeface="Tahoma"/>
                <a:cs typeface="Tahoma"/>
              </a:rPr>
              <a:t> and overlapping of subsequent packets (target x4)</a:t>
            </a:r>
            <a:endParaRPr lang="en-US" sz="1200" dirty="0">
              <a:latin typeface="Tahoma"/>
              <a:cs typeface="Tahoma"/>
            </a:endParaRPr>
          </a:p>
        </p:txBody>
      </p:sp>
    </p:spTree>
    <p:extLst>
      <p:ext uri="{BB962C8B-B14F-4D97-AF65-F5344CB8AC3E}">
        <p14:creationId xmlns:p14="http://schemas.microsoft.com/office/powerpoint/2010/main" val="182687926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44688" y="44624"/>
            <a:ext cx="6006667" cy="504056"/>
          </a:xfrm>
        </p:spPr>
        <p:txBody>
          <a:bodyPr>
            <a:noAutofit/>
          </a:bodyPr>
          <a:lstStyle/>
          <a:p>
            <a:r>
              <a:rPr lang="en-US" sz="3200" dirty="0"/>
              <a:t>SW stack and GPU optimizations</a:t>
            </a:r>
          </a:p>
        </p:txBody>
      </p:sp>
      <p:sp>
        <p:nvSpPr>
          <p:cNvPr id="18" name="Rectangle 3"/>
          <p:cNvSpPr>
            <a:spLocks noChangeArrowheads="1"/>
          </p:cNvSpPr>
          <p:nvPr/>
        </p:nvSpPr>
        <p:spPr bwMode="auto">
          <a:xfrm>
            <a:off x="483865" y="765447"/>
            <a:ext cx="8218487" cy="5903913"/>
          </a:xfrm>
          <a:prstGeom prst="rect">
            <a:avLst/>
          </a:prstGeom>
          <a:noFill/>
          <a:ln w="9525">
            <a:noFill/>
            <a:miter lim="800000"/>
            <a:headEnd/>
            <a:tailEnd/>
          </a:ln>
        </p:spPr>
        <p:txBody>
          <a:bodyPr>
            <a:prstTxWarp prst="textNoShape">
              <a:avLst/>
            </a:prstTxWarp>
          </a:bodyPr>
          <a:lstStyle/>
          <a:p>
            <a:pPr marL="342900" indent="-342900" eaLnBrk="0" hangingPunct="0">
              <a:lnSpc>
                <a:spcPct val="90000"/>
              </a:lnSpc>
              <a:spcBef>
                <a:spcPct val="20000"/>
              </a:spcBef>
              <a:buFontTx/>
              <a:buChar char="•"/>
            </a:pPr>
            <a:endParaRPr lang="it-IT" sz="2000">
              <a:latin typeface="Tahoma" charset="0"/>
            </a:endParaRPr>
          </a:p>
        </p:txBody>
      </p:sp>
      <p:grpSp>
        <p:nvGrpSpPr>
          <p:cNvPr id="78" name="Group 77"/>
          <p:cNvGrpSpPr/>
          <p:nvPr/>
        </p:nvGrpSpPr>
        <p:grpSpPr>
          <a:xfrm>
            <a:off x="5241032" y="3140968"/>
            <a:ext cx="3479304" cy="3189362"/>
            <a:chOff x="1879600" y="812143"/>
            <a:chExt cx="6248400" cy="5436257"/>
          </a:xfrm>
        </p:grpSpPr>
        <p:pic>
          <p:nvPicPr>
            <p:cNvPr id="79" name="Picture 78"/>
            <p:cNvPicPr>
              <a:picLocks noChangeAspect="1"/>
            </p:cNvPicPr>
            <p:nvPr/>
          </p:nvPicPr>
          <p:blipFill>
            <a:blip r:embed="rId3" cstate="print"/>
            <a:stretch>
              <a:fillRect/>
            </a:stretch>
          </p:blipFill>
          <p:spPr>
            <a:xfrm>
              <a:off x="1955800" y="812143"/>
              <a:ext cx="6172200" cy="5436257"/>
            </a:xfrm>
            <a:prstGeom prst="rect">
              <a:avLst/>
            </a:prstGeom>
          </p:spPr>
        </p:pic>
        <p:sp>
          <p:nvSpPr>
            <p:cNvPr id="80" name="Rectangle 79"/>
            <p:cNvSpPr/>
            <p:nvPr/>
          </p:nvSpPr>
          <p:spPr>
            <a:xfrm>
              <a:off x="1879600" y="812143"/>
              <a:ext cx="2819400" cy="2667000"/>
            </a:xfrm>
            <a:prstGeom prst="rect">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grpSp>
      <p:sp>
        <p:nvSpPr>
          <p:cNvPr id="9" name="Shape 54"/>
          <p:cNvSpPr txBox="1">
            <a:spLocks/>
          </p:cNvSpPr>
          <p:nvPr/>
        </p:nvSpPr>
        <p:spPr>
          <a:xfrm>
            <a:off x="216024" y="692696"/>
            <a:ext cx="4376936" cy="5038273"/>
          </a:xfrm>
          <a:prstGeom prst="rect">
            <a:avLst/>
          </a:prstGeom>
        </p:spPr>
        <p:txBody>
          <a:bodyPr vert="horz" wrap="square" lIns="91425" tIns="91425" rIns="91425" bIns="91425" rtlCol="0" anchor="t" anchorCtr="0">
            <a:sp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8100" indent="0">
              <a:spcBef>
                <a:spcPts val="600"/>
              </a:spcBef>
              <a:buClr>
                <a:schemeClr val="dk1"/>
              </a:buClr>
              <a:buSzPct val="166666"/>
              <a:buNone/>
            </a:pPr>
            <a:r>
              <a:rPr lang="it-IT" sz="2000" dirty="0" err="1" smtClean="0">
                <a:solidFill>
                  <a:srgbClr val="FF0000"/>
                </a:solidFill>
                <a:latin typeface="Tahoma"/>
                <a:cs typeface="Tahoma"/>
              </a:rPr>
              <a:t>APEnet</a:t>
            </a:r>
            <a:r>
              <a:rPr lang="it-IT" sz="2000" dirty="0" smtClean="0">
                <a:solidFill>
                  <a:srgbClr val="FF0000"/>
                </a:solidFill>
                <a:latin typeface="Tahoma"/>
                <a:cs typeface="Tahoma"/>
              </a:rPr>
              <a:t> </a:t>
            </a:r>
            <a:r>
              <a:rPr lang="it-IT" sz="2000" dirty="0" err="1" smtClean="0">
                <a:solidFill>
                  <a:srgbClr val="FF0000"/>
                </a:solidFill>
                <a:latin typeface="Tahoma"/>
                <a:cs typeface="Tahoma"/>
              </a:rPr>
              <a:t>programming</a:t>
            </a:r>
            <a:r>
              <a:rPr lang="it-IT" sz="2000" dirty="0" smtClean="0">
                <a:solidFill>
                  <a:srgbClr val="FF0000"/>
                </a:solidFill>
                <a:latin typeface="Tahoma"/>
                <a:cs typeface="Tahoma"/>
              </a:rPr>
              <a:t> model</a:t>
            </a:r>
          </a:p>
          <a:p>
            <a:pPr marL="457200" indent="-419100">
              <a:spcBef>
                <a:spcPts val="600"/>
              </a:spcBef>
              <a:buClr>
                <a:schemeClr val="dk1"/>
              </a:buClr>
              <a:buSzPct val="166666"/>
              <a:buFont typeface="Arial"/>
              <a:buChar char="•"/>
            </a:pPr>
            <a:r>
              <a:rPr lang="en" sz="2000" dirty="0" smtClean="0">
                <a:latin typeface="Tahoma"/>
                <a:cs typeface="Tahoma"/>
              </a:rPr>
              <a:t>native RDMA API:</a:t>
            </a:r>
          </a:p>
          <a:p>
            <a:pPr marL="914400" lvl="1" indent="-419100">
              <a:spcBef>
                <a:spcPts val="600"/>
              </a:spcBef>
              <a:buClr>
                <a:schemeClr val="dk1"/>
              </a:buClr>
              <a:buSzPct val="100000"/>
              <a:buFont typeface="Courier New"/>
              <a:buChar char="o"/>
            </a:pPr>
            <a:r>
              <a:rPr lang="en" sz="1800" dirty="0" smtClean="0">
                <a:latin typeface="Tahoma"/>
                <a:cs typeface="Tahoma"/>
              </a:rPr>
              <a:t>RDMA buffer registration: pinning and posting combined</a:t>
            </a:r>
          </a:p>
          <a:p>
            <a:pPr marL="914400" lvl="1" indent="-419100">
              <a:spcBef>
                <a:spcPts val="600"/>
              </a:spcBef>
              <a:buClr>
                <a:schemeClr val="dk1"/>
              </a:buClr>
              <a:buSzPct val="100000"/>
              <a:buFont typeface="Courier New"/>
              <a:buChar char="o"/>
            </a:pPr>
            <a:r>
              <a:rPr lang="en" sz="1800" dirty="0" smtClean="0">
                <a:latin typeface="Tahoma"/>
                <a:cs typeface="Tahoma"/>
              </a:rPr>
              <a:t>single message transmission async queue</a:t>
            </a:r>
          </a:p>
          <a:p>
            <a:pPr marL="914400" lvl="1" indent="-381000">
              <a:buClr>
                <a:schemeClr val="dk1"/>
              </a:buClr>
              <a:buSzPct val="100000"/>
              <a:buFont typeface="Courier New"/>
              <a:buChar char="o"/>
            </a:pPr>
            <a:r>
              <a:rPr lang="en" sz="1800" dirty="0" smtClean="0">
                <a:latin typeface="Tahoma"/>
                <a:cs typeface="Tahoma"/>
              </a:rPr>
              <a:t>async delivery of completion events (both TX and RX)</a:t>
            </a:r>
          </a:p>
          <a:p>
            <a:pPr marL="457200" indent="-419100">
              <a:buClr>
                <a:schemeClr val="dk1"/>
              </a:buClr>
              <a:buSzPct val="166666"/>
              <a:buFont typeface="Arial"/>
              <a:buChar char="•"/>
            </a:pPr>
            <a:r>
              <a:rPr lang="en" sz="2000" dirty="0" smtClean="0">
                <a:latin typeface="Tahoma"/>
                <a:cs typeface="Tahoma"/>
              </a:rPr>
              <a:t>MPI:</a:t>
            </a:r>
          </a:p>
          <a:p>
            <a:pPr marL="914400" lvl="1" indent="-381000">
              <a:buClr>
                <a:schemeClr val="dk1"/>
              </a:buClr>
              <a:buSzPct val="100000"/>
              <a:buFont typeface="Courier New"/>
              <a:buChar char="o"/>
            </a:pPr>
            <a:r>
              <a:rPr lang="en" sz="1800" dirty="0" smtClean="0">
                <a:latin typeface="Tahoma"/>
                <a:cs typeface="Tahoma"/>
              </a:rPr>
              <a:t>early prototype</a:t>
            </a:r>
          </a:p>
          <a:p>
            <a:pPr marL="914400" lvl="1" indent="-381000">
              <a:buClr>
                <a:schemeClr val="dk1"/>
              </a:buClr>
              <a:buSzPct val="100000"/>
              <a:buFont typeface="Courier New"/>
              <a:buChar char="o"/>
            </a:pPr>
            <a:r>
              <a:rPr lang="en" sz="1800" dirty="0" smtClean="0">
                <a:latin typeface="Tahoma"/>
                <a:cs typeface="Tahoma"/>
              </a:rPr>
              <a:t>APEnet BTL module for OpenMPI</a:t>
            </a:r>
          </a:p>
          <a:p>
            <a:pPr marL="914400" lvl="1" indent="-381000">
              <a:buClr>
                <a:schemeClr val="dk1"/>
              </a:buClr>
              <a:buSzPct val="100000"/>
              <a:buFont typeface="Courier New"/>
              <a:buChar char="o"/>
            </a:pPr>
            <a:r>
              <a:rPr lang="en" sz="1800" dirty="0" smtClean="0">
                <a:latin typeface="Tahoma"/>
                <a:cs typeface="Tahoma"/>
              </a:rPr>
              <a:t>tentatively using GPU-aware feature in openmpi svn trunk</a:t>
            </a:r>
          </a:p>
          <a:p>
            <a:endParaRPr lang="en" sz="2000" dirty="0">
              <a:latin typeface="Tahoma"/>
              <a:cs typeface="Tahoma"/>
            </a:endParaRPr>
          </a:p>
        </p:txBody>
      </p:sp>
      <p:sp>
        <p:nvSpPr>
          <p:cNvPr id="10" name="Shape 54"/>
          <p:cNvSpPr txBox="1">
            <a:spLocks/>
          </p:cNvSpPr>
          <p:nvPr/>
        </p:nvSpPr>
        <p:spPr>
          <a:xfrm>
            <a:off x="4736976" y="692696"/>
            <a:ext cx="4592960" cy="2785348"/>
          </a:xfrm>
          <a:prstGeom prst="rect">
            <a:avLst/>
          </a:prstGeom>
        </p:spPr>
        <p:txBody>
          <a:bodyPr vert="horz" wrap="square" lIns="91425" tIns="91425" rIns="91425" bIns="91425" rtlCol="0" anchor="t" anchorCtr="0">
            <a:sp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Aft>
                <a:spcPts val="0"/>
              </a:spcAft>
              <a:buSzPct val="130000"/>
              <a:buNone/>
            </a:pPr>
            <a:r>
              <a:rPr lang="en-US" sz="2000" dirty="0">
                <a:solidFill>
                  <a:srgbClr val="FF0000"/>
                </a:solidFill>
                <a:latin typeface="Tahoma"/>
                <a:cs typeface="Tahoma"/>
              </a:rPr>
              <a:t>GPU centric programming model</a:t>
            </a:r>
          </a:p>
          <a:p>
            <a:pPr marL="457200" indent="-419100">
              <a:spcBef>
                <a:spcPts val="600"/>
              </a:spcBef>
              <a:buClr>
                <a:schemeClr val="dk1"/>
              </a:buClr>
              <a:buSzPct val="166666"/>
              <a:buFont typeface="Arial"/>
              <a:buChar char="•"/>
            </a:pPr>
            <a:r>
              <a:rPr lang="it-IT" sz="2000" dirty="0" smtClean="0">
                <a:latin typeface="Tahoma"/>
                <a:cs typeface="Tahoma"/>
              </a:rPr>
              <a:t>CUDA </a:t>
            </a:r>
            <a:r>
              <a:rPr lang="it-IT" sz="2000" dirty="0" err="1" smtClean="0">
                <a:latin typeface="Tahoma"/>
                <a:cs typeface="Tahoma"/>
              </a:rPr>
              <a:t>direct</a:t>
            </a:r>
            <a:r>
              <a:rPr lang="it-IT" sz="2000" dirty="0" smtClean="0">
                <a:latin typeface="Tahoma"/>
                <a:cs typeface="Tahoma"/>
              </a:rPr>
              <a:t> </a:t>
            </a:r>
            <a:r>
              <a:rPr lang="en" sz="2000" dirty="0" smtClean="0">
                <a:latin typeface="Tahoma"/>
                <a:cs typeface="Tahoma"/>
              </a:rPr>
              <a:t>RDMA API:</a:t>
            </a:r>
          </a:p>
          <a:p>
            <a:pPr marL="914400" lvl="1" indent="-419100">
              <a:spcBef>
                <a:spcPts val="600"/>
              </a:spcBef>
              <a:buClr>
                <a:schemeClr val="dk1"/>
              </a:buClr>
              <a:buSzPct val="100000"/>
              <a:buFont typeface="Courier New"/>
              <a:buChar char="o"/>
            </a:pPr>
            <a:r>
              <a:rPr lang="en" sz="1800" dirty="0" smtClean="0">
                <a:latin typeface="Tahoma"/>
                <a:cs typeface="Tahoma"/>
              </a:rPr>
              <a:t>S</a:t>
            </a:r>
            <a:r>
              <a:rPr lang="it-IT" sz="1800" dirty="0" err="1" smtClean="0">
                <a:latin typeface="Tahoma"/>
                <a:cs typeface="Tahoma"/>
              </a:rPr>
              <a:t>ubset</a:t>
            </a:r>
            <a:r>
              <a:rPr lang="it-IT" sz="1800" dirty="0" smtClean="0">
                <a:latin typeface="Tahoma"/>
                <a:cs typeface="Tahoma"/>
              </a:rPr>
              <a:t> of </a:t>
            </a:r>
            <a:r>
              <a:rPr lang="it-IT" sz="1800" dirty="0" err="1" smtClean="0">
                <a:latin typeface="Tahoma"/>
                <a:cs typeface="Tahoma"/>
              </a:rPr>
              <a:t>APEnet</a:t>
            </a:r>
            <a:r>
              <a:rPr lang="it-IT" sz="1800" dirty="0" smtClean="0">
                <a:latin typeface="Tahoma"/>
                <a:cs typeface="Tahoma"/>
              </a:rPr>
              <a:t>+ RDMA API, </a:t>
            </a:r>
            <a:r>
              <a:rPr lang="it-IT" sz="1800" dirty="0" err="1" smtClean="0">
                <a:latin typeface="Tahoma"/>
                <a:cs typeface="Tahoma"/>
              </a:rPr>
              <a:t>available</a:t>
            </a:r>
            <a:r>
              <a:rPr lang="it-IT" sz="1800" dirty="0" smtClean="0">
                <a:latin typeface="Tahoma"/>
                <a:cs typeface="Tahoma"/>
              </a:rPr>
              <a:t> from </a:t>
            </a:r>
            <a:r>
              <a:rPr lang="it-IT" sz="1800" dirty="0" err="1" smtClean="0">
                <a:latin typeface="Tahoma"/>
                <a:cs typeface="Tahoma"/>
              </a:rPr>
              <a:t>within</a:t>
            </a:r>
            <a:r>
              <a:rPr lang="it-IT" sz="1800" dirty="0" smtClean="0">
                <a:latin typeface="Tahoma"/>
                <a:cs typeface="Tahoma"/>
              </a:rPr>
              <a:t> </a:t>
            </a:r>
            <a:r>
              <a:rPr lang="it-IT" sz="1800" dirty="0" err="1" smtClean="0">
                <a:latin typeface="Tahoma"/>
                <a:cs typeface="Tahoma"/>
              </a:rPr>
              <a:t>running</a:t>
            </a:r>
            <a:r>
              <a:rPr lang="it-IT" sz="1800" dirty="0" smtClean="0">
                <a:latin typeface="Tahoma"/>
                <a:cs typeface="Tahoma"/>
              </a:rPr>
              <a:t> GPU </a:t>
            </a:r>
            <a:r>
              <a:rPr lang="it-IT" sz="1800" dirty="0" err="1" smtClean="0">
                <a:latin typeface="Tahoma"/>
                <a:cs typeface="Tahoma"/>
              </a:rPr>
              <a:t>kernels</a:t>
            </a:r>
            <a:endParaRPr lang="it-IT" sz="1800" dirty="0" smtClean="0">
              <a:latin typeface="Tahoma"/>
              <a:cs typeface="Tahoma"/>
            </a:endParaRPr>
          </a:p>
          <a:p>
            <a:pPr marL="914400" lvl="1" indent="-419100">
              <a:spcBef>
                <a:spcPts val="600"/>
              </a:spcBef>
              <a:buClr>
                <a:schemeClr val="dk1"/>
              </a:buClr>
              <a:buSzPct val="100000"/>
              <a:buFont typeface="Courier New"/>
              <a:buChar char="o"/>
            </a:pPr>
            <a:r>
              <a:rPr lang="en-US" sz="1800" dirty="0">
                <a:latin typeface="Tahoma"/>
                <a:cs typeface="Tahoma"/>
              </a:rPr>
              <a:t>a running GPU kernel can emit requests for services to the host</a:t>
            </a:r>
            <a:r>
              <a:rPr lang="en-US" sz="1800" dirty="0" smtClean="0">
                <a:latin typeface="Tahoma"/>
                <a:cs typeface="Tahoma"/>
              </a:rPr>
              <a:t>.</a:t>
            </a:r>
            <a:endParaRPr lang="it-IT" sz="1800" dirty="0" smtClean="0">
              <a:latin typeface="Tahoma"/>
              <a:cs typeface="Tahoma"/>
            </a:endParaRPr>
          </a:p>
          <a:p>
            <a:endParaRPr lang="en" sz="2000" dirty="0">
              <a:latin typeface="Tahoma"/>
              <a:cs typeface="Tahoma"/>
            </a:endParaRPr>
          </a:p>
        </p:txBody>
      </p:sp>
    </p:spTree>
    <p:extLst>
      <p:ext uri="{BB962C8B-B14F-4D97-AF65-F5344CB8AC3E}">
        <p14:creationId xmlns:p14="http://schemas.microsoft.com/office/powerpoint/2010/main" val="73633245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44688" y="44624"/>
            <a:ext cx="6006667" cy="504056"/>
          </a:xfrm>
        </p:spPr>
        <p:txBody>
          <a:bodyPr>
            <a:noAutofit/>
          </a:bodyPr>
          <a:lstStyle/>
          <a:p>
            <a:r>
              <a:rPr lang="en-US" sz="3200" dirty="0" smtClean="0"/>
              <a:t>LQCD on GPU (1)</a:t>
            </a:r>
            <a:endParaRPr lang="en-US" sz="3200" dirty="0"/>
          </a:p>
        </p:txBody>
      </p:sp>
      <p:pic>
        <p:nvPicPr>
          <p:cNvPr id="4" name="Picture 3"/>
          <p:cNvPicPr>
            <a:picLocks noChangeAspect="1"/>
          </p:cNvPicPr>
          <p:nvPr/>
        </p:nvPicPr>
        <p:blipFill>
          <a:blip r:embed="rId3"/>
          <a:stretch>
            <a:fillRect/>
          </a:stretch>
        </p:blipFill>
        <p:spPr>
          <a:xfrm>
            <a:off x="797565" y="1011113"/>
            <a:ext cx="8331899" cy="5442223"/>
          </a:xfrm>
          <a:prstGeom prst="rect">
            <a:avLst/>
          </a:prstGeom>
        </p:spPr>
      </p:pic>
      <p:sp>
        <p:nvSpPr>
          <p:cNvPr id="9" name="Rectangle 8"/>
          <p:cNvSpPr/>
          <p:nvPr/>
        </p:nvSpPr>
        <p:spPr>
          <a:xfrm>
            <a:off x="4664968" y="818128"/>
            <a:ext cx="4464496" cy="584776"/>
          </a:xfrm>
          <a:prstGeom prst="rect">
            <a:avLst/>
          </a:prstGeom>
          <a:solidFill>
            <a:schemeClr val="bg1"/>
          </a:solidFill>
        </p:spPr>
        <p:txBody>
          <a:bodyPr wrap="square">
            <a:spAutoFit/>
          </a:bodyPr>
          <a:lstStyle/>
          <a:p>
            <a:r>
              <a:rPr lang="en-US" sz="1600" dirty="0">
                <a:solidFill>
                  <a:srgbClr val="FF0000"/>
                </a:solidFill>
                <a:latin typeface="Tahoma"/>
                <a:cs typeface="Tahoma"/>
              </a:rPr>
              <a:t>C. </a:t>
            </a:r>
            <a:r>
              <a:rPr lang="en-US" sz="1600" dirty="0" err="1">
                <a:solidFill>
                  <a:srgbClr val="FF0000"/>
                </a:solidFill>
                <a:latin typeface="Tahoma"/>
                <a:cs typeface="Tahoma"/>
              </a:rPr>
              <a:t>Bonati</a:t>
            </a:r>
            <a:r>
              <a:rPr lang="en-US" sz="1600" dirty="0">
                <a:solidFill>
                  <a:srgbClr val="FF0000"/>
                </a:solidFill>
                <a:latin typeface="Tahoma"/>
                <a:cs typeface="Tahoma"/>
              </a:rPr>
              <a:t> (Pisa), G. </a:t>
            </a:r>
            <a:r>
              <a:rPr lang="en-US" sz="1600" dirty="0" err="1">
                <a:solidFill>
                  <a:srgbClr val="FF0000"/>
                </a:solidFill>
                <a:latin typeface="Tahoma"/>
                <a:cs typeface="Tahoma"/>
              </a:rPr>
              <a:t>Cossu</a:t>
            </a:r>
            <a:r>
              <a:rPr lang="en-US" sz="1600" dirty="0">
                <a:solidFill>
                  <a:srgbClr val="FF0000"/>
                </a:solidFill>
                <a:latin typeface="Tahoma"/>
                <a:cs typeface="Tahoma"/>
              </a:rPr>
              <a:t> (KEK), M. </a:t>
            </a:r>
            <a:r>
              <a:rPr lang="en-US" sz="1600" dirty="0" err="1">
                <a:solidFill>
                  <a:srgbClr val="FF0000"/>
                </a:solidFill>
                <a:latin typeface="Tahoma"/>
                <a:cs typeface="Tahoma"/>
              </a:rPr>
              <a:t>D’Elia</a:t>
            </a:r>
            <a:r>
              <a:rPr lang="en-US" sz="1600" dirty="0">
                <a:solidFill>
                  <a:srgbClr val="FF0000"/>
                </a:solidFill>
                <a:latin typeface="Tahoma"/>
                <a:cs typeface="Tahoma"/>
              </a:rPr>
              <a:t> (Pisa), A. Di </a:t>
            </a:r>
            <a:r>
              <a:rPr lang="en-US" sz="1600" dirty="0" err="1">
                <a:solidFill>
                  <a:srgbClr val="FF0000"/>
                </a:solidFill>
                <a:latin typeface="Tahoma"/>
                <a:cs typeface="Tahoma"/>
              </a:rPr>
              <a:t>Giacomo</a:t>
            </a:r>
            <a:r>
              <a:rPr lang="en-US" sz="1600" dirty="0">
                <a:solidFill>
                  <a:srgbClr val="FF0000"/>
                </a:solidFill>
                <a:latin typeface="Tahoma"/>
                <a:cs typeface="Tahoma"/>
              </a:rPr>
              <a:t> (Pisa) P. </a:t>
            </a:r>
            <a:r>
              <a:rPr lang="en-US" sz="1600" dirty="0" err="1">
                <a:solidFill>
                  <a:srgbClr val="FF0000"/>
                </a:solidFill>
                <a:latin typeface="Tahoma"/>
                <a:cs typeface="Tahoma"/>
              </a:rPr>
              <a:t>Incardona</a:t>
            </a:r>
            <a:r>
              <a:rPr lang="en-US" sz="1600" dirty="0">
                <a:solidFill>
                  <a:srgbClr val="FF0000"/>
                </a:solidFill>
                <a:latin typeface="Tahoma"/>
                <a:cs typeface="Tahoma"/>
              </a:rPr>
              <a:t> (Pisa) </a:t>
            </a:r>
            <a:endParaRPr lang="en-US" sz="1600" dirty="0">
              <a:latin typeface="Tahoma"/>
              <a:cs typeface="Tahoma"/>
            </a:endParaRPr>
          </a:p>
        </p:txBody>
      </p:sp>
    </p:spTree>
    <p:extLst>
      <p:ext uri="{BB962C8B-B14F-4D97-AF65-F5344CB8AC3E}">
        <p14:creationId xmlns:p14="http://schemas.microsoft.com/office/powerpoint/2010/main" val="3694576804"/>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560512" y="836712"/>
            <a:ext cx="8627721" cy="5544616"/>
          </a:xfrm>
          <a:prstGeom prst="rect">
            <a:avLst/>
          </a:prstGeom>
        </p:spPr>
      </p:pic>
      <p:sp>
        <p:nvSpPr>
          <p:cNvPr id="2" name="Title 1"/>
          <p:cNvSpPr>
            <a:spLocks noGrp="1"/>
          </p:cNvSpPr>
          <p:nvPr>
            <p:ph type="title"/>
          </p:nvPr>
        </p:nvSpPr>
        <p:spPr>
          <a:xfrm>
            <a:off x="2144688" y="44624"/>
            <a:ext cx="6006667" cy="504056"/>
          </a:xfrm>
        </p:spPr>
        <p:txBody>
          <a:bodyPr>
            <a:noAutofit/>
          </a:bodyPr>
          <a:lstStyle/>
          <a:p>
            <a:r>
              <a:rPr lang="en-US" sz="3200" dirty="0" smtClean="0"/>
              <a:t>LQCD on GPU (2)</a:t>
            </a:r>
            <a:endParaRPr lang="en-US" sz="3200" dirty="0"/>
          </a:p>
        </p:txBody>
      </p:sp>
      <p:sp>
        <p:nvSpPr>
          <p:cNvPr id="3" name="Rectangle 2"/>
          <p:cNvSpPr/>
          <p:nvPr/>
        </p:nvSpPr>
        <p:spPr>
          <a:xfrm>
            <a:off x="4664968" y="818128"/>
            <a:ext cx="4464496" cy="584776"/>
          </a:xfrm>
          <a:prstGeom prst="rect">
            <a:avLst/>
          </a:prstGeom>
          <a:solidFill>
            <a:schemeClr val="bg1"/>
          </a:solidFill>
        </p:spPr>
        <p:txBody>
          <a:bodyPr wrap="square">
            <a:spAutoFit/>
          </a:bodyPr>
          <a:lstStyle/>
          <a:p>
            <a:r>
              <a:rPr lang="en-US" sz="1600" dirty="0">
                <a:solidFill>
                  <a:srgbClr val="FF0000"/>
                </a:solidFill>
                <a:latin typeface="Tahoma"/>
                <a:cs typeface="Tahoma"/>
              </a:rPr>
              <a:t>C. </a:t>
            </a:r>
            <a:r>
              <a:rPr lang="en-US" sz="1600" dirty="0" err="1">
                <a:solidFill>
                  <a:srgbClr val="FF0000"/>
                </a:solidFill>
                <a:latin typeface="Tahoma"/>
                <a:cs typeface="Tahoma"/>
              </a:rPr>
              <a:t>Bonati</a:t>
            </a:r>
            <a:r>
              <a:rPr lang="en-US" sz="1600" dirty="0">
                <a:solidFill>
                  <a:srgbClr val="FF0000"/>
                </a:solidFill>
                <a:latin typeface="Tahoma"/>
                <a:cs typeface="Tahoma"/>
              </a:rPr>
              <a:t> (Pisa), G. </a:t>
            </a:r>
            <a:r>
              <a:rPr lang="en-US" sz="1600" dirty="0" err="1">
                <a:solidFill>
                  <a:srgbClr val="FF0000"/>
                </a:solidFill>
                <a:latin typeface="Tahoma"/>
                <a:cs typeface="Tahoma"/>
              </a:rPr>
              <a:t>Cossu</a:t>
            </a:r>
            <a:r>
              <a:rPr lang="en-US" sz="1600" dirty="0">
                <a:solidFill>
                  <a:srgbClr val="FF0000"/>
                </a:solidFill>
                <a:latin typeface="Tahoma"/>
                <a:cs typeface="Tahoma"/>
              </a:rPr>
              <a:t> (KEK), M. </a:t>
            </a:r>
            <a:r>
              <a:rPr lang="en-US" sz="1600" dirty="0" err="1">
                <a:solidFill>
                  <a:srgbClr val="FF0000"/>
                </a:solidFill>
                <a:latin typeface="Tahoma"/>
                <a:cs typeface="Tahoma"/>
              </a:rPr>
              <a:t>D’Elia</a:t>
            </a:r>
            <a:r>
              <a:rPr lang="en-US" sz="1600" dirty="0">
                <a:solidFill>
                  <a:srgbClr val="FF0000"/>
                </a:solidFill>
                <a:latin typeface="Tahoma"/>
                <a:cs typeface="Tahoma"/>
              </a:rPr>
              <a:t> (Pisa), A. Di </a:t>
            </a:r>
            <a:r>
              <a:rPr lang="en-US" sz="1600" dirty="0" err="1">
                <a:solidFill>
                  <a:srgbClr val="FF0000"/>
                </a:solidFill>
                <a:latin typeface="Tahoma"/>
                <a:cs typeface="Tahoma"/>
              </a:rPr>
              <a:t>Giacomo</a:t>
            </a:r>
            <a:r>
              <a:rPr lang="en-US" sz="1600" dirty="0">
                <a:solidFill>
                  <a:srgbClr val="FF0000"/>
                </a:solidFill>
                <a:latin typeface="Tahoma"/>
                <a:cs typeface="Tahoma"/>
              </a:rPr>
              <a:t> (Pisa) P. </a:t>
            </a:r>
            <a:r>
              <a:rPr lang="en-US" sz="1600" dirty="0" err="1">
                <a:solidFill>
                  <a:srgbClr val="FF0000"/>
                </a:solidFill>
                <a:latin typeface="Tahoma"/>
                <a:cs typeface="Tahoma"/>
              </a:rPr>
              <a:t>Incardona</a:t>
            </a:r>
            <a:r>
              <a:rPr lang="en-US" sz="1600" dirty="0">
                <a:solidFill>
                  <a:srgbClr val="FF0000"/>
                </a:solidFill>
                <a:latin typeface="Tahoma"/>
                <a:cs typeface="Tahoma"/>
              </a:rPr>
              <a:t> (Pisa) </a:t>
            </a:r>
            <a:endParaRPr lang="en-US" sz="1600" dirty="0">
              <a:latin typeface="Tahoma"/>
              <a:cs typeface="Tahoma"/>
            </a:endParaRPr>
          </a:p>
        </p:txBody>
      </p:sp>
    </p:spTree>
    <p:extLst>
      <p:ext uri="{BB962C8B-B14F-4D97-AF65-F5344CB8AC3E}">
        <p14:creationId xmlns:p14="http://schemas.microsoft.com/office/powerpoint/2010/main" val="984061781"/>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QUonG_dslash_wilson_SP_48x96_gflops_total copy.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80992" y="783049"/>
            <a:ext cx="4958855" cy="3474000"/>
          </a:xfrm>
          <a:prstGeom prst="rect">
            <a:avLst/>
          </a:prstGeom>
          <a:solidFill>
            <a:schemeClr val="bg1"/>
          </a:solidFill>
        </p:spPr>
      </p:pic>
      <p:sp>
        <p:nvSpPr>
          <p:cNvPr id="2" name="Title 1"/>
          <p:cNvSpPr>
            <a:spLocks noGrp="1"/>
          </p:cNvSpPr>
          <p:nvPr>
            <p:ph type="title"/>
          </p:nvPr>
        </p:nvSpPr>
        <p:spPr>
          <a:xfrm>
            <a:off x="2144688" y="44624"/>
            <a:ext cx="6006667" cy="504056"/>
          </a:xfrm>
        </p:spPr>
        <p:txBody>
          <a:bodyPr>
            <a:noAutofit/>
          </a:bodyPr>
          <a:lstStyle/>
          <a:p>
            <a:r>
              <a:rPr lang="en-US" sz="3200" dirty="0" smtClean="0"/>
              <a:t>LQCD on </a:t>
            </a:r>
            <a:r>
              <a:rPr lang="en-US" sz="3200" dirty="0" err="1" smtClean="0"/>
              <a:t>QUonG</a:t>
            </a:r>
            <a:endParaRPr lang="en-US" sz="3200" dirty="0"/>
          </a:p>
        </p:txBody>
      </p:sp>
      <p:sp>
        <p:nvSpPr>
          <p:cNvPr id="19" name="Content Placeholder 2"/>
          <p:cNvSpPr txBox="1">
            <a:spLocks/>
          </p:cNvSpPr>
          <p:nvPr/>
        </p:nvSpPr>
        <p:spPr>
          <a:xfrm>
            <a:off x="128464" y="908720"/>
            <a:ext cx="4664968" cy="144016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85750" lvl="1">
              <a:spcBef>
                <a:spcPts val="0"/>
              </a:spcBef>
              <a:buSzPct val="130000"/>
              <a:buFont typeface="Arial"/>
              <a:buChar char="•"/>
            </a:pPr>
            <a:r>
              <a:rPr lang="en-US" sz="1600" dirty="0" smtClean="0">
                <a:latin typeface="Tahoma"/>
                <a:cs typeface="Tahoma"/>
              </a:rPr>
              <a:t>Preliminary LQCD computation using QUDA </a:t>
            </a:r>
            <a:r>
              <a:rPr lang="en-US" sz="1600" dirty="0" err="1" smtClean="0">
                <a:latin typeface="Tahoma"/>
                <a:cs typeface="Tahoma"/>
              </a:rPr>
              <a:t>DSlash</a:t>
            </a:r>
            <a:r>
              <a:rPr lang="en-US" sz="1600" dirty="0" smtClean="0">
                <a:latin typeface="Tahoma"/>
                <a:cs typeface="Tahoma"/>
              </a:rPr>
              <a:t> Wilson code on 48</a:t>
            </a:r>
            <a:r>
              <a:rPr lang="en-US" sz="1600" baseline="30000" dirty="0" smtClean="0">
                <a:latin typeface="Tahoma"/>
                <a:cs typeface="Tahoma"/>
              </a:rPr>
              <a:t>3</a:t>
            </a:r>
            <a:r>
              <a:rPr lang="en-US" sz="1600" dirty="0" smtClean="0">
                <a:latin typeface="Tahoma"/>
                <a:cs typeface="Tahoma"/>
              </a:rPr>
              <a:t>*96 lattice site (QUDA collaboration) on </a:t>
            </a:r>
            <a:r>
              <a:rPr lang="en-US" sz="1600" dirty="0" err="1" smtClean="0">
                <a:latin typeface="Tahoma"/>
                <a:cs typeface="Tahoma"/>
              </a:rPr>
              <a:t>QUonG</a:t>
            </a:r>
            <a:r>
              <a:rPr lang="en-US" sz="1600" dirty="0" smtClean="0">
                <a:latin typeface="Tahoma"/>
                <a:cs typeface="Tahoma"/>
              </a:rPr>
              <a:t> without </a:t>
            </a:r>
            <a:r>
              <a:rPr lang="en-US" sz="1600" dirty="0" err="1" smtClean="0">
                <a:latin typeface="Tahoma"/>
                <a:cs typeface="Tahoma"/>
              </a:rPr>
              <a:t>APEnet</a:t>
            </a:r>
            <a:r>
              <a:rPr lang="en-US" sz="1600" dirty="0" smtClean="0">
                <a:latin typeface="Tahoma"/>
                <a:cs typeface="Tahoma"/>
              </a:rPr>
              <a:t>+ (</a:t>
            </a:r>
            <a:r>
              <a:rPr lang="en-US" sz="1600" dirty="0" err="1" smtClean="0">
                <a:latin typeface="Tahoma"/>
                <a:cs typeface="Tahoma"/>
              </a:rPr>
              <a:t>Infiniband</a:t>
            </a:r>
            <a:r>
              <a:rPr lang="en-US" sz="1600" dirty="0" smtClean="0">
                <a:latin typeface="Tahoma"/>
                <a:cs typeface="Tahoma"/>
              </a:rPr>
              <a:t> only)</a:t>
            </a:r>
          </a:p>
          <a:p>
            <a:pPr marL="285750" lvl="1">
              <a:spcBef>
                <a:spcPts val="0"/>
              </a:spcBef>
              <a:buSzPct val="130000"/>
              <a:buFont typeface="Arial"/>
              <a:buChar char="•"/>
            </a:pPr>
            <a:r>
              <a:rPr lang="en-US" sz="1600" dirty="0" smtClean="0">
                <a:latin typeface="Tahoma"/>
                <a:cs typeface="Tahoma"/>
              </a:rPr>
              <a:t>Test for strong and weak scaling</a:t>
            </a:r>
          </a:p>
          <a:p>
            <a:pPr marL="0" lvl="1" indent="0">
              <a:spcBef>
                <a:spcPts val="0"/>
              </a:spcBef>
              <a:buSzPct val="130000"/>
              <a:buNone/>
            </a:pPr>
            <a:endParaRPr lang="en-US" sz="1400" dirty="0">
              <a:latin typeface="Tahoma"/>
              <a:cs typeface="Tahoma"/>
            </a:endParaRPr>
          </a:p>
        </p:txBody>
      </p:sp>
      <p:pic>
        <p:nvPicPr>
          <p:cNvPr id="6" name="Picture 5" descr="QUonG_dslash_wilson_SP_48x96_gflops_per_node copy.pdf"/>
          <p:cNvPicPr>
            <a:picLocks noChangeAspect="1"/>
          </p:cNvPicPr>
          <p:nvPr/>
        </p:nvPicPr>
        <p:blipFill>
          <a:blip r:embed="rId4">
            <a:alphaModFix/>
            <a:extLst>
              <a:ext uri="{28A0092B-C50C-407E-A947-70E740481C1C}">
                <a14:useLocalDpi xmlns:a14="http://schemas.microsoft.com/office/drawing/2010/main" val="0"/>
              </a:ext>
            </a:extLst>
          </a:blip>
          <a:stretch>
            <a:fillRect/>
          </a:stretch>
        </p:blipFill>
        <p:spPr>
          <a:xfrm>
            <a:off x="128464" y="2852936"/>
            <a:ext cx="4966795" cy="3456384"/>
          </a:xfrm>
          <a:prstGeom prst="rect">
            <a:avLst/>
          </a:prstGeom>
          <a:solidFill>
            <a:schemeClr val="bg1"/>
          </a:solidFill>
        </p:spPr>
      </p:pic>
    </p:spTree>
    <p:extLst>
      <p:ext uri="{BB962C8B-B14F-4D97-AF65-F5344CB8AC3E}">
        <p14:creationId xmlns:p14="http://schemas.microsoft.com/office/powerpoint/2010/main" val="3078484807"/>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3"/>
          <p:cNvSpPr>
            <a:spLocks noChangeArrowheads="1"/>
          </p:cNvSpPr>
          <p:nvPr/>
        </p:nvSpPr>
        <p:spPr bwMode="auto">
          <a:xfrm>
            <a:off x="468313" y="765175"/>
            <a:ext cx="8218487" cy="5903913"/>
          </a:xfrm>
          <a:prstGeom prst="rect">
            <a:avLst/>
          </a:prstGeom>
          <a:noFill/>
          <a:ln w="9525">
            <a:noFill/>
            <a:miter lim="800000"/>
            <a:headEnd/>
            <a:tailEnd/>
          </a:ln>
        </p:spPr>
        <p:txBody>
          <a:bodyPr>
            <a:prstTxWarp prst="textNoShape">
              <a:avLst/>
            </a:prstTxWarp>
          </a:bodyPr>
          <a:lstStyle/>
          <a:p>
            <a:pPr marL="342900" indent="-342900" eaLnBrk="0" hangingPunct="0">
              <a:lnSpc>
                <a:spcPct val="90000"/>
              </a:lnSpc>
              <a:spcBef>
                <a:spcPct val="20000"/>
              </a:spcBef>
              <a:buFontTx/>
              <a:buChar char="•"/>
            </a:pPr>
            <a:endParaRPr lang="it-IT" sz="2000">
              <a:latin typeface="Tahoma" charset="0"/>
            </a:endParaRPr>
          </a:p>
        </p:txBody>
      </p:sp>
      <p:sp>
        <p:nvSpPr>
          <p:cNvPr id="28" name="Rectangle 13"/>
          <p:cNvSpPr>
            <a:spLocks noChangeArrowheads="1"/>
          </p:cNvSpPr>
          <p:nvPr/>
        </p:nvSpPr>
        <p:spPr bwMode="auto">
          <a:xfrm>
            <a:off x="128464" y="692696"/>
            <a:ext cx="5688632" cy="4536504"/>
          </a:xfrm>
          <a:prstGeom prst="rect">
            <a:avLst/>
          </a:prstGeom>
          <a:solidFill>
            <a:schemeClr val="bg1">
              <a:alpha val="0"/>
            </a:schemeClr>
          </a:solidFill>
          <a:ln w="9525">
            <a:noFill/>
            <a:miter lim="800000"/>
            <a:headEnd/>
            <a:tailEnd/>
          </a:ln>
        </p:spPr>
        <p:txBody>
          <a:bodyPr>
            <a:prstTxWarp prst="textNoShape">
              <a:avLst/>
            </a:prstTxWarp>
          </a:bodyPr>
          <a:lstStyle/>
          <a:p>
            <a:pPr marL="342900" indent="-342900">
              <a:lnSpc>
                <a:spcPct val="90000"/>
              </a:lnSpc>
              <a:buSzPct val="130000"/>
              <a:buFont typeface="Arial"/>
              <a:buChar char="•"/>
            </a:pPr>
            <a:r>
              <a:rPr lang="en-US" sz="1600" dirty="0">
                <a:latin typeface="Tahoma" charset="0"/>
                <a:ea typeface="Tahoma" charset="0"/>
                <a:cs typeface="Tahoma" charset="0"/>
              </a:rPr>
              <a:t>The physical problem: QCD phase diagram and confinement </a:t>
            </a:r>
            <a:endParaRPr lang="en-US" sz="1600" dirty="0" smtClean="0">
              <a:latin typeface="Tahoma" charset="0"/>
              <a:ea typeface="Tahoma" charset="0"/>
              <a:cs typeface="Tahoma" charset="0"/>
            </a:endParaRPr>
          </a:p>
          <a:p>
            <a:pPr marL="800100" lvl="1" indent="-342900">
              <a:lnSpc>
                <a:spcPct val="90000"/>
              </a:lnSpc>
              <a:buSzPct val="130000"/>
              <a:buFont typeface="Arial"/>
              <a:buChar char="•"/>
            </a:pPr>
            <a:r>
              <a:rPr lang="en-US" sz="1400" dirty="0" smtClean="0">
                <a:latin typeface="Tahoma" charset="0"/>
                <a:ea typeface="Tahoma" charset="0"/>
                <a:cs typeface="Tahoma" charset="0"/>
              </a:rPr>
              <a:t>Low energy QCD and confinement are intrinsically </a:t>
            </a:r>
            <a:r>
              <a:rPr lang="en-US" sz="1400" dirty="0" err="1" smtClean="0">
                <a:solidFill>
                  <a:srgbClr val="FF0000"/>
                </a:solidFill>
                <a:latin typeface="Tahoma" charset="0"/>
                <a:ea typeface="Tahoma" charset="0"/>
                <a:cs typeface="Tahoma" charset="0"/>
              </a:rPr>
              <a:t>nonperturbative</a:t>
            </a:r>
            <a:r>
              <a:rPr lang="en-US" sz="1400" dirty="0" smtClean="0">
                <a:solidFill>
                  <a:srgbClr val="FF0000"/>
                </a:solidFill>
                <a:latin typeface="Tahoma" charset="0"/>
                <a:ea typeface="Tahoma" charset="0"/>
                <a:cs typeface="Tahoma" charset="0"/>
              </a:rPr>
              <a:t> phenomena</a:t>
            </a:r>
            <a:r>
              <a:rPr lang="en-US" sz="1400" dirty="0" smtClean="0">
                <a:latin typeface="Tahoma" charset="0"/>
                <a:ea typeface="Tahoma" charset="0"/>
                <a:cs typeface="Tahoma" charset="0"/>
              </a:rPr>
              <a:t>. </a:t>
            </a:r>
          </a:p>
          <a:p>
            <a:pPr marL="800100" lvl="1" indent="-342900">
              <a:lnSpc>
                <a:spcPct val="90000"/>
              </a:lnSpc>
              <a:buSzPct val="130000"/>
              <a:buFont typeface="Arial"/>
              <a:buChar char="•"/>
            </a:pPr>
            <a:r>
              <a:rPr lang="en-US" sz="1400" dirty="0" smtClean="0">
                <a:latin typeface="Tahoma" charset="0"/>
                <a:ea typeface="Tahoma" charset="0"/>
                <a:cs typeface="Tahoma" charset="0"/>
              </a:rPr>
              <a:t>In </a:t>
            </a:r>
            <a:r>
              <a:rPr lang="en-US" sz="1400" dirty="0">
                <a:latin typeface="Tahoma" charset="0"/>
                <a:ea typeface="Tahoma" charset="0"/>
                <a:cs typeface="Tahoma" charset="0"/>
              </a:rPr>
              <a:t>Lattice QCD a finite lattice is introduced as a </a:t>
            </a:r>
            <a:r>
              <a:rPr lang="en-US" sz="1400" dirty="0" err="1">
                <a:latin typeface="Tahoma" charset="0"/>
                <a:ea typeface="Tahoma" charset="0"/>
                <a:cs typeface="Tahoma" charset="0"/>
              </a:rPr>
              <a:t>nonperturbative</a:t>
            </a:r>
            <a:r>
              <a:rPr lang="en-US" sz="1400" dirty="0">
                <a:latin typeface="Tahoma" charset="0"/>
                <a:ea typeface="Tahoma" charset="0"/>
                <a:cs typeface="Tahoma" charset="0"/>
              </a:rPr>
              <a:t> gauge invariant regulator and observables are calculated by using </a:t>
            </a:r>
            <a:r>
              <a:rPr lang="en-US" sz="1400" dirty="0">
                <a:solidFill>
                  <a:srgbClr val="FF0000"/>
                </a:solidFill>
                <a:latin typeface="Tahoma" charset="0"/>
                <a:ea typeface="Tahoma" charset="0"/>
                <a:cs typeface="Tahoma" charset="0"/>
              </a:rPr>
              <a:t>Monte Carlo simulations</a:t>
            </a:r>
            <a:r>
              <a:rPr lang="en-US" sz="1400" dirty="0">
                <a:latin typeface="Tahoma" charset="0"/>
                <a:ea typeface="Tahoma" charset="0"/>
                <a:cs typeface="Tahoma" charset="0"/>
              </a:rPr>
              <a:t>. </a:t>
            </a:r>
            <a:endParaRPr lang="en-US" sz="1400" dirty="0" smtClean="0">
              <a:latin typeface="Tahoma" charset="0"/>
              <a:ea typeface="Tahoma" charset="0"/>
              <a:cs typeface="Tahoma" charset="0"/>
            </a:endParaRPr>
          </a:p>
          <a:p>
            <a:pPr marL="342900" indent="-342900">
              <a:lnSpc>
                <a:spcPct val="90000"/>
              </a:lnSpc>
              <a:buSzPct val="130000"/>
              <a:buFont typeface="Arial"/>
              <a:buChar char="•"/>
            </a:pPr>
            <a:endParaRPr lang="en-US" sz="1600" dirty="0">
              <a:latin typeface="Tahoma" charset="0"/>
              <a:ea typeface="Tahoma" charset="0"/>
              <a:cs typeface="Tahoma" charset="0"/>
            </a:endParaRPr>
          </a:p>
          <a:p>
            <a:pPr marL="342900" indent="-342900">
              <a:lnSpc>
                <a:spcPct val="90000"/>
              </a:lnSpc>
              <a:buSzPct val="130000"/>
              <a:buFont typeface="Arial"/>
              <a:buChar char="•"/>
            </a:pPr>
            <a:r>
              <a:rPr lang="en-US" sz="1600" dirty="0">
                <a:latin typeface="Tahoma" charset="0"/>
                <a:ea typeface="Tahoma" charset="0"/>
                <a:cs typeface="Tahoma" charset="0"/>
              </a:rPr>
              <a:t>The numerical </a:t>
            </a:r>
            <a:r>
              <a:rPr lang="en-US" sz="1600" dirty="0" smtClean="0">
                <a:latin typeface="Tahoma" charset="0"/>
                <a:ea typeface="Tahoma" charset="0"/>
                <a:cs typeface="Tahoma" charset="0"/>
              </a:rPr>
              <a:t>problem</a:t>
            </a:r>
          </a:p>
          <a:p>
            <a:pPr marL="800100" lvl="1" indent="-342900">
              <a:lnSpc>
                <a:spcPct val="90000"/>
              </a:lnSpc>
              <a:buSzPct val="130000"/>
              <a:buFont typeface="Arial"/>
              <a:buChar char="•"/>
            </a:pPr>
            <a:r>
              <a:rPr lang="en-US" sz="1400" dirty="0" smtClean="0">
                <a:latin typeface="Tahoma" charset="0"/>
                <a:ea typeface="Tahoma" charset="0"/>
                <a:cs typeface="Tahoma" charset="0"/>
              </a:rPr>
              <a:t>In </a:t>
            </a:r>
            <a:r>
              <a:rPr lang="en-US" sz="1400" dirty="0">
                <a:latin typeface="Tahoma" charset="0"/>
                <a:ea typeface="Tahoma" charset="0"/>
                <a:cs typeface="Tahoma" charset="0"/>
              </a:rPr>
              <a:t>a LQCD simulation a lot of L × L linear systems have to be solved, with </a:t>
            </a:r>
            <a:r>
              <a:rPr lang="en-US" sz="1400" dirty="0">
                <a:solidFill>
                  <a:srgbClr val="FF0000"/>
                </a:solidFill>
                <a:latin typeface="Tahoma" charset="0"/>
                <a:ea typeface="Tahoma" charset="0"/>
                <a:cs typeface="Tahoma" charset="0"/>
              </a:rPr>
              <a:t>L ∼ 10</a:t>
            </a:r>
            <a:r>
              <a:rPr lang="en-US" sz="1400" baseline="30000" dirty="0">
                <a:solidFill>
                  <a:srgbClr val="FF0000"/>
                </a:solidFill>
                <a:latin typeface="Tahoma" charset="0"/>
                <a:ea typeface="Tahoma" charset="0"/>
                <a:cs typeface="Tahoma" charset="0"/>
              </a:rPr>
              <a:t>5</a:t>
            </a:r>
            <a:r>
              <a:rPr lang="en-US" sz="1400" dirty="0">
                <a:solidFill>
                  <a:srgbClr val="FF0000"/>
                </a:solidFill>
                <a:latin typeface="Tahoma" charset="0"/>
                <a:ea typeface="Tahoma" charset="0"/>
                <a:cs typeface="Tahoma" charset="0"/>
              </a:rPr>
              <a:t> ÷ </a:t>
            </a:r>
            <a:r>
              <a:rPr lang="en-US" sz="1400" dirty="0" smtClean="0">
                <a:solidFill>
                  <a:srgbClr val="FF0000"/>
                </a:solidFill>
                <a:latin typeface="Tahoma" charset="0"/>
                <a:ea typeface="Tahoma" charset="0"/>
                <a:cs typeface="Tahoma" charset="0"/>
              </a:rPr>
              <a:t>10</a:t>
            </a:r>
            <a:r>
              <a:rPr lang="en-US" sz="1400" baseline="30000" dirty="0" smtClean="0">
                <a:solidFill>
                  <a:srgbClr val="FF0000"/>
                </a:solidFill>
                <a:latin typeface="Tahoma" charset="0"/>
                <a:ea typeface="Tahoma" charset="0"/>
                <a:cs typeface="Tahoma" charset="0"/>
              </a:rPr>
              <a:t>6</a:t>
            </a:r>
            <a:r>
              <a:rPr lang="en-US" sz="1400" dirty="0">
                <a:solidFill>
                  <a:srgbClr val="FF0000"/>
                </a:solidFill>
                <a:latin typeface="Tahoma" charset="0"/>
                <a:ea typeface="Tahoma" charset="0"/>
                <a:cs typeface="Tahoma" charset="0"/>
              </a:rPr>
              <a:t> </a:t>
            </a:r>
            <a:r>
              <a:rPr lang="en-US" sz="1400" dirty="0" smtClean="0">
                <a:latin typeface="Tahoma" charset="0"/>
                <a:ea typeface="Tahoma" charset="0"/>
                <a:cs typeface="Tahoma" charset="0"/>
              </a:rPr>
              <a:t>(!)</a:t>
            </a:r>
          </a:p>
          <a:p>
            <a:pPr marL="1257300" lvl="2" indent="-342900">
              <a:lnSpc>
                <a:spcPct val="90000"/>
              </a:lnSpc>
              <a:buSzPct val="130000"/>
              <a:buFont typeface="Arial"/>
              <a:buChar char="•"/>
            </a:pPr>
            <a:r>
              <a:rPr lang="en-US" sz="1400" dirty="0" smtClean="0">
                <a:latin typeface="Tahoma" charset="0"/>
                <a:ea typeface="Tahoma" charset="0"/>
                <a:cs typeface="Tahoma" charset="0"/>
              </a:rPr>
              <a:t>Need for dedicated high performances supercomputer</a:t>
            </a:r>
            <a:r>
              <a:rPr lang="en-US" sz="1400" dirty="0">
                <a:latin typeface="Tahoma" charset="0"/>
                <a:ea typeface="Tahoma" charset="0"/>
                <a:cs typeface="Tahoma" charset="0"/>
              </a:rPr>
              <a:t> </a:t>
            </a:r>
            <a:r>
              <a:rPr lang="en-US" sz="1400" dirty="0" smtClean="0">
                <a:latin typeface="Tahoma" charset="0"/>
                <a:ea typeface="Tahoma" charset="0"/>
                <a:cs typeface="Tahoma" charset="0"/>
              </a:rPr>
              <a:t>(APE, Blue-Gene,…)</a:t>
            </a:r>
          </a:p>
          <a:p>
            <a:pPr marL="285750" indent="-285750">
              <a:lnSpc>
                <a:spcPct val="90000"/>
              </a:lnSpc>
              <a:buSzPct val="130000"/>
              <a:buFont typeface="Arial"/>
              <a:buChar char="•"/>
            </a:pPr>
            <a:endParaRPr lang="en-US" sz="1600" dirty="0" smtClean="0">
              <a:latin typeface="Tahoma" charset="0"/>
              <a:ea typeface="Tahoma" charset="0"/>
              <a:cs typeface="Tahoma" charset="0"/>
            </a:endParaRPr>
          </a:p>
          <a:p>
            <a:pPr marL="285750" indent="-285750">
              <a:lnSpc>
                <a:spcPct val="90000"/>
              </a:lnSpc>
              <a:buSzPct val="130000"/>
              <a:buFont typeface="Arial"/>
              <a:buChar char="•"/>
            </a:pPr>
            <a:r>
              <a:rPr lang="en-US" sz="1600" dirty="0" err="1" smtClean="0">
                <a:latin typeface="Tahoma" charset="0"/>
                <a:ea typeface="Tahoma" charset="0"/>
                <a:cs typeface="Tahoma" charset="0"/>
              </a:rPr>
              <a:t>Alghorithmic</a:t>
            </a:r>
            <a:r>
              <a:rPr lang="en-US" sz="1600" dirty="0" smtClean="0">
                <a:latin typeface="Tahoma" charset="0"/>
                <a:ea typeface="Tahoma" charset="0"/>
                <a:cs typeface="Tahoma" charset="0"/>
              </a:rPr>
              <a:t> peculiarities</a:t>
            </a:r>
          </a:p>
          <a:p>
            <a:pPr marL="742950" lvl="1" indent="-285750">
              <a:lnSpc>
                <a:spcPct val="90000"/>
              </a:lnSpc>
              <a:buSzPct val="130000"/>
              <a:buFont typeface="Arial"/>
              <a:buChar char="•"/>
            </a:pPr>
            <a:r>
              <a:rPr lang="en-US" sz="1400" dirty="0" smtClean="0">
                <a:solidFill>
                  <a:srgbClr val="FF0000"/>
                </a:solidFill>
                <a:latin typeface="Tahoma" charset="0"/>
                <a:ea typeface="Tahoma" charset="0"/>
                <a:cs typeface="Tahoma" charset="0"/>
              </a:rPr>
              <a:t>Homogeneity</a:t>
            </a:r>
            <a:r>
              <a:rPr lang="en-US" sz="1400" dirty="0" smtClean="0">
                <a:latin typeface="Tahoma" charset="0"/>
                <a:ea typeface="Tahoma" charset="0"/>
                <a:cs typeface="Tahoma" charset="0"/>
              </a:rPr>
              <a:t> </a:t>
            </a:r>
          </a:p>
          <a:p>
            <a:pPr marL="1200150" lvl="2" indent="-285750">
              <a:lnSpc>
                <a:spcPct val="90000"/>
              </a:lnSpc>
              <a:buSzPct val="130000"/>
              <a:buFont typeface="Arial"/>
              <a:buChar char="•"/>
            </a:pPr>
            <a:r>
              <a:rPr lang="en-US" sz="1400" dirty="0" smtClean="0">
                <a:latin typeface="Tahoma" charset="0"/>
                <a:ea typeface="Tahoma" charset="0"/>
                <a:cs typeface="Tahoma" charset="0"/>
              </a:rPr>
              <a:t>Ideally suited for </a:t>
            </a:r>
            <a:r>
              <a:rPr lang="en-US" sz="1400" dirty="0" smtClean="0">
                <a:solidFill>
                  <a:srgbClr val="FF0000"/>
                </a:solidFill>
                <a:latin typeface="Tahoma" charset="0"/>
                <a:ea typeface="Tahoma" charset="0"/>
                <a:cs typeface="Tahoma" charset="0"/>
              </a:rPr>
              <a:t>SIMD parallelization</a:t>
            </a:r>
            <a:r>
              <a:rPr lang="en-US" sz="1400" dirty="0" smtClean="0">
                <a:latin typeface="Tahoma" charset="0"/>
                <a:ea typeface="Tahoma" charset="0"/>
                <a:cs typeface="Tahoma" charset="0"/>
              </a:rPr>
              <a:t> on many core architectures</a:t>
            </a:r>
          </a:p>
          <a:p>
            <a:pPr marL="742950" lvl="1" indent="-285750">
              <a:lnSpc>
                <a:spcPct val="90000"/>
              </a:lnSpc>
              <a:buSzPct val="130000"/>
              <a:buFont typeface="Arial"/>
              <a:buChar char="•"/>
            </a:pPr>
            <a:r>
              <a:rPr lang="en-US" sz="1400" dirty="0" smtClean="0">
                <a:solidFill>
                  <a:srgbClr val="FF0000"/>
                </a:solidFill>
                <a:latin typeface="Tahoma" charset="0"/>
                <a:ea typeface="Tahoma" charset="0"/>
                <a:cs typeface="Tahoma" charset="0"/>
              </a:rPr>
              <a:t>Locality</a:t>
            </a:r>
          </a:p>
          <a:p>
            <a:pPr marL="1200150" lvl="2" indent="-285750">
              <a:lnSpc>
                <a:spcPct val="90000"/>
              </a:lnSpc>
              <a:buSzPct val="130000"/>
              <a:buFont typeface="Arial"/>
              <a:buChar char="•"/>
            </a:pPr>
            <a:r>
              <a:rPr lang="en-US" sz="1400" dirty="0" smtClean="0">
                <a:latin typeface="Tahoma" charset="0"/>
                <a:ea typeface="Tahoma" charset="0"/>
                <a:cs typeface="Tahoma" charset="0"/>
              </a:rPr>
              <a:t>Parallel machine </a:t>
            </a:r>
            <a:r>
              <a:rPr lang="en-US" sz="1400" dirty="0" err="1" smtClean="0">
                <a:latin typeface="Tahoma" charset="0"/>
                <a:ea typeface="Tahoma" charset="0"/>
                <a:cs typeface="Tahoma" charset="0"/>
              </a:rPr>
              <a:t>efficent</a:t>
            </a:r>
            <a:r>
              <a:rPr lang="en-US" sz="1400" dirty="0" smtClean="0">
                <a:latin typeface="Tahoma" charset="0"/>
                <a:ea typeface="Tahoma" charset="0"/>
                <a:cs typeface="Tahoma" charset="0"/>
              </a:rPr>
              <a:t> scaling through the adoption of low latency </a:t>
            </a:r>
            <a:r>
              <a:rPr lang="en-US" sz="1400" dirty="0" smtClean="0">
                <a:solidFill>
                  <a:srgbClr val="FF0000"/>
                </a:solidFill>
                <a:latin typeface="Tahoma" charset="0"/>
                <a:ea typeface="Tahoma" charset="0"/>
                <a:cs typeface="Tahoma" charset="0"/>
              </a:rPr>
              <a:t>3D Torus network</a:t>
            </a:r>
          </a:p>
        </p:txBody>
      </p:sp>
      <p:grpSp>
        <p:nvGrpSpPr>
          <p:cNvPr id="30" name="Group 86"/>
          <p:cNvGrpSpPr>
            <a:grpSpLocks/>
          </p:cNvGrpSpPr>
          <p:nvPr/>
        </p:nvGrpSpPr>
        <p:grpSpPr bwMode="auto">
          <a:xfrm>
            <a:off x="1424608" y="5157192"/>
            <a:ext cx="2509731" cy="1340768"/>
            <a:chOff x="4376" y="3057"/>
            <a:chExt cx="1908" cy="1053"/>
          </a:xfrm>
        </p:grpSpPr>
        <p:sp>
          <p:nvSpPr>
            <p:cNvPr id="31" name="Text Box 62"/>
            <p:cNvSpPr txBox="1">
              <a:spLocks noChangeAspect="1" noChangeArrowheads="1"/>
            </p:cNvSpPr>
            <p:nvPr/>
          </p:nvSpPr>
          <p:spPr bwMode="auto">
            <a:xfrm>
              <a:off x="5377" y="3691"/>
              <a:ext cx="907" cy="263"/>
            </a:xfrm>
            <a:prstGeom prst="rect">
              <a:avLst/>
            </a:prstGeom>
            <a:noFill/>
            <a:ln w="28575">
              <a:noFill/>
              <a:miter lim="800000"/>
              <a:headEnd/>
              <a:tailEnd/>
            </a:ln>
            <a:effectLst/>
          </p:spPr>
          <p:txBody>
            <a:bodyPr>
              <a:prstTxWarp prst="textNoShape">
                <a:avLst/>
              </a:prstTxWarp>
              <a:spAutoFit/>
            </a:bodyPr>
            <a:lstStyle/>
            <a:p>
              <a:pPr marL="342900" indent="-342900">
                <a:spcBef>
                  <a:spcPct val="50000"/>
                </a:spcBef>
                <a:defRPr/>
              </a:pPr>
              <a:r>
                <a:rPr lang="it-IT" sz="800" b="1" dirty="0">
                  <a:effectLst>
                    <a:outerShdw blurRad="38100" dist="38100" dir="2700000" algn="tl">
                      <a:srgbClr val="DDDDDD"/>
                    </a:outerShdw>
                  </a:effectLst>
                </a:rPr>
                <a:t>3x3 </a:t>
              </a:r>
              <a:r>
                <a:rPr lang="it-IT" sz="800" b="1" dirty="0" err="1">
                  <a:effectLst>
                    <a:outerShdw blurRad="38100" dist="38100" dir="2700000" algn="tl">
                      <a:srgbClr val="DDDDDD"/>
                    </a:outerShdw>
                  </a:effectLst>
                </a:rPr>
                <a:t>complex</a:t>
              </a:r>
              <a:endParaRPr lang="it-IT" sz="800" b="1" dirty="0">
                <a:effectLst>
                  <a:outerShdw blurRad="38100" dist="38100" dir="2700000" algn="tl">
                    <a:srgbClr val="DDDDDD"/>
                  </a:outerShdw>
                </a:effectLst>
              </a:endParaRPr>
            </a:p>
            <a:p>
              <a:pPr marL="342900" indent="-342900">
                <a:spcBef>
                  <a:spcPct val="50000"/>
                </a:spcBef>
                <a:defRPr/>
              </a:pPr>
              <a:r>
                <a:rPr lang="it-IT" sz="800" b="1" dirty="0" err="1">
                  <a:effectLst>
                    <a:outerShdw blurRad="38100" dist="38100" dir="2700000" algn="tl">
                      <a:srgbClr val="DDDDDD"/>
                    </a:outerShdw>
                  </a:effectLst>
                </a:rPr>
                <a:t>elements</a:t>
              </a:r>
              <a:r>
                <a:rPr lang="it-IT" sz="800" b="1" dirty="0">
                  <a:effectLst>
                    <a:outerShdw blurRad="38100" dist="38100" dir="2700000" algn="tl">
                      <a:srgbClr val="DDDDDD"/>
                    </a:outerShdw>
                  </a:effectLst>
                </a:rPr>
                <a:t> SU3 </a:t>
              </a:r>
              <a:r>
                <a:rPr lang="it-IT" sz="800" b="1" dirty="0" err="1">
                  <a:effectLst>
                    <a:outerShdw blurRad="38100" dist="38100" dir="2700000" algn="tl">
                      <a:srgbClr val="DDDDDD"/>
                    </a:outerShdw>
                  </a:effectLst>
                </a:rPr>
                <a:t>matrix</a:t>
              </a:r>
              <a:endParaRPr lang="it-IT" sz="800" b="1" dirty="0">
                <a:effectLst>
                  <a:outerShdw blurRad="38100" dist="38100" dir="2700000" algn="tl">
                    <a:srgbClr val="DDDDDD"/>
                  </a:outerShdw>
                </a:effectLst>
              </a:endParaRPr>
            </a:p>
          </p:txBody>
        </p:sp>
        <p:sp>
          <p:nvSpPr>
            <p:cNvPr id="32" name="Oval 58"/>
            <p:cNvSpPr>
              <a:spLocks noChangeAspect="1" noChangeArrowheads="1"/>
            </p:cNvSpPr>
            <p:nvPr/>
          </p:nvSpPr>
          <p:spPr bwMode="auto">
            <a:xfrm>
              <a:off x="5437" y="3337"/>
              <a:ext cx="62" cy="69"/>
            </a:xfrm>
            <a:prstGeom prst="ellipse">
              <a:avLst/>
            </a:prstGeom>
            <a:noFill/>
            <a:ln w="28575">
              <a:solidFill>
                <a:srgbClr val="FF0000"/>
              </a:solidFill>
              <a:round/>
              <a:headEnd/>
              <a:tailEnd/>
            </a:ln>
          </p:spPr>
          <p:txBody>
            <a:bodyPr wrap="none" anchor="ctr">
              <a:prstTxWarp prst="textNoShape">
                <a:avLst/>
              </a:prstTxWarp>
            </a:bodyPr>
            <a:lstStyle/>
            <a:p>
              <a:endParaRPr lang="it-IT"/>
            </a:p>
          </p:txBody>
        </p:sp>
        <p:sp>
          <p:nvSpPr>
            <p:cNvPr id="33" name="Oval 59"/>
            <p:cNvSpPr>
              <a:spLocks noChangeAspect="1" noChangeArrowheads="1"/>
            </p:cNvSpPr>
            <p:nvPr/>
          </p:nvSpPr>
          <p:spPr bwMode="auto">
            <a:xfrm>
              <a:off x="5437" y="3493"/>
              <a:ext cx="62" cy="70"/>
            </a:xfrm>
            <a:prstGeom prst="ellipse">
              <a:avLst/>
            </a:prstGeom>
            <a:noFill/>
            <a:ln w="28575">
              <a:solidFill>
                <a:srgbClr val="FFCC00"/>
              </a:solidFill>
              <a:round/>
              <a:headEnd/>
              <a:tailEnd/>
            </a:ln>
          </p:spPr>
          <p:txBody>
            <a:bodyPr wrap="none" anchor="ctr">
              <a:prstTxWarp prst="textNoShape">
                <a:avLst/>
              </a:prstTxWarp>
            </a:bodyPr>
            <a:lstStyle/>
            <a:p>
              <a:endParaRPr lang="it-IT"/>
            </a:p>
          </p:txBody>
        </p:sp>
        <p:cxnSp>
          <p:nvCxnSpPr>
            <p:cNvPr id="34" name="AutoShape 60"/>
            <p:cNvCxnSpPr>
              <a:cxnSpLocks noChangeAspect="1" noChangeShapeType="1"/>
            </p:cNvCxnSpPr>
            <p:nvPr/>
          </p:nvCxnSpPr>
          <p:spPr bwMode="auto">
            <a:xfrm>
              <a:off x="5377" y="3817"/>
              <a:ext cx="183" cy="0"/>
            </a:xfrm>
            <a:prstGeom prst="straightConnector1">
              <a:avLst/>
            </a:prstGeom>
            <a:noFill/>
            <a:ln w="28575">
              <a:solidFill>
                <a:schemeClr val="tx1"/>
              </a:solidFill>
              <a:round/>
              <a:headEnd/>
              <a:tailEnd type="triangle" w="med" len="med"/>
            </a:ln>
          </p:spPr>
        </p:cxnSp>
        <p:sp>
          <p:nvSpPr>
            <p:cNvPr id="35" name="Text Box 61"/>
            <p:cNvSpPr txBox="1">
              <a:spLocks noChangeAspect="1" noChangeArrowheads="1"/>
            </p:cNvSpPr>
            <p:nvPr/>
          </p:nvSpPr>
          <p:spPr bwMode="auto">
            <a:xfrm>
              <a:off x="5499" y="3333"/>
              <a:ext cx="660" cy="263"/>
            </a:xfrm>
            <a:prstGeom prst="rect">
              <a:avLst/>
            </a:prstGeom>
            <a:noFill/>
            <a:ln w="28575">
              <a:noFill/>
              <a:miter lim="800000"/>
              <a:headEnd/>
              <a:tailEnd/>
            </a:ln>
            <a:effectLst/>
          </p:spPr>
          <p:txBody>
            <a:bodyPr>
              <a:prstTxWarp prst="textNoShape">
                <a:avLst/>
              </a:prstTxWarp>
              <a:spAutoFit/>
            </a:bodyPr>
            <a:lstStyle/>
            <a:p>
              <a:pPr marL="342900" indent="-342900">
                <a:spcBef>
                  <a:spcPct val="50000"/>
                </a:spcBef>
                <a:defRPr/>
              </a:pPr>
              <a:r>
                <a:rPr lang="it-IT" sz="800" b="1">
                  <a:effectLst>
                    <a:outerShdw blurRad="38100" dist="38100" dir="2700000" algn="tl">
                      <a:srgbClr val="DDDDDD"/>
                    </a:outerShdw>
                  </a:effectLst>
                </a:rPr>
                <a:t>4x3 complex</a:t>
              </a:r>
            </a:p>
            <a:p>
              <a:pPr marL="342900" indent="-342900">
                <a:spcBef>
                  <a:spcPct val="50000"/>
                </a:spcBef>
                <a:defRPr/>
              </a:pPr>
              <a:r>
                <a:rPr lang="it-IT" sz="800" b="1">
                  <a:effectLst>
                    <a:outerShdw blurRad="38100" dist="38100" dir="2700000" algn="tl">
                      <a:srgbClr val="DDDDDD"/>
                    </a:outerShdw>
                  </a:effectLst>
                </a:rPr>
                <a:t>elements spinor</a:t>
              </a:r>
            </a:p>
          </p:txBody>
        </p:sp>
        <p:sp>
          <p:nvSpPr>
            <p:cNvPr id="36" name="Oval 64"/>
            <p:cNvSpPr>
              <a:spLocks noChangeAspect="1" noChangeArrowheads="1"/>
            </p:cNvSpPr>
            <p:nvPr/>
          </p:nvSpPr>
          <p:spPr bwMode="auto">
            <a:xfrm>
              <a:off x="4791" y="3057"/>
              <a:ext cx="72" cy="82"/>
            </a:xfrm>
            <a:prstGeom prst="ellipse">
              <a:avLst/>
            </a:prstGeom>
            <a:noFill/>
            <a:ln w="28575">
              <a:solidFill>
                <a:srgbClr val="FFCC00"/>
              </a:solidFill>
              <a:round/>
              <a:headEnd/>
              <a:tailEnd/>
            </a:ln>
          </p:spPr>
          <p:txBody>
            <a:bodyPr wrap="none" anchor="ctr">
              <a:prstTxWarp prst="textNoShape">
                <a:avLst/>
              </a:prstTxWarp>
            </a:bodyPr>
            <a:lstStyle/>
            <a:p>
              <a:endParaRPr lang="it-IT"/>
            </a:p>
          </p:txBody>
        </p:sp>
        <p:sp>
          <p:nvSpPr>
            <p:cNvPr id="37" name="Oval 65"/>
            <p:cNvSpPr>
              <a:spLocks noChangeAspect="1" noChangeArrowheads="1"/>
            </p:cNvSpPr>
            <p:nvPr/>
          </p:nvSpPr>
          <p:spPr bwMode="auto">
            <a:xfrm>
              <a:off x="4791" y="3536"/>
              <a:ext cx="72" cy="83"/>
            </a:xfrm>
            <a:prstGeom prst="ellipse">
              <a:avLst/>
            </a:prstGeom>
            <a:noFill/>
            <a:ln w="28575">
              <a:solidFill>
                <a:srgbClr val="FF0000"/>
              </a:solidFill>
              <a:round/>
              <a:headEnd/>
              <a:tailEnd/>
            </a:ln>
          </p:spPr>
          <p:txBody>
            <a:bodyPr wrap="none" anchor="ctr">
              <a:prstTxWarp prst="textNoShape">
                <a:avLst/>
              </a:prstTxWarp>
            </a:bodyPr>
            <a:lstStyle/>
            <a:p>
              <a:endParaRPr lang="it-IT"/>
            </a:p>
          </p:txBody>
        </p:sp>
        <p:sp>
          <p:nvSpPr>
            <p:cNvPr id="38" name="Oval 66"/>
            <p:cNvSpPr>
              <a:spLocks noChangeAspect="1" noChangeArrowheads="1"/>
            </p:cNvSpPr>
            <p:nvPr/>
          </p:nvSpPr>
          <p:spPr bwMode="auto">
            <a:xfrm>
              <a:off x="4791" y="4028"/>
              <a:ext cx="72" cy="82"/>
            </a:xfrm>
            <a:prstGeom prst="ellipse">
              <a:avLst/>
            </a:prstGeom>
            <a:noFill/>
            <a:ln w="28575">
              <a:solidFill>
                <a:srgbClr val="FF0000"/>
              </a:solidFill>
              <a:round/>
              <a:headEnd/>
              <a:tailEnd/>
            </a:ln>
          </p:spPr>
          <p:txBody>
            <a:bodyPr wrap="none" anchor="ctr">
              <a:prstTxWarp prst="textNoShape">
                <a:avLst/>
              </a:prstTxWarp>
            </a:bodyPr>
            <a:lstStyle/>
            <a:p>
              <a:endParaRPr lang="it-IT"/>
            </a:p>
          </p:txBody>
        </p:sp>
        <p:sp>
          <p:nvSpPr>
            <p:cNvPr id="39" name="Oval 67"/>
            <p:cNvSpPr>
              <a:spLocks noChangeAspect="1" noChangeArrowheads="1"/>
            </p:cNvSpPr>
            <p:nvPr/>
          </p:nvSpPr>
          <p:spPr bwMode="auto">
            <a:xfrm>
              <a:off x="5208" y="3536"/>
              <a:ext cx="72" cy="83"/>
            </a:xfrm>
            <a:prstGeom prst="ellipse">
              <a:avLst/>
            </a:prstGeom>
            <a:noFill/>
            <a:ln w="28575">
              <a:solidFill>
                <a:srgbClr val="FFCC00"/>
              </a:solidFill>
              <a:round/>
              <a:headEnd/>
              <a:tailEnd/>
            </a:ln>
          </p:spPr>
          <p:txBody>
            <a:bodyPr wrap="none" anchor="ctr">
              <a:prstTxWarp prst="textNoShape">
                <a:avLst/>
              </a:prstTxWarp>
            </a:bodyPr>
            <a:lstStyle/>
            <a:p>
              <a:endParaRPr lang="it-IT"/>
            </a:p>
          </p:txBody>
        </p:sp>
        <p:sp>
          <p:nvSpPr>
            <p:cNvPr id="40" name="Oval 68"/>
            <p:cNvSpPr>
              <a:spLocks noChangeAspect="1" noChangeArrowheads="1"/>
            </p:cNvSpPr>
            <p:nvPr/>
          </p:nvSpPr>
          <p:spPr bwMode="auto">
            <a:xfrm>
              <a:off x="4376" y="3536"/>
              <a:ext cx="72" cy="83"/>
            </a:xfrm>
            <a:prstGeom prst="ellipse">
              <a:avLst/>
            </a:prstGeom>
            <a:noFill/>
            <a:ln w="28575">
              <a:solidFill>
                <a:srgbClr val="FF0000"/>
              </a:solidFill>
              <a:round/>
              <a:headEnd/>
              <a:tailEnd/>
            </a:ln>
          </p:spPr>
          <p:txBody>
            <a:bodyPr wrap="none" anchor="ctr">
              <a:prstTxWarp prst="textNoShape">
                <a:avLst/>
              </a:prstTxWarp>
            </a:bodyPr>
            <a:lstStyle/>
            <a:p>
              <a:endParaRPr lang="it-IT"/>
            </a:p>
          </p:txBody>
        </p:sp>
        <p:sp>
          <p:nvSpPr>
            <p:cNvPr id="41" name="Oval 69"/>
            <p:cNvSpPr>
              <a:spLocks noChangeAspect="1" noChangeArrowheads="1"/>
            </p:cNvSpPr>
            <p:nvPr/>
          </p:nvSpPr>
          <p:spPr bwMode="auto">
            <a:xfrm>
              <a:off x="5208" y="3284"/>
              <a:ext cx="72" cy="82"/>
            </a:xfrm>
            <a:prstGeom prst="ellipse">
              <a:avLst/>
            </a:prstGeom>
            <a:noFill/>
            <a:ln w="28575">
              <a:solidFill>
                <a:srgbClr val="FFCC00"/>
              </a:solidFill>
              <a:round/>
              <a:headEnd/>
              <a:tailEnd/>
            </a:ln>
          </p:spPr>
          <p:txBody>
            <a:bodyPr wrap="none" anchor="ctr">
              <a:prstTxWarp prst="textNoShape">
                <a:avLst/>
              </a:prstTxWarp>
            </a:bodyPr>
            <a:lstStyle/>
            <a:p>
              <a:endParaRPr lang="it-IT"/>
            </a:p>
          </p:txBody>
        </p:sp>
        <p:sp>
          <p:nvSpPr>
            <p:cNvPr id="42" name="Oval 70"/>
            <p:cNvSpPr>
              <a:spLocks noChangeAspect="1" noChangeArrowheads="1"/>
            </p:cNvSpPr>
            <p:nvPr/>
          </p:nvSpPr>
          <p:spPr bwMode="auto">
            <a:xfrm>
              <a:off x="4376" y="3744"/>
              <a:ext cx="72" cy="82"/>
            </a:xfrm>
            <a:prstGeom prst="ellipse">
              <a:avLst/>
            </a:prstGeom>
            <a:noFill/>
            <a:ln w="28575">
              <a:solidFill>
                <a:srgbClr val="FF0000"/>
              </a:solidFill>
              <a:round/>
              <a:headEnd/>
              <a:tailEnd/>
            </a:ln>
          </p:spPr>
          <p:txBody>
            <a:bodyPr wrap="none" anchor="ctr">
              <a:prstTxWarp prst="textNoShape">
                <a:avLst/>
              </a:prstTxWarp>
            </a:bodyPr>
            <a:lstStyle/>
            <a:p>
              <a:endParaRPr lang="it-IT"/>
            </a:p>
          </p:txBody>
        </p:sp>
        <p:sp>
          <p:nvSpPr>
            <p:cNvPr id="43" name="Oval 71"/>
            <p:cNvSpPr>
              <a:spLocks noChangeAspect="1" noChangeArrowheads="1"/>
            </p:cNvSpPr>
            <p:nvPr/>
          </p:nvSpPr>
          <p:spPr bwMode="auto">
            <a:xfrm>
              <a:off x="4376" y="3057"/>
              <a:ext cx="72" cy="82"/>
            </a:xfrm>
            <a:prstGeom prst="ellipse">
              <a:avLst/>
            </a:prstGeom>
            <a:noFill/>
            <a:ln w="28575">
              <a:solidFill>
                <a:srgbClr val="FF0000"/>
              </a:solidFill>
              <a:round/>
              <a:headEnd/>
              <a:tailEnd/>
            </a:ln>
          </p:spPr>
          <p:txBody>
            <a:bodyPr wrap="none" anchor="ctr">
              <a:prstTxWarp prst="textNoShape">
                <a:avLst/>
              </a:prstTxWarp>
            </a:bodyPr>
            <a:lstStyle/>
            <a:p>
              <a:endParaRPr lang="it-IT"/>
            </a:p>
          </p:txBody>
        </p:sp>
        <p:sp>
          <p:nvSpPr>
            <p:cNvPr id="44" name="Oval 72"/>
            <p:cNvSpPr>
              <a:spLocks noChangeAspect="1" noChangeArrowheads="1"/>
            </p:cNvSpPr>
            <p:nvPr/>
          </p:nvSpPr>
          <p:spPr bwMode="auto">
            <a:xfrm>
              <a:off x="5208" y="4028"/>
              <a:ext cx="72" cy="82"/>
            </a:xfrm>
            <a:prstGeom prst="ellipse">
              <a:avLst/>
            </a:prstGeom>
            <a:noFill/>
            <a:ln w="28575">
              <a:solidFill>
                <a:srgbClr val="FFCC00"/>
              </a:solidFill>
              <a:round/>
              <a:headEnd/>
              <a:tailEnd/>
            </a:ln>
          </p:spPr>
          <p:txBody>
            <a:bodyPr wrap="none" anchor="ctr">
              <a:prstTxWarp prst="textNoShape">
                <a:avLst/>
              </a:prstTxWarp>
            </a:bodyPr>
            <a:lstStyle/>
            <a:p>
              <a:endParaRPr lang="it-IT"/>
            </a:p>
          </p:txBody>
        </p:sp>
        <p:cxnSp>
          <p:nvCxnSpPr>
            <p:cNvPr id="45" name="AutoShape 73"/>
            <p:cNvCxnSpPr>
              <a:cxnSpLocks noChangeAspect="1" noChangeShapeType="1"/>
              <a:stCxn id="38" idx="0"/>
              <a:endCxn id="37" idx="4"/>
            </p:cNvCxnSpPr>
            <p:nvPr/>
          </p:nvCxnSpPr>
          <p:spPr bwMode="auto">
            <a:xfrm flipV="1">
              <a:off x="4827" y="3625"/>
              <a:ext cx="0" cy="396"/>
            </a:xfrm>
            <a:prstGeom prst="straightConnector1">
              <a:avLst/>
            </a:prstGeom>
            <a:noFill/>
            <a:ln w="28575">
              <a:solidFill>
                <a:schemeClr val="tx1"/>
              </a:solidFill>
              <a:round/>
              <a:headEnd/>
              <a:tailEnd type="triangle" w="med" len="med"/>
            </a:ln>
          </p:spPr>
        </p:cxnSp>
        <p:cxnSp>
          <p:nvCxnSpPr>
            <p:cNvPr id="46" name="AutoShape 74"/>
            <p:cNvCxnSpPr>
              <a:cxnSpLocks noChangeAspect="1" noChangeShapeType="1"/>
              <a:stCxn id="37" idx="7"/>
              <a:endCxn id="41" idx="3"/>
            </p:cNvCxnSpPr>
            <p:nvPr/>
          </p:nvCxnSpPr>
          <p:spPr bwMode="auto">
            <a:xfrm flipV="1">
              <a:off x="4853" y="3362"/>
              <a:ext cx="366" cy="178"/>
            </a:xfrm>
            <a:prstGeom prst="straightConnector1">
              <a:avLst/>
            </a:prstGeom>
            <a:noFill/>
            <a:ln w="28575">
              <a:solidFill>
                <a:schemeClr val="tx1"/>
              </a:solidFill>
              <a:round/>
              <a:headEnd/>
              <a:tailEnd type="triangle" w="med" len="med"/>
            </a:ln>
          </p:spPr>
        </p:cxnSp>
        <p:cxnSp>
          <p:nvCxnSpPr>
            <p:cNvPr id="47" name="AutoShape 75"/>
            <p:cNvCxnSpPr>
              <a:cxnSpLocks noChangeAspect="1" noChangeShapeType="1"/>
              <a:stCxn id="42" idx="6"/>
              <a:endCxn id="37" idx="3"/>
            </p:cNvCxnSpPr>
            <p:nvPr/>
          </p:nvCxnSpPr>
          <p:spPr bwMode="auto">
            <a:xfrm flipV="1">
              <a:off x="4454" y="3613"/>
              <a:ext cx="347" cy="172"/>
            </a:xfrm>
            <a:prstGeom prst="straightConnector1">
              <a:avLst/>
            </a:prstGeom>
            <a:noFill/>
            <a:ln w="28575">
              <a:solidFill>
                <a:schemeClr val="tx1"/>
              </a:solidFill>
              <a:round/>
              <a:headEnd/>
              <a:tailEnd type="triangle" w="med" len="med"/>
            </a:ln>
          </p:spPr>
        </p:cxnSp>
        <p:cxnSp>
          <p:nvCxnSpPr>
            <p:cNvPr id="48" name="AutoShape 76"/>
            <p:cNvCxnSpPr>
              <a:cxnSpLocks noChangeAspect="1" noChangeShapeType="1"/>
              <a:stCxn id="37" idx="0"/>
              <a:endCxn id="36" idx="4"/>
            </p:cNvCxnSpPr>
            <p:nvPr/>
          </p:nvCxnSpPr>
          <p:spPr bwMode="auto">
            <a:xfrm flipV="1">
              <a:off x="4827" y="3146"/>
              <a:ext cx="0" cy="383"/>
            </a:xfrm>
            <a:prstGeom prst="straightConnector1">
              <a:avLst/>
            </a:prstGeom>
            <a:noFill/>
            <a:ln w="28575">
              <a:solidFill>
                <a:schemeClr val="tx1"/>
              </a:solidFill>
              <a:round/>
              <a:headEnd/>
              <a:tailEnd type="triangle" w="med" len="med"/>
            </a:ln>
          </p:spPr>
        </p:cxnSp>
        <p:cxnSp>
          <p:nvCxnSpPr>
            <p:cNvPr id="49" name="AutoShape 77"/>
            <p:cNvCxnSpPr>
              <a:cxnSpLocks noChangeAspect="1" noChangeShapeType="1"/>
              <a:stCxn id="40" idx="6"/>
              <a:endCxn id="37" idx="2"/>
            </p:cNvCxnSpPr>
            <p:nvPr/>
          </p:nvCxnSpPr>
          <p:spPr bwMode="auto">
            <a:xfrm>
              <a:off x="4454" y="3577"/>
              <a:ext cx="330" cy="0"/>
            </a:xfrm>
            <a:prstGeom prst="straightConnector1">
              <a:avLst/>
            </a:prstGeom>
            <a:noFill/>
            <a:ln w="28575">
              <a:solidFill>
                <a:schemeClr val="tx1"/>
              </a:solidFill>
              <a:round/>
              <a:headEnd/>
              <a:tailEnd type="triangle" w="med" len="med"/>
            </a:ln>
          </p:spPr>
        </p:cxnSp>
        <p:cxnSp>
          <p:nvCxnSpPr>
            <p:cNvPr id="50" name="AutoShape 78"/>
            <p:cNvCxnSpPr>
              <a:cxnSpLocks noChangeAspect="1" noChangeShapeType="1"/>
              <a:stCxn id="37" idx="6"/>
              <a:endCxn id="39" idx="2"/>
            </p:cNvCxnSpPr>
            <p:nvPr/>
          </p:nvCxnSpPr>
          <p:spPr bwMode="auto">
            <a:xfrm>
              <a:off x="4871" y="3577"/>
              <a:ext cx="330" cy="0"/>
            </a:xfrm>
            <a:prstGeom prst="straightConnector1">
              <a:avLst/>
            </a:prstGeom>
            <a:noFill/>
            <a:ln w="28575">
              <a:solidFill>
                <a:schemeClr val="tx1"/>
              </a:solidFill>
              <a:round/>
              <a:headEnd/>
              <a:tailEnd type="triangle" w="med" len="med"/>
            </a:ln>
          </p:spPr>
        </p:cxnSp>
        <p:cxnSp>
          <p:nvCxnSpPr>
            <p:cNvPr id="51" name="AutoShape 79"/>
            <p:cNvCxnSpPr>
              <a:cxnSpLocks noChangeAspect="1" noChangeShapeType="1"/>
              <a:stCxn id="43" idx="5"/>
              <a:endCxn id="37" idx="1"/>
            </p:cNvCxnSpPr>
            <p:nvPr/>
          </p:nvCxnSpPr>
          <p:spPr bwMode="auto">
            <a:xfrm>
              <a:off x="4437" y="3134"/>
              <a:ext cx="364" cy="408"/>
            </a:xfrm>
            <a:prstGeom prst="straightConnector1">
              <a:avLst/>
            </a:prstGeom>
            <a:noFill/>
            <a:ln w="28575" cap="rnd">
              <a:solidFill>
                <a:schemeClr val="tx1"/>
              </a:solidFill>
              <a:prstDash val="sysDot"/>
              <a:round/>
              <a:headEnd/>
              <a:tailEnd type="triangle" w="med" len="med"/>
            </a:ln>
          </p:spPr>
        </p:cxnSp>
        <p:cxnSp>
          <p:nvCxnSpPr>
            <p:cNvPr id="52" name="AutoShape 80"/>
            <p:cNvCxnSpPr>
              <a:cxnSpLocks noChangeAspect="1" noChangeShapeType="1"/>
              <a:stCxn id="37" idx="5"/>
              <a:endCxn id="44" idx="1"/>
            </p:cNvCxnSpPr>
            <p:nvPr/>
          </p:nvCxnSpPr>
          <p:spPr bwMode="auto">
            <a:xfrm>
              <a:off x="4852" y="3613"/>
              <a:ext cx="367" cy="420"/>
            </a:xfrm>
            <a:prstGeom prst="straightConnector1">
              <a:avLst/>
            </a:prstGeom>
            <a:noFill/>
            <a:ln w="28575" cap="rnd">
              <a:solidFill>
                <a:schemeClr val="tx1"/>
              </a:solidFill>
              <a:prstDash val="sysDot"/>
              <a:round/>
              <a:headEnd/>
              <a:tailEnd type="triangle" w="med" len="med"/>
            </a:ln>
          </p:spPr>
        </p:cxnSp>
        <p:sp>
          <p:nvSpPr>
            <p:cNvPr id="53" name="Rectangle 82"/>
            <p:cNvSpPr>
              <a:spLocks noChangeArrowheads="1"/>
            </p:cNvSpPr>
            <p:nvPr/>
          </p:nvSpPr>
          <p:spPr bwMode="auto">
            <a:xfrm>
              <a:off x="5377" y="3284"/>
              <a:ext cx="782" cy="737"/>
            </a:xfrm>
            <a:prstGeom prst="rect">
              <a:avLst/>
            </a:prstGeom>
            <a:noFill/>
            <a:ln w="12700">
              <a:solidFill>
                <a:schemeClr val="tx1"/>
              </a:solidFill>
              <a:miter lim="800000"/>
              <a:headEnd/>
              <a:tailEnd/>
            </a:ln>
          </p:spPr>
          <p:txBody>
            <a:bodyPr wrap="none" anchor="ctr">
              <a:prstTxWarp prst="textNoShape">
                <a:avLst/>
              </a:prstTxWarp>
            </a:bodyPr>
            <a:lstStyle/>
            <a:p>
              <a:endParaRPr lang="it-IT"/>
            </a:p>
          </p:txBody>
        </p:sp>
      </p:grpSp>
      <p:sp>
        <p:nvSpPr>
          <p:cNvPr id="54" name="Title 1"/>
          <p:cNvSpPr>
            <a:spLocks noGrp="1"/>
          </p:cNvSpPr>
          <p:nvPr>
            <p:ph type="title"/>
          </p:nvPr>
        </p:nvSpPr>
        <p:spPr>
          <a:xfrm>
            <a:off x="2144688" y="44624"/>
            <a:ext cx="6084912" cy="576064"/>
          </a:xfrm>
        </p:spPr>
        <p:txBody>
          <a:bodyPr>
            <a:noAutofit/>
          </a:bodyPr>
          <a:lstStyle/>
          <a:p>
            <a:r>
              <a:rPr lang="en-US" sz="2400" dirty="0"/>
              <a:t>LQCD (Lattice Quantum Chromo Dynamics</a:t>
            </a:r>
            <a:r>
              <a:rPr lang="en-US" sz="2400" dirty="0" smtClean="0"/>
              <a:t>) </a:t>
            </a:r>
            <a:endParaRPr lang="it-IT" sz="2400" dirty="0"/>
          </a:p>
        </p:txBody>
      </p:sp>
      <p:pic>
        <p:nvPicPr>
          <p:cNvPr id="6" name="Picture 5"/>
          <p:cNvPicPr>
            <a:picLocks noChangeAspect="1"/>
          </p:cNvPicPr>
          <p:nvPr/>
        </p:nvPicPr>
        <p:blipFill>
          <a:blip r:embed="rId2"/>
          <a:stretch>
            <a:fillRect/>
          </a:stretch>
        </p:blipFill>
        <p:spPr>
          <a:xfrm>
            <a:off x="6033120" y="664703"/>
            <a:ext cx="3384376" cy="2908313"/>
          </a:xfrm>
          <a:prstGeom prst="rect">
            <a:avLst/>
          </a:prstGeom>
        </p:spPr>
      </p:pic>
      <p:pic>
        <p:nvPicPr>
          <p:cNvPr id="60" name="Picture 17" descr="marti1.png"/>
          <p:cNvPicPr>
            <a:picLocks noChangeAspect="1"/>
          </p:cNvPicPr>
          <p:nvPr/>
        </p:nvPicPr>
        <p:blipFill>
          <a:blip r:embed="rId3"/>
          <a:srcRect/>
          <a:stretch>
            <a:fillRect/>
          </a:stretch>
        </p:blipFill>
        <p:spPr bwMode="auto">
          <a:xfrm>
            <a:off x="5817096" y="3573016"/>
            <a:ext cx="3891136" cy="2898700"/>
          </a:xfrm>
          <a:prstGeom prst="rect">
            <a:avLst/>
          </a:prstGeom>
          <a:noFill/>
          <a:ln w="9525">
            <a:noFill/>
            <a:miter lim="800000"/>
            <a:headEnd/>
            <a:tailEnd/>
          </a:ln>
        </p:spPr>
      </p:pic>
    </p:spTree>
    <p:extLst>
      <p:ext uri="{BB962C8B-B14F-4D97-AF65-F5344CB8AC3E}">
        <p14:creationId xmlns:p14="http://schemas.microsoft.com/office/powerpoint/2010/main" val="325615284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8">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8">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8">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8">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8">
                                            <p:txEl>
                                              <p:pRg st="8" end="8"/>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8">
                                            <p:txEl>
                                              <p:pRg st="9" end="9"/>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8">
                                            <p:txEl>
                                              <p:pRg st="10" end="10"/>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8">
                                            <p:txEl>
                                              <p:pRg st="11" end="11"/>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0"/>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8">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40632" y="44624"/>
            <a:ext cx="7056784" cy="504056"/>
          </a:xfrm>
        </p:spPr>
        <p:txBody>
          <a:bodyPr>
            <a:noAutofit/>
          </a:bodyPr>
          <a:lstStyle/>
          <a:p>
            <a:r>
              <a:rPr lang="en-US" sz="3200" dirty="0" smtClean="0"/>
              <a:t>What’s next: 2012 </a:t>
            </a:r>
            <a:r>
              <a:rPr lang="en-US" sz="3200" dirty="0"/>
              <a:t>(and </a:t>
            </a:r>
            <a:r>
              <a:rPr lang="en-US" sz="3200" dirty="0" smtClean="0"/>
              <a:t>beyond…) </a:t>
            </a:r>
            <a:r>
              <a:rPr lang="en-US" sz="3200" dirty="0"/>
              <a:t>R&amp;D</a:t>
            </a:r>
          </a:p>
        </p:txBody>
      </p:sp>
      <p:sp>
        <p:nvSpPr>
          <p:cNvPr id="18" name="Rectangle 3"/>
          <p:cNvSpPr>
            <a:spLocks noChangeArrowheads="1"/>
          </p:cNvSpPr>
          <p:nvPr/>
        </p:nvSpPr>
        <p:spPr bwMode="auto">
          <a:xfrm>
            <a:off x="483865" y="765447"/>
            <a:ext cx="8218487" cy="5903913"/>
          </a:xfrm>
          <a:prstGeom prst="rect">
            <a:avLst/>
          </a:prstGeom>
          <a:noFill/>
          <a:ln w="9525">
            <a:noFill/>
            <a:miter lim="800000"/>
            <a:headEnd/>
            <a:tailEnd/>
          </a:ln>
        </p:spPr>
        <p:txBody>
          <a:bodyPr>
            <a:prstTxWarp prst="textNoShape">
              <a:avLst/>
            </a:prstTxWarp>
          </a:bodyPr>
          <a:lstStyle/>
          <a:p>
            <a:pPr marL="342900" indent="-342900" eaLnBrk="0" hangingPunct="0">
              <a:lnSpc>
                <a:spcPct val="90000"/>
              </a:lnSpc>
              <a:spcBef>
                <a:spcPct val="20000"/>
              </a:spcBef>
              <a:buFontTx/>
              <a:buChar char="•"/>
            </a:pPr>
            <a:endParaRPr lang="it-IT" sz="2000">
              <a:latin typeface="Tahoma" charset="0"/>
            </a:endParaRPr>
          </a:p>
        </p:txBody>
      </p:sp>
      <p:grpSp>
        <p:nvGrpSpPr>
          <p:cNvPr id="90" name="Group 89"/>
          <p:cNvGrpSpPr/>
          <p:nvPr/>
        </p:nvGrpSpPr>
        <p:grpSpPr>
          <a:xfrm>
            <a:off x="200472" y="762000"/>
            <a:ext cx="3962400" cy="2125641"/>
            <a:chOff x="3733800" y="3200400"/>
            <a:chExt cx="5258594" cy="2820988"/>
          </a:xfrm>
        </p:grpSpPr>
        <p:grpSp>
          <p:nvGrpSpPr>
            <p:cNvPr id="91" name="Group 108"/>
            <p:cNvGrpSpPr/>
            <p:nvPr/>
          </p:nvGrpSpPr>
          <p:grpSpPr>
            <a:xfrm>
              <a:off x="3733800" y="3200400"/>
              <a:ext cx="5258594" cy="2820988"/>
              <a:chOff x="3733800" y="3200400"/>
              <a:chExt cx="5258594" cy="2820988"/>
            </a:xfrm>
          </p:grpSpPr>
          <p:sp>
            <p:nvSpPr>
              <p:cNvPr id="93" name="Rectangle 92"/>
              <p:cNvSpPr/>
              <p:nvPr/>
            </p:nvSpPr>
            <p:spPr bwMode="auto">
              <a:xfrm>
                <a:off x="3886200" y="3200400"/>
                <a:ext cx="5105400" cy="2514600"/>
              </a:xfrm>
              <a:prstGeom prst="rect">
                <a:avLst/>
              </a:prstGeom>
              <a:solidFill>
                <a:srgbClr val="00CC99"/>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0" cap="none" spc="0" normalizeH="0" baseline="0" noProof="0" dirty="0" smtClean="0">
                  <a:ln>
                    <a:noFill/>
                  </a:ln>
                  <a:solidFill>
                    <a:srgbClr val="000000"/>
                  </a:solidFill>
                  <a:effectLst/>
                  <a:uLnTx/>
                  <a:uFillTx/>
                  <a:latin typeface="Times New Roman" pitchFamily="18" charset="0"/>
                </a:endParaRPr>
              </a:p>
            </p:txBody>
          </p:sp>
          <p:sp>
            <p:nvSpPr>
              <p:cNvPr id="94" name="Rectangle 93"/>
              <p:cNvSpPr/>
              <p:nvPr/>
            </p:nvSpPr>
            <p:spPr bwMode="auto">
              <a:xfrm>
                <a:off x="3886200" y="5715000"/>
                <a:ext cx="457200" cy="304800"/>
              </a:xfrm>
              <a:prstGeom prst="rect">
                <a:avLst/>
              </a:prstGeom>
              <a:solidFill>
                <a:srgbClr val="00CC99"/>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0" cap="none" spc="0" normalizeH="0" baseline="0" noProof="0" smtClean="0">
                  <a:ln>
                    <a:noFill/>
                  </a:ln>
                  <a:solidFill>
                    <a:srgbClr val="000000"/>
                  </a:solidFill>
                  <a:effectLst/>
                  <a:uLnTx/>
                  <a:uFillTx/>
                  <a:latin typeface="Times New Roman" pitchFamily="18" charset="0"/>
                </a:endParaRPr>
              </a:p>
            </p:txBody>
          </p:sp>
          <p:sp>
            <p:nvSpPr>
              <p:cNvPr id="95" name="Rectangle 94"/>
              <p:cNvSpPr/>
              <p:nvPr/>
            </p:nvSpPr>
            <p:spPr bwMode="auto">
              <a:xfrm>
                <a:off x="5410200" y="5715000"/>
                <a:ext cx="1295400" cy="304800"/>
              </a:xfrm>
              <a:prstGeom prst="rect">
                <a:avLst/>
              </a:prstGeom>
              <a:solidFill>
                <a:srgbClr val="00CC99"/>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0" cap="none" spc="0" normalizeH="0" baseline="0" noProof="0" smtClean="0">
                  <a:ln>
                    <a:noFill/>
                  </a:ln>
                  <a:solidFill>
                    <a:srgbClr val="000000"/>
                  </a:solidFill>
                  <a:effectLst/>
                  <a:uLnTx/>
                  <a:uFillTx/>
                  <a:latin typeface="Times New Roman" pitchFamily="18" charset="0"/>
                </a:endParaRPr>
              </a:p>
            </p:txBody>
          </p:sp>
          <p:sp>
            <p:nvSpPr>
              <p:cNvPr id="96" name="Rectangle 95"/>
              <p:cNvSpPr/>
              <p:nvPr/>
            </p:nvSpPr>
            <p:spPr bwMode="auto">
              <a:xfrm>
                <a:off x="5486400" y="5791200"/>
                <a:ext cx="45719" cy="228600"/>
              </a:xfrm>
              <a:prstGeom prst="rect">
                <a:avLst/>
              </a:prstGeom>
              <a:solidFill>
                <a:srgbClr val="FFFF00"/>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0" cap="none" spc="0" normalizeH="0" baseline="0" noProof="0" smtClean="0">
                  <a:ln>
                    <a:noFill/>
                  </a:ln>
                  <a:solidFill>
                    <a:srgbClr val="000000"/>
                  </a:solidFill>
                  <a:effectLst/>
                  <a:uLnTx/>
                  <a:uFillTx/>
                  <a:latin typeface="Times New Roman" pitchFamily="18" charset="0"/>
                </a:endParaRPr>
              </a:p>
            </p:txBody>
          </p:sp>
          <p:sp>
            <p:nvSpPr>
              <p:cNvPr id="97" name="Rectangle 96"/>
              <p:cNvSpPr/>
              <p:nvPr/>
            </p:nvSpPr>
            <p:spPr bwMode="auto">
              <a:xfrm>
                <a:off x="5516881" y="5791200"/>
                <a:ext cx="45719" cy="228600"/>
              </a:xfrm>
              <a:prstGeom prst="rect">
                <a:avLst/>
              </a:prstGeom>
              <a:solidFill>
                <a:srgbClr val="FFFF00"/>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0" cap="none" spc="0" normalizeH="0" baseline="0" noProof="0" smtClean="0">
                  <a:ln>
                    <a:noFill/>
                  </a:ln>
                  <a:solidFill>
                    <a:srgbClr val="000000"/>
                  </a:solidFill>
                  <a:effectLst/>
                  <a:uLnTx/>
                  <a:uFillTx/>
                  <a:latin typeface="Times New Roman" pitchFamily="18" charset="0"/>
                </a:endParaRPr>
              </a:p>
            </p:txBody>
          </p:sp>
          <p:sp>
            <p:nvSpPr>
              <p:cNvPr id="98" name="Rectangle 97"/>
              <p:cNvSpPr/>
              <p:nvPr/>
            </p:nvSpPr>
            <p:spPr bwMode="auto">
              <a:xfrm>
                <a:off x="5562600" y="5791200"/>
                <a:ext cx="45719" cy="228600"/>
              </a:xfrm>
              <a:prstGeom prst="rect">
                <a:avLst/>
              </a:prstGeom>
              <a:solidFill>
                <a:srgbClr val="FFFF00"/>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0" cap="none" spc="0" normalizeH="0" baseline="0" noProof="0" smtClean="0">
                  <a:ln>
                    <a:noFill/>
                  </a:ln>
                  <a:solidFill>
                    <a:srgbClr val="000000"/>
                  </a:solidFill>
                  <a:effectLst/>
                  <a:uLnTx/>
                  <a:uFillTx/>
                  <a:latin typeface="Times New Roman" pitchFamily="18" charset="0"/>
                </a:endParaRPr>
              </a:p>
            </p:txBody>
          </p:sp>
          <p:sp>
            <p:nvSpPr>
              <p:cNvPr id="99" name="Rectangle 98"/>
              <p:cNvSpPr/>
              <p:nvPr/>
            </p:nvSpPr>
            <p:spPr bwMode="auto">
              <a:xfrm>
                <a:off x="5593081" y="5791200"/>
                <a:ext cx="45719" cy="228600"/>
              </a:xfrm>
              <a:prstGeom prst="rect">
                <a:avLst/>
              </a:prstGeom>
              <a:solidFill>
                <a:srgbClr val="FFFF00"/>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0" cap="none" spc="0" normalizeH="0" baseline="0" noProof="0" smtClean="0">
                  <a:ln>
                    <a:noFill/>
                  </a:ln>
                  <a:solidFill>
                    <a:srgbClr val="000000"/>
                  </a:solidFill>
                  <a:effectLst/>
                  <a:uLnTx/>
                  <a:uFillTx/>
                  <a:latin typeface="Times New Roman" pitchFamily="18" charset="0"/>
                </a:endParaRPr>
              </a:p>
            </p:txBody>
          </p:sp>
          <p:sp>
            <p:nvSpPr>
              <p:cNvPr id="100" name="Rectangle 99"/>
              <p:cNvSpPr/>
              <p:nvPr/>
            </p:nvSpPr>
            <p:spPr bwMode="auto">
              <a:xfrm>
                <a:off x="5638800" y="5791200"/>
                <a:ext cx="45719" cy="228600"/>
              </a:xfrm>
              <a:prstGeom prst="rect">
                <a:avLst/>
              </a:prstGeom>
              <a:solidFill>
                <a:srgbClr val="FFFF00"/>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0" cap="none" spc="0" normalizeH="0" baseline="0" noProof="0" smtClean="0">
                  <a:ln>
                    <a:noFill/>
                  </a:ln>
                  <a:solidFill>
                    <a:srgbClr val="000000"/>
                  </a:solidFill>
                  <a:effectLst/>
                  <a:uLnTx/>
                  <a:uFillTx/>
                  <a:latin typeface="Times New Roman" pitchFamily="18" charset="0"/>
                </a:endParaRPr>
              </a:p>
            </p:txBody>
          </p:sp>
          <p:sp>
            <p:nvSpPr>
              <p:cNvPr id="101" name="Rectangle 100"/>
              <p:cNvSpPr/>
              <p:nvPr/>
            </p:nvSpPr>
            <p:spPr bwMode="auto">
              <a:xfrm>
                <a:off x="5669281" y="5791200"/>
                <a:ext cx="45719" cy="228600"/>
              </a:xfrm>
              <a:prstGeom prst="rect">
                <a:avLst/>
              </a:prstGeom>
              <a:solidFill>
                <a:srgbClr val="FFFF00"/>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0" cap="none" spc="0" normalizeH="0" baseline="0" noProof="0" smtClean="0">
                  <a:ln>
                    <a:noFill/>
                  </a:ln>
                  <a:solidFill>
                    <a:srgbClr val="000000"/>
                  </a:solidFill>
                  <a:effectLst/>
                  <a:uLnTx/>
                  <a:uFillTx/>
                  <a:latin typeface="Times New Roman" pitchFamily="18" charset="0"/>
                </a:endParaRPr>
              </a:p>
            </p:txBody>
          </p:sp>
          <p:sp>
            <p:nvSpPr>
              <p:cNvPr id="102" name="Rectangle 101"/>
              <p:cNvSpPr/>
              <p:nvPr/>
            </p:nvSpPr>
            <p:spPr bwMode="auto">
              <a:xfrm>
                <a:off x="5715000" y="5791200"/>
                <a:ext cx="45719" cy="228600"/>
              </a:xfrm>
              <a:prstGeom prst="rect">
                <a:avLst/>
              </a:prstGeom>
              <a:solidFill>
                <a:srgbClr val="FFFF00"/>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0" cap="none" spc="0" normalizeH="0" baseline="0" noProof="0" smtClean="0">
                  <a:ln>
                    <a:noFill/>
                  </a:ln>
                  <a:solidFill>
                    <a:srgbClr val="000000"/>
                  </a:solidFill>
                  <a:effectLst/>
                  <a:uLnTx/>
                  <a:uFillTx/>
                  <a:latin typeface="Times New Roman" pitchFamily="18" charset="0"/>
                </a:endParaRPr>
              </a:p>
            </p:txBody>
          </p:sp>
          <p:sp>
            <p:nvSpPr>
              <p:cNvPr id="103" name="Rectangle 102"/>
              <p:cNvSpPr/>
              <p:nvPr/>
            </p:nvSpPr>
            <p:spPr bwMode="auto">
              <a:xfrm>
                <a:off x="5745481" y="5791200"/>
                <a:ext cx="45719" cy="228600"/>
              </a:xfrm>
              <a:prstGeom prst="rect">
                <a:avLst/>
              </a:prstGeom>
              <a:solidFill>
                <a:srgbClr val="FFFF00"/>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0" cap="none" spc="0" normalizeH="0" baseline="0" noProof="0" smtClean="0">
                  <a:ln>
                    <a:noFill/>
                  </a:ln>
                  <a:solidFill>
                    <a:srgbClr val="000000"/>
                  </a:solidFill>
                  <a:effectLst/>
                  <a:uLnTx/>
                  <a:uFillTx/>
                  <a:latin typeface="Times New Roman" pitchFamily="18" charset="0"/>
                </a:endParaRPr>
              </a:p>
            </p:txBody>
          </p:sp>
          <p:sp>
            <p:nvSpPr>
              <p:cNvPr id="104" name="Rectangle 103"/>
              <p:cNvSpPr/>
              <p:nvPr/>
            </p:nvSpPr>
            <p:spPr bwMode="auto">
              <a:xfrm>
                <a:off x="5791200" y="5791200"/>
                <a:ext cx="45719" cy="228600"/>
              </a:xfrm>
              <a:prstGeom prst="rect">
                <a:avLst/>
              </a:prstGeom>
              <a:solidFill>
                <a:srgbClr val="FFFF00"/>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0" cap="none" spc="0" normalizeH="0" baseline="0" noProof="0" smtClean="0">
                  <a:ln>
                    <a:noFill/>
                  </a:ln>
                  <a:solidFill>
                    <a:srgbClr val="000000"/>
                  </a:solidFill>
                  <a:effectLst/>
                  <a:uLnTx/>
                  <a:uFillTx/>
                  <a:latin typeface="Times New Roman" pitchFamily="18" charset="0"/>
                </a:endParaRPr>
              </a:p>
            </p:txBody>
          </p:sp>
          <p:sp>
            <p:nvSpPr>
              <p:cNvPr id="105" name="Rectangle 104"/>
              <p:cNvSpPr/>
              <p:nvPr/>
            </p:nvSpPr>
            <p:spPr bwMode="auto">
              <a:xfrm>
                <a:off x="5821681" y="5791200"/>
                <a:ext cx="45719" cy="228600"/>
              </a:xfrm>
              <a:prstGeom prst="rect">
                <a:avLst/>
              </a:prstGeom>
              <a:solidFill>
                <a:srgbClr val="FFFF00"/>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0" cap="none" spc="0" normalizeH="0" baseline="0" noProof="0" smtClean="0">
                  <a:ln>
                    <a:noFill/>
                  </a:ln>
                  <a:solidFill>
                    <a:srgbClr val="000000"/>
                  </a:solidFill>
                  <a:effectLst/>
                  <a:uLnTx/>
                  <a:uFillTx/>
                  <a:latin typeface="Times New Roman" pitchFamily="18" charset="0"/>
                </a:endParaRPr>
              </a:p>
            </p:txBody>
          </p:sp>
          <p:sp>
            <p:nvSpPr>
              <p:cNvPr id="106" name="Rectangle 105"/>
              <p:cNvSpPr/>
              <p:nvPr/>
            </p:nvSpPr>
            <p:spPr bwMode="auto">
              <a:xfrm>
                <a:off x="5867400" y="5791200"/>
                <a:ext cx="45719" cy="228600"/>
              </a:xfrm>
              <a:prstGeom prst="rect">
                <a:avLst/>
              </a:prstGeom>
              <a:solidFill>
                <a:srgbClr val="FFFF00"/>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0" cap="none" spc="0" normalizeH="0" baseline="0" noProof="0" smtClean="0">
                  <a:ln>
                    <a:noFill/>
                  </a:ln>
                  <a:solidFill>
                    <a:srgbClr val="000000"/>
                  </a:solidFill>
                  <a:effectLst/>
                  <a:uLnTx/>
                  <a:uFillTx/>
                  <a:latin typeface="Times New Roman" pitchFamily="18" charset="0"/>
                </a:endParaRPr>
              </a:p>
            </p:txBody>
          </p:sp>
          <p:sp>
            <p:nvSpPr>
              <p:cNvPr id="107" name="Rectangle 106"/>
              <p:cNvSpPr/>
              <p:nvPr/>
            </p:nvSpPr>
            <p:spPr bwMode="auto">
              <a:xfrm>
                <a:off x="5897881" y="5791200"/>
                <a:ext cx="45719" cy="228600"/>
              </a:xfrm>
              <a:prstGeom prst="rect">
                <a:avLst/>
              </a:prstGeom>
              <a:solidFill>
                <a:srgbClr val="FFFF00"/>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0" cap="none" spc="0" normalizeH="0" baseline="0" noProof="0" smtClean="0">
                  <a:ln>
                    <a:noFill/>
                  </a:ln>
                  <a:solidFill>
                    <a:srgbClr val="000000"/>
                  </a:solidFill>
                  <a:effectLst/>
                  <a:uLnTx/>
                  <a:uFillTx/>
                  <a:latin typeface="Times New Roman" pitchFamily="18" charset="0"/>
                </a:endParaRPr>
              </a:p>
            </p:txBody>
          </p:sp>
          <p:sp>
            <p:nvSpPr>
              <p:cNvPr id="108" name="Rectangle 107"/>
              <p:cNvSpPr/>
              <p:nvPr/>
            </p:nvSpPr>
            <p:spPr bwMode="auto">
              <a:xfrm>
                <a:off x="5943600" y="5791200"/>
                <a:ext cx="45719" cy="228600"/>
              </a:xfrm>
              <a:prstGeom prst="rect">
                <a:avLst/>
              </a:prstGeom>
              <a:solidFill>
                <a:srgbClr val="FFFF00"/>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0" cap="none" spc="0" normalizeH="0" baseline="0" noProof="0" smtClean="0">
                  <a:ln>
                    <a:noFill/>
                  </a:ln>
                  <a:solidFill>
                    <a:srgbClr val="000000"/>
                  </a:solidFill>
                  <a:effectLst/>
                  <a:uLnTx/>
                  <a:uFillTx/>
                  <a:latin typeface="Times New Roman" pitchFamily="18" charset="0"/>
                </a:endParaRPr>
              </a:p>
            </p:txBody>
          </p:sp>
          <p:sp>
            <p:nvSpPr>
              <p:cNvPr id="109" name="Rectangle 108"/>
              <p:cNvSpPr/>
              <p:nvPr/>
            </p:nvSpPr>
            <p:spPr bwMode="auto">
              <a:xfrm>
                <a:off x="5974081" y="5791200"/>
                <a:ext cx="45719" cy="228600"/>
              </a:xfrm>
              <a:prstGeom prst="rect">
                <a:avLst/>
              </a:prstGeom>
              <a:solidFill>
                <a:srgbClr val="FFFF00"/>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0" cap="none" spc="0" normalizeH="0" baseline="0" noProof="0" smtClean="0">
                  <a:ln>
                    <a:noFill/>
                  </a:ln>
                  <a:solidFill>
                    <a:srgbClr val="000000"/>
                  </a:solidFill>
                  <a:effectLst/>
                  <a:uLnTx/>
                  <a:uFillTx/>
                  <a:latin typeface="Times New Roman" pitchFamily="18" charset="0"/>
                </a:endParaRPr>
              </a:p>
            </p:txBody>
          </p:sp>
          <p:sp>
            <p:nvSpPr>
              <p:cNvPr id="110" name="Rectangle 109"/>
              <p:cNvSpPr/>
              <p:nvPr/>
            </p:nvSpPr>
            <p:spPr bwMode="auto">
              <a:xfrm>
                <a:off x="6019800" y="5791200"/>
                <a:ext cx="45719" cy="228600"/>
              </a:xfrm>
              <a:prstGeom prst="rect">
                <a:avLst/>
              </a:prstGeom>
              <a:solidFill>
                <a:srgbClr val="FFFF00"/>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0" cap="none" spc="0" normalizeH="0" baseline="0" noProof="0" smtClean="0">
                  <a:ln>
                    <a:noFill/>
                  </a:ln>
                  <a:solidFill>
                    <a:srgbClr val="000000"/>
                  </a:solidFill>
                  <a:effectLst/>
                  <a:uLnTx/>
                  <a:uFillTx/>
                  <a:latin typeface="Times New Roman" pitchFamily="18" charset="0"/>
                </a:endParaRPr>
              </a:p>
            </p:txBody>
          </p:sp>
          <p:sp>
            <p:nvSpPr>
              <p:cNvPr id="111" name="Rectangle 110"/>
              <p:cNvSpPr/>
              <p:nvPr/>
            </p:nvSpPr>
            <p:spPr bwMode="auto">
              <a:xfrm>
                <a:off x="6050281" y="5791200"/>
                <a:ext cx="45719" cy="228600"/>
              </a:xfrm>
              <a:prstGeom prst="rect">
                <a:avLst/>
              </a:prstGeom>
              <a:solidFill>
                <a:srgbClr val="FFFF00"/>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0" cap="none" spc="0" normalizeH="0" baseline="0" noProof="0" smtClean="0">
                  <a:ln>
                    <a:noFill/>
                  </a:ln>
                  <a:solidFill>
                    <a:srgbClr val="000000"/>
                  </a:solidFill>
                  <a:effectLst/>
                  <a:uLnTx/>
                  <a:uFillTx/>
                  <a:latin typeface="Times New Roman" pitchFamily="18" charset="0"/>
                </a:endParaRPr>
              </a:p>
            </p:txBody>
          </p:sp>
          <p:sp>
            <p:nvSpPr>
              <p:cNvPr id="112" name="Rectangle 111"/>
              <p:cNvSpPr/>
              <p:nvPr/>
            </p:nvSpPr>
            <p:spPr bwMode="auto">
              <a:xfrm>
                <a:off x="6096000" y="5791200"/>
                <a:ext cx="45719" cy="228600"/>
              </a:xfrm>
              <a:prstGeom prst="rect">
                <a:avLst/>
              </a:prstGeom>
              <a:solidFill>
                <a:srgbClr val="FFFF00"/>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0" cap="none" spc="0" normalizeH="0" baseline="0" noProof="0" smtClean="0">
                  <a:ln>
                    <a:noFill/>
                  </a:ln>
                  <a:solidFill>
                    <a:srgbClr val="000000"/>
                  </a:solidFill>
                  <a:effectLst/>
                  <a:uLnTx/>
                  <a:uFillTx/>
                  <a:latin typeface="Times New Roman" pitchFamily="18" charset="0"/>
                </a:endParaRPr>
              </a:p>
            </p:txBody>
          </p:sp>
          <p:sp>
            <p:nvSpPr>
              <p:cNvPr id="113" name="Rectangle 112"/>
              <p:cNvSpPr/>
              <p:nvPr/>
            </p:nvSpPr>
            <p:spPr bwMode="auto">
              <a:xfrm>
                <a:off x="6126481" y="5791200"/>
                <a:ext cx="45719" cy="228600"/>
              </a:xfrm>
              <a:prstGeom prst="rect">
                <a:avLst/>
              </a:prstGeom>
              <a:solidFill>
                <a:srgbClr val="FFFF00"/>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0" cap="none" spc="0" normalizeH="0" baseline="0" noProof="0" smtClean="0">
                  <a:ln>
                    <a:noFill/>
                  </a:ln>
                  <a:solidFill>
                    <a:srgbClr val="000000"/>
                  </a:solidFill>
                  <a:effectLst/>
                  <a:uLnTx/>
                  <a:uFillTx/>
                  <a:latin typeface="Times New Roman" pitchFamily="18" charset="0"/>
                </a:endParaRPr>
              </a:p>
            </p:txBody>
          </p:sp>
          <p:sp>
            <p:nvSpPr>
              <p:cNvPr id="114" name="Rectangle 113"/>
              <p:cNvSpPr/>
              <p:nvPr/>
            </p:nvSpPr>
            <p:spPr bwMode="auto">
              <a:xfrm>
                <a:off x="6172200" y="5791200"/>
                <a:ext cx="45719" cy="228600"/>
              </a:xfrm>
              <a:prstGeom prst="rect">
                <a:avLst/>
              </a:prstGeom>
              <a:solidFill>
                <a:srgbClr val="FFFF00"/>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0" cap="none" spc="0" normalizeH="0" baseline="0" noProof="0" smtClean="0">
                  <a:ln>
                    <a:noFill/>
                  </a:ln>
                  <a:solidFill>
                    <a:srgbClr val="000000"/>
                  </a:solidFill>
                  <a:effectLst/>
                  <a:uLnTx/>
                  <a:uFillTx/>
                  <a:latin typeface="Times New Roman" pitchFamily="18" charset="0"/>
                </a:endParaRPr>
              </a:p>
            </p:txBody>
          </p:sp>
          <p:sp>
            <p:nvSpPr>
              <p:cNvPr id="115" name="Rectangle 114"/>
              <p:cNvSpPr/>
              <p:nvPr/>
            </p:nvSpPr>
            <p:spPr bwMode="auto">
              <a:xfrm>
                <a:off x="6202681" y="5791200"/>
                <a:ext cx="45719" cy="228600"/>
              </a:xfrm>
              <a:prstGeom prst="rect">
                <a:avLst/>
              </a:prstGeom>
              <a:solidFill>
                <a:srgbClr val="FFFF00"/>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0" cap="none" spc="0" normalizeH="0" baseline="0" noProof="0" smtClean="0">
                  <a:ln>
                    <a:noFill/>
                  </a:ln>
                  <a:solidFill>
                    <a:srgbClr val="000000"/>
                  </a:solidFill>
                  <a:effectLst/>
                  <a:uLnTx/>
                  <a:uFillTx/>
                  <a:latin typeface="Times New Roman" pitchFamily="18" charset="0"/>
                </a:endParaRPr>
              </a:p>
            </p:txBody>
          </p:sp>
          <p:sp>
            <p:nvSpPr>
              <p:cNvPr id="116" name="Rectangle 115"/>
              <p:cNvSpPr/>
              <p:nvPr/>
            </p:nvSpPr>
            <p:spPr bwMode="auto">
              <a:xfrm>
                <a:off x="6248400" y="5791200"/>
                <a:ext cx="45719" cy="228600"/>
              </a:xfrm>
              <a:prstGeom prst="rect">
                <a:avLst/>
              </a:prstGeom>
              <a:solidFill>
                <a:srgbClr val="FFFF00"/>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0" cap="none" spc="0" normalizeH="0" baseline="0" noProof="0" smtClean="0">
                  <a:ln>
                    <a:noFill/>
                  </a:ln>
                  <a:solidFill>
                    <a:srgbClr val="000000"/>
                  </a:solidFill>
                  <a:effectLst/>
                  <a:uLnTx/>
                  <a:uFillTx/>
                  <a:latin typeface="Times New Roman" pitchFamily="18" charset="0"/>
                </a:endParaRPr>
              </a:p>
            </p:txBody>
          </p:sp>
          <p:sp>
            <p:nvSpPr>
              <p:cNvPr id="117" name="Rectangle 116"/>
              <p:cNvSpPr/>
              <p:nvPr/>
            </p:nvSpPr>
            <p:spPr bwMode="auto">
              <a:xfrm>
                <a:off x="6278881" y="5791200"/>
                <a:ext cx="45719" cy="228600"/>
              </a:xfrm>
              <a:prstGeom prst="rect">
                <a:avLst/>
              </a:prstGeom>
              <a:solidFill>
                <a:srgbClr val="FFFF00"/>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0" cap="none" spc="0" normalizeH="0" baseline="0" noProof="0" smtClean="0">
                  <a:ln>
                    <a:noFill/>
                  </a:ln>
                  <a:solidFill>
                    <a:srgbClr val="000000"/>
                  </a:solidFill>
                  <a:effectLst/>
                  <a:uLnTx/>
                  <a:uFillTx/>
                  <a:latin typeface="Times New Roman" pitchFamily="18" charset="0"/>
                </a:endParaRPr>
              </a:p>
            </p:txBody>
          </p:sp>
          <p:sp>
            <p:nvSpPr>
              <p:cNvPr id="118" name="Rectangle 117"/>
              <p:cNvSpPr/>
              <p:nvPr/>
            </p:nvSpPr>
            <p:spPr bwMode="auto">
              <a:xfrm>
                <a:off x="6324600" y="5791200"/>
                <a:ext cx="45719" cy="228600"/>
              </a:xfrm>
              <a:prstGeom prst="rect">
                <a:avLst/>
              </a:prstGeom>
              <a:solidFill>
                <a:srgbClr val="FFFF00"/>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0" cap="none" spc="0" normalizeH="0" baseline="0" noProof="0" smtClean="0">
                  <a:ln>
                    <a:noFill/>
                  </a:ln>
                  <a:solidFill>
                    <a:srgbClr val="000000"/>
                  </a:solidFill>
                  <a:effectLst/>
                  <a:uLnTx/>
                  <a:uFillTx/>
                  <a:latin typeface="Times New Roman" pitchFamily="18" charset="0"/>
                </a:endParaRPr>
              </a:p>
            </p:txBody>
          </p:sp>
          <p:sp>
            <p:nvSpPr>
              <p:cNvPr id="119" name="Rectangle 118"/>
              <p:cNvSpPr/>
              <p:nvPr/>
            </p:nvSpPr>
            <p:spPr bwMode="auto">
              <a:xfrm>
                <a:off x="6355081" y="5791200"/>
                <a:ext cx="45719" cy="228600"/>
              </a:xfrm>
              <a:prstGeom prst="rect">
                <a:avLst/>
              </a:prstGeom>
              <a:solidFill>
                <a:srgbClr val="FFFF00"/>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0" cap="none" spc="0" normalizeH="0" baseline="0" noProof="0" smtClean="0">
                  <a:ln>
                    <a:noFill/>
                  </a:ln>
                  <a:solidFill>
                    <a:srgbClr val="000000"/>
                  </a:solidFill>
                  <a:effectLst/>
                  <a:uLnTx/>
                  <a:uFillTx/>
                  <a:latin typeface="Times New Roman" pitchFamily="18" charset="0"/>
                </a:endParaRPr>
              </a:p>
            </p:txBody>
          </p:sp>
          <p:sp>
            <p:nvSpPr>
              <p:cNvPr id="120" name="Rectangle 119"/>
              <p:cNvSpPr/>
              <p:nvPr/>
            </p:nvSpPr>
            <p:spPr bwMode="auto">
              <a:xfrm>
                <a:off x="6400800" y="5791200"/>
                <a:ext cx="45719" cy="228600"/>
              </a:xfrm>
              <a:prstGeom prst="rect">
                <a:avLst/>
              </a:prstGeom>
              <a:solidFill>
                <a:srgbClr val="FFFF00"/>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0" cap="none" spc="0" normalizeH="0" baseline="0" noProof="0" smtClean="0">
                  <a:ln>
                    <a:noFill/>
                  </a:ln>
                  <a:solidFill>
                    <a:srgbClr val="000000"/>
                  </a:solidFill>
                  <a:effectLst/>
                  <a:uLnTx/>
                  <a:uFillTx/>
                  <a:latin typeface="Times New Roman" pitchFamily="18" charset="0"/>
                </a:endParaRPr>
              </a:p>
            </p:txBody>
          </p:sp>
          <p:sp>
            <p:nvSpPr>
              <p:cNvPr id="121" name="Rectangle 120"/>
              <p:cNvSpPr/>
              <p:nvPr/>
            </p:nvSpPr>
            <p:spPr bwMode="auto">
              <a:xfrm>
                <a:off x="6431281" y="5791200"/>
                <a:ext cx="45719" cy="228600"/>
              </a:xfrm>
              <a:prstGeom prst="rect">
                <a:avLst/>
              </a:prstGeom>
              <a:solidFill>
                <a:srgbClr val="FFFF00"/>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0" cap="none" spc="0" normalizeH="0" baseline="0" noProof="0" smtClean="0">
                  <a:ln>
                    <a:noFill/>
                  </a:ln>
                  <a:solidFill>
                    <a:srgbClr val="000000"/>
                  </a:solidFill>
                  <a:effectLst/>
                  <a:uLnTx/>
                  <a:uFillTx/>
                  <a:latin typeface="Times New Roman" pitchFamily="18" charset="0"/>
                </a:endParaRPr>
              </a:p>
            </p:txBody>
          </p:sp>
          <p:sp>
            <p:nvSpPr>
              <p:cNvPr id="122" name="Rectangle 121"/>
              <p:cNvSpPr/>
              <p:nvPr/>
            </p:nvSpPr>
            <p:spPr bwMode="auto">
              <a:xfrm>
                <a:off x="6477000" y="5791200"/>
                <a:ext cx="45719" cy="228600"/>
              </a:xfrm>
              <a:prstGeom prst="rect">
                <a:avLst/>
              </a:prstGeom>
              <a:solidFill>
                <a:srgbClr val="FFFF00"/>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0" cap="none" spc="0" normalizeH="0" baseline="0" noProof="0" smtClean="0">
                  <a:ln>
                    <a:noFill/>
                  </a:ln>
                  <a:solidFill>
                    <a:srgbClr val="000000"/>
                  </a:solidFill>
                  <a:effectLst/>
                  <a:uLnTx/>
                  <a:uFillTx/>
                  <a:latin typeface="Times New Roman" pitchFamily="18" charset="0"/>
                </a:endParaRPr>
              </a:p>
            </p:txBody>
          </p:sp>
          <p:sp>
            <p:nvSpPr>
              <p:cNvPr id="123" name="Rectangle 122"/>
              <p:cNvSpPr/>
              <p:nvPr/>
            </p:nvSpPr>
            <p:spPr bwMode="auto">
              <a:xfrm>
                <a:off x="6507481" y="5791200"/>
                <a:ext cx="45719" cy="228600"/>
              </a:xfrm>
              <a:prstGeom prst="rect">
                <a:avLst/>
              </a:prstGeom>
              <a:solidFill>
                <a:srgbClr val="FFFF00"/>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0" cap="none" spc="0" normalizeH="0" baseline="0" noProof="0" smtClean="0">
                  <a:ln>
                    <a:noFill/>
                  </a:ln>
                  <a:solidFill>
                    <a:srgbClr val="000000"/>
                  </a:solidFill>
                  <a:effectLst/>
                  <a:uLnTx/>
                  <a:uFillTx/>
                  <a:latin typeface="Times New Roman" pitchFamily="18" charset="0"/>
                </a:endParaRPr>
              </a:p>
            </p:txBody>
          </p:sp>
          <p:sp>
            <p:nvSpPr>
              <p:cNvPr id="124" name="Rectangle 123"/>
              <p:cNvSpPr/>
              <p:nvPr/>
            </p:nvSpPr>
            <p:spPr bwMode="auto">
              <a:xfrm>
                <a:off x="6553200" y="5791200"/>
                <a:ext cx="45719" cy="228600"/>
              </a:xfrm>
              <a:prstGeom prst="rect">
                <a:avLst/>
              </a:prstGeom>
              <a:solidFill>
                <a:srgbClr val="FFFF00"/>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0" cap="none" spc="0" normalizeH="0" baseline="0" noProof="0" smtClean="0">
                  <a:ln>
                    <a:noFill/>
                  </a:ln>
                  <a:solidFill>
                    <a:srgbClr val="000000"/>
                  </a:solidFill>
                  <a:effectLst/>
                  <a:uLnTx/>
                  <a:uFillTx/>
                  <a:latin typeface="Times New Roman" pitchFamily="18" charset="0"/>
                </a:endParaRPr>
              </a:p>
            </p:txBody>
          </p:sp>
          <p:sp>
            <p:nvSpPr>
              <p:cNvPr id="125" name="Rectangle 124"/>
              <p:cNvSpPr/>
              <p:nvPr/>
            </p:nvSpPr>
            <p:spPr bwMode="auto">
              <a:xfrm>
                <a:off x="6583681" y="5791200"/>
                <a:ext cx="45719" cy="228600"/>
              </a:xfrm>
              <a:prstGeom prst="rect">
                <a:avLst/>
              </a:prstGeom>
              <a:solidFill>
                <a:srgbClr val="FFFF00"/>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0" cap="none" spc="0" normalizeH="0" baseline="0" noProof="0" smtClean="0">
                  <a:ln>
                    <a:noFill/>
                  </a:ln>
                  <a:solidFill>
                    <a:srgbClr val="000000"/>
                  </a:solidFill>
                  <a:effectLst/>
                  <a:uLnTx/>
                  <a:uFillTx/>
                  <a:latin typeface="Times New Roman" pitchFamily="18" charset="0"/>
                </a:endParaRPr>
              </a:p>
            </p:txBody>
          </p:sp>
          <p:sp>
            <p:nvSpPr>
              <p:cNvPr id="126" name="Rectangle 125"/>
              <p:cNvSpPr/>
              <p:nvPr/>
            </p:nvSpPr>
            <p:spPr bwMode="auto">
              <a:xfrm>
                <a:off x="5932715" y="4800600"/>
                <a:ext cx="696686" cy="609600"/>
              </a:xfrm>
              <a:prstGeom prst="rect">
                <a:avLst/>
              </a:prstGeom>
              <a:solidFill>
                <a:srgbClr val="808080"/>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00" b="0" i="0" u="none" strike="noStrike" kern="0" cap="none" spc="0" normalizeH="0" baseline="0" noProof="0" dirty="0" smtClean="0">
                    <a:ln>
                      <a:noFill/>
                    </a:ln>
                    <a:solidFill>
                      <a:sysClr val="windowText" lastClr="000000"/>
                    </a:solidFill>
                    <a:effectLst/>
                    <a:uLnTx/>
                    <a:uFillTx/>
                    <a:latin typeface="Tahoma"/>
                    <a:cs typeface="Tahoma"/>
                  </a:rPr>
                  <a:t>PCI Ex</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00" b="0" i="0" u="none" strike="noStrike" kern="0" cap="none" spc="0" normalizeH="0" baseline="0" noProof="0" dirty="0" smtClean="0">
                    <a:ln>
                      <a:noFill/>
                    </a:ln>
                    <a:solidFill>
                      <a:sysClr val="windowText" lastClr="000000"/>
                    </a:solidFill>
                    <a:effectLst/>
                    <a:uLnTx/>
                    <a:uFillTx/>
                    <a:latin typeface="Tahoma"/>
                    <a:cs typeface="Tahoma"/>
                  </a:rPr>
                  <a:t>Switch</a:t>
                </a:r>
                <a:endParaRPr kumimoji="0" lang="en-US" sz="900" b="0" i="0" u="none" strike="noStrike" kern="0" cap="none" spc="0" normalizeH="0" baseline="0" noProof="0" dirty="0" smtClean="0">
                  <a:ln>
                    <a:noFill/>
                  </a:ln>
                  <a:solidFill>
                    <a:srgbClr val="000000"/>
                  </a:solidFill>
                  <a:effectLst/>
                  <a:uLnTx/>
                  <a:uFillTx/>
                  <a:latin typeface="Tahoma"/>
                  <a:cs typeface="Tahoma"/>
                </a:endParaRPr>
              </a:p>
            </p:txBody>
          </p:sp>
          <p:sp>
            <p:nvSpPr>
              <p:cNvPr id="127" name="Rectangle 126"/>
              <p:cNvSpPr/>
              <p:nvPr/>
            </p:nvSpPr>
            <p:spPr bwMode="auto">
              <a:xfrm>
                <a:off x="5715000" y="3429000"/>
                <a:ext cx="1132115" cy="990600"/>
              </a:xfrm>
              <a:prstGeom prst="rect">
                <a:avLst/>
              </a:prstGeom>
              <a:solidFill>
                <a:srgbClr val="808080"/>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0" cap="none" spc="0" normalizeH="0" baseline="0" noProof="0" dirty="0" smtClean="0">
                    <a:ln>
                      <a:noFill/>
                    </a:ln>
                    <a:solidFill>
                      <a:sysClr val="windowText" lastClr="000000"/>
                    </a:solidFill>
                    <a:effectLst/>
                    <a:uLnTx/>
                    <a:uFillTx/>
                    <a:latin typeface="Tahoma"/>
                    <a:cs typeface="Tahoma"/>
                  </a:rPr>
                  <a:t>ALTERA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0" cap="none" spc="0" normalizeH="0" baseline="0" noProof="0" dirty="0" err="1" smtClean="0">
                    <a:ln>
                      <a:noFill/>
                    </a:ln>
                    <a:solidFill>
                      <a:srgbClr val="000000"/>
                    </a:solidFill>
                    <a:effectLst/>
                    <a:uLnTx/>
                    <a:uFillTx/>
                    <a:latin typeface="Tahoma"/>
                    <a:cs typeface="Tahoma"/>
                  </a:rPr>
                  <a:t>Stratix</a:t>
                </a:r>
                <a:r>
                  <a:rPr kumimoji="0" lang="en-US" sz="1000" b="0" i="0" u="none" strike="noStrike" kern="0" cap="none" spc="0" normalizeH="0" baseline="0" noProof="0" dirty="0" smtClean="0">
                    <a:ln>
                      <a:noFill/>
                    </a:ln>
                    <a:solidFill>
                      <a:srgbClr val="000000"/>
                    </a:solidFill>
                    <a:effectLst/>
                    <a:uLnTx/>
                    <a:uFillTx/>
                    <a:latin typeface="Tahoma"/>
                    <a:cs typeface="Tahoma"/>
                  </a:rPr>
                  <a:t> V</a:t>
                </a:r>
              </a:p>
            </p:txBody>
          </p:sp>
          <p:cxnSp>
            <p:nvCxnSpPr>
              <p:cNvPr id="128" name="Straight Arrow Connector 127"/>
              <p:cNvCxnSpPr/>
              <p:nvPr/>
            </p:nvCxnSpPr>
            <p:spPr bwMode="auto">
              <a:xfrm rot="5400000">
                <a:off x="5894615" y="4610100"/>
                <a:ext cx="381000" cy="1588"/>
              </a:xfrm>
              <a:prstGeom prst="straightConnector1">
                <a:avLst/>
              </a:prstGeom>
              <a:solidFill>
                <a:srgbClr val="00CC99"/>
              </a:solidFill>
              <a:ln w="9525" cap="flat" cmpd="sng" algn="ctr">
                <a:solidFill>
                  <a:srgbClr val="000000"/>
                </a:solidFill>
                <a:prstDash val="solid"/>
                <a:round/>
                <a:headEnd type="arrow"/>
                <a:tailEnd type="arrow"/>
              </a:ln>
              <a:effectLst/>
            </p:spPr>
          </p:cxnSp>
          <p:cxnSp>
            <p:nvCxnSpPr>
              <p:cNvPr id="129" name="Straight Arrow Connector 128"/>
              <p:cNvCxnSpPr/>
              <p:nvPr/>
            </p:nvCxnSpPr>
            <p:spPr bwMode="auto">
              <a:xfrm rot="5400000">
                <a:off x="6274821" y="4609306"/>
                <a:ext cx="381000" cy="1588"/>
              </a:xfrm>
              <a:prstGeom prst="straightConnector1">
                <a:avLst/>
              </a:prstGeom>
              <a:solidFill>
                <a:srgbClr val="00CC99"/>
              </a:solidFill>
              <a:ln w="9525" cap="flat" cmpd="sng" algn="ctr">
                <a:solidFill>
                  <a:srgbClr val="000000"/>
                </a:solidFill>
                <a:prstDash val="solid"/>
                <a:round/>
                <a:headEnd type="arrow"/>
                <a:tailEnd type="arrow"/>
              </a:ln>
              <a:effectLst/>
            </p:spPr>
          </p:cxnSp>
          <p:cxnSp>
            <p:nvCxnSpPr>
              <p:cNvPr id="130" name="Straight Arrow Connector 129"/>
              <p:cNvCxnSpPr/>
              <p:nvPr/>
            </p:nvCxnSpPr>
            <p:spPr bwMode="auto">
              <a:xfrm rot="5400000">
                <a:off x="6057106" y="5599906"/>
                <a:ext cx="381000" cy="1588"/>
              </a:xfrm>
              <a:prstGeom prst="straightConnector1">
                <a:avLst/>
              </a:prstGeom>
              <a:solidFill>
                <a:srgbClr val="00CC99"/>
              </a:solidFill>
              <a:ln w="22225" cap="flat" cmpd="sng" algn="ctr">
                <a:solidFill>
                  <a:srgbClr val="000000"/>
                </a:solidFill>
                <a:prstDash val="solid"/>
                <a:round/>
                <a:headEnd type="arrow"/>
                <a:tailEnd type="arrow"/>
              </a:ln>
              <a:effectLst/>
            </p:spPr>
          </p:cxnSp>
          <p:sp>
            <p:nvSpPr>
              <p:cNvPr id="131" name="TextBox 130"/>
              <p:cNvSpPr txBox="1"/>
              <p:nvPr/>
            </p:nvSpPr>
            <p:spPr>
              <a:xfrm>
                <a:off x="6510122" y="4419600"/>
                <a:ext cx="840132" cy="306343"/>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smtClean="0">
                    <a:ln>
                      <a:noFill/>
                    </a:ln>
                    <a:solidFill>
                      <a:sysClr val="windowText" lastClr="000000"/>
                    </a:solidFill>
                    <a:effectLst/>
                    <a:uLnTx/>
                    <a:uFillTx/>
                    <a:latin typeface="Tahoma"/>
                    <a:cs typeface="Tahoma"/>
                  </a:rPr>
                  <a:t>Gen3 x8</a:t>
                </a:r>
                <a:endParaRPr kumimoji="0" lang="en-US" sz="900" b="0" i="0" u="none" strike="noStrike" kern="0" cap="none" spc="0" normalizeH="0" baseline="0" noProof="0" dirty="0">
                  <a:ln>
                    <a:noFill/>
                  </a:ln>
                  <a:solidFill>
                    <a:sysClr val="windowText" lastClr="000000"/>
                  </a:solidFill>
                  <a:effectLst/>
                  <a:uLnTx/>
                  <a:uFillTx/>
                  <a:latin typeface="Tahoma"/>
                  <a:cs typeface="Tahoma"/>
                </a:endParaRPr>
              </a:p>
            </p:txBody>
          </p:sp>
          <p:sp>
            <p:nvSpPr>
              <p:cNvPr id="132" name="TextBox 131"/>
              <p:cNvSpPr txBox="1"/>
              <p:nvPr/>
            </p:nvSpPr>
            <p:spPr>
              <a:xfrm>
                <a:off x="4648201" y="3426023"/>
                <a:ext cx="1078228" cy="306343"/>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smtClean="0">
                    <a:ln>
                      <a:noFill/>
                    </a:ln>
                    <a:solidFill>
                      <a:sysClr val="windowText" lastClr="000000"/>
                    </a:solidFill>
                    <a:effectLst/>
                    <a:uLnTx/>
                    <a:uFillTx/>
                    <a:latin typeface="Tahoma"/>
                    <a:cs typeface="Tahoma"/>
                  </a:rPr>
                  <a:t>14 </a:t>
                </a:r>
                <a:r>
                  <a:rPr kumimoji="0" lang="en-US" sz="900" b="0" i="0" u="none" strike="noStrike" kern="0" cap="none" spc="0" normalizeH="0" baseline="0" noProof="0" dirty="0" err="1" smtClean="0">
                    <a:ln>
                      <a:noFill/>
                    </a:ln>
                    <a:solidFill>
                      <a:sysClr val="windowText" lastClr="000000"/>
                    </a:solidFill>
                    <a:effectLst/>
                    <a:uLnTx/>
                    <a:uFillTx/>
                    <a:latin typeface="Tahoma"/>
                    <a:cs typeface="Tahoma"/>
                  </a:rPr>
                  <a:t>Gbps</a:t>
                </a:r>
                <a:r>
                  <a:rPr kumimoji="0" lang="en-US" sz="900" b="0" i="0" u="none" strike="noStrike" kern="0" cap="none" spc="0" normalizeH="0" baseline="0" noProof="0" dirty="0" smtClean="0">
                    <a:ln>
                      <a:noFill/>
                    </a:ln>
                    <a:solidFill>
                      <a:sysClr val="windowText" lastClr="000000"/>
                    </a:solidFill>
                    <a:effectLst/>
                    <a:uLnTx/>
                    <a:uFillTx/>
                    <a:latin typeface="Tahoma"/>
                    <a:cs typeface="Tahoma"/>
                  </a:rPr>
                  <a:t> x4</a:t>
                </a:r>
                <a:endParaRPr kumimoji="0" lang="en-US" sz="900" b="0" i="0" u="none" strike="noStrike" kern="0" cap="none" spc="0" normalizeH="0" baseline="0" noProof="0" dirty="0">
                  <a:ln>
                    <a:noFill/>
                  </a:ln>
                  <a:solidFill>
                    <a:sysClr val="windowText" lastClr="000000"/>
                  </a:solidFill>
                  <a:effectLst/>
                  <a:uLnTx/>
                  <a:uFillTx/>
                  <a:latin typeface="Tahoma"/>
                  <a:cs typeface="Tahoma"/>
                </a:endParaRPr>
              </a:p>
            </p:txBody>
          </p:sp>
          <p:sp>
            <p:nvSpPr>
              <p:cNvPr id="133" name="TextBox 132"/>
              <p:cNvSpPr txBox="1"/>
              <p:nvPr/>
            </p:nvSpPr>
            <p:spPr>
              <a:xfrm>
                <a:off x="5310259" y="5407223"/>
                <a:ext cx="938140" cy="306343"/>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smtClean="0">
                    <a:ln>
                      <a:noFill/>
                    </a:ln>
                    <a:solidFill>
                      <a:sysClr val="windowText" lastClr="000000"/>
                    </a:solidFill>
                    <a:effectLst/>
                    <a:uLnTx/>
                    <a:uFillTx/>
                    <a:latin typeface="Tahoma"/>
                    <a:cs typeface="Tahoma"/>
                  </a:rPr>
                  <a:t>Gen3 x16</a:t>
                </a:r>
                <a:endParaRPr kumimoji="0" lang="en-US" sz="900" b="0" i="0" u="none" strike="noStrike" kern="0" cap="none" spc="0" normalizeH="0" baseline="0" noProof="0" dirty="0">
                  <a:ln>
                    <a:noFill/>
                  </a:ln>
                  <a:solidFill>
                    <a:sysClr val="windowText" lastClr="000000"/>
                  </a:solidFill>
                  <a:effectLst/>
                  <a:uLnTx/>
                  <a:uFillTx/>
                  <a:latin typeface="Tahoma"/>
                  <a:cs typeface="Tahoma"/>
                </a:endParaRPr>
              </a:p>
            </p:txBody>
          </p:sp>
          <p:cxnSp>
            <p:nvCxnSpPr>
              <p:cNvPr id="134" name="Straight Connector 133"/>
              <p:cNvCxnSpPr/>
              <p:nvPr/>
            </p:nvCxnSpPr>
            <p:spPr bwMode="auto">
              <a:xfrm rot="5400000">
                <a:off x="3810000" y="4419600"/>
                <a:ext cx="762000" cy="1588"/>
              </a:xfrm>
              <a:prstGeom prst="line">
                <a:avLst/>
              </a:prstGeom>
              <a:solidFill>
                <a:srgbClr val="00CC99"/>
              </a:solidFill>
              <a:ln w="25400" cap="flat" cmpd="sng" algn="ctr">
                <a:solidFill>
                  <a:srgbClr val="000000"/>
                </a:solidFill>
                <a:prstDash val="sysDot"/>
                <a:round/>
                <a:headEnd type="none" w="med" len="med"/>
                <a:tailEnd type="none" w="med" len="med"/>
              </a:ln>
              <a:effectLst/>
            </p:spPr>
          </p:cxnSp>
          <p:cxnSp>
            <p:nvCxnSpPr>
              <p:cNvPr id="135" name="Straight Arrow Connector 134"/>
              <p:cNvCxnSpPr/>
              <p:nvPr/>
            </p:nvCxnSpPr>
            <p:spPr bwMode="auto">
              <a:xfrm>
                <a:off x="4724400" y="3733800"/>
                <a:ext cx="990600" cy="1588"/>
              </a:xfrm>
              <a:prstGeom prst="straightConnector1">
                <a:avLst/>
              </a:prstGeom>
              <a:solidFill>
                <a:srgbClr val="00CC99"/>
              </a:solidFill>
              <a:ln w="9525" cap="flat" cmpd="sng" algn="ctr">
                <a:solidFill>
                  <a:srgbClr val="000000"/>
                </a:solidFill>
                <a:prstDash val="solid"/>
                <a:round/>
                <a:headEnd type="arrow"/>
                <a:tailEnd type="arrow"/>
              </a:ln>
              <a:effectLst/>
            </p:spPr>
          </p:cxnSp>
          <p:sp>
            <p:nvSpPr>
              <p:cNvPr id="136" name="TextBox 135"/>
              <p:cNvSpPr txBox="1"/>
              <p:nvPr/>
            </p:nvSpPr>
            <p:spPr>
              <a:xfrm>
                <a:off x="5255869" y="4419600"/>
                <a:ext cx="840132" cy="306343"/>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smtClean="0">
                    <a:ln>
                      <a:noFill/>
                    </a:ln>
                    <a:solidFill>
                      <a:sysClr val="windowText" lastClr="000000"/>
                    </a:solidFill>
                    <a:effectLst/>
                    <a:uLnTx/>
                    <a:uFillTx/>
                    <a:latin typeface="Tahoma"/>
                    <a:cs typeface="Tahoma"/>
                  </a:rPr>
                  <a:t>Gen3 x8</a:t>
                </a:r>
                <a:endParaRPr kumimoji="0" lang="en-US" sz="900" b="0" i="0" u="none" strike="noStrike" kern="0" cap="none" spc="0" normalizeH="0" baseline="0" noProof="0" dirty="0">
                  <a:ln>
                    <a:noFill/>
                  </a:ln>
                  <a:solidFill>
                    <a:sysClr val="windowText" lastClr="000000"/>
                  </a:solidFill>
                  <a:effectLst/>
                  <a:uLnTx/>
                  <a:uFillTx/>
                  <a:latin typeface="Tahoma"/>
                  <a:cs typeface="Tahoma"/>
                </a:endParaRPr>
              </a:p>
            </p:txBody>
          </p:sp>
          <p:cxnSp>
            <p:nvCxnSpPr>
              <p:cNvPr id="137" name="Elbow Connector 136"/>
              <p:cNvCxnSpPr>
                <a:endCxn id="144" idx="3"/>
              </p:cNvCxnSpPr>
              <p:nvPr/>
            </p:nvCxnSpPr>
            <p:spPr bwMode="auto">
              <a:xfrm rot="10800000" flipV="1">
                <a:off x="4724400" y="4191000"/>
                <a:ext cx="990600" cy="876300"/>
              </a:xfrm>
              <a:prstGeom prst="bentConnector3">
                <a:avLst>
                  <a:gd name="adj1" fmla="val 50000"/>
                </a:avLst>
              </a:prstGeom>
              <a:solidFill>
                <a:srgbClr val="00CC99"/>
              </a:solidFill>
              <a:ln w="9525" cap="flat" cmpd="sng" algn="ctr">
                <a:solidFill>
                  <a:srgbClr val="000000"/>
                </a:solidFill>
                <a:prstDash val="solid"/>
                <a:round/>
                <a:headEnd type="arrow"/>
                <a:tailEnd type="arrow"/>
              </a:ln>
              <a:effectLst/>
            </p:spPr>
          </p:cxnSp>
          <p:sp>
            <p:nvSpPr>
              <p:cNvPr id="138" name="TextBox 137"/>
              <p:cNvSpPr txBox="1"/>
              <p:nvPr/>
            </p:nvSpPr>
            <p:spPr>
              <a:xfrm>
                <a:off x="4724399" y="3883224"/>
                <a:ext cx="1078228" cy="306343"/>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smtClean="0">
                    <a:ln>
                      <a:noFill/>
                    </a:ln>
                    <a:solidFill>
                      <a:sysClr val="windowText" lastClr="000000"/>
                    </a:solidFill>
                    <a:effectLst/>
                    <a:uLnTx/>
                    <a:uFillTx/>
                    <a:latin typeface="Tahoma"/>
                    <a:cs typeface="Tahoma"/>
                  </a:rPr>
                  <a:t>14 </a:t>
                </a:r>
                <a:r>
                  <a:rPr kumimoji="0" lang="en-US" sz="900" b="0" i="0" u="none" strike="noStrike" kern="0" cap="none" spc="0" normalizeH="0" baseline="0" noProof="0" dirty="0" err="1" smtClean="0">
                    <a:ln>
                      <a:noFill/>
                    </a:ln>
                    <a:solidFill>
                      <a:sysClr val="windowText" lastClr="000000"/>
                    </a:solidFill>
                    <a:effectLst/>
                    <a:uLnTx/>
                    <a:uFillTx/>
                    <a:latin typeface="Tahoma"/>
                    <a:cs typeface="Tahoma"/>
                  </a:rPr>
                  <a:t>Gbps</a:t>
                </a:r>
                <a:r>
                  <a:rPr kumimoji="0" lang="en-US" sz="900" b="0" i="0" u="none" strike="noStrike" kern="0" cap="none" spc="0" normalizeH="0" baseline="0" noProof="0" dirty="0" smtClean="0">
                    <a:ln>
                      <a:noFill/>
                    </a:ln>
                    <a:solidFill>
                      <a:sysClr val="windowText" lastClr="000000"/>
                    </a:solidFill>
                    <a:effectLst/>
                    <a:uLnTx/>
                    <a:uFillTx/>
                    <a:latin typeface="Tahoma"/>
                    <a:cs typeface="Tahoma"/>
                  </a:rPr>
                  <a:t> x4</a:t>
                </a:r>
                <a:endParaRPr kumimoji="0" lang="en-US" sz="900" b="0" i="0" u="none" strike="noStrike" kern="0" cap="none" spc="0" normalizeH="0" baseline="0" noProof="0" dirty="0">
                  <a:ln>
                    <a:noFill/>
                  </a:ln>
                  <a:solidFill>
                    <a:sysClr val="windowText" lastClr="000000"/>
                  </a:solidFill>
                  <a:effectLst/>
                  <a:uLnTx/>
                  <a:uFillTx/>
                  <a:latin typeface="Tahoma"/>
                  <a:cs typeface="Tahoma"/>
                </a:endParaRPr>
              </a:p>
            </p:txBody>
          </p:sp>
          <p:cxnSp>
            <p:nvCxnSpPr>
              <p:cNvPr id="139" name="Straight Connector 138"/>
              <p:cNvCxnSpPr/>
              <p:nvPr/>
            </p:nvCxnSpPr>
            <p:spPr bwMode="auto">
              <a:xfrm>
                <a:off x="3886200" y="3200400"/>
                <a:ext cx="5105400" cy="1588"/>
              </a:xfrm>
              <a:prstGeom prst="line">
                <a:avLst/>
              </a:prstGeom>
              <a:solidFill>
                <a:srgbClr val="00CC99"/>
              </a:solidFill>
              <a:ln w="9525" cap="flat" cmpd="sng" algn="ctr">
                <a:solidFill>
                  <a:srgbClr val="000000"/>
                </a:solidFill>
                <a:prstDash val="solid"/>
                <a:round/>
                <a:headEnd type="none" w="med" len="med"/>
                <a:tailEnd type="none" w="med" len="med"/>
              </a:ln>
              <a:effectLst/>
            </p:spPr>
          </p:cxnSp>
          <p:cxnSp>
            <p:nvCxnSpPr>
              <p:cNvPr id="140" name="Straight Connector 139"/>
              <p:cNvCxnSpPr/>
              <p:nvPr/>
            </p:nvCxnSpPr>
            <p:spPr bwMode="auto">
              <a:xfrm rot="5400000">
                <a:off x="7734300" y="4457700"/>
                <a:ext cx="2514600" cy="1588"/>
              </a:xfrm>
              <a:prstGeom prst="line">
                <a:avLst/>
              </a:prstGeom>
              <a:solidFill>
                <a:srgbClr val="00CC99"/>
              </a:solidFill>
              <a:ln w="9525" cap="flat" cmpd="sng" algn="ctr">
                <a:solidFill>
                  <a:srgbClr val="000000"/>
                </a:solidFill>
                <a:prstDash val="solid"/>
                <a:round/>
                <a:headEnd type="none" w="med" len="med"/>
                <a:tailEnd type="none" w="med" len="med"/>
              </a:ln>
              <a:effectLst/>
            </p:spPr>
          </p:cxnSp>
          <p:cxnSp>
            <p:nvCxnSpPr>
              <p:cNvPr id="141" name="Straight Connector 140"/>
              <p:cNvCxnSpPr/>
              <p:nvPr/>
            </p:nvCxnSpPr>
            <p:spPr bwMode="auto">
              <a:xfrm rot="10800000">
                <a:off x="6705600" y="5715000"/>
                <a:ext cx="2286000" cy="1588"/>
              </a:xfrm>
              <a:prstGeom prst="line">
                <a:avLst/>
              </a:prstGeom>
              <a:solidFill>
                <a:srgbClr val="00CC99"/>
              </a:solidFill>
              <a:ln w="9525" cap="flat" cmpd="sng" algn="ctr">
                <a:solidFill>
                  <a:srgbClr val="000000"/>
                </a:solidFill>
                <a:prstDash val="solid"/>
                <a:round/>
                <a:headEnd type="none" w="med" len="med"/>
                <a:tailEnd type="none" w="med" len="med"/>
              </a:ln>
              <a:effectLst/>
            </p:spPr>
          </p:cxnSp>
          <p:cxnSp>
            <p:nvCxnSpPr>
              <p:cNvPr id="142" name="Straight Connector 141"/>
              <p:cNvCxnSpPr/>
              <p:nvPr/>
            </p:nvCxnSpPr>
            <p:spPr bwMode="auto">
              <a:xfrm rot="5400000">
                <a:off x="2476500" y="4610100"/>
                <a:ext cx="2819400" cy="1588"/>
              </a:xfrm>
              <a:prstGeom prst="line">
                <a:avLst/>
              </a:prstGeom>
              <a:solidFill>
                <a:srgbClr val="00CC99"/>
              </a:solidFill>
              <a:ln w="9525" cap="flat" cmpd="sng" algn="ctr">
                <a:solidFill>
                  <a:srgbClr val="000000"/>
                </a:solidFill>
                <a:prstDash val="solid"/>
                <a:round/>
                <a:headEnd type="none" w="med" len="med"/>
                <a:tailEnd type="none" w="med" len="med"/>
              </a:ln>
              <a:effectLst/>
            </p:spPr>
          </p:cxnSp>
          <p:sp>
            <p:nvSpPr>
              <p:cNvPr id="143" name="Rectangle 142"/>
              <p:cNvSpPr/>
              <p:nvPr/>
            </p:nvSpPr>
            <p:spPr bwMode="auto">
              <a:xfrm>
                <a:off x="3733800" y="3581400"/>
                <a:ext cx="990600" cy="381000"/>
              </a:xfrm>
              <a:prstGeom prst="rect">
                <a:avLst/>
              </a:prstGeom>
              <a:solidFill>
                <a:srgbClr val="B2B2B2"/>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50" b="0" i="0" u="none" strike="noStrike" kern="0" cap="none" spc="0" normalizeH="0" baseline="0" noProof="0" dirty="0" smtClean="0">
                    <a:ln>
                      <a:noFill/>
                    </a:ln>
                    <a:solidFill>
                      <a:srgbClr val="000000"/>
                    </a:solidFill>
                    <a:effectLst/>
                    <a:uLnTx/>
                    <a:uFillTx/>
                    <a:latin typeface="Tahoma"/>
                    <a:cs typeface="Tahoma"/>
                  </a:rPr>
                  <a:t>QSFP+</a:t>
                </a:r>
              </a:p>
            </p:txBody>
          </p:sp>
          <p:sp>
            <p:nvSpPr>
              <p:cNvPr id="144" name="Rectangle 143"/>
              <p:cNvSpPr/>
              <p:nvPr/>
            </p:nvSpPr>
            <p:spPr bwMode="auto">
              <a:xfrm>
                <a:off x="3733800" y="4876800"/>
                <a:ext cx="990600" cy="381000"/>
              </a:xfrm>
              <a:prstGeom prst="rect">
                <a:avLst/>
              </a:prstGeom>
              <a:solidFill>
                <a:srgbClr val="B2B2B2"/>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50" b="0" i="0" u="none" strike="noStrike" kern="0" cap="none" spc="0" normalizeH="0" baseline="0" noProof="0" dirty="0" smtClean="0">
                    <a:ln>
                      <a:noFill/>
                    </a:ln>
                    <a:solidFill>
                      <a:srgbClr val="000000"/>
                    </a:solidFill>
                    <a:effectLst/>
                    <a:uLnTx/>
                    <a:uFillTx/>
                    <a:latin typeface="Tahoma"/>
                    <a:cs typeface="Tahoma"/>
                  </a:rPr>
                  <a:t>QSFP+</a:t>
                </a:r>
              </a:p>
            </p:txBody>
          </p:sp>
          <p:cxnSp>
            <p:nvCxnSpPr>
              <p:cNvPr id="145" name="Straight Connector 144"/>
              <p:cNvCxnSpPr/>
              <p:nvPr/>
            </p:nvCxnSpPr>
            <p:spPr bwMode="auto">
              <a:xfrm>
                <a:off x="3886200" y="6019800"/>
                <a:ext cx="457200" cy="1588"/>
              </a:xfrm>
              <a:prstGeom prst="line">
                <a:avLst/>
              </a:prstGeom>
              <a:solidFill>
                <a:srgbClr val="00CC99"/>
              </a:solidFill>
              <a:ln w="9525" cap="flat" cmpd="sng" algn="ctr">
                <a:solidFill>
                  <a:srgbClr val="000000"/>
                </a:solidFill>
                <a:prstDash val="solid"/>
                <a:round/>
                <a:headEnd type="none" w="med" len="med"/>
                <a:tailEnd type="none" w="med" len="med"/>
              </a:ln>
              <a:effectLst/>
            </p:spPr>
          </p:cxnSp>
          <p:cxnSp>
            <p:nvCxnSpPr>
              <p:cNvPr id="146" name="Straight Connector 145"/>
              <p:cNvCxnSpPr/>
              <p:nvPr/>
            </p:nvCxnSpPr>
            <p:spPr bwMode="auto">
              <a:xfrm rot="5400000" flipH="1" flipV="1">
                <a:off x="4190206" y="5867400"/>
                <a:ext cx="305594" cy="794"/>
              </a:xfrm>
              <a:prstGeom prst="line">
                <a:avLst/>
              </a:prstGeom>
              <a:solidFill>
                <a:srgbClr val="00CC99"/>
              </a:solidFill>
              <a:ln w="9525" cap="flat" cmpd="sng" algn="ctr">
                <a:solidFill>
                  <a:srgbClr val="000000"/>
                </a:solidFill>
                <a:prstDash val="solid"/>
                <a:round/>
                <a:headEnd type="none" w="med" len="med"/>
                <a:tailEnd type="none" w="med" len="med"/>
              </a:ln>
              <a:effectLst/>
            </p:spPr>
          </p:cxnSp>
          <p:cxnSp>
            <p:nvCxnSpPr>
              <p:cNvPr id="147" name="Straight Connector 146"/>
              <p:cNvCxnSpPr/>
              <p:nvPr/>
            </p:nvCxnSpPr>
            <p:spPr bwMode="auto">
              <a:xfrm>
                <a:off x="4343400" y="5715000"/>
                <a:ext cx="1066800" cy="1588"/>
              </a:xfrm>
              <a:prstGeom prst="line">
                <a:avLst/>
              </a:prstGeom>
              <a:solidFill>
                <a:srgbClr val="00CC99"/>
              </a:solidFill>
              <a:ln w="9525" cap="flat" cmpd="sng" algn="ctr">
                <a:solidFill>
                  <a:srgbClr val="000000"/>
                </a:solidFill>
                <a:prstDash val="solid"/>
                <a:round/>
                <a:headEnd type="none" w="med" len="med"/>
                <a:tailEnd type="none" w="med" len="med"/>
              </a:ln>
              <a:effectLst/>
            </p:spPr>
          </p:cxnSp>
          <p:cxnSp>
            <p:nvCxnSpPr>
              <p:cNvPr id="148" name="Straight Connector 147"/>
              <p:cNvCxnSpPr/>
              <p:nvPr/>
            </p:nvCxnSpPr>
            <p:spPr bwMode="auto">
              <a:xfrm rot="5400000">
                <a:off x="5257800" y="5867400"/>
                <a:ext cx="304800" cy="1588"/>
              </a:xfrm>
              <a:prstGeom prst="line">
                <a:avLst/>
              </a:prstGeom>
              <a:solidFill>
                <a:srgbClr val="00CC99"/>
              </a:solidFill>
              <a:ln w="9525" cap="flat" cmpd="sng" algn="ctr">
                <a:solidFill>
                  <a:srgbClr val="000000"/>
                </a:solidFill>
                <a:prstDash val="solid"/>
                <a:round/>
                <a:headEnd type="none" w="med" len="med"/>
                <a:tailEnd type="none" w="med" len="med"/>
              </a:ln>
              <a:effectLst/>
            </p:spPr>
          </p:cxnSp>
          <p:cxnSp>
            <p:nvCxnSpPr>
              <p:cNvPr id="149" name="Straight Connector 148"/>
              <p:cNvCxnSpPr/>
              <p:nvPr/>
            </p:nvCxnSpPr>
            <p:spPr bwMode="auto">
              <a:xfrm rot="5400000">
                <a:off x="6553200" y="5867400"/>
                <a:ext cx="304800" cy="1588"/>
              </a:xfrm>
              <a:prstGeom prst="line">
                <a:avLst/>
              </a:prstGeom>
              <a:solidFill>
                <a:srgbClr val="00CC99"/>
              </a:solidFill>
              <a:ln w="9525" cap="flat" cmpd="sng" algn="ctr">
                <a:solidFill>
                  <a:srgbClr val="000000"/>
                </a:solidFill>
                <a:prstDash val="solid"/>
                <a:round/>
                <a:headEnd type="none" w="med" len="med"/>
                <a:tailEnd type="none" w="med" len="med"/>
              </a:ln>
              <a:effectLst/>
            </p:spPr>
          </p:cxnSp>
        </p:grpSp>
        <p:sp>
          <p:nvSpPr>
            <p:cNvPr id="92" name="Rectangle 91"/>
            <p:cNvSpPr/>
            <p:nvPr/>
          </p:nvSpPr>
          <p:spPr bwMode="auto">
            <a:xfrm rot="5400000">
              <a:off x="6819900" y="4152900"/>
              <a:ext cx="1905000" cy="609600"/>
            </a:xfrm>
            <a:prstGeom prst="rect">
              <a:avLst/>
            </a:prstGeom>
            <a:solidFill>
              <a:srgbClr val="FFFFFF">
                <a:lumMod val="50000"/>
              </a:srgbClr>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0" i="0" u="none" strike="noStrike" kern="0" cap="none" spc="0" normalizeH="0" baseline="0" noProof="0" dirty="0" smtClean="0">
                  <a:ln>
                    <a:noFill/>
                  </a:ln>
                  <a:solidFill>
                    <a:srgbClr val="000000"/>
                  </a:solidFill>
                  <a:effectLst/>
                  <a:uLnTx/>
                  <a:uFillTx/>
                  <a:latin typeface="Tahoma"/>
                  <a:cs typeface="Tahoma"/>
                </a:rPr>
                <a:t>SO-DIMM</a:t>
              </a:r>
            </a:p>
          </p:txBody>
        </p:sp>
      </p:grpSp>
      <p:sp>
        <p:nvSpPr>
          <p:cNvPr id="150" name="Rectangle 149"/>
          <p:cNvSpPr>
            <a:spLocks noChangeArrowheads="1"/>
          </p:cNvSpPr>
          <p:nvPr/>
        </p:nvSpPr>
        <p:spPr bwMode="auto">
          <a:xfrm>
            <a:off x="4162872" y="762000"/>
            <a:ext cx="5686672" cy="5715000"/>
          </a:xfrm>
          <a:prstGeom prst="rect">
            <a:avLst/>
          </a:prstGeom>
          <a:noFill/>
          <a:ln w="9525">
            <a:noFill/>
            <a:miter lim="800000"/>
            <a:headEnd/>
            <a:tailEnd/>
          </a:ln>
        </p:spPr>
        <p:txBody>
          <a:bodyPr>
            <a:prstTxWarp prst="textNoShape">
              <a:avLst/>
            </a:prstTxWarp>
            <a:normAutofit fontScale="92500" lnSpcReduction="10000"/>
          </a:bodyPr>
          <a:lstStyle/>
          <a:p>
            <a:pPr marL="179388" lvl="1" indent="-179388">
              <a:spcBef>
                <a:spcPct val="20000"/>
              </a:spcBef>
              <a:buClr>
                <a:schemeClr val="tx1"/>
              </a:buClr>
              <a:buSzPct val="130000"/>
              <a:buFont typeface="Arial"/>
              <a:buChar char="•"/>
            </a:pPr>
            <a:r>
              <a:rPr lang="en-US" sz="1600" dirty="0" err="1" smtClean="0">
                <a:latin typeface="Tahoma" charset="0"/>
                <a:ea typeface="Tahoma" charset="0"/>
                <a:cs typeface="Tahoma" charset="0"/>
              </a:rPr>
              <a:t>APEnet</a:t>
            </a:r>
            <a:r>
              <a:rPr lang="en-US" sz="1600" dirty="0" smtClean="0">
                <a:latin typeface="Tahoma" charset="0"/>
                <a:ea typeface="Tahoma" charset="0"/>
                <a:cs typeface="Tahoma" charset="0"/>
              </a:rPr>
              <a:t>+ update based on </a:t>
            </a:r>
            <a:r>
              <a:rPr lang="en-US" sz="1600" dirty="0" smtClean="0">
                <a:solidFill>
                  <a:srgbClr val="FF0000"/>
                </a:solidFill>
                <a:latin typeface="Tahoma" charset="0"/>
                <a:ea typeface="Tahoma" charset="0"/>
                <a:cs typeface="Tahoma" charset="0"/>
              </a:rPr>
              <a:t>next gen 28nm FPGA </a:t>
            </a:r>
            <a:r>
              <a:rPr lang="en-US" sz="1600" dirty="0" smtClean="0">
                <a:latin typeface="Tahoma" charset="0"/>
                <a:ea typeface="Tahoma" charset="0"/>
                <a:cs typeface="Tahoma" charset="0"/>
              </a:rPr>
              <a:t>i.e. more bandwidth, less latency</a:t>
            </a:r>
            <a:endParaRPr lang="en-US" sz="1400" dirty="0" smtClean="0">
              <a:solidFill>
                <a:srgbClr val="000000"/>
              </a:solidFill>
              <a:latin typeface="Tahoma" charset="0"/>
              <a:ea typeface="Tahoma" charset="0"/>
              <a:cs typeface="Tahoma" charset="0"/>
            </a:endParaRPr>
          </a:p>
          <a:p>
            <a:pPr marL="360363" lvl="1" indent="-180975">
              <a:spcBef>
                <a:spcPct val="20000"/>
              </a:spcBef>
              <a:buClr>
                <a:schemeClr val="tx1"/>
              </a:buClr>
              <a:buSzPct val="130000"/>
              <a:buFont typeface="Arial" charset="0"/>
              <a:buChar char="•"/>
            </a:pPr>
            <a:r>
              <a:rPr lang="en-US" sz="1400" dirty="0" smtClean="0">
                <a:latin typeface="Tahoma" charset="0"/>
                <a:ea typeface="Tahoma" charset="0"/>
                <a:cs typeface="Tahoma" charset="0"/>
              </a:rPr>
              <a:t>Architectural enhancements</a:t>
            </a:r>
          </a:p>
          <a:p>
            <a:pPr marL="539750" lvl="2" indent="-179388">
              <a:spcBef>
                <a:spcPct val="20000"/>
              </a:spcBef>
              <a:buClr>
                <a:schemeClr val="tx1"/>
              </a:buClr>
              <a:buSzPct val="130000"/>
              <a:buFont typeface="Arial" charset="0"/>
              <a:buChar char="•"/>
            </a:pPr>
            <a:r>
              <a:rPr lang="en-US" sz="1200" dirty="0" smtClean="0">
                <a:latin typeface="Tahoma" charset="0"/>
                <a:ea typeface="Tahoma" charset="0"/>
                <a:cs typeface="Tahoma" charset="0"/>
              </a:rPr>
              <a:t>Larger buffers (bigger packets handling)</a:t>
            </a:r>
          </a:p>
          <a:p>
            <a:pPr marL="539750" lvl="2" indent="-179388">
              <a:spcBef>
                <a:spcPct val="20000"/>
              </a:spcBef>
              <a:buClr>
                <a:schemeClr val="tx1"/>
              </a:buClr>
              <a:buSzPct val="130000"/>
              <a:buFont typeface="Arial" charset="0"/>
              <a:buChar char="•"/>
            </a:pPr>
            <a:r>
              <a:rPr lang="en-US" sz="1200" dirty="0" smtClean="0">
                <a:latin typeface="Tahoma" charset="0"/>
                <a:ea typeface="Tahoma" charset="0"/>
                <a:cs typeface="Tahoma" charset="0"/>
              </a:rPr>
              <a:t>Optimized HW (low latency, direct access) interface to next-gen </a:t>
            </a:r>
            <a:r>
              <a:rPr lang="en-US" sz="1200" dirty="0" err="1" smtClean="0">
                <a:latin typeface="Tahoma" charset="0"/>
                <a:ea typeface="Tahoma" charset="0"/>
                <a:cs typeface="Tahoma" charset="0"/>
              </a:rPr>
              <a:t>GPUs</a:t>
            </a:r>
            <a:r>
              <a:rPr lang="en-US" sz="1200" dirty="0" smtClean="0">
                <a:latin typeface="Tahoma" charset="0"/>
                <a:ea typeface="Tahoma" charset="0"/>
                <a:cs typeface="Tahoma" charset="0"/>
              </a:rPr>
              <a:t> </a:t>
            </a:r>
          </a:p>
          <a:p>
            <a:pPr marL="539750" lvl="2" indent="-179388">
              <a:spcBef>
                <a:spcPct val="20000"/>
              </a:spcBef>
              <a:buClr>
                <a:schemeClr val="tx1"/>
              </a:buClr>
              <a:buSzPct val="130000"/>
              <a:buFont typeface="Arial" charset="0"/>
              <a:buChar char="•"/>
            </a:pPr>
            <a:r>
              <a:rPr lang="en-US" sz="1200" dirty="0" smtClean="0">
                <a:latin typeface="Tahoma" charset="0"/>
                <a:ea typeface="Tahoma" charset="0"/>
                <a:cs typeface="Tahoma" charset="0"/>
              </a:rPr>
              <a:t>Fault handling tolerant capabilities to safely scale at multi-</a:t>
            </a:r>
            <a:r>
              <a:rPr lang="en-US" sz="1200" dirty="0" err="1" smtClean="0">
                <a:latin typeface="Tahoma" charset="0"/>
                <a:ea typeface="Tahoma" charset="0"/>
                <a:cs typeface="Tahoma" charset="0"/>
              </a:rPr>
              <a:t>Pflops</a:t>
            </a:r>
            <a:endParaRPr lang="en-US" sz="1200" dirty="0" smtClean="0">
              <a:latin typeface="Tahoma" charset="0"/>
              <a:ea typeface="Tahoma" charset="0"/>
              <a:cs typeface="Tahoma" charset="0"/>
            </a:endParaRPr>
          </a:p>
          <a:p>
            <a:pPr marL="360363" lvl="1" indent="-180975">
              <a:spcBef>
                <a:spcPct val="20000"/>
              </a:spcBef>
              <a:buClr>
                <a:schemeClr val="tx1"/>
              </a:buClr>
              <a:buSzPct val="130000"/>
              <a:buFont typeface="Arial" charset="0"/>
              <a:buChar char="•"/>
            </a:pPr>
            <a:r>
              <a:rPr lang="en-US" sz="1400" dirty="0" smtClean="0">
                <a:latin typeface="Tahoma" charset="0"/>
                <a:ea typeface="Tahoma" charset="0"/>
                <a:cs typeface="Tahoma" charset="0"/>
              </a:rPr>
              <a:t>Introduction of </a:t>
            </a:r>
            <a:r>
              <a:rPr lang="en-US" sz="1400" dirty="0" smtClean="0">
                <a:solidFill>
                  <a:srgbClr val="FF0000"/>
                </a:solidFill>
                <a:latin typeface="Tahoma" charset="0"/>
                <a:ea typeface="Tahoma" charset="0"/>
                <a:cs typeface="Tahoma" charset="0"/>
              </a:rPr>
              <a:t>Dual PCI Gen3 </a:t>
            </a:r>
            <a:r>
              <a:rPr lang="en-US" sz="1400" dirty="0" smtClean="0">
                <a:latin typeface="Tahoma" charset="0"/>
                <a:ea typeface="Tahoma" charset="0"/>
                <a:cs typeface="Tahoma" charset="0"/>
              </a:rPr>
              <a:t>-&gt; bandwidth 4x</a:t>
            </a:r>
          </a:p>
          <a:p>
            <a:pPr marL="539750" lvl="2" indent="-179388">
              <a:spcBef>
                <a:spcPct val="20000"/>
              </a:spcBef>
              <a:buClr>
                <a:schemeClr val="tx1"/>
              </a:buClr>
              <a:buSzPct val="130000"/>
              <a:buFont typeface="Arial" charset="0"/>
              <a:buChar char="•"/>
            </a:pPr>
            <a:r>
              <a:rPr lang="en-US" sz="1200" dirty="0" smtClean="0">
                <a:latin typeface="Tahoma" charset="0"/>
                <a:ea typeface="Tahoma" charset="0"/>
                <a:cs typeface="Tahoma" charset="0"/>
              </a:rPr>
              <a:t>8Gbps </a:t>
            </a:r>
            <a:r>
              <a:rPr lang="en-US" sz="1200" dirty="0" err="1" smtClean="0">
                <a:latin typeface="Tahoma" charset="0"/>
                <a:ea typeface="Tahoma" charset="0"/>
                <a:cs typeface="Tahoma" charset="0"/>
              </a:rPr>
              <a:t>vs</a:t>
            </a:r>
            <a:r>
              <a:rPr lang="en-US" sz="1200" dirty="0" smtClean="0">
                <a:latin typeface="Tahoma" charset="0"/>
                <a:ea typeface="Tahoma" charset="0"/>
                <a:cs typeface="Tahoma" charset="0"/>
              </a:rPr>
              <a:t> 5Gbps (Gen2), better encoding (128b/130b) </a:t>
            </a:r>
            <a:r>
              <a:rPr lang="en-US" sz="1200" dirty="0" err="1" smtClean="0">
                <a:latin typeface="Tahoma" charset="0"/>
                <a:ea typeface="Tahoma" charset="0"/>
                <a:cs typeface="Tahoma" charset="0"/>
              </a:rPr>
              <a:t>vs</a:t>
            </a:r>
            <a:r>
              <a:rPr lang="en-US" sz="1200" dirty="0" smtClean="0">
                <a:latin typeface="Tahoma" charset="0"/>
                <a:ea typeface="Tahoma" charset="0"/>
                <a:cs typeface="Tahoma" charset="0"/>
              </a:rPr>
              <a:t> 8b/10b -&gt; bandwidth 2x </a:t>
            </a:r>
          </a:p>
          <a:p>
            <a:pPr marL="539750" lvl="2" indent="-179388">
              <a:spcBef>
                <a:spcPct val="20000"/>
              </a:spcBef>
              <a:buClr>
                <a:schemeClr val="tx1"/>
              </a:buClr>
              <a:buSzPct val="130000"/>
              <a:buFont typeface="Arial" charset="0"/>
              <a:buChar char="•"/>
            </a:pPr>
            <a:r>
              <a:rPr lang="en-US" sz="1200" dirty="0" smtClean="0">
                <a:latin typeface="Tahoma" charset="0"/>
                <a:ea typeface="Tahoma" charset="0"/>
                <a:cs typeface="Tahoma" charset="0"/>
              </a:rPr>
              <a:t>increased number of transceivers allow for integration of 2</a:t>
            </a:r>
            <a:r>
              <a:rPr lang="en-US" sz="1200" baseline="30000" dirty="0" smtClean="0">
                <a:latin typeface="Tahoma" charset="0"/>
                <a:ea typeface="Tahoma" charset="0"/>
                <a:cs typeface="Tahoma" charset="0"/>
              </a:rPr>
              <a:t>nd</a:t>
            </a:r>
            <a:r>
              <a:rPr lang="en-US" sz="1200" dirty="0" smtClean="0">
                <a:latin typeface="Tahoma" charset="0"/>
                <a:ea typeface="Tahoma" charset="0"/>
                <a:cs typeface="Tahoma" charset="0"/>
              </a:rPr>
              <a:t> PCI Express Gen3 x8 -&gt; bandwidth 2x</a:t>
            </a:r>
          </a:p>
          <a:p>
            <a:pPr marL="360363" lvl="1" indent="-180975">
              <a:spcBef>
                <a:spcPct val="20000"/>
              </a:spcBef>
              <a:buClr>
                <a:schemeClr val="tx1"/>
              </a:buClr>
              <a:buSzPct val="130000"/>
              <a:buFont typeface="Arial" charset="0"/>
              <a:buChar char="•"/>
            </a:pPr>
            <a:r>
              <a:rPr lang="en-US" sz="1400" dirty="0" smtClean="0">
                <a:latin typeface="Tahoma" charset="0"/>
                <a:ea typeface="Tahoma" charset="0"/>
                <a:cs typeface="Tahoma" charset="0"/>
              </a:rPr>
              <a:t>Transceiver switching frequency rising</a:t>
            </a:r>
          </a:p>
          <a:p>
            <a:pPr marL="539750" lvl="2" indent="-179388">
              <a:spcBef>
                <a:spcPct val="20000"/>
              </a:spcBef>
              <a:buClr>
                <a:schemeClr val="tx1"/>
              </a:buClr>
              <a:buSzPct val="130000"/>
              <a:buFont typeface="Arial" charset="0"/>
              <a:buChar char="•"/>
            </a:pPr>
            <a:r>
              <a:rPr lang="en-US" sz="1200" dirty="0" smtClean="0">
                <a:latin typeface="Tahoma" charset="0"/>
                <a:ea typeface="Tahoma" charset="0"/>
                <a:cs typeface="Tahoma" charset="0"/>
              </a:rPr>
              <a:t>14 </a:t>
            </a:r>
            <a:r>
              <a:rPr lang="en-US" sz="1200" dirty="0" err="1" smtClean="0">
                <a:latin typeface="Tahoma" charset="0"/>
                <a:ea typeface="Tahoma" charset="0"/>
                <a:cs typeface="Tahoma" charset="0"/>
              </a:rPr>
              <a:t>Gbps</a:t>
            </a:r>
            <a:r>
              <a:rPr lang="en-US" sz="1200" dirty="0" smtClean="0">
                <a:latin typeface="Tahoma" charset="0"/>
                <a:ea typeface="Tahoma" charset="0"/>
                <a:cs typeface="Tahoma" charset="0"/>
              </a:rPr>
              <a:t> </a:t>
            </a:r>
            <a:r>
              <a:rPr lang="en-US" sz="1200" dirty="0" err="1" smtClean="0">
                <a:latin typeface="Tahoma" charset="0"/>
                <a:ea typeface="Tahoma" charset="0"/>
                <a:cs typeface="Tahoma" charset="0"/>
              </a:rPr>
              <a:t>vs</a:t>
            </a:r>
            <a:r>
              <a:rPr lang="en-US" sz="1200" dirty="0" smtClean="0">
                <a:latin typeface="Tahoma" charset="0"/>
                <a:ea typeface="Tahoma" charset="0"/>
                <a:cs typeface="Tahoma" charset="0"/>
              </a:rPr>
              <a:t> current 8 </a:t>
            </a:r>
            <a:r>
              <a:rPr lang="en-US" sz="1200" dirty="0" err="1" smtClean="0">
                <a:latin typeface="Tahoma" charset="0"/>
                <a:ea typeface="Tahoma" charset="0"/>
                <a:cs typeface="Tahoma" charset="0"/>
              </a:rPr>
              <a:t>Gbps</a:t>
            </a:r>
            <a:r>
              <a:rPr lang="en-US" sz="1200" dirty="0" smtClean="0">
                <a:latin typeface="Tahoma" charset="0"/>
                <a:ea typeface="Tahoma" charset="0"/>
                <a:cs typeface="Tahoma" charset="0"/>
              </a:rPr>
              <a:t> -&gt;~2x on torus link</a:t>
            </a:r>
          </a:p>
          <a:p>
            <a:pPr marL="360363" lvl="1" indent="-180975">
              <a:spcBef>
                <a:spcPct val="20000"/>
              </a:spcBef>
              <a:buClr>
                <a:schemeClr val="tx1"/>
              </a:buClr>
              <a:buSzPct val="130000"/>
              <a:buFont typeface="Arial" charset="0"/>
              <a:buChar char="•"/>
            </a:pPr>
            <a:r>
              <a:rPr lang="en-US" sz="1400" dirty="0" smtClean="0">
                <a:latin typeface="Tahoma" charset="0"/>
                <a:ea typeface="Tahoma" charset="0"/>
                <a:cs typeface="Tahoma" charset="0"/>
              </a:rPr>
              <a:t>Experiment with </a:t>
            </a:r>
            <a:r>
              <a:rPr lang="en-US" sz="1400" dirty="0" smtClean="0">
                <a:solidFill>
                  <a:srgbClr val="FF0000"/>
                </a:solidFill>
                <a:latin typeface="Tahoma" charset="0"/>
                <a:ea typeface="Tahoma" charset="0"/>
                <a:cs typeface="Tahoma" charset="0"/>
              </a:rPr>
              <a:t>Dual Hard IP ARM A9 </a:t>
            </a:r>
            <a:r>
              <a:rPr lang="en-US" sz="1400" dirty="0" smtClean="0">
                <a:latin typeface="Tahoma" charset="0"/>
                <a:ea typeface="Tahoma" charset="0"/>
                <a:cs typeface="Tahoma" charset="0"/>
              </a:rPr>
              <a:t>@ 800 MHz</a:t>
            </a:r>
            <a:endParaRPr lang="en-US" sz="1200" dirty="0" smtClean="0">
              <a:latin typeface="Tahoma" charset="0"/>
              <a:ea typeface="Tahoma" charset="0"/>
              <a:cs typeface="Tahoma" charset="0"/>
            </a:endParaRPr>
          </a:p>
          <a:p>
            <a:pPr marL="179388" lvl="1" indent="-179388">
              <a:spcBef>
                <a:spcPct val="20000"/>
              </a:spcBef>
              <a:buClr>
                <a:schemeClr val="tx1"/>
              </a:buClr>
              <a:buSzPct val="130000"/>
              <a:buFont typeface="Arial"/>
              <a:buChar char="•"/>
            </a:pPr>
            <a:endParaRPr lang="en-US" sz="1600" dirty="0" smtClean="0">
              <a:latin typeface="Tahoma" charset="0"/>
              <a:ea typeface="Tahoma" charset="0"/>
              <a:cs typeface="Tahoma" charset="0"/>
            </a:endParaRPr>
          </a:p>
          <a:p>
            <a:pPr marL="179388" lvl="1" indent="-179388">
              <a:spcBef>
                <a:spcPct val="20000"/>
              </a:spcBef>
              <a:buClr>
                <a:schemeClr val="tx1"/>
              </a:buClr>
              <a:buSzPct val="130000"/>
              <a:buFont typeface="Arial"/>
              <a:buChar char="•"/>
            </a:pPr>
            <a:r>
              <a:rPr lang="en-US" sz="1600" dirty="0" smtClean="0">
                <a:latin typeface="Tahoma" charset="0"/>
                <a:ea typeface="Tahoma" charset="0"/>
                <a:cs typeface="Tahoma" charset="0"/>
              </a:rPr>
              <a:t>Specific task acceleration through </a:t>
            </a:r>
            <a:r>
              <a:rPr lang="en-US" sz="1600" dirty="0">
                <a:solidFill>
                  <a:srgbClr val="FF0000"/>
                </a:solidFill>
                <a:latin typeface="Tahoma" charset="0"/>
                <a:ea typeface="Tahoma" charset="0"/>
                <a:cs typeface="Tahoma" charset="0"/>
              </a:rPr>
              <a:t>ASIP </a:t>
            </a:r>
            <a:r>
              <a:rPr lang="en-US" sz="1600" dirty="0" smtClean="0">
                <a:solidFill>
                  <a:srgbClr val="FF0000"/>
                </a:solidFill>
                <a:latin typeface="Tahoma" charset="0"/>
                <a:ea typeface="Tahoma" charset="0"/>
                <a:cs typeface="Tahoma" charset="0"/>
              </a:rPr>
              <a:t>design</a:t>
            </a:r>
          </a:p>
          <a:p>
            <a:pPr marL="355600" lvl="1" indent="-177800">
              <a:spcBef>
                <a:spcPct val="20000"/>
              </a:spcBef>
              <a:buClr>
                <a:schemeClr val="tx1"/>
              </a:buClr>
              <a:buSzPct val="130000"/>
              <a:buFont typeface="Arial" charset="0"/>
              <a:buChar char="•"/>
            </a:pPr>
            <a:r>
              <a:rPr lang="en-US" sz="1400" dirty="0" smtClean="0">
                <a:latin typeface="Tahoma" charset="0"/>
                <a:ea typeface="Tahoma" charset="0"/>
                <a:cs typeface="Tahoma" charset="0"/>
              </a:rPr>
              <a:t>collective operations, e.g. MPI global sums</a:t>
            </a:r>
          </a:p>
          <a:p>
            <a:pPr marL="355600" lvl="1" indent="-177800">
              <a:spcBef>
                <a:spcPct val="20000"/>
              </a:spcBef>
              <a:buClr>
                <a:schemeClr val="tx1"/>
              </a:buClr>
              <a:buSzPct val="130000"/>
              <a:buFont typeface="Arial" charset="0"/>
              <a:buChar char="•"/>
            </a:pPr>
            <a:r>
              <a:rPr lang="en-US" sz="1400" dirty="0" smtClean="0">
                <a:latin typeface="Tahoma" charset="0"/>
                <a:ea typeface="Tahoma" charset="0"/>
                <a:cs typeface="Tahoma" charset="0"/>
              </a:rPr>
              <a:t>DMA gather-scatter engine to autonomously gather data into </a:t>
            </a:r>
            <a:r>
              <a:rPr lang="en-US" sz="1400" dirty="0" err="1" smtClean="0">
                <a:latin typeface="Tahoma" charset="0"/>
                <a:ea typeface="Tahoma" charset="0"/>
                <a:cs typeface="Tahoma" charset="0"/>
              </a:rPr>
              <a:t>pkts</a:t>
            </a:r>
            <a:r>
              <a:rPr lang="en-US" sz="1400" dirty="0" smtClean="0">
                <a:latin typeface="Tahoma" charset="0"/>
                <a:ea typeface="Tahoma" charset="0"/>
                <a:cs typeface="Tahoma" charset="0"/>
              </a:rPr>
              <a:t>.</a:t>
            </a:r>
          </a:p>
          <a:p>
            <a:pPr marL="355600" lvl="1" indent="-177800">
              <a:spcBef>
                <a:spcPct val="20000"/>
              </a:spcBef>
              <a:buClr>
                <a:schemeClr val="tx1"/>
              </a:buClr>
              <a:buSzPct val="130000"/>
              <a:buFont typeface="Arial" charset="0"/>
              <a:buChar char="•"/>
            </a:pPr>
            <a:r>
              <a:rPr lang="en-US" sz="1400" dirty="0" smtClean="0">
                <a:latin typeface="Tahoma" charset="0"/>
                <a:ea typeface="Tahoma" charset="0"/>
                <a:cs typeface="Tahoma" charset="0"/>
              </a:rPr>
              <a:t>LQCD/PSNN acceleration tasks preliminary implementation</a:t>
            </a:r>
            <a:endParaRPr lang="en-US" sz="1200" dirty="0" smtClean="0">
              <a:latin typeface="Tahoma" charset="0"/>
              <a:ea typeface="Tahoma" charset="0"/>
              <a:cs typeface="Tahoma" charset="0"/>
            </a:endParaRPr>
          </a:p>
          <a:p>
            <a:pPr eaLnBrk="0" hangingPunct="0">
              <a:lnSpc>
                <a:spcPct val="90000"/>
              </a:lnSpc>
              <a:spcBef>
                <a:spcPct val="20000"/>
              </a:spcBef>
              <a:spcAft>
                <a:spcPts val="0"/>
              </a:spcAft>
              <a:buSzPct val="130000"/>
            </a:pPr>
            <a:endParaRPr lang="it-IT" sz="1600" dirty="0" smtClean="0">
              <a:latin typeface="Tahoma" charset="0"/>
            </a:endParaRPr>
          </a:p>
          <a:p>
            <a:pPr marL="179388" indent="-179388" eaLnBrk="0" hangingPunct="0">
              <a:lnSpc>
                <a:spcPct val="90000"/>
              </a:lnSpc>
              <a:spcBef>
                <a:spcPct val="20000"/>
              </a:spcBef>
              <a:buSzPct val="130000"/>
              <a:buFont typeface="Arial"/>
              <a:buChar char="•"/>
            </a:pPr>
            <a:r>
              <a:rPr lang="it-IT" sz="1600" dirty="0" err="1" smtClean="0">
                <a:latin typeface="Tahoma" charset="0"/>
              </a:rPr>
              <a:t>Porting</a:t>
            </a:r>
            <a:r>
              <a:rPr lang="it-IT" sz="1600" dirty="0" smtClean="0">
                <a:latin typeface="Tahoma" charset="0"/>
              </a:rPr>
              <a:t> </a:t>
            </a:r>
            <a:r>
              <a:rPr lang="it-IT" sz="1600" dirty="0" err="1" smtClean="0">
                <a:latin typeface="Tahoma" charset="0"/>
              </a:rPr>
              <a:t>of</a:t>
            </a:r>
            <a:r>
              <a:rPr lang="it-IT" sz="1600" dirty="0" smtClean="0">
                <a:latin typeface="Tahoma" charset="0"/>
              </a:rPr>
              <a:t> </a:t>
            </a:r>
            <a:r>
              <a:rPr lang="it-IT" sz="1600" dirty="0" err="1" smtClean="0">
                <a:latin typeface="Tahoma" charset="0"/>
              </a:rPr>
              <a:t>scientific</a:t>
            </a:r>
            <a:r>
              <a:rPr lang="it-IT" sz="1600" dirty="0" smtClean="0">
                <a:latin typeface="Tahoma" charset="0"/>
              </a:rPr>
              <a:t> </a:t>
            </a:r>
            <a:r>
              <a:rPr lang="it-IT" sz="1600" dirty="0" err="1" smtClean="0">
                <a:latin typeface="Tahoma" charset="0"/>
              </a:rPr>
              <a:t>codes</a:t>
            </a:r>
            <a:r>
              <a:rPr lang="it-IT" sz="1600" dirty="0" smtClean="0">
                <a:latin typeface="Tahoma" charset="0"/>
              </a:rPr>
              <a:t> on </a:t>
            </a:r>
            <a:r>
              <a:rPr lang="it-IT" sz="1600" dirty="0" err="1" smtClean="0">
                <a:latin typeface="Tahoma" charset="0"/>
              </a:rPr>
              <a:t>QUonG</a:t>
            </a:r>
            <a:r>
              <a:rPr lang="it-IT" sz="1600" dirty="0" smtClean="0">
                <a:latin typeface="Tahoma" charset="0"/>
              </a:rPr>
              <a:t> (LQCD e </a:t>
            </a:r>
            <a:r>
              <a:rPr lang="it-IT" sz="1600" dirty="0" smtClean="0">
                <a:solidFill>
                  <a:srgbClr val="FF0000"/>
                </a:solidFill>
                <a:latin typeface="Tahoma" charset="0"/>
              </a:rPr>
              <a:t>PSNN</a:t>
            </a:r>
            <a:r>
              <a:rPr lang="it-IT" sz="1600" dirty="0" smtClean="0">
                <a:latin typeface="Tahoma" charset="0"/>
              </a:rPr>
              <a:t> </a:t>
            </a:r>
            <a:r>
              <a:rPr lang="it-IT" sz="1600" dirty="0" err="1" smtClean="0">
                <a:latin typeface="Tahoma" charset="0"/>
              </a:rPr>
              <a:t>but</a:t>
            </a:r>
            <a:r>
              <a:rPr lang="it-IT" sz="1600" dirty="0" smtClean="0">
                <a:latin typeface="Tahoma" charset="0"/>
              </a:rPr>
              <a:t> </a:t>
            </a:r>
            <a:r>
              <a:rPr lang="it-IT" sz="1600" dirty="0" err="1" smtClean="0">
                <a:latin typeface="Tahoma" charset="0"/>
              </a:rPr>
              <a:t>also</a:t>
            </a:r>
            <a:r>
              <a:rPr lang="it-IT" sz="1600" dirty="0" smtClean="0">
                <a:latin typeface="Tahoma" charset="0"/>
              </a:rPr>
              <a:t> </a:t>
            </a:r>
            <a:r>
              <a:rPr lang="it-IT" sz="1600" dirty="0" err="1" smtClean="0">
                <a:solidFill>
                  <a:srgbClr val="FF0000"/>
                </a:solidFill>
                <a:latin typeface="Tahoma" charset="0"/>
              </a:rPr>
              <a:t>BioComputing</a:t>
            </a:r>
            <a:r>
              <a:rPr lang="it-IT" sz="1600" dirty="0" smtClean="0">
                <a:solidFill>
                  <a:srgbClr val="FF0000"/>
                </a:solidFill>
                <a:latin typeface="Tahoma" charset="0"/>
              </a:rPr>
              <a:t>, </a:t>
            </a:r>
            <a:r>
              <a:rPr lang="it-IT" sz="1600" dirty="0" err="1" smtClean="0">
                <a:solidFill>
                  <a:srgbClr val="FF0000"/>
                </a:solidFill>
                <a:latin typeface="Tahoma" charset="0"/>
              </a:rPr>
              <a:t>Complex</a:t>
            </a:r>
            <a:r>
              <a:rPr lang="it-IT" sz="1600" dirty="0" smtClean="0">
                <a:solidFill>
                  <a:srgbClr val="FF0000"/>
                </a:solidFill>
                <a:latin typeface="Tahoma" charset="0"/>
              </a:rPr>
              <a:t> </a:t>
            </a:r>
            <a:r>
              <a:rPr lang="it-IT" sz="1600" dirty="0" err="1" smtClean="0">
                <a:solidFill>
                  <a:srgbClr val="FF0000"/>
                </a:solidFill>
                <a:latin typeface="Tahoma" charset="0"/>
              </a:rPr>
              <a:t>systems</a:t>
            </a:r>
            <a:r>
              <a:rPr lang="it-IT" sz="1600" dirty="0" smtClean="0">
                <a:latin typeface="Tahoma" charset="0"/>
              </a:rPr>
              <a:t>,</a:t>
            </a:r>
            <a:r>
              <a:rPr lang="it-IT" sz="1600" dirty="0" err="1" smtClean="0">
                <a:latin typeface="Tahoma" charset="0"/>
              </a:rPr>
              <a:t>…</a:t>
            </a:r>
            <a:r>
              <a:rPr lang="it-IT" sz="1600" dirty="0" smtClean="0">
                <a:latin typeface="Tahoma" charset="0"/>
              </a:rPr>
              <a:t>)  </a:t>
            </a:r>
          </a:p>
          <a:p>
            <a:pPr marL="179388" indent="-179388" eaLnBrk="0" hangingPunct="0">
              <a:lnSpc>
                <a:spcPct val="90000"/>
              </a:lnSpc>
              <a:spcBef>
                <a:spcPct val="20000"/>
              </a:spcBef>
              <a:spcAft>
                <a:spcPts val="0"/>
              </a:spcAft>
              <a:buSzPct val="130000"/>
            </a:pPr>
            <a:endParaRPr lang="it-IT" sz="1600" dirty="0" smtClean="0">
              <a:latin typeface="Tahoma" charset="0"/>
            </a:endParaRPr>
          </a:p>
          <a:p>
            <a:pPr marL="179388" indent="-179388" eaLnBrk="0" hangingPunct="0">
              <a:lnSpc>
                <a:spcPct val="90000"/>
              </a:lnSpc>
              <a:spcBef>
                <a:spcPct val="20000"/>
              </a:spcBef>
              <a:spcAft>
                <a:spcPts val="0"/>
              </a:spcAft>
              <a:buSzPct val="130000"/>
              <a:buFont typeface="Arial"/>
              <a:buChar char="•"/>
            </a:pPr>
            <a:r>
              <a:rPr lang="it-IT" sz="1600" dirty="0" err="1" smtClean="0">
                <a:latin typeface="Tahoma" charset="0"/>
              </a:rPr>
              <a:t>Thinking</a:t>
            </a:r>
            <a:r>
              <a:rPr lang="it-IT" sz="1600" dirty="0" smtClean="0">
                <a:latin typeface="Tahoma" charset="0"/>
              </a:rPr>
              <a:t> </a:t>
            </a:r>
            <a:r>
              <a:rPr lang="it-IT" sz="1600" dirty="0" err="1" smtClean="0">
                <a:latin typeface="Tahoma" charset="0"/>
              </a:rPr>
              <a:t>about</a:t>
            </a:r>
            <a:r>
              <a:rPr lang="it-IT" sz="1600" dirty="0" smtClean="0">
                <a:latin typeface="Tahoma" charset="0"/>
              </a:rPr>
              <a:t> </a:t>
            </a:r>
            <a:r>
              <a:rPr lang="it-IT" sz="1600" dirty="0" smtClean="0">
                <a:solidFill>
                  <a:srgbClr val="FF0000"/>
                </a:solidFill>
                <a:latin typeface="Tahoma" charset="0"/>
              </a:rPr>
              <a:t>Tegra3/Kepler - </a:t>
            </a:r>
            <a:r>
              <a:rPr lang="it-IT" sz="1600" dirty="0" err="1" smtClean="0">
                <a:solidFill>
                  <a:srgbClr val="FF0000"/>
                </a:solidFill>
                <a:latin typeface="Tahoma" charset="0"/>
              </a:rPr>
              <a:t>APEnet</a:t>
            </a:r>
            <a:r>
              <a:rPr lang="it-IT" sz="1600" dirty="0" smtClean="0">
                <a:solidFill>
                  <a:srgbClr val="FF0000"/>
                </a:solidFill>
                <a:latin typeface="Tahoma" charset="0"/>
              </a:rPr>
              <a:t>+ </a:t>
            </a:r>
            <a:r>
              <a:rPr lang="it-IT" sz="1600" dirty="0" err="1" smtClean="0">
                <a:solidFill>
                  <a:srgbClr val="000000"/>
                </a:solidFill>
                <a:latin typeface="Tahoma" charset="0"/>
              </a:rPr>
              <a:t>integration</a:t>
            </a:r>
            <a:r>
              <a:rPr lang="it-IT" sz="1600" dirty="0" smtClean="0">
                <a:solidFill>
                  <a:srgbClr val="000000"/>
                </a:solidFill>
                <a:latin typeface="Tahoma" charset="0"/>
              </a:rPr>
              <a:t> </a:t>
            </a:r>
            <a:endParaRPr lang="it-IT" sz="1600" dirty="0">
              <a:solidFill>
                <a:srgbClr val="000000"/>
              </a:solidFill>
              <a:latin typeface="Tahoma" charset="0"/>
            </a:endParaRPr>
          </a:p>
          <a:p>
            <a:pPr marL="636588" lvl="1" indent="-179388" eaLnBrk="0" hangingPunct="0">
              <a:lnSpc>
                <a:spcPct val="90000"/>
              </a:lnSpc>
              <a:spcBef>
                <a:spcPct val="20000"/>
              </a:spcBef>
              <a:buSzPct val="130000"/>
              <a:buFont typeface="Arial"/>
              <a:buChar char="•"/>
            </a:pPr>
            <a:r>
              <a:rPr lang="it-IT" sz="1600" dirty="0" smtClean="0">
                <a:solidFill>
                  <a:srgbClr val="000000"/>
                </a:solidFill>
                <a:latin typeface="Tahoma" charset="0"/>
              </a:rPr>
              <a:t>Using NVidia CARMA KIT(?)</a:t>
            </a:r>
          </a:p>
          <a:p>
            <a:pPr marL="636588" lvl="1" indent="-179388" eaLnBrk="0" hangingPunct="0">
              <a:lnSpc>
                <a:spcPct val="90000"/>
              </a:lnSpc>
              <a:spcBef>
                <a:spcPct val="20000"/>
              </a:spcBef>
              <a:buSzPct val="130000"/>
              <a:buFont typeface="Arial"/>
              <a:buChar char="•"/>
            </a:pPr>
            <a:r>
              <a:rPr lang="it-IT" sz="1600" dirty="0" smtClean="0">
                <a:latin typeface="Tahoma" charset="0"/>
              </a:rPr>
              <a:t>…</a:t>
            </a:r>
            <a:r>
              <a:rPr lang="it-IT" sz="1600" dirty="0" err="1" smtClean="0">
                <a:latin typeface="Tahoma" charset="0"/>
              </a:rPr>
              <a:t>towards</a:t>
            </a:r>
            <a:r>
              <a:rPr lang="it-IT" sz="1600" dirty="0" smtClean="0">
                <a:latin typeface="Tahoma" charset="0"/>
              </a:rPr>
              <a:t> </a:t>
            </a:r>
            <a:r>
              <a:rPr lang="it-IT" sz="1600" dirty="0" smtClean="0">
                <a:latin typeface="Tahoma" charset="0"/>
              </a:rPr>
              <a:t>a </a:t>
            </a:r>
            <a:r>
              <a:rPr lang="it-IT" sz="2200" i="1" dirty="0" smtClean="0">
                <a:solidFill>
                  <a:srgbClr val="FF0000"/>
                </a:solidFill>
                <a:latin typeface="Tahoma" charset="0"/>
              </a:rPr>
              <a:t>“</a:t>
            </a:r>
            <a:r>
              <a:rPr lang="it-IT" sz="2200" i="1" dirty="0" err="1" smtClean="0">
                <a:solidFill>
                  <a:srgbClr val="FF0000"/>
                </a:solidFill>
                <a:latin typeface="Tahoma" charset="0"/>
              </a:rPr>
              <a:t>networked</a:t>
            </a:r>
            <a:r>
              <a:rPr lang="it-IT" sz="2200" i="1" dirty="0" smtClean="0">
                <a:solidFill>
                  <a:srgbClr val="FF0000"/>
                </a:solidFill>
                <a:latin typeface="Tahoma" charset="0"/>
              </a:rPr>
              <a:t> GPU”</a:t>
            </a:r>
            <a:r>
              <a:rPr lang="it-IT" sz="1600" dirty="0" smtClean="0">
                <a:latin typeface="Tahoma" charset="0"/>
              </a:rPr>
              <a:t>….  </a:t>
            </a:r>
          </a:p>
        </p:txBody>
      </p:sp>
      <p:grpSp>
        <p:nvGrpSpPr>
          <p:cNvPr id="151" name="Group 150"/>
          <p:cNvGrpSpPr/>
          <p:nvPr/>
        </p:nvGrpSpPr>
        <p:grpSpPr>
          <a:xfrm>
            <a:off x="657672" y="3200400"/>
            <a:ext cx="2667000" cy="2992398"/>
            <a:chOff x="6553200" y="3228201"/>
            <a:chExt cx="2667000" cy="2992398"/>
          </a:xfrm>
        </p:grpSpPr>
        <p:pic>
          <p:nvPicPr>
            <p:cNvPr id="152" name="Picture 71"/>
            <p:cNvPicPr>
              <a:picLocks noChangeAspect="1"/>
            </p:cNvPicPr>
            <p:nvPr/>
          </p:nvPicPr>
          <p:blipFill>
            <a:blip r:embed="rId3"/>
            <a:srcRect/>
            <a:stretch>
              <a:fillRect/>
            </a:stretch>
          </p:blipFill>
          <p:spPr bwMode="auto">
            <a:xfrm>
              <a:off x="6553200" y="3248799"/>
              <a:ext cx="2530475" cy="2971800"/>
            </a:xfrm>
            <a:prstGeom prst="rect">
              <a:avLst/>
            </a:prstGeom>
            <a:noFill/>
            <a:ln w="9525">
              <a:noFill/>
              <a:miter lim="800000"/>
              <a:headEnd/>
              <a:tailEnd/>
            </a:ln>
          </p:spPr>
        </p:pic>
        <p:sp>
          <p:nvSpPr>
            <p:cNvPr id="153" name="Rectangle 72"/>
            <p:cNvSpPr>
              <a:spLocks noChangeArrowheads="1"/>
            </p:cNvSpPr>
            <p:nvPr/>
          </p:nvSpPr>
          <p:spPr bwMode="auto">
            <a:xfrm>
              <a:off x="7551720" y="3866933"/>
              <a:ext cx="570583" cy="570586"/>
            </a:xfrm>
            <a:prstGeom prst="rect">
              <a:avLst/>
            </a:prstGeom>
            <a:solidFill>
              <a:srgbClr val="00CC99"/>
            </a:solidFill>
            <a:ln w="9525">
              <a:solidFill>
                <a:srgbClr val="000000"/>
              </a:solidFill>
              <a:round/>
              <a:headEnd/>
              <a:tailEnd/>
            </a:ln>
          </p:spPr>
          <p:txBody>
            <a:bodyPr anchor="ctr">
              <a:prstTxWarp prst="textNoShape">
                <a:avLst/>
              </a:prstTxWarp>
            </a:bodyPr>
            <a:lstStyle/>
            <a:p>
              <a:pPr marL="0" marR="0" lvl="0" indent="0" algn="ctr" defTabSz="914400" eaLnBrk="0" fontAlgn="auto" latinLnBrk="0" hangingPunct="0">
                <a:lnSpc>
                  <a:spcPct val="100000"/>
                </a:lnSpc>
                <a:spcBef>
                  <a:spcPts val="0"/>
                </a:spcBef>
                <a:spcAft>
                  <a:spcPts val="0"/>
                </a:spcAft>
                <a:buClrTx/>
                <a:buSzTx/>
                <a:buFontTx/>
                <a:buNone/>
                <a:tabLst/>
                <a:defRPr/>
              </a:pPr>
              <a:r>
                <a:rPr kumimoji="0" lang="it-IT" sz="1200" b="0" i="0" u="none" strike="noStrike" kern="0" cap="none" spc="0" normalizeH="0" baseline="0" noProof="0" dirty="0" smtClean="0">
                  <a:ln>
                    <a:noFill/>
                  </a:ln>
                  <a:solidFill>
                    <a:sysClr val="windowText" lastClr="000000"/>
                  </a:solidFill>
                  <a:effectLst/>
                  <a:uLnTx/>
                  <a:uFillTx/>
                  <a:latin typeface="Tahoma" charset="0"/>
                  <a:ea typeface="Tahoma" charset="0"/>
                  <a:cs typeface="Tahoma" charset="0"/>
                </a:rPr>
                <a:t>ASIP</a:t>
              </a:r>
              <a:endParaRPr kumimoji="0" lang="it-IT" sz="1200" b="0" i="0" u="none" strike="noStrike" kern="0" cap="none" spc="0" normalizeH="0" baseline="0" noProof="0" dirty="0">
                <a:ln>
                  <a:noFill/>
                </a:ln>
                <a:solidFill>
                  <a:sysClr val="windowText" lastClr="000000"/>
                </a:solidFill>
                <a:effectLst/>
                <a:uLnTx/>
                <a:uFillTx/>
                <a:latin typeface="Tahoma" charset="0"/>
                <a:ea typeface="Tahoma" charset="0"/>
                <a:cs typeface="Tahoma" charset="0"/>
              </a:endParaRPr>
            </a:p>
          </p:txBody>
        </p:sp>
        <p:cxnSp>
          <p:nvCxnSpPr>
            <p:cNvPr id="154" name="Straight Arrow Connector 74"/>
            <p:cNvCxnSpPr>
              <a:cxnSpLocks noChangeShapeType="1"/>
            </p:cNvCxnSpPr>
            <p:nvPr/>
          </p:nvCxnSpPr>
          <p:spPr bwMode="auto">
            <a:xfrm rot="5400000">
              <a:off x="7694365" y="4579422"/>
              <a:ext cx="285293" cy="1486"/>
            </a:xfrm>
            <a:prstGeom prst="straightConnector1">
              <a:avLst/>
            </a:prstGeom>
            <a:noFill/>
            <a:ln w="9525">
              <a:solidFill>
                <a:srgbClr val="000000"/>
              </a:solidFill>
              <a:round/>
              <a:headEnd type="arrow" w="med" len="med"/>
              <a:tailEnd type="arrow" w="med" len="med"/>
            </a:ln>
          </p:spPr>
        </p:cxnSp>
        <p:sp>
          <p:nvSpPr>
            <p:cNvPr id="155" name="TextBox 154"/>
            <p:cNvSpPr txBox="1"/>
            <p:nvPr/>
          </p:nvSpPr>
          <p:spPr>
            <a:xfrm>
              <a:off x="7811266" y="3228201"/>
              <a:ext cx="1408934" cy="276999"/>
            </a:xfrm>
            <a:prstGeom prst="rect">
              <a:avLst/>
            </a:prstGeom>
            <a:solidFill>
              <a:srgbClr val="FFFFFF"/>
            </a:solid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sysClr val="windowText" lastClr="000000"/>
                  </a:solidFill>
                  <a:effectLst/>
                  <a:uLnTx/>
                  <a:uFillTx/>
                  <a:latin typeface="Tahoma"/>
                  <a:cs typeface="Tahoma"/>
                </a:rPr>
                <a:t>PCI Exp Gen3 x16</a:t>
              </a:r>
              <a:endParaRPr kumimoji="0" lang="en-US" sz="1200" b="0" i="0" u="none" strike="noStrike" kern="0" cap="none" spc="0" normalizeH="0" baseline="0" noProof="0" dirty="0">
                <a:ln>
                  <a:noFill/>
                </a:ln>
                <a:solidFill>
                  <a:sysClr val="windowText" lastClr="000000"/>
                </a:solidFill>
                <a:effectLst/>
                <a:uLnTx/>
                <a:uFillTx/>
                <a:latin typeface="Tahoma"/>
                <a:cs typeface="Tahoma"/>
              </a:endParaRPr>
            </a:p>
          </p:txBody>
        </p:sp>
      </p:grpSp>
    </p:spTree>
    <p:extLst>
      <p:ext uri="{BB962C8B-B14F-4D97-AF65-F5344CB8AC3E}">
        <p14:creationId xmlns:p14="http://schemas.microsoft.com/office/powerpoint/2010/main" val="54156498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0">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0">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0">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0">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0">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0">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50">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50">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9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50">
                                            <p:txEl>
                                              <p:pRg st="8" end="8"/>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50">
                                            <p:txEl>
                                              <p:pRg st="9" end="9"/>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50">
                                            <p:txEl>
                                              <p:pRg st="10" end="10"/>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50">
                                            <p:txEl>
                                              <p:pRg st="12" end="12"/>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50">
                                            <p:txEl>
                                              <p:pRg st="13" end="13"/>
                                            </p:tx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50">
                                            <p:txEl>
                                              <p:pRg st="14" end="14"/>
                                            </p:tx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50">
                                            <p:txEl>
                                              <p:pRg st="15" end="15"/>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51"/>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50">
                                            <p:txEl>
                                              <p:pRg st="17" end="17"/>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150">
                                            <p:txEl>
                                              <p:pRg st="19" end="19"/>
                                            </p:txEl>
                                          </p:spTgt>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150">
                                            <p:txEl>
                                              <p:pRg st="20" end="20"/>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50">
                                            <p:txEl>
                                              <p:pRg st="21" end="2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0" grpId="0" uiExpand="1" build="p" bldLvl="2"/>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40632" y="44624"/>
            <a:ext cx="7056784" cy="504056"/>
          </a:xfrm>
        </p:spPr>
        <p:txBody>
          <a:bodyPr>
            <a:noAutofit/>
          </a:bodyPr>
          <a:lstStyle/>
          <a:p>
            <a:r>
              <a:rPr lang="en-US" sz="3200" dirty="0" smtClean="0"/>
              <a:t>APE </a:t>
            </a:r>
            <a:r>
              <a:rPr lang="en-US" sz="3200" dirty="0" err="1" smtClean="0"/>
              <a:t>vs</a:t>
            </a:r>
            <a:r>
              <a:rPr lang="en-US" sz="3200" dirty="0" smtClean="0"/>
              <a:t> Horizon2020 keywords</a:t>
            </a:r>
            <a:endParaRPr lang="en-US" sz="3200" dirty="0"/>
          </a:p>
        </p:txBody>
      </p:sp>
      <p:sp>
        <p:nvSpPr>
          <p:cNvPr id="18" name="Rectangle 3"/>
          <p:cNvSpPr>
            <a:spLocks noChangeArrowheads="1"/>
          </p:cNvSpPr>
          <p:nvPr/>
        </p:nvSpPr>
        <p:spPr bwMode="auto">
          <a:xfrm>
            <a:off x="483865" y="765447"/>
            <a:ext cx="8218487" cy="5903913"/>
          </a:xfrm>
          <a:prstGeom prst="rect">
            <a:avLst/>
          </a:prstGeom>
          <a:noFill/>
          <a:ln w="9525">
            <a:noFill/>
            <a:miter lim="800000"/>
            <a:headEnd/>
            <a:tailEnd/>
          </a:ln>
        </p:spPr>
        <p:txBody>
          <a:bodyPr>
            <a:prstTxWarp prst="textNoShape">
              <a:avLst/>
            </a:prstTxWarp>
          </a:bodyPr>
          <a:lstStyle/>
          <a:p>
            <a:pPr marL="342900" indent="-342900" eaLnBrk="0" hangingPunct="0">
              <a:lnSpc>
                <a:spcPct val="90000"/>
              </a:lnSpc>
              <a:spcBef>
                <a:spcPct val="20000"/>
              </a:spcBef>
              <a:buFontTx/>
              <a:buChar char="•"/>
            </a:pPr>
            <a:endParaRPr lang="it-IT" sz="2000">
              <a:latin typeface="Tahoma" charset="0"/>
            </a:endParaRPr>
          </a:p>
        </p:txBody>
      </p:sp>
      <p:sp>
        <p:nvSpPr>
          <p:cNvPr id="150" name="Rectangle 149"/>
          <p:cNvSpPr>
            <a:spLocks noChangeArrowheads="1"/>
          </p:cNvSpPr>
          <p:nvPr/>
        </p:nvSpPr>
        <p:spPr bwMode="auto">
          <a:xfrm>
            <a:off x="416496" y="762000"/>
            <a:ext cx="9433048" cy="5715000"/>
          </a:xfrm>
          <a:prstGeom prst="rect">
            <a:avLst/>
          </a:prstGeom>
          <a:noFill/>
          <a:ln w="9525">
            <a:noFill/>
            <a:miter lim="800000"/>
            <a:headEnd/>
            <a:tailEnd/>
          </a:ln>
        </p:spPr>
        <p:txBody>
          <a:bodyPr>
            <a:prstTxWarp prst="textNoShape">
              <a:avLst/>
            </a:prstTxWarp>
            <a:normAutofit/>
          </a:bodyPr>
          <a:lstStyle/>
          <a:p>
            <a:pPr marL="179388" lvl="1" indent="-179388">
              <a:spcBef>
                <a:spcPct val="20000"/>
              </a:spcBef>
              <a:buClr>
                <a:schemeClr val="tx1"/>
              </a:buClr>
              <a:buSzPct val="130000"/>
              <a:buFont typeface="Arial"/>
              <a:buChar char="•"/>
            </a:pPr>
            <a:endParaRPr lang="it-IT" sz="1600" dirty="0" smtClean="0">
              <a:latin typeface="Tahoma" charset="0"/>
            </a:endParaRPr>
          </a:p>
        </p:txBody>
      </p:sp>
      <p:pic>
        <p:nvPicPr>
          <p:cNvPr id="3" name="Picture 2" descr="HPC_Europ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464" y="894199"/>
            <a:ext cx="3739918" cy="5184576"/>
          </a:xfrm>
          <a:prstGeom prst="rect">
            <a:avLst/>
          </a:prstGeom>
        </p:spPr>
      </p:pic>
      <p:sp>
        <p:nvSpPr>
          <p:cNvPr id="4" name="Rectangle 3"/>
          <p:cNvSpPr/>
          <p:nvPr/>
        </p:nvSpPr>
        <p:spPr>
          <a:xfrm>
            <a:off x="128464" y="3846527"/>
            <a:ext cx="3744416" cy="2246769"/>
          </a:xfrm>
          <a:prstGeom prst="rect">
            <a:avLst/>
          </a:prstGeom>
          <a:solidFill>
            <a:srgbClr val="FF0000">
              <a:alpha val="65000"/>
            </a:srgbClr>
          </a:solidFill>
        </p:spPr>
        <p:txBody>
          <a:bodyPr wrap="square">
            <a:spAutoFit/>
          </a:bodyPr>
          <a:lstStyle/>
          <a:p>
            <a:r>
              <a:rPr lang="en-US" sz="1400" i="1" dirty="0" smtClean="0">
                <a:solidFill>
                  <a:schemeClr val="bg1"/>
                </a:solidFill>
                <a:latin typeface="Tahoma"/>
                <a:cs typeface="Tahoma"/>
              </a:rPr>
              <a:t>“This </a:t>
            </a:r>
            <a:r>
              <a:rPr lang="en-US" sz="1400" i="1" dirty="0">
                <a:solidFill>
                  <a:schemeClr val="bg1"/>
                </a:solidFill>
                <a:latin typeface="Tahoma"/>
                <a:cs typeface="Tahoma"/>
              </a:rPr>
              <a:t>Communication highlights the strategic nature of High-Performance Computing (HPC) as a crucial asset for the EU's innovation capacity, and calls on Member States, industry and the scientific communities, in cooperation with the Commission, to step up joint efforts to ensure European leadership in the supply and use of HPC systems and services by 2020</a:t>
            </a:r>
            <a:r>
              <a:rPr lang="en-US" sz="1400" i="1" dirty="0" smtClean="0">
                <a:solidFill>
                  <a:schemeClr val="bg1"/>
                </a:solidFill>
                <a:latin typeface="Tahoma"/>
                <a:cs typeface="Tahoma"/>
              </a:rPr>
              <a:t>.”</a:t>
            </a:r>
            <a:endParaRPr lang="en-US" sz="1400" i="1" dirty="0">
              <a:solidFill>
                <a:schemeClr val="bg1"/>
              </a:solidFill>
              <a:latin typeface="Tahoma"/>
              <a:cs typeface="Tahoma"/>
            </a:endParaRPr>
          </a:p>
        </p:txBody>
      </p:sp>
      <p:pic>
        <p:nvPicPr>
          <p:cNvPr id="5" name="Picture 4" descr="hipeac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32920" y="692696"/>
            <a:ext cx="5112568" cy="3833121"/>
          </a:xfrm>
          <a:prstGeom prst="rect">
            <a:avLst/>
          </a:prstGeom>
        </p:spPr>
      </p:pic>
      <p:sp>
        <p:nvSpPr>
          <p:cNvPr id="6" name="TextBox 5"/>
          <p:cNvSpPr txBox="1"/>
          <p:nvPr/>
        </p:nvSpPr>
        <p:spPr>
          <a:xfrm>
            <a:off x="4292729" y="620688"/>
            <a:ext cx="3108543" cy="954107"/>
          </a:xfrm>
          <a:prstGeom prst="rect">
            <a:avLst/>
          </a:prstGeom>
          <a:noFill/>
        </p:spPr>
        <p:txBody>
          <a:bodyPr wrap="none" rtlCol="0">
            <a:spAutoFit/>
          </a:bodyPr>
          <a:lstStyle/>
          <a:p>
            <a:r>
              <a:rPr lang="en-US" sz="1400" dirty="0"/>
              <a:t>Dr. Max Lemke, Deputy Head of Unit G3 </a:t>
            </a:r>
            <a:endParaRPr lang="en-US" sz="1400" dirty="0" smtClean="0"/>
          </a:p>
          <a:p>
            <a:r>
              <a:rPr lang="en-US" sz="1400" dirty="0" smtClean="0"/>
              <a:t>ICT </a:t>
            </a:r>
            <a:r>
              <a:rPr lang="en-US" sz="1400" dirty="0" err="1"/>
              <a:t>Programme</a:t>
            </a:r>
            <a:r>
              <a:rPr lang="en-US" sz="1400" dirty="0"/>
              <a:t/>
            </a:r>
            <a:br>
              <a:rPr lang="en-US" sz="1400" dirty="0"/>
            </a:br>
            <a:r>
              <a:rPr lang="en-US" sz="1400" dirty="0"/>
              <a:t>European Commission </a:t>
            </a:r>
          </a:p>
          <a:p>
            <a:r>
              <a:rPr lang="en-US" sz="1400" dirty="0" err="1" smtClean="0"/>
              <a:t>Hipeac</a:t>
            </a:r>
            <a:r>
              <a:rPr lang="en-US" sz="1400" dirty="0" smtClean="0"/>
              <a:t> Conf. Jan. 2012</a:t>
            </a:r>
            <a:endParaRPr lang="en-US" sz="1400" dirty="0"/>
          </a:p>
        </p:txBody>
      </p:sp>
      <p:sp>
        <p:nvSpPr>
          <p:cNvPr id="8" name="TextBox 7"/>
          <p:cNvSpPr txBox="1"/>
          <p:nvPr/>
        </p:nvSpPr>
        <p:spPr>
          <a:xfrm>
            <a:off x="3872880" y="4514344"/>
            <a:ext cx="6033120" cy="1938992"/>
          </a:xfrm>
          <a:prstGeom prst="rect">
            <a:avLst/>
          </a:prstGeom>
          <a:noFill/>
        </p:spPr>
        <p:txBody>
          <a:bodyPr wrap="square" rtlCol="0">
            <a:spAutoFit/>
          </a:bodyPr>
          <a:lstStyle/>
          <a:p>
            <a:pPr marL="179388" indent="-179388">
              <a:buFont typeface="Arial"/>
              <a:buChar char="•"/>
            </a:pPr>
            <a:r>
              <a:rPr lang="en-US" sz="1600" dirty="0" smtClean="0">
                <a:latin typeface="Tahoma"/>
                <a:cs typeface="Tahoma"/>
              </a:rPr>
              <a:t>“Excellence in the Science Base: Frontier Research ”: </a:t>
            </a:r>
          </a:p>
          <a:p>
            <a:pPr marL="636588" lvl="1" indent="-179388">
              <a:buFont typeface="Arial"/>
              <a:buChar char="•"/>
            </a:pPr>
            <a:r>
              <a:rPr lang="en-US" sz="1400" dirty="0" smtClean="0">
                <a:latin typeface="Tahoma"/>
                <a:cs typeface="Tahoma"/>
              </a:rPr>
              <a:t>LQCD </a:t>
            </a:r>
            <a:r>
              <a:rPr lang="en-US" sz="1400" dirty="0">
                <a:latin typeface="Tahoma"/>
                <a:cs typeface="Tahoma"/>
              </a:rPr>
              <a:t>simulation and HEP computing</a:t>
            </a:r>
            <a:endParaRPr lang="en-US" sz="1400" dirty="0" smtClean="0">
              <a:latin typeface="Tahoma"/>
              <a:cs typeface="Tahoma"/>
            </a:endParaRPr>
          </a:p>
          <a:p>
            <a:pPr marL="180975" indent="-180975">
              <a:buFont typeface="Arial"/>
              <a:buChar char="•"/>
            </a:pPr>
            <a:r>
              <a:rPr lang="en-US" sz="1600" dirty="0" smtClean="0">
                <a:latin typeface="Tahoma"/>
                <a:cs typeface="Tahoma"/>
              </a:rPr>
              <a:t> “</a:t>
            </a:r>
            <a:r>
              <a:rPr lang="en-US" sz="1600" dirty="0">
                <a:latin typeface="Tahoma"/>
                <a:cs typeface="Tahoma"/>
              </a:rPr>
              <a:t>Leadership in enabling and industrial technologies</a:t>
            </a:r>
            <a:r>
              <a:rPr lang="en-US" sz="1600" dirty="0" smtClean="0">
                <a:latin typeface="Tahoma"/>
                <a:cs typeface="Tahoma"/>
              </a:rPr>
              <a:t>”</a:t>
            </a:r>
          </a:p>
          <a:p>
            <a:pPr marL="638175" lvl="1" indent="-180975">
              <a:buFont typeface="Arial"/>
              <a:buChar char="•"/>
            </a:pPr>
            <a:r>
              <a:rPr lang="en-US" sz="1400" dirty="0" err="1" smtClean="0">
                <a:latin typeface="Tahoma"/>
                <a:cs typeface="Tahoma"/>
              </a:rPr>
              <a:t>QUonG</a:t>
            </a:r>
            <a:r>
              <a:rPr lang="en-US" sz="1400" dirty="0">
                <a:latin typeface="Tahoma"/>
                <a:cs typeface="Tahoma"/>
              </a:rPr>
              <a:t>/</a:t>
            </a:r>
            <a:r>
              <a:rPr lang="en-US" sz="1400" dirty="0" err="1">
                <a:latin typeface="Tahoma"/>
                <a:cs typeface="Tahoma"/>
              </a:rPr>
              <a:t>Apenet</a:t>
            </a:r>
            <a:r>
              <a:rPr lang="en-US" sz="1400" dirty="0" smtClean="0">
                <a:latin typeface="Tahoma"/>
                <a:cs typeface="Tahoma"/>
              </a:rPr>
              <a:t>+ </a:t>
            </a:r>
          </a:p>
          <a:p>
            <a:pPr marL="180975" indent="-180975">
              <a:buFont typeface="Arial"/>
              <a:buChar char="•"/>
            </a:pPr>
            <a:r>
              <a:rPr lang="en-US" sz="1600" dirty="0" smtClean="0">
                <a:latin typeface="Tahoma"/>
                <a:cs typeface="Tahoma"/>
              </a:rPr>
              <a:t>“Future and Emerging Technology (FET)”</a:t>
            </a:r>
          </a:p>
          <a:p>
            <a:pPr marL="638175" lvl="1" indent="-180975">
              <a:buFont typeface="Arial"/>
              <a:buChar char="•"/>
            </a:pPr>
            <a:r>
              <a:rPr lang="en-US" sz="1400" dirty="0" smtClean="0">
                <a:latin typeface="Tahoma"/>
                <a:cs typeface="Tahoma"/>
              </a:rPr>
              <a:t>enhancements of APE network  (fault tolerance, Brain Inspired,…)</a:t>
            </a:r>
          </a:p>
          <a:p>
            <a:pPr marL="180975" indent="-180975">
              <a:buFont typeface="Arial"/>
              <a:buChar char="•"/>
            </a:pPr>
            <a:r>
              <a:rPr lang="en-US" sz="1600" dirty="0" smtClean="0">
                <a:latin typeface="Tahoma"/>
                <a:cs typeface="Tahoma"/>
              </a:rPr>
              <a:t>“Innovations in SMEs”:</a:t>
            </a:r>
          </a:p>
          <a:p>
            <a:pPr marL="638175" lvl="1" indent="-180975">
              <a:buFont typeface="Arial"/>
              <a:buChar char="•"/>
            </a:pPr>
            <a:r>
              <a:rPr lang="en-US" sz="1400" dirty="0" smtClean="0">
                <a:latin typeface="Tahoma"/>
                <a:cs typeface="Tahoma"/>
              </a:rPr>
              <a:t>TT to strengthen the role of EU industry</a:t>
            </a:r>
            <a:endParaRPr lang="en-US" sz="1400" dirty="0">
              <a:latin typeface="Tahoma"/>
              <a:cs typeface="Tahoma"/>
            </a:endParaRPr>
          </a:p>
        </p:txBody>
      </p:sp>
      <p:pic>
        <p:nvPicPr>
          <p:cNvPr id="9" name="Picture 8" descr="hipeac2.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49344" y="2889338"/>
            <a:ext cx="1712640" cy="1259742"/>
          </a:xfrm>
          <a:prstGeom prst="rect">
            <a:avLst/>
          </a:prstGeom>
        </p:spPr>
      </p:pic>
    </p:spTree>
    <p:extLst>
      <p:ext uri="{BB962C8B-B14F-4D97-AF65-F5344CB8AC3E}">
        <p14:creationId xmlns:p14="http://schemas.microsoft.com/office/powerpoint/2010/main" val="100724247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
                                            <p:txEl>
                                              <p:pRg st="0" end="0"/>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xEl>
                                              <p:pRg st="2" end="2"/>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8">
                                            <p:txEl>
                                              <p:pRg st="4" end="4"/>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8">
                                            <p:txEl>
                                              <p:pRg st="6" end="6"/>
                                            </p:tx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8">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P spid="8"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40632" y="44624"/>
            <a:ext cx="7056784" cy="504056"/>
          </a:xfrm>
        </p:spPr>
        <p:txBody>
          <a:bodyPr>
            <a:noAutofit/>
          </a:bodyPr>
          <a:lstStyle/>
          <a:p>
            <a:r>
              <a:rPr lang="en-US" sz="3200" dirty="0" smtClean="0"/>
              <a:t>Conclusions</a:t>
            </a:r>
            <a:endParaRPr lang="en-US" sz="3200" dirty="0"/>
          </a:p>
        </p:txBody>
      </p:sp>
      <p:sp>
        <p:nvSpPr>
          <p:cNvPr id="18" name="Rectangle 3"/>
          <p:cNvSpPr>
            <a:spLocks noChangeArrowheads="1"/>
          </p:cNvSpPr>
          <p:nvPr/>
        </p:nvSpPr>
        <p:spPr bwMode="auto">
          <a:xfrm>
            <a:off x="483865" y="765447"/>
            <a:ext cx="8218487" cy="5903913"/>
          </a:xfrm>
          <a:prstGeom prst="rect">
            <a:avLst/>
          </a:prstGeom>
          <a:noFill/>
          <a:ln w="9525">
            <a:noFill/>
            <a:miter lim="800000"/>
            <a:headEnd/>
            <a:tailEnd/>
          </a:ln>
        </p:spPr>
        <p:txBody>
          <a:bodyPr>
            <a:prstTxWarp prst="textNoShape">
              <a:avLst/>
            </a:prstTxWarp>
          </a:bodyPr>
          <a:lstStyle/>
          <a:p>
            <a:pPr marL="342900" indent="-342900" eaLnBrk="0" hangingPunct="0">
              <a:lnSpc>
                <a:spcPct val="90000"/>
              </a:lnSpc>
              <a:spcBef>
                <a:spcPct val="20000"/>
              </a:spcBef>
              <a:buFontTx/>
              <a:buChar char="•"/>
            </a:pPr>
            <a:endParaRPr lang="it-IT" sz="2000">
              <a:latin typeface="Tahoma" charset="0"/>
            </a:endParaRPr>
          </a:p>
        </p:txBody>
      </p:sp>
      <p:sp>
        <p:nvSpPr>
          <p:cNvPr id="150" name="Rectangle 149"/>
          <p:cNvSpPr>
            <a:spLocks noChangeArrowheads="1"/>
          </p:cNvSpPr>
          <p:nvPr/>
        </p:nvSpPr>
        <p:spPr bwMode="auto">
          <a:xfrm>
            <a:off x="416496" y="762000"/>
            <a:ext cx="9433048" cy="5715000"/>
          </a:xfrm>
          <a:prstGeom prst="rect">
            <a:avLst/>
          </a:prstGeom>
          <a:noFill/>
          <a:ln w="9525">
            <a:noFill/>
            <a:miter lim="800000"/>
            <a:headEnd/>
            <a:tailEnd/>
          </a:ln>
        </p:spPr>
        <p:txBody>
          <a:bodyPr>
            <a:prstTxWarp prst="textNoShape">
              <a:avLst/>
            </a:prstTxWarp>
            <a:normAutofit/>
          </a:bodyPr>
          <a:lstStyle/>
          <a:p>
            <a:pPr marL="179388" lvl="1" indent="-179388">
              <a:spcBef>
                <a:spcPct val="20000"/>
              </a:spcBef>
              <a:buClr>
                <a:schemeClr val="tx1"/>
              </a:buClr>
              <a:buSzPct val="130000"/>
              <a:buFont typeface="Arial"/>
              <a:buChar char="•"/>
            </a:pPr>
            <a:endParaRPr lang="it-IT" sz="1600" dirty="0" smtClean="0">
              <a:latin typeface="Tahoma" charset="0"/>
            </a:endParaRPr>
          </a:p>
        </p:txBody>
      </p:sp>
      <p:sp>
        <p:nvSpPr>
          <p:cNvPr id="8" name="TextBox 7"/>
          <p:cNvSpPr txBox="1"/>
          <p:nvPr/>
        </p:nvSpPr>
        <p:spPr>
          <a:xfrm>
            <a:off x="344488" y="692696"/>
            <a:ext cx="9217024" cy="5770812"/>
          </a:xfrm>
          <a:prstGeom prst="rect">
            <a:avLst/>
          </a:prstGeom>
          <a:noFill/>
        </p:spPr>
        <p:txBody>
          <a:bodyPr wrap="square" rtlCol="0">
            <a:spAutoFit/>
          </a:bodyPr>
          <a:lstStyle/>
          <a:p>
            <a:pPr marL="179388" indent="-179388">
              <a:lnSpc>
                <a:spcPct val="120000"/>
              </a:lnSpc>
              <a:buFont typeface="Arial"/>
              <a:buChar char="•"/>
            </a:pPr>
            <a:r>
              <a:rPr lang="en-US" dirty="0">
                <a:latin typeface="Tahoma"/>
                <a:cs typeface="Tahoma"/>
              </a:rPr>
              <a:t>LQCD </a:t>
            </a:r>
            <a:r>
              <a:rPr lang="en-US" dirty="0" smtClean="0">
                <a:latin typeface="Tahoma"/>
                <a:cs typeface="Tahoma"/>
              </a:rPr>
              <a:t>hunger </a:t>
            </a:r>
            <a:r>
              <a:rPr lang="en-US" dirty="0">
                <a:latin typeface="Tahoma"/>
                <a:cs typeface="Tahoma"/>
              </a:rPr>
              <a:t>for computing power is reaching the multi </a:t>
            </a:r>
            <a:r>
              <a:rPr lang="en-US" dirty="0" err="1">
                <a:latin typeface="Tahoma"/>
                <a:cs typeface="Tahoma"/>
              </a:rPr>
              <a:t>PetaFlops</a:t>
            </a:r>
            <a:r>
              <a:rPr lang="en-US" dirty="0">
                <a:latin typeface="Tahoma"/>
                <a:cs typeface="Tahoma"/>
              </a:rPr>
              <a:t> </a:t>
            </a:r>
          </a:p>
          <a:p>
            <a:pPr marL="179388" indent="-179388">
              <a:lnSpc>
                <a:spcPct val="120000"/>
              </a:lnSpc>
              <a:buFont typeface="Arial"/>
              <a:buChar char="•"/>
            </a:pPr>
            <a:endParaRPr lang="en-US" dirty="0">
              <a:latin typeface="Tahoma"/>
              <a:cs typeface="Tahoma"/>
            </a:endParaRPr>
          </a:p>
          <a:p>
            <a:pPr marL="179388" indent="-179388">
              <a:lnSpc>
                <a:spcPct val="120000"/>
              </a:lnSpc>
              <a:buFont typeface="Arial"/>
              <a:buChar char="•"/>
            </a:pPr>
            <a:r>
              <a:rPr lang="en-US" dirty="0" err="1" smtClean="0">
                <a:latin typeface="Tahoma"/>
                <a:cs typeface="Tahoma"/>
              </a:rPr>
              <a:t>QUonG</a:t>
            </a:r>
            <a:r>
              <a:rPr lang="en-US" dirty="0" smtClean="0">
                <a:latin typeface="Tahoma"/>
                <a:cs typeface="Tahoma"/>
              </a:rPr>
              <a:t> </a:t>
            </a:r>
            <a:r>
              <a:rPr lang="en-US" dirty="0">
                <a:latin typeface="Tahoma"/>
                <a:cs typeface="Tahoma"/>
              </a:rPr>
              <a:t>(</a:t>
            </a:r>
            <a:r>
              <a:rPr lang="en-US" dirty="0" err="1">
                <a:latin typeface="Tahoma"/>
                <a:cs typeface="Tahoma"/>
              </a:rPr>
              <a:t>i.e</a:t>
            </a:r>
            <a:r>
              <a:rPr lang="en-US" dirty="0">
                <a:latin typeface="Tahoma"/>
                <a:cs typeface="Tahoma"/>
              </a:rPr>
              <a:t> system based on GPU) shows excellent and promising preliminary results for </a:t>
            </a:r>
            <a:r>
              <a:rPr lang="en-US" dirty="0" smtClean="0">
                <a:latin typeface="Tahoma"/>
                <a:cs typeface="Tahoma"/>
              </a:rPr>
              <a:t>scientific </a:t>
            </a:r>
            <a:r>
              <a:rPr lang="en-US" dirty="0">
                <a:latin typeface="Tahoma"/>
                <a:cs typeface="Tahoma"/>
              </a:rPr>
              <a:t>computing</a:t>
            </a:r>
          </a:p>
          <a:p>
            <a:pPr marL="636588" lvl="1" indent="-179388">
              <a:lnSpc>
                <a:spcPct val="120000"/>
              </a:lnSpc>
              <a:buFont typeface="Arial"/>
              <a:buChar char="•"/>
            </a:pPr>
            <a:r>
              <a:rPr lang="en-US" sz="1600" dirty="0">
                <a:latin typeface="Tahoma"/>
                <a:cs typeface="Tahoma"/>
              </a:rPr>
              <a:t>Today a reduced </a:t>
            </a:r>
            <a:r>
              <a:rPr lang="en-US" sz="1600" dirty="0" err="1">
                <a:latin typeface="Tahoma"/>
                <a:cs typeface="Tahoma"/>
              </a:rPr>
              <a:t>QUonG</a:t>
            </a:r>
            <a:r>
              <a:rPr lang="en-US" sz="1600" dirty="0">
                <a:latin typeface="Tahoma"/>
                <a:cs typeface="Tahoma"/>
              </a:rPr>
              <a:t> 25 </a:t>
            </a:r>
            <a:r>
              <a:rPr lang="en-US" sz="1600" dirty="0" err="1">
                <a:latin typeface="Tahoma"/>
                <a:cs typeface="Tahoma"/>
              </a:rPr>
              <a:t>Tflops</a:t>
            </a:r>
            <a:r>
              <a:rPr lang="en-US" sz="1600" dirty="0">
                <a:latin typeface="Tahoma"/>
                <a:cs typeface="Tahoma"/>
              </a:rPr>
              <a:t> prototype to be scaled up to 60 </a:t>
            </a:r>
            <a:r>
              <a:rPr lang="en-US" sz="1600" dirty="0" err="1">
                <a:latin typeface="Tahoma"/>
                <a:cs typeface="Tahoma"/>
              </a:rPr>
              <a:t>Tflops</a:t>
            </a:r>
            <a:r>
              <a:rPr lang="en-US" sz="1600" dirty="0">
                <a:latin typeface="Tahoma"/>
                <a:cs typeface="Tahoma"/>
              </a:rPr>
              <a:t> at the end of 2012</a:t>
            </a:r>
          </a:p>
          <a:p>
            <a:pPr marL="636588" lvl="1" indent="-179388">
              <a:lnSpc>
                <a:spcPct val="120000"/>
              </a:lnSpc>
              <a:buFont typeface="Arial"/>
              <a:buChar char="•"/>
            </a:pPr>
            <a:r>
              <a:rPr lang="en-US" sz="1600" dirty="0">
                <a:latin typeface="Tahoma"/>
                <a:cs typeface="Tahoma"/>
              </a:rPr>
              <a:t>Much room for performance improvements either on HW side as well as on algorithmic side</a:t>
            </a:r>
          </a:p>
          <a:p>
            <a:pPr marL="636588" lvl="1" indent="-179388">
              <a:lnSpc>
                <a:spcPct val="120000"/>
              </a:lnSpc>
              <a:buFont typeface="Arial"/>
              <a:buChar char="•"/>
            </a:pPr>
            <a:r>
              <a:rPr lang="en-US" sz="1600" dirty="0">
                <a:latin typeface="Tahoma"/>
                <a:cs typeface="Tahoma"/>
              </a:rPr>
              <a:t>The GPU roadmap provides a medium / long term </a:t>
            </a:r>
            <a:r>
              <a:rPr lang="en-US" sz="1600" dirty="0" smtClean="0">
                <a:latin typeface="Tahoma"/>
                <a:cs typeface="Tahoma"/>
              </a:rPr>
              <a:t>interesting </a:t>
            </a:r>
            <a:r>
              <a:rPr lang="en-US" sz="1600" dirty="0">
                <a:latin typeface="Tahoma"/>
                <a:cs typeface="Tahoma"/>
              </a:rPr>
              <a:t>and appealing perspective to allow </a:t>
            </a:r>
            <a:r>
              <a:rPr lang="en-US" sz="1600" dirty="0" err="1">
                <a:latin typeface="Tahoma"/>
                <a:cs typeface="Tahoma"/>
              </a:rPr>
              <a:t>QUonG</a:t>
            </a:r>
            <a:r>
              <a:rPr lang="en-US" sz="1600" dirty="0">
                <a:latin typeface="Tahoma"/>
                <a:cs typeface="Tahoma"/>
              </a:rPr>
              <a:t> systems to scale at </a:t>
            </a:r>
            <a:r>
              <a:rPr lang="en-US" sz="1600" dirty="0" smtClean="0">
                <a:latin typeface="Tahoma"/>
                <a:cs typeface="Tahoma"/>
              </a:rPr>
              <a:t>10-100 </a:t>
            </a:r>
            <a:r>
              <a:rPr lang="en-US" sz="1600" dirty="0" err="1" smtClean="0">
                <a:latin typeface="Tahoma"/>
                <a:cs typeface="Tahoma"/>
              </a:rPr>
              <a:t>PetaFlops</a:t>
            </a:r>
            <a:r>
              <a:rPr lang="en-US" sz="1600" dirty="0" smtClean="0">
                <a:latin typeface="Tahoma"/>
                <a:cs typeface="Tahoma"/>
              </a:rPr>
              <a:t> </a:t>
            </a:r>
            <a:endParaRPr lang="en-US" sz="1600" dirty="0">
              <a:latin typeface="Tahoma"/>
              <a:cs typeface="Tahoma"/>
            </a:endParaRPr>
          </a:p>
          <a:p>
            <a:pPr marL="179388" indent="-179388">
              <a:lnSpc>
                <a:spcPct val="120000"/>
              </a:lnSpc>
              <a:buFont typeface="Arial"/>
              <a:buChar char="•"/>
            </a:pPr>
            <a:endParaRPr lang="en-US" dirty="0">
              <a:latin typeface="Tahoma"/>
              <a:cs typeface="Tahoma"/>
            </a:endParaRPr>
          </a:p>
          <a:p>
            <a:pPr marL="179388" indent="-179388">
              <a:lnSpc>
                <a:spcPct val="120000"/>
              </a:lnSpc>
              <a:buFont typeface="Arial"/>
              <a:buChar char="•"/>
            </a:pPr>
            <a:r>
              <a:rPr lang="en-US" dirty="0">
                <a:latin typeface="Tahoma"/>
                <a:cs typeface="Tahoma"/>
              </a:rPr>
              <a:t>HPC international competition is going to focus on “our interest” topics</a:t>
            </a:r>
          </a:p>
          <a:p>
            <a:pPr marL="636588" lvl="1" indent="-179388">
              <a:lnSpc>
                <a:spcPct val="120000"/>
              </a:lnSpc>
              <a:buFont typeface="Arial"/>
              <a:buChar char="•"/>
            </a:pPr>
            <a:r>
              <a:rPr lang="en-US" sz="1600" dirty="0">
                <a:latin typeface="Tahoma"/>
                <a:cs typeface="Tahoma"/>
              </a:rPr>
              <a:t>GPU + 3D Torus: from technology perceived as “exotic” to the today mainstream </a:t>
            </a:r>
          </a:p>
          <a:p>
            <a:pPr marL="636588" lvl="1" indent="-179388">
              <a:lnSpc>
                <a:spcPct val="120000"/>
              </a:lnSpc>
              <a:buFont typeface="Arial"/>
              <a:buChar char="•"/>
            </a:pPr>
            <a:r>
              <a:rPr lang="en-US" sz="1600" dirty="0">
                <a:latin typeface="Tahoma"/>
                <a:cs typeface="Tahoma"/>
              </a:rPr>
              <a:t>The APE community has 20 years of experience on building and programming of similar </a:t>
            </a:r>
            <a:r>
              <a:rPr lang="en-US" sz="1600" dirty="0" smtClean="0">
                <a:latin typeface="Tahoma"/>
                <a:cs typeface="Tahoma"/>
              </a:rPr>
              <a:t>MPPs</a:t>
            </a:r>
          </a:p>
          <a:p>
            <a:pPr marL="1093788" lvl="2" indent="-179388">
              <a:lnSpc>
                <a:spcPct val="120000"/>
              </a:lnSpc>
              <a:buFont typeface="Arial"/>
              <a:buChar char="•"/>
            </a:pPr>
            <a:r>
              <a:rPr lang="en-US" sz="1600" dirty="0" smtClean="0">
                <a:latin typeface="Tahoma"/>
                <a:cs typeface="Tahoma"/>
              </a:rPr>
              <a:t>we </a:t>
            </a:r>
            <a:r>
              <a:rPr lang="en-US" sz="1600" dirty="0">
                <a:latin typeface="Tahoma"/>
                <a:cs typeface="Tahoma"/>
              </a:rPr>
              <a:t>started </a:t>
            </a:r>
            <a:r>
              <a:rPr lang="en-US" sz="1600" dirty="0" smtClean="0">
                <a:latin typeface="Tahoma"/>
                <a:cs typeface="Tahoma"/>
              </a:rPr>
              <a:t>before (!) </a:t>
            </a:r>
          </a:p>
          <a:p>
            <a:pPr marL="1093788" lvl="2" indent="-179388">
              <a:lnSpc>
                <a:spcPct val="120000"/>
              </a:lnSpc>
              <a:buFont typeface="Arial"/>
              <a:buChar char="•"/>
            </a:pPr>
            <a:r>
              <a:rPr lang="en-US" sz="1600" dirty="0" smtClean="0">
                <a:latin typeface="Tahoma"/>
                <a:cs typeface="Tahoma"/>
              </a:rPr>
              <a:t>we </a:t>
            </a:r>
            <a:r>
              <a:rPr lang="en-US" sz="1600" dirty="0">
                <a:latin typeface="Tahoma"/>
                <a:cs typeface="Tahoma"/>
              </a:rPr>
              <a:t>still have some significant advantages to exploit </a:t>
            </a:r>
            <a:r>
              <a:rPr lang="en-US" sz="1600" dirty="0" smtClean="0">
                <a:latin typeface="Tahoma"/>
                <a:cs typeface="Tahoma"/>
              </a:rPr>
              <a:t>(3D Torus, P2P, algorithmic coding)</a:t>
            </a:r>
            <a:endParaRPr lang="en-US" sz="1600" dirty="0">
              <a:latin typeface="Tahoma"/>
              <a:cs typeface="Tahoma"/>
            </a:endParaRPr>
          </a:p>
          <a:p>
            <a:pPr marL="179388" indent="-179388">
              <a:lnSpc>
                <a:spcPct val="120000"/>
              </a:lnSpc>
              <a:buFont typeface="Arial"/>
              <a:buChar char="•"/>
            </a:pPr>
            <a:endParaRPr lang="en-US" dirty="0">
              <a:latin typeface="Tahoma"/>
              <a:cs typeface="Tahoma"/>
            </a:endParaRPr>
          </a:p>
          <a:p>
            <a:pPr marL="179388" indent="-179388">
              <a:lnSpc>
                <a:spcPct val="120000"/>
              </a:lnSpc>
              <a:buFont typeface="Arial"/>
              <a:buChar char="•"/>
            </a:pPr>
            <a:r>
              <a:rPr lang="en-US" dirty="0">
                <a:latin typeface="Tahoma"/>
                <a:cs typeface="Tahoma"/>
              </a:rPr>
              <a:t>The HPC “a la APE” can be a driver for the INFN participation in Horizon 2020 Framework </a:t>
            </a:r>
            <a:r>
              <a:rPr lang="en-US" dirty="0" smtClean="0">
                <a:latin typeface="Tahoma"/>
                <a:cs typeface="Tahoma"/>
              </a:rPr>
              <a:t>program</a:t>
            </a:r>
          </a:p>
          <a:p>
            <a:pPr marL="636588" lvl="1" indent="-179388">
              <a:lnSpc>
                <a:spcPct val="120000"/>
              </a:lnSpc>
              <a:buFont typeface="Arial"/>
              <a:buChar char="•"/>
            </a:pPr>
            <a:r>
              <a:rPr lang="en-US" sz="1600" dirty="0" smtClean="0">
                <a:latin typeface="Tahoma"/>
                <a:cs typeface="Tahoma"/>
              </a:rPr>
              <a:t>Excellence </a:t>
            </a:r>
            <a:r>
              <a:rPr lang="en-US" sz="1600" dirty="0">
                <a:latin typeface="Tahoma"/>
                <a:cs typeface="Tahoma"/>
              </a:rPr>
              <a:t>Science, ICT, FET, Technology Transfer to SMEs </a:t>
            </a:r>
            <a:endParaRPr lang="en-US" sz="1400" dirty="0">
              <a:latin typeface="Tahoma"/>
              <a:cs typeface="Tahoma"/>
            </a:endParaRPr>
          </a:p>
        </p:txBody>
      </p:sp>
    </p:spTree>
    <p:extLst>
      <p:ext uri="{BB962C8B-B14F-4D97-AF65-F5344CB8AC3E}">
        <p14:creationId xmlns:p14="http://schemas.microsoft.com/office/powerpoint/2010/main" val="361331148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8">
                                            <p:txEl>
                                              <p:pRg st="7" end="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8">
                                            <p:txEl>
                                              <p:pRg st="8" end="8"/>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8">
                                            <p:txEl>
                                              <p:pRg st="9" end="9"/>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8">
                                            <p:txEl>
                                              <p:pRg st="10" end="10"/>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8">
                                            <p:txEl>
                                              <p:pRg st="11" end="11"/>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8">
                                            <p:txEl>
                                              <p:pRg st="13" end="13"/>
                                            </p:tx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8">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bldLvl="2"/>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3"/>
          <p:cNvSpPr>
            <a:spLocks noChangeArrowheads="1"/>
          </p:cNvSpPr>
          <p:nvPr/>
        </p:nvSpPr>
        <p:spPr bwMode="auto">
          <a:xfrm>
            <a:off x="483865" y="765447"/>
            <a:ext cx="8218487" cy="5903913"/>
          </a:xfrm>
          <a:prstGeom prst="rect">
            <a:avLst/>
          </a:prstGeom>
          <a:noFill/>
          <a:ln w="9525">
            <a:noFill/>
            <a:miter lim="800000"/>
            <a:headEnd/>
            <a:tailEnd/>
          </a:ln>
        </p:spPr>
        <p:txBody>
          <a:bodyPr>
            <a:prstTxWarp prst="textNoShape">
              <a:avLst/>
            </a:prstTxWarp>
          </a:bodyPr>
          <a:lstStyle/>
          <a:p>
            <a:pPr marL="342900" indent="-342900" eaLnBrk="0" hangingPunct="0">
              <a:lnSpc>
                <a:spcPct val="90000"/>
              </a:lnSpc>
              <a:spcBef>
                <a:spcPct val="20000"/>
              </a:spcBef>
              <a:buFontTx/>
              <a:buChar char="•"/>
            </a:pPr>
            <a:endParaRPr lang="it-IT" sz="2000">
              <a:latin typeface="Tahoma" charset="0"/>
            </a:endParaRPr>
          </a:p>
        </p:txBody>
      </p:sp>
      <p:sp>
        <p:nvSpPr>
          <p:cNvPr id="3" name="Rectangle 2"/>
          <p:cNvSpPr/>
          <p:nvPr/>
        </p:nvSpPr>
        <p:spPr>
          <a:xfrm>
            <a:off x="704528" y="2348880"/>
            <a:ext cx="8496944" cy="1990288"/>
          </a:xfrm>
          <a:prstGeom prst="rect">
            <a:avLst/>
          </a:prstGeom>
        </p:spPr>
        <p:txBody>
          <a:bodyPr wrap="square">
            <a:spAutoFit/>
          </a:bodyPr>
          <a:lstStyle/>
          <a:p>
            <a:pPr marL="342900" lvl="0" indent="-342900" algn="ctr" eaLnBrk="0" fontAlgn="base" hangingPunct="0">
              <a:spcBef>
                <a:spcPts val="200"/>
              </a:spcBef>
              <a:spcAft>
                <a:spcPct val="0"/>
              </a:spcAft>
              <a:buSzPct val="150000"/>
            </a:pPr>
            <a:r>
              <a:rPr lang="en-US" sz="4000" dirty="0">
                <a:solidFill>
                  <a:srgbClr val="000000"/>
                </a:solidFill>
                <a:latin typeface="Tahoma" charset="0"/>
                <a:ea typeface="ＭＳ Ｐゴシック" charset="-128"/>
                <a:cs typeface="ＭＳ Ｐゴシック" charset="-128"/>
              </a:rPr>
              <a:t>Thank you!</a:t>
            </a:r>
          </a:p>
          <a:p>
            <a:pPr marL="342900" lvl="0" indent="-342900" algn="ctr" eaLnBrk="0" fontAlgn="base" hangingPunct="0">
              <a:spcBef>
                <a:spcPts val="200"/>
              </a:spcBef>
              <a:spcAft>
                <a:spcPct val="0"/>
              </a:spcAft>
              <a:buSzPct val="150000"/>
            </a:pPr>
            <a:endParaRPr lang="en-US" sz="4000" dirty="0">
              <a:solidFill>
                <a:srgbClr val="000000"/>
              </a:solidFill>
              <a:latin typeface="Tahoma" charset="0"/>
              <a:ea typeface="ＭＳ Ｐゴシック" charset="-128"/>
              <a:cs typeface="ＭＳ Ｐゴシック" charset="-128"/>
            </a:endParaRPr>
          </a:p>
          <a:p>
            <a:pPr marL="342900" lvl="0" indent="-342900" algn="ctr" eaLnBrk="0" fontAlgn="base" hangingPunct="0">
              <a:spcBef>
                <a:spcPts val="200"/>
              </a:spcBef>
              <a:spcAft>
                <a:spcPct val="0"/>
              </a:spcAft>
              <a:buSzPct val="150000"/>
            </a:pPr>
            <a:r>
              <a:rPr lang="en-US" sz="4000" dirty="0">
                <a:solidFill>
                  <a:srgbClr val="000000"/>
                </a:solidFill>
                <a:latin typeface="Tahoma" charset="0"/>
                <a:ea typeface="Tahoma" charset="0"/>
                <a:cs typeface="Tahoma" charset="0"/>
              </a:rPr>
              <a:t>Any question or comment?</a:t>
            </a:r>
            <a:endParaRPr lang="en-US" sz="3600" dirty="0">
              <a:solidFill>
                <a:srgbClr val="000000"/>
              </a:solidFill>
              <a:latin typeface="Tahoma" charset="0"/>
              <a:ea typeface="Tahoma" charset="0"/>
              <a:cs typeface="Tahoma" charset="0"/>
            </a:endParaRPr>
          </a:p>
        </p:txBody>
      </p:sp>
    </p:spTree>
    <p:extLst>
      <p:ext uri="{BB962C8B-B14F-4D97-AF65-F5344CB8AC3E}">
        <p14:creationId xmlns:p14="http://schemas.microsoft.com/office/powerpoint/2010/main" val="1355563814"/>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3"/>
          <p:cNvSpPr>
            <a:spLocks noChangeArrowheads="1"/>
          </p:cNvSpPr>
          <p:nvPr/>
        </p:nvSpPr>
        <p:spPr bwMode="auto">
          <a:xfrm>
            <a:off x="468313" y="765175"/>
            <a:ext cx="8218487" cy="590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0" hangingPunct="0">
              <a:lnSpc>
                <a:spcPct val="90000"/>
              </a:lnSpc>
              <a:spcBef>
                <a:spcPct val="20000"/>
              </a:spcBef>
              <a:buFontTx/>
              <a:buChar char="•"/>
            </a:pPr>
            <a:endParaRPr lang="it-IT" sz="2000">
              <a:latin typeface="Tahoma" charset="0"/>
            </a:endParaRPr>
          </a:p>
        </p:txBody>
      </p:sp>
      <p:sp>
        <p:nvSpPr>
          <p:cNvPr id="52226" name="Rectangle 2"/>
          <p:cNvSpPr>
            <a:spLocks noGrp="1" noChangeArrowheads="1"/>
          </p:cNvSpPr>
          <p:nvPr>
            <p:ph type="title"/>
          </p:nvPr>
        </p:nvSpPr>
        <p:spPr>
          <a:xfrm>
            <a:off x="152400" y="76200"/>
            <a:ext cx="9601200" cy="457200"/>
          </a:xfrm>
        </p:spPr>
        <p:txBody>
          <a:bodyPr/>
          <a:lstStyle/>
          <a:p>
            <a:r>
              <a:rPr lang="en-US" sz="2400">
                <a:latin typeface="Comic Sans MS" charset="0"/>
                <a:ea typeface="ＭＳ Ｐゴシック" charset="0"/>
                <a:cs typeface="ＭＳ Ｐゴシック" charset="0"/>
              </a:rPr>
              <a:t>GPGPU vs CPU</a:t>
            </a:r>
          </a:p>
        </p:txBody>
      </p:sp>
      <p:sp>
        <p:nvSpPr>
          <p:cNvPr id="52227" name="Footer Placeholder 15"/>
          <p:cNvSpPr>
            <a:spLocks noGrp="1"/>
          </p:cNvSpPr>
          <p:nvPr>
            <p:ph type="ftr"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r>
              <a:rPr lang="en-US" sz="1800">
                <a:latin typeface="Comic Sans MS" charset="0"/>
                <a:cs typeface="Comic Sans MS" charset="0"/>
              </a:rPr>
              <a:t>Piero Vicini – INFN Roma (piero.vicini@roma1.infn.it) </a:t>
            </a:r>
            <a:endParaRPr lang="it-IT" sz="1800">
              <a:latin typeface="Comic Sans MS" charset="0"/>
              <a:cs typeface="Comic Sans MS" charset="0"/>
            </a:endParaRPr>
          </a:p>
        </p:txBody>
      </p:sp>
      <p:pic>
        <p:nvPicPr>
          <p:cNvPr id="52228" name="Picture 15" descr="bu.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3400" y="762000"/>
            <a:ext cx="8610600" cy="545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5177923"/>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4273" name="Group 10"/>
          <p:cNvGrpSpPr>
            <a:grpSpLocks/>
          </p:cNvGrpSpPr>
          <p:nvPr/>
        </p:nvGrpSpPr>
        <p:grpSpPr bwMode="auto">
          <a:xfrm>
            <a:off x="4800600" y="685800"/>
            <a:ext cx="2209800" cy="1976438"/>
            <a:chOff x="3187700" y="1206000"/>
            <a:chExt cx="4940900" cy="4420100"/>
          </a:xfrm>
        </p:grpSpPr>
        <p:pic>
          <p:nvPicPr>
            <p:cNvPr id="54281" name="Picture 11" descr="bu2.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868000" y="1206000"/>
              <a:ext cx="2260600" cy="440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82" name="Picture 12" descr="bu1.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187700" y="1219200"/>
              <a:ext cx="2755900" cy="440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4274" name="Rectangle 3"/>
          <p:cNvSpPr>
            <a:spLocks noChangeArrowheads="1"/>
          </p:cNvSpPr>
          <p:nvPr/>
        </p:nvSpPr>
        <p:spPr bwMode="auto">
          <a:xfrm>
            <a:off x="468313" y="765175"/>
            <a:ext cx="8218487" cy="590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0" hangingPunct="0">
              <a:lnSpc>
                <a:spcPct val="90000"/>
              </a:lnSpc>
              <a:spcBef>
                <a:spcPct val="20000"/>
              </a:spcBef>
              <a:buFontTx/>
              <a:buChar char="•"/>
            </a:pPr>
            <a:endParaRPr lang="it-IT" sz="2000">
              <a:latin typeface="Tahoma" charset="0"/>
            </a:endParaRPr>
          </a:p>
        </p:txBody>
      </p:sp>
      <p:sp>
        <p:nvSpPr>
          <p:cNvPr id="54275" name="Rectangle 2"/>
          <p:cNvSpPr>
            <a:spLocks noGrp="1" noChangeArrowheads="1"/>
          </p:cNvSpPr>
          <p:nvPr>
            <p:ph type="title"/>
          </p:nvPr>
        </p:nvSpPr>
        <p:spPr>
          <a:xfrm>
            <a:off x="152400" y="76200"/>
            <a:ext cx="9601200" cy="457200"/>
          </a:xfrm>
        </p:spPr>
        <p:txBody>
          <a:bodyPr/>
          <a:lstStyle/>
          <a:p>
            <a:r>
              <a:rPr lang="en-US" sz="2400">
                <a:latin typeface="Comic Sans MS" charset="0"/>
                <a:ea typeface="ＭＳ Ｐゴシック" charset="0"/>
                <a:cs typeface="ＭＳ Ｐゴシック" charset="0"/>
              </a:rPr>
              <a:t>GPGPU: Nvidia Fermi architecture</a:t>
            </a:r>
          </a:p>
        </p:txBody>
      </p:sp>
      <p:sp>
        <p:nvSpPr>
          <p:cNvPr id="54276" name="Footer Placeholder 15"/>
          <p:cNvSpPr>
            <a:spLocks noGrp="1"/>
          </p:cNvSpPr>
          <p:nvPr>
            <p:ph type="ftr"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r>
              <a:rPr lang="en-US" sz="1800">
                <a:latin typeface="Comic Sans MS" charset="0"/>
                <a:cs typeface="Comic Sans MS" charset="0"/>
              </a:rPr>
              <a:t>Piero Vicini – INFN Roma (piero.vicini@roma1.infn.it) </a:t>
            </a:r>
            <a:endParaRPr lang="it-IT" sz="1800">
              <a:latin typeface="Comic Sans MS" charset="0"/>
              <a:cs typeface="Comic Sans MS" charset="0"/>
            </a:endParaRPr>
          </a:p>
        </p:txBody>
      </p:sp>
      <p:pic>
        <p:nvPicPr>
          <p:cNvPr id="54277" name="Picture 9" descr="bu.png"/>
          <p:cNvPicPr>
            <a:picLocks noChangeAspect="1"/>
          </p:cNvPicPr>
          <p:nvPr/>
        </p:nvPicPr>
        <p:blipFill>
          <a:blip r:embed="rId5">
            <a:extLst>
              <a:ext uri="{28A0092B-C50C-407E-A947-70E740481C1C}">
                <a14:useLocalDpi xmlns:a14="http://schemas.microsoft.com/office/drawing/2010/main" val="0"/>
              </a:ext>
            </a:extLst>
          </a:blip>
          <a:srcRect l="3185" r="1137"/>
          <a:stretch>
            <a:fillRect/>
          </a:stretch>
        </p:blipFill>
        <p:spPr bwMode="auto">
          <a:xfrm>
            <a:off x="58738" y="1447800"/>
            <a:ext cx="4665662" cy="422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4278" name="Group 8"/>
          <p:cNvGrpSpPr>
            <a:grpSpLocks/>
          </p:cNvGrpSpPr>
          <p:nvPr/>
        </p:nvGrpSpPr>
        <p:grpSpPr bwMode="auto">
          <a:xfrm>
            <a:off x="5562600" y="1143000"/>
            <a:ext cx="4267200" cy="4779963"/>
            <a:chOff x="533400" y="-609600"/>
            <a:chExt cx="6121861" cy="6858000"/>
          </a:xfrm>
        </p:grpSpPr>
        <p:pic>
          <p:nvPicPr>
            <p:cNvPr id="54279" name="Picture 5" descr="bu1.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33400" y="1752600"/>
              <a:ext cx="23876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80" name="Picture 7" descr="bu2.pn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667001" y="-609600"/>
              <a:ext cx="398826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05179813"/>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3"/>
          <p:cNvSpPr>
            <a:spLocks noChangeArrowheads="1"/>
          </p:cNvSpPr>
          <p:nvPr/>
        </p:nvSpPr>
        <p:spPr bwMode="auto">
          <a:xfrm>
            <a:off x="468313" y="765175"/>
            <a:ext cx="8218487" cy="590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0" hangingPunct="0">
              <a:lnSpc>
                <a:spcPct val="90000"/>
              </a:lnSpc>
              <a:spcBef>
                <a:spcPct val="20000"/>
              </a:spcBef>
              <a:buFontTx/>
              <a:buChar char="•"/>
            </a:pPr>
            <a:endParaRPr lang="it-IT" sz="2000">
              <a:latin typeface="Tahoma" charset="0"/>
            </a:endParaRPr>
          </a:p>
        </p:txBody>
      </p:sp>
      <p:sp>
        <p:nvSpPr>
          <p:cNvPr id="56322" name="Rectangle 2"/>
          <p:cNvSpPr>
            <a:spLocks noGrp="1" noChangeArrowheads="1"/>
          </p:cNvSpPr>
          <p:nvPr>
            <p:ph type="title"/>
          </p:nvPr>
        </p:nvSpPr>
        <p:spPr>
          <a:xfrm>
            <a:off x="152400" y="76200"/>
            <a:ext cx="9601200" cy="457200"/>
          </a:xfrm>
        </p:spPr>
        <p:txBody>
          <a:bodyPr/>
          <a:lstStyle/>
          <a:p>
            <a:r>
              <a:rPr lang="en-US" sz="2400">
                <a:latin typeface="Comic Sans MS" charset="0"/>
                <a:ea typeface="ＭＳ Ｐゴシック" charset="0"/>
                <a:cs typeface="ＭＳ Ｐゴシック" charset="0"/>
              </a:rPr>
              <a:t>GPGPU: programming model</a:t>
            </a:r>
          </a:p>
        </p:txBody>
      </p:sp>
      <p:sp>
        <p:nvSpPr>
          <p:cNvPr id="56323" name="Footer Placeholder 15"/>
          <p:cNvSpPr>
            <a:spLocks noGrp="1"/>
          </p:cNvSpPr>
          <p:nvPr>
            <p:ph type="ftr"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r>
              <a:rPr lang="en-US" sz="1800">
                <a:latin typeface="Comic Sans MS" charset="0"/>
                <a:cs typeface="Comic Sans MS" charset="0"/>
              </a:rPr>
              <a:t>Piero Vicini – INFN Roma (piero.vicini@roma1.infn.it) </a:t>
            </a:r>
            <a:endParaRPr lang="it-IT" sz="1800">
              <a:latin typeface="Comic Sans MS" charset="0"/>
              <a:cs typeface="Comic Sans MS" charset="0"/>
            </a:endParaRPr>
          </a:p>
        </p:txBody>
      </p:sp>
      <p:pic>
        <p:nvPicPr>
          <p:cNvPr id="56324" name="Picture 6" descr="bu.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58825" y="685800"/>
            <a:ext cx="8385175"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01473209"/>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04800" y="0"/>
            <a:ext cx="9144000" cy="690563"/>
          </a:xfrm>
        </p:spPr>
        <p:txBody>
          <a:bodyPr/>
          <a:lstStyle/>
          <a:p>
            <a:pPr eaLnBrk="1" fontAlgn="auto" hangingPunct="1">
              <a:spcAft>
                <a:spcPts val="0"/>
              </a:spcAft>
              <a:defRPr/>
            </a:pPr>
            <a:r>
              <a:rPr lang="en-US" sz="2000" dirty="0" smtClean="0">
                <a:ea typeface="+mj-ea"/>
                <a:cs typeface="+mj-cs"/>
              </a:rPr>
              <a:t>DNP, Distributed Network Processor</a:t>
            </a:r>
            <a:endParaRPr lang="en-US" sz="2000" dirty="0">
              <a:ea typeface="+mj-ea"/>
              <a:cs typeface="+mj-cs"/>
            </a:endParaRPr>
          </a:p>
        </p:txBody>
      </p:sp>
      <p:sp>
        <p:nvSpPr>
          <p:cNvPr id="12" name="Rectangle 4"/>
          <p:cNvSpPr>
            <a:spLocks noChangeArrowheads="1"/>
          </p:cNvSpPr>
          <p:nvPr/>
        </p:nvSpPr>
        <p:spPr bwMode="auto">
          <a:xfrm>
            <a:off x="82550" y="990600"/>
            <a:ext cx="4540250" cy="4648200"/>
          </a:xfrm>
          <a:prstGeom prst="rect">
            <a:avLst/>
          </a:prstGeom>
          <a:noFill/>
          <a:ln w="9525">
            <a:noFill/>
            <a:miter lim="800000"/>
            <a:headEnd/>
            <a:tailEnd/>
          </a:ln>
        </p:spPr>
        <p:txBody>
          <a:bodyPr>
            <a:prstTxWarp prst="textNoShape">
              <a:avLst/>
            </a:prstTxWarp>
          </a:bodyPr>
          <a:lstStyle/>
          <a:p>
            <a:pPr marL="177800" indent="-177800">
              <a:spcBef>
                <a:spcPct val="20000"/>
              </a:spcBef>
              <a:buClr>
                <a:srgbClr val="000000"/>
              </a:buClr>
              <a:buSzPct val="130000"/>
              <a:buFont typeface="Arial" charset="0"/>
              <a:buChar char="•"/>
            </a:pPr>
            <a:r>
              <a:rPr lang="en-US" sz="1800" dirty="0">
                <a:solidFill>
                  <a:srgbClr val="000000"/>
                </a:solidFill>
                <a:latin typeface="Tahoma" charset="0"/>
                <a:ea typeface="Tahoma" charset="0"/>
                <a:cs typeface="Tahoma" charset="0"/>
              </a:rPr>
              <a:t>DNP: 3D Torus network controller</a:t>
            </a:r>
            <a:endParaRPr lang="en-US" sz="1800" dirty="0">
              <a:solidFill>
                <a:srgbClr val="FF0000"/>
              </a:solidFill>
              <a:latin typeface="Tahoma" charset="0"/>
              <a:ea typeface="Tahoma" charset="0"/>
              <a:cs typeface="Tahoma" charset="0"/>
            </a:endParaRPr>
          </a:p>
          <a:p>
            <a:pPr marL="357188" lvl="1" indent="-179388">
              <a:spcBef>
                <a:spcPct val="20000"/>
              </a:spcBef>
              <a:buClr>
                <a:schemeClr val="tx1"/>
              </a:buClr>
              <a:buSzPct val="130000"/>
              <a:buFont typeface="Arial" charset="0"/>
              <a:buChar char="•"/>
            </a:pPr>
            <a:r>
              <a:rPr lang="en-US" sz="1600" dirty="0">
                <a:solidFill>
                  <a:srgbClr val="000000"/>
                </a:solidFill>
                <a:latin typeface="Tahoma" charset="0"/>
                <a:ea typeface="Tahoma" charset="0"/>
                <a:cs typeface="Tahoma" charset="0"/>
              </a:rPr>
              <a:t>packet-based direct network with </a:t>
            </a:r>
            <a:r>
              <a:rPr lang="en-US" sz="1600" dirty="0" smtClean="0">
                <a:solidFill>
                  <a:srgbClr val="000000"/>
                </a:solidFill>
                <a:latin typeface="Tahoma" charset="0"/>
                <a:ea typeface="Tahoma" charset="0"/>
                <a:cs typeface="Tahoma" charset="0"/>
              </a:rPr>
              <a:t>2-d/3-d </a:t>
            </a:r>
            <a:r>
              <a:rPr lang="en-US" sz="1600" dirty="0">
                <a:solidFill>
                  <a:srgbClr val="000000"/>
                </a:solidFill>
                <a:latin typeface="Tahoma" charset="0"/>
                <a:ea typeface="Tahoma" charset="0"/>
                <a:cs typeface="Tahoma" charset="0"/>
              </a:rPr>
              <a:t>torus topology.</a:t>
            </a:r>
          </a:p>
          <a:p>
            <a:pPr marL="357188" lvl="1" indent="-179388">
              <a:spcBef>
                <a:spcPct val="20000"/>
              </a:spcBef>
              <a:buClr>
                <a:schemeClr val="tx1"/>
              </a:buClr>
              <a:buSzPct val="130000"/>
              <a:buFont typeface="Arial" charset="0"/>
              <a:buChar char="•"/>
            </a:pPr>
            <a:r>
              <a:rPr lang="en-US" sz="1600" dirty="0">
                <a:solidFill>
                  <a:srgbClr val="000000"/>
                </a:solidFill>
                <a:latin typeface="Tahoma" charset="0"/>
                <a:ea typeface="Tahoma" charset="0"/>
                <a:cs typeface="Tahoma" charset="0"/>
              </a:rPr>
              <a:t>fixed size header/footer envelope (header+ footer)</a:t>
            </a:r>
          </a:p>
          <a:p>
            <a:pPr marL="357188" lvl="1" indent="-179388">
              <a:spcBef>
                <a:spcPct val="20000"/>
              </a:spcBef>
              <a:buClr>
                <a:schemeClr val="tx1"/>
              </a:buClr>
              <a:buSzPct val="130000"/>
              <a:buFont typeface="Arial" charset="0"/>
              <a:buChar char="•"/>
            </a:pPr>
            <a:r>
              <a:rPr lang="en-US" sz="1600" dirty="0">
                <a:solidFill>
                  <a:srgbClr val="000000"/>
                </a:solidFill>
                <a:latin typeface="Tahoma" charset="0"/>
                <a:ea typeface="Tahoma" charset="0"/>
                <a:cs typeface="Tahoma" charset="0"/>
              </a:rPr>
              <a:t>auto-routing using dimension-order static routing, with dead-lock avoidance.</a:t>
            </a:r>
          </a:p>
          <a:p>
            <a:pPr marL="357188" lvl="1" indent="-179388">
              <a:spcBef>
                <a:spcPct val="20000"/>
              </a:spcBef>
              <a:buClr>
                <a:schemeClr val="tx1"/>
              </a:buClr>
              <a:buSzPct val="130000"/>
              <a:buFont typeface="Arial" charset="0"/>
              <a:buChar char="•"/>
            </a:pPr>
            <a:r>
              <a:rPr lang="en-US" sz="1600" dirty="0">
                <a:solidFill>
                  <a:srgbClr val="000000"/>
                </a:solidFill>
                <a:latin typeface="Tahoma" charset="0"/>
                <a:ea typeface="Tahoma" charset="0"/>
                <a:cs typeface="Tahoma" charset="0"/>
              </a:rPr>
              <a:t>Error detection via EDAC/CRC at packet level.</a:t>
            </a:r>
          </a:p>
          <a:p>
            <a:pPr marL="357188" lvl="1" indent="-179388">
              <a:spcBef>
                <a:spcPct val="20000"/>
              </a:spcBef>
              <a:buClr>
                <a:schemeClr val="tx1"/>
              </a:buClr>
              <a:buSzPct val="130000"/>
              <a:buFont typeface="Arial" charset="0"/>
              <a:buChar char="•"/>
            </a:pPr>
            <a:r>
              <a:rPr lang="en-US" sz="1600" dirty="0">
                <a:solidFill>
                  <a:srgbClr val="000000"/>
                </a:solidFill>
                <a:latin typeface="Tahoma" charset="0"/>
                <a:ea typeface="Tahoma" charset="0"/>
                <a:cs typeface="Tahoma" charset="0"/>
              </a:rPr>
              <a:t>RDMA (Remote Direct Memory Access) capabilities, PUT and GET, are implemented at the firmware level.</a:t>
            </a:r>
          </a:p>
          <a:p>
            <a:pPr marL="357188" lvl="1" indent="-179388">
              <a:spcBef>
                <a:spcPct val="20000"/>
              </a:spcBef>
              <a:buClr>
                <a:schemeClr val="tx1"/>
              </a:buClr>
              <a:buSzPct val="130000"/>
              <a:buFont typeface="Arial" charset="0"/>
              <a:buChar char="•"/>
            </a:pPr>
            <a:r>
              <a:rPr lang="en-US" sz="1600" dirty="0" err="1">
                <a:solidFill>
                  <a:srgbClr val="000000"/>
                </a:solidFill>
                <a:latin typeface="Tahoma" charset="0"/>
                <a:ea typeface="Tahoma" charset="0"/>
                <a:cs typeface="Tahoma" charset="0"/>
              </a:rPr>
              <a:t>SystemC</a:t>
            </a:r>
            <a:r>
              <a:rPr lang="en-US" sz="1600" dirty="0">
                <a:solidFill>
                  <a:srgbClr val="000000"/>
                </a:solidFill>
                <a:latin typeface="Tahoma" charset="0"/>
                <a:ea typeface="Tahoma" charset="0"/>
                <a:cs typeface="Tahoma" charset="0"/>
              </a:rPr>
              <a:t> models, VHDL (synthesizable) code, AMBA Interface (SHAPES), PCI Express Interface</a:t>
            </a:r>
          </a:p>
          <a:p>
            <a:pPr marL="541338" lvl="2" indent="-185738">
              <a:spcBef>
                <a:spcPct val="20000"/>
              </a:spcBef>
              <a:buClr>
                <a:schemeClr val="tx1"/>
              </a:buClr>
              <a:buSzPct val="130000"/>
              <a:buFont typeface="Arial" charset="0"/>
              <a:buChar char="•"/>
            </a:pPr>
            <a:r>
              <a:rPr lang="en-US" sz="1600" dirty="0">
                <a:solidFill>
                  <a:srgbClr val="000000"/>
                </a:solidFill>
                <a:latin typeface="Tahoma" charset="0"/>
                <a:ea typeface="Tahoma" charset="0"/>
                <a:cs typeface="Tahoma" charset="0"/>
              </a:rPr>
              <a:t>Implementation on FPGA and “almost” tape-out on </a:t>
            </a:r>
            <a:r>
              <a:rPr lang="en-US" sz="1600" dirty="0" smtClean="0">
                <a:solidFill>
                  <a:srgbClr val="000000"/>
                </a:solidFill>
                <a:latin typeface="Tahoma" charset="0"/>
                <a:ea typeface="Tahoma" charset="0"/>
                <a:cs typeface="Tahoma" charset="0"/>
              </a:rPr>
              <a:t>ASIC</a:t>
            </a:r>
          </a:p>
        </p:txBody>
      </p:sp>
      <p:grpSp>
        <p:nvGrpSpPr>
          <p:cNvPr id="62" name="Group 61"/>
          <p:cNvGrpSpPr/>
          <p:nvPr/>
        </p:nvGrpSpPr>
        <p:grpSpPr>
          <a:xfrm>
            <a:off x="4622800" y="1135063"/>
            <a:ext cx="5118100" cy="4600575"/>
            <a:chOff x="4622800" y="1135063"/>
            <a:chExt cx="5118100" cy="4600575"/>
          </a:xfrm>
        </p:grpSpPr>
        <p:sp>
          <p:nvSpPr>
            <p:cNvPr id="68" name="Rectangle 67"/>
            <p:cNvSpPr/>
            <p:nvPr/>
          </p:nvSpPr>
          <p:spPr bwMode="auto">
            <a:xfrm>
              <a:off x="4684713" y="1525588"/>
              <a:ext cx="4230687" cy="3940175"/>
            </a:xfrm>
            <a:prstGeom prst="rect">
              <a:avLst/>
            </a:prstGeom>
            <a:solidFill>
              <a:schemeClr val="bg1">
                <a:lumMod val="95000"/>
              </a:schemeClr>
            </a:solidFill>
            <a:ln w="6350"/>
          </p:spPr>
          <p:style>
            <a:lnRef idx="2">
              <a:schemeClr val="dk1"/>
            </a:lnRef>
            <a:fillRef idx="1">
              <a:schemeClr val="lt1"/>
            </a:fillRef>
            <a:effectRef idx="0">
              <a:schemeClr val="dk1"/>
            </a:effectRef>
            <a:fontRef idx="minor">
              <a:schemeClr val="dk1"/>
            </a:fontRef>
          </p:style>
          <p:txBody>
            <a:bodyPr anchor="ctr"/>
            <a:lstStyle/>
            <a:p>
              <a:pPr algn="ctr">
                <a:defRPr/>
              </a:pPr>
              <a:endParaRPr lang="en-US" sz="1000" dirty="0"/>
            </a:p>
          </p:txBody>
        </p:sp>
        <p:sp>
          <p:nvSpPr>
            <p:cNvPr id="69" name="Rectangle 68"/>
            <p:cNvSpPr/>
            <p:nvPr/>
          </p:nvSpPr>
          <p:spPr bwMode="auto">
            <a:xfrm>
              <a:off x="5037138" y="2698750"/>
              <a:ext cx="3281362" cy="846138"/>
            </a:xfrm>
            <a:prstGeom prst="rect">
              <a:avLst/>
            </a:prstGeom>
          </p:spPr>
          <p:style>
            <a:lnRef idx="1">
              <a:schemeClr val="dk1"/>
            </a:lnRef>
            <a:fillRef idx="2">
              <a:schemeClr val="dk1"/>
            </a:fillRef>
            <a:effectRef idx="1">
              <a:schemeClr val="dk1"/>
            </a:effectRef>
            <a:fontRef idx="minor">
              <a:schemeClr val="dk1"/>
            </a:fontRef>
          </p:style>
          <p:txBody>
            <a:bodyPr anchor="b">
              <a:prstTxWarp prst="textNoShape">
                <a:avLst/>
              </a:prstTxWarp>
            </a:bodyPr>
            <a:lstStyle/>
            <a:p>
              <a:pPr>
                <a:defRPr/>
              </a:pPr>
              <a:r>
                <a:rPr lang="en-US" sz="1000">
                  <a:solidFill>
                    <a:srgbClr val="000000"/>
                  </a:solidFill>
                  <a:ea typeface="Arial" charset="0"/>
                  <a:cs typeface="Arial" charset="0"/>
                </a:rPr>
                <a:t>router</a:t>
              </a:r>
            </a:p>
          </p:txBody>
        </p:sp>
        <p:sp>
          <p:nvSpPr>
            <p:cNvPr id="70" name="Rectangle 69"/>
            <p:cNvSpPr/>
            <p:nvPr/>
          </p:nvSpPr>
          <p:spPr bwMode="auto">
            <a:xfrm>
              <a:off x="5919788" y="2795588"/>
              <a:ext cx="1339850" cy="650875"/>
            </a:xfrm>
            <a:prstGeom prst="rect">
              <a:avLst/>
            </a:prstGeom>
            <a:solidFill>
              <a:schemeClr val="accent6">
                <a:lumMod val="40000"/>
                <a:lumOff val="60000"/>
              </a:schemeClr>
            </a:solidFill>
          </p:spPr>
          <p:style>
            <a:lnRef idx="1">
              <a:schemeClr val="accent1"/>
            </a:lnRef>
            <a:fillRef idx="2">
              <a:schemeClr val="accent1"/>
            </a:fillRef>
            <a:effectRef idx="1">
              <a:schemeClr val="accent1"/>
            </a:effectRef>
            <a:fontRef idx="minor">
              <a:schemeClr val="dk1"/>
            </a:fontRef>
          </p:style>
          <p:txBody>
            <a:bodyPr anchor="ctr"/>
            <a:lstStyle/>
            <a:p>
              <a:pPr algn="ctr">
                <a:defRPr/>
              </a:pPr>
              <a:r>
                <a:rPr lang="en-US" sz="900" dirty="0"/>
                <a:t>7x7 ports switch</a:t>
              </a:r>
            </a:p>
          </p:txBody>
        </p:sp>
        <p:sp>
          <p:nvSpPr>
            <p:cNvPr id="71" name="Rectangle 70"/>
            <p:cNvSpPr/>
            <p:nvPr/>
          </p:nvSpPr>
          <p:spPr bwMode="auto">
            <a:xfrm>
              <a:off x="5002213" y="1689100"/>
              <a:ext cx="458787" cy="650875"/>
            </a:xfrm>
            <a:prstGeom prst="rect">
              <a:avLst/>
            </a:prstGeom>
          </p:spPr>
          <p:style>
            <a:lnRef idx="1">
              <a:schemeClr val="dk1"/>
            </a:lnRef>
            <a:fillRef idx="2">
              <a:schemeClr val="dk1"/>
            </a:fillRef>
            <a:effectRef idx="1">
              <a:schemeClr val="dk1"/>
            </a:effectRef>
            <a:fontRef idx="minor">
              <a:schemeClr val="dk1"/>
            </a:fontRef>
          </p:style>
          <p:txBody>
            <a:bodyPr anchor="ctr">
              <a:prstTxWarp prst="textNoShape">
                <a:avLst/>
              </a:prstTxWarp>
            </a:bodyPr>
            <a:lstStyle/>
            <a:p>
              <a:pPr algn="ctr">
                <a:defRPr/>
              </a:pPr>
              <a:r>
                <a:rPr lang="en-US" sz="800">
                  <a:solidFill>
                    <a:srgbClr val="000000"/>
                  </a:solidFill>
                  <a:ea typeface="Arial" charset="0"/>
                  <a:cs typeface="Arial" charset="0"/>
                </a:rPr>
                <a:t>torus</a:t>
              </a:r>
              <a:endParaRPr lang="en-US" sz="800" baseline="30000">
                <a:solidFill>
                  <a:srgbClr val="000000"/>
                </a:solidFill>
                <a:ea typeface="Arial" charset="0"/>
                <a:cs typeface="Arial" charset="0"/>
              </a:endParaRPr>
            </a:p>
            <a:p>
              <a:pPr algn="ctr">
                <a:defRPr/>
              </a:pPr>
              <a:r>
                <a:rPr lang="en-US" sz="800">
                  <a:solidFill>
                    <a:srgbClr val="000000"/>
                  </a:solidFill>
                  <a:ea typeface="Arial" charset="0"/>
                  <a:cs typeface="Arial" charset="0"/>
                </a:rPr>
                <a:t>link</a:t>
              </a:r>
            </a:p>
          </p:txBody>
        </p:sp>
        <p:sp>
          <p:nvSpPr>
            <p:cNvPr id="72" name="Rectangle 71"/>
            <p:cNvSpPr/>
            <p:nvPr/>
          </p:nvSpPr>
          <p:spPr bwMode="auto">
            <a:xfrm>
              <a:off x="5600700" y="1689100"/>
              <a:ext cx="460375" cy="650875"/>
            </a:xfrm>
            <a:prstGeom prst="rect">
              <a:avLst/>
            </a:prstGeom>
          </p:spPr>
          <p:style>
            <a:lnRef idx="1">
              <a:schemeClr val="dk1"/>
            </a:lnRef>
            <a:fillRef idx="2">
              <a:schemeClr val="dk1"/>
            </a:fillRef>
            <a:effectRef idx="1">
              <a:schemeClr val="dk1"/>
            </a:effectRef>
            <a:fontRef idx="minor">
              <a:schemeClr val="dk1"/>
            </a:fontRef>
          </p:style>
          <p:txBody>
            <a:bodyPr anchor="ctr">
              <a:prstTxWarp prst="textNoShape">
                <a:avLst/>
              </a:prstTxWarp>
            </a:bodyPr>
            <a:lstStyle/>
            <a:p>
              <a:pPr algn="ctr">
                <a:defRPr/>
              </a:pPr>
              <a:r>
                <a:rPr lang="en-US" sz="800">
                  <a:solidFill>
                    <a:srgbClr val="000000"/>
                  </a:solidFill>
                  <a:ea typeface="Arial" charset="0"/>
                  <a:cs typeface="Arial" charset="0"/>
                </a:rPr>
                <a:t>torus</a:t>
              </a:r>
            </a:p>
            <a:p>
              <a:pPr algn="ctr">
                <a:defRPr/>
              </a:pPr>
              <a:r>
                <a:rPr lang="en-US" sz="800">
                  <a:solidFill>
                    <a:srgbClr val="000000"/>
                  </a:solidFill>
                  <a:ea typeface="Arial" charset="0"/>
                  <a:cs typeface="Arial" charset="0"/>
                </a:rPr>
                <a:t>link</a:t>
              </a:r>
            </a:p>
          </p:txBody>
        </p:sp>
        <p:sp>
          <p:nvSpPr>
            <p:cNvPr id="73" name="Rectangle 72"/>
            <p:cNvSpPr/>
            <p:nvPr/>
          </p:nvSpPr>
          <p:spPr bwMode="auto">
            <a:xfrm>
              <a:off x="6167438" y="1689100"/>
              <a:ext cx="457200" cy="650875"/>
            </a:xfrm>
            <a:prstGeom prst="rect">
              <a:avLst/>
            </a:prstGeom>
          </p:spPr>
          <p:style>
            <a:lnRef idx="1">
              <a:schemeClr val="dk1"/>
            </a:lnRef>
            <a:fillRef idx="2">
              <a:schemeClr val="dk1"/>
            </a:fillRef>
            <a:effectRef idx="1">
              <a:schemeClr val="dk1"/>
            </a:effectRef>
            <a:fontRef idx="minor">
              <a:schemeClr val="dk1"/>
            </a:fontRef>
          </p:style>
          <p:txBody>
            <a:bodyPr anchor="ctr">
              <a:prstTxWarp prst="textNoShape">
                <a:avLst/>
              </a:prstTxWarp>
            </a:bodyPr>
            <a:lstStyle/>
            <a:p>
              <a:pPr algn="ctr">
                <a:defRPr/>
              </a:pPr>
              <a:r>
                <a:rPr lang="en-US" sz="800">
                  <a:solidFill>
                    <a:srgbClr val="000000"/>
                  </a:solidFill>
                  <a:ea typeface="Arial" charset="0"/>
                  <a:cs typeface="Arial" charset="0"/>
                </a:rPr>
                <a:t>torus</a:t>
              </a:r>
            </a:p>
            <a:p>
              <a:pPr algn="ctr">
                <a:defRPr/>
              </a:pPr>
              <a:r>
                <a:rPr lang="en-US" sz="800">
                  <a:solidFill>
                    <a:srgbClr val="000000"/>
                  </a:solidFill>
                  <a:ea typeface="Arial" charset="0"/>
                  <a:cs typeface="Arial" charset="0"/>
                </a:rPr>
                <a:t>link</a:t>
              </a:r>
            </a:p>
          </p:txBody>
        </p:sp>
        <p:sp>
          <p:nvSpPr>
            <p:cNvPr id="74" name="Rectangle 73"/>
            <p:cNvSpPr/>
            <p:nvPr/>
          </p:nvSpPr>
          <p:spPr bwMode="auto">
            <a:xfrm>
              <a:off x="6731000" y="1689100"/>
              <a:ext cx="457200" cy="650875"/>
            </a:xfrm>
            <a:prstGeom prst="rect">
              <a:avLst/>
            </a:prstGeom>
          </p:spPr>
          <p:style>
            <a:lnRef idx="1">
              <a:schemeClr val="dk1"/>
            </a:lnRef>
            <a:fillRef idx="2">
              <a:schemeClr val="dk1"/>
            </a:fillRef>
            <a:effectRef idx="1">
              <a:schemeClr val="dk1"/>
            </a:effectRef>
            <a:fontRef idx="minor">
              <a:schemeClr val="dk1"/>
            </a:fontRef>
          </p:style>
          <p:txBody>
            <a:bodyPr anchor="ctr">
              <a:prstTxWarp prst="textNoShape">
                <a:avLst/>
              </a:prstTxWarp>
            </a:bodyPr>
            <a:lstStyle/>
            <a:p>
              <a:pPr algn="ctr">
                <a:defRPr/>
              </a:pPr>
              <a:r>
                <a:rPr lang="en-US" sz="800">
                  <a:solidFill>
                    <a:srgbClr val="000000"/>
                  </a:solidFill>
                  <a:ea typeface="Arial" charset="0"/>
                  <a:cs typeface="Arial" charset="0"/>
                </a:rPr>
                <a:t>torus</a:t>
              </a:r>
            </a:p>
            <a:p>
              <a:pPr algn="ctr">
                <a:defRPr/>
              </a:pPr>
              <a:r>
                <a:rPr lang="en-US" sz="800">
                  <a:solidFill>
                    <a:srgbClr val="000000"/>
                  </a:solidFill>
                  <a:ea typeface="Arial" charset="0"/>
                  <a:cs typeface="Arial" charset="0"/>
                </a:rPr>
                <a:t>link</a:t>
              </a:r>
            </a:p>
          </p:txBody>
        </p:sp>
        <p:sp>
          <p:nvSpPr>
            <p:cNvPr id="75" name="Rectangle 74"/>
            <p:cNvSpPr/>
            <p:nvPr/>
          </p:nvSpPr>
          <p:spPr bwMode="auto">
            <a:xfrm>
              <a:off x="7296150" y="1689100"/>
              <a:ext cx="458788" cy="650875"/>
            </a:xfrm>
            <a:prstGeom prst="rect">
              <a:avLst/>
            </a:prstGeom>
          </p:spPr>
          <p:style>
            <a:lnRef idx="1">
              <a:schemeClr val="dk1"/>
            </a:lnRef>
            <a:fillRef idx="2">
              <a:schemeClr val="dk1"/>
            </a:fillRef>
            <a:effectRef idx="1">
              <a:schemeClr val="dk1"/>
            </a:effectRef>
            <a:fontRef idx="minor">
              <a:schemeClr val="dk1"/>
            </a:fontRef>
          </p:style>
          <p:txBody>
            <a:bodyPr anchor="ctr">
              <a:prstTxWarp prst="textNoShape">
                <a:avLst/>
              </a:prstTxWarp>
            </a:bodyPr>
            <a:lstStyle/>
            <a:p>
              <a:pPr algn="ctr">
                <a:defRPr/>
              </a:pPr>
              <a:r>
                <a:rPr lang="en-US" sz="800">
                  <a:solidFill>
                    <a:srgbClr val="000000"/>
                  </a:solidFill>
                  <a:ea typeface="Arial" charset="0"/>
                  <a:cs typeface="Arial" charset="0"/>
                </a:rPr>
                <a:t>torus</a:t>
              </a:r>
            </a:p>
            <a:p>
              <a:pPr algn="ctr">
                <a:defRPr/>
              </a:pPr>
              <a:r>
                <a:rPr lang="en-US" sz="800">
                  <a:solidFill>
                    <a:srgbClr val="000000"/>
                  </a:solidFill>
                  <a:ea typeface="Arial" charset="0"/>
                  <a:cs typeface="Arial" charset="0"/>
                </a:rPr>
                <a:t>link</a:t>
              </a:r>
            </a:p>
          </p:txBody>
        </p:sp>
        <p:sp>
          <p:nvSpPr>
            <p:cNvPr id="76" name="Rectangle 75"/>
            <p:cNvSpPr/>
            <p:nvPr/>
          </p:nvSpPr>
          <p:spPr bwMode="auto">
            <a:xfrm>
              <a:off x="7859713" y="1689100"/>
              <a:ext cx="458787" cy="650875"/>
            </a:xfrm>
            <a:prstGeom prst="rect">
              <a:avLst/>
            </a:prstGeom>
          </p:spPr>
          <p:style>
            <a:lnRef idx="1">
              <a:schemeClr val="dk1"/>
            </a:lnRef>
            <a:fillRef idx="2">
              <a:schemeClr val="dk1"/>
            </a:fillRef>
            <a:effectRef idx="1">
              <a:schemeClr val="dk1"/>
            </a:effectRef>
            <a:fontRef idx="minor">
              <a:schemeClr val="dk1"/>
            </a:fontRef>
          </p:style>
          <p:txBody>
            <a:bodyPr anchor="ctr">
              <a:prstTxWarp prst="textNoShape">
                <a:avLst/>
              </a:prstTxWarp>
            </a:bodyPr>
            <a:lstStyle/>
            <a:p>
              <a:pPr algn="ctr">
                <a:defRPr/>
              </a:pPr>
              <a:r>
                <a:rPr lang="en-US" sz="800">
                  <a:solidFill>
                    <a:srgbClr val="000000"/>
                  </a:solidFill>
                  <a:ea typeface="Arial" charset="0"/>
                  <a:cs typeface="Arial" charset="0"/>
                </a:rPr>
                <a:t>torus</a:t>
              </a:r>
            </a:p>
            <a:p>
              <a:pPr algn="ctr">
                <a:defRPr/>
              </a:pPr>
              <a:r>
                <a:rPr lang="en-US" sz="800">
                  <a:solidFill>
                    <a:srgbClr val="000000"/>
                  </a:solidFill>
                  <a:ea typeface="Arial" charset="0"/>
                  <a:cs typeface="Arial" charset="0"/>
                </a:rPr>
                <a:t>link</a:t>
              </a:r>
            </a:p>
          </p:txBody>
        </p:sp>
        <p:sp>
          <p:nvSpPr>
            <p:cNvPr id="77" name="Rectangle 76"/>
            <p:cNvSpPr/>
            <p:nvPr/>
          </p:nvSpPr>
          <p:spPr bwMode="auto">
            <a:xfrm>
              <a:off x="5037138" y="3838575"/>
              <a:ext cx="847725" cy="487363"/>
            </a:xfrm>
            <a:prstGeom prst="rect">
              <a:avLst/>
            </a:prstGeom>
          </p:spPr>
          <p:style>
            <a:lnRef idx="1">
              <a:schemeClr val="dk1"/>
            </a:lnRef>
            <a:fillRef idx="2">
              <a:schemeClr val="dk1"/>
            </a:fillRef>
            <a:effectRef idx="1">
              <a:schemeClr val="dk1"/>
            </a:effectRef>
            <a:fontRef idx="minor">
              <a:schemeClr val="dk1"/>
            </a:fontRef>
          </p:style>
          <p:txBody>
            <a:bodyPr anchor="ctr"/>
            <a:lstStyle/>
            <a:p>
              <a:pPr algn="ctr">
                <a:defRPr/>
              </a:pPr>
              <a:r>
                <a:rPr lang="en-US" sz="800" dirty="0"/>
                <a:t>TX/RX FIFOs &amp; Logic</a:t>
              </a:r>
            </a:p>
          </p:txBody>
        </p:sp>
        <p:sp>
          <p:nvSpPr>
            <p:cNvPr id="78" name="Rectangle 77"/>
            <p:cNvSpPr/>
            <p:nvPr/>
          </p:nvSpPr>
          <p:spPr bwMode="auto">
            <a:xfrm>
              <a:off x="7400925" y="2795588"/>
              <a:ext cx="600075" cy="325437"/>
            </a:xfrm>
            <a:prstGeom prst="rect">
              <a:avLst/>
            </a:prstGeom>
            <a:solidFill>
              <a:schemeClr val="accent6">
                <a:lumMod val="40000"/>
                <a:lumOff val="60000"/>
              </a:schemeClr>
            </a:solidFill>
          </p:spPr>
          <p:style>
            <a:lnRef idx="1">
              <a:schemeClr val="accent1"/>
            </a:lnRef>
            <a:fillRef idx="2">
              <a:schemeClr val="accent1"/>
            </a:fillRef>
            <a:effectRef idx="1">
              <a:schemeClr val="accent1"/>
            </a:effectRef>
            <a:fontRef idx="minor">
              <a:schemeClr val="dk1"/>
            </a:fontRef>
          </p:style>
          <p:txBody>
            <a:bodyPr anchor="ctr">
              <a:prstTxWarp prst="textNoShape">
                <a:avLst/>
              </a:prstTxWarp>
            </a:bodyPr>
            <a:lstStyle/>
            <a:p>
              <a:pPr algn="ctr">
                <a:defRPr/>
              </a:pPr>
              <a:r>
                <a:rPr lang="en-US" sz="800">
                  <a:solidFill>
                    <a:srgbClr val="000000"/>
                  </a:solidFill>
                  <a:ea typeface="Arial" charset="0"/>
                  <a:cs typeface="Arial" charset="0"/>
                </a:rPr>
                <a:t>routing logic</a:t>
              </a:r>
            </a:p>
          </p:txBody>
        </p:sp>
        <p:sp>
          <p:nvSpPr>
            <p:cNvPr id="79" name="Rectangle 78"/>
            <p:cNvSpPr/>
            <p:nvPr/>
          </p:nvSpPr>
          <p:spPr bwMode="auto">
            <a:xfrm>
              <a:off x="7400925" y="3186113"/>
              <a:ext cx="600075" cy="260350"/>
            </a:xfrm>
            <a:prstGeom prst="rect">
              <a:avLst/>
            </a:prstGeom>
            <a:solidFill>
              <a:schemeClr val="accent6">
                <a:lumMod val="40000"/>
                <a:lumOff val="60000"/>
              </a:schemeClr>
            </a:solidFill>
          </p:spPr>
          <p:style>
            <a:lnRef idx="1">
              <a:schemeClr val="accent1"/>
            </a:lnRef>
            <a:fillRef idx="2">
              <a:schemeClr val="accent1"/>
            </a:fillRef>
            <a:effectRef idx="1">
              <a:schemeClr val="accent1"/>
            </a:effectRef>
            <a:fontRef idx="minor">
              <a:schemeClr val="dk1"/>
            </a:fontRef>
          </p:style>
          <p:txBody>
            <a:bodyPr anchor="ctr"/>
            <a:lstStyle/>
            <a:p>
              <a:pPr algn="ctr">
                <a:defRPr/>
              </a:pPr>
              <a:r>
                <a:rPr lang="en-US" sz="800" dirty="0"/>
                <a:t>arbiter</a:t>
              </a:r>
            </a:p>
          </p:txBody>
        </p:sp>
        <p:cxnSp>
          <p:nvCxnSpPr>
            <p:cNvPr id="80" name="Straight Arrow Connector 79"/>
            <p:cNvCxnSpPr/>
            <p:nvPr/>
          </p:nvCxnSpPr>
          <p:spPr bwMode="auto">
            <a:xfrm rot="5400000">
              <a:off x="5084762" y="2535238"/>
              <a:ext cx="327025" cy="0"/>
            </a:xfrm>
            <a:prstGeom prst="straightConnector1">
              <a:avLst/>
            </a:prstGeom>
            <a:ln w="22225">
              <a:headEnd type="stealth" w="med" len="med"/>
              <a:tailEnd type="stealth"/>
            </a:ln>
          </p:spPr>
          <p:style>
            <a:lnRef idx="1">
              <a:schemeClr val="dk1"/>
            </a:lnRef>
            <a:fillRef idx="0">
              <a:schemeClr val="dk1"/>
            </a:fillRef>
            <a:effectRef idx="0">
              <a:schemeClr val="dk1"/>
            </a:effectRef>
            <a:fontRef idx="minor">
              <a:schemeClr val="tx1"/>
            </a:fontRef>
          </p:style>
        </p:cxnSp>
        <p:cxnSp>
          <p:nvCxnSpPr>
            <p:cNvPr id="81" name="Straight Arrow Connector 80"/>
            <p:cNvCxnSpPr/>
            <p:nvPr/>
          </p:nvCxnSpPr>
          <p:spPr bwMode="auto">
            <a:xfrm rot="5400000">
              <a:off x="5651500" y="2535238"/>
              <a:ext cx="327025" cy="0"/>
            </a:xfrm>
            <a:prstGeom prst="straightConnector1">
              <a:avLst/>
            </a:prstGeom>
            <a:ln w="22225">
              <a:headEnd type="stealth" w="med" len="med"/>
              <a:tailEnd type="stealth"/>
            </a:ln>
          </p:spPr>
          <p:style>
            <a:lnRef idx="1">
              <a:schemeClr val="dk1"/>
            </a:lnRef>
            <a:fillRef idx="0">
              <a:schemeClr val="dk1"/>
            </a:fillRef>
            <a:effectRef idx="0">
              <a:schemeClr val="dk1"/>
            </a:effectRef>
            <a:fontRef idx="minor">
              <a:schemeClr val="tx1"/>
            </a:fontRef>
          </p:style>
        </p:cxnSp>
        <p:cxnSp>
          <p:nvCxnSpPr>
            <p:cNvPr id="82" name="Straight Arrow Connector 81"/>
            <p:cNvCxnSpPr/>
            <p:nvPr/>
          </p:nvCxnSpPr>
          <p:spPr bwMode="auto">
            <a:xfrm rot="5400000">
              <a:off x="6250781" y="2534444"/>
              <a:ext cx="327025" cy="1588"/>
            </a:xfrm>
            <a:prstGeom prst="straightConnector1">
              <a:avLst/>
            </a:prstGeom>
            <a:ln w="22225">
              <a:headEnd type="stealth" w="med" len="med"/>
              <a:tailEnd type="stealth"/>
            </a:ln>
          </p:spPr>
          <p:style>
            <a:lnRef idx="1">
              <a:schemeClr val="dk1"/>
            </a:lnRef>
            <a:fillRef idx="0">
              <a:schemeClr val="dk1"/>
            </a:fillRef>
            <a:effectRef idx="0">
              <a:schemeClr val="dk1"/>
            </a:effectRef>
            <a:fontRef idx="minor">
              <a:schemeClr val="tx1"/>
            </a:fontRef>
          </p:style>
        </p:cxnSp>
        <p:cxnSp>
          <p:nvCxnSpPr>
            <p:cNvPr id="83" name="Straight Arrow Connector 82"/>
            <p:cNvCxnSpPr/>
            <p:nvPr/>
          </p:nvCxnSpPr>
          <p:spPr bwMode="auto">
            <a:xfrm rot="5400000">
              <a:off x="6779419" y="2534444"/>
              <a:ext cx="327025" cy="1587"/>
            </a:xfrm>
            <a:prstGeom prst="straightConnector1">
              <a:avLst/>
            </a:prstGeom>
            <a:ln w="22225">
              <a:headEnd type="stealth" w="med" len="med"/>
              <a:tailEnd type="stealth"/>
            </a:ln>
          </p:spPr>
          <p:style>
            <a:lnRef idx="1">
              <a:schemeClr val="dk1"/>
            </a:lnRef>
            <a:fillRef idx="0">
              <a:schemeClr val="dk1"/>
            </a:fillRef>
            <a:effectRef idx="0">
              <a:schemeClr val="dk1"/>
            </a:effectRef>
            <a:fontRef idx="minor">
              <a:schemeClr val="tx1"/>
            </a:fontRef>
          </p:style>
        </p:cxnSp>
        <p:cxnSp>
          <p:nvCxnSpPr>
            <p:cNvPr id="84" name="Straight Arrow Connector 83"/>
            <p:cNvCxnSpPr/>
            <p:nvPr/>
          </p:nvCxnSpPr>
          <p:spPr bwMode="auto">
            <a:xfrm rot="5400000">
              <a:off x="7344569" y="2534444"/>
              <a:ext cx="327025" cy="1587"/>
            </a:xfrm>
            <a:prstGeom prst="straightConnector1">
              <a:avLst/>
            </a:prstGeom>
            <a:ln w="22225">
              <a:headEnd type="stealth" w="med" len="med"/>
              <a:tailEnd type="stealth"/>
            </a:ln>
          </p:spPr>
          <p:style>
            <a:lnRef idx="1">
              <a:schemeClr val="dk1"/>
            </a:lnRef>
            <a:fillRef idx="0">
              <a:schemeClr val="dk1"/>
            </a:fillRef>
            <a:effectRef idx="0">
              <a:schemeClr val="dk1"/>
            </a:effectRef>
            <a:fontRef idx="minor">
              <a:schemeClr val="tx1"/>
            </a:fontRef>
          </p:style>
        </p:cxnSp>
        <p:cxnSp>
          <p:nvCxnSpPr>
            <p:cNvPr id="85" name="Straight Arrow Connector 84"/>
            <p:cNvCxnSpPr/>
            <p:nvPr/>
          </p:nvCxnSpPr>
          <p:spPr bwMode="auto">
            <a:xfrm rot="5400000">
              <a:off x="7908131" y="2534444"/>
              <a:ext cx="327025" cy="1588"/>
            </a:xfrm>
            <a:prstGeom prst="straightConnector1">
              <a:avLst/>
            </a:prstGeom>
            <a:ln w="22225">
              <a:headEnd type="stealth" w="med" len="med"/>
              <a:tailEnd type="stealth"/>
            </a:ln>
          </p:spPr>
          <p:style>
            <a:lnRef idx="1">
              <a:schemeClr val="dk1"/>
            </a:lnRef>
            <a:fillRef idx="0">
              <a:schemeClr val="dk1"/>
            </a:fillRef>
            <a:effectRef idx="0">
              <a:schemeClr val="dk1"/>
            </a:effectRef>
            <a:fontRef idx="minor">
              <a:schemeClr val="tx1"/>
            </a:fontRef>
          </p:style>
        </p:cxnSp>
        <p:cxnSp>
          <p:nvCxnSpPr>
            <p:cNvPr id="86" name="Straight Arrow Connector 85"/>
            <p:cNvCxnSpPr/>
            <p:nvPr/>
          </p:nvCxnSpPr>
          <p:spPr bwMode="auto">
            <a:xfrm rot="5400000">
              <a:off x="5016500" y="1492250"/>
              <a:ext cx="325438" cy="1588"/>
            </a:xfrm>
            <a:prstGeom prst="straightConnector1">
              <a:avLst/>
            </a:prstGeom>
            <a:ln w="22225">
              <a:headEnd type="none" w="med" len="med"/>
              <a:tailEnd type="stealth"/>
            </a:ln>
          </p:spPr>
          <p:style>
            <a:lnRef idx="1">
              <a:schemeClr val="dk1"/>
            </a:lnRef>
            <a:fillRef idx="0">
              <a:schemeClr val="dk1"/>
            </a:fillRef>
            <a:effectRef idx="0">
              <a:schemeClr val="dk1"/>
            </a:effectRef>
            <a:fontRef idx="minor">
              <a:schemeClr val="tx1"/>
            </a:fontRef>
          </p:style>
        </p:cxnSp>
        <p:cxnSp>
          <p:nvCxnSpPr>
            <p:cNvPr id="87" name="Straight Arrow Connector 86"/>
            <p:cNvCxnSpPr/>
            <p:nvPr/>
          </p:nvCxnSpPr>
          <p:spPr bwMode="auto">
            <a:xfrm rot="5400000">
              <a:off x="5122863" y="1492250"/>
              <a:ext cx="325438" cy="1587"/>
            </a:xfrm>
            <a:prstGeom prst="straightConnector1">
              <a:avLst/>
            </a:prstGeom>
            <a:ln w="22225">
              <a:headEnd type="stealth" w="med" len="med"/>
              <a:tailEnd type="none"/>
            </a:ln>
          </p:spPr>
          <p:style>
            <a:lnRef idx="1">
              <a:schemeClr val="dk1"/>
            </a:lnRef>
            <a:fillRef idx="0">
              <a:schemeClr val="dk1"/>
            </a:fillRef>
            <a:effectRef idx="0">
              <a:schemeClr val="dk1"/>
            </a:effectRef>
            <a:fontRef idx="minor">
              <a:schemeClr val="tx1"/>
            </a:fontRef>
          </p:style>
        </p:cxnSp>
        <p:sp>
          <p:nvSpPr>
            <p:cNvPr id="74778" name="TextBox 87"/>
            <p:cNvSpPr txBox="1">
              <a:spLocks noChangeArrowheads="1"/>
            </p:cNvSpPr>
            <p:nvPr/>
          </p:nvSpPr>
          <p:spPr bwMode="auto">
            <a:xfrm>
              <a:off x="5108315" y="1135063"/>
              <a:ext cx="282188" cy="200055"/>
            </a:xfrm>
            <a:prstGeom prst="rect">
              <a:avLst/>
            </a:prstGeom>
            <a:noFill/>
            <a:ln w="9525">
              <a:noFill/>
              <a:miter lim="800000"/>
              <a:headEnd/>
              <a:tailEnd/>
            </a:ln>
          </p:spPr>
          <p:txBody>
            <a:bodyPr>
              <a:prstTxWarp prst="textNoShape">
                <a:avLst/>
              </a:prstTxWarp>
              <a:spAutoFit/>
            </a:bodyPr>
            <a:lstStyle/>
            <a:p>
              <a:r>
                <a:rPr lang="en-US" sz="700">
                  <a:latin typeface="Tahoma"/>
                  <a:cs typeface="Tahoma"/>
                </a:rPr>
                <a:t>X</a:t>
              </a:r>
              <a:r>
                <a:rPr lang="en-US" sz="700" baseline="30000">
                  <a:latin typeface="Tahoma"/>
                  <a:cs typeface="Tahoma"/>
                </a:rPr>
                <a:t>+</a:t>
              </a:r>
            </a:p>
          </p:txBody>
        </p:sp>
        <p:cxnSp>
          <p:nvCxnSpPr>
            <p:cNvPr id="89" name="Straight Arrow Connector 88"/>
            <p:cNvCxnSpPr/>
            <p:nvPr/>
          </p:nvCxnSpPr>
          <p:spPr bwMode="auto">
            <a:xfrm rot="5400000">
              <a:off x="5616575" y="1492250"/>
              <a:ext cx="325438" cy="1588"/>
            </a:xfrm>
            <a:prstGeom prst="straightConnector1">
              <a:avLst/>
            </a:prstGeom>
            <a:ln w="22225">
              <a:headEnd type="none" w="med" len="med"/>
              <a:tailEnd type="stealth"/>
            </a:ln>
          </p:spPr>
          <p:style>
            <a:lnRef idx="1">
              <a:schemeClr val="dk1"/>
            </a:lnRef>
            <a:fillRef idx="0">
              <a:schemeClr val="dk1"/>
            </a:fillRef>
            <a:effectRef idx="0">
              <a:schemeClr val="dk1"/>
            </a:effectRef>
            <a:fontRef idx="minor">
              <a:schemeClr val="tx1"/>
            </a:fontRef>
          </p:style>
        </p:cxnSp>
        <p:cxnSp>
          <p:nvCxnSpPr>
            <p:cNvPr id="90" name="Straight Arrow Connector 89"/>
            <p:cNvCxnSpPr/>
            <p:nvPr/>
          </p:nvCxnSpPr>
          <p:spPr bwMode="auto">
            <a:xfrm rot="5400000">
              <a:off x="5722144" y="1493044"/>
              <a:ext cx="325438" cy="0"/>
            </a:xfrm>
            <a:prstGeom prst="straightConnector1">
              <a:avLst/>
            </a:prstGeom>
            <a:ln w="22225">
              <a:headEnd type="stealth" w="med" len="med"/>
              <a:tailEnd type="none"/>
            </a:ln>
          </p:spPr>
          <p:style>
            <a:lnRef idx="1">
              <a:schemeClr val="dk1"/>
            </a:lnRef>
            <a:fillRef idx="0">
              <a:schemeClr val="dk1"/>
            </a:fillRef>
            <a:effectRef idx="0">
              <a:schemeClr val="dk1"/>
            </a:effectRef>
            <a:fontRef idx="minor">
              <a:schemeClr val="tx1"/>
            </a:fontRef>
          </p:style>
        </p:cxnSp>
        <p:sp>
          <p:nvSpPr>
            <p:cNvPr id="74781" name="TextBox 90"/>
            <p:cNvSpPr txBox="1">
              <a:spLocks noChangeArrowheads="1"/>
            </p:cNvSpPr>
            <p:nvPr/>
          </p:nvSpPr>
          <p:spPr bwMode="auto">
            <a:xfrm>
              <a:off x="5707966" y="1135063"/>
              <a:ext cx="282188" cy="200055"/>
            </a:xfrm>
            <a:prstGeom prst="rect">
              <a:avLst/>
            </a:prstGeom>
            <a:noFill/>
            <a:ln w="9525">
              <a:noFill/>
              <a:miter lim="800000"/>
              <a:headEnd/>
              <a:tailEnd/>
            </a:ln>
          </p:spPr>
          <p:txBody>
            <a:bodyPr>
              <a:prstTxWarp prst="textNoShape">
                <a:avLst/>
              </a:prstTxWarp>
              <a:spAutoFit/>
            </a:bodyPr>
            <a:lstStyle/>
            <a:p>
              <a:r>
                <a:rPr lang="en-US" sz="700">
                  <a:latin typeface="Tahoma"/>
                  <a:cs typeface="Tahoma"/>
                </a:rPr>
                <a:t>X</a:t>
              </a:r>
              <a:r>
                <a:rPr lang="en-US" sz="700" baseline="30000">
                  <a:latin typeface="Tahoma"/>
                  <a:cs typeface="Tahoma"/>
                </a:rPr>
                <a:t>-</a:t>
              </a:r>
            </a:p>
          </p:txBody>
        </p:sp>
        <p:cxnSp>
          <p:nvCxnSpPr>
            <p:cNvPr id="92" name="Straight Arrow Connector 91"/>
            <p:cNvCxnSpPr/>
            <p:nvPr/>
          </p:nvCxnSpPr>
          <p:spPr bwMode="auto">
            <a:xfrm rot="5400000">
              <a:off x="6180138" y="1492250"/>
              <a:ext cx="325438" cy="1587"/>
            </a:xfrm>
            <a:prstGeom prst="straightConnector1">
              <a:avLst/>
            </a:prstGeom>
            <a:ln w="22225">
              <a:headEnd type="none" w="med" len="med"/>
              <a:tailEnd type="stealth"/>
            </a:ln>
          </p:spPr>
          <p:style>
            <a:lnRef idx="1">
              <a:schemeClr val="dk1"/>
            </a:lnRef>
            <a:fillRef idx="0">
              <a:schemeClr val="dk1"/>
            </a:fillRef>
            <a:effectRef idx="0">
              <a:schemeClr val="dk1"/>
            </a:effectRef>
            <a:fontRef idx="minor">
              <a:schemeClr val="tx1"/>
            </a:fontRef>
          </p:style>
        </p:cxnSp>
        <p:cxnSp>
          <p:nvCxnSpPr>
            <p:cNvPr id="93" name="Straight Arrow Connector 92"/>
            <p:cNvCxnSpPr/>
            <p:nvPr/>
          </p:nvCxnSpPr>
          <p:spPr bwMode="auto">
            <a:xfrm rot="5400000">
              <a:off x="6287294" y="1493044"/>
              <a:ext cx="325438" cy="0"/>
            </a:xfrm>
            <a:prstGeom prst="straightConnector1">
              <a:avLst/>
            </a:prstGeom>
            <a:ln w="22225">
              <a:headEnd type="stealth" w="med" len="med"/>
              <a:tailEnd type="none"/>
            </a:ln>
          </p:spPr>
          <p:style>
            <a:lnRef idx="1">
              <a:schemeClr val="dk1"/>
            </a:lnRef>
            <a:fillRef idx="0">
              <a:schemeClr val="dk1"/>
            </a:fillRef>
            <a:effectRef idx="0">
              <a:schemeClr val="dk1"/>
            </a:effectRef>
            <a:fontRef idx="minor">
              <a:schemeClr val="tx1"/>
            </a:fontRef>
          </p:style>
        </p:cxnSp>
        <p:sp>
          <p:nvSpPr>
            <p:cNvPr id="74784" name="TextBox 93"/>
            <p:cNvSpPr txBox="1">
              <a:spLocks noChangeArrowheads="1"/>
            </p:cNvSpPr>
            <p:nvPr/>
          </p:nvSpPr>
          <p:spPr bwMode="auto">
            <a:xfrm>
              <a:off x="6272341" y="1135063"/>
              <a:ext cx="282188" cy="200055"/>
            </a:xfrm>
            <a:prstGeom prst="rect">
              <a:avLst/>
            </a:prstGeom>
            <a:noFill/>
            <a:ln w="9525">
              <a:noFill/>
              <a:miter lim="800000"/>
              <a:headEnd/>
              <a:tailEnd/>
            </a:ln>
          </p:spPr>
          <p:txBody>
            <a:bodyPr>
              <a:prstTxWarp prst="textNoShape">
                <a:avLst/>
              </a:prstTxWarp>
              <a:spAutoFit/>
            </a:bodyPr>
            <a:lstStyle/>
            <a:p>
              <a:r>
                <a:rPr lang="en-US" sz="700">
                  <a:latin typeface="Tahoma"/>
                  <a:cs typeface="Tahoma"/>
                </a:rPr>
                <a:t>Y</a:t>
              </a:r>
              <a:r>
                <a:rPr lang="en-US" sz="700" baseline="30000">
                  <a:latin typeface="Tahoma"/>
                  <a:cs typeface="Tahoma"/>
                </a:rPr>
                <a:t>+</a:t>
              </a:r>
            </a:p>
          </p:txBody>
        </p:sp>
        <p:cxnSp>
          <p:nvCxnSpPr>
            <p:cNvPr id="95" name="Straight Arrow Connector 94"/>
            <p:cNvCxnSpPr/>
            <p:nvPr/>
          </p:nvCxnSpPr>
          <p:spPr bwMode="auto">
            <a:xfrm rot="5400000">
              <a:off x="6745288" y="1492250"/>
              <a:ext cx="325438" cy="1587"/>
            </a:xfrm>
            <a:prstGeom prst="straightConnector1">
              <a:avLst/>
            </a:prstGeom>
            <a:ln w="22225">
              <a:headEnd type="none" w="med" len="med"/>
              <a:tailEnd type="stealth"/>
            </a:ln>
          </p:spPr>
          <p:style>
            <a:lnRef idx="1">
              <a:schemeClr val="dk1"/>
            </a:lnRef>
            <a:fillRef idx="0">
              <a:schemeClr val="dk1"/>
            </a:fillRef>
            <a:effectRef idx="0">
              <a:schemeClr val="dk1"/>
            </a:effectRef>
            <a:fontRef idx="minor">
              <a:schemeClr val="tx1"/>
            </a:fontRef>
          </p:style>
        </p:cxnSp>
        <p:cxnSp>
          <p:nvCxnSpPr>
            <p:cNvPr id="96" name="Straight Arrow Connector 95"/>
            <p:cNvCxnSpPr/>
            <p:nvPr/>
          </p:nvCxnSpPr>
          <p:spPr bwMode="auto">
            <a:xfrm rot="5400000">
              <a:off x="6851650" y="1492250"/>
              <a:ext cx="325438" cy="1588"/>
            </a:xfrm>
            <a:prstGeom prst="straightConnector1">
              <a:avLst/>
            </a:prstGeom>
            <a:ln w="22225">
              <a:headEnd type="stealth" w="med" len="med"/>
              <a:tailEnd type="none"/>
            </a:ln>
          </p:spPr>
          <p:style>
            <a:lnRef idx="1">
              <a:schemeClr val="dk1"/>
            </a:lnRef>
            <a:fillRef idx="0">
              <a:schemeClr val="dk1"/>
            </a:fillRef>
            <a:effectRef idx="0">
              <a:schemeClr val="dk1"/>
            </a:effectRef>
            <a:fontRef idx="minor">
              <a:schemeClr val="tx1"/>
            </a:fontRef>
          </p:style>
        </p:cxnSp>
        <p:sp>
          <p:nvSpPr>
            <p:cNvPr id="74787" name="TextBox 96"/>
            <p:cNvSpPr txBox="1">
              <a:spLocks noChangeArrowheads="1"/>
            </p:cNvSpPr>
            <p:nvPr/>
          </p:nvSpPr>
          <p:spPr bwMode="auto">
            <a:xfrm>
              <a:off x="6836716" y="1135063"/>
              <a:ext cx="282188" cy="200055"/>
            </a:xfrm>
            <a:prstGeom prst="rect">
              <a:avLst/>
            </a:prstGeom>
            <a:noFill/>
            <a:ln w="9525">
              <a:noFill/>
              <a:miter lim="800000"/>
              <a:headEnd/>
              <a:tailEnd/>
            </a:ln>
          </p:spPr>
          <p:txBody>
            <a:bodyPr>
              <a:prstTxWarp prst="textNoShape">
                <a:avLst/>
              </a:prstTxWarp>
              <a:spAutoFit/>
            </a:bodyPr>
            <a:lstStyle/>
            <a:p>
              <a:r>
                <a:rPr lang="en-US" sz="700">
                  <a:latin typeface="Tahoma"/>
                  <a:cs typeface="Tahoma"/>
                </a:rPr>
                <a:t>Y</a:t>
              </a:r>
              <a:r>
                <a:rPr lang="en-US" sz="700" baseline="30000">
                  <a:latin typeface="Tahoma"/>
                  <a:cs typeface="Tahoma"/>
                </a:rPr>
                <a:t>-</a:t>
              </a:r>
            </a:p>
          </p:txBody>
        </p:sp>
        <p:cxnSp>
          <p:nvCxnSpPr>
            <p:cNvPr id="98" name="Straight Arrow Connector 97"/>
            <p:cNvCxnSpPr/>
            <p:nvPr/>
          </p:nvCxnSpPr>
          <p:spPr bwMode="auto">
            <a:xfrm rot="5400000">
              <a:off x="7309644" y="1493044"/>
              <a:ext cx="325438" cy="0"/>
            </a:xfrm>
            <a:prstGeom prst="straightConnector1">
              <a:avLst/>
            </a:prstGeom>
            <a:ln w="22225">
              <a:headEnd type="none" w="med" len="med"/>
              <a:tailEnd type="stealth"/>
            </a:ln>
          </p:spPr>
          <p:style>
            <a:lnRef idx="1">
              <a:schemeClr val="dk1"/>
            </a:lnRef>
            <a:fillRef idx="0">
              <a:schemeClr val="dk1"/>
            </a:fillRef>
            <a:effectRef idx="0">
              <a:schemeClr val="dk1"/>
            </a:effectRef>
            <a:fontRef idx="minor">
              <a:schemeClr val="tx1"/>
            </a:fontRef>
          </p:style>
        </p:cxnSp>
        <p:cxnSp>
          <p:nvCxnSpPr>
            <p:cNvPr id="99" name="Straight Arrow Connector 98"/>
            <p:cNvCxnSpPr/>
            <p:nvPr/>
          </p:nvCxnSpPr>
          <p:spPr bwMode="auto">
            <a:xfrm rot="5400000">
              <a:off x="7415213" y="1492250"/>
              <a:ext cx="325438" cy="1587"/>
            </a:xfrm>
            <a:prstGeom prst="straightConnector1">
              <a:avLst/>
            </a:prstGeom>
            <a:ln w="22225">
              <a:headEnd type="stealth" w="med" len="med"/>
              <a:tailEnd type="none"/>
            </a:ln>
          </p:spPr>
          <p:style>
            <a:lnRef idx="1">
              <a:schemeClr val="dk1"/>
            </a:lnRef>
            <a:fillRef idx="0">
              <a:schemeClr val="dk1"/>
            </a:fillRef>
            <a:effectRef idx="0">
              <a:schemeClr val="dk1"/>
            </a:effectRef>
            <a:fontRef idx="minor">
              <a:schemeClr val="tx1"/>
            </a:fontRef>
          </p:style>
        </p:cxnSp>
        <p:sp>
          <p:nvSpPr>
            <p:cNvPr id="74790" name="TextBox 99"/>
            <p:cNvSpPr txBox="1">
              <a:spLocks noChangeArrowheads="1"/>
            </p:cNvSpPr>
            <p:nvPr/>
          </p:nvSpPr>
          <p:spPr bwMode="auto">
            <a:xfrm>
              <a:off x="7401092" y="1135063"/>
              <a:ext cx="282188" cy="200055"/>
            </a:xfrm>
            <a:prstGeom prst="rect">
              <a:avLst/>
            </a:prstGeom>
            <a:noFill/>
            <a:ln w="9525">
              <a:noFill/>
              <a:miter lim="800000"/>
              <a:headEnd/>
              <a:tailEnd/>
            </a:ln>
          </p:spPr>
          <p:txBody>
            <a:bodyPr>
              <a:prstTxWarp prst="textNoShape">
                <a:avLst/>
              </a:prstTxWarp>
              <a:spAutoFit/>
            </a:bodyPr>
            <a:lstStyle/>
            <a:p>
              <a:r>
                <a:rPr lang="en-US" sz="700">
                  <a:latin typeface="Tahoma"/>
                  <a:cs typeface="Tahoma"/>
                </a:rPr>
                <a:t>Z</a:t>
              </a:r>
              <a:r>
                <a:rPr lang="en-US" sz="700" baseline="30000">
                  <a:latin typeface="Tahoma"/>
                  <a:cs typeface="Tahoma"/>
                </a:rPr>
                <a:t>+</a:t>
              </a:r>
            </a:p>
          </p:txBody>
        </p:sp>
        <p:cxnSp>
          <p:nvCxnSpPr>
            <p:cNvPr id="101" name="Straight Arrow Connector 100"/>
            <p:cNvCxnSpPr/>
            <p:nvPr/>
          </p:nvCxnSpPr>
          <p:spPr bwMode="auto">
            <a:xfrm rot="5400000">
              <a:off x="7873206" y="1493044"/>
              <a:ext cx="325438" cy="0"/>
            </a:xfrm>
            <a:prstGeom prst="straightConnector1">
              <a:avLst/>
            </a:prstGeom>
            <a:ln w="22225">
              <a:headEnd type="none" w="med" len="med"/>
              <a:tailEnd type="stealth"/>
            </a:ln>
          </p:spPr>
          <p:style>
            <a:lnRef idx="1">
              <a:schemeClr val="dk1"/>
            </a:lnRef>
            <a:fillRef idx="0">
              <a:schemeClr val="dk1"/>
            </a:fillRef>
            <a:effectRef idx="0">
              <a:schemeClr val="dk1"/>
            </a:effectRef>
            <a:fontRef idx="minor">
              <a:schemeClr val="tx1"/>
            </a:fontRef>
          </p:style>
        </p:cxnSp>
        <p:cxnSp>
          <p:nvCxnSpPr>
            <p:cNvPr id="102" name="Straight Arrow Connector 101"/>
            <p:cNvCxnSpPr/>
            <p:nvPr/>
          </p:nvCxnSpPr>
          <p:spPr bwMode="auto">
            <a:xfrm rot="5400000">
              <a:off x="7979569" y="1491456"/>
              <a:ext cx="325438" cy="3175"/>
            </a:xfrm>
            <a:prstGeom prst="straightConnector1">
              <a:avLst/>
            </a:prstGeom>
            <a:ln w="22225">
              <a:headEnd type="stealth" w="med" len="med"/>
              <a:tailEnd type="none"/>
            </a:ln>
          </p:spPr>
          <p:style>
            <a:lnRef idx="1">
              <a:schemeClr val="dk1"/>
            </a:lnRef>
            <a:fillRef idx="0">
              <a:schemeClr val="dk1"/>
            </a:fillRef>
            <a:effectRef idx="0">
              <a:schemeClr val="dk1"/>
            </a:effectRef>
            <a:fontRef idx="minor">
              <a:schemeClr val="tx1"/>
            </a:fontRef>
          </p:style>
        </p:cxnSp>
        <p:sp>
          <p:nvSpPr>
            <p:cNvPr id="74793" name="TextBox 102"/>
            <p:cNvSpPr txBox="1">
              <a:spLocks noChangeArrowheads="1"/>
            </p:cNvSpPr>
            <p:nvPr/>
          </p:nvSpPr>
          <p:spPr bwMode="auto">
            <a:xfrm>
              <a:off x="7965468" y="1135063"/>
              <a:ext cx="282188" cy="200055"/>
            </a:xfrm>
            <a:prstGeom prst="rect">
              <a:avLst/>
            </a:prstGeom>
            <a:noFill/>
            <a:ln w="9525">
              <a:noFill/>
              <a:miter lim="800000"/>
              <a:headEnd/>
              <a:tailEnd/>
            </a:ln>
          </p:spPr>
          <p:txBody>
            <a:bodyPr>
              <a:prstTxWarp prst="textNoShape">
                <a:avLst/>
              </a:prstTxWarp>
              <a:spAutoFit/>
            </a:bodyPr>
            <a:lstStyle/>
            <a:p>
              <a:r>
                <a:rPr lang="en-US" sz="700">
                  <a:latin typeface="Tahoma"/>
                  <a:cs typeface="Tahoma"/>
                </a:rPr>
                <a:t>Z</a:t>
              </a:r>
              <a:r>
                <a:rPr lang="en-US" sz="700" baseline="30000">
                  <a:latin typeface="Tahoma"/>
                  <a:cs typeface="Tahoma"/>
                </a:rPr>
                <a:t>-</a:t>
              </a:r>
            </a:p>
          </p:txBody>
        </p:sp>
        <p:sp>
          <p:nvSpPr>
            <p:cNvPr id="104" name="Rectangle 103"/>
            <p:cNvSpPr/>
            <p:nvPr/>
          </p:nvSpPr>
          <p:spPr bwMode="auto">
            <a:xfrm>
              <a:off x="5037138" y="4749800"/>
              <a:ext cx="847725" cy="554038"/>
            </a:xfrm>
            <a:prstGeom prst="rect">
              <a:avLst/>
            </a:prstGeom>
          </p:spPr>
          <p:style>
            <a:lnRef idx="1">
              <a:schemeClr val="dk1"/>
            </a:lnRef>
            <a:fillRef idx="2">
              <a:schemeClr val="dk1"/>
            </a:fillRef>
            <a:effectRef idx="1">
              <a:schemeClr val="dk1"/>
            </a:effectRef>
            <a:fontRef idx="minor">
              <a:schemeClr val="dk1"/>
            </a:fontRef>
          </p:style>
          <p:txBody>
            <a:bodyPr anchor="ctr"/>
            <a:lstStyle/>
            <a:p>
              <a:pPr algn="ctr">
                <a:defRPr/>
              </a:pPr>
              <a:r>
                <a:rPr lang="en-US" sz="800" dirty="0" err="1"/>
                <a:t>PCIe</a:t>
              </a:r>
              <a:r>
                <a:rPr lang="en-US" sz="800" dirty="0"/>
                <a:t> X8 Gen2 core</a:t>
              </a:r>
            </a:p>
          </p:txBody>
        </p:sp>
        <p:sp>
          <p:nvSpPr>
            <p:cNvPr id="105" name="Rectangle 104"/>
            <p:cNvSpPr/>
            <p:nvPr/>
          </p:nvSpPr>
          <p:spPr bwMode="auto">
            <a:xfrm>
              <a:off x="6413500" y="4749800"/>
              <a:ext cx="846138" cy="554038"/>
            </a:xfrm>
            <a:prstGeom prst="rect">
              <a:avLst/>
            </a:prstGeom>
          </p:spPr>
          <p:style>
            <a:lnRef idx="1">
              <a:schemeClr val="dk1"/>
            </a:lnRef>
            <a:fillRef idx="2">
              <a:schemeClr val="dk1"/>
            </a:fillRef>
            <a:effectRef idx="1">
              <a:schemeClr val="dk1"/>
            </a:effectRef>
            <a:fontRef idx="minor">
              <a:schemeClr val="dk1"/>
            </a:fontRef>
          </p:style>
          <p:txBody>
            <a:bodyPr anchor="ctr"/>
            <a:lstStyle/>
            <a:p>
              <a:pPr algn="ctr">
                <a:defRPr/>
              </a:pPr>
              <a:r>
                <a:rPr lang="en-US" sz="800" dirty="0"/>
                <a:t>NIOS II processor</a:t>
              </a:r>
            </a:p>
          </p:txBody>
        </p:sp>
        <p:cxnSp>
          <p:nvCxnSpPr>
            <p:cNvPr id="106" name="Straight Connector 105"/>
            <p:cNvCxnSpPr/>
            <p:nvPr/>
          </p:nvCxnSpPr>
          <p:spPr bwMode="auto">
            <a:xfrm>
              <a:off x="5919788" y="4489450"/>
              <a:ext cx="1587500"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107" name="Straight Arrow Connector 106"/>
            <p:cNvCxnSpPr>
              <a:stCxn id="77" idx="2"/>
              <a:endCxn id="104" idx="0"/>
            </p:cNvCxnSpPr>
            <p:nvPr/>
          </p:nvCxnSpPr>
          <p:spPr bwMode="auto">
            <a:xfrm rot="5400000">
              <a:off x="5250656" y="4537869"/>
              <a:ext cx="422275" cy="1588"/>
            </a:xfrm>
            <a:prstGeom prst="straightConnector1">
              <a:avLst/>
            </a:prstGeom>
            <a:ln w="22225">
              <a:headEnd type="stealth" w="med" len="med"/>
              <a:tailEnd type="stealth"/>
            </a:ln>
          </p:spPr>
          <p:style>
            <a:lnRef idx="1">
              <a:schemeClr val="dk1"/>
            </a:lnRef>
            <a:fillRef idx="0">
              <a:schemeClr val="dk1"/>
            </a:fillRef>
            <a:effectRef idx="0">
              <a:schemeClr val="dk1"/>
            </a:effectRef>
            <a:fontRef idx="minor">
              <a:schemeClr val="tx1"/>
            </a:fontRef>
          </p:style>
        </p:cxnSp>
        <p:cxnSp>
          <p:nvCxnSpPr>
            <p:cNvPr id="108" name="Straight Arrow Connector 107"/>
            <p:cNvCxnSpPr>
              <a:endCxn id="77" idx="0"/>
            </p:cNvCxnSpPr>
            <p:nvPr/>
          </p:nvCxnSpPr>
          <p:spPr bwMode="auto">
            <a:xfrm rot="5400000">
              <a:off x="5331619" y="3707606"/>
              <a:ext cx="260350" cy="1588"/>
            </a:xfrm>
            <a:prstGeom prst="straightConnector1">
              <a:avLst/>
            </a:prstGeom>
            <a:ln w="22225">
              <a:headEnd type="stealth" w="med" len="med"/>
              <a:tailEnd type="stealth"/>
            </a:ln>
          </p:spPr>
          <p:style>
            <a:lnRef idx="1">
              <a:schemeClr val="dk1"/>
            </a:lnRef>
            <a:fillRef idx="0">
              <a:schemeClr val="dk1"/>
            </a:fillRef>
            <a:effectRef idx="0">
              <a:schemeClr val="dk1"/>
            </a:effectRef>
            <a:fontRef idx="minor">
              <a:schemeClr val="tx1"/>
            </a:fontRef>
          </p:style>
        </p:cxnSp>
        <p:cxnSp>
          <p:nvCxnSpPr>
            <p:cNvPr id="109" name="Elbow Connector 84"/>
            <p:cNvCxnSpPr>
              <a:stCxn id="104" idx="3"/>
            </p:cNvCxnSpPr>
            <p:nvPr/>
          </p:nvCxnSpPr>
          <p:spPr bwMode="auto">
            <a:xfrm flipV="1">
              <a:off x="5884863" y="4521200"/>
              <a:ext cx="315912" cy="504825"/>
            </a:xfrm>
            <a:prstGeom prst="bentConnector2">
              <a:avLst/>
            </a:prstGeom>
            <a:ln w="22225">
              <a:headEnd type="stealth" w="med" len="med"/>
              <a:tailEnd type="stealth"/>
            </a:ln>
          </p:spPr>
          <p:style>
            <a:lnRef idx="1">
              <a:schemeClr val="dk1"/>
            </a:lnRef>
            <a:fillRef idx="0">
              <a:schemeClr val="dk1"/>
            </a:fillRef>
            <a:effectRef idx="0">
              <a:schemeClr val="dk1"/>
            </a:effectRef>
            <a:fontRef idx="minor">
              <a:schemeClr val="tx1"/>
            </a:fontRef>
          </p:style>
        </p:cxnSp>
        <p:cxnSp>
          <p:nvCxnSpPr>
            <p:cNvPr id="110" name="Elbow Connector 84"/>
            <p:cNvCxnSpPr>
              <a:stCxn id="105" idx="0"/>
            </p:cNvCxnSpPr>
            <p:nvPr/>
          </p:nvCxnSpPr>
          <p:spPr bwMode="auto">
            <a:xfrm rot="5400000" flipH="1" flipV="1">
              <a:off x="6706394" y="4618831"/>
              <a:ext cx="260350" cy="1588"/>
            </a:xfrm>
            <a:prstGeom prst="bentConnector3">
              <a:avLst>
                <a:gd name="adj1" fmla="val 50000"/>
              </a:avLst>
            </a:prstGeom>
            <a:ln w="22225">
              <a:headEnd type="stealth" w="med" len="med"/>
              <a:tailEnd type="stealth"/>
            </a:ln>
          </p:spPr>
          <p:style>
            <a:lnRef idx="1">
              <a:schemeClr val="dk1"/>
            </a:lnRef>
            <a:fillRef idx="0">
              <a:schemeClr val="dk1"/>
            </a:fillRef>
            <a:effectRef idx="0">
              <a:schemeClr val="dk1"/>
            </a:effectRef>
            <a:fontRef idx="minor">
              <a:schemeClr val="tx1"/>
            </a:fontRef>
          </p:style>
        </p:cxnSp>
        <p:cxnSp>
          <p:nvCxnSpPr>
            <p:cNvPr id="111" name="Elbow Connector 84"/>
            <p:cNvCxnSpPr>
              <a:stCxn id="77" idx="3"/>
            </p:cNvCxnSpPr>
            <p:nvPr/>
          </p:nvCxnSpPr>
          <p:spPr bwMode="auto">
            <a:xfrm>
              <a:off x="5884863" y="4081463"/>
              <a:ext cx="315912" cy="374650"/>
            </a:xfrm>
            <a:prstGeom prst="bentConnector2">
              <a:avLst/>
            </a:prstGeom>
            <a:ln w="22225">
              <a:headEnd type="stealth" w="med" len="med"/>
              <a:tailEnd type="stealth"/>
            </a:ln>
          </p:spPr>
          <p:style>
            <a:lnRef idx="1">
              <a:schemeClr val="dk1"/>
            </a:lnRef>
            <a:fillRef idx="0">
              <a:schemeClr val="dk1"/>
            </a:fillRef>
            <a:effectRef idx="0">
              <a:schemeClr val="dk1"/>
            </a:effectRef>
            <a:fontRef idx="minor">
              <a:schemeClr val="tx1"/>
            </a:fontRef>
          </p:style>
        </p:cxnSp>
        <p:sp>
          <p:nvSpPr>
            <p:cNvPr id="112" name="Rectangle 111"/>
            <p:cNvSpPr/>
            <p:nvPr/>
          </p:nvSpPr>
          <p:spPr bwMode="auto">
            <a:xfrm>
              <a:off x="7683500" y="3870325"/>
              <a:ext cx="1022350" cy="554038"/>
            </a:xfrm>
            <a:prstGeom prst="rect">
              <a:avLst/>
            </a:prstGeom>
          </p:spPr>
          <p:style>
            <a:lnRef idx="1">
              <a:schemeClr val="dk1"/>
            </a:lnRef>
            <a:fillRef idx="2">
              <a:schemeClr val="dk1"/>
            </a:fillRef>
            <a:effectRef idx="1">
              <a:schemeClr val="dk1"/>
            </a:effectRef>
            <a:fontRef idx="minor">
              <a:schemeClr val="dk1"/>
            </a:fontRef>
          </p:style>
          <p:txBody>
            <a:bodyPr anchor="ctr"/>
            <a:lstStyle/>
            <a:p>
              <a:pPr algn="ctr">
                <a:defRPr/>
              </a:pPr>
              <a:r>
                <a:rPr lang="en-US" sz="800" dirty="0"/>
                <a:t>collective communication block</a:t>
              </a:r>
            </a:p>
          </p:txBody>
        </p:sp>
        <p:sp>
          <p:nvSpPr>
            <p:cNvPr id="113" name="Rectangle 112"/>
            <p:cNvSpPr/>
            <p:nvPr/>
          </p:nvSpPr>
          <p:spPr bwMode="auto">
            <a:xfrm>
              <a:off x="7683500" y="4749800"/>
              <a:ext cx="1022350" cy="554038"/>
            </a:xfrm>
            <a:prstGeom prst="rect">
              <a:avLst/>
            </a:prstGeom>
          </p:spPr>
          <p:style>
            <a:lnRef idx="1">
              <a:schemeClr val="dk1"/>
            </a:lnRef>
            <a:fillRef idx="2">
              <a:schemeClr val="dk1"/>
            </a:fillRef>
            <a:effectRef idx="1">
              <a:schemeClr val="dk1"/>
            </a:effectRef>
            <a:fontRef idx="minor">
              <a:schemeClr val="dk1"/>
            </a:fontRef>
          </p:style>
          <p:txBody>
            <a:bodyPr anchor="ctr"/>
            <a:lstStyle/>
            <a:p>
              <a:pPr algn="ctr">
                <a:defRPr/>
              </a:pPr>
              <a:r>
                <a:rPr lang="en-US" sz="800" dirty="0"/>
                <a:t>memory controller</a:t>
              </a:r>
            </a:p>
          </p:txBody>
        </p:sp>
        <p:sp>
          <p:nvSpPr>
            <p:cNvPr id="114" name="Rectangle 113"/>
            <p:cNvSpPr/>
            <p:nvPr/>
          </p:nvSpPr>
          <p:spPr bwMode="auto">
            <a:xfrm>
              <a:off x="9105900" y="4749800"/>
              <a:ext cx="635000" cy="554038"/>
            </a:xfrm>
            <a:prstGeom prst="rect">
              <a:avLst/>
            </a:prstGeom>
          </p:spPr>
          <p:style>
            <a:lnRef idx="1">
              <a:schemeClr val="accent3"/>
            </a:lnRef>
            <a:fillRef idx="2">
              <a:schemeClr val="accent3"/>
            </a:fillRef>
            <a:effectRef idx="1">
              <a:schemeClr val="accent3"/>
            </a:effectRef>
            <a:fontRef idx="minor">
              <a:schemeClr val="dk1"/>
            </a:fontRef>
          </p:style>
          <p:txBody>
            <a:bodyPr anchor="ctr"/>
            <a:lstStyle/>
            <a:p>
              <a:pPr algn="ctr">
                <a:defRPr/>
              </a:pPr>
              <a:r>
                <a:rPr lang="en-US" sz="700" dirty="0"/>
                <a:t>DDR3</a:t>
              </a:r>
            </a:p>
            <a:p>
              <a:pPr algn="ctr">
                <a:defRPr/>
              </a:pPr>
              <a:r>
                <a:rPr lang="en-US" sz="700" dirty="0"/>
                <a:t>Module</a:t>
              </a:r>
            </a:p>
          </p:txBody>
        </p:sp>
        <p:cxnSp>
          <p:nvCxnSpPr>
            <p:cNvPr id="115" name="Elbow Connector 84"/>
            <p:cNvCxnSpPr>
              <a:endCxn id="112" idx="1"/>
            </p:cNvCxnSpPr>
            <p:nvPr/>
          </p:nvCxnSpPr>
          <p:spPr bwMode="auto">
            <a:xfrm rot="5400000" flipH="1" flipV="1">
              <a:off x="7369968" y="4142582"/>
              <a:ext cx="309563" cy="317500"/>
            </a:xfrm>
            <a:prstGeom prst="bentConnector2">
              <a:avLst/>
            </a:prstGeom>
            <a:ln w="22225">
              <a:headEnd type="stealth" w="med" len="med"/>
              <a:tailEnd type="stealth"/>
            </a:ln>
          </p:spPr>
          <p:style>
            <a:lnRef idx="1">
              <a:schemeClr val="dk1"/>
            </a:lnRef>
            <a:fillRef idx="0">
              <a:schemeClr val="dk1"/>
            </a:fillRef>
            <a:effectRef idx="0">
              <a:schemeClr val="dk1"/>
            </a:effectRef>
            <a:fontRef idx="minor">
              <a:schemeClr val="tx1"/>
            </a:fontRef>
          </p:style>
        </p:cxnSp>
        <p:cxnSp>
          <p:nvCxnSpPr>
            <p:cNvPr id="116" name="Elbow Connector 115"/>
            <p:cNvCxnSpPr>
              <a:endCxn id="113" idx="3"/>
            </p:cNvCxnSpPr>
            <p:nvPr/>
          </p:nvCxnSpPr>
          <p:spPr bwMode="auto">
            <a:xfrm rot="10800000">
              <a:off x="8705850" y="5026025"/>
              <a:ext cx="388938" cy="1588"/>
            </a:xfrm>
            <a:prstGeom prst="bentConnector3">
              <a:avLst>
                <a:gd name="adj1" fmla="val 50000"/>
              </a:avLst>
            </a:prstGeom>
            <a:ln w="22225">
              <a:headEnd type="stealth" w="med" len="med"/>
              <a:tailEnd type="stealth"/>
            </a:ln>
          </p:spPr>
          <p:style>
            <a:lnRef idx="1">
              <a:schemeClr val="dk1"/>
            </a:lnRef>
            <a:fillRef idx="0">
              <a:schemeClr val="dk1"/>
            </a:fillRef>
            <a:effectRef idx="0">
              <a:schemeClr val="dk1"/>
            </a:effectRef>
            <a:fontRef idx="minor">
              <a:schemeClr val="tx1"/>
            </a:fontRef>
          </p:style>
        </p:cxnSp>
        <p:sp>
          <p:nvSpPr>
            <p:cNvPr id="74807" name="TextBox 116"/>
            <p:cNvSpPr txBox="1">
              <a:spLocks noChangeArrowheads="1"/>
            </p:cNvSpPr>
            <p:nvPr/>
          </p:nvSpPr>
          <p:spPr bwMode="auto">
            <a:xfrm>
              <a:off x="6272341" y="4293662"/>
              <a:ext cx="1032921" cy="200052"/>
            </a:xfrm>
            <a:prstGeom prst="rect">
              <a:avLst/>
            </a:prstGeom>
            <a:noFill/>
            <a:ln w="9525">
              <a:noFill/>
              <a:miter lim="800000"/>
              <a:headEnd/>
              <a:tailEnd/>
            </a:ln>
          </p:spPr>
          <p:txBody>
            <a:bodyPr>
              <a:prstTxWarp prst="textNoShape">
                <a:avLst/>
              </a:prstTxWarp>
              <a:spAutoFit/>
            </a:bodyPr>
            <a:lstStyle/>
            <a:p>
              <a:r>
                <a:rPr lang="en-US" sz="700"/>
                <a:t>128@250MHz bus</a:t>
              </a:r>
            </a:p>
          </p:txBody>
        </p:sp>
        <p:cxnSp>
          <p:nvCxnSpPr>
            <p:cNvPr id="118" name="Straight Arrow Connector 117"/>
            <p:cNvCxnSpPr/>
            <p:nvPr/>
          </p:nvCxnSpPr>
          <p:spPr bwMode="auto">
            <a:xfrm rot="5400000">
              <a:off x="5352257" y="5464969"/>
              <a:ext cx="215900" cy="1587"/>
            </a:xfrm>
            <a:prstGeom prst="straightConnector1">
              <a:avLst/>
            </a:prstGeom>
            <a:ln w="22225">
              <a:headEnd type="stealth" w="med" len="med"/>
              <a:tailEnd type="stealth"/>
            </a:ln>
          </p:spPr>
          <p:style>
            <a:lnRef idx="1">
              <a:schemeClr val="dk1"/>
            </a:lnRef>
            <a:fillRef idx="0">
              <a:schemeClr val="dk1"/>
            </a:fillRef>
            <a:effectRef idx="0">
              <a:schemeClr val="dk1"/>
            </a:effectRef>
            <a:fontRef idx="minor">
              <a:schemeClr val="tx1"/>
            </a:fontRef>
          </p:style>
        </p:cxnSp>
        <p:sp>
          <p:nvSpPr>
            <p:cNvPr id="74809" name="TextBox 118"/>
            <p:cNvSpPr txBox="1">
              <a:spLocks noChangeArrowheads="1"/>
            </p:cNvSpPr>
            <p:nvPr/>
          </p:nvSpPr>
          <p:spPr bwMode="auto">
            <a:xfrm>
              <a:off x="4702708" y="5520197"/>
              <a:ext cx="1510845" cy="215441"/>
            </a:xfrm>
            <a:prstGeom prst="rect">
              <a:avLst/>
            </a:prstGeom>
            <a:noFill/>
            <a:ln w="9525">
              <a:noFill/>
              <a:miter lim="800000"/>
              <a:headEnd/>
              <a:tailEnd/>
            </a:ln>
          </p:spPr>
          <p:txBody>
            <a:bodyPr>
              <a:prstTxWarp prst="textNoShape">
                <a:avLst/>
              </a:prstTxWarp>
              <a:spAutoFit/>
            </a:bodyPr>
            <a:lstStyle/>
            <a:p>
              <a:r>
                <a:rPr lang="en-US" sz="800"/>
                <a:t>PCIe X8 Gen2 8@5 Gbps</a:t>
              </a:r>
            </a:p>
          </p:txBody>
        </p:sp>
        <p:cxnSp>
          <p:nvCxnSpPr>
            <p:cNvPr id="120" name="Elbow Connector 84"/>
            <p:cNvCxnSpPr>
              <a:endCxn id="113" idx="1"/>
            </p:cNvCxnSpPr>
            <p:nvPr/>
          </p:nvCxnSpPr>
          <p:spPr bwMode="auto">
            <a:xfrm rot="16200000" flipH="1">
              <a:off x="7272337" y="4614863"/>
              <a:ext cx="504825" cy="317500"/>
            </a:xfrm>
            <a:prstGeom prst="bentConnector2">
              <a:avLst/>
            </a:prstGeom>
            <a:ln w="22225">
              <a:headEnd type="stealth" w="med" len="med"/>
              <a:tailEnd type="stealth"/>
            </a:ln>
          </p:spPr>
          <p:style>
            <a:lnRef idx="1">
              <a:schemeClr val="dk1"/>
            </a:lnRef>
            <a:fillRef idx="0">
              <a:schemeClr val="dk1"/>
            </a:fillRef>
            <a:effectRef idx="0">
              <a:schemeClr val="dk1"/>
            </a:effectRef>
            <a:fontRef idx="minor">
              <a:schemeClr val="tx1"/>
            </a:fontRef>
          </p:style>
        </p:cxnSp>
        <p:sp>
          <p:nvSpPr>
            <p:cNvPr id="121" name="Rectangle 120"/>
            <p:cNvSpPr/>
            <p:nvPr/>
          </p:nvSpPr>
          <p:spPr bwMode="auto">
            <a:xfrm>
              <a:off x="9105900" y="3870325"/>
              <a:ext cx="635000" cy="554038"/>
            </a:xfrm>
            <a:prstGeom prst="rect">
              <a:avLst/>
            </a:prstGeom>
          </p:spPr>
          <p:style>
            <a:lnRef idx="1">
              <a:schemeClr val="accent3"/>
            </a:lnRef>
            <a:fillRef idx="2">
              <a:schemeClr val="accent3"/>
            </a:fillRef>
            <a:effectRef idx="1">
              <a:schemeClr val="accent3"/>
            </a:effectRef>
            <a:fontRef idx="minor">
              <a:schemeClr val="dk1"/>
            </a:fontRef>
          </p:style>
          <p:txBody>
            <a:bodyPr anchor="ctr"/>
            <a:lstStyle/>
            <a:p>
              <a:pPr algn="ctr">
                <a:defRPr/>
              </a:pPr>
              <a:r>
                <a:rPr lang="en-US" sz="700" dirty="0"/>
                <a:t>100/1000 Eth port</a:t>
              </a:r>
            </a:p>
          </p:txBody>
        </p:sp>
        <p:cxnSp>
          <p:nvCxnSpPr>
            <p:cNvPr id="122" name="Elbow Connector 121"/>
            <p:cNvCxnSpPr>
              <a:endCxn id="112" idx="3"/>
            </p:cNvCxnSpPr>
            <p:nvPr/>
          </p:nvCxnSpPr>
          <p:spPr bwMode="auto">
            <a:xfrm rot="10800000">
              <a:off x="8705850" y="4146550"/>
              <a:ext cx="388938" cy="1588"/>
            </a:xfrm>
            <a:prstGeom prst="bentConnector3">
              <a:avLst>
                <a:gd name="adj1" fmla="val 50000"/>
              </a:avLst>
            </a:prstGeom>
            <a:ln w="22225">
              <a:headEnd type="stealth" w="med" len="med"/>
              <a:tailEnd type="stealth"/>
            </a:ln>
          </p:spPr>
          <p:style>
            <a:lnRef idx="1">
              <a:schemeClr val="dk1"/>
            </a:lnRef>
            <a:fillRef idx="0">
              <a:schemeClr val="dk1"/>
            </a:fillRef>
            <a:effectRef idx="0">
              <a:schemeClr val="dk1"/>
            </a:effectRef>
            <a:fontRef idx="minor">
              <a:schemeClr val="tx1"/>
            </a:fontRef>
          </p:style>
        </p:cxnSp>
        <p:sp>
          <p:nvSpPr>
            <p:cNvPr id="123" name="TextBox 122"/>
            <p:cNvSpPr txBox="1"/>
            <p:nvPr/>
          </p:nvSpPr>
          <p:spPr bwMode="auto">
            <a:xfrm>
              <a:off x="4622800" y="2567830"/>
              <a:ext cx="338554" cy="1100368"/>
            </a:xfrm>
            <a:prstGeom prst="rect">
              <a:avLst/>
            </a:prstGeom>
            <a:noFill/>
          </p:spPr>
          <p:txBody>
            <a:bodyPr vert="vert270">
              <a:spAutoFit/>
            </a:bodyPr>
            <a:lstStyle/>
            <a:p>
              <a:pPr>
                <a:defRPr/>
              </a:pPr>
              <a:r>
                <a:rPr lang="en-US" sz="1000" dirty="0" err="1"/>
                <a:t>Altera</a:t>
              </a:r>
              <a:r>
                <a:rPr lang="en-US" sz="1000" dirty="0"/>
                <a:t> </a:t>
              </a:r>
              <a:r>
                <a:rPr lang="en-US" sz="1000" dirty="0" err="1"/>
                <a:t>Stratix</a:t>
              </a:r>
              <a:r>
                <a:rPr lang="en-US" sz="1000" dirty="0"/>
                <a:t> IV</a:t>
              </a:r>
            </a:p>
          </p:txBody>
        </p:sp>
      </p:grpSp>
    </p:spTree>
    <p:extLst>
      <p:ext uri="{BB962C8B-B14F-4D97-AF65-F5344CB8AC3E}">
        <p14:creationId xmlns:p14="http://schemas.microsoft.com/office/powerpoint/2010/main" val="4074778543"/>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itle 1"/>
          <p:cNvSpPr>
            <a:spLocks noGrp="1"/>
          </p:cNvSpPr>
          <p:nvPr>
            <p:ph type="title"/>
          </p:nvPr>
        </p:nvSpPr>
        <p:spPr>
          <a:xfrm>
            <a:off x="1171575" y="115888"/>
            <a:ext cx="7362825" cy="493712"/>
          </a:xfrm>
        </p:spPr>
        <p:txBody>
          <a:bodyPr>
            <a:normAutofit fontScale="90000"/>
          </a:bodyPr>
          <a:lstStyle/>
          <a:p>
            <a:r>
              <a:rPr lang="en-US" sz="2800" smtClean="0"/>
              <a:t>DNP technical details</a:t>
            </a:r>
            <a:endParaRPr lang="en-US" sz="3200" smtClean="0"/>
          </a:p>
        </p:txBody>
      </p:sp>
      <p:sp>
        <p:nvSpPr>
          <p:cNvPr id="380" name="Rectangle 3"/>
          <p:cNvSpPr>
            <a:spLocks noChangeArrowheads="1"/>
          </p:cNvSpPr>
          <p:nvPr/>
        </p:nvSpPr>
        <p:spPr bwMode="auto">
          <a:xfrm>
            <a:off x="76200" y="762000"/>
            <a:ext cx="3429000" cy="3886200"/>
          </a:xfrm>
          <a:prstGeom prst="rect">
            <a:avLst/>
          </a:prstGeom>
          <a:noFill/>
          <a:ln w="9525">
            <a:noFill/>
            <a:miter lim="800000"/>
            <a:headEnd/>
            <a:tailEnd/>
          </a:ln>
        </p:spPr>
        <p:txBody>
          <a:bodyPr>
            <a:prstTxWarp prst="textNoShape">
              <a:avLst/>
            </a:prstTxWarp>
          </a:bodyPr>
          <a:lstStyle/>
          <a:p>
            <a:pPr marL="177800" indent="-177800" eaLnBrk="0" hangingPunct="0">
              <a:lnSpc>
                <a:spcPct val="80000"/>
              </a:lnSpc>
              <a:spcBef>
                <a:spcPts val="600"/>
              </a:spcBef>
              <a:buSzPct val="130000"/>
              <a:buFont typeface="Arial" charset="0"/>
              <a:buChar char="•"/>
            </a:pPr>
            <a:r>
              <a:rPr lang="en-US" sz="1500" dirty="0" smtClean="0">
                <a:solidFill>
                  <a:srgbClr val="000000"/>
                </a:solidFill>
                <a:latin typeface="Tahoma" charset="0"/>
                <a:ea typeface="Tahoma" charset="0"/>
                <a:cs typeface="Tahoma" charset="0"/>
              </a:rPr>
              <a:t>PCI Express </a:t>
            </a:r>
            <a:r>
              <a:rPr lang="en-US" sz="1500" dirty="0">
                <a:solidFill>
                  <a:srgbClr val="000000"/>
                </a:solidFill>
                <a:latin typeface="Tahoma" charset="0"/>
                <a:ea typeface="Tahoma" charset="0"/>
                <a:cs typeface="Tahoma" charset="0"/>
              </a:rPr>
              <a:t>Interface </a:t>
            </a:r>
          </a:p>
          <a:p>
            <a:pPr marL="355600" lvl="1" indent="-177800" eaLnBrk="0" hangingPunct="0">
              <a:lnSpc>
                <a:spcPct val="80000"/>
              </a:lnSpc>
              <a:spcBef>
                <a:spcPts val="600"/>
              </a:spcBef>
              <a:buSzPct val="130000"/>
              <a:buFont typeface="Arial" charset="0"/>
              <a:buChar char="•"/>
            </a:pPr>
            <a:r>
              <a:rPr lang="en-US" sz="1300" dirty="0">
                <a:solidFill>
                  <a:srgbClr val="000000"/>
                </a:solidFill>
                <a:latin typeface="Tahoma" charset="0"/>
                <a:ea typeface="Tahoma" charset="0"/>
                <a:cs typeface="Tahoma" charset="0"/>
              </a:rPr>
              <a:t>Built on</a:t>
            </a:r>
            <a:r>
              <a:rPr lang="en-US" sz="1300" dirty="0" smtClean="0">
                <a:solidFill>
                  <a:srgbClr val="000000"/>
                </a:solidFill>
                <a:latin typeface="Tahoma" charset="0"/>
                <a:ea typeface="Tahoma" charset="0"/>
                <a:cs typeface="Tahoma" charset="0"/>
              </a:rPr>
              <a:t> ALTERA PCI </a:t>
            </a:r>
            <a:r>
              <a:rPr lang="en-US" sz="1300" dirty="0" err="1" smtClean="0">
                <a:solidFill>
                  <a:srgbClr val="000000"/>
                </a:solidFill>
                <a:latin typeface="Tahoma" charset="0"/>
                <a:ea typeface="Tahoma" charset="0"/>
                <a:cs typeface="Tahoma" charset="0"/>
              </a:rPr>
              <a:t>HardIP</a:t>
            </a:r>
            <a:r>
              <a:rPr lang="en-US" sz="1300" dirty="0" smtClean="0">
                <a:solidFill>
                  <a:srgbClr val="000000"/>
                </a:solidFill>
                <a:latin typeface="Tahoma" charset="0"/>
                <a:ea typeface="Tahoma" charset="0"/>
                <a:cs typeface="Tahoma" charset="0"/>
              </a:rPr>
              <a:t> + commercial wrapper/multi-</a:t>
            </a:r>
            <a:r>
              <a:rPr lang="en-US" sz="1300" dirty="0" err="1" smtClean="0">
                <a:solidFill>
                  <a:srgbClr val="000000"/>
                </a:solidFill>
                <a:latin typeface="Tahoma" charset="0"/>
                <a:ea typeface="Tahoma" charset="0"/>
                <a:cs typeface="Tahoma" charset="0"/>
              </a:rPr>
              <a:t>dma</a:t>
            </a:r>
            <a:r>
              <a:rPr lang="en-US" sz="1300" dirty="0" smtClean="0">
                <a:solidFill>
                  <a:srgbClr val="000000"/>
                </a:solidFill>
                <a:latin typeface="Tahoma" charset="0"/>
                <a:ea typeface="Tahoma" charset="0"/>
                <a:cs typeface="Tahoma" charset="0"/>
              </a:rPr>
              <a:t> engine </a:t>
            </a:r>
            <a:r>
              <a:rPr lang="en-US" sz="1300" dirty="0">
                <a:solidFill>
                  <a:srgbClr val="000000"/>
                </a:solidFill>
                <a:latin typeface="Tahoma" charset="0"/>
                <a:ea typeface="Tahoma" charset="0"/>
                <a:cs typeface="Tahoma" charset="0"/>
              </a:rPr>
              <a:t>(PLDA</a:t>
            </a:r>
            <a:r>
              <a:rPr lang="en-US" sz="1300" dirty="0" smtClean="0">
                <a:solidFill>
                  <a:srgbClr val="000000"/>
                </a:solidFill>
                <a:latin typeface="Tahoma" charset="0"/>
                <a:ea typeface="Tahoma" charset="0"/>
                <a:cs typeface="Tahoma" charset="0"/>
              </a:rPr>
              <a:t> </a:t>
            </a:r>
            <a:r>
              <a:rPr lang="en-US" sz="1300" dirty="0" smtClean="0">
                <a:latin typeface="Tahoma" charset="0"/>
                <a:ea typeface="Tahoma" charset="0"/>
                <a:cs typeface="Tahoma" charset="0"/>
              </a:rPr>
              <a:t>EZDMA2</a:t>
            </a:r>
            <a:r>
              <a:rPr lang="en-US" sz="1300" dirty="0" smtClean="0">
                <a:solidFill>
                  <a:srgbClr val="000000"/>
                </a:solidFill>
                <a:latin typeface="Tahoma" charset="0"/>
                <a:ea typeface="Tahoma" charset="0"/>
                <a:cs typeface="Tahoma" charset="0"/>
              </a:rPr>
              <a:t>) with (up to) 8 independent and concurrent  DMA engines</a:t>
            </a:r>
          </a:p>
          <a:p>
            <a:pPr marL="177800" indent="-177800" eaLnBrk="0" hangingPunct="0">
              <a:lnSpc>
                <a:spcPct val="80000"/>
              </a:lnSpc>
              <a:spcBef>
                <a:spcPts val="600"/>
              </a:spcBef>
              <a:buSzPct val="130000"/>
              <a:buFont typeface="Arial" charset="0"/>
              <a:buChar char="•"/>
            </a:pPr>
            <a:r>
              <a:rPr lang="en-US" sz="1500" dirty="0" smtClean="0">
                <a:solidFill>
                  <a:srgbClr val="000000"/>
                </a:solidFill>
                <a:latin typeface="Tahoma" charset="0"/>
                <a:ea typeface="Tahoma" charset="0"/>
                <a:cs typeface="Tahoma" charset="0"/>
              </a:rPr>
              <a:t>High speed serial link interface to DNP core</a:t>
            </a:r>
          </a:p>
          <a:p>
            <a:pPr marL="355600" lvl="1" indent="-177800" eaLnBrk="0" hangingPunct="0">
              <a:lnSpc>
                <a:spcPct val="80000"/>
              </a:lnSpc>
              <a:spcBef>
                <a:spcPts val="600"/>
              </a:spcBef>
              <a:buSzPct val="130000"/>
              <a:buFont typeface="Arial" charset="0"/>
              <a:buChar char="•"/>
            </a:pPr>
            <a:r>
              <a:rPr lang="en-US" sz="1300" dirty="0" smtClean="0">
                <a:solidFill>
                  <a:srgbClr val="000000"/>
                </a:solidFill>
                <a:latin typeface="Tahoma" charset="0"/>
                <a:ea typeface="Tahoma" charset="0"/>
                <a:cs typeface="Tahoma" charset="0"/>
              </a:rPr>
              <a:t>Multiple </a:t>
            </a:r>
            <a:r>
              <a:rPr lang="en-US" sz="1300" dirty="0">
                <a:solidFill>
                  <a:srgbClr val="000000"/>
                </a:solidFill>
                <a:latin typeface="Tahoma" charset="0"/>
                <a:ea typeface="Tahoma" charset="0"/>
                <a:cs typeface="Tahoma" charset="0"/>
              </a:rPr>
              <a:t>virtual channel to avoid deadlock and enhance fault tolerance</a:t>
            </a:r>
          </a:p>
          <a:p>
            <a:pPr marL="355600" lvl="1" indent="-177800" eaLnBrk="0" hangingPunct="0">
              <a:lnSpc>
                <a:spcPct val="80000"/>
              </a:lnSpc>
              <a:spcBef>
                <a:spcPts val="600"/>
              </a:spcBef>
              <a:buSzPct val="130000"/>
              <a:buFont typeface="Arial" charset="0"/>
              <a:buChar char="•"/>
            </a:pPr>
            <a:r>
              <a:rPr lang="en-US" sz="1300" dirty="0">
                <a:solidFill>
                  <a:srgbClr val="000000"/>
                </a:solidFill>
                <a:latin typeface="Tahoma" charset="0"/>
                <a:ea typeface="Tahoma" charset="0"/>
                <a:cs typeface="Tahoma" charset="0"/>
              </a:rPr>
              <a:t>4 bounded independent serial </a:t>
            </a:r>
            <a:r>
              <a:rPr lang="en-US" sz="1300" dirty="0" smtClean="0">
                <a:solidFill>
                  <a:srgbClr val="000000"/>
                </a:solidFill>
                <a:latin typeface="Tahoma" charset="0"/>
                <a:ea typeface="Tahoma" charset="0"/>
                <a:cs typeface="Tahoma" charset="0"/>
              </a:rPr>
              <a:t>links each lane running at 8.5 </a:t>
            </a:r>
            <a:r>
              <a:rPr lang="en-US" sz="1300" dirty="0" err="1" smtClean="0">
                <a:solidFill>
                  <a:srgbClr val="000000"/>
                </a:solidFill>
                <a:latin typeface="Tahoma" charset="0"/>
                <a:ea typeface="Tahoma" charset="0"/>
                <a:cs typeface="Tahoma" charset="0"/>
              </a:rPr>
              <a:t>Gb/s</a:t>
            </a:r>
            <a:endParaRPr lang="en-US" sz="1300" dirty="0" smtClean="0">
              <a:solidFill>
                <a:srgbClr val="000000"/>
              </a:solidFill>
              <a:latin typeface="Tahoma" charset="0"/>
              <a:ea typeface="Tahoma" charset="0"/>
              <a:cs typeface="Tahoma" charset="0"/>
            </a:endParaRPr>
          </a:p>
          <a:p>
            <a:pPr marL="355600" lvl="1" indent="-177800" eaLnBrk="0" hangingPunct="0">
              <a:lnSpc>
                <a:spcPct val="80000"/>
              </a:lnSpc>
              <a:spcBef>
                <a:spcPts val="600"/>
              </a:spcBef>
              <a:buSzPct val="130000"/>
              <a:buFont typeface="Arial" charset="0"/>
              <a:buChar char="•"/>
            </a:pPr>
            <a:r>
              <a:rPr lang="en-US" sz="1300" dirty="0">
                <a:solidFill>
                  <a:srgbClr val="000000"/>
                </a:solidFill>
                <a:latin typeface="Tahoma" charset="0"/>
                <a:ea typeface="Tahoma" charset="0"/>
                <a:cs typeface="Tahoma" charset="0"/>
              </a:rPr>
              <a:t>Each lane providing CDR, 8b10b encoder, </a:t>
            </a:r>
            <a:r>
              <a:rPr lang="en-US" sz="1300" dirty="0" smtClean="0">
                <a:solidFill>
                  <a:srgbClr val="000000"/>
                </a:solidFill>
                <a:latin typeface="Tahoma" charset="0"/>
                <a:ea typeface="Tahoma" charset="0"/>
                <a:cs typeface="Tahoma" charset="0"/>
              </a:rPr>
              <a:t>de-skewing </a:t>
            </a:r>
            <a:r>
              <a:rPr lang="en-US" sz="1300" dirty="0">
                <a:solidFill>
                  <a:srgbClr val="000000"/>
                </a:solidFill>
                <a:latin typeface="Tahoma" charset="0"/>
                <a:ea typeface="Tahoma" charset="0"/>
                <a:cs typeface="Tahoma" charset="0"/>
              </a:rPr>
              <a:t>logic,…</a:t>
            </a:r>
            <a:endParaRPr lang="en-US" sz="1500" dirty="0">
              <a:solidFill>
                <a:srgbClr val="000000"/>
              </a:solidFill>
              <a:latin typeface="Tahoma" charset="0"/>
              <a:ea typeface="Tahoma" charset="0"/>
              <a:cs typeface="Tahoma" charset="0"/>
            </a:endParaRPr>
          </a:p>
          <a:p>
            <a:pPr marL="177800" indent="-177800" eaLnBrk="0" hangingPunct="0">
              <a:lnSpc>
                <a:spcPct val="80000"/>
              </a:lnSpc>
              <a:spcBef>
                <a:spcPts val="600"/>
              </a:spcBef>
              <a:buSzPct val="130000"/>
              <a:buFont typeface="Arial" charset="0"/>
              <a:buChar char="•"/>
            </a:pPr>
            <a:r>
              <a:rPr lang="en-US" sz="1500" dirty="0">
                <a:solidFill>
                  <a:srgbClr val="000000"/>
                </a:solidFill>
                <a:latin typeface="Tahoma" charset="0"/>
                <a:ea typeface="Tahoma" charset="0"/>
                <a:cs typeface="Tahoma" charset="0"/>
              </a:rPr>
              <a:t>Design of hardware/firmware RDMA supporting sub-system based on ALTERA native </a:t>
            </a:r>
            <a:r>
              <a:rPr lang="en-US" sz="1500" dirty="0" err="1">
                <a:solidFill>
                  <a:srgbClr val="000000"/>
                </a:solidFill>
                <a:latin typeface="Tahoma" charset="0"/>
                <a:ea typeface="Tahoma" charset="0"/>
                <a:cs typeface="Tahoma" charset="0"/>
              </a:rPr>
              <a:t>uP</a:t>
            </a:r>
            <a:r>
              <a:rPr lang="en-US" sz="1500" dirty="0">
                <a:solidFill>
                  <a:srgbClr val="000000"/>
                </a:solidFill>
                <a:latin typeface="Tahoma" charset="0"/>
                <a:ea typeface="Tahoma" charset="0"/>
                <a:cs typeface="Tahoma" charset="0"/>
              </a:rPr>
              <a:t> (NIOS II)</a:t>
            </a:r>
          </a:p>
          <a:p>
            <a:pPr marL="177800" indent="-177800" eaLnBrk="0" hangingPunct="0">
              <a:lnSpc>
                <a:spcPct val="80000"/>
              </a:lnSpc>
              <a:spcBef>
                <a:spcPts val="600"/>
              </a:spcBef>
              <a:buSzPct val="130000"/>
              <a:buFont typeface="Arial" charset="0"/>
              <a:buChar char="•"/>
            </a:pPr>
            <a:r>
              <a:rPr lang="en-US" sz="1500" dirty="0">
                <a:solidFill>
                  <a:srgbClr val="000000"/>
                </a:solidFill>
                <a:latin typeface="Tahoma" charset="0"/>
                <a:ea typeface="Tahoma" charset="0"/>
                <a:cs typeface="Tahoma" charset="0"/>
              </a:rPr>
              <a:t>Experimental direct interface for custom integrated accelerator </a:t>
            </a:r>
            <a:r>
              <a:rPr lang="en-US" sz="1500" dirty="0" err="1">
                <a:solidFill>
                  <a:srgbClr val="000000"/>
                </a:solidFill>
                <a:latin typeface="Tahoma" charset="0"/>
                <a:ea typeface="Tahoma" charset="0"/>
                <a:cs typeface="Tahoma" charset="0"/>
              </a:rPr>
              <a:t>e/o</a:t>
            </a:r>
            <a:r>
              <a:rPr lang="en-US" sz="1500" dirty="0">
                <a:solidFill>
                  <a:srgbClr val="000000"/>
                </a:solidFill>
                <a:latin typeface="Tahoma" charset="0"/>
                <a:ea typeface="Tahoma" charset="0"/>
                <a:cs typeface="Tahoma" charset="0"/>
              </a:rPr>
              <a:t> GPU </a:t>
            </a:r>
          </a:p>
          <a:p>
            <a:pPr marL="177800" indent="-177800" eaLnBrk="0" hangingPunct="0">
              <a:lnSpc>
                <a:spcPct val="80000"/>
              </a:lnSpc>
              <a:spcBef>
                <a:spcPts val="600"/>
              </a:spcBef>
              <a:buSzPct val="130000"/>
            </a:pPr>
            <a:endParaRPr lang="en-US" sz="1500" b="1" i="1" dirty="0">
              <a:solidFill>
                <a:srgbClr val="000000"/>
              </a:solidFill>
              <a:latin typeface="Tahoma" charset="0"/>
              <a:ea typeface="Tahoma" charset="0"/>
              <a:cs typeface="Tahoma" charset="0"/>
            </a:endParaRPr>
          </a:p>
        </p:txBody>
      </p:sp>
      <p:pic>
        <p:nvPicPr>
          <p:cNvPr id="67593" name="Picture 12" descr="bu.png"/>
          <p:cNvPicPr>
            <a:picLocks noChangeAspect="1"/>
          </p:cNvPicPr>
          <p:nvPr/>
        </p:nvPicPr>
        <p:blipFill>
          <a:blip r:embed="rId3"/>
          <a:srcRect/>
          <a:stretch>
            <a:fillRect/>
          </a:stretch>
        </p:blipFill>
        <p:spPr bwMode="auto">
          <a:xfrm>
            <a:off x="3352800" y="914400"/>
            <a:ext cx="4502150" cy="3505200"/>
          </a:xfrm>
          <a:prstGeom prst="rect">
            <a:avLst/>
          </a:prstGeom>
          <a:noFill/>
          <a:ln w="9525">
            <a:noFill/>
            <a:miter lim="800000"/>
            <a:headEnd/>
            <a:tailEnd/>
          </a:ln>
        </p:spPr>
      </p:pic>
      <p:grpSp>
        <p:nvGrpSpPr>
          <p:cNvPr id="2" name="Group 14"/>
          <p:cNvGrpSpPr>
            <a:grpSpLocks/>
          </p:cNvGrpSpPr>
          <p:nvPr/>
        </p:nvGrpSpPr>
        <p:grpSpPr bwMode="auto">
          <a:xfrm>
            <a:off x="3962400" y="4038600"/>
            <a:ext cx="3549650" cy="2255838"/>
            <a:chOff x="3962400" y="4038600"/>
            <a:chExt cx="3549650" cy="2255838"/>
          </a:xfrm>
        </p:grpSpPr>
        <p:pic>
          <p:nvPicPr>
            <p:cNvPr id="76817" name="Picture 378"/>
            <p:cNvPicPr>
              <a:picLocks noChangeAspect="1"/>
            </p:cNvPicPr>
            <p:nvPr/>
          </p:nvPicPr>
          <p:blipFill>
            <a:blip r:embed="rId4"/>
            <a:srcRect/>
            <a:stretch>
              <a:fillRect/>
            </a:stretch>
          </p:blipFill>
          <p:spPr bwMode="auto">
            <a:xfrm>
              <a:off x="3962400" y="4572000"/>
              <a:ext cx="3549650" cy="1722438"/>
            </a:xfrm>
            <a:prstGeom prst="rect">
              <a:avLst/>
            </a:prstGeom>
            <a:noFill/>
            <a:ln w="9525">
              <a:noFill/>
              <a:miter lim="800000"/>
              <a:headEnd/>
              <a:tailEnd/>
            </a:ln>
          </p:spPr>
        </p:pic>
        <p:cxnSp>
          <p:nvCxnSpPr>
            <p:cNvPr id="387" name="Straight Arrow Connector 386"/>
            <p:cNvCxnSpPr/>
            <p:nvPr/>
          </p:nvCxnSpPr>
          <p:spPr>
            <a:xfrm rot="5400000" flipH="1" flipV="1">
              <a:off x="5159375" y="4244975"/>
              <a:ext cx="685800" cy="273050"/>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grpSp>
      <p:grpSp>
        <p:nvGrpSpPr>
          <p:cNvPr id="3" name="Group 15"/>
          <p:cNvGrpSpPr>
            <a:grpSpLocks/>
          </p:cNvGrpSpPr>
          <p:nvPr/>
        </p:nvGrpSpPr>
        <p:grpSpPr bwMode="auto">
          <a:xfrm>
            <a:off x="7086600" y="1228725"/>
            <a:ext cx="2743200" cy="1666875"/>
            <a:chOff x="7086600" y="1228725"/>
            <a:chExt cx="2743200" cy="1666875"/>
          </a:xfrm>
        </p:grpSpPr>
        <p:pic>
          <p:nvPicPr>
            <p:cNvPr id="76815" name="Picture 375" descr="Link4.jpg"/>
            <p:cNvPicPr>
              <a:picLocks noChangeAspect="1" noChangeArrowheads="1"/>
            </p:cNvPicPr>
            <p:nvPr/>
          </p:nvPicPr>
          <p:blipFill>
            <a:blip r:embed="rId5"/>
            <a:srcRect l="3482" t="4169" r="18282" b="4169"/>
            <a:stretch>
              <a:fillRect/>
            </a:stretch>
          </p:blipFill>
          <p:spPr bwMode="auto">
            <a:xfrm>
              <a:off x="7985125" y="1228725"/>
              <a:ext cx="1844675" cy="1666875"/>
            </a:xfrm>
            <a:prstGeom prst="rect">
              <a:avLst/>
            </a:prstGeom>
            <a:noFill/>
            <a:ln w="9525">
              <a:noFill/>
              <a:miter lim="800000"/>
              <a:headEnd/>
              <a:tailEnd/>
            </a:ln>
          </p:spPr>
        </p:pic>
        <p:cxnSp>
          <p:nvCxnSpPr>
            <p:cNvPr id="382" name="Straight Arrow Connector 381"/>
            <p:cNvCxnSpPr/>
            <p:nvPr/>
          </p:nvCxnSpPr>
          <p:spPr>
            <a:xfrm rot="10800000">
              <a:off x="7086600" y="1295400"/>
              <a:ext cx="914400" cy="609600"/>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grpSp>
      <p:cxnSp>
        <p:nvCxnSpPr>
          <p:cNvPr id="25" name="Straight Arrow Connector 24"/>
          <p:cNvCxnSpPr/>
          <p:nvPr/>
        </p:nvCxnSpPr>
        <p:spPr>
          <a:xfrm flipV="1">
            <a:off x="2895600" y="1828800"/>
            <a:ext cx="1676400" cy="609600"/>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grpSp>
        <p:nvGrpSpPr>
          <p:cNvPr id="4" name="Group 16"/>
          <p:cNvGrpSpPr>
            <a:grpSpLocks/>
          </p:cNvGrpSpPr>
          <p:nvPr/>
        </p:nvGrpSpPr>
        <p:grpSpPr bwMode="auto">
          <a:xfrm>
            <a:off x="7843838" y="2743200"/>
            <a:ext cx="2062162" cy="2463800"/>
            <a:chOff x="7843838" y="2743200"/>
            <a:chExt cx="2062162" cy="2463800"/>
          </a:xfrm>
        </p:grpSpPr>
        <p:pic>
          <p:nvPicPr>
            <p:cNvPr id="76813" name="Picture 376"/>
            <p:cNvPicPr>
              <a:picLocks noChangeAspect="1" noChangeArrowheads="1"/>
            </p:cNvPicPr>
            <p:nvPr/>
          </p:nvPicPr>
          <p:blipFill>
            <a:blip r:embed="rId6"/>
            <a:srcRect/>
            <a:stretch>
              <a:fillRect/>
            </a:stretch>
          </p:blipFill>
          <p:spPr bwMode="auto">
            <a:xfrm>
              <a:off x="7843838" y="3429000"/>
              <a:ext cx="2062162" cy="1778000"/>
            </a:xfrm>
            <a:prstGeom prst="rect">
              <a:avLst/>
            </a:prstGeom>
            <a:solidFill>
              <a:srgbClr val="FFFFFF"/>
            </a:solidFill>
            <a:ln w="9525">
              <a:noFill/>
              <a:miter lim="800000"/>
              <a:headEnd/>
              <a:tailEnd/>
            </a:ln>
          </p:spPr>
        </p:pic>
        <p:cxnSp>
          <p:nvCxnSpPr>
            <p:cNvPr id="384" name="Straight Arrow Connector 383"/>
            <p:cNvCxnSpPr/>
            <p:nvPr/>
          </p:nvCxnSpPr>
          <p:spPr>
            <a:xfrm rot="5400000" flipH="1" flipV="1">
              <a:off x="8737600" y="2921000"/>
              <a:ext cx="685800" cy="330200"/>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grpSp>
      <p:pic>
        <p:nvPicPr>
          <p:cNvPr id="76810" name="Picture 46"/>
          <p:cNvPicPr>
            <a:picLocks noChangeAspect="1"/>
          </p:cNvPicPr>
          <p:nvPr/>
        </p:nvPicPr>
        <p:blipFill>
          <a:blip r:embed="rId7"/>
          <a:srcRect/>
          <a:stretch>
            <a:fillRect/>
          </a:stretch>
        </p:blipFill>
        <p:spPr bwMode="auto">
          <a:xfrm>
            <a:off x="838200" y="4594225"/>
            <a:ext cx="3028950" cy="1958975"/>
          </a:xfrm>
          <a:prstGeom prst="rect">
            <a:avLst/>
          </a:prstGeom>
          <a:noFill/>
          <a:ln w="9525">
            <a:noFill/>
            <a:miter lim="800000"/>
            <a:headEnd/>
            <a:tailEnd/>
          </a:ln>
        </p:spPr>
      </p:pic>
      <p:cxnSp>
        <p:nvCxnSpPr>
          <p:cNvPr id="389" name="Straight Arrow Connector 388"/>
          <p:cNvCxnSpPr/>
          <p:nvPr/>
        </p:nvCxnSpPr>
        <p:spPr bwMode="auto">
          <a:xfrm flipV="1">
            <a:off x="2895600" y="3886200"/>
            <a:ext cx="1066800" cy="990600"/>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flipV="1">
            <a:off x="3352800" y="3810000"/>
            <a:ext cx="3581400" cy="1295400"/>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2098243"/>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SW stack</a:t>
            </a:r>
            <a:endParaRPr lang="en-US" dirty="0"/>
          </a:p>
        </p:txBody>
      </p:sp>
      <p:pic>
        <p:nvPicPr>
          <p:cNvPr id="8" name="Picture 7"/>
          <p:cNvPicPr>
            <a:picLocks noChangeAspect="1"/>
          </p:cNvPicPr>
          <p:nvPr/>
        </p:nvPicPr>
        <p:blipFill>
          <a:blip r:embed="rId3"/>
          <a:stretch>
            <a:fillRect/>
          </a:stretch>
        </p:blipFill>
        <p:spPr>
          <a:xfrm>
            <a:off x="1835870" y="1268760"/>
            <a:ext cx="6573514" cy="4968552"/>
          </a:xfrm>
          <a:prstGeom prst="rect">
            <a:avLst/>
          </a:prstGeom>
          <a:ln>
            <a:solidFill>
              <a:schemeClr val="tx1"/>
            </a:solidFill>
          </a:ln>
        </p:spPr>
      </p:pic>
    </p:spTree>
    <p:extLst>
      <p:ext uri="{BB962C8B-B14F-4D97-AF65-F5344CB8AC3E}">
        <p14:creationId xmlns:p14="http://schemas.microsoft.com/office/powerpoint/2010/main" val="1177907284"/>
      </p:ext>
    </p:extLst>
  </p:cSld>
  <p:clrMapOvr>
    <a:masterClrMapping/>
  </p:clrMapOvr>
  <mc:AlternateContent xmlns:mc="http://schemas.openxmlformats.org/markup-compatibility/2006" xmlns:p14="http://schemas.microsoft.com/office/powerpoint/2010/main">
    <mc:Choice Requires="p14">
      <p:transition spd="slow" p14:dur="2000"/>
    </mc:Choice>
    <mc:Fallback xmlns:mv="urn:schemas-microsoft-com:mac:vml" xmlns="">
      <p:transition spd="slow"/>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848544" y="0"/>
            <a:ext cx="8280920" cy="634082"/>
          </a:xfrm>
        </p:spPr>
        <p:txBody>
          <a:bodyPr>
            <a:noAutofit/>
          </a:bodyPr>
          <a:lstStyle/>
          <a:p>
            <a:r>
              <a:rPr lang="en-US" sz="2400" dirty="0"/>
              <a:t>INFN computing requirements for the next years</a:t>
            </a:r>
          </a:p>
        </p:txBody>
      </p:sp>
      <p:pic>
        <p:nvPicPr>
          <p:cNvPr id="9" name="Picture 2"/>
          <p:cNvPicPr>
            <a:picLocks noChangeAspect="1" noChangeArrowheads="1"/>
          </p:cNvPicPr>
          <p:nvPr/>
        </p:nvPicPr>
        <p:blipFill>
          <a:blip r:embed="rId2" cstate="print"/>
          <a:srcRect/>
          <a:stretch>
            <a:fillRect/>
          </a:stretch>
        </p:blipFill>
        <p:spPr bwMode="auto">
          <a:xfrm>
            <a:off x="200472" y="899691"/>
            <a:ext cx="4668837" cy="3500437"/>
          </a:xfrm>
          <a:prstGeom prst="rect">
            <a:avLst/>
          </a:prstGeom>
          <a:noFill/>
          <a:ln w="9525">
            <a:solidFill>
              <a:schemeClr val="tx1"/>
            </a:solidFill>
            <a:miter lim="800000"/>
            <a:headEnd/>
            <a:tailEnd/>
          </a:ln>
        </p:spPr>
      </p:pic>
      <p:pic>
        <p:nvPicPr>
          <p:cNvPr id="10" name="Picture 3"/>
          <p:cNvPicPr>
            <a:picLocks noChangeAspect="1" noChangeArrowheads="1"/>
          </p:cNvPicPr>
          <p:nvPr/>
        </p:nvPicPr>
        <p:blipFill>
          <a:blip r:embed="rId3" cstate="print"/>
          <a:srcRect/>
          <a:stretch>
            <a:fillRect/>
          </a:stretch>
        </p:blipFill>
        <p:spPr bwMode="auto">
          <a:xfrm>
            <a:off x="4986784" y="899691"/>
            <a:ext cx="4649788" cy="3500437"/>
          </a:xfrm>
          <a:prstGeom prst="rect">
            <a:avLst/>
          </a:prstGeom>
          <a:noFill/>
          <a:ln w="9525">
            <a:solidFill>
              <a:schemeClr val="tx1"/>
            </a:solidFill>
            <a:miter lim="800000"/>
            <a:headEnd/>
            <a:tailEnd/>
          </a:ln>
        </p:spPr>
      </p:pic>
      <p:sp>
        <p:nvSpPr>
          <p:cNvPr id="11" name="Rettangolo 11"/>
          <p:cNvSpPr>
            <a:spLocks noChangeArrowheads="1"/>
          </p:cNvSpPr>
          <p:nvPr/>
        </p:nvSpPr>
        <p:spPr bwMode="auto">
          <a:xfrm>
            <a:off x="6891784" y="3638128"/>
            <a:ext cx="2743200" cy="276225"/>
          </a:xfrm>
          <a:prstGeom prst="rect">
            <a:avLst/>
          </a:prstGeom>
          <a:solidFill>
            <a:schemeClr val="bg1"/>
          </a:solidFill>
          <a:ln w="9525">
            <a:solidFill>
              <a:schemeClr val="tx1"/>
            </a:solidFill>
            <a:miter lim="800000"/>
            <a:headEnd/>
            <a:tailEnd/>
          </a:ln>
        </p:spPr>
        <p:txBody>
          <a:bodyPr>
            <a:prstTxWarp prst="textNoShape">
              <a:avLst/>
            </a:prstTxWarp>
            <a:spAutoFit/>
          </a:bodyPr>
          <a:lstStyle/>
          <a:p>
            <a:r>
              <a:rPr lang="en-US" sz="1200">
                <a:latin typeface="Tahoma" charset="0"/>
              </a:rPr>
              <a:t>V. Lubicz – CSN4 talk, settembre 2009</a:t>
            </a:r>
            <a:endParaRPr lang="it-IT" sz="1200"/>
          </a:p>
        </p:txBody>
      </p:sp>
      <p:sp>
        <p:nvSpPr>
          <p:cNvPr id="12" name="Oval 11"/>
          <p:cNvSpPr>
            <a:spLocks noChangeArrowheads="1"/>
          </p:cNvSpPr>
          <p:nvPr/>
        </p:nvSpPr>
        <p:spPr bwMode="auto">
          <a:xfrm>
            <a:off x="5977384" y="742528"/>
            <a:ext cx="3810000" cy="1066800"/>
          </a:xfrm>
          <a:prstGeom prst="ellipse">
            <a:avLst/>
          </a:prstGeom>
          <a:noFill/>
          <a:ln w="44450">
            <a:solidFill>
              <a:srgbClr val="FF0000"/>
            </a:solidFill>
            <a:round/>
            <a:headEnd/>
            <a:tailEnd/>
          </a:ln>
        </p:spPr>
        <p:txBody>
          <a:bodyPr>
            <a:prstTxWarp prst="textNoShape">
              <a:avLst/>
            </a:prstTxWarp>
          </a:bodyPr>
          <a:lstStyle/>
          <a:p>
            <a:pPr eaLnBrk="0" hangingPunct="0"/>
            <a:endParaRPr lang="it-IT"/>
          </a:p>
        </p:txBody>
      </p:sp>
      <p:sp>
        <p:nvSpPr>
          <p:cNvPr id="13" name="Rectangle 12"/>
          <p:cNvSpPr>
            <a:spLocks noChangeArrowheads="1"/>
          </p:cNvSpPr>
          <p:nvPr/>
        </p:nvSpPr>
        <p:spPr bwMode="auto">
          <a:xfrm>
            <a:off x="262384" y="4400128"/>
            <a:ext cx="9296400" cy="1981200"/>
          </a:xfrm>
          <a:prstGeom prst="rect">
            <a:avLst/>
          </a:prstGeom>
          <a:noFill/>
          <a:ln w="9525">
            <a:noFill/>
            <a:miter lim="800000"/>
            <a:headEnd/>
            <a:tailEnd/>
          </a:ln>
        </p:spPr>
        <p:txBody>
          <a:bodyPr>
            <a:prstTxWarp prst="textNoShape">
              <a:avLst/>
            </a:prstTxWarp>
          </a:bodyPr>
          <a:lstStyle/>
          <a:p>
            <a:pPr marL="342900" indent="-342900" eaLnBrk="0" hangingPunct="0">
              <a:spcBef>
                <a:spcPct val="20000"/>
              </a:spcBef>
              <a:buSzPct val="130000"/>
              <a:buFont typeface="Arial" charset="0"/>
              <a:buChar char="•"/>
            </a:pPr>
            <a:r>
              <a:rPr lang="en-US" sz="2000" dirty="0">
                <a:solidFill>
                  <a:srgbClr val="000000"/>
                </a:solidFill>
                <a:latin typeface="Tahoma" charset="0"/>
                <a:ea typeface="ＭＳ Ｐゴシック" charset="-128"/>
                <a:cs typeface="ＭＳ Ｐゴシック" charset="-128"/>
              </a:rPr>
              <a:t>Compute intensive</a:t>
            </a:r>
            <a:r>
              <a:rPr lang="en-US" sz="2000" dirty="0" smtClean="0">
                <a:solidFill>
                  <a:srgbClr val="000000"/>
                </a:solidFill>
                <a:latin typeface="Tahoma" charset="0"/>
                <a:ea typeface="ＭＳ Ｐゴシック" charset="-128"/>
                <a:cs typeface="ＭＳ Ｐゴシック" charset="-128"/>
              </a:rPr>
              <a:t> </a:t>
            </a:r>
            <a:r>
              <a:rPr lang="en-US" sz="2000" dirty="0" smtClean="0">
                <a:solidFill>
                  <a:srgbClr val="000000"/>
                </a:solidFill>
                <a:latin typeface="Tahoma" charset="0"/>
              </a:rPr>
              <a:t>p</a:t>
            </a:r>
            <a:r>
              <a:rPr lang="en-US" sz="2000" dirty="0" smtClean="0">
                <a:solidFill>
                  <a:srgbClr val="000000"/>
                </a:solidFill>
                <a:latin typeface="Tahoma" charset="0"/>
                <a:ea typeface="ＭＳ Ｐゴシック" charset="-128"/>
                <a:cs typeface="ＭＳ Ｐゴシック" charset="-128"/>
              </a:rPr>
              <a:t>hysics</a:t>
            </a:r>
          </a:p>
          <a:p>
            <a:pPr marL="800100" lvl="1" indent="-342900" eaLnBrk="0" hangingPunct="0">
              <a:spcBef>
                <a:spcPct val="20000"/>
              </a:spcBef>
              <a:buSzPct val="130000"/>
              <a:buFont typeface="Arial" charset="0"/>
              <a:buChar char="•"/>
            </a:pPr>
            <a:r>
              <a:rPr lang="en-US" sz="1800" dirty="0">
                <a:solidFill>
                  <a:srgbClr val="000000"/>
                </a:solidFill>
                <a:latin typeface="Tahoma" charset="0"/>
                <a:ea typeface="ＭＳ Ｐゴシック" charset="-128"/>
                <a:cs typeface="ＭＳ Ｐゴシック" charset="-128"/>
              </a:rPr>
              <a:t>~ 0.01-1 </a:t>
            </a:r>
            <a:r>
              <a:rPr lang="en-US" sz="1800" dirty="0" err="1">
                <a:solidFill>
                  <a:srgbClr val="000000"/>
                </a:solidFill>
                <a:latin typeface="Tahoma" charset="0"/>
                <a:ea typeface="ＭＳ Ｐゴシック" charset="-128"/>
                <a:cs typeface="ＭＳ Ｐゴシック" charset="-128"/>
              </a:rPr>
              <a:t>Pflops</a:t>
            </a:r>
            <a:r>
              <a:rPr lang="en-US" sz="1800" dirty="0">
                <a:solidFill>
                  <a:srgbClr val="000000"/>
                </a:solidFill>
                <a:latin typeface="Tahoma" charset="0"/>
                <a:ea typeface="ＭＳ Ｐゴシック" charset="-128"/>
                <a:cs typeface="ＭＳ Ｐゴシック" charset="-128"/>
              </a:rPr>
              <a:t> for single research group </a:t>
            </a:r>
          </a:p>
          <a:p>
            <a:pPr marL="800100" lvl="1" indent="-342900" eaLnBrk="0" hangingPunct="0">
              <a:spcBef>
                <a:spcPct val="20000"/>
              </a:spcBef>
              <a:buSzPct val="130000"/>
              <a:buFont typeface="Arial" charset="0"/>
              <a:buChar char="•"/>
            </a:pPr>
            <a:r>
              <a:rPr lang="en-US" sz="1800" dirty="0">
                <a:solidFill>
                  <a:srgbClr val="000000"/>
                </a:solidFill>
                <a:latin typeface="Tahoma" charset="0"/>
                <a:ea typeface="ＭＳ Ｐゴシック" charset="-128"/>
                <a:cs typeface="ＭＳ Ｐゴシック" charset="-128"/>
              </a:rPr>
              <a:t>~ 0.1-10 </a:t>
            </a:r>
            <a:r>
              <a:rPr lang="en-US" sz="1800" dirty="0" err="1">
                <a:solidFill>
                  <a:srgbClr val="000000"/>
                </a:solidFill>
                <a:latin typeface="Tahoma" charset="0"/>
                <a:ea typeface="ＭＳ Ｐゴシック" charset="-128"/>
                <a:cs typeface="ＭＳ Ｐゴシック" charset="-128"/>
              </a:rPr>
              <a:t>Pflops</a:t>
            </a:r>
            <a:r>
              <a:rPr lang="en-US" sz="1800" dirty="0">
                <a:solidFill>
                  <a:srgbClr val="000000"/>
                </a:solidFill>
                <a:latin typeface="Tahoma" charset="0"/>
                <a:ea typeface="ＭＳ Ｐゴシック" charset="-128"/>
                <a:cs typeface="ＭＳ Ｐゴシック" charset="-128"/>
              </a:rPr>
              <a:t> nationwide</a:t>
            </a:r>
          </a:p>
          <a:p>
            <a:pPr marL="342900" indent="-342900" eaLnBrk="0" hangingPunct="0">
              <a:spcBef>
                <a:spcPct val="20000"/>
              </a:spcBef>
              <a:buSzPct val="130000"/>
              <a:buFont typeface="Arial" charset="0"/>
              <a:buChar char="•"/>
            </a:pPr>
            <a:r>
              <a:rPr lang="en-US" sz="2000" dirty="0">
                <a:solidFill>
                  <a:srgbClr val="000000"/>
                </a:solidFill>
                <a:latin typeface="Tahoma" charset="0"/>
                <a:ea typeface="ＭＳ Ｐゴシック" charset="-128"/>
                <a:cs typeface="ＭＳ Ｐゴシック" charset="-128"/>
              </a:rPr>
              <a:t>and beyond LQCD…</a:t>
            </a:r>
          </a:p>
          <a:p>
            <a:pPr marL="800100" lvl="1" indent="-342900" eaLnBrk="0" hangingPunct="0">
              <a:spcBef>
                <a:spcPct val="20000"/>
              </a:spcBef>
              <a:buSzPct val="130000"/>
              <a:buFont typeface="Arial" charset="0"/>
              <a:buChar char="•"/>
            </a:pPr>
            <a:r>
              <a:rPr lang="en-US" sz="1800" dirty="0">
                <a:solidFill>
                  <a:srgbClr val="000000"/>
                </a:solidFill>
                <a:latin typeface="Tahoma" charset="0"/>
                <a:ea typeface="ＭＳ Ｐゴシック" charset="-128"/>
                <a:cs typeface="ＭＳ Ｐゴシック" charset="-128"/>
              </a:rPr>
              <a:t>2D Spin models, Bio-Computing, Gravitational wave analysis, Complex systems, 2D/3D Fluid Dynamics, </a:t>
            </a:r>
            <a:r>
              <a:rPr lang="en-US" sz="1800" dirty="0" err="1">
                <a:solidFill>
                  <a:srgbClr val="000000"/>
                </a:solidFill>
                <a:latin typeface="Tahoma" charset="0"/>
                <a:ea typeface="ＭＳ Ｐゴシック" charset="-128"/>
                <a:cs typeface="ＭＳ Ｐゴシック" charset="-128"/>
              </a:rPr>
              <a:t>Montecarlo</a:t>
            </a:r>
            <a:r>
              <a:rPr lang="en-US" sz="1800" dirty="0">
                <a:solidFill>
                  <a:srgbClr val="000000"/>
                </a:solidFill>
                <a:latin typeface="Tahoma" charset="0"/>
                <a:ea typeface="ＭＳ Ｐゴシック" charset="-128"/>
                <a:cs typeface="ＭＳ Ｐゴシック" charset="-128"/>
              </a:rPr>
              <a:t> for medical and space sciences, … </a:t>
            </a:r>
          </a:p>
          <a:p>
            <a:pPr marL="800100" lvl="1" indent="-342900" eaLnBrk="0" hangingPunct="0">
              <a:spcBef>
                <a:spcPct val="20000"/>
              </a:spcBef>
              <a:buSzPct val="130000"/>
              <a:buFont typeface="Arial" charset="0"/>
              <a:buChar char="•"/>
            </a:pPr>
            <a:endParaRPr lang="en-US" sz="2000" dirty="0">
              <a:solidFill>
                <a:srgbClr val="000000"/>
              </a:solidFill>
              <a:latin typeface="Tahoma" charset="0"/>
              <a:ea typeface="ＭＳ Ｐゴシック" charset="-128"/>
              <a:cs typeface="ＭＳ Ｐゴシック" charset="-128"/>
            </a:endParaRPr>
          </a:p>
          <a:p>
            <a:pPr marL="342900" indent="-342900" eaLnBrk="0" hangingPunct="0">
              <a:spcBef>
                <a:spcPct val="20000"/>
              </a:spcBef>
              <a:buSzPct val="130000"/>
              <a:buFont typeface="Arial" charset="0"/>
              <a:buChar char="•"/>
            </a:pPr>
            <a:endParaRPr lang="en-US" sz="2000" dirty="0">
              <a:solidFill>
                <a:srgbClr val="000000"/>
              </a:solidFill>
              <a:latin typeface="Tahoma" charset="0"/>
              <a:ea typeface="ＭＳ Ｐゴシック" charset="-128"/>
              <a:cs typeface="ＭＳ Ｐゴシック" charset="-128"/>
            </a:endParaRPr>
          </a:p>
          <a:p>
            <a:pPr marL="2057400" lvl="4" indent="-228600" eaLnBrk="0" hangingPunct="0">
              <a:spcBef>
                <a:spcPct val="20000"/>
              </a:spcBef>
              <a:buSzPct val="130000"/>
              <a:buFont typeface="Arial" charset="0"/>
              <a:buChar char="•"/>
            </a:pPr>
            <a:endParaRPr lang="en-GB" sz="1800" dirty="0">
              <a:solidFill>
                <a:srgbClr val="000000"/>
              </a:solidFill>
              <a:latin typeface="Tahoma" charset="0"/>
              <a:ea typeface="ＭＳ Ｐゴシック" charset="-128"/>
              <a:cs typeface="ＭＳ Ｐゴシック" charset="-128"/>
            </a:endParaRPr>
          </a:p>
          <a:p>
            <a:pPr marL="1143000" lvl="2" indent="-228600" eaLnBrk="0" hangingPunct="0">
              <a:lnSpc>
                <a:spcPct val="90000"/>
              </a:lnSpc>
              <a:spcBef>
                <a:spcPct val="20000"/>
              </a:spcBef>
              <a:buSzPct val="130000"/>
              <a:buFont typeface="Arial" charset="0"/>
              <a:buChar char="•"/>
            </a:pPr>
            <a:endParaRPr lang="en-GB" sz="2000" dirty="0">
              <a:solidFill>
                <a:srgbClr val="000000"/>
              </a:solidFill>
              <a:ea typeface="ＭＳ Ｐゴシック" charset="-128"/>
              <a:cs typeface="ＭＳ Ｐゴシック" charset="-128"/>
            </a:endParaRPr>
          </a:p>
        </p:txBody>
      </p:sp>
    </p:spTree>
    <p:extLst>
      <p:ext uri="{BB962C8B-B14F-4D97-AF65-F5344CB8AC3E}">
        <p14:creationId xmlns:p14="http://schemas.microsoft.com/office/powerpoint/2010/main" val="823863288"/>
      </p:ext>
    </p:extLst>
  </p:cSld>
  <p:clrMapOvr>
    <a:masterClrMapping/>
  </p:clrMapOvr>
  <mc:AlternateContent xmlns:mc="http://schemas.openxmlformats.org/markup-compatibility/2006" xmlns:p14="http://schemas.microsoft.com/office/powerpoint/2010/main">
    <mc:Choice Requires="p14">
      <p:transition spd="slow" p14:dur="2000"/>
    </mc:Choice>
    <mc:Fallback xmlns:mv="urn:schemas-microsoft-com:mac:vml" xmlns="">
      <p:transitio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SW stack</a:t>
            </a:r>
            <a:endParaRPr lang="en-US" dirty="0"/>
          </a:p>
        </p:txBody>
      </p:sp>
      <p:pic>
        <p:nvPicPr>
          <p:cNvPr id="4" name="Picture 3"/>
          <p:cNvPicPr>
            <a:picLocks noChangeAspect="1"/>
          </p:cNvPicPr>
          <p:nvPr/>
        </p:nvPicPr>
        <p:blipFill>
          <a:blip r:embed="rId2"/>
          <a:stretch>
            <a:fillRect/>
          </a:stretch>
        </p:blipFill>
        <p:spPr>
          <a:xfrm>
            <a:off x="1712409" y="1175443"/>
            <a:ext cx="6696975" cy="5061869"/>
          </a:xfrm>
          <a:prstGeom prst="rect">
            <a:avLst/>
          </a:prstGeom>
          <a:ln>
            <a:solidFill>
              <a:schemeClr val="tx1"/>
            </a:solidFill>
          </a:ln>
        </p:spPr>
      </p:pic>
    </p:spTree>
    <p:extLst>
      <p:ext uri="{BB962C8B-B14F-4D97-AF65-F5344CB8AC3E}">
        <p14:creationId xmlns:p14="http://schemas.microsoft.com/office/powerpoint/2010/main" val="2456497657"/>
      </p:ext>
    </p:extLst>
  </p:cSld>
  <p:clrMapOvr>
    <a:masterClrMapping/>
  </p:clrMapOvr>
  <mc:AlternateContent xmlns:mc="http://schemas.openxmlformats.org/markup-compatibility/2006" xmlns:p14="http://schemas.microsoft.com/office/powerpoint/2010/main">
    <mc:Choice Requires="p14">
      <p:transition spd="slow" p14:dur="2000"/>
    </mc:Choice>
    <mc:Fallback xmlns:mv="urn:schemas-microsoft-com:mac:vml" xmlns="">
      <p:transition spd="slow"/>
    </mc:Fallback>
  </mc:AlternateContent>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SW stack</a:t>
            </a:r>
            <a:endParaRPr lang="en-US" dirty="0"/>
          </a:p>
        </p:txBody>
      </p:sp>
      <p:pic>
        <p:nvPicPr>
          <p:cNvPr id="11" name="Picture 10"/>
          <p:cNvPicPr>
            <a:picLocks noChangeAspect="1"/>
          </p:cNvPicPr>
          <p:nvPr/>
        </p:nvPicPr>
        <p:blipFill>
          <a:blip r:embed="rId3"/>
          <a:stretch>
            <a:fillRect/>
          </a:stretch>
        </p:blipFill>
        <p:spPr>
          <a:xfrm>
            <a:off x="1726808" y="1349607"/>
            <a:ext cx="6466552" cy="4887705"/>
          </a:xfrm>
          <a:prstGeom prst="rect">
            <a:avLst/>
          </a:prstGeom>
          <a:ln>
            <a:solidFill>
              <a:schemeClr val="tx1"/>
            </a:solidFill>
          </a:ln>
        </p:spPr>
      </p:pic>
    </p:spTree>
    <p:extLst>
      <p:ext uri="{BB962C8B-B14F-4D97-AF65-F5344CB8AC3E}">
        <p14:creationId xmlns:p14="http://schemas.microsoft.com/office/powerpoint/2010/main" val="290346885"/>
      </p:ext>
    </p:extLst>
  </p:cSld>
  <p:clrMapOvr>
    <a:masterClrMapping/>
  </p:clrMapOvr>
  <mc:AlternateContent xmlns:mc="http://schemas.openxmlformats.org/markup-compatibility/2006" xmlns:p14="http://schemas.microsoft.com/office/powerpoint/2010/main">
    <mc:Choice Requires="p14">
      <p:transition spd="slow" p14:dur="2000"/>
    </mc:Choice>
    <mc:Fallback xmlns:mv="urn:schemas-microsoft-com:mac:vml" xmlns="">
      <p:transition spd="slow"/>
    </mc:Fallback>
  </mc:AlternateContent>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SW stack</a:t>
            </a:r>
            <a:endParaRPr lang="en-US" dirty="0"/>
          </a:p>
        </p:txBody>
      </p:sp>
      <p:pic>
        <p:nvPicPr>
          <p:cNvPr id="6" name="Picture 5"/>
          <p:cNvPicPr>
            <a:picLocks noChangeAspect="1"/>
          </p:cNvPicPr>
          <p:nvPr/>
        </p:nvPicPr>
        <p:blipFill>
          <a:blip r:embed="rId2"/>
          <a:stretch>
            <a:fillRect/>
          </a:stretch>
        </p:blipFill>
        <p:spPr>
          <a:xfrm>
            <a:off x="1863080" y="1326172"/>
            <a:ext cx="6402288" cy="4839132"/>
          </a:xfrm>
          <a:prstGeom prst="rect">
            <a:avLst/>
          </a:prstGeom>
          <a:ln>
            <a:solidFill>
              <a:schemeClr val="tx1"/>
            </a:solidFill>
          </a:ln>
        </p:spPr>
      </p:pic>
    </p:spTree>
    <p:extLst>
      <p:ext uri="{BB962C8B-B14F-4D97-AF65-F5344CB8AC3E}">
        <p14:creationId xmlns:p14="http://schemas.microsoft.com/office/powerpoint/2010/main" val="1791707586"/>
      </p:ext>
    </p:extLst>
  </p:cSld>
  <p:clrMapOvr>
    <a:masterClrMapping/>
  </p:clrMapOvr>
  <mc:AlternateContent xmlns:mc="http://schemas.openxmlformats.org/markup-compatibility/2006" xmlns:p14="http://schemas.microsoft.com/office/powerpoint/2010/main">
    <mc:Choice Requires="p14">
      <p:transition spd="slow" p14:dur="2000"/>
    </mc:Choice>
    <mc:Fallback xmlns="" xmlns:mv="urn:schemas-microsoft-com:mac:vml">
      <p:transition spd="slow"/>
    </mc:Fallback>
  </mc:AlternateContent>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SW stack</a:t>
            </a:r>
            <a:endParaRPr lang="en-US" dirty="0"/>
          </a:p>
        </p:txBody>
      </p:sp>
      <p:pic>
        <p:nvPicPr>
          <p:cNvPr id="4" name="Picture 3"/>
          <p:cNvPicPr>
            <a:picLocks noChangeAspect="1"/>
          </p:cNvPicPr>
          <p:nvPr/>
        </p:nvPicPr>
        <p:blipFill>
          <a:blip r:embed="rId2"/>
          <a:stretch>
            <a:fillRect/>
          </a:stretch>
        </p:blipFill>
        <p:spPr>
          <a:xfrm>
            <a:off x="1640632" y="1196752"/>
            <a:ext cx="6791463" cy="5051648"/>
          </a:xfrm>
          <a:prstGeom prst="rect">
            <a:avLst/>
          </a:prstGeom>
          <a:ln>
            <a:solidFill>
              <a:schemeClr val="tx1"/>
            </a:solidFill>
          </a:ln>
        </p:spPr>
      </p:pic>
    </p:spTree>
    <p:extLst>
      <p:ext uri="{BB962C8B-B14F-4D97-AF65-F5344CB8AC3E}">
        <p14:creationId xmlns:p14="http://schemas.microsoft.com/office/powerpoint/2010/main" val="1850248884"/>
      </p:ext>
    </p:extLst>
  </p:cSld>
  <p:clrMapOvr>
    <a:masterClrMapping/>
  </p:clrMapOvr>
  <mc:AlternateContent xmlns:mc="http://schemas.openxmlformats.org/markup-compatibility/2006" xmlns:p14="http://schemas.microsoft.com/office/powerpoint/2010/main">
    <mc:Choice Requires="p14">
      <p:transition spd="slow" p14:dur="2000"/>
    </mc:Choice>
    <mc:Fallback xmlns="" xmlns:mv="urn:schemas-microsoft-com:mac:vml">
      <p:transition spd="slow"/>
    </mc:Fallback>
  </mc:AlternateContent>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8504" y="44624"/>
            <a:ext cx="8915400" cy="562074"/>
          </a:xfrm>
        </p:spPr>
        <p:txBody>
          <a:bodyPr>
            <a:normAutofit fontScale="90000"/>
          </a:bodyPr>
          <a:lstStyle/>
          <a:p>
            <a:r>
              <a:rPr lang="en-US" dirty="0" smtClean="0"/>
              <a:t>AURORA LQCD results</a:t>
            </a:r>
            <a:endParaRPr lang="en-US" dirty="0"/>
          </a:p>
        </p:txBody>
      </p:sp>
      <p:pic>
        <p:nvPicPr>
          <p:cNvPr id="5" name="Picture 4" descr="aurora_lqc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08584" y="692696"/>
            <a:ext cx="7867724" cy="5980950"/>
          </a:xfrm>
          <a:prstGeom prst="rect">
            <a:avLst/>
          </a:prstGeom>
        </p:spPr>
      </p:pic>
    </p:spTree>
    <p:extLst>
      <p:ext uri="{BB962C8B-B14F-4D97-AF65-F5344CB8AC3E}">
        <p14:creationId xmlns:p14="http://schemas.microsoft.com/office/powerpoint/2010/main" val="1707675032"/>
      </p:ext>
    </p:extLst>
  </p:cSld>
  <p:clrMapOvr>
    <a:masterClrMapping/>
  </p:clrMapOvr>
  <mc:AlternateContent xmlns:mc="http://schemas.openxmlformats.org/markup-compatibility/2006" xmlns:p14="http://schemas.microsoft.com/office/powerpoint/2010/main">
    <mc:Choice Requires="p14">
      <p:transition spd="slow" p14:dur="2000"/>
    </mc:Choice>
    <mc:Fallback xmlns="" xmlns:mv="urn:schemas-microsoft-com:mac:vml">
      <p:transition spd="slow"/>
    </mc:Fallback>
  </mc:AlternateContent>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 name="Picture 145"/>
          <p:cNvPicPr>
            <a:picLocks noChangeAspect="1"/>
          </p:cNvPicPr>
          <p:nvPr/>
        </p:nvPicPr>
        <p:blipFill>
          <a:blip r:embed="rId2" cstate="print"/>
          <a:stretch>
            <a:fillRect/>
          </a:stretch>
        </p:blipFill>
        <p:spPr>
          <a:xfrm>
            <a:off x="5691064" y="980728"/>
            <a:ext cx="4047590" cy="2362200"/>
          </a:xfrm>
          <a:prstGeom prst="rect">
            <a:avLst/>
          </a:prstGeom>
        </p:spPr>
      </p:pic>
      <p:sp>
        <p:nvSpPr>
          <p:cNvPr id="2" name="Title 1"/>
          <p:cNvSpPr>
            <a:spLocks noGrp="1"/>
          </p:cNvSpPr>
          <p:nvPr>
            <p:ph type="title"/>
          </p:nvPr>
        </p:nvSpPr>
        <p:spPr>
          <a:xfrm>
            <a:off x="2216696" y="44624"/>
            <a:ext cx="5904656" cy="504056"/>
          </a:xfrm>
        </p:spPr>
        <p:txBody>
          <a:bodyPr>
            <a:normAutofit fontScale="90000"/>
          </a:bodyPr>
          <a:lstStyle/>
          <a:p>
            <a:r>
              <a:rPr lang="en-US" sz="3600" dirty="0"/>
              <a:t>Requirements from </a:t>
            </a:r>
            <a:r>
              <a:rPr lang="en-US" sz="3600" dirty="0" smtClean="0"/>
              <a:t>LQCD*</a:t>
            </a:r>
            <a:endParaRPr lang="en-US" sz="3600" dirty="0"/>
          </a:p>
        </p:txBody>
      </p:sp>
      <p:sp>
        <p:nvSpPr>
          <p:cNvPr id="3" name="Content Placeholder 2"/>
          <p:cNvSpPr>
            <a:spLocks noGrp="1"/>
          </p:cNvSpPr>
          <p:nvPr>
            <p:ph idx="1"/>
          </p:nvPr>
        </p:nvSpPr>
        <p:spPr>
          <a:xfrm>
            <a:off x="128464" y="980728"/>
            <a:ext cx="9677400" cy="4587717"/>
          </a:xfrm>
        </p:spPr>
        <p:txBody>
          <a:bodyPr>
            <a:normAutofit lnSpcReduction="10000"/>
          </a:bodyPr>
          <a:lstStyle/>
          <a:p>
            <a:pPr>
              <a:buFont typeface="Arial"/>
              <a:buChar char="•"/>
            </a:pPr>
            <a:r>
              <a:rPr lang="en-US" sz="2000" dirty="0" smtClean="0">
                <a:solidFill>
                  <a:srgbClr val="000000"/>
                </a:solidFill>
                <a:latin typeface="Tahoma"/>
                <a:cs typeface="Tahoma"/>
              </a:rPr>
              <a:t>GPU lattice size = L</a:t>
            </a:r>
            <a:r>
              <a:rPr lang="en-US" sz="2000" baseline="30000" dirty="0" smtClean="0">
                <a:solidFill>
                  <a:srgbClr val="000000"/>
                </a:solidFill>
                <a:latin typeface="Tahoma"/>
                <a:cs typeface="Tahoma"/>
              </a:rPr>
              <a:t>3</a:t>
            </a:r>
            <a:r>
              <a:rPr lang="en-US" sz="2000" dirty="0" smtClean="0">
                <a:solidFill>
                  <a:srgbClr val="000000"/>
                </a:solidFill>
                <a:latin typeface="Tahoma"/>
                <a:cs typeface="Tahoma"/>
              </a:rPr>
              <a:t>xT</a:t>
            </a:r>
          </a:p>
          <a:p>
            <a:pPr>
              <a:buFont typeface="Arial"/>
              <a:buChar char="•"/>
            </a:pPr>
            <a:r>
              <a:rPr lang="en-US" sz="2000" dirty="0" smtClean="0">
                <a:solidFill>
                  <a:srgbClr val="000000"/>
                </a:solidFill>
                <a:latin typeface="Tahoma"/>
                <a:cs typeface="Tahoma"/>
              </a:rPr>
              <a:t>N</a:t>
            </a:r>
            <a:r>
              <a:rPr lang="en-US" sz="2000" baseline="-25000" dirty="0" smtClean="0">
                <a:solidFill>
                  <a:srgbClr val="000000"/>
                </a:solidFill>
                <a:latin typeface="Tahoma"/>
                <a:cs typeface="Tahoma"/>
              </a:rPr>
              <a:t>GPU</a:t>
            </a:r>
            <a:r>
              <a:rPr lang="en-US" sz="2000" dirty="0" smtClean="0">
                <a:solidFill>
                  <a:srgbClr val="000000"/>
                </a:solidFill>
                <a:latin typeface="Tahoma"/>
                <a:cs typeface="Tahoma"/>
              </a:rPr>
              <a:t> per computing node (</a:t>
            </a:r>
            <a:r>
              <a:rPr lang="en-US" sz="2000" dirty="0" err="1" smtClean="0">
                <a:solidFill>
                  <a:srgbClr val="000000"/>
                </a:solidFill>
                <a:latin typeface="Tahoma"/>
                <a:cs typeface="Tahoma"/>
              </a:rPr>
              <a:t>i/e</a:t>
            </a:r>
            <a:r>
              <a:rPr lang="en-US" sz="2000" dirty="0" smtClean="0">
                <a:solidFill>
                  <a:srgbClr val="000000"/>
                </a:solidFill>
                <a:latin typeface="Tahoma"/>
                <a:cs typeface="Tahoma"/>
              </a:rPr>
              <a:t> 1 </a:t>
            </a:r>
            <a:r>
              <a:rPr lang="en-US" sz="2000" dirty="0" err="1" smtClean="0">
                <a:solidFill>
                  <a:srgbClr val="000000"/>
                </a:solidFill>
                <a:latin typeface="Tahoma"/>
                <a:cs typeface="Tahoma"/>
              </a:rPr>
              <a:t>APEnet</a:t>
            </a:r>
            <a:r>
              <a:rPr lang="en-US" sz="2000" dirty="0" smtClean="0">
                <a:solidFill>
                  <a:srgbClr val="000000"/>
                </a:solidFill>
                <a:latin typeface="Tahoma"/>
                <a:cs typeface="Tahoma"/>
              </a:rPr>
              <a:t>+) -&gt; </a:t>
            </a:r>
          </a:p>
          <a:p>
            <a:pPr>
              <a:buNone/>
            </a:pPr>
            <a:r>
              <a:rPr lang="en-US" sz="2000" dirty="0" smtClean="0">
                <a:solidFill>
                  <a:srgbClr val="000000"/>
                </a:solidFill>
                <a:latin typeface="Tahoma"/>
                <a:cs typeface="Tahoma"/>
              </a:rPr>
              <a:t>		computing node lattice size = L</a:t>
            </a:r>
            <a:r>
              <a:rPr lang="en-US" sz="2000" baseline="30000" dirty="0" smtClean="0">
                <a:solidFill>
                  <a:srgbClr val="000000"/>
                </a:solidFill>
                <a:latin typeface="Tahoma"/>
                <a:cs typeface="Tahoma"/>
              </a:rPr>
              <a:t>3</a:t>
            </a:r>
            <a:r>
              <a:rPr lang="en-US" sz="2000" dirty="0" smtClean="0">
                <a:solidFill>
                  <a:srgbClr val="000000"/>
                </a:solidFill>
                <a:latin typeface="Tahoma"/>
                <a:cs typeface="Tahoma"/>
              </a:rPr>
              <a:t>xN</a:t>
            </a:r>
            <a:r>
              <a:rPr lang="en-US" sz="2000" baseline="-25000" dirty="0" smtClean="0">
                <a:solidFill>
                  <a:srgbClr val="000000"/>
                </a:solidFill>
                <a:latin typeface="Tahoma"/>
                <a:cs typeface="Tahoma"/>
              </a:rPr>
              <a:t>GPU</a:t>
            </a:r>
            <a:r>
              <a:rPr lang="en-US" sz="2000" dirty="0" smtClean="0">
                <a:solidFill>
                  <a:srgbClr val="000000"/>
                </a:solidFill>
                <a:latin typeface="Tahoma"/>
                <a:cs typeface="Tahoma"/>
              </a:rPr>
              <a:t>T</a:t>
            </a:r>
          </a:p>
          <a:p>
            <a:pPr>
              <a:buFont typeface="Arial"/>
              <a:buChar char="•"/>
            </a:pPr>
            <a:endParaRPr lang="en-US" sz="2000" dirty="0" smtClean="0">
              <a:solidFill>
                <a:srgbClr val="FF0000"/>
              </a:solidFill>
              <a:latin typeface="Tahoma"/>
              <a:cs typeface="Tahoma"/>
            </a:endParaRPr>
          </a:p>
          <a:p>
            <a:pPr>
              <a:buClr>
                <a:schemeClr val="tx1"/>
              </a:buClr>
              <a:buFont typeface="Arial"/>
              <a:buChar char="•"/>
            </a:pPr>
            <a:r>
              <a:rPr lang="en-US" sz="2000" dirty="0" smtClean="0">
                <a:solidFill>
                  <a:srgbClr val="FF0000"/>
                </a:solidFill>
                <a:latin typeface="Tahoma"/>
                <a:cs typeface="Tahoma"/>
              </a:rPr>
              <a:t>even</a:t>
            </a:r>
            <a:r>
              <a:rPr lang="en-US" sz="2000" dirty="0">
                <a:solidFill>
                  <a:srgbClr val="FF0000"/>
                </a:solidFill>
                <a:latin typeface="Tahoma"/>
                <a:cs typeface="Tahoma"/>
              </a:rPr>
              <a:t>/odd</a:t>
            </a:r>
            <a:r>
              <a:rPr lang="en-US" sz="2000" dirty="0">
                <a:latin typeface="Tahoma"/>
                <a:cs typeface="Tahoma"/>
              </a:rPr>
              <a:t> </a:t>
            </a:r>
            <a:r>
              <a:rPr lang="en-US" sz="2000" dirty="0" smtClean="0">
                <a:latin typeface="Tahoma"/>
                <a:cs typeface="Tahoma"/>
              </a:rPr>
              <a:t>+ </a:t>
            </a:r>
            <a:r>
              <a:rPr lang="en-US" sz="2000" dirty="0" err="1" smtClean="0">
                <a:solidFill>
                  <a:srgbClr val="008000"/>
                </a:solidFill>
                <a:latin typeface="Tahoma"/>
                <a:cs typeface="Tahoma"/>
              </a:rPr>
              <a:t>γ</a:t>
            </a:r>
            <a:r>
              <a:rPr lang="en-US" sz="2000" dirty="0" smtClean="0">
                <a:solidFill>
                  <a:srgbClr val="008000"/>
                </a:solidFill>
                <a:latin typeface="Tahoma"/>
                <a:cs typeface="Tahoma"/>
              </a:rPr>
              <a:t> projection tr</a:t>
            </a:r>
            <a:r>
              <a:rPr lang="en-US" sz="2000" dirty="0">
                <a:solidFill>
                  <a:srgbClr val="008000"/>
                </a:solidFill>
                <a:latin typeface="Tahoma"/>
                <a:cs typeface="Tahoma"/>
              </a:rPr>
              <a:t>ick</a:t>
            </a:r>
            <a:r>
              <a:rPr lang="en-US" sz="2000" dirty="0" smtClean="0">
                <a:latin typeface="Tahoma"/>
                <a:cs typeface="Tahoma"/>
              </a:rPr>
              <a:t> </a:t>
            </a:r>
            <a:r>
              <a:rPr lang="en-US" sz="2000" dirty="0" err="1" smtClean="0">
                <a:latin typeface="Tahoma"/>
                <a:cs typeface="Tahoma"/>
              </a:rPr>
              <a:t>Dslash</a:t>
            </a:r>
            <a:r>
              <a:rPr lang="en-US" sz="2000" dirty="0" smtClean="0">
                <a:latin typeface="Tahoma"/>
                <a:cs typeface="Tahoma"/>
              </a:rPr>
              <a:t>:</a:t>
            </a:r>
          </a:p>
          <a:p>
            <a:pPr lvl="1">
              <a:buNone/>
            </a:pPr>
            <a:r>
              <a:rPr lang="en-US" sz="2000" dirty="0" smtClean="0">
                <a:latin typeface="Tahoma"/>
                <a:cs typeface="Tahoma"/>
              </a:rPr>
              <a:t>		</a:t>
            </a:r>
            <a:r>
              <a:rPr lang="en-US" sz="2000" dirty="0" err="1" smtClean="0">
                <a:latin typeface="Tahoma"/>
                <a:cs typeface="Tahoma"/>
              </a:rPr>
              <a:t>f(</a:t>
            </a:r>
            <a:r>
              <a:rPr lang="en-US" sz="2000" dirty="0" err="1">
                <a:latin typeface="Tahoma"/>
                <a:cs typeface="Tahoma"/>
              </a:rPr>
              <a:t>L</a:t>
            </a:r>
            <a:r>
              <a:rPr lang="en-US" sz="2000" dirty="0">
                <a:latin typeface="Tahoma"/>
                <a:cs typeface="Tahoma"/>
              </a:rPr>
              <a:t>, N</a:t>
            </a:r>
            <a:r>
              <a:rPr lang="en-US" sz="2000" baseline="-25000" dirty="0">
                <a:latin typeface="Tahoma"/>
                <a:cs typeface="Tahoma"/>
              </a:rPr>
              <a:t>GPU</a:t>
            </a:r>
            <a:r>
              <a:rPr lang="en-US" sz="2000" dirty="0" smtClean="0">
                <a:latin typeface="Tahoma"/>
                <a:cs typeface="Tahoma"/>
              </a:rPr>
              <a:t>) = 1320/</a:t>
            </a:r>
            <a:r>
              <a:rPr lang="en-US" sz="2000" dirty="0" smtClean="0">
                <a:solidFill>
                  <a:srgbClr val="FF0000"/>
                </a:solidFill>
                <a:latin typeface="Tahoma"/>
                <a:cs typeface="Tahoma"/>
              </a:rPr>
              <a:t>2</a:t>
            </a:r>
            <a:r>
              <a:rPr lang="en-US" sz="2000" dirty="0" smtClean="0">
                <a:latin typeface="Tahoma"/>
                <a:cs typeface="Tahoma"/>
              </a:rPr>
              <a:t> × </a:t>
            </a:r>
            <a:r>
              <a:rPr lang="en-US" sz="2000" dirty="0">
                <a:latin typeface="Tahoma"/>
                <a:cs typeface="Tahoma"/>
              </a:rPr>
              <a:t>N</a:t>
            </a:r>
            <a:r>
              <a:rPr lang="en-US" sz="2000" baseline="-25000" dirty="0">
                <a:latin typeface="Tahoma"/>
                <a:cs typeface="Tahoma"/>
              </a:rPr>
              <a:t>GPU</a:t>
            </a:r>
            <a:r>
              <a:rPr lang="en-US" sz="2000" dirty="0">
                <a:latin typeface="Tahoma"/>
                <a:cs typeface="Tahoma"/>
              </a:rPr>
              <a:t> ×</a:t>
            </a:r>
            <a:r>
              <a:rPr lang="en-US" sz="2000" dirty="0" smtClean="0">
                <a:latin typeface="Tahoma"/>
                <a:cs typeface="Tahoma"/>
              </a:rPr>
              <a:t> L</a:t>
            </a:r>
            <a:r>
              <a:rPr lang="en-US" sz="2000" baseline="30000" dirty="0" smtClean="0">
                <a:latin typeface="Tahoma"/>
                <a:cs typeface="Tahoma"/>
              </a:rPr>
              <a:t>3</a:t>
            </a:r>
            <a:r>
              <a:rPr lang="en-US" sz="2000" dirty="0" smtClean="0">
                <a:latin typeface="Tahoma"/>
                <a:cs typeface="Tahoma"/>
              </a:rPr>
              <a:t>T </a:t>
            </a:r>
            <a:r>
              <a:rPr lang="en-US" sz="2000" dirty="0">
                <a:latin typeface="Tahoma"/>
                <a:cs typeface="Tahoma"/>
              </a:rPr>
              <a:t>flops </a:t>
            </a:r>
            <a:endParaRPr lang="en-US" sz="2000" dirty="0" smtClean="0">
              <a:latin typeface="Tahoma"/>
              <a:cs typeface="Tahoma"/>
            </a:endParaRPr>
          </a:p>
          <a:p>
            <a:pPr lvl="1">
              <a:buNone/>
            </a:pPr>
            <a:r>
              <a:rPr lang="en-US" sz="2000" dirty="0" smtClean="0">
                <a:latin typeface="Tahoma"/>
                <a:cs typeface="Tahoma"/>
              </a:rPr>
              <a:t>		</a:t>
            </a:r>
            <a:r>
              <a:rPr lang="en-US" sz="2000" dirty="0" err="1" smtClean="0">
                <a:latin typeface="Tahoma"/>
                <a:cs typeface="Tahoma"/>
              </a:rPr>
              <a:t>r(</a:t>
            </a:r>
            <a:r>
              <a:rPr lang="en-US" sz="2000" dirty="0" err="1">
                <a:latin typeface="Tahoma"/>
                <a:cs typeface="Tahoma"/>
              </a:rPr>
              <a:t>L</a:t>
            </a:r>
            <a:r>
              <a:rPr lang="en-US" sz="2000" dirty="0">
                <a:latin typeface="Tahoma"/>
                <a:cs typeface="Tahoma"/>
              </a:rPr>
              <a:t>, N</a:t>
            </a:r>
            <a:r>
              <a:rPr lang="en-US" sz="2000" baseline="-25000" dirty="0">
                <a:latin typeface="Tahoma"/>
                <a:cs typeface="Tahoma"/>
              </a:rPr>
              <a:t>GPU</a:t>
            </a:r>
            <a:r>
              <a:rPr lang="en-US" sz="2000" dirty="0" smtClean="0">
                <a:latin typeface="Tahoma"/>
                <a:cs typeface="Tahoma"/>
              </a:rPr>
              <a:t>) = 24/</a:t>
            </a:r>
            <a:r>
              <a:rPr lang="en-US" sz="2000" dirty="0" smtClean="0">
                <a:solidFill>
                  <a:srgbClr val="FF0000"/>
                </a:solidFill>
                <a:latin typeface="Tahoma"/>
                <a:cs typeface="Tahoma"/>
              </a:rPr>
              <a:t>2</a:t>
            </a:r>
            <a:r>
              <a:rPr lang="en-US" sz="2000" dirty="0" smtClean="0">
                <a:latin typeface="Tahoma"/>
                <a:cs typeface="Tahoma"/>
              </a:rPr>
              <a:t> </a:t>
            </a:r>
            <a:r>
              <a:rPr lang="en-US" sz="2000" dirty="0">
                <a:latin typeface="Tahoma"/>
                <a:cs typeface="Tahoma"/>
              </a:rPr>
              <a:t>× </a:t>
            </a:r>
            <a:r>
              <a:rPr lang="en-US" sz="2000" dirty="0" smtClean="0">
                <a:latin typeface="Tahoma"/>
                <a:cs typeface="Tahoma"/>
              </a:rPr>
              <a:t>4 </a:t>
            </a:r>
            <a:r>
              <a:rPr lang="en-US" sz="2000" dirty="0">
                <a:latin typeface="Tahoma"/>
                <a:cs typeface="Tahoma"/>
              </a:rPr>
              <a:t>× </a:t>
            </a:r>
            <a:r>
              <a:rPr lang="en-US" sz="2000" dirty="0" smtClean="0">
                <a:latin typeface="Tahoma"/>
                <a:cs typeface="Tahoma"/>
              </a:rPr>
              <a:t>(6/</a:t>
            </a:r>
            <a:r>
              <a:rPr lang="en-US" sz="2000" dirty="0" smtClean="0">
                <a:solidFill>
                  <a:srgbClr val="008000"/>
                </a:solidFill>
                <a:latin typeface="Tahoma"/>
                <a:cs typeface="Tahoma"/>
              </a:rPr>
              <a:t>2</a:t>
            </a:r>
            <a:r>
              <a:rPr lang="en-US" sz="2000" dirty="0" smtClean="0">
                <a:latin typeface="Tahoma"/>
                <a:cs typeface="Tahoma"/>
              </a:rPr>
              <a:t> N</a:t>
            </a:r>
            <a:r>
              <a:rPr lang="en-US" sz="2000" baseline="-25000" dirty="0" smtClean="0">
                <a:latin typeface="Tahoma"/>
                <a:cs typeface="Tahoma"/>
              </a:rPr>
              <a:t>GPU </a:t>
            </a:r>
            <a:r>
              <a:rPr lang="en-US" sz="2000" dirty="0" smtClean="0">
                <a:latin typeface="Tahoma"/>
                <a:cs typeface="Tahoma"/>
              </a:rPr>
              <a:t>L</a:t>
            </a:r>
            <a:r>
              <a:rPr lang="en-US" sz="2000" baseline="30000" dirty="0" smtClean="0">
                <a:latin typeface="Tahoma"/>
                <a:cs typeface="Tahoma"/>
              </a:rPr>
              <a:t>2</a:t>
            </a:r>
            <a:r>
              <a:rPr lang="en-US" sz="2000" dirty="0" smtClean="0">
                <a:latin typeface="Tahoma"/>
                <a:cs typeface="Tahoma"/>
              </a:rPr>
              <a:t>T + x/</a:t>
            </a:r>
            <a:r>
              <a:rPr lang="en-US" sz="2000" dirty="0" smtClean="0">
                <a:solidFill>
                  <a:srgbClr val="008000"/>
                </a:solidFill>
                <a:latin typeface="Tahoma"/>
                <a:cs typeface="Tahoma"/>
              </a:rPr>
              <a:t>2</a:t>
            </a:r>
            <a:r>
              <a:rPr lang="en-US" sz="2000" dirty="0" smtClean="0">
                <a:latin typeface="Tahoma"/>
                <a:cs typeface="Tahoma"/>
              </a:rPr>
              <a:t> L</a:t>
            </a:r>
            <a:r>
              <a:rPr lang="en-US" sz="2000" baseline="30000" dirty="0" smtClean="0">
                <a:latin typeface="Tahoma"/>
                <a:cs typeface="Tahoma"/>
              </a:rPr>
              <a:t>3</a:t>
            </a:r>
            <a:r>
              <a:rPr lang="en-US" sz="2000" dirty="0" smtClean="0">
                <a:latin typeface="Tahoma"/>
                <a:cs typeface="Tahoma"/>
              </a:rPr>
              <a:t>) bytes</a:t>
            </a:r>
            <a:br>
              <a:rPr lang="en-US" sz="2000" dirty="0" smtClean="0">
                <a:latin typeface="Tahoma"/>
                <a:cs typeface="Tahoma"/>
              </a:rPr>
            </a:br>
            <a:r>
              <a:rPr lang="en-US" sz="2000" dirty="0" smtClean="0">
                <a:latin typeface="Tahoma"/>
                <a:cs typeface="Tahoma"/>
              </a:rPr>
              <a:t>				</a:t>
            </a:r>
            <a:r>
              <a:rPr lang="en-US" sz="1600" dirty="0" smtClean="0">
                <a:latin typeface="Tahoma"/>
                <a:cs typeface="Tahoma"/>
              </a:rPr>
              <a:t>with x=2,2,0 for N</a:t>
            </a:r>
            <a:r>
              <a:rPr lang="en-US" sz="1600" baseline="-25000" dirty="0" smtClean="0">
                <a:latin typeface="Tahoma"/>
                <a:cs typeface="Tahoma"/>
              </a:rPr>
              <a:t>GPU</a:t>
            </a:r>
            <a:r>
              <a:rPr lang="en-US" sz="1600" dirty="0" smtClean="0">
                <a:latin typeface="Tahoma"/>
                <a:cs typeface="Tahoma"/>
              </a:rPr>
              <a:t>=1,2,4</a:t>
            </a:r>
          </a:p>
          <a:p>
            <a:pPr>
              <a:buFont typeface="Arial"/>
              <a:buChar char="•"/>
            </a:pPr>
            <a:endParaRPr lang="en-US" sz="2000" dirty="0" smtClean="0">
              <a:latin typeface="Tahoma"/>
              <a:cs typeface="Tahoma"/>
            </a:endParaRPr>
          </a:p>
          <a:p>
            <a:pPr>
              <a:buFont typeface="Arial"/>
              <a:buChar char="•"/>
            </a:pPr>
            <a:r>
              <a:rPr lang="en-US" sz="2000" dirty="0" smtClean="0">
                <a:latin typeface="Tahoma"/>
                <a:cs typeface="Tahoma"/>
              </a:rPr>
              <a:t>Balance condition*: perfect overlap between computing time and communication time </a:t>
            </a:r>
          </a:p>
          <a:p>
            <a:pPr marL="431048" lvl="1" indent="0">
              <a:buNone/>
            </a:pPr>
            <a:r>
              <a:rPr lang="en-US" sz="2000" dirty="0" smtClean="0">
                <a:latin typeface="Tahoma"/>
                <a:cs typeface="Tahoma"/>
              </a:rPr>
              <a:t>	</a:t>
            </a:r>
            <a:r>
              <a:rPr lang="en-US" sz="2000" dirty="0" err="1" smtClean="0">
                <a:latin typeface="Tahoma"/>
                <a:cs typeface="Tahoma"/>
              </a:rPr>
              <a:t>f(L</a:t>
            </a:r>
            <a:r>
              <a:rPr lang="en-US" sz="2000" dirty="0">
                <a:latin typeface="Tahoma"/>
                <a:cs typeface="Tahoma"/>
              </a:rPr>
              <a:t>, N</a:t>
            </a:r>
            <a:r>
              <a:rPr lang="en-US" sz="2000" baseline="-25000" dirty="0">
                <a:latin typeface="Tahoma"/>
                <a:cs typeface="Tahoma"/>
              </a:rPr>
              <a:t>GPU</a:t>
            </a:r>
            <a:r>
              <a:rPr lang="en-US" sz="2000" dirty="0" smtClean="0">
                <a:latin typeface="Tahoma"/>
                <a:cs typeface="Tahoma"/>
              </a:rPr>
              <a:t>)/</a:t>
            </a:r>
            <a:r>
              <a:rPr lang="en-US" sz="2000" dirty="0" err="1" smtClean="0">
                <a:latin typeface="Tahoma"/>
                <a:cs typeface="Tahoma"/>
              </a:rPr>
              <a:t>perf(</a:t>
            </a:r>
            <a:r>
              <a:rPr lang="en-US" sz="2000" dirty="0" err="1">
                <a:latin typeface="Tahoma"/>
                <a:cs typeface="Tahoma"/>
              </a:rPr>
              <a:t>N</a:t>
            </a:r>
            <a:r>
              <a:rPr lang="en-US" sz="2000" baseline="-25000" dirty="0" err="1">
                <a:latin typeface="Tahoma"/>
                <a:cs typeface="Tahoma"/>
              </a:rPr>
              <a:t>GPU</a:t>
            </a:r>
            <a:r>
              <a:rPr lang="en-US" sz="2000" dirty="0" smtClean="0">
                <a:latin typeface="Tahoma"/>
                <a:cs typeface="Tahoma"/>
              </a:rPr>
              <a:t>) = r(L</a:t>
            </a:r>
            <a:r>
              <a:rPr lang="en-US" sz="2000" dirty="0">
                <a:latin typeface="Tahoma"/>
                <a:cs typeface="Tahoma"/>
              </a:rPr>
              <a:t>, N</a:t>
            </a:r>
            <a:r>
              <a:rPr lang="en-US" sz="2000" baseline="-25000" dirty="0">
                <a:latin typeface="Tahoma"/>
                <a:cs typeface="Tahoma"/>
              </a:rPr>
              <a:t>GPU</a:t>
            </a:r>
            <a:r>
              <a:rPr lang="en-US" sz="2000" dirty="0" smtClean="0">
                <a:latin typeface="Tahoma"/>
                <a:cs typeface="Tahoma"/>
              </a:rPr>
              <a:t>)/BW  </a:t>
            </a:r>
            <a:r>
              <a:rPr lang="en-US" sz="2000" dirty="0" err="1" smtClean="0">
                <a:latin typeface="Tahoma"/>
                <a:ea typeface="Wingdings"/>
                <a:cs typeface="Tahoma"/>
                <a:sym typeface="Wingdings"/>
              </a:rPr>
              <a:t></a:t>
            </a:r>
            <a:endParaRPr lang="en-US" sz="2000" dirty="0" smtClean="0">
              <a:latin typeface="Tahoma"/>
              <a:cs typeface="Tahoma"/>
            </a:endParaRPr>
          </a:p>
          <a:p>
            <a:pPr marL="431048" lvl="1" indent="0">
              <a:buNone/>
            </a:pPr>
            <a:r>
              <a:rPr lang="en-US" sz="2000" dirty="0" smtClean="0">
                <a:latin typeface="Tahoma"/>
                <a:cs typeface="Tahoma"/>
              </a:rPr>
              <a:t>	BW(L</a:t>
            </a:r>
            <a:r>
              <a:rPr lang="en-US" sz="2000" dirty="0">
                <a:latin typeface="Tahoma"/>
                <a:cs typeface="Tahoma"/>
              </a:rPr>
              <a:t>, N</a:t>
            </a:r>
            <a:r>
              <a:rPr lang="en-US" sz="2000" baseline="-25000" dirty="0">
                <a:latin typeface="Tahoma"/>
                <a:cs typeface="Tahoma"/>
              </a:rPr>
              <a:t>GPU</a:t>
            </a:r>
            <a:r>
              <a:rPr lang="en-US" sz="2000" dirty="0" smtClean="0">
                <a:latin typeface="Tahoma"/>
                <a:cs typeface="Tahoma"/>
              </a:rPr>
              <a:t>) = </a:t>
            </a:r>
            <a:r>
              <a:rPr lang="en-US" sz="2000" dirty="0" err="1">
                <a:latin typeface="Tahoma"/>
                <a:cs typeface="Tahoma"/>
              </a:rPr>
              <a:t>perf(N</a:t>
            </a:r>
            <a:r>
              <a:rPr lang="en-US" sz="2000" baseline="-25000" dirty="0" err="1">
                <a:latin typeface="Tahoma"/>
                <a:cs typeface="Tahoma"/>
              </a:rPr>
              <a:t>GPU</a:t>
            </a:r>
            <a:r>
              <a:rPr lang="en-US" sz="2000" dirty="0">
                <a:latin typeface="Tahoma"/>
                <a:cs typeface="Tahoma"/>
              </a:rPr>
              <a:t>) </a:t>
            </a:r>
            <a:r>
              <a:rPr lang="en-US" sz="2000" dirty="0" smtClean="0">
                <a:latin typeface="Tahoma"/>
                <a:cs typeface="Tahoma"/>
              </a:rPr>
              <a:t>× r(L, N</a:t>
            </a:r>
            <a:r>
              <a:rPr lang="en-US" sz="2000" baseline="-25000" dirty="0" smtClean="0">
                <a:latin typeface="Tahoma"/>
                <a:cs typeface="Tahoma"/>
              </a:rPr>
              <a:t>GPU</a:t>
            </a:r>
            <a:r>
              <a:rPr lang="en-US" sz="2000" dirty="0" smtClean="0">
                <a:latin typeface="Tahoma"/>
                <a:cs typeface="Tahoma"/>
              </a:rPr>
              <a:t>) / f(L</a:t>
            </a:r>
            <a:r>
              <a:rPr lang="en-US" sz="2000" dirty="0">
                <a:latin typeface="Tahoma"/>
                <a:cs typeface="Tahoma"/>
              </a:rPr>
              <a:t>, N</a:t>
            </a:r>
            <a:r>
              <a:rPr lang="en-US" sz="2000" baseline="-25000" dirty="0">
                <a:latin typeface="Tahoma"/>
                <a:cs typeface="Tahoma"/>
              </a:rPr>
              <a:t>GPU</a:t>
            </a:r>
            <a:r>
              <a:rPr lang="en-US" sz="2000" dirty="0" smtClean="0">
                <a:latin typeface="Tahoma"/>
                <a:cs typeface="Tahoma"/>
              </a:rPr>
              <a:t>)</a:t>
            </a:r>
          </a:p>
          <a:p>
            <a:pPr marL="0" indent="0" algn="r">
              <a:buNone/>
            </a:pPr>
            <a:endParaRPr lang="en-US" sz="2000" dirty="0" smtClean="0">
              <a:latin typeface="Tahoma"/>
              <a:cs typeface="Tahoma"/>
            </a:endParaRPr>
          </a:p>
          <a:p>
            <a:pPr marL="0" indent="0" algn="r">
              <a:buNone/>
            </a:pPr>
            <a:endParaRPr lang="en-US" sz="2000" dirty="0" smtClean="0">
              <a:latin typeface="Tahoma"/>
              <a:cs typeface="Tahoma"/>
            </a:endParaRPr>
          </a:p>
          <a:p>
            <a:pPr marL="0" indent="0" algn="r">
              <a:buNone/>
            </a:pPr>
            <a:endParaRPr lang="en-US" sz="2000" dirty="0">
              <a:latin typeface="Tahoma"/>
              <a:cs typeface="Tahoma"/>
            </a:endParaRPr>
          </a:p>
        </p:txBody>
      </p:sp>
      <p:sp>
        <p:nvSpPr>
          <p:cNvPr id="7" name="Rectangle 6"/>
          <p:cNvSpPr/>
          <p:nvPr/>
        </p:nvSpPr>
        <p:spPr>
          <a:xfrm>
            <a:off x="204664" y="6006951"/>
            <a:ext cx="9525000" cy="307777"/>
          </a:xfrm>
          <a:prstGeom prst="rect">
            <a:avLst/>
          </a:prstGeom>
        </p:spPr>
        <p:txBody>
          <a:bodyPr wrap="square">
            <a:spAutoFit/>
          </a:bodyPr>
          <a:lstStyle/>
          <a:p>
            <a:pPr marL="0" indent="0">
              <a:buNone/>
            </a:pPr>
            <a:r>
              <a:rPr lang="en-US" sz="1400" dirty="0" smtClean="0">
                <a:latin typeface="Tahoma"/>
                <a:cs typeface="Tahoma"/>
              </a:rPr>
              <a:t>* Slightly modified performance model taken from </a:t>
            </a:r>
            <a:r>
              <a:rPr lang="en-US" sz="1400" dirty="0" err="1" smtClean="0">
                <a:latin typeface="Tahoma"/>
                <a:cs typeface="Tahoma"/>
              </a:rPr>
              <a:t>Babich</a:t>
            </a:r>
            <a:r>
              <a:rPr lang="en-US" sz="1400" dirty="0" smtClean="0">
                <a:latin typeface="Tahoma"/>
                <a:cs typeface="Tahoma"/>
              </a:rPr>
              <a:t> (</a:t>
            </a:r>
            <a:r>
              <a:rPr lang="en-US" sz="1400" dirty="0" err="1" smtClean="0">
                <a:latin typeface="Tahoma"/>
                <a:cs typeface="Tahoma"/>
              </a:rPr>
              <a:t>STRONGnet</a:t>
            </a:r>
            <a:r>
              <a:rPr lang="en-US" sz="1400" dirty="0" smtClean="0">
                <a:latin typeface="Tahoma"/>
                <a:cs typeface="Tahoma"/>
              </a:rPr>
              <a:t> 2010), from Gottlieb via Holmgren</a:t>
            </a:r>
            <a:endParaRPr lang="en-US" sz="1400" dirty="0">
              <a:latin typeface="Tahoma"/>
              <a:cs typeface="Tahoma"/>
            </a:endParaRPr>
          </a:p>
        </p:txBody>
      </p:sp>
    </p:spTree>
    <p:extLst>
      <p:ext uri="{BB962C8B-B14F-4D97-AF65-F5344CB8AC3E}">
        <p14:creationId xmlns:p14="http://schemas.microsoft.com/office/powerpoint/2010/main" val="338490577"/>
      </p:ext>
    </p:extLst>
  </p:cSld>
  <p:clrMapOvr>
    <a:masterClrMapping/>
  </p:clrMapOvr>
  <mc:AlternateContent xmlns:mc="http://schemas.openxmlformats.org/markup-compatibility/2006" xmlns:p14="http://schemas.microsoft.com/office/powerpoint/2010/main">
    <mc:Choice Requires="p14">
      <p:transition spd="slow" p14:dur="2000"/>
    </mc:Choice>
    <mc:Fallback xmlns:mv="urn:schemas-microsoft-com:mac:vml" xmlns="">
      <p:transitio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4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44688" y="116632"/>
            <a:ext cx="6048672" cy="432048"/>
          </a:xfrm>
        </p:spPr>
        <p:txBody>
          <a:bodyPr>
            <a:normAutofit fontScale="90000"/>
          </a:bodyPr>
          <a:lstStyle/>
          <a:p>
            <a:r>
              <a:rPr lang="en-US" sz="3600" dirty="0"/>
              <a:t>Requirements from </a:t>
            </a:r>
            <a:r>
              <a:rPr lang="en-US" sz="3600" dirty="0" smtClean="0"/>
              <a:t>LQCD (2)</a:t>
            </a:r>
            <a:endParaRPr lang="en-US" sz="3600" dirty="0"/>
          </a:p>
        </p:txBody>
      </p:sp>
      <p:sp>
        <p:nvSpPr>
          <p:cNvPr id="3" name="Content Placeholder 2"/>
          <p:cNvSpPr>
            <a:spLocks noGrp="1"/>
          </p:cNvSpPr>
          <p:nvPr>
            <p:ph idx="1"/>
          </p:nvPr>
        </p:nvSpPr>
        <p:spPr>
          <a:xfrm>
            <a:off x="247650" y="1038944"/>
            <a:ext cx="9410700" cy="5486400"/>
          </a:xfrm>
        </p:spPr>
        <p:txBody>
          <a:bodyPr/>
          <a:lstStyle/>
          <a:p>
            <a:pPr>
              <a:buFont typeface="Arial"/>
              <a:buChar char="•"/>
            </a:pPr>
            <a:r>
              <a:rPr lang="en-US" sz="1800" dirty="0">
                <a:latin typeface="Tahoma"/>
                <a:cs typeface="Tahoma"/>
              </a:rPr>
              <a:t>For L=T, N</a:t>
            </a:r>
            <a:r>
              <a:rPr lang="en-US" sz="1800" baseline="-25000" dirty="0">
                <a:latin typeface="Tahoma"/>
                <a:cs typeface="Tahoma"/>
              </a:rPr>
              <a:t>GPU</a:t>
            </a:r>
            <a:r>
              <a:rPr lang="en-US" sz="1800" dirty="0">
                <a:latin typeface="Tahoma"/>
                <a:cs typeface="Tahoma"/>
              </a:rPr>
              <a:t>=2, </a:t>
            </a:r>
            <a:r>
              <a:rPr lang="en-US" sz="1800" dirty="0" err="1" smtClean="0">
                <a:latin typeface="Tahoma"/>
                <a:cs typeface="Tahoma"/>
              </a:rPr>
              <a:t>perf</a:t>
            </a:r>
            <a:r>
              <a:rPr lang="en-US" sz="1800" dirty="0">
                <a:latin typeface="Tahoma"/>
                <a:cs typeface="Tahoma"/>
              </a:rPr>
              <a:t> </a:t>
            </a:r>
            <a:r>
              <a:rPr lang="en-US" sz="1800" dirty="0" smtClean="0">
                <a:latin typeface="Tahoma"/>
                <a:cs typeface="Tahoma"/>
              </a:rPr>
              <a:t>1 GPU=135 </a:t>
            </a:r>
            <a:r>
              <a:rPr lang="en-US" sz="1800" dirty="0" err="1" smtClean="0">
                <a:latin typeface="Tahoma"/>
                <a:cs typeface="Tahoma"/>
              </a:rPr>
              <a:t>GFlops</a:t>
            </a:r>
            <a:r>
              <a:rPr lang="en-US" sz="1800" dirty="0" smtClean="0">
                <a:latin typeface="Tahoma"/>
                <a:cs typeface="Tahoma"/>
              </a:rPr>
              <a:t> </a:t>
            </a:r>
            <a:r>
              <a:rPr lang="en-US" sz="1800" dirty="0">
                <a:latin typeface="Tahoma"/>
                <a:cs typeface="Tahoma"/>
              </a:rPr>
              <a:t>sustained:</a:t>
            </a:r>
            <a:endParaRPr lang="en-US" sz="1800" dirty="0" smtClean="0">
              <a:latin typeface="Tahoma"/>
              <a:cs typeface="Tahoma"/>
            </a:endParaRPr>
          </a:p>
          <a:p>
            <a:pPr lvl="1">
              <a:buNone/>
            </a:pPr>
            <a:r>
              <a:rPr lang="en-US" sz="1600" dirty="0" smtClean="0">
                <a:latin typeface="Tahoma"/>
                <a:cs typeface="Tahoma"/>
              </a:rPr>
              <a:t>	BW</a:t>
            </a:r>
            <a:r>
              <a:rPr lang="en-US" sz="1600" dirty="0">
                <a:latin typeface="Tahoma"/>
                <a:cs typeface="Tahoma"/>
              </a:rPr>
              <a:t>(L, 2) = 2×</a:t>
            </a:r>
            <a:r>
              <a:rPr lang="en-US" sz="1600" dirty="0" smtClean="0">
                <a:latin typeface="Tahoma"/>
                <a:cs typeface="Tahoma"/>
              </a:rPr>
              <a:t>135×</a:t>
            </a:r>
            <a:r>
              <a:rPr lang="en-US" sz="1600" dirty="0">
                <a:latin typeface="Tahoma"/>
                <a:cs typeface="Tahoma"/>
              </a:rPr>
              <a:t>10</a:t>
            </a:r>
            <a:r>
              <a:rPr lang="en-US" sz="1600" baseline="30000" dirty="0">
                <a:latin typeface="Tahoma"/>
                <a:cs typeface="Tahoma"/>
              </a:rPr>
              <a:t>9</a:t>
            </a:r>
            <a:r>
              <a:rPr lang="en-US" sz="1600" dirty="0">
                <a:latin typeface="Tahoma"/>
                <a:cs typeface="Tahoma"/>
              </a:rPr>
              <a:t> × 24 (6×2+2)L</a:t>
            </a:r>
            <a:r>
              <a:rPr lang="en-US" sz="1600" baseline="30000" dirty="0">
                <a:latin typeface="Tahoma"/>
                <a:cs typeface="Tahoma"/>
              </a:rPr>
              <a:t>3</a:t>
            </a:r>
            <a:r>
              <a:rPr lang="en-US" sz="1600" dirty="0">
                <a:latin typeface="Tahoma"/>
                <a:cs typeface="Tahoma"/>
              </a:rPr>
              <a:t> / (1320× L</a:t>
            </a:r>
            <a:r>
              <a:rPr lang="en-US" sz="1600" baseline="30000" dirty="0">
                <a:latin typeface="Tahoma"/>
                <a:cs typeface="Tahoma"/>
              </a:rPr>
              <a:t>4</a:t>
            </a:r>
            <a:r>
              <a:rPr lang="en-US" sz="1600" dirty="0">
                <a:latin typeface="Tahoma"/>
                <a:cs typeface="Tahoma"/>
              </a:rPr>
              <a:t>) =</a:t>
            </a:r>
            <a:r>
              <a:rPr lang="en-US" sz="1600" dirty="0" smtClean="0">
                <a:latin typeface="Tahoma"/>
                <a:cs typeface="Tahoma"/>
              </a:rPr>
              <a:t> </a:t>
            </a:r>
            <a:r>
              <a:rPr lang="en-US" sz="1600" b="1" dirty="0" smtClean="0">
                <a:latin typeface="Tahoma"/>
                <a:cs typeface="Tahoma"/>
              </a:rPr>
              <a:t>68.7/</a:t>
            </a:r>
            <a:r>
              <a:rPr lang="en-US" sz="1600" b="1" dirty="0">
                <a:latin typeface="Tahoma"/>
                <a:cs typeface="Tahoma"/>
              </a:rPr>
              <a:t>L GB/</a:t>
            </a:r>
            <a:r>
              <a:rPr lang="en-US" sz="1600" b="1" dirty="0" err="1">
                <a:latin typeface="Tahoma"/>
                <a:cs typeface="Tahoma"/>
              </a:rPr>
              <a:t>s</a:t>
            </a:r>
            <a:endParaRPr lang="en-US" sz="1600" b="1" dirty="0" smtClean="0">
              <a:latin typeface="Tahoma"/>
              <a:cs typeface="Tahoma"/>
            </a:endParaRPr>
          </a:p>
          <a:p>
            <a:pPr lvl="1">
              <a:buNone/>
            </a:pPr>
            <a:r>
              <a:rPr lang="en-US" sz="1600" dirty="0" smtClean="0">
                <a:latin typeface="Tahoma"/>
                <a:cs typeface="Tahoma"/>
              </a:rPr>
              <a:t>	14 </a:t>
            </a:r>
            <a:r>
              <a:rPr lang="en-US" sz="1600" dirty="0">
                <a:latin typeface="Tahoma"/>
                <a:cs typeface="Tahoma"/>
              </a:rPr>
              <a:t>messages of size m(L) = </a:t>
            </a:r>
            <a:r>
              <a:rPr lang="en-US" sz="1600" b="1" dirty="0">
                <a:latin typeface="Tahoma"/>
                <a:cs typeface="Tahoma"/>
              </a:rPr>
              <a:t>24 </a:t>
            </a:r>
            <a:r>
              <a:rPr lang="en-US" sz="1600" b="1" dirty="0">
                <a:solidFill>
                  <a:srgbClr val="000000"/>
                </a:solidFill>
                <a:latin typeface="Tahoma"/>
                <a:cs typeface="Tahoma"/>
              </a:rPr>
              <a:t>L</a:t>
            </a:r>
            <a:r>
              <a:rPr lang="en-US" sz="1600" b="1" baseline="30000" dirty="0">
                <a:solidFill>
                  <a:srgbClr val="000000"/>
                </a:solidFill>
                <a:latin typeface="Tahoma"/>
                <a:cs typeface="Tahoma"/>
              </a:rPr>
              <a:t>3</a:t>
            </a:r>
            <a:r>
              <a:rPr lang="en-US" sz="1600" b="1" dirty="0">
                <a:solidFill>
                  <a:srgbClr val="000000"/>
                </a:solidFill>
                <a:latin typeface="Tahoma"/>
                <a:cs typeface="Tahoma"/>
              </a:rPr>
              <a:t> </a:t>
            </a:r>
            <a:r>
              <a:rPr lang="en-US" sz="1600" b="1" dirty="0" smtClean="0">
                <a:solidFill>
                  <a:srgbClr val="000000"/>
                </a:solidFill>
                <a:latin typeface="Tahoma"/>
                <a:cs typeface="Tahoma"/>
              </a:rPr>
              <a:t>bytes</a:t>
            </a:r>
            <a:endParaRPr lang="en-US" sz="1100" b="1" dirty="0" smtClean="0">
              <a:latin typeface="Tahoma"/>
              <a:cs typeface="Tahoma"/>
            </a:endParaRPr>
          </a:p>
          <a:p>
            <a:pPr>
              <a:buFont typeface="Arial"/>
              <a:buChar char="•"/>
            </a:pPr>
            <a:r>
              <a:rPr lang="en-US" sz="1800" dirty="0" smtClean="0">
                <a:latin typeface="Tahoma"/>
                <a:cs typeface="Tahoma"/>
              </a:rPr>
              <a:t>2 </a:t>
            </a:r>
            <a:r>
              <a:rPr lang="en-US" sz="1800" dirty="0" err="1" smtClean="0">
                <a:latin typeface="Tahoma"/>
                <a:cs typeface="Tahoma"/>
              </a:rPr>
              <a:t>GPUs</a:t>
            </a:r>
            <a:r>
              <a:rPr lang="en-US" sz="1800" dirty="0" smtClean="0">
                <a:latin typeface="Tahoma"/>
                <a:cs typeface="Tahoma"/>
              </a:rPr>
              <a:t> per node, at L=32:</a:t>
            </a:r>
          </a:p>
          <a:p>
            <a:pPr lvl="1">
              <a:buFont typeface="Arial"/>
              <a:buChar char="•"/>
            </a:pPr>
            <a:r>
              <a:rPr lang="en-US" sz="1600" dirty="0" smtClean="0">
                <a:latin typeface="Tahoma"/>
                <a:cs typeface="Tahoma"/>
              </a:rPr>
              <a:t>E/O prec. </a:t>
            </a:r>
            <a:r>
              <a:rPr lang="en-US" sz="1600" dirty="0" err="1" smtClean="0">
                <a:latin typeface="Tahoma"/>
                <a:cs typeface="Tahoma"/>
              </a:rPr>
              <a:t>Dslash</a:t>
            </a:r>
            <a:r>
              <a:rPr lang="en-US" sz="1600" dirty="0" smtClean="0">
                <a:latin typeface="Tahoma"/>
                <a:cs typeface="Tahoma"/>
              </a:rPr>
              <a:t> compute</a:t>
            </a:r>
            <a:r>
              <a:rPr lang="en-US" sz="1600" dirty="0">
                <a:latin typeface="Tahoma"/>
                <a:cs typeface="Tahoma"/>
              </a:rPr>
              <a:t>-time is</a:t>
            </a:r>
            <a:r>
              <a:rPr lang="en-US" sz="1600" dirty="0" smtClean="0">
                <a:latin typeface="Tahoma"/>
                <a:cs typeface="Tahoma"/>
              </a:rPr>
              <a:t> </a:t>
            </a:r>
            <a:r>
              <a:rPr lang="en-US" sz="1600" b="1" dirty="0" smtClean="0">
                <a:latin typeface="Tahoma"/>
                <a:cs typeface="Tahoma"/>
              </a:rPr>
              <a:t>5.1ms </a:t>
            </a:r>
            <a:r>
              <a:rPr lang="en-US" sz="1600" dirty="0" smtClean="0">
                <a:latin typeface="Tahoma"/>
                <a:cs typeface="Tahoma"/>
              </a:rPr>
              <a:t>-&gt;</a:t>
            </a:r>
            <a:r>
              <a:rPr lang="en-US" sz="1600" b="1" dirty="0" smtClean="0">
                <a:latin typeface="Tahoma"/>
                <a:cs typeface="Tahoma"/>
              </a:rPr>
              <a:t> </a:t>
            </a:r>
            <a:r>
              <a:rPr lang="en-US" sz="1600" dirty="0" smtClean="0">
                <a:latin typeface="Tahoma"/>
                <a:cs typeface="Tahoma"/>
              </a:rPr>
              <a:t>minimum required BW(L=32) is </a:t>
            </a:r>
            <a:r>
              <a:rPr lang="en-US" sz="1600" b="1" dirty="0" smtClean="0">
                <a:latin typeface="Tahoma"/>
                <a:cs typeface="Tahoma"/>
              </a:rPr>
              <a:t>2.1 GB/s</a:t>
            </a:r>
          </a:p>
          <a:p>
            <a:pPr lvl="1">
              <a:buFont typeface="Arial"/>
              <a:buChar char="•"/>
            </a:pPr>
            <a:r>
              <a:rPr lang="en-US" sz="1600" dirty="0" smtClean="0">
                <a:latin typeface="Tahoma"/>
                <a:cs typeface="Tahoma"/>
              </a:rPr>
              <a:t>Transmit 14 buffers of 780KB, 360us each or </a:t>
            </a:r>
            <a:r>
              <a:rPr lang="en-US" sz="1600" b="1" dirty="0" smtClean="0">
                <a:latin typeface="Tahoma"/>
                <a:cs typeface="Tahoma"/>
              </a:rPr>
              <a:t>4 KB </a:t>
            </a:r>
            <a:r>
              <a:rPr lang="en-US" sz="1600" b="1" dirty="0" err="1" smtClean="0">
                <a:latin typeface="Tahoma"/>
                <a:cs typeface="Tahoma"/>
              </a:rPr>
              <a:t>pkt</a:t>
            </a:r>
            <a:r>
              <a:rPr lang="en-US" sz="1600" b="1" dirty="0" smtClean="0">
                <a:latin typeface="Tahoma"/>
                <a:cs typeface="Tahoma"/>
              </a:rPr>
              <a:t> in 1.85us</a:t>
            </a:r>
          </a:p>
          <a:p>
            <a:pPr>
              <a:buNone/>
            </a:pPr>
            <a:endParaRPr lang="en-US" sz="2000" b="1" dirty="0" smtClean="0">
              <a:latin typeface="Tahoma"/>
              <a:cs typeface="Tahoma"/>
            </a:endParaRPr>
          </a:p>
          <a:p>
            <a:pPr>
              <a:buNone/>
            </a:pPr>
            <a:r>
              <a:rPr lang="en-US" sz="2000" b="1" dirty="0" smtClean="0">
                <a:latin typeface="Tahoma"/>
                <a:cs typeface="Tahoma"/>
              </a:rPr>
              <a:t> </a:t>
            </a:r>
          </a:p>
          <a:p>
            <a:pPr>
              <a:buFont typeface="Arial"/>
              <a:buChar char="•"/>
            </a:pPr>
            <a:endParaRPr lang="en-US" sz="2000" b="1" dirty="0" smtClean="0">
              <a:latin typeface="Tahoma"/>
              <a:cs typeface="Tahoma"/>
            </a:endParaRPr>
          </a:p>
          <a:p>
            <a:pPr>
              <a:buFont typeface="Arial"/>
              <a:buChar char="•"/>
            </a:pPr>
            <a:endParaRPr lang="en-US" sz="2000" b="1" dirty="0" smtClean="0">
              <a:latin typeface="Tahoma"/>
              <a:cs typeface="Tahoma"/>
            </a:endParaRPr>
          </a:p>
          <a:p>
            <a:pPr>
              <a:buFont typeface="Arial"/>
              <a:buChar char="•"/>
            </a:pPr>
            <a:endParaRPr lang="en-US" sz="2000" b="1" dirty="0" smtClean="0">
              <a:latin typeface="Tahoma"/>
              <a:cs typeface="Tahoma"/>
            </a:endParaRPr>
          </a:p>
          <a:p>
            <a:pPr>
              <a:buFont typeface="Arial"/>
              <a:buChar char="•"/>
            </a:pPr>
            <a:endParaRPr lang="en-US" sz="2000" b="1" dirty="0" smtClean="0">
              <a:latin typeface="Tahoma"/>
              <a:cs typeface="Tahoma"/>
            </a:endParaRPr>
          </a:p>
          <a:p>
            <a:pPr>
              <a:buFont typeface="Arial"/>
              <a:buChar char="•"/>
            </a:pPr>
            <a:endParaRPr lang="en-US" sz="2000" dirty="0" smtClean="0">
              <a:latin typeface="Tahoma"/>
              <a:cs typeface="Tahoma"/>
            </a:endParaRPr>
          </a:p>
          <a:p>
            <a:pPr>
              <a:buAutoNum type="arabicParenR"/>
            </a:pPr>
            <a:r>
              <a:rPr lang="en-US" sz="1800" dirty="0" err="1" smtClean="0">
                <a:latin typeface="Tahoma"/>
                <a:cs typeface="Tahoma"/>
              </a:rPr>
              <a:t>apeNET</a:t>
            </a:r>
            <a:r>
              <a:rPr lang="en-US" sz="1800" dirty="0" smtClean="0">
                <a:latin typeface="Tahoma"/>
                <a:cs typeface="Tahoma"/>
              </a:rPr>
              <a:t>+ bandwidth (PCI Gen2 x8 / 34 </a:t>
            </a:r>
            <a:r>
              <a:rPr lang="en-US" sz="1800" dirty="0" err="1" smtClean="0">
                <a:latin typeface="Tahoma"/>
                <a:cs typeface="Tahoma"/>
              </a:rPr>
              <a:t>Gbps</a:t>
            </a:r>
            <a:r>
              <a:rPr lang="en-US" sz="1800" dirty="0" smtClean="0">
                <a:latin typeface="Tahoma"/>
                <a:cs typeface="Tahoma"/>
              </a:rPr>
              <a:t> per link) allows “strong scaling” up to few tens of GPU -&gt; enhance bandwidth especially on PCI Express side (next board release)</a:t>
            </a:r>
          </a:p>
          <a:p>
            <a:pPr>
              <a:buAutoNum type="arabicParenR"/>
            </a:pPr>
            <a:r>
              <a:rPr lang="en-US" sz="1800" dirty="0" smtClean="0">
                <a:latin typeface="Tahoma"/>
                <a:cs typeface="Tahoma"/>
              </a:rPr>
              <a:t>tight time budget -&gt; reduce transfer latency, specific GPU-</a:t>
            </a:r>
            <a:r>
              <a:rPr lang="en-US" sz="1800" dirty="0" err="1" smtClean="0">
                <a:latin typeface="Tahoma"/>
                <a:cs typeface="Tahoma"/>
              </a:rPr>
              <a:t>APEnet</a:t>
            </a:r>
            <a:r>
              <a:rPr lang="en-US" sz="1800" dirty="0" smtClean="0">
                <a:latin typeface="Tahoma"/>
                <a:cs typeface="Tahoma"/>
              </a:rPr>
              <a:t>+ optimizations</a:t>
            </a:r>
          </a:p>
          <a:p>
            <a:pPr marL="800100" lvl="1" indent="-342900">
              <a:buNone/>
            </a:pPr>
            <a:endParaRPr lang="en-US" sz="1600" dirty="0" smtClean="0">
              <a:latin typeface="Tahoma"/>
              <a:cs typeface="Tahoma"/>
            </a:endParaRPr>
          </a:p>
        </p:txBody>
      </p:sp>
      <p:grpSp>
        <p:nvGrpSpPr>
          <p:cNvPr id="9" name="Group 8"/>
          <p:cNvGrpSpPr/>
          <p:nvPr/>
        </p:nvGrpSpPr>
        <p:grpSpPr>
          <a:xfrm>
            <a:off x="152400" y="2963756"/>
            <a:ext cx="9753600" cy="2189988"/>
            <a:chOff x="152400" y="2686812"/>
            <a:chExt cx="9753600" cy="2189988"/>
          </a:xfrm>
        </p:grpSpPr>
        <p:graphicFrame>
          <p:nvGraphicFramePr>
            <p:cNvPr id="7" name="Content Placeholder 8"/>
            <p:cNvGraphicFramePr>
              <a:graphicFrameLocks/>
            </p:cNvGraphicFramePr>
            <p:nvPr>
              <p:extLst>
                <p:ext uri="{D42A27DB-BD31-4B8C-83A1-F6EECF244321}">
                  <p14:modId xmlns:p14="http://schemas.microsoft.com/office/powerpoint/2010/main" val="1572470272"/>
                </p:ext>
              </p:extLst>
            </p:nvPr>
          </p:nvGraphicFramePr>
          <p:xfrm>
            <a:off x="152400" y="2686812"/>
            <a:ext cx="9509759" cy="2189988"/>
          </p:xfrm>
          <a:graphic>
            <a:graphicData uri="http://schemas.openxmlformats.org/drawingml/2006/table">
              <a:tbl>
                <a:tblPr firstRow="1" bandRow="1">
                  <a:tableStyleId>{5C22544A-7EE6-4342-B048-85BDC9FD1C3A}</a:tableStyleId>
                </a:tblPr>
                <a:tblGrid>
                  <a:gridCol w="1358537"/>
                  <a:gridCol w="1358537"/>
                  <a:gridCol w="1358537"/>
                  <a:gridCol w="1358537"/>
                  <a:gridCol w="1358537"/>
                  <a:gridCol w="1358537"/>
                  <a:gridCol w="1358537"/>
                </a:tblGrid>
                <a:tr h="521208">
                  <a:tc>
                    <a:txBody>
                      <a:bodyPr/>
                      <a:lstStyle/>
                      <a:p>
                        <a:r>
                          <a:rPr lang="en-US" sz="1400" dirty="0" smtClean="0"/>
                          <a:t>GPU lattice</a:t>
                        </a:r>
                        <a:endParaRPr lang="en-US" sz="1400" dirty="0"/>
                      </a:p>
                    </a:txBody>
                    <a:tcPr marL="89154" marR="89154" marT="41148" marB="41148"/>
                  </a:tc>
                  <a:tc>
                    <a:txBody>
                      <a:bodyPr/>
                      <a:lstStyle/>
                      <a:p>
                        <a:r>
                          <a:rPr lang="en-US" sz="1400" dirty="0" smtClean="0"/>
                          <a:t>GPUs per node</a:t>
                        </a:r>
                        <a:endParaRPr lang="en-US" sz="1400" dirty="0"/>
                      </a:p>
                    </a:txBody>
                    <a:tcPr marL="89154" marR="89154" marT="41148" marB="41148"/>
                  </a:tc>
                  <a:tc>
                    <a:txBody>
                      <a:bodyPr/>
                      <a:lstStyle/>
                      <a:p>
                        <a:r>
                          <a:rPr lang="en-US" sz="1400" dirty="0" smtClean="0"/>
                          <a:t>Node lattice</a:t>
                        </a:r>
                        <a:endParaRPr lang="en-US" sz="1400" dirty="0"/>
                      </a:p>
                    </a:txBody>
                    <a:tcPr marL="89154" marR="89154" marT="41148" marB="41148"/>
                  </a:tc>
                  <a:tc>
                    <a:txBody>
                      <a:bodyPr/>
                      <a:lstStyle/>
                      <a:p>
                        <a:r>
                          <a:rPr lang="en-US" sz="1400" dirty="0" smtClean="0"/>
                          <a:t>Global lattice</a:t>
                        </a:r>
                        <a:endParaRPr lang="en-US" sz="1400" dirty="0"/>
                      </a:p>
                    </a:txBody>
                    <a:tcPr marL="89154" marR="89154" marT="41148" marB="41148"/>
                  </a:tc>
                  <a:tc>
                    <a:txBody>
                      <a:bodyPr/>
                      <a:lstStyle/>
                      <a:p>
                        <a:r>
                          <a:rPr lang="en-US" sz="1400" dirty="0" smtClean="0"/>
                          <a:t># of nodes</a:t>
                        </a:r>
                        <a:endParaRPr lang="en-US" sz="1400" dirty="0"/>
                      </a:p>
                    </a:txBody>
                    <a:tcPr marL="89154" marR="89154" marT="41148" marB="41148"/>
                  </a:tc>
                  <a:tc>
                    <a:txBody>
                      <a:bodyPr/>
                      <a:lstStyle/>
                      <a:p>
                        <a:r>
                          <a:rPr lang="en-US" sz="1400" dirty="0" smtClean="0"/>
                          <a:t># of GPUs</a:t>
                        </a:r>
                        <a:endParaRPr lang="en-US" sz="1400" dirty="0"/>
                      </a:p>
                    </a:txBody>
                    <a:tcPr marL="89154" marR="89154" marT="41148" marB="41148"/>
                  </a:tc>
                  <a:tc>
                    <a:txBody>
                      <a:bodyPr/>
                      <a:lstStyle/>
                      <a:p>
                        <a:r>
                          <a:rPr lang="en-US" sz="1400" dirty="0" err="1" smtClean="0"/>
                          <a:t>Req</a:t>
                        </a:r>
                        <a:r>
                          <a:rPr lang="en-US" sz="1400" dirty="0" smtClean="0"/>
                          <a:t> BW</a:t>
                        </a:r>
                        <a:br>
                          <a:rPr lang="en-US" sz="1400" dirty="0" smtClean="0"/>
                        </a:br>
                        <a:r>
                          <a:rPr lang="en-US" sz="1400" dirty="0" smtClean="0"/>
                          <a:t>GB/2</a:t>
                        </a:r>
                        <a:endParaRPr lang="en-US" sz="1400" dirty="0"/>
                      </a:p>
                    </a:txBody>
                    <a:tcPr marL="89154" marR="89154" marT="41148" marB="41148"/>
                  </a:tc>
                </a:tr>
                <a:tr h="333756">
                  <a:tc>
                    <a:txBody>
                      <a:bodyPr/>
                      <a:lstStyle/>
                      <a:p>
                        <a:pPr algn="l" fontAlgn="b"/>
                        <a:r>
                          <a:rPr lang="en-US" sz="1400" b="0" i="0" u="none" strike="noStrike" dirty="0">
                            <a:effectLst/>
                            <a:latin typeface="Times New Roman"/>
                            <a:cs typeface="Times New Roman"/>
                          </a:rPr>
                          <a:t>16ˆ3*16</a:t>
                        </a:r>
                      </a:p>
                    </a:txBody>
                    <a:tcPr marL="12383" marR="12383" marT="11430" marB="0" anchor="b"/>
                  </a:tc>
                  <a:tc>
                    <a:txBody>
                      <a:bodyPr/>
                      <a:lstStyle/>
                      <a:p>
                        <a:r>
                          <a:rPr lang="en-US" sz="1400" dirty="0" smtClean="0">
                            <a:latin typeface="Times New Roman"/>
                            <a:cs typeface="Times New Roman"/>
                          </a:rPr>
                          <a:t>2</a:t>
                        </a:r>
                        <a:endParaRPr lang="en-US" sz="1400" dirty="0">
                          <a:latin typeface="Times New Roman"/>
                          <a:cs typeface="Times New Roman"/>
                        </a:endParaRPr>
                      </a:p>
                    </a:txBody>
                    <a:tcPr marL="89154" marR="89154" marT="41148" marB="41148"/>
                  </a:tc>
                  <a:tc>
                    <a:txBody>
                      <a:bodyPr/>
                      <a:lstStyle/>
                      <a:p>
                        <a:pPr algn="l" fontAlgn="b"/>
                        <a:r>
                          <a:rPr lang="en-US" sz="1400" b="0" i="0" u="none" strike="noStrike" dirty="0">
                            <a:effectLst/>
                            <a:latin typeface="Times New Roman"/>
                            <a:cs typeface="Times New Roman"/>
                          </a:rPr>
                          <a:t>16ˆ3*32</a:t>
                        </a:r>
                      </a:p>
                    </a:txBody>
                    <a:tcPr marL="12383" marR="12383" marT="11430" marB="0" anchor="b"/>
                  </a:tc>
                  <a:tc>
                    <a:txBody>
                      <a:bodyPr/>
                      <a:lstStyle/>
                      <a:p>
                        <a:pPr algn="l" fontAlgn="b"/>
                        <a:r>
                          <a:rPr lang="en-US" sz="1400" b="0" i="0" u="none" strike="noStrike">
                            <a:effectLst/>
                            <a:latin typeface="Times New Roman"/>
                            <a:cs typeface="Times New Roman"/>
                          </a:rPr>
                          <a:t>64ˆ3*128</a:t>
                        </a:r>
                      </a:p>
                    </a:txBody>
                    <a:tcPr marL="12383" marR="12383" marT="11430" marB="0" anchor="b"/>
                  </a:tc>
                  <a:tc>
                    <a:txBody>
                      <a:bodyPr/>
                      <a:lstStyle/>
                      <a:p>
                        <a:pPr algn="r" fontAlgn="b"/>
                        <a:r>
                          <a:rPr lang="en-US" sz="1400" b="0" i="0" u="none" strike="noStrike">
                            <a:effectLst/>
                            <a:latin typeface="Times New Roman"/>
                            <a:cs typeface="Times New Roman"/>
                          </a:rPr>
                          <a:t>256</a:t>
                        </a:r>
                      </a:p>
                    </a:txBody>
                    <a:tcPr marL="12383" marR="12383" marT="11430" marB="0" anchor="b"/>
                  </a:tc>
                  <a:tc>
                    <a:txBody>
                      <a:bodyPr/>
                      <a:lstStyle/>
                      <a:p>
                        <a:pPr algn="r" fontAlgn="b"/>
                        <a:r>
                          <a:rPr lang="en-US" sz="1400" b="0" i="0" u="none" strike="noStrike">
                            <a:effectLst/>
                            <a:latin typeface="Times New Roman"/>
                            <a:cs typeface="Times New Roman"/>
                          </a:rPr>
                          <a:t>512</a:t>
                        </a:r>
                      </a:p>
                    </a:txBody>
                    <a:tcPr marL="12383" marR="12383" marT="11430" marB="0" anchor="b"/>
                  </a:tc>
                  <a:tc>
                    <a:txBody>
                      <a:bodyPr/>
                      <a:lstStyle/>
                      <a:p>
                        <a:pPr algn="r" fontAlgn="b"/>
                        <a:r>
                          <a:rPr lang="en-US" sz="1400" b="0" i="0" u="none" strike="noStrike" dirty="0">
                            <a:effectLst/>
                            <a:latin typeface="Times New Roman"/>
                            <a:cs typeface="Times New Roman"/>
                          </a:rPr>
                          <a:t>4.3</a:t>
                        </a:r>
                      </a:p>
                    </a:txBody>
                    <a:tcPr marL="12383" marR="12383" marT="11430" marB="0" anchor="b"/>
                  </a:tc>
                </a:tr>
                <a:tr h="333756">
                  <a:tc>
                    <a:txBody>
                      <a:bodyPr/>
                      <a:lstStyle/>
                      <a:p>
                        <a:pPr algn="l" fontAlgn="b"/>
                        <a:r>
                          <a:rPr lang="en-US" sz="1400" b="0" i="0" u="none" strike="noStrike" dirty="0">
                            <a:effectLst/>
                            <a:latin typeface="Times New Roman"/>
                            <a:cs typeface="Times New Roman"/>
                          </a:rPr>
                          <a:t>16ˆ3*32</a:t>
                        </a:r>
                      </a:p>
                    </a:txBody>
                    <a:tcPr marL="12383" marR="12383" marT="11430" marB="0" anchor="b"/>
                  </a:tc>
                  <a:tc>
                    <a:txBody>
                      <a:bodyPr/>
                      <a:lstStyle/>
                      <a:p>
                        <a:r>
                          <a:rPr lang="en-US" sz="1400" dirty="0" smtClean="0">
                            <a:latin typeface="Times New Roman"/>
                            <a:cs typeface="Times New Roman"/>
                          </a:rPr>
                          <a:t>2</a:t>
                        </a:r>
                        <a:endParaRPr lang="en-US" sz="1400" dirty="0">
                          <a:latin typeface="Times New Roman"/>
                          <a:cs typeface="Times New Roman"/>
                        </a:endParaRPr>
                      </a:p>
                    </a:txBody>
                    <a:tcPr marL="89154" marR="89154" marT="41148" marB="41148"/>
                  </a:tc>
                  <a:tc>
                    <a:txBody>
                      <a:bodyPr/>
                      <a:lstStyle/>
                      <a:p>
                        <a:pPr algn="l" fontAlgn="b"/>
                        <a:r>
                          <a:rPr lang="en-US" sz="1400" b="0" i="0" u="none" strike="noStrike">
                            <a:effectLst/>
                            <a:latin typeface="Times New Roman"/>
                            <a:cs typeface="Times New Roman"/>
                          </a:rPr>
                          <a:t>16ˆ3*64</a:t>
                        </a:r>
                      </a:p>
                    </a:txBody>
                    <a:tcPr marL="12383" marR="12383" marT="11430" marB="0" anchor="b"/>
                  </a:tc>
                  <a:tc>
                    <a:txBody>
                      <a:bodyPr/>
                      <a:lstStyle/>
                      <a:p>
                        <a:pPr algn="l" fontAlgn="b"/>
                        <a:r>
                          <a:rPr lang="en-US" sz="1400" b="0" i="0" u="none" strike="noStrike">
                            <a:effectLst/>
                            <a:latin typeface="Times New Roman"/>
                            <a:cs typeface="Times New Roman"/>
                          </a:rPr>
                          <a:t>64ˆ3*128</a:t>
                        </a:r>
                      </a:p>
                    </a:txBody>
                    <a:tcPr marL="12383" marR="12383" marT="11430" marB="0" anchor="b"/>
                  </a:tc>
                  <a:tc>
                    <a:txBody>
                      <a:bodyPr/>
                      <a:lstStyle/>
                      <a:p>
                        <a:pPr algn="r" fontAlgn="b"/>
                        <a:r>
                          <a:rPr lang="en-US" sz="1400" b="0" i="0" u="none" strike="noStrike">
                            <a:effectLst/>
                            <a:latin typeface="Times New Roman"/>
                            <a:cs typeface="Times New Roman"/>
                          </a:rPr>
                          <a:t>128</a:t>
                        </a:r>
                      </a:p>
                    </a:txBody>
                    <a:tcPr marL="12383" marR="12383" marT="11430" marB="0" anchor="b"/>
                  </a:tc>
                  <a:tc>
                    <a:txBody>
                      <a:bodyPr/>
                      <a:lstStyle/>
                      <a:p>
                        <a:pPr algn="r" fontAlgn="b"/>
                        <a:r>
                          <a:rPr lang="en-US" sz="1400" b="0" i="0" u="none" strike="noStrike">
                            <a:effectLst/>
                            <a:latin typeface="Times New Roman"/>
                            <a:cs typeface="Times New Roman"/>
                          </a:rPr>
                          <a:t>256</a:t>
                        </a:r>
                      </a:p>
                    </a:txBody>
                    <a:tcPr marL="12383" marR="12383" marT="11430" marB="0" anchor="b"/>
                  </a:tc>
                  <a:tc>
                    <a:txBody>
                      <a:bodyPr/>
                      <a:lstStyle/>
                      <a:p>
                        <a:pPr algn="r" fontAlgn="b"/>
                        <a:r>
                          <a:rPr lang="en-US" sz="1400" b="0" i="0" u="none" strike="noStrike" dirty="0" smtClean="0">
                            <a:effectLst/>
                            <a:latin typeface="Times New Roman"/>
                            <a:cs typeface="Times New Roman"/>
                          </a:rPr>
                          <a:t>4.0</a:t>
                        </a:r>
                        <a:endParaRPr lang="en-US" sz="1400" b="0" i="0" u="none" strike="noStrike" dirty="0">
                          <a:effectLst/>
                          <a:latin typeface="Times New Roman"/>
                          <a:cs typeface="Times New Roman"/>
                        </a:endParaRPr>
                      </a:p>
                    </a:txBody>
                    <a:tcPr marL="12383" marR="12383" marT="11430" marB="0" anchor="b"/>
                  </a:tc>
                </a:tr>
                <a:tr h="333756">
                  <a:tc>
                    <a:txBody>
                      <a:bodyPr/>
                      <a:lstStyle/>
                      <a:p>
                        <a:pPr algn="l" fontAlgn="b"/>
                        <a:r>
                          <a:rPr lang="en-US" sz="1400" b="0" i="0" u="none" strike="noStrike" dirty="0">
                            <a:effectLst/>
                            <a:latin typeface="Times New Roman"/>
                            <a:cs typeface="Times New Roman"/>
                          </a:rPr>
                          <a:t>32ˆ3*32</a:t>
                        </a:r>
                      </a:p>
                    </a:txBody>
                    <a:tcPr marL="12383" marR="12383" marT="11430" marB="0" anchor="b"/>
                  </a:tc>
                  <a:tc>
                    <a:txBody>
                      <a:bodyPr/>
                      <a:lstStyle/>
                      <a:p>
                        <a:r>
                          <a:rPr lang="en-US" sz="1400" dirty="0" smtClean="0">
                            <a:latin typeface="Times New Roman"/>
                            <a:cs typeface="Times New Roman"/>
                          </a:rPr>
                          <a:t>2</a:t>
                        </a:r>
                        <a:endParaRPr lang="en-US" sz="1400" dirty="0">
                          <a:latin typeface="Times New Roman"/>
                          <a:cs typeface="Times New Roman"/>
                        </a:endParaRPr>
                      </a:p>
                    </a:txBody>
                    <a:tcPr marL="89154" marR="89154" marT="41148" marB="41148"/>
                  </a:tc>
                  <a:tc>
                    <a:txBody>
                      <a:bodyPr/>
                      <a:lstStyle/>
                      <a:p>
                        <a:pPr algn="l" fontAlgn="b"/>
                        <a:r>
                          <a:rPr lang="en-US" sz="1400" b="0" i="0" u="none" strike="noStrike" dirty="0">
                            <a:effectLst/>
                            <a:latin typeface="Times New Roman"/>
                            <a:cs typeface="Times New Roman"/>
                          </a:rPr>
                          <a:t>32ˆ3*64</a:t>
                        </a:r>
                      </a:p>
                    </a:txBody>
                    <a:tcPr marL="12383" marR="12383" marT="11430" marB="0" anchor="b"/>
                  </a:tc>
                  <a:tc>
                    <a:txBody>
                      <a:bodyPr/>
                      <a:lstStyle/>
                      <a:p>
                        <a:pPr algn="l" fontAlgn="b"/>
                        <a:r>
                          <a:rPr lang="en-US" sz="1400" b="0" i="0" u="none" strike="noStrike" dirty="0">
                            <a:effectLst/>
                            <a:latin typeface="Times New Roman"/>
                            <a:cs typeface="Times New Roman"/>
                          </a:rPr>
                          <a:t>64ˆ3*128</a:t>
                        </a:r>
                      </a:p>
                    </a:txBody>
                    <a:tcPr marL="12383" marR="12383" marT="11430" marB="0" anchor="b"/>
                  </a:tc>
                  <a:tc>
                    <a:txBody>
                      <a:bodyPr/>
                      <a:lstStyle/>
                      <a:p>
                        <a:pPr algn="r" fontAlgn="b"/>
                        <a:r>
                          <a:rPr lang="en-US" sz="1400" b="0" i="0" u="none" strike="noStrike" dirty="0">
                            <a:effectLst/>
                            <a:latin typeface="Times New Roman"/>
                            <a:cs typeface="Times New Roman"/>
                          </a:rPr>
                          <a:t>16</a:t>
                        </a:r>
                      </a:p>
                    </a:txBody>
                    <a:tcPr marL="12383" marR="12383" marT="11430" marB="0" anchor="b"/>
                  </a:tc>
                  <a:tc>
                    <a:txBody>
                      <a:bodyPr/>
                      <a:lstStyle/>
                      <a:p>
                        <a:pPr algn="r" fontAlgn="b"/>
                        <a:r>
                          <a:rPr lang="en-US" sz="1400" b="0" i="0" u="none" strike="noStrike" dirty="0">
                            <a:effectLst/>
                            <a:latin typeface="Times New Roman"/>
                            <a:cs typeface="Times New Roman"/>
                          </a:rPr>
                          <a:t>32</a:t>
                        </a:r>
                      </a:p>
                    </a:txBody>
                    <a:tcPr marL="12383" marR="12383" marT="11430" marB="0" anchor="b"/>
                  </a:tc>
                  <a:tc>
                    <a:txBody>
                      <a:bodyPr/>
                      <a:lstStyle/>
                      <a:p>
                        <a:pPr algn="r" fontAlgn="b"/>
                        <a:r>
                          <a:rPr lang="en-US" sz="1400" b="0" i="0" u="none" strike="noStrike" dirty="0">
                            <a:effectLst/>
                            <a:latin typeface="Times New Roman"/>
                            <a:cs typeface="Times New Roman"/>
                          </a:rPr>
                          <a:t>2.1</a:t>
                        </a:r>
                      </a:p>
                    </a:txBody>
                    <a:tcPr marL="12383" marR="12383" marT="11430" marB="0" anchor="b"/>
                  </a:tc>
                </a:tr>
                <a:tr h="333756">
                  <a:tc>
                    <a:txBody>
                      <a:bodyPr/>
                      <a:lstStyle/>
                      <a:p>
                        <a:pPr algn="l" fontAlgn="b"/>
                        <a:r>
                          <a:rPr lang="en-US" sz="1400" b="0" i="0" u="none" strike="noStrike" dirty="0">
                            <a:effectLst/>
                            <a:latin typeface="Times New Roman"/>
                            <a:cs typeface="Times New Roman"/>
                          </a:rPr>
                          <a:t>16ˆ3*32</a:t>
                        </a:r>
                      </a:p>
                    </a:txBody>
                    <a:tcPr marL="12383" marR="12383" marT="11430" marB="0" anchor="b"/>
                  </a:tc>
                  <a:tc>
                    <a:txBody>
                      <a:bodyPr/>
                      <a:lstStyle/>
                      <a:p>
                        <a:r>
                          <a:rPr lang="en-US" sz="1400" dirty="0" smtClean="0">
                            <a:latin typeface="Times New Roman"/>
                            <a:cs typeface="Times New Roman"/>
                          </a:rPr>
                          <a:t>4</a:t>
                        </a:r>
                        <a:endParaRPr lang="en-US" sz="1400" dirty="0">
                          <a:latin typeface="Times New Roman"/>
                          <a:cs typeface="Times New Roman"/>
                        </a:endParaRPr>
                      </a:p>
                    </a:txBody>
                    <a:tcPr marL="89154" marR="89154" marT="41148" marB="41148"/>
                  </a:tc>
                  <a:tc>
                    <a:txBody>
                      <a:bodyPr/>
                      <a:lstStyle/>
                      <a:p>
                        <a:pPr algn="l" fontAlgn="b"/>
                        <a:r>
                          <a:rPr lang="en-US" sz="1400" b="0" i="0" u="none" strike="noStrike" dirty="0">
                            <a:effectLst/>
                            <a:latin typeface="Times New Roman"/>
                            <a:cs typeface="Times New Roman"/>
                          </a:rPr>
                          <a:t>16ˆ3*128</a:t>
                        </a:r>
                      </a:p>
                    </a:txBody>
                    <a:tcPr marL="12383" marR="12383" marT="11430" marB="0" anchor="b"/>
                  </a:tc>
                  <a:tc>
                    <a:txBody>
                      <a:bodyPr/>
                      <a:lstStyle/>
                      <a:p>
                        <a:pPr algn="l" fontAlgn="b"/>
                        <a:r>
                          <a:rPr lang="en-US" sz="1400" b="0" i="0" u="none" strike="noStrike">
                            <a:effectLst/>
                            <a:latin typeface="Times New Roman"/>
                            <a:cs typeface="Times New Roman"/>
                          </a:rPr>
                          <a:t>64^3*128</a:t>
                        </a:r>
                      </a:p>
                    </a:txBody>
                    <a:tcPr marL="12383" marR="12383" marT="11430" marB="0" anchor="b"/>
                  </a:tc>
                  <a:tc>
                    <a:txBody>
                      <a:bodyPr/>
                      <a:lstStyle/>
                      <a:p>
                        <a:pPr algn="r" fontAlgn="b"/>
                        <a:r>
                          <a:rPr lang="en-US" sz="1400" b="0" i="0" u="none" strike="noStrike">
                            <a:effectLst/>
                            <a:latin typeface="Times New Roman"/>
                            <a:cs typeface="Times New Roman"/>
                          </a:rPr>
                          <a:t>64</a:t>
                        </a:r>
                      </a:p>
                    </a:txBody>
                    <a:tcPr marL="12383" marR="12383" marT="11430" marB="0" anchor="b"/>
                  </a:tc>
                  <a:tc>
                    <a:txBody>
                      <a:bodyPr/>
                      <a:lstStyle/>
                      <a:p>
                        <a:pPr algn="r" fontAlgn="b"/>
                        <a:r>
                          <a:rPr lang="en-US" sz="1400" b="0" i="0" u="none" strike="noStrike">
                            <a:effectLst/>
                            <a:latin typeface="Times New Roman"/>
                            <a:cs typeface="Times New Roman"/>
                          </a:rPr>
                          <a:t>256</a:t>
                        </a:r>
                      </a:p>
                    </a:txBody>
                    <a:tcPr marL="12383" marR="12383" marT="11430" marB="0" anchor="b"/>
                  </a:tc>
                  <a:tc>
                    <a:txBody>
                      <a:bodyPr/>
                      <a:lstStyle/>
                      <a:p>
                        <a:pPr algn="r" fontAlgn="b"/>
                        <a:r>
                          <a:rPr lang="en-US" sz="1400" b="0" i="0" u="none" strike="noStrike" dirty="0">
                            <a:effectLst/>
                            <a:latin typeface="Times New Roman"/>
                            <a:cs typeface="Times New Roman"/>
                          </a:rPr>
                          <a:t>7.4</a:t>
                        </a:r>
                      </a:p>
                    </a:txBody>
                    <a:tcPr marL="12383" marR="12383" marT="11430" marB="0" anchor="b"/>
                  </a:tc>
                </a:tr>
                <a:tr h="333756">
                  <a:tc>
                    <a:txBody>
                      <a:bodyPr/>
                      <a:lstStyle/>
                      <a:p>
                        <a:pPr algn="l" fontAlgn="b"/>
                        <a:r>
                          <a:rPr lang="en-US" sz="1400" b="0" i="0" u="none" strike="noStrike" dirty="0">
                            <a:effectLst/>
                            <a:latin typeface="Times New Roman"/>
                            <a:cs typeface="Times New Roman"/>
                          </a:rPr>
                          <a:t>32ˆ3*32</a:t>
                        </a:r>
                      </a:p>
                    </a:txBody>
                    <a:tcPr marL="12383" marR="12383" marT="11430" marB="0" anchor="b"/>
                  </a:tc>
                  <a:tc>
                    <a:txBody>
                      <a:bodyPr/>
                      <a:lstStyle/>
                      <a:p>
                        <a:r>
                          <a:rPr lang="en-US" sz="1400" dirty="0" smtClean="0">
                            <a:latin typeface="Times New Roman"/>
                            <a:cs typeface="Times New Roman"/>
                          </a:rPr>
                          <a:t>4</a:t>
                        </a:r>
                        <a:endParaRPr lang="en-US" sz="1400" dirty="0">
                          <a:latin typeface="Times New Roman"/>
                          <a:cs typeface="Times New Roman"/>
                        </a:endParaRPr>
                      </a:p>
                    </a:txBody>
                    <a:tcPr marL="89154" marR="89154" marT="41148" marB="41148"/>
                  </a:tc>
                  <a:tc>
                    <a:txBody>
                      <a:bodyPr/>
                      <a:lstStyle/>
                      <a:p>
                        <a:pPr algn="l" fontAlgn="b"/>
                        <a:r>
                          <a:rPr lang="en-US" sz="1400" b="0" i="0" u="none" strike="noStrike" dirty="0">
                            <a:effectLst/>
                            <a:latin typeface="Times New Roman"/>
                            <a:cs typeface="Times New Roman"/>
                          </a:rPr>
                          <a:t>32ˆ3*128</a:t>
                        </a:r>
                      </a:p>
                    </a:txBody>
                    <a:tcPr marL="12383" marR="12383" marT="11430" marB="0" anchor="b"/>
                  </a:tc>
                  <a:tc>
                    <a:txBody>
                      <a:bodyPr/>
                      <a:lstStyle/>
                      <a:p>
                        <a:pPr algn="l" fontAlgn="b"/>
                        <a:r>
                          <a:rPr lang="en-US" sz="1400" b="0" i="0" u="none" strike="noStrike" dirty="0">
                            <a:effectLst/>
                            <a:latin typeface="Times New Roman"/>
                            <a:cs typeface="Times New Roman"/>
                          </a:rPr>
                          <a:t>64^3*128</a:t>
                        </a:r>
                      </a:p>
                    </a:txBody>
                    <a:tcPr marL="12383" marR="12383" marT="11430" marB="0" anchor="b"/>
                  </a:tc>
                  <a:tc>
                    <a:txBody>
                      <a:bodyPr/>
                      <a:lstStyle/>
                      <a:p>
                        <a:pPr algn="r" fontAlgn="b"/>
                        <a:r>
                          <a:rPr lang="en-US" sz="1400" b="0" i="0" u="none" strike="noStrike" dirty="0">
                            <a:effectLst/>
                            <a:latin typeface="Times New Roman"/>
                            <a:cs typeface="Times New Roman"/>
                          </a:rPr>
                          <a:t>8</a:t>
                        </a:r>
                      </a:p>
                    </a:txBody>
                    <a:tcPr marL="12383" marR="12383" marT="11430" marB="0" anchor="b"/>
                  </a:tc>
                  <a:tc>
                    <a:txBody>
                      <a:bodyPr/>
                      <a:lstStyle/>
                      <a:p>
                        <a:pPr algn="r" fontAlgn="b"/>
                        <a:r>
                          <a:rPr lang="en-US" sz="1400" b="0" i="0" u="none" strike="noStrike" dirty="0">
                            <a:effectLst/>
                            <a:latin typeface="Times New Roman"/>
                            <a:cs typeface="Times New Roman"/>
                          </a:rPr>
                          <a:t>32</a:t>
                        </a:r>
                      </a:p>
                    </a:txBody>
                    <a:tcPr marL="12383" marR="12383" marT="11430" marB="0" anchor="b"/>
                  </a:tc>
                  <a:tc>
                    <a:txBody>
                      <a:bodyPr/>
                      <a:lstStyle/>
                      <a:p>
                        <a:pPr algn="r" fontAlgn="b"/>
                        <a:r>
                          <a:rPr lang="en-US" sz="1400" b="0" i="0" u="none" strike="noStrike" dirty="0">
                            <a:effectLst/>
                            <a:latin typeface="Times New Roman"/>
                            <a:cs typeface="Times New Roman"/>
                          </a:rPr>
                          <a:t>3.7</a:t>
                        </a:r>
                      </a:p>
                    </a:txBody>
                    <a:tcPr marL="12383" marR="12383" marT="11430" marB="0" anchor="b"/>
                  </a:tc>
                </a:tr>
              </a:tbl>
            </a:graphicData>
          </a:graphic>
        </p:graphicFrame>
        <p:sp>
          <p:nvSpPr>
            <p:cNvPr id="8" name="Oval 7"/>
            <p:cNvSpPr/>
            <p:nvPr/>
          </p:nvSpPr>
          <p:spPr>
            <a:xfrm>
              <a:off x="9187815" y="3886200"/>
              <a:ext cx="718185" cy="411480"/>
            </a:xfrm>
            <a:prstGeom prst="ellipse">
              <a:avLst/>
            </a:prstGeom>
            <a:noFill/>
          </p:spPr>
          <p:style>
            <a:lnRef idx="2">
              <a:schemeClr val="accent6"/>
            </a:lnRef>
            <a:fillRef idx="1">
              <a:schemeClr val="lt1"/>
            </a:fillRef>
            <a:effectRef idx="0">
              <a:schemeClr val="accent6"/>
            </a:effectRef>
            <a:fontRef idx="minor">
              <a:schemeClr val="dk1"/>
            </a:fontRef>
          </p:style>
          <p:txBody>
            <a:bodyPr lIns="86210" tIns="43105" rIns="86210" bIns="43105" rtlCol="0" anchor="ctr"/>
            <a:lstStyle/>
            <a:p>
              <a:pPr algn="ctr"/>
              <a:endParaRPr lang="en-US"/>
            </a:p>
          </p:txBody>
        </p:sp>
      </p:grpSp>
      <p:sp>
        <p:nvSpPr>
          <p:cNvPr id="10" name="Footer Placeholder 3"/>
          <p:cNvSpPr txBox="1">
            <a:spLocks/>
          </p:cNvSpPr>
          <p:nvPr/>
        </p:nvSpPr>
        <p:spPr bwMode="auto">
          <a:xfrm>
            <a:off x="2133600" y="6381750"/>
            <a:ext cx="5800725" cy="47625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dirty="0" smtClean="0">
              <a:ln>
                <a:noFill/>
              </a:ln>
              <a:solidFill>
                <a:schemeClr val="tx1"/>
              </a:solidFill>
              <a:effectLst/>
              <a:uLnTx/>
              <a:uFillTx/>
              <a:latin typeface="Comic Sans MS" charset="0"/>
              <a:ea typeface="Comic Sans MS" charset="0"/>
              <a:cs typeface="Comic Sans MS" charset="0"/>
            </a:endParaRPr>
          </a:p>
        </p:txBody>
      </p:sp>
    </p:spTree>
    <p:extLst>
      <p:ext uri="{BB962C8B-B14F-4D97-AF65-F5344CB8AC3E}">
        <p14:creationId xmlns:p14="http://schemas.microsoft.com/office/powerpoint/2010/main" val="1011286436"/>
      </p:ext>
    </p:extLst>
  </p:cSld>
  <p:clrMapOvr>
    <a:masterClrMapping/>
  </p:clrMapOvr>
  <mc:AlternateContent xmlns:mc="http://schemas.openxmlformats.org/markup-compatibility/2006" xmlns:p14="http://schemas.microsoft.com/office/powerpoint/2010/main">
    <mc:Choice Requires="p14">
      <p:transition spd="slow" p14:dur="2000"/>
    </mc:Choice>
    <mc:Fallback xmlns:mv="urn:schemas-microsoft-com:mac:vml" xmlns="">
      <p:transition spd="slow"/>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3"/>
          <p:cNvSpPr>
            <a:spLocks noChangeArrowheads="1"/>
          </p:cNvSpPr>
          <p:nvPr/>
        </p:nvSpPr>
        <p:spPr bwMode="auto">
          <a:xfrm>
            <a:off x="468313" y="765175"/>
            <a:ext cx="8218487" cy="5903913"/>
          </a:xfrm>
          <a:prstGeom prst="rect">
            <a:avLst/>
          </a:prstGeom>
          <a:noFill/>
          <a:ln w="9525">
            <a:noFill/>
            <a:miter lim="800000"/>
            <a:headEnd/>
            <a:tailEnd/>
          </a:ln>
        </p:spPr>
        <p:txBody>
          <a:bodyPr>
            <a:prstTxWarp prst="textNoShape">
              <a:avLst/>
            </a:prstTxWarp>
          </a:bodyPr>
          <a:lstStyle/>
          <a:p>
            <a:pPr marL="342900" indent="-342900" eaLnBrk="0" hangingPunct="0">
              <a:lnSpc>
                <a:spcPct val="90000"/>
              </a:lnSpc>
              <a:spcBef>
                <a:spcPct val="20000"/>
              </a:spcBef>
              <a:buFontTx/>
              <a:buChar char="•"/>
            </a:pPr>
            <a:endParaRPr lang="it-IT" sz="2000">
              <a:latin typeface="Tahoma" charset="0"/>
            </a:endParaRPr>
          </a:p>
        </p:txBody>
      </p:sp>
      <p:sp>
        <p:nvSpPr>
          <p:cNvPr id="54" name="Title 1"/>
          <p:cNvSpPr>
            <a:spLocks noGrp="1"/>
          </p:cNvSpPr>
          <p:nvPr>
            <p:ph type="title"/>
          </p:nvPr>
        </p:nvSpPr>
        <p:spPr>
          <a:xfrm>
            <a:off x="2144688" y="44624"/>
            <a:ext cx="6084912" cy="504056"/>
          </a:xfrm>
        </p:spPr>
        <p:txBody>
          <a:bodyPr>
            <a:noAutofit/>
          </a:bodyPr>
          <a:lstStyle/>
          <a:p>
            <a:r>
              <a:rPr lang="en-US" sz="2400" dirty="0"/>
              <a:t>A little bit of history: from APE1 to </a:t>
            </a:r>
            <a:r>
              <a:rPr lang="en-US" sz="2400" dirty="0" err="1"/>
              <a:t>apeNEXT</a:t>
            </a:r>
            <a:r>
              <a:rPr lang="en-US" sz="2400" dirty="0"/>
              <a:t> </a:t>
            </a:r>
            <a:endParaRPr lang="it-IT" sz="2400" dirty="0"/>
          </a:p>
        </p:txBody>
      </p:sp>
      <p:sp>
        <p:nvSpPr>
          <p:cNvPr id="5" name="Rectangle 2"/>
          <p:cNvSpPr txBox="1">
            <a:spLocks noChangeArrowheads="1"/>
          </p:cNvSpPr>
          <p:nvPr/>
        </p:nvSpPr>
        <p:spPr>
          <a:xfrm>
            <a:off x="0" y="0"/>
            <a:ext cx="9448800" cy="533400"/>
          </a:xfrm>
          <a:prstGeom prst="rect">
            <a:avLst/>
          </a:prstGeom>
        </p:spPr>
        <p:txBody>
          <a:bodyPr vert="horz" lIns="91440" tIns="45720" rIns="91440" bIns="45720" rtlCol="0" anchor="ct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dirty="0" smtClean="0"/>
              <a:t>	</a:t>
            </a:r>
          </a:p>
        </p:txBody>
      </p:sp>
      <p:pic>
        <p:nvPicPr>
          <p:cNvPr id="6" name="Picture 133" descr="foto1"/>
          <p:cNvPicPr>
            <a:picLocks noGrp="1" noChangeAspect="1" noChangeArrowheads="1"/>
          </p:cNvPicPr>
          <p:nvPr>
            <p:ph sz="half" idx="4294967295"/>
          </p:nvPr>
        </p:nvPicPr>
        <p:blipFill>
          <a:blip r:embed="rId2"/>
          <a:srcRect/>
          <a:stretch>
            <a:fillRect/>
          </a:stretch>
        </p:blipFill>
        <p:spPr>
          <a:xfrm>
            <a:off x="311398" y="3629744"/>
            <a:ext cx="1714500" cy="2390775"/>
          </a:xfrm>
        </p:spPr>
      </p:pic>
      <p:sp>
        <p:nvSpPr>
          <p:cNvPr id="7" name="Text Box 50"/>
          <p:cNvSpPr txBox="1">
            <a:spLocks noChangeArrowheads="1"/>
          </p:cNvSpPr>
          <p:nvPr/>
        </p:nvSpPr>
        <p:spPr bwMode="auto">
          <a:xfrm>
            <a:off x="825748" y="3334469"/>
            <a:ext cx="3148012" cy="338138"/>
          </a:xfrm>
          <a:prstGeom prst="rect">
            <a:avLst/>
          </a:prstGeom>
          <a:noFill/>
          <a:ln w="9525">
            <a:noFill/>
            <a:miter lim="800000"/>
            <a:headEnd/>
            <a:tailEnd/>
          </a:ln>
        </p:spPr>
        <p:txBody>
          <a:bodyPr wrap="none">
            <a:prstTxWarp prst="textNoShape">
              <a:avLst/>
            </a:prstTxWarp>
            <a:spAutoFit/>
          </a:bodyPr>
          <a:lstStyle/>
          <a:p>
            <a:pPr eaLnBrk="0" hangingPunct="0"/>
            <a:r>
              <a:rPr lang="en-US" sz="1600">
                <a:latin typeface="Tahoma" charset="0"/>
              </a:rPr>
              <a:t>APE1 (1988) 1GF, chipset Weitek</a:t>
            </a:r>
          </a:p>
        </p:txBody>
      </p:sp>
      <p:pic>
        <p:nvPicPr>
          <p:cNvPr id="8" name="Picture 131" descr="ape_50_small"/>
          <p:cNvPicPr>
            <a:picLocks noChangeAspect="1" noChangeArrowheads="1"/>
          </p:cNvPicPr>
          <p:nvPr/>
        </p:nvPicPr>
        <p:blipFill>
          <a:blip r:embed="rId3"/>
          <a:srcRect/>
          <a:stretch>
            <a:fillRect/>
          </a:stretch>
        </p:blipFill>
        <p:spPr bwMode="auto">
          <a:xfrm>
            <a:off x="2264023" y="3701182"/>
            <a:ext cx="1709737" cy="2143125"/>
          </a:xfrm>
          <a:prstGeom prst="rect">
            <a:avLst/>
          </a:prstGeom>
          <a:noFill/>
          <a:ln w="9525">
            <a:noFill/>
            <a:miter lim="800000"/>
            <a:headEnd/>
            <a:tailEnd/>
          </a:ln>
        </p:spPr>
      </p:pic>
      <p:sp>
        <p:nvSpPr>
          <p:cNvPr id="9" name="Text Box 50"/>
          <p:cNvSpPr txBox="1">
            <a:spLocks noChangeArrowheads="1"/>
          </p:cNvSpPr>
          <p:nvPr/>
        </p:nvSpPr>
        <p:spPr bwMode="auto">
          <a:xfrm>
            <a:off x="768598" y="6001469"/>
            <a:ext cx="2616200" cy="523875"/>
          </a:xfrm>
          <a:prstGeom prst="rect">
            <a:avLst/>
          </a:prstGeom>
          <a:noFill/>
          <a:ln w="9525">
            <a:noFill/>
            <a:miter lim="800000"/>
            <a:headEnd/>
            <a:tailEnd/>
          </a:ln>
        </p:spPr>
        <p:txBody>
          <a:bodyPr wrap="none">
            <a:prstTxWarp prst="textNoShape">
              <a:avLst/>
            </a:prstTxWarp>
            <a:spAutoFit/>
          </a:bodyPr>
          <a:lstStyle/>
          <a:p>
            <a:pPr eaLnBrk="0" hangingPunct="0"/>
            <a:r>
              <a:rPr lang="en-US" sz="1400">
                <a:latin typeface="Tahoma" charset="0"/>
              </a:rPr>
              <a:t>APE100 (1992) 25GF, SP, REAL</a:t>
            </a:r>
          </a:p>
          <a:p>
            <a:pPr eaLnBrk="0" hangingPunct="0"/>
            <a:r>
              <a:rPr lang="en-US" sz="1400">
                <a:latin typeface="Tahoma" charset="0"/>
              </a:rPr>
              <a:t>“Home made” VLSI processors</a:t>
            </a:r>
          </a:p>
        </p:txBody>
      </p:sp>
      <p:pic>
        <p:nvPicPr>
          <p:cNvPr id="10" name="Picture 15"/>
          <p:cNvPicPr>
            <a:picLocks noChangeAspect="1" noChangeArrowheads="1"/>
          </p:cNvPicPr>
          <p:nvPr/>
        </p:nvPicPr>
        <p:blipFill>
          <a:blip r:embed="rId4"/>
          <a:srcRect/>
          <a:stretch>
            <a:fillRect/>
          </a:stretch>
        </p:blipFill>
        <p:spPr bwMode="auto">
          <a:xfrm>
            <a:off x="4321423" y="880194"/>
            <a:ext cx="2928937" cy="4519613"/>
          </a:xfrm>
          <a:prstGeom prst="rect">
            <a:avLst/>
          </a:prstGeom>
          <a:noFill/>
          <a:ln w="9525">
            <a:noFill/>
            <a:miter lim="800000"/>
            <a:headEnd/>
            <a:tailEnd/>
          </a:ln>
        </p:spPr>
      </p:pic>
      <p:sp>
        <p:nvSpPr>
          <p:cNvPr id="11" name="Text Box 50"/>
          <p:cNvSpPr txBox="1">
            <a:spLocks noChangeArrowheads="1"/>
          </p:cNvSpPr>
          <p:nvPr/>
        </p:nvSpPr>
        <p:spPr bwMode="auto">
          <a:xfrm>
            <a:off x="4137273" y="5464894"/>
            <a:ext cx="3100387" cy="523875"/>
          </a:xfrm>
          <a:prstGeom prst="rect">
            <a:avLst/>
          </a:prstGeom>
          <a:noFill/>
          <a:ln w="9525">
            <a:noFill/>
            <a:miter lim="800000"/>
            <a:headEnd/>
            <a:tailEnd/>
          </a:ln>
        </p:spPr>
        <p:txBody>
          <a:bodyPr wrap="none">
            <a:prstTxWarp prst="textNoShape">
              <a:avLst/>
            </a:prstTxWarp>
            <a:spAutoFit/>
          </a:bodyPr>
          <a:lstStyle/>
          <a:p>
            <a:pPr eaLnBrk="0" hangingPunct="0"/>
            <a:r>
              <a:rPr lang="en-US" sz="1400">
                <a:latin typeface="Tahoma" charset="0"/>
              </a:rPr>
              <a:t>APEmille (1999) 128GF, SP, Complex</a:t>
            </a:r>
          </a:p>
          <a:p>
            <a:pPr eaLnBrk="0" hangingPunct="0"/>
            <a:r>
              <a:rPr lang="en-US" sz="1400">
                <a:latin typeface="Tahoma" charset="0"/>
              </a:rPr>
              <a:t>Italy+France+Germany collaboration</a:t>
            </a:r>
          </a:p>
        </p:txBody>
      </p:sp>
      <p:pic>
        <p:nvPicPr>
          <p:cNvPr id="12" name="Picture 76" descr="eurotech01_RT8 ok"/>
          <p:cNvPicPr>
            <a:picLocks noChangeAspect="1" noChangeArrowheads="1"/>
          </p:cNvPicPr>
          <p:nvPr/>
        </p:nvPicPr>
        <p:blipFill>
          <a:blip r:embed="rId5"/>
          <a:srcRect/>
          <a:stretch>
            <a:fillRect/>
          </a:stretch>
        </p:blipFill>
        <p:spPr bwMode="auto">
          <a:xfrm>
            <a:off x="7401272" y="700807"/>
            <a:ext cx="2287587" cy="5202237"/>
          </a:xfrm>
          <a:prstGeom prst="rect">
            <a:avLst/>
          </a:prstGeom>
          <a:noFill/>
          <a:ln w="9525">
            <a:noFill/>
            <a:miter lim="800000"/>
            <a:headEnd/>
            <a:tailEnd/>
          </a:ln>
        </p:spPr>
      </p:pic>
      <p:sp>
        <p:nvSpPr>
          <p:cNvPr id="13" name="Text Box 50"/>
          <p:cNvSpPr txBox="1">
            <a:spLocks noChangeArrowheads="1"/>
          </p:cNvSpPr>
          <p:nvPr/>
        </p:nvSpPr>
        <p:spPr bwMode="auto">
          <a:xfrm>
            <a:off x="7622907" y="5857329"/>
            <a:ext cx="1763586" cy="523220"/>
          </a:xfrm>
          <a:prstGeom prst="rect">
            <a:avLst/>
          </a:prstGeom>
          <a:noFill/>
          <a:ln w="9525">
            <a:noFill/>
            <a:miter lim="800000"/>
            <a:headEnd/>
            <a:tailEnd/>
          </a:ln>
        </p:spPr>
        <p:txBody>
          <a:bodyPr wrap="none">
            <a:prstTxWarp prst="textNoShape">
              <a:avLst/>
            </a:prstTxWarp>
            <a:spAutoFit/>
          </a:bodyPr>
          <a:lstStyle/>
          <a:p>
            <a:pPr eaLnBrk="0" hangingPunct="0"/>
            <a:r>
              <a:rPr lang="en-US" sz="1400" dirty="0" err="1">
                <a:latin typeface="Tahoma" charset="0"/>
              </a:rPr>
              <a:t>apeNEXT</a:t>
            </a:r>
            <a:r>
              <a:rPr lang="en-US" sz="1400" dirty="0">
                <a:latin typeface="Tahoma" charset="0"/>
              </a:rPr>
              <a:t> (2004) </a:t>
            </a:r>
            <a:endParaRPr lang="en-US" sz="1400" dirty="0" smtClean="0">
              <a:latin typeface="Tahoma" charset="0"/>
            </a:endParaRPr>
          </a:p>
          <a:p>
            <a:pPr eaLnBrk="0" hangingPunct="0"/>
            <a:r>
              <a:rPr lang="en-US" sz="1400" dirty="0" smtClean="0">
                <a:latin typeface="Tahoma" charset="0"/>
              </a:rPr>
              <a:t>800GF</a:t>
            </a:r>
            <a:r>
              <a:rPr lang="en-US" sz="1400" dirty="0">
                <a:latin typeface="Tahoma" charset="0"/>
              </a:rPr>
              <a:t>, </a:t>
            </a:r>
            <a:r>
              <a:rPr lang="en-US" sz="1400" dirty="0" smtClean="0">
                <a:latin typeface="Tahoma" charset="0"/>
              </a:rPr>
              <a:t>DP</a:t>
            </a:r>
            <a:r>
              <a:rPr lang="en-US" sz="1400" dirty="0">
                <a:latin typeface="Tahoma" charset="0"/>
              </a:rPr>
              <a:t>, Complex</a:t>
            </a:r>
          </a:p>
        </p:txBody>
      </p:sp>
      <p:pic>
        <p:nvPicPr>
          <p:cNvPr id="14" name="Picture 51" descr="ape1.png"/>
          <p:cNvPicPr>
            <a:picLocks noChangeAspect="1"/>
          </p:cNvPicPr>
          <p:nvPr/>
        </p:nvPicPr>
        <p:blipFill>
          <a:blip r:embed="rId6"/>
          <a:srcRect/>
          <a:stretch>
            <a:fillRect/>
          </a:stretch>
        </p:blipFill>
        <p:spPr bwMode="auto">
          <a:xfrm>
            <a:off x="2144960" y="667469"/>
            <a:ext cx="2174875" cy="2743200"/>
          </a:xfrm>
          <a:prstGeom prst="rect">
            <a:avLst/>
          </a:prstGeom>
          <a:noFill/>
          <a:ln w="9525">
            <a:noFill/>
            <a:miter lim="800000"/>
            <a:headEnd/>
            <a:tailEnd/>
          </a:ln>
        </p:spPr>
      </p:pic>
      <p:pic>
        <p:nvPicPr>
          <p:cNvPr id="15" name="Picture 50" descr="ape2.png"/>
          <p:cNvPicPr>
            <a:picLocks noChangeAspect="1"/>
          </p:cNvPicPr>
          <p:nvPr/>
        </p:nvPicPr>
        <p:blipFill>
          <a:blip r:embed="rId7"/>
          <a:srcRect/>
          <a:stretch>
            <a:fillRect/>
          </a:stretch>
        </p:blipFill>
        <p:spPr bwMode="auto">
          <a:xfrm>
            <a:off x="87560" y="667469"/>
            <a:ext cx="2362200" cy="2701925"/>
          </a:xfrm>
          <a:prstGeom prst="rect">
            <a:avLst/>
          </a:prstGeom>
          <a:noFill/>
          <a:ln w="9525">
            <a:noFill/>
            <a:miter lim="800000"/>
            <a:headEnd/>
            <a:tailEnd/>
          </a:ln>
        </p:spPr>
      </p:pic>
      <p:pic>
        <p:nvPicPr>
          <p:cNvPr id="16" name="Picture 15"/>
          <p:cNvPicPr>
            <a:picLocks noChangeAspect="1"/>
          </p:cNvPicPr>
          <p:nvPr/>
        </p:nvPicPr>
        <p:blipFill>
          <a:blip r:embed="rId8"/>
          <a:stretch>
            <a:fillRect/>
          </a:stretch>
        </p:blipFill>
        <p:spPr>
          <a:xfrm>
            <a:off x="2449760" y="2039069"/>
            <a:ext cx="1741202" cy="1415707"/>
          </a:xfrm>
          <a:prstGeom prst="rect">
            <a:avLst/>
          </a:prstGeom>
        </p:spPr>
      </p:pic>
    </p:spTree>
    <p:extLst>
      <p:ext uri="{BB962C8B-B14F-4D97-AF65-F5344CB8AC3E}">
        <p14:creationId xmlns:p14="http://schemas.microsoft.com/office/powerpoint/2010/main" val="990120409"/>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3"/>
          <p:cNvSpPr>
            <a:spLocks noChangeArrowheads="1"/>
          </p:cNvSpPr>
          <p:nvPr/>
        </p:nvSpPr>
        <p:spPr bwMode="auto">
          <a:xfrm>
            <a:off x="468313" y="765175"/>
            <a:ext cx="8218487" cy="5903913"/>
          </a:xfrm>
          <a:prstGeom prst="rect">
            <a:avLst/>
          </a:prstGeom>
          <a:noFill/>
          <a:ln w="9525">
            <a:noFill/>
            <a:miter lim="800000"/>
            <a:headEnd/>
            <a:tailEnd/>
          </a:ln>
        </p:spPr>
        <p:txBody>
          <a:bodyPr>
            <a:prstTxWarp prst="textNoShape">
              <a:avLst/>
            </a:prstTxWarp>
          </a:bodyPr>
          <a:lstStyle/>
          <a:p>
            <a:pPr marL="342900" indent="-342900" eaLnBrk="0" hangingPunct="0">
              <a:lnSpc>
                <a:spcPct val="90000"/>
              </a:lnSpc>
              <a:spcBef>
                <a:spcPct val="20000"/>
              </a:spcBef>
              <a:buFontTx/>
              <a:buChar char="•"/>
            </a:pPr>
            <a:endParaRPr lang="it-IT" sz="2000">
              <a:latin typeface="Tahoma" charset="0"/>
            </a:endParaRPr>
          </a:p>
        </p:txBody>
      </p:sp>
      <p:sp>
        <p:nvSpPr>
          <p:cNvPr id="54" name="Title 1"/>
          <p:cNvSpPr>
            <a:spLocks noGrp="1"/>
          </p:cNvSpPr>
          <p:nvPr>
            <p:ph type="title"/>
          </p:nvPr>
        </p:nvSpPr>
        <p:spPr>
          <a:xfrm>
            <a:off x="2144688" y="44624"/>
            <a:ext cx="6084912" cy="504056"/>
          </a:xfrm>
        </p:spPr>
        <p:txBody>
          <a:bodyPr>
            <a:noAutofit/>
          </a:bodyPr>
          <a:lstStyle/>
          <a:p>
            <a:r>
              <a:rPr lang="en-US" sz="2400" dirty="0"/>
              <a:t>A little bit of history: </a:t>
            </a:r>
            <a:r>
              <a:rPr lang="en-US" sz="2400" dirty="0" err="1"/>
              <a:t>apeNET</a:t>
            </a:r>
            <a:endParaRPr lang="en-US" sz="2400" dirty="0"/>
          </a:p>
        </p:txBody>
      </p:sp>
      <p:sp>
        <p:nvSpPr>
          <p:cNvPr id="12" name="Rectangle 63"/>
          <p:cNvSpPr>
            <a:spLocks noChangeArrowheads="1"/>
          </p:cNvSpPr>
          <p:nvPr/>
        </p:nvSpPr>
        <p:spPr bwMode="auto">
          <a:xfrm>
            <a:off x="76200" y="914400"/>
            <a:ext cx="5029200" cy="5105400"/>
          </a:xfrm>
          <a:prstGeom prst="rect">
            <a:avLst/>
          </a:prstGeom>
          <a:noFill/>
          <a:ln w="9525">
            <a:noFill/>
            <a:miter lim="800000"/>
            <a:headEnd/>
            <a:tailEnd/>
          </a:ln>
        </p:spPr>
        <p:txBody>
          <a:bodyPr>
            <a:prstTxWarp prst="textNoShape">
              <a:avLst/>
            </a:prstTxWarp>
            <a:normAutofit/>
          </a:bodyPr>
          <a:lstStyle/>
          <a:p>
            <a:pPr marL="342900" indent="-342900" eaLnBrk="0" hangingPunct="0">
              <a:lnSpc>
                <a:spcPct val="90000"/>
              </a:lnSpc>
              <a:spcBef>
                <a:spcPct val="20000"/>
              </a:spcBef>
              <a:buFont typeface="Lucida Grande"/>
              <a:buChar char="−"/>
              <a:defRPr/>
            </a:pPr>
            <a:r>
              <a:rPr lang="en-US" sz="2000" dirty="0" err="1" smtClean="0">
                <a:latin typeface="Tahoma" charset="0"/>
              </a:rPr>
              <a:t>APEnet</a:t>
            </a:r>
            <a:r>
              <a:rPr lang="en-US" sz="2000" dirty="0" smtClean="0">
                <a:latin typeface="Tahoma" charset="0"/>
              </a:rPr>
              <a:t>: PC </a:t>
            </a:r>
            <a:r>
              <a:rPr lang="en-US" sz="2000" dirty="0">
                <a:latin typeface="Tahoma" charset="0"/>
              </a:rPr>
              <a:t>Cluster </a:t>
            </a:r>
            <a:r>
              <a:rPr lang="en-US" sz="2000" dirty="0" smtClean="0">
                <a:latin typeface="Tahoma" charset="0"/>
              </a:rPr>
              <a:t>3-d torus </a:t>
            </a:r>
            <a:r>
              <a:rPr lang="en-US" sz="2000" dirty="0">
                <a:latin typeface="Tahoma" charset="0"/>
              </a:rPr>
              <a:t>network</a:t>
            </a:r>
          </a:p>
          <a:p>
            <a:pPr marL="742950" lvl="1" indent="-285750" eaLnBrk="0" hangingPunct="0">
              <a:lnSpc>
                <a:spcPct val="90000"/>
              </a:lnSpc>
              <a:spcBef>
                <a:spcPct val="20000"/>
              </a:spcBef>
              <a:buFont typeface="Lucida Grande"/>
              <a:buChar char="−"/>
              <a:defRPr/>
            </a:pPr>
            <a:r>
              <a:rPr lang="en-US" sz="1800" dirty="0">
                <a:latin typeface="Tahoma" charset="0"/>
              </a:rPr>
              <a:t>Integrated routing and switching capabilities</a:t>
            </a:r>
          </a:p>
          <a:p>
            <a:pPr marL="742950" lvl="1" indent="-285750" eaLnBrk="0" hangingPunct="0">
              <a:lnSpc>
                <a:spcPct val="90000"/>
              </a:lnSpc>
              <a:spcBef>
                <a:spcPct val="20000"/>
              </a:spcBef>
              <a:buFont typeface="Lucida Grande"/>
              <a:buChar char="−"/>
              <a:defRPr/>
            </a:pPr>
            <a:r>
              <a:rPr lang="en-US" sz="1800" dirty="0">
                <a:latin typeface="Tahoma" charset="0"/>
              </a:rPr>
              <a:t>High throughput, low latency, “light-weight” </a:t>
            </a:r>
            <a:r>
              <a:rPr lang="en-US" sz="1800" dirty="0" smtClean="0">
                <a:latin typeface="Tahoma" charset="0"/>
              </a:rPr>
              <a:t>protocol</a:t>
            </a:r>
          </a:p>
          <a:p>
            <a:pPr marL="742950" lvl="1" indent="-285750" eaLnBrk="0" hangingPunct="0">
              <a:lnSpc>
                <a:spcPct val="90000"/>
              </a:lnSpc>
              <a:spcBef>
                <a:spcPct val="20000"/>
              </a:spcBef>
              <a:buFont typeface="Lucida Grande"/>
              <a:buChar char="−"/>
              <a:defRPr/>
            </a:pPr>
            <a:r>
              <a:rPr lang="en-US" sz="1800" dirty="0" smtClean="0">
                <a:latin typeface="Tahoma" charset="0"/>
              </a:rPr>
              <a:t>PCI Interface, 6 Links full-</a:t>
            </a:r>
            <a:r>
              <a:rPr lang="en-US" sz="1800" dirty="0" err="1" smtClean="0">
                <a:latin typeface="Tahoma" charset="0"/>
              </a:rPr>
              <a:t>bidir</a:t>
            </a:r>
            <a:r>
              <a:rPr lang="en-US" sz="1800" dirty="0" smtClean="0">
                <a:latin typeface="Tahoma" charset="0"/>
              </a:rPr>
              <a:t> on torus side</a:t>
            </a:r>
          </a:p>
          <a:p>
            <a:pPr marL="742950" lvl="1" indent="-285750" eaLnBrk="0" hangingPunct="0">
              <a:lnSpc>
                <a:spcPct val="90000"/>
              </a:lnSpc>
              <a:spcBef>
                <a:spcPct val="20000"/>
              </a:spcBef>
              <a:buFont typeface="Lucida Grande"/>
              <a:buChar char="−"/>
              <a:defRPr/>
            </a:pPr>
            <a:endParaRPr lang="en-US" sz="1800" dirty="0" smtClean="0">
              <a:latin typeface="Tahoma" charset="0"/>
            </a:endParaRPr>
          </a:p>
          <a:p>
            <a:pPr marL="228600" indent="-228600" eaLnBrk="0" hangingPunct="0">
              <a:lnSpc>
                <a:spcPct val="90000"/>
              </a:lnSpc>
              <a:spcBef>
                <a:spcPct val="20000"/>
              </a:spcBef>
              <a:buFont typeface="Lucida Grande"/>
              <a:buChar char="−"/>
              <a:defRPr/>
            </a:pPr>
            <a:r>
              <a:rPr lang="en-US" sz="2000" dirty="0" smtClean="0">
                <a:latin typeface="Tahoma" charset="0"/>
              </a:rPr>
              <a:t>History</a:t>
            </a:r>
          </a:p>
          <a:p>
            <a:pPr marL="685800" lvl="1" indent="-228600" eaLnBrk="0" hangingPunct="0">
              <a:lnSpc>
                <a:spcPct val="90000"/>
              </a:lnSpc>
              <a:spcBef>
                <a:spcPct val="20000"/>
              </a:spcBef>
              <a:buFont typeface="Lucida Grande"/>
              <a:buChar char="−"/>
              <a:defRPr/>
            </a:pPr>
            <a:r>
              <a:rPr lang="en-US" sz="1800" dirty="0" smtClean="0">
                <a:latin typeface="Tahoma" charset="0"/>
              </a:rPr>
              <a:t>2003-2004: </a:t>
            </a:r>
            <a:r>
              <a:rPr lang="en-US" sz="1800" dirty="0" err="1" smtClean="0">
                <a:latin typeface="Tahoma" charset="0"/>
              </a:rPr>
              <a:t>APEnet</a:t>
            </a:r>
            <a:r>
              <a:rPr lang="en-US" sz="1800" dirty="0" smtClean="0">
                <a:latin typeface="Tahoma" charset="0"/>
              </a:rPr>
              <a:t> V3 (PCI-X)</a:t>
            </a:r>
          </a:p>
          <a:p>
            <a:pPr marL="685800" lvl="1" indent="-228600" eaLnBrk="0" hangingPunct="0">
              <a:lnSpc>
                <a:spcPct val="90000"/>
              </a:lnSpc>
              <a:spcBef>
                <a:spcPct val="20000"/>
              </a:spcBef>
              <a:buFont typeface="Lucida Grande"/>
              <a:buChar char="−"/>
              <a:defRPr/>
            </a:pPr>
            <a:r>
              <a:rPr lang="en-US" sz="1800" dirty="0" smtClean="0">
                <a:latin typeface="Tahoma" charset="0"/>
              </a:rPr>
              <a:t>2005: </a:t>
            </a:r>
            <a:r>
              <a:rPr lang="en-US" sz="1800" dirty="0" err="1" smtClean="0">
                <a:latin typeface="Tahoma" charset="0"/>
              </a:rPr>
              <a:t>APEnet</a:t>
            </a:r>
            <a:r>
              <a:rPr lang="en-US" sz="1800" dirty="0" smtClean="0">
                <a:latin typeface="Tahoma" charset="0"/>
              </a:rPr>
              <a:t> V3+</a:t>
            </a:r>
          </a:p>
          <a:p>
            <a:pPr marL="1143000" lvl="2" indent="-228600" eaLnBrk="0" hangingPunct="0">
              <a:lnSpc>
                <a:spcPct val="90000"/>
              </a:lnSpc>
              <a:spcBef>
                <a:spcPct val="20000"/>
              </a:spcBef>
              <a:buFont typeface="Lucida Grande"/>
              <a:buChar char="−"/>
              <a:defRPr/>
            </a:pPr>
            <a:r>
              <a:rPr lang="en-US" sz="1800" dirty="0" smtClean="0">
                <a:latin typeface="Tahoma" charset="0"/>
              </a:rPr>
              <a:t> </a:t>
            </a:r>
            <a:r>
              <a:rPr lang="en-US" sz="1600" dirty="0" smtClean="0">
                <a:latin typeface="Tahoma" charset="0"/>
              </a:rPr>
              <a:t>same HW with RDMA API</a:t>
            </a:r>
            <a:endParaRPr lang="en-US" sz="1800" dirty="0" smtClean="0">
              <a:latin typeface="Tahoma" charset="0"/>
            </a:endParaRPr>
          </a:p>
          <a:p>
            <a:pPr marL="685800" lvl="1" indent="-228600" eaLnBrk="0" hangingPunct="0">
              <a:lnSpc>
                <a:spcPct val="90000"/>
              </a:lnSpc>
              <a:spcBef>
                <a:spcPct val="20000"/>
              </a:spcBef>
              <a:buFont typeface="Lucida Grande"/>
              <a:buChar char="−"/>
              <a:defRPr/>
            </a:pPr>
            <a:r>
              <a:rPr lang="en-US" sz="1800" dirty="0" smtClean="0">
                <a:latin typeface="Tahoma" charset="0"/>
              </a:rPr>
              <a:t>2006-2009: </a:t>
            </a:r>
            <a:r>
              <a:rPr lang="en-US" sz="1800" dirty="0" err="1" smtClean="0">
                <a:latin typeface="Tahoma" charset="0"/>
              </a:rPr>
              <a:t>APEnet</a:t>
            </a:r>
            <a:r>
              <a:rPr lang="en-US" sz="1800" dirty="0" smtClean="0">
                <a:latin typeface="Tahoma" charset="0"/>
              </a:rPr>
              <a:t> goes embedded</a:t>
            </a:r>
          </a:p>
          <a:p>
            <a:pPr marL="1143000" lvl="2" indent="-228600" eaLnBrk="0" hangingPunct="0">
              <a:lnSpc>
                <a:spcPct val="90000"/>
              </a:lnSpc>
              <a:spcBef>
                <a:spcPct val="20000"/>
              </a:spcBef>
              <a:buFont typeface="Lucida Grande"/>
              <a:buChar char="−"/>
              <a:defRPr/>
            </a:pPr>
            <a:r>
              <a:rPr lang="en-US" sz="1600" dirty="0" smtClean="0">
                <a:latin typeface="Tahoma" charset="0"/>
              </a:rPr>
              <a:t>DNP, </a:t>
            </a:r>
            <a:r>
              <a:rPr lang="en-US" sz="1600" dirty="0" err="1" smtClean="0">
                <a:latin typeface="Tahoma" charset="0"/>
              </a:rPr>
              <a:t>D(istributed</a:t>
            </a:r>
            <a:r>
              <a:rPr lang="en-US" sz="1600" dirty="0" smtClean="0">
                <a:latin typeface="Tahoma" charset="0"/>
              </a:rPr>
              <a:t>) </a:t>
            </a:r>
            <a:r>
              <a:rPr lang="en-US" sz="1600" dirty="0" err="1" smtClean="0">
                <a:latin typeface="Tahoma" charset="0"/>
              </a:rPr>
              <a:t>N(etwork</a:t>
            </a:r>
            <a:r>
              <a:rPr lang="en-US" sz="1600" dirty="0" smtClean="0">
                <a:latin typeface="Tahoma" charset="0"/>
              </a:rPr>
              <a:t>) Processor</a:t>
            </a:r>
          </a:p>
          <a:p>
            <a:pPr marL="1143000" lvl="2" indent="-228600" eaLnBrk="0" hangingPunct="0">
              <a:lnSpc>
                <a:spcPct val="90000"/>
              </a:lnSpc>
              <a:spcBef>
                <a:spcPct val="20000"/>
              </a:spcBef>
              <a:buFont typeface="Lucida Grande"/>
              <a:buChar char="−"/>
              <a:defRPr/>
            </a:pPr>
            <a:r>
              <a:rPr lang="en-US" sz="1600" dirty="0" smtClean="0">
                <a:latin typeface="Tahoma" charset="0"/>
              </a:rPr>
              <a:t>EU SHAPES project co-development </a:t>
            </a:r>
          </a:p>
          <a:p>
            <a:pPr marL="685800" lvl="1" indent="-228600" eaLnBrk="0" hangingPunct="0">
              <a:lnSpc>
                <a:spcPct val="90000"/>
              </a:lnSpc>
              <a:spcBef>
                <a:spcPct val="20000"/>
              </a:spcBef>
              <a:buFont typeface="Lucida Grande"/>
              <a:buChar char="−"/>
              <a:defRPr/>
            </a:pPr>
            <a:r>
              <a:rPr lang="en-US" sz="1800" dirty="0" smtClean="0">
                <a:latin typeface="Tahoma" charset="0"/>
              </a:rPr>
              <a:t>2011: </a:t>
            </a:r>
            <a:r>
              <a:rPr lang="en-US" sz="1800" dirty="0" err="1" smtClean="0">
                <a:latin typeface="Tahoma" charset="0"/>
              </a:rPr>
              <a:t>APEnet</a:t>
            </a:r>
            <a:r>
              <a:rPr lang="en-US" sz="1800" dirty="0" smtClean="0">
                <a:latin typeface="Tahoma" charset="0"/>
              </a:rPr>
              <a:t>+</a:t>
            </a:r>
          </a:p>
          <a:p>
            <a:pPr marL="1143000" lvl="2" indent="-228600" eaLnBrk="0" hangingPunct="0">
              <a:lnSpc>
                <a:spcPct val="90000"/>
              </a:lnSpc>
              <a:spcBef>
                <a:spcPct val="20000"/>
              </a:spcBef>
              <a:buFont typeface="Lucida Grande"/>
              <a:buChar char="−"/>
              <a:defRPr/>
            </a:pPr>
            <a:r>
              <a:rPr lang="en-US" sz="1600" dirty="0" smtClean="0">
                <a:latin typeface="Tahoma" charset="0"/>
              </a:rPr>
              <a:t>PCI Express, enhanced torus links</a:t>
            </a:r>
          </a:p>
          <a:p>
            <a:pPr marL="285750" indent="-285750" eaLnBrk="0" hangingPunct="0">
              <a:lnSpc>
                <a:spcPct val="90000"/>
              </a:lnSpc>
              <a:spcBef>
                <a:spcPct val="20000"/>
              </a:spcBef>
              <a:buFont typeface="Lucida Grande"/>
              <a:buChar char="−"/>
              <a:defRPr/>
            </a:pPr>
            <a:endParaRPr lang="en-US" sz="1800" dirty="0" smtClean="0">
              <a:latin typeface="Tahoma" charset="0"/>
            </a:endParaRPr>
          </a:p>
          <a:p>
            <a:pPr marL="1143000" lvl="2" indent="-228600" eaLnBrk="0" hangingPunct="0">
              <a:lnSpc>
                <a:spcPct val="90000"/>
              </a:lnSpc>
              <a:spcBef>
                <a:spcPct val="20000"/>
              </a:spcBef>
              <a:defRPr/>
            </a:pPr>
            <a:endParaRPr lang="en-US" sz="2000" dirty="0">
              <a:latin typeface="Tahoma" charset="0"/>
            </a:endParaRPr>
          </a:p>
        </p:txBody>
      </p:sp>
      <p:pic>
        <p:nvPicPr>
          <p:cNvPr id="13" name="Picture 11" descr="Snapshot 2008-10-01 10-32-16.tiff"/>
          <p:cNvPicPr>
            <a:picLocks noChangeAspect="1"/>
          </p:cNvPicPr>
          <p:nvPr/>
        </p:nvPicPr>
        <p:blipFill>
          <a:blip r:embed="rId2"/>
          <a:srcRect/>
          <a:stretch>
            <a:fillRect/>
          </a:stretch>
        </p:blipFill>
        <p:spPr bwMode="auto">
          <a:xfrm>
            <a:off x="5029200" y="914400"/>
            <a:ext cx="2760663" cy="1981200"/>
          </a:xfrm>
          <a:prstGeom prst="rect">
            <a:avLst/>
          </a:prstGeom>
          <a:noFill/>
          <a:ln w="9525">
            <a:noFill/>
            <a:miter lim="800000"/>
            <a:headEnd/>
            <a:tailEnd/>
          </a:ln>
        </p:spPr>
      </p:pic>
      <p:pic>
        <p:nvPicPr>
          <p:cNvPr id="14" name="Picture 9" descr="Snapshot 2008-10-01 10-34-33.tiff"/>
          <p:cNvPicPr>
            <a:picLocks noChangeAspect="1"/>
          </p:cNvPicPr>
          <p:nvPr/>
        </p:nvPicPr>
        <p:blipFill>
          <a:blip r:embed="rId3"/>
          <a:srcRect/>
          <a:stretch>
            <a:fillRect/>
          </a:stretch>
        </p:blipFill>
        <p:spPr bwMode="auto">
          <a:xfrm>
            <a:off x="7833320" y="914400"/>
            <a:ext cx="1995487" cy="2000250"/>
          </a:xfrm>
          <a:prstGeom prst="rect">
            <a:avLst/>
          </a:prstGeom>
          <a:noFill/>
          <a:ln w="9525">
            <a:noFill/>
            <a:miter lim="800000"/>
            <a:headEnd/>
            <a:tailEnd/>
          </a:ln>
        </p:spPr>
      </p:pic>
      <p:pic>
        <p:nvPicPr>
          <p:cNvPr id="15" name="Picture 62" descr="archi"/>
          <p:cNvPicPr>
            <a:picLocks noChangeAspect="1" noChangeArrowheads="1"/>
          </p:cNvPicPr>
          <p:nvPr/>
        </p:nvPicPr>
        <p:blipFill>
          <a:blip r:embed="rId4"/>
          <a:srcRect/>
          <a:stretch>
            <a:fillRect/>
          </a:stretch>
        </p:blipFill>
        <p:spPr bwMode="auto">
          <a:xfrm>
            <a:off x="5226050" y="2967038"/>
            <a:ext cx="4375150" cy="3281362"/>
          </a:xfrm>
          <a:prstGeom prst="rect">
            <a:avLst/>
          </a:prstGeom>
          <a:noFill/>
          <a:ln w="9525">
            <a:noFill/>
            <a:miter lim="800000"/>
            <a:headEnd/>
            <a:tailEnd/>
          </a:ln>
        </p:spPr>
      </p:pic>
    </p:spTree>
    <p:extLst>
      <p:ext uri="{BB962C8B-B14F-4D97-AF65-F5344CB8AC3E}">
        <p14:creationId xmlns:p14="http://schemas.microsoft.com/office/powerpoint/2010/main" val="141189626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xEl>
                                              <p:pRg st="5" end="5"/>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2">
                                            <p:txEl>
                                              <p:pRg st="6" end="6"/>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2">
                                            <p:txEl>
                                              <p:pRg st="7" end="7"/>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2">
                                            <p:txEl>
                                              <p:pRg st="8" end="8"/>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2">
                                            <p:txEl>
                                              <p:pRg st="9" end="9"/>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2">
                                            <p:txEl>
                                              <p:pRg st="10" end="10"/>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2">
                                            <p:txEl>
                                              <p:pRg st="11" end="11"/>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2">
                                            <p:txEl>
                                              <p:pRg st="12" end="12"/>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2">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44688" y="44624"/>
            <a:ext cx="6084912" cy="504056"/>
          </a:xfrm>
        </p:spPr>
        <p:txBody>
          <a:bodyPr>
            <a:noAutofit/>
          </a:bodyPr>
          <a:lstStyle/>
          <a:p>
            <a:r>
              <a:rPr lang="en-US" sz="2400" dirty="0" smtClean="0"/>
              <a:t>The (many) millions </a:t>
            </a:r>
            <a:r>
              <a:rPr lang="en-US" sz="2400" dirty="0"/>
              <a:t>d</a:t>
            </a:r>
            <a:r>
              <a:rPr lang="en-US" sz="2400" dirty="0" smtClean="0"/>
              <a:t>ollar question….</a:t>
            </a:r>
            <a:endParaRPr lang="it-IT" sz="2400" dirty="0"/>
          </a:p>
        </p:txBody>
      </p:sp>
      <p:sp>
        <p:nvSpPr>
          <p:cNvPr id="11" name="Rectangle 4"/>
          <p:cNvSpPr>
            <a:spLocks noChangeArrowheads="1"/>
          </p:cNvSpPr>
          <p:nvPr/>
        </p:nvSpPr>
        <p:spPr bwMode="auto">
          <a:xfrm>
            <a:off x="182470" y="753616"/>
            <a:ext cx="9595066" cy="5627712"/>
          </a:xfrm>
          <a:prstGeom prst="rect">
            <a:avLst/>
          </a:prstGeom>
          <a:noFill/>
          <a:ln w="9525">
            <a:noFill/>
            <a:miter lim="800000"/>
            <a:headEnd/>
            <a:tailEnd/>
          </a:ln>
        </p:spPr>
        <p:txBody>
          <a:bodyPr>
            <a:prstTxWarp prst="textNoShape">
              <a:avLst/>
            </a:prstTxWarp>
          </a:bodyPr>
          <a:lstStyle/>
          <a:p>
            <a:pPr>
              <a:lnSpc>
                <a:spcPct val="90000"/>
              </a:lnSpc>
              <a:spcBef>
                <a:spcPct val="20000"/>
              </a:spcBef>
              <a:buClr>
                <a:srgbClr val="000000"/>
              </a:buClr>
              <a:buSzPct val="130000"/>
            </a:pPr>
            <a:r>
              <a:rPr lang="en-US" sz="1600" dirty="0" smtClean="0">
                <a:latin typeface="Tahoma" charset="0"/>
                <a:ea typeface="Tahoma" charset="0"/>
                <a:cs typeface="Tahoma" charset="0"/>
              </a:rPr>
              <a:t>Time changes but some facts are still true..</a:t>
            </a:r>
          </a:p>
          <a:p>
            <a:pPr>
              <a:lnSpc>
                <a:spcPct val="90000"/>
              </a:lnSpc>
              <a:spcBef>
                <a:spcPct val="20000"/>
              </a:spcBef>
              <a:buClr>
                <a:srgbClr val="000000"/>
              </a:buClr>
              <a:buSzPct val="130000"/>
            </a:pPr>
            <a:endParaRPr lang="en-US" sz="1600" dirty="0" smtClean="0">
              <a:latin typeface="Tahoma" charset="0"/>
              <a:ea typeface="Tahoma" charset="0"/>
              <a:cs typeface="Tahoma" charset="0"/>
            </a:endParaRPr>
          </a:p>
          <a:p>
            <a:pPr marL="342900" indent="-342900">
              <a:lnSpc>
                <a:spcPct val="90000"/>
              </a:lnSpc>
              <a:spcBef>
                <a:spcPct val="20000"/>
              </a:spcBef>
              <a:buClr>
                <a:srgbClr val="000000"/>
              </a:buClr>
              <a:buSzPct val="130000"/>
              <a:buFont typeface="+mj-lt"/>
              <a:buAutoNum type="arabicParenR"/>
            </a:pPr>
            <a:r>
              <a:rPr lang="en-US" sz="1600" dirty="0" smtClean="0">
                <a:latin typeface="Tahoma" charset="0"/>
                <a:ea typeface="Tahoma" charset="0"/>
                <a:cs typeface="Tahoma" charset="0"/>
              </a:rPr>
              <a:t>The </a:t>
            </a:r>
            <a:r>
              <a:rPr lang="en-US" sz="1600" dirty="0">
                <a:latin typeface="Tahoma" charset="0"/>
                <a:ea typeface="Tahoma" charset="0"/>
                <a:cs typeface="Tahoma" charset="0"/>
              </a:rPr>
              <a:t>hunger for </a:t>
            </a:r>
            <a:r>
              <a:rPr lang="en-US" sz="1600" dirty="0" smtClean="0">
                <a:latin typeface="Tahoma" charset="0"/>
                <a:ea typeface="Tahoma" charset="0"/>
                <a:cs typeface="Tahoma" charset="0"/>
              </a:rPr>
              <a:t>floating </a:t>
            </a:r>
            <a:r>
              <a:rPr lang="en-US" sz="1600" dirty="0">
                <a:latin typeface="Tahoma" charset="0"/>
                <a:ea typeface="Tahoma" charset="0"/>
                <a:cs typeface="Tahoma" charset="0"/>
              </a:rPr>
              <a:t>point </a:t>
            </a:r>
            <a:r>
              <a:rPr lang="en-US" sz="1600" dirty="0" smtClean="0">
                <a:latin typeface="Tahoma" charset="0"/>
                <a:ea typeface="Tahoma" charset="0"/>
                <a:cs typeface="Tahoma" charset="0"/>
              </a:rPr>
              <a:t>computing power remains unchanged</a:t>
            </a:r>
          </a:p>
          <a:p>
            <a:pPr marL="342900" indent="-342900">
              <a:lnSpc>
                <a:spcPct val="90000"/>
              </a:lnSpc>
              <a:spcBef>
                <a:spcPct val="20000"/>
              </a:spcBef>
              <a:buClr>
                <a:srgbClr val="000000"/>
              </a:buClr>
              <a:buSzPct val="130000"/>
              <a:buFont typeface="+mj-lt"/>
              <a:buAutoNum type="arabicParenR"/>
            </a:pPr>
            <a:r>
              <a:rPr lang="en-US" sz="1600" dirty="0" smtClean="0">
                <a:latin typeface="Tahoma" charset="0"/>
                <a:ea typeface="Tahoma" charset="0"/>
                <a:cs typeface="Tahoma" charset="0"/>
              </a:rPr>
              <a:t>Towards the </a:t>
            </a:r>
            <a:r>
              <a:rPr lang="en-US" sz="1600" dirty="0" err="1" smtClean="0">
                <a:latin typeface="Tahoma" charset="0"/>
                <a:ea typeface="Tahoma" charset="0"/>
                <a:cs typeface="Tahoma" charset="0"/>
              </a:rPr>
              <a:t>ExaFlops</a:t>
            </a:r>
            <a:r>
              <a:rPr lang="en-US" sz="1600" dirty="0" smtClean="0">
                <a:latin typeface="Tahoma" charset="0"/>
                <a:ea typeface="Tahoma" charset="0"/>
                <a:cs typeface="Tahoma" charset="0"/>
              </a:rPr>
              <a:t>, main keywords remain unchanged</a:t>
            </a:r>
          </a:p>
          <a:p>
            <a:pPr marL="800100" lvl="1" indent="-342900">
              <a:lnSpc>
                <a:spcPct val="90000"/>
              </a:lnSpc>
              <a:spcBef>
                <a:spcPct val="20000"/>
              </a:spcBef>
              <a:buClr>
                <a:srgbClr val="000000"/>
              </a:buClr>
              <a:buSzPct val="130000"/>
              <a:buFont typeface="Arial"/>
              <a:buChar char="•"/>
            </a:pPr>
            <a:r>
              <a:rPr lang="en-US" sz="1600" dirty="0" smtClean="0">
                <a:latin typeface="Tahoma" charset="0"/>
                <a:ea typeface="Tahoma" charset="0"/>
                <a:cs typeface="Tahoma" charset="0"/>
              </a:rPr>
              <a:t>Floating Point Engine allowing efficient execution of </a:t>
            </a:r>
            <a:r>
              <a:rPr lang="en-US" sz="1600" dirty="0">
                <a:latin typeface="Tahoma" charset="0"/>
                <a:ea typeface="Tahoma" charset="0"/>
                <a:cs typeface="Tahoma" charset="0"/>
              </a:rPr>
              <a:t>s</a:t>
            </a:r>
            <a:r>
              <a:rPr lang="en-US" sz="1600" dirty="0" smtClean="0">
                <a:latin typeface="Tahoma" charset="0"/>
                <a:ea typeface="Tahoma" charset="0"/>
                <a:cs typeface="Tahoma" charset="0"/>
              </a:rPr>
              <a:t>cientific applications</a:t>
            </a:r>
          </a:p>
          <a:p>
            <a:pPr marL="800100" lvl="1" indent="-342900">
              <a:lnSpc>
                <a:spcPct val="90000"/>
              </a:lnSpc>
              <a:spcBef>
                <a:spcPct val="20000"/>
              </a:spcBef>
              <a:buClr>
                <a:srgbClr val="000000"/>
              </a:buClr>
              <a:buSzPct val="130000"/>
              <a:buFont typeface="Arial"/>
              <a:buChar char="•"/>
            </a:pPr>
            <a:r>
              <a:rPr lang="en-US" sz="1600" dirty="0" smtClean="0">
                <a:latin typeface="Tahoma" charset="0"/>
                <a:ea typeface="Tahoma" charset="0"/>
                <a:cs typeface="Tahoma" charset="0"/>
              </a:rPr>
              <a:t>Smart and </a:t>
            </a:r>
            <a:r>
              <a:rPr lang="en-US" sz="1600" dirty="0" err="1" smtClean="0">
                <a:latin typeface="Tahoma" charset="0"/>
                <a:ea typeface="Tahoma" charset="0"/>
                <a:cs typeface="Tahoma" charset="0"/>
              </a:rPr>
              <a:t>efficent</a:t>
            </a:r>
            <a:r>
              <a:rPr lang="en-US" sz="1600" dirty="0" smtClean="0">
                <a:latin typeface="Tahoma" charset="0"/>
                <a:ea typeface="Tahoma" charset="0"/>
                <a:cs typeface="Tahoma" charset="0"/>
              </a:rPr>
              <a:t> specialized interconnection system to scale up to systems made of huge number of computing nodes (100-10000-100000-….)</a:t>
            </a:r>
          </a:p>
          <a:p>
            <a:pPr lvl="2">
              <a:lnSpc>
                <a:spcPct val="90000"/>
              </a:lnSpc>
              <a:spcBef>
                <a:spcPct val="20000"/>
              </a:spcBef>
              <a:buClr>
                <a:srgbClr val="000000"/>
              </a:buClr>
              <a:buSzPct val="130000"/>
            </a:pPr>
            <a:endParaRPr lang="en-US" sz="1600" dirty="0" smtClean="0">
              <a:latin typeface="Tahoma" charset="0"/>
              <a:ea typeface="Tahoma" charset="0"/>
              <a:cs typeface="Tahoma" charset="0"/>
            </a:endParaRPr>
          </a:p>
          <a:p>
            <a:pPr lvl="2">
              <a:lnSpc>
                <a:spcPct val="90000"/>
              </a:lnSpc>
              <a:spcBef>
                <a:spcPct val="20000"/>
              </a:spcBef>
              <a:buClr>
                <a:srgbClr val="000000"/>
              </a:buClr>
              <a:buSzPct val="130000"/>
            </a:pPr>
            <a:endParaRPr lang="en-US" sz="1600" dirty="0">
              <a:latin typeface="Tahoma" charset="0"/>
              <a:ea typeface="Tahoma" charset="0"/>
              <a:cs typeface="Tahoma" charset="0"/>
            </a:endParaRPr>
          </a:p>
          <a:p>
            <a:pPr lvl="2">
              <a:lnSpc>
                <a:spcPct val="90000"/>
              </a:lnSpc>
              <a:spcBef>
                <a:spcPct val="20000"/>
              </a:spcBef>
              <a:buClr>
                <a:srgbClr val="000000"/>
              </a:buClr>
              <a:buSzPct val="130000"/>
            </a:pPr>
            <a:endParaRPr lang="en-US" sz="1600" dirty="0" smtClean="0">
              <a:latin typeface="Tahoma" charset="0"/>
              <a:ea typeface="Tahoma" charset="0"/>
              <a:cs typeface="Tahoma" charset="0"/>
            </a:endParaRPr>
          </a:p>
          <a:p>
            <a:pPr lvl="2">
              <a:lnSpc>
                <a:spcPct val="90000"/>
              </a:lnSpc>
              <a:spcBef>
                <a:spcPct val="20000"/>
              </a:spcBef>
              <a:buClr>
                <a:srgbClr val="000000"/>
              </a:buClr>
              <a:buSzPct val="130000"/>
            </a:pPr>
            <a:endParaRPr lang="en-US" sz="1600" dirty="0">
              <a:latin typeface="Tahoma" charset="0"/>
              <a:ea typeface="Tahoma" charset="0"/>
              <a:cs typeface="Tahoma" charset="0"/>
            </a:endParaRPr>
          </a:p>
          <a:p>
            <a:pPr lvl="2">
              <a:lnSpc>
                <a:spcPct val="90000"/>
              </a:lnSpc>
              <a:spcBef>
                <a:spcPct val="20000"/>
              </a:spcBef>
              <a:buClr>
                <a:srgbClr val="000000"/>
              </a:buClr>
              <a:buSzPct val="130000"/>
            </a:pPr>
            <a:endParaRPr lang="en-US" sz="1600" dirty="0">
              <a:latin typeface="Tahoma" charset="0"/>
              <a:ea typeface="Tahoma" charset="0"/>
              <a:cs typeface="Tahoma" charset="0"/>
            </a:endParaRPr>
          </a:p>
          <a:p>
            <a:pPr lvl="2">
              <a:lnSpc>
                <a:spcPct val="90000"/>
              </a:lnSpc>
              <a:spcBef>
                <a:spcPct val="20000"/>
              </a:spcBef>
              <a:buClr>
                <a:srgbClr val="000000"/>
              </a:buClr>
              <a:buSzPct val="130000"/>
            </a:pPr>
            <a:endParaRPr lang="en-US" sz="1600" dirty="0" smtClean="0">
              <a:latin typeface="Tahoma" charset="0"/>
              <a:ea typeface="Tahoma" charset="0"/>
              <a:cs typeface="Tahoma" charset="0"/>
            </a:endParaRPr>
          </a:p>
          <a:p>
            <a:pPr marL="800100" lvl="1" indent="-342900">
              <a:lnSpc>
                <a:spcPct val="90000"/>
              </a:lnSpc>
              <a:spcBef>
                <a:spcPct val="20000"/>
              </a:spcBef>
              <a:buClr>
                <a:srgbClr val="000000"/>
              </a:buClr>
              <a:buSzPct val="130000"/>
              <a:buFont typeface="Arial"/>
              <a:buChar char="•"/>
            </a:pPr>
            <a:endParaRPr lang="en-US" sz="1600" dirty="0" smtClean="0">
              <a:latin typeface="Tahoma" charset="0"/>
              <a:ea typeface="Tahoma" charset="0"/>
              <a:cs typeface="Tahoma" charset="0"/>
            </a:endParaRPr>
          </a:p>
          <a:p>
            <a:pPr marL="800100" lvl="1" indent="-342900">
              <a:lnSpc>
                <a:spcPct val="90000"/>
              </a:lnSpc>
              <a:spcBef>
                <a:spcPct val="20000"/>
              </a:spcBef>
              <a:buClr>
                <a:srgbClr val="000000"/>
              </a:buClr>
              <a:buSzPct val="130000"/>
              <a:buFont typeface="Arial"/>
              <a:buChar char="•"/>
            </a:pPr>
            <a:r>
              <a:rPr lang="en-US" sz="1600" dirty="0" smtClean="0">
                <a:latin typeface="Tahoma" charset="0"/>
                <a:ea typeface="Tahoma" charset="0"/>
                <a:cs typeface="Tahoma" charset="0"/>
              </a:rPr>
              <a:t>Dense and robust low power system assembly required</a:t>
            </a:r>
          </a:p>
          <a:p>
            <a:pPr>
              <a:lnSpc>
                <a:spcPct val="90000"/>
              </a:lnSpc>
              <a:spcBef>
                <a:spcPct val="20000"/>
              </a:spcBef>
              <a:buClr>
                <a:srgbClr val="000000"/>
              </a:buClr>
              <a:buSzPct val="130000"/>
            </a:pPr>
            <a:endParaRPr lang="en-US" sz="1600" dirty="0" smtClean="0">
              <a:latin typeface="Tahoma" charset="0"/>
              <a:ea typeface="Tahoma" charset="0"/>
              <a:cs typeface="Tahoma" charset="0"/>
            </a:endParaRPr>
          </a:p>
          <a:p>
            <a:pPr marL="342900" indent="-342900">
              <a:lnSpc>
                <a:spcPct val="90000"/>
              </a:lnSpc>
              <a:spcBef>
                <a:spcPct val="20000"/>
              </a:spcBef>
              <a:buClr>
                <a:srgbClr val="000000"/>
              </a:buClr>
              <a:buSzPct val="130000"/>
              <a:buFont typeface="+mj-lt"/>
              <a:buAutoNum type="arabicParenR"/>
            </a:pPr>
            <a:r>
              <a:rPr lang="en-US" sz="1600" dirty="0" smtClean="0">
                <a:latin typeface="Tahoma" charset="0"/>
                <a:ea typeface="Tahoma" charset="0"/>
                <a:cs typeface="Tahoma" charset="0"/>
              </a:rPr>
              <a:t>NRE costs for custom developments of ASICS, systems, networks reached absurd high levels….</a:t>
            </a:r>
          </a:p>
          <a:p>
            <a:pPr>
              <a:lnSpc>
                <a:spcPct val="90000"/>
              </a:lnSpc>
              <a:spcBef>
                <a:spcPct val="20000"/>
              </a:spcBef>
              <a:buClr>
                <a:srgbClr val="000000"/>
              </a:buClr>
              <a:buSzPct val="130000"/>
            </a:pPr>
            <a:r>
              <a:rPr lang="en-US" sz="1600" dirty="0" smtClean="0">
                <a:latin typeface="Tahoma" charset="0"/>
                <a:ea typeface="Tahoma" charset="0"/>
                <a:cs typeface="Tahoma" charset="0"/>
              </a:rPr>
              <a:t>			</a:t>
            </a:r>
          </a:p>
          <a:p>
            <a:pPr>
              <a:lnSpc>
                <a:spcPct val="90000"/>
              </a:lnSpc>
              <a:spcBef>
                <a:spcPct val="20000"/>
              </a:spcBef>
              <a:buClr>
                <a:srgbClr val="000000"/>
              </a:buClr>
              <a:buSzPct val="130000"/>
            </a:pPr>
            <a:r>
              <a:rPr lang="en-US" sz="1600" dirty="0" smtClean="0">
                <a:latin typeface="Tahoma" charset="0"/>
                <a:ea typeface="Tahoma" charset="0"/>
                <a:cs typeface="Tahoma" charset="0"/>
              </a:rPr>
              <a:t>So the question is:</a:t>
            </a:r>
            <a:endParaRPr lang="en-US" sz="1600" dirty="0">
              <a:latin typeface="Tahoma" charset="0"/>
              <a:ea typeface="Tahoma" charset="0"/>
              <a:cs typeface="Tahoma" charset="0"/>
            </a:endParaRPr>
          </a:p>
          <a:p>
            <a:pPr algn="ctr">
              <a:lnSpc>
                <a:spcPct val="90000"/>
              </a:lnSpc>
              <a:spcBef>
                <a:spcPct val="20000"/>
              </a:spcBef>
              <a:buClr>
                <a:srgbClr val="000000"/>
              </a:buClr>
              <a:buSzPct val="130000"/>
            </a:pPr>
            <a:r>
              <a:rPr lang="en-US" sz="1600" dirty="0" smtClean="0">
                <a:latin typeface="Tahoma" charset="0"/>
                <a:ea typeface="Tahoma" charset="0"/>
                <a:cs typeface="Tahoma" charset="0"/>
              </a:rPr>
              <a:t> </a:t>
            </a:r>
            <a:r>
              <a:rPr lang="en-US" sz="1600" b="1" i="1" dirty="0">
                <a:latin typeface="Tahoma" charset="0"/>
                <a:ea typeface="Tahoma" charset="0"/>
                <a:cs typeface="Tahoma" charset="0"/>
              </a:rPr>
              <a:t>c</a:t>
            </a:r>
            <a:r>
              <a:rPr lang="en-US" sz="1600" b="1" i="1" dirty="0" smtClean="0">
                <a:latin typeface="Tahoma" charset="0"/>
                <a:ea typeface="Tahoma" charset="0"/>
                <a:cs typeface="Tahoma" charset="0"/>
              </a:rPr>
              <a:t>an we use commodities technologies </a:t>
            </a:r>
            <a:r>
              <a:rPr lang="en-US" sz="1600" b="1" i="1" dirty="0">
                <a:latin typeface="Tahoma" charset="0"/>
                <a:ea typeface="Tahoma" charset="0"/>
                <a:cs typeface="Tahoma" charset="0"/>
              </a:rPr>
              <a:t>to meet </a:t>
            </a:r>
            <a:endParaRPr lang="en-US" sz="1600" b="1" i="1" dirty="0" smtClean="0">
              <a:latin typeface="Tahoma" charset="0"/>
              <a:ea typeface="Tahoma" charset="0"/>
              <a:cs typeface="Tahoma" charset="0"/>
            </a:endParaRPr>
          </a:p>
          <a:p>
            <a:pPr algn="ctr">
              <a:lnSpc>
                <a:spcPct val="90000"/>
              </a:lnSpc>
              <a:spcBef>
                <a:spcPct val="20000"/>
              </a:spcBef>
              <a:buClr>
                <a:srgbClr val="000000"/>
              </a:buClr>
              <a:buSzPct val="130000"/>
            </a:pPr>
            <a:r>
              <a:rPr lang="en-US" sz="1600" b="1" i="1" dirty="0" smtClean="0">
                <a:latin typeface="Tahoma" charset="0"/>
                <a:ea typeface="Tahoma" charset="0"/>
                <a:cs typeface="Tahoma" charset="0"/>
              </a:rPr>
              <a:t>the </a:t>
            </a:r>
            <a:r>
              <a:rPr lang="en-US" sz="1600" b="1" i="1" dirty="0">
                <a:latin typeface="Tahoma" charset="0"/>
                <a:ea typeface="Tahoma" charset="0"/>
                <a:cs typeface="Tahoma" charset="0"/>
              </a:rPr>
              <a:t>demands of computing power of modern scientific applications</a:t>
            </a:r>
            <a:r>
              <a:rPr lang="en-US" sz="1600" b="1" i="1" dirty="0" smtClean="0">
                <a:latin typeface="Tahoma" charset="0"/>
                <a:ea typeface="Tahoma" charset="0"/>
                <a:cs typeface="Tahoma" charset="0"/>
              </a:rPr>
              <a:t>?</a:t>
            </a:r>
          </a:p>
        </p:txBody>
      </p:sp>
      <p:pic>
        <p:nvPicPr>
          <p:cNvPr id="6" name="Picture 5"/>
          <p:cNvPicPr>
            <a:picLocks noChangeAspect="1"/>
          </p:cNvPicPr>
          <p:nvPr/>
        </p:nvPicPr>
        <p:blipFill>
          <a:blip r:embed="rId2"/>
          <a:stretch>
            <a:fillRect/>
          </a:stretch>
        </p:blipFill>
        <p:spPr>
          <a:xfrm>
            <a:off x="1116980" y="2636912"/>
            <a:ext cx="3980036" cy="1848200"/>
          </a:xfrm>
          <a:prstGeom prst="rect">
            <a:avLst/>
          </a:prstGeom>
        </p:spPr>
      </p:pic>
      <p:sp>
        <p:nvSpPr>
          <p:cNvPr id="7" name="TextBox 6"/>
          <p:cNvSpPr txBox="1"/>
          <p:nvPr/>
        </p:nvSpPr>
        <p:spPr>
          <a:xfrm>
            <a:off x="8265368" y="2708920"/>
            <a:ext cx="1640632" cy="1477328"/>
          </a:xfrm>
          <a:prstGeom prst="rect">
            <a:avLst/>
          </a:prstGeom>
          <a:noFill/>
        </p:spPr>
        <p:txBody>
          <a:bodyPr wrap="square" rtlCol="0">
            <a:spAutoFit/>
          </a:bodyPr>
          <a:lstStyle/>
          <a:p>
            <a:r>
              <a:rPr lang="en-US" dirty="0" smtClean="0"/>
              <a:t>Cray Gemini is a 3D Torus network quite similar to APE (sigh…)</a:t>
            </a:r>
          </a:p>
        </p:txBody>
      </p:sp>
      <p:sp>
        <p:nvSpPr>
          <p:cNvPr id="9" name="TextBox 8"/>
          <p:cNvSpPr txBox="1"/>
          <p:nvPr/>
        </p:nvSpPr>
        <p:spPr>
          <a:xfrm>
            <a:off x="3584848" y="2708920"/>
            <a:ext cx="1440160" cy="369332"/>
          </a:xfrm>
          <a:prstGeom prst="rect">
            <a:avLst/>
          </a:prstGeom>
          <a:noFill/>
        </p:spPr>
        <p:txBody>
          <a:bodyPr wrap="square" rtlCol="0">
            <a:spAutoFit/>
          </a:bodyPr>
          <a:lstStyle/>
          <a:p>
            <a:r>
              <a:rPr lang="en-US" dirty="0" smtClean="0"/>
              <a:t>i.e. 3D Torus</a:t>
            </a:r>
          </a:p>
        </p:txBody>
      </p:sp>
      <p:pic>
        <p:nvPicPr>
          <p:cNvPr id="10" name="Picture 9" descr="GeminiSchematic.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44244" y="2541133"/>
            <a:ext cx="2921124" cy="1967987"/>
          </a:xfrm>
          <a:prstGeom prst="rect">
            <a:avLst/>
          </a:prstGeom>
        </p:spPr>
      </p:pic>
    </p:spTree>
    <p:extLst>
      <p:ext uri="{BB962C8B-B14F-4D97-AF65-F5344CB8AC3E}">
        <p14:creationId xmlns:p14="http://schemas.microsoft.com/office/powerpoint/2010/main" val="87728634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1">
                                            <p:txEl>
                                              <p:pRg st="13" end="13"/>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1">
                                            <p:txEl>
                                              <p:pRg st="15" end="15"/>
                                            </p:tx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1">
                                            <p:txEl>
                                              <p:pRg st="16" end="16"/>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1">
                                            <p:txEl>
                                              <p:pRg st="17" end="17"/>
                                            </p:txEl>
                                          </p:spTgt>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1">
                                            <p:txEl>
                                              <p:pRg st="18" end="18"/>
                                            </p:txEl>
                                          </p:spTgt>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1">
                                            <p:txEl>
                                              <p:pRg st="19" end="1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bldLvl="2"/>
      <p:bldP spid="7" grpId="0"/>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56656" y="24955"/>
            <a:ext cx="6624736" cy="562074"/>
          </a:xfrm>
        </p:spPr>
        <p:txBody>
          <a:bodyPr>
            <a:normAutofit fontScale="90000"/>
          </a:bodyPr>
          <a:lstStyle/>
          <a:p>
            <a:r>
              <a:rPr lang="en-US" sz="2400" dirty="0" err="1">
                <a:solidFill>
                  <a:prstClr val="black"/>
                </a:solidFill>
              </a:rPr>
              <a:t>Peta</a:t>
            </a:r>
            <a:r>
              <a:rPr lang="en-US" sz="2400" dirty="0">
                <a:solidFill>
                  <a:prstClr val="black"/>
                </a:solidFill>
              </a:rPr>
              <a:t> (</a:t>
            </a:r>
            <a:r>
              <a:rPr lang="en-US" sz="2400" dirty="0" err="1">
                <a:solidFill>
                  <a:prstClr val="black"/>
                </a:solidFill>
              </a:rPr>
              <a:t>Exa</a:t>
            </a:r>
            <a:r>
              <a:rPr lang="en-US" sz="2400" dirty="0">
                <a:solidFill>
                  <a:prstClr val="black"/>
                </a:solidFill>
              </a:rPr>
              <a:t>?)Flops scale enabling </a:t>
            </a:r>
            <a:r>
              <a:rPr lang="en-US" sz="2400" dirty="0" smtClean="0">
                <a:solidFill>
                  <a:prstClr val="black"/>
                </a:solidFill>
              </a:rPr>
              <a:t>technologies: GPGPU</a:t>
            </a:r>
            <a:endParaRPr lang="en-US" dirty="0"/>
          </a:p>
        </p:txBody>
      </p:sp>
      <p:sp>
        <p:nvSpPr>
          <p:cNvPr id="9" name="Rectangle 4"/>
          <p:cNvSpPr>
            <a:spLocks noChangeArrowheads="1"/>
          </p:cNvSpPr>
          <p:nvPr/>
        </p:nvSpPr>
        <p:spPr bwMode="auto">
          <a:xfrm>
            <a:off x="56456" y="692696"/>
            <a:ext cx="5472608" cy="3096344"/>
          </a:xfrm>
          <a:prstGeom prst="rect">
            <a:avLst/>
          </a:prstGeom>
          <a:noFill/>
          <a:ln w="9525">
            <a:noFill/>
            <a:miter lim="800000"/>
            <a:headEnd/>
            <a:tailEnd/>
          </a:ln>
        </p:spPr>
        <p:txBody>
          <a:bodyPr>
            <a:prstTxWarp prst="textNoShape">
              <a:avLst/>
            </a:prstTxWarp>
          </a:bodyPr>
          <a:lstStyle/>
          <a:p>
            <a:pPr marL="177800" indent="-177800">
              <a:lnSpc>
                <a:spcPct val="90000"/>
              </a:lnSpc>
              <a:spcBef>
                <a:spcPct val="20000"/>
              </a:spcBef>
              <a:buClr>
                <a:srgbClr val="000000"/>
              </a:buClr>
              <a:buSzPct val="130000"/>
              <a:buFont typeface="Arial" charset="0"/>
              <a:buChar char="•"/>
            </a:pPr>
            <a:r>
              <a:rPr lang="en-US" dirty="0">
                <a:solidFill>
                  <a:srgbClr val="FF0000"/>
                </a:solidFill>
                <a:latin typeface="Tahoma" charset="0"/>
                <a:ea typeface="Tahoma" charset="0"/>
                <a:cs typeface="Tahoma" charset="0"/>
              </a:rPr>
              <a:t>G</a:t>
            </a:r>
            <a:r>
              <a:rPr lang="en-US" dirty="0">
                <a:solidFill>
                  <a:srgbClr val="000000"/>
                </a:solidFill>
                <a:latin typeface="Tahoma" charset="0"/>
                <a:ea typeface="Tahoma" charset="0"/>
                <a:cs typeface="Tahoma" charset="0"/>
              </a:rPr>
              <a:t>eneral</a:t>
            </a:r>
            <a:r>
              <a:rPr lang="en-US" dirty="0">
                <a:solidFill>
                  <a:srgbClr val="FF0000"/>
                </a:solidFill>
                <a:latin typeface="Tahoma" charset="0"/>
                <a:ea typeface="Tahoma" charset="0"/>
                <a:cs typeface="Tahoma" charset="0"/>
              </a:rPr>
              <a:t> P</a:t>
            </a:r>
            <a:r>
              <a:rPr lang="en-US" dirty="0">
                <a:solidFill>
                  <a:srgbClr val="000000"/>
                </a:solidFill>
                <a:latin typeface="Tahoma" charset="0"/>
                <a:ea typeface="Tahoma" charset="0"/>
                <a:cs typeface="Tahoma" charset="0"/>
              </a:rPr>
              <a:t>urpose</a:t>
            </a:r>
            <a:r>
              <a:rPr lang="en-US" dirty="0">
                <a:solidFill>
                  <a:srgbClr val="FF0000"/>
                </a:solidFill>
                <a:latin typeface="Tahoma" charset="0"/>
                <a:ea typeface="Tahoma" charset="0"/>
                <a:cs typeface="Tahoma" charset="0"/>
              </a:rPr>
              <a:t> G</a:t>
            </a:r>
            <a:r>
              <a:rPr lang="en-US" dirty="0">
                <a:solidFill>
                  <a:srgbClr val="000000"/>
                </a:solidFill>
                <a:latin typeface="Tahoma" charset="0"/>
                <a:ea typeface="Tahoma" charset="0"/>
                <a:cs typeface="Tahoma" charset="0"/>
              </a:rPr>
              <a:t>raphic </a:t>
            </a:r>
            <a:r>
              <a:rPr lang="en-US" dirty="0">
                <a:solidFill>
                  <a:srgbClr val="FF0000"/>
                </a:solidFill>
                <a:latin typeface="Tahoma" charset="0"/>
                <a:ea typeface="Tahoma" charset="0"/>
                <a:cs typeface="Tahoma" charset="0"/>
              </a:rPr>
              <a:t>P</a:t>
            </a:r>
            <a:r>
              <a:rPr lang="en-US" dirty="0">
                <a:solidFill>
                  <a:srgbClr val="000000"/>
                </a:solidFill>
                <a:latin typeface="Tahoma" charset="0"/>
                <a:ea typeface="Tahoma" charset="0"/>
                <a:cs typeface="Tahoma" charset="0"/>
              </a:rPr>
              <a:t>rocessing </a:t>
            </a:r>
            <a:r>
              <a:rPr lang="en-US" dirty="0" smtClean="0">
                <a:solidFill>
                  <a:srgbClr val="FF0000"/>
                </a:solidFill>
                <a:latin typeface="Tahoma" charset="0"/>
                <a:ea typeface="Tahoma" charset="0"/>
                <a:cs typeface="Tahoma" charset="0"/>
              </a:rPr>
              <a:t>U</a:t>
            </a:r>
            <a:r>
              <a:rPr lang="en-US" dirty="0" smtClean="0">
                <a:solidFill>
                  <a:srgbClr val="000000"/>
                </a:solidFill>
                <a:latin typeface="Tahoma" charset="0"/>
                <a:ea typeface="Tahoma" charset="0"/>
                <a:cs typeface="Tahoma" charset="0"/>
              </a:rPr>
              <a:t>nit: impressive </a:t>
            </a:r>
            <a:r>
              <a:rPr lang="en-US" dirty="0">
                <a:solidFill>
                  <a:srgbClr val="000000"/>
                </a:solidFill>
                <a:latin typeface="Tahoma" charset="0"/>
                <a:ea typeface="Tahoma" charset="0"/>
                <a:cs typeface="Tahoma" charset="0"/>
              </a:rPr>
              <a:t>peak </a:t>
            </a:r>
            <a:r>
              <a:rPr lang="en-US" dirty="0" smtClean="0">
                <a:solidFill>
                  <a:srgbClr val="000000"/>
                </a:solidFill>
                <a:latin typeface="Tahoma" charset="0"/>
                <a:ea typeface="Tahoma" charset="0"/>
                <a:cs typeface="Tahoma" charset="0"/>
              </a:rPr>
              <a:t>performance (N*</a:t>
            </a:r>
            <a:r>
              <a:rPr lang="en-US" dirty="0" err="1" smtClean="0">
                <a:solidFill>
                  <a:srgbClr val="000000"/>
                </a:solidFill>
                <a:latin typeface="Tahoma" charset="0"/>
                <a:ea typeface="Tahoma" charset="0"/>
                <a:cs typeface="Tahoma" charset="0"/>
              </a:rPr>
              <a:t>TFlops</a:t>
            </a:r>
            <a:r>
              <a:rPr lang="en-US" dirty="0" smtClean="0">
                <a:solidFill>
                  <a:srgbClr val="000000"/>
                </a:solidFill>
                <a:latin typeface="Tahoma" charset="0"/>
                <a:ea typeface="Tahoma" charset="0"/>
                <a:cs typeface="Tahoma" charset="0"/>
              </a:rPr>
              <a:t> </a:t>
            </a:r>
            <a:r>
              <a:rPr lang="en-US" dirty="0">
                <a:solidFill>
                  <a:srgbClr val="000000"/>
                </a:solidFill>
                <a:latin typeface="Tahoma" charset="0"/>
                <a:ea typeface="Tahoma" charset="0"/>
                <a:cs typeface="Tahoma" charset="0"/>
              </a:rPr>
              <a:t>per </a:t>
            </a:r>
            <a:r>
              <a:rPr lang="en-US" dirty="0" smtClean="0">
                <a:solidFill>
                  <a:srgbClr val="000000"/>
                </a:solidFill>
                <a:latin typeface="Tahoma" charset="0"/>
                <a:ea typeface="Tahoma" charset="0"/>
                <a:cs typeface="Tahoma" charset="0"/>
              </a:rPr>
              <a:t>chip)</a:t>
            </a:r>
          </a:p>
          <a:p>
            <a:pPr marL="177800" indent="-177800">
              <a:lnSpc>
                <a:spcPct val="90000"/>
              </a:lnSpc>
              <a:spcBef>
                <a:spcPct val="20000"/>
              </a:spcBef>
              <a:buClr>
                <a:srgbClr val="000000"/>
              </a:buClr>
              <a:buSzPct val="130000"/>
              <a:buFont typeface="Arial" charset="0"/>
              <a:buChar char="•"/>
            </a:pPr>
            <a:r>
              <a:rPr lang="en-US" dirty="0">
                <a:solidFill>
                  <a:srgbClr val="000000"/>
                </a:solidFill>
                <a:latin typeface="Tahoma" charset="0"/>
                <a:ea typeface="Tahoma" charset="0"/>
                <a:cs typeface="Tahoma" charset="0"/>
              </a:rPr>
              <a:t>Videogames market i.e. 10 G$/</a:t>
            </a:r>
            <a:r>
              <a:rPr lang="en-US" dirty="0" smtClean="0">
                <a:solidFill>
                  <a:srgbClr val="000000"/>
                </a:solidFill>
                <a:latin typeface="Tahoma" charset="0"/>
                <a:ea typeface="Tahoma" charset="0"/>
                <a:cs typeface="Tahoma" charset="0"/>
              </a:rPr>
              <a:t>yr unified gaming and HPC chip architectures</a:t>
            </a:r>
          </a:p>
          <a:p>
            <a:pPr marL="177800" indent="-177800">
              <a:lnSpc>
                <a:spcPct val="90000"/>
              </a:lnSpc>
              <a:spcBef>
                <a:spcPct val="20000"/>
              </a:spcBef>
              <a:buClr>
                <a:srgbClr val="000000"/>
              </a:buClr>
              <a:buSzPct val="130000"/>
              <a:buFont typeface="Arial" charset="0"/>
              <a:buChar char="•"/>
            </a:pPr>
            <a:r>
              <a:rPr lang="en-US" dirty="0" smtClean="0">
                <a:solidFill>
                  <a:srgbClr val="000000"/>
                </a:solidFill>
                <a:latin typeface="Tahoma" charset="0"/>
                <a:ea typeface="Tahoma" charset="0"/>
                <a:cs typeface="Tahoma" charset="0"/>
              </a:rPr>
              <a:t>Architecture </a:t>
            </a:r>
            <a:r>
              <a:rPr lang="en-US" dirty="0">
                <a:solidFill>
                  <a:srgbClr val="000000"/>
                </a:solidFill>
                <a:latin typeface="Tahoma" charset="0"/>
                <a:ea typeface="Tahoma" charset="0"/>
                <a:cs typeface="Tahoma" charset="0"/>
              </a:rPr>
              <a:t>and characteristics fit</a:t>
            </a:r>
            <a:r>
              <a:rPr lang="en-US" dirty="0" smtClean="0">
                <a:solidFill>
                  <a:srgbClr val="000000"/>
                </a:solidFill>
                <a:latin typeface="Tahoma" charset="0"/>
                <a:ea typeface="Tahoma" charset="0"/>
                <a:cs typeface="Tahoma" charset="0"/>
              </a:rPr>
              <a:t> with HPC scientific application (LQCD as an example…) requirements</a:t>
            </a:r>
          </a:p>
          <a:p>
            <a:pPr marL="355600" lvl="1" indent="-177800">
              <a:lnSpc>
                <a:spcPct val="90000"/>
              </a:lnSpc>
              <a:spcBef>
                <a:spcPct val="20000"/>
              </a:spcBef>
              <a:buClr>
                <a:srgbClr val="000000"/>
              </a:buClr>
              <a:buSzPct val="130000"/>
              <a:buFont typeface="Arial" charset="0"/>
              <a:buChar char="•"/>
            </a:pPr>
            <a:r>
              <a:rPr lang="en-US" sz="1600" dirty="0">
                <a:solidFill>
                  <a:srgbClr val="000000"/>
                </a:solidFill>
                <a:latin typeface="Tahoma" charset="0"/>
                <a:ea typeface="Tahoma" charset="0"/>
                <a:cs typeface="Tahoma" charset="0"/>
              </a:rPr>
              <a:t>Many-Core (&gt;&gt;100) SIMD-like </a:t>
            </a:r>
            <a:r>
              <a:rPr lang="en-US" sz="1600" dirty="0" smtClean="0">
                <a:solidFill>
                  <a:srgbClr val="000000"/>
                </a:solidFill>
                <a:latin typeface="Tahoma" charset="0"/>
                <a:ea typeface="Tahoma" charset="0"/>
                <a:cs typeface="Tahoma" charset="0"/>
              </a:rPr>
              <a:t>architecture </a:t>
            </a:r>
          </a:p>
          <a:p>
            <a:pPr marL="355600" lvl="1" indent="-177800">
              <a:lnSpc>
                <a:spcPct val="90000"/>
              </a:lnSpc>
              <a:spcBef>
                <a:spcPct val="20000"/>
              </a:spcBef>
              <a:buClr>
                <a:srgbClr val="000000"/>
              </a:buClr>
              <a:buSzPct val="130000"/>
              <a:buFont typeface="Arial" charset="0"/>
              <a:buChar char="•"/>
            </a:pPr>
            <a:r>
              <a:rPr lang="en-US" sz="1600" dirty="0" smtClean="0">
                <a:solidFill>
                  <a:srgbClr val="000000"/>
                </a:solidFill>
                <a:latin typeface="Tahoma" charset="0"/>
                <a:ea typeface="Tahoma" charset="0"/>
                <a:cs typeface="Tahoma" charset="0"/>
              </a:rPr>
              <a:t>High </a:t>
            </a:r>
            <a:r>
              <a:rPr lang="en-US" sz="1600" dirty="0">
                <a:solidFill>
                  <a:srgbClr val="000000"/>
                </a:solidFill>
                <a:latin typeface="Tahoma" charset="0"/>
                <a:ea typeface="Tahoma" charset="0"/>
                <a:cs typeface="Tahoma" charset="0"/>
              </a:rPr>
              <a:t>local memory </a:t>
            </a:r>
            <a:r>
              <a:rPr lang="en-US" sz="1600" dirty="0" smtClean="0">
                <a:solidFill>
                  <a:srgbClr val="000000"/>
                </a:solidFill>
                <a:latin typeface="Tahoma" charset="0"/>
                <a:ea typeface="Tahoma" charset="0"/>
                <a:cs typeface="Tahoma" charset="0"/>
              </a:rPr>
              <a:t>bandwidth </a:t>
            </a:r>
          </a:p>
          <a:p>
            <a:pPr marL="812800" lvl="2" indent="-177800">
              <a:lnSpc>
                <a:spcPct val="90000"/>
              </a:lnSpc>
              <a:spcBef>
                <a:spcPct val="20000"/>
              </a:spcBef>
              <a:buClr>
                <a:srgbClr val="000000"/>
              </a:buClr>
              <a:buSzPct val="130000"/>
              <a:buFont typeface="Arial" charset="0"/>
              <a:buChar char="•"/>
            </a:pPr>
            <a:r>
              <a:rPr lang="en-US" sz="1600" dirty="0" smtClean="0">
                <a:solidFill>
                  <a:srgbClr val="000000"/>
                </a:solidFill>
                <a:latin typeface="Tahoma" charset="0"/>
                <a:ea typeface="Tahoma" charset="0"/>
                <a:cs typeface="Tahoma" charset="0"/>
              </a:rPr>
              <a:t>140 GB/s -&gt; 500 GB/s</a:t>
            </a:r>
          </a:p>
          <a:p>
            <a:pPr marL="355600" lvl="1" indent="-177800">
              <a:lnSpc>
                <a:spcPct val="90000"/>
              </a:lnSpc>
              <a:spcBef>
                <a:spcPct val="20000"/>
              </a:spcBef>
              <a:buClr>
                <a:srgbClr val="000000"/>
              </a:buClr>
              <a:buSzPct val="130000"/>
              <a:buFont typeface="Arial" charset="0"/>
              <a:buChar char="•"/>
            </a:pPr>
            <a:r>
              <a:rPr lang="en-US" sz="1600" dirty="0" smtClean="0">
                <a:solidFill>
                  <a:srgbClr val="000000"/>
                </a:solidFill>
                <a:latin typeface="Tahoma" charset="0"/>
                <a:ea typeface="Tahoma" charset="0"/>
                <a:cs typeface="Tahoma" charset="0"/>
              </a:rPr>
              <a:t>Good for data parallelism (more than task parallelism…)</a:t>
            </a:r>
          </a:p>
          <a:p>
            <a:pPr marL="355600" lvl="1" indent="-177800">
              <a:lnSpc>
                <a:spcPct val="90000"/>
              </a:lnSpc>
              <a:spcBef>
                <a:spcPct val="20000"/>
              </a:spcBef>
              <a:buClr>
                <a:srgbClr val="000000"/>
              </a:buClr>
              <a:buSzPct val="130000"/>
              <a:buFont typeface="Arial" charset="0"/>
              <a:buChar char="•"/>
            </a:pPr>
            <a:r>
              <a:rPr lang="en-US" sz="1600" dirty="0" smtClean="0">
                <a:solidFill>
                  <a:srgbClr val="000000"/>
                </a:solidFill>
                <a:latin typeface="Tahoma" charset="0"/>
                <a:ea typeface="Tahoma" charset="0"/>
                <a:cs typeface="Tahoma" charset="0"/>
              </a:rPr>
              <a:t>“Green” and </a:t>
            </a:r>
            <a:r>
              <a:rPr lang="en-US" sz="1600" dirty="0">
                <a:solidFill>
                  <a:srgbClr val="000000"/>
                </a:solidFill>
                <a:latin typeface="Tahoma" charset="0"/>
                <a:ea typeface="Tahoma" charset="0"/>
                <a:cs typeface="Tahoma" charset="0"/>
              </a:rPr>
              <a:t>c</a:t>
            </a:r>
            <a:r>
              <a:rPr lang="en-US" sz="1600" dirty="0" smtClean="0">
                <a:solidFill>
                  <a:srgbClr val="000000"/>
                </a:solidFill>
                <a:latin typeface="Tahoma" charset="0"/>
                <a:ea typeface="Tahoma" charset="0"/>
                <a:cs typeface="Tahoma" charset="0"/>
              </a:rPr>
              <a:t>ost effective</a:t>
            </a:r>
          </a:p>
        </p:txBody>
      </p:sp>
      <p:pic>
        <p:nvPicPr>
          <p:cNvPr id="10" name="Picture 9" descr="550x-Intel-Westmere-EX-1.jpg"/>
          <p:cNvPicPr>
            <a:picLocks noChangeAspect="1"/>
          </p:cNvPicPr>
          <p:nvPr/>
        </p:nvPicPr>
        <p:blipFill rotWithShape="1">
          <a:blip r:embed="rId2" cstate="print">
            <a:extLst>
              <a:ext uri="{28A0092B-C50C-407E-A947-70E740481C1C}">
                <a14:useLocalDpi xmlns:a14="http://schemas.microsoft.com/office/drawing/2010/main" val="0"/>
              </a:ext>
            </a:extLst>
          </a:blip>
          <a:srcRect l="8299" r="8374"/>
          <a:stretch/>
        </p:blipFill>
        <p:spPr>
          <a:xfrm>
            <a:off x="5445512" y="1124744"/>
            <a:ext cx="2198424" cy="1828800"/>
          </a:xfrm>
          <a:prstGeom prst="rect">
            <a:avLst/>
          </a:prstGeom>
        </p:spPr>
      </p:pic>
      <p:sp>
        <p:nvSpPr>
          <p:cNvPr id="11" name="TextBox 10"/>
          <p:cNvSpPr txBox="1"/>
          <p:nvPr/>
        </p:nvSpPr>
        <p:spPr>
          <a:xfrm>
            <a:off x="5434136" y="2877344"/>
            <a:ext cx="2286000" cy="600164"/>
          </a:xfrm>
          <a:prstGeom prst="rect">
            <a:avLst/>
          </a:prstGeom>
          <a:noFill/>
        </p:spPr>
        <p:txBody>
          <a:bodyPr wrap="square" rtlCol="0">
            <a:spAutoFit/>
          </a:bodyPr>
          <a:lstStyle/>
          <a:p>
            <a:pPr algn="ctr"/>
            <a:r>
              <a:rPr lang="en-US" sz="1100" dirty="0" smtClean="0">
                <a:latin typeface="Tahoma" pitchFamily="34" charset="0"/>
                <a:ea typeface="Tahoma" pitchFamily="34" charset="0"/>
                <a:cs typeface="Tahoma" pitchFamily="34" charset="0"/>
              </a:rPr>
              <a:t>INTEL </a:t>
            </a:r>
            <a:r>
              <a:rPr lang="en-US" sz="1100" dirty="0" err="1" smtClean="0">
                <a:latin typeface="Tahoma" pitchFamily="34" charset="0"/>
                <a:ea typeface="Tahoma" pitchFamily="34" charset="0"/>
                <a:cs typeface="Tahoma" pitchFamily="34" charset="0"/>
              </a:rPr>
              <a:t>Westmere</a:t>
            </a:r>
            <a:endParaRPr lang="en-US" sz="1100" dirty="0" smtClean="0">
              <a:latin typeface="Tahoma" pitchFamily="34" charset="0"/>
              <a:ea typeface="Tahoma" pitchFamily="34" charset="0"/>
              <a:cs typeface="Tahoma" pitchFamily="34" charset="0"/>
            </a:endParaRPr>
          </a:p>
          <a:p>
            <a:pPr algn="ctr"/>
            <a:r>
              <a:rPr lang="en-US" sz="1100" dirty="0" smtClean="0">
                <a:latin typeface="Tahoma" pitchFamily="34" charset="0"/>
                <a:ea typeface="Tahoma" pitchFamily="34" charset="0"/>
                <a:cs typeface="Tahoma" pitchFamily="34" charset="0"/>
              </a:rPr>
              <a:t>  +many caches - few processing</a:t>
            </a:r>
          </a:p>
          <a:p>
            <a:pPr algn="ctr"/>
            <a:endParaRPr lang="en-US" sz="1100" dirty="0" smtClean="0">
              <a:latin typeface="Tahoma" pitchFamily="34" charset="0"/>
              <a:ea typeface="Tahoma" pitchFamily="34" charset="0"/>
              <a:cs typeface="Tahoma" pitchFamily="34" charset="0"/>
            </a:endParaRPr>
          </a:p>
        </p:txBody>
      </p:sp>
      <p:pic>
        <p:nvPicPr>
          <p:cNvPr id="12" name="Picture 11"/>
          <p:cNvPicPr>
            <a:picLocks noChangeAspect="1"/>
          </p:cNvPicPr>
          <p:nvPr/>
        </p:nvPicPr>
        <p:blipFill>
          <a:blip r:embed="rId3" cstate="print"/>
          <a:stretch>
            <a:fillRect/>
          </a:stretch>
        </p:blipFill>
        <p:spPr>
          <a:xfrm>
            <a:off x="7916118" y="1124745"/>
            <a:ext cx="1632818" cy="1828799"/>
          </a:xfrm>
          <a:prstGeom prst="rect">
            <a:avLst/>
          </a:prstGeom>
        </p:spPr>
      </p:pic>
      <p:sp>
        <p:nvSpPr>
          <p:cNvPr id="13" name="TextBox 12"/>
          <p:cNvSpPr txBox="1"/>
          <p:nvPr/>
        </p:nvSpPr>
        <p:spPr>
          <a:xfrm>
            <a:off x="7796336" y="2903657"/>
            <a:ext cx="1981200" cy="430887"/>
          </a:xfrm>
          <a:prstGeom prst="rect">
            <a:avLst/>
          </a:prstGeom>
          <a:noFill/>
        </p:spPr>
        <p:txBody>
          <a:bodyPr wrap="square" rtlCol="0">
            <a:spAutoFit/>
          </a:bodyPr>
          <a:lstStyle/>
          <a:p>
            <a:pPr algn="ctr"/>
            <a:r>
              <a:rPr lang="en-US" sz="1100" dirty="0" err="1" smtClean="0">
                <a:latin typeface="Tahoma" pitchFamily="34" charset="0"/>
                <a:ea typeface="Tahoma" pitchFamily="34" charset="0"/>
                <a:cs typeface="Tahoma" pitchFamily="34" charset="0"/>
              </a:rPr>
              <a:t>NVidia</a:t>
            </a:r>
            <a:r>
              <a:rPr lang="en-US" sz="1100" dirty="0" smtClean="0">
                <a:latin typeface="Tahoma" pitchFamily="34" charset="0"/>
                <a:ea typeface="Tahoma" pitchFamily="34" charset="0"/>
                <a:cs typeface="Tahoma" pitchFamily="34" charset="0"/>
              </a:rPr>
              <a:t> Fermi GPU</a:t>
            </a:r>
          </a:p>
          <a:p>
            <a:pPr algn="ctr"/>
            <a:r>
              <a:rPr lang="en-US" sz="1100" dirty="0" smtClean="0">
                <a:latin typeface="Tahoma" pitchFamily="34" charset="0"/>
                <a:ea typeface="Tahoma" pitchFamily="34" charset="0"/>
                <a:cs typeface="Tahoma" pitchFamily="34" charset="0"/>
              </a:rPr>
              <a:t>many computing units!!!</a:t>
            </a:r>
            <a:endParaRPr lang="en-US" sz="1100" dirty="0">
              <a:latin typeface="Tahoma" pitchFamily="34" charset="0"/>
              <a:ea typeface="Tahoma" pitchFamily="34" charset="0"/>
              <a:cs typeface="Tahoma" pitchFamily="34" charset="0"/>
            </a:endParaRPr>
          </a:p>
        </p:txBody>
      </p:sp>
      <p:pic>
        <p:nvPicPr>
          <p:cNvPr id="5" name="Picture 4" descr="green500.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89543" y="3789040"/>
            <a:ext cx="4660001" cy="2636879"/>
          </a:xfrm>
          <a:prstGeom prst="rect">
            <a:avLst/>
          </a:prstGeom>
        </p:spPr>
      </p:pic>
      <p:pic>
        <p:nvPicPr>
          <p:cNvPr id="6" name="Picture 5"/>
          <p:cNvPicPr>
            <a:picLocks noChangeAspect="1"/>
          </p:cNvPicPr>
          <p:nvPr/>
        </p:nvPicPr>
        <p:blipFill>
          <a:blip r:embed="rId5"/>
          <a:stretch>
            <a:fillRect/>
          </a:stretch>
        </p:blipFill>
        <p:spPr>
          <a:xfrm>
            <a:off x="56456" y="4221088"/>
            <a:ext cx="5169230" cy="2088232"/>
          </a:xfrm>
          <a:prstGeom prst="rect">
            <a:avLst/>
          </a:prstGeom>
          <a:solidFill>
            <a:schemeClr val="bg1"/>
          </a:solidFill>
        </p:spPr>
      </p:pic>
    </p:spTree>
    <p:extLst>
      <p:ext uri="{BB962C8B-B14F-4D97-AF65-F5344CB8AC3E}">
        <p14:creationId xmlns:p14="http://schemas.microsoft.com/office/powerpoint/2010/main" val="381629399"/>
      </p:ext>
    </p:extLst>
  </p:cSld>
  <p:clrMapOvr>
    <a:masterClrMapping/>
  </p:clrMapOvr>
  <mc:AlternateContent xmlns:mc="http://schemas.openxmlformats.org/markup-compatibility/2006" xmlns:p14="http://schemas.microsoft.com/office/powerpoint/2010/main">
    <mc:Choice Requires="p14">
      <p:transition spd="slow" p14:dur="2000"/>
    </mc:Choice>
    <mc:Fallback xmlns:mv="urn:schemas-microsoft-com:mac:vml" xmlns="">
      <p:transitio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9">
                                            <p:txEl>
                                              <p:pRg st="4" end="4"/>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9">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9">
                                            <p:txEl>
                                              <p:pRg st="6" end="6"/>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6"/>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9">
                                            <p:txEl>
                                              <p:pRg st="7" end="7"/>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P spid="11" grpId="0"/>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36576" y="44624"/>
            <a:ext cx="7848872" cy="504056"/>
          </a:xfrm>
        </p:spPr>
        <p:txBody>
          <a:bodyPr>
            <a:noAutofit/>
          </a:bodyPr>
          <a:lstStyle/>
          <a:p>
            <a:r>
              <a:rPr lang="en-US" sz="2400" dirty="0" err="1" smtClean="0"/>
              <a:t>Peta</a:t>
            </a:r>
            <a:r>
              <a:rPr lang="en-US" sz="2400" dirty="0" smtClean="0"/>
              <a:t> (</a:t>
            </a:r>
            <a:r>
              <a:rPr lang="en-US" sz="2400" dirty="0" err="1" smtClean="0"/>
              <a:t>Exa</a:t>
            </a:r>
            <a:r>
              <a:rPr lang="en-US" sz="2400" dirty="0" smtClean="0"/>
              <a:t>?)Flops </a:t>
            </a:r>
            <a:r>
              <a:rPr lang="en-US" sz="2400" dirty="0"/>
              <a:t>scale enabling </a:t>
            </a:r>
            <a:r>
              <a:rPr lang="en-US" sz="2400" dirty="0" smtClean="0"/>
              <a:t>technologies: GPGPU (2)</a:t>
            </a:r>
            <a:endParaRPr lang="it-IT" sz="2400" dirty="0"/>
          </a:p>
        </p:txBody>
      </p:sp>
      <p:sp>
        <p:nvSpPr>
          <p:cNvPr id="11" name="Rectangle 4"/>
          <p:cNvSpPr>
            <a:spLocks noChangeArrowheads="1"/>
          </p:cNvSpPr>
          <p:nvPr/>
        </p:nvSpPr>
        <p:spPr bwMode="auto">
          <a:xfrm>
            <a:off x="38454" y="836712"/>
            <a:ext cx="9163018" cy="504056"/>
          </a:xfrm>
          <a:prstGeom prst="rect">
            <a:avLst/>
          </a:prstGeom>
          <a:noFill/>
          <a:ln w="9525">
            <a:noFill/>
            <a:miter lim="800000"/>
            <a:headEnd/>
            <a:tailEnd/>
          </a:ln>
        </p:spPr>
        <p:txBody>
          <a:bodyPr>
            <a:prstTxWarp prst="textNoShape">
              <a:avLst/>
            </a:prstTxWarp>
          </a:bodyPr>
          <a:lstStyle/>
          <a:p>
            <a:pPr marL="177800" lvl="1" indent="-177800">
              <a:lnSpc>
                <a:spcPct val="90000"/>
              </a:lnSpc>
              <a:spcBef>
                <a:spcPct val="20000"/>
              </a:spcBef>
              <a:buClr>
                <a:srgbClr val="000000"/>
              </a:buClr>
              <a:buSzPct val="130000"/>
              <a:buFont typeface="Arial" charset="0"/>
              <a:buChar char="•"/>
            </a:pPr>
            <a:r>
              <a:rPr lang="en-US" sz="2000" dirty="0" smtClean="0">
                <a:solidFill>
                  <a:srgbClr val="000000"/>
                </a:solidFill>
                <a:latin typeface="Tahoma" charset="0"/>
                <a:ea typeface="Tahoma" charset="0"/>
                <a:cs typeface="Tahoma" charset="0"/>
              </a:rPr>
              <a:t>Aggressive </a:t>
            </a:r>
            <a:r>
              <a:rPr lang="en-US" sz="2000" dirty="0">
                <a:solidFill>
                  <a:srgbClr val="000000"/>
                </a:solidFill>
                <a:latin typeface="Tahoma" charset="0"/>
                <a:ea typeface="Tahoma" charset="0"/>
                <a:cs typeface="Tahoma" charset="0"/>
              </a:rPr>
              <a:t>but </a:t>
            </a:r>
            <a:r>
              <a:rPr lang="en-US" sz="2000" dirty="0" smtClean="0">
                <a:solidFill>
                  <a:srgbClr val="000000"/>
                </a:solidFill>
                <a:latin typeface="Tahoma" charset="0"/>
                <a:ea typeface="Tahoma" charset="0"/>
                <a:cs typeface="Tahoma" charset="0"/>
              </a:rPr>
              <a:t>(really!) </a:t>
            </a:r>
            <a:r>
              <a:rPr lang="en-US" sz="2000" dirty="0">
                <a:solidFill>
                  <a:srgbClr val="000000"/>
                </a:solidFill>
                <a:latin typeface="Tahoma" charset="0"/>
                <a:ea typeface="Tahoma" charset="0"/>
                <a:cs typeface="Tahoma" charset="0"/>
              </a:rPr>
              <a:t>feasible </a:t>
            </a:r>
            <a:r>
              <a:rPr lang="en-US" sz="2000" dirty="0" smtClean="0">
                <a:solidFill>
                  <a:srgbClr val="000000"/>
                </a:solidFill>
                <a:latin typeface="Tahoma" charset="0"/>
                <a:ea typeface="Tahoma" charset="0"/>
                <a:cs typeface="Tahoma" charset="0"/>
              </a:rPr>
              <a:t>roadmap: much room for performance scaling</a:t>
            </a:r>
          </a:p>
        </p:txBody>
      </p:sp>
      <p:grpSp>
        <p:nvGrpSpPr>
          <p:cNvPr id="16" name="Group 15"/>
          <p:cNvGrpSpPr/>
          <p:nvPr/>
        </p:nvGrpSpPr>
        <p:grpSpPr>
          <a:xfrm>
            <a:off x="200472" y="1340768"/>
            <a:ext cx="5345188" cy="2808312"/>
            <a:chOff x="4908564" y="753912"/>
            <a:chExt cx="4796964" cy="2520280"/>
          </a:xfrm>
        </p:grpSpPr>
        <p:pic>
          <p:nvPicPr>
            <p:cNvPr id="17" name="Picture 16"/>
            <p:cNvPicPr>
              <a:picLocks noChangeAspect="1"/>
            </p:cNvPicPr>
            <p:nvPr/>
          </p:nvPicPr>
          <p:blipFill>
            <a:blip r:embed="rId2"/>
            <a:stretch>
              <a:fillRect/>
            </a:stretch>
          </p:blipFill>
          <p:spPr>
            <a:xfrm>
              <a:off x="4908564" y="753912"/>
              <a:ext cx="4796964" cy="2520280"/>
            </a:xfrm>
            <a:prstGeom prst="rect">
              <a:avLst/>
            </a:prstGeom>
          </p:spPr>
        </p:pic>
        <p:cxnSp>
          <p:nvCxnSpPr>
            <p:cNvPr id="18" name="Straight Arrow Connector 17"/>
            <p:cNvCxnSpPr/>
            <p:nvPr/>
          </p:nvCxnSpPr>
          <p:spPr bwMode="auto">
            <a:xfrm flipV="1">
              <a:off x="7185248" y="2410096"/>
              <a:ext cx="576064" cy="216024"/>
            </a:xfrm>
            <a:prstGeom prst="straightConnector1">
              <a:avLst/>
            </a:prstGeom>
            <a:solidFill>
              <a:schemeClr val="accent1"/>
            </a:solidFill>
            <a:ln w="9525" cap="flat" cmpd="sng" algn="ctr">
              <a:solidFill>
                <a:srgbClr val="FF0000"/>
              </a:solidFill>
              <a:prstDash val="solid"/>
              <a:round/>
              <a:headEnd type="none" w="med" len="med"/>
              <a:tailEnd type="arrow"/>
            </a:ln>
            <a:effectLst/>
          </p:spPr>
        </p:cxnSp>
        <p:sp>
          <p:nvSpPr>
            <p:cNvPr id="19" name="TextBox 18"/>
            <p:cNvSpPr txBox="1"/>
            <p:nvPr/>
          </p:nvSpPr>
          <p:spPr>
            <a:xfrm>
              <a:off x="7185248" y="2215558"/>
              <a:ext cx="389850" cy="338555"/>
            </a:xfrm>
            <a:prstGeom prst="rect">
              <a:avLst/>
            </a:prstGeom>
            <a:noFill/>
          </p:spPr>
          <p:txBody>
            <a:bodyPr wrap="none" rtlCol="0">
              <a:spAutoFit/>
            </a:bodyPr>
            <a:lstStyle/>
            <a:p>
              <a:r>
                <a:rPr lang="en-US" sz="1600" dirty="0">
                  <a:solidFill>
                    <a:srgbClr val="FF0000"/>
                  </a:solidFill>
                </a:rPr>
                <a:t>x</a:t>
              </a:r>
              <a:r>
                <a:rPr lang="en-US" sz="1600" dirty="0" smtClean="0">
                  <a:solidFill>
                    <a:srgbClr val="FF0000"/>
                  </a:solidFill>
                </a:rPr>
                <a:t>4</a:t>
              </a:r>
              <a:endParaRPr lang="en-US" sz="1600" dirty="0">
                <a:solidFill>
                  <a:srgbClr val="FF0000"/>
                </a:solidFill>
              </a:endParaRPr>
            </a:p>
          </p:txBody>
        </p:sp>
        <p:cxnSp>
          <p:nvCxnSpPr>
            <p:cNvPr id="20" name="Straight Arrow Connector 19"/>
            <p:cNvCxnSpPr/>
            <p:nvPr/>
          </p:nvCxnSpPr>
          <p:spPr bwMode="auto">
            <a:xfrm flipV="1">
              <a:off x="8121352" y="1401984"/>
              <a:ext cx="720080" cy="792088"/>
            </a:xfrm>
            <a:prstGeom prst="straightConnector1">
              <a:avLst/>
            </a:prstGeom>
            <a:solidFill>
              <a:schemeClr val="accent1"/>
            </a:solidFill>
            <a:ln w="9525" cap="flat" cmpd="sng" algn="ctr">
              <a:solidFill>
                <a:srgbClr val="FF0000"/>
              </a:solidFill>
              <a:prstDash val="solid"/>
              <a:round/>
              <a:headEnd type="none" w="med" len="med"/>
              <a:tailEnd type="arrow"/>
            </a:ln>
            <a:effectLst/>
          </p:spPr>
        </p:cxnSp>
        <p:sp>
          <p:nvSpPr>
            <p:cNvPr id="21" name="TextBox 20"/>
            <p:cNvSpPr txBox="1"/>
            <p:nvPr/>
          </p:nvSpPr>
          <p:spPr>
            <a:xfrm>
              <a:off x="8121352" y="1567486"/>
              <a:ext cx="389850" cy="338555"/>
            </a:xfrm>
            <a:prstGeom prst="rect">
              <a:avLst/>
            </a:prstGeom>
            <a:noFill/>
          </p:spPr>
          <p:txBody>
            <a:bodyPr wrap="none" rtlCol="0">
              <a:spAutoFit/>
            </a:bodyPr>
            <a:lstStyle/>
            <a:p>
              <a:r>
                <a:rPr lang="en-US" sz="1600" dirty="0">
                  <a:solidFill>
                    <a:srgbClr val="FF0000"/>
                  </a:solidFill>
                </a:rPr>
                <a:t>x</a:t>
              </a:r>
              <a:r>
                <a:rPr lang="en-US" sz="1600" dirty="0" smtClean="0">
                  <a:solidFill>
                    <a:srgbClr val="FF0000"/>
                  </a:solidFill>
                </a:rPr>
                <a:t>4</a:t>
              </a:r>
              <a:endParaRPr lang="en-US" sz="1600" dirty="0">
                <a:solidFill>
                  <a:srgbClr val="FF0000"/>
                </a:solidFill>
              </a:endParaRPr>
            </a:p>
          </p:txBody>
        </p:sp>
      </p:grpSp>
      <p:pic>
        <p:nvPicPr>
          <p:cNvPr id="23" name="Picture 22"/>
          <p:cNvPicPr>
            <a:picLocks noChangeAspect="1"/>
          </p:cNvPicPr>
          <p:nvPr/>
        </p:nvPicPr>
        <p:blipFill>
          <a:blip r:embed="rId3" cstate="print"/>
          <a:srcRect/>
          <a:stretch>
            <a:fillRect/>
          </a:stretch>
        </p:blipFill>
        <p:spPr bwMode="auto">
          <a:xfrm>
            <a:off x="632520" y="4213057"/>
            <a:ext cx="4592960" cy="2312287"/>
          </a:xfrm>
          <a:prstGeom prst="rect">
            <a:avLst/>
          </a:prstGeom>
          <a:noFill/>
          <a:ln w="9525">
            <a:noFill/>
            <a:miter lim="800000"/>
            <a:headEnd/>
            <a:tailEnd/>
          </a:ln>
        </p:spPr>
      </p:pic>
      <p:sp>
        <p:nvSpPr>
          <p:cNvPr id="24" name="Rectangle 4"/>
          <p:cNvSpPr>
            <a:spLocks noChangeArrowheads="1"/>
          </p:cNvSpPr>
          <p:nvPr/>
        </p:nvSpPr>
        <p:spPr bwMode="auto">
          <a:xfrm>
            <a:off x="5385048" y="4941168"/>
            <a:ext cx="4335538" cy="794849"/>
          </a:xfrm>
          <a:prstGeom prst="rect">
            <a:avLst/>
          </a:prstGeom>
          <a:noFill/>
          <a:ln w="9525">
            <a:noFill/>
            <a:miter lim="800000"/>
            <a:headEnd/>
            <a:tailEnd/>
          </a:ln>
        </p:spPr>
        <p:txBody>
          <a:bodyPr>
            <a:prstTxWarp prst="textNoShape">
              <a:avLst/>
            </a:prstTxWarp>
          </a:bodyPr>
          <a:lstStyle/>
          <a:p>
            <a:pPr indent="3175">
              <a:spcBef>
                <a:spcPct val="20000"/>
              </a:spcBef>
              <a:buClr>
                <a:schemeClr val="tx1"/>
              </a:buClr>
              <a:buSzPct val="130000"/>
              <a:defRPr/>
            </a:pPr>
            <a:r>
              <a:rPr lang="en-US" sz="1200" dirty="0">
                <a:solidFill>
                  <a:srgbClr val="FF0000"/>
                </a:solidFill>
                <a:latin typeface="Tahoma" charset="0"/>
                <a:ea typeface="Tahoma" charset="0"/>
                <a:cs typeface="Tahoma" charset="0"/>
              </a:rPr>
              <a:t>ECHELON: NVIDIA’s Extreme-Scale Computing Project</a:t>
            </a:r>
          </a:p>
          <a:p>
            <a:pPr marL="358775" lvl="1" indent="-179388">
              <a:spcBef>
                <a:spcPct val="20000"/>
              </a:spcBef>
              <a:buClr>
                <a:schemeClr val="tx1"/>
              </a:buClr>
              <a:buSzPct val="130000"/>
              <a:buFont typeface="Arial" charset="0"/>
              <a:buChar char="•"/>
              <a:defRPr/>
            </a:pPr>
            <a:r>
              <a:rPr lang="en-US" sz="1100" dirty="0">
                <a:latin typeface="Tahoma" charset="0"/>
                <a:ea typeface="Tahoma" charset="0"/>
                <a:cs typeface="Tahoma" charset="0"/>
              </a:rPr>
              <a:t>128 SM (1024 core) 160 </a:t>
            </a:r>
            <a:r>
              <a:rPr lang="en-US" sz="1100" dirty="0" err="1">
                <a:latin typeface="Tahoma" charset="0"/>
                <a:ea typeface="Tahoma" charset="0"/>
                <a:cs typeface="Tahoma" charset="0"/>
              </a:rPr>
              <a:t>GFlops</a:t>
            </a:r>
            <a:r>
              <a:rPr lang="en-US" sz="1100" dirty="0">
                <a:latin typeface="Tahoma" charset="0"/>
                <a:ea typeface="Tahoma" charset="0"/>
                <a:cs typeface="Tahoma" charset="0"/>
              </a:rPr>
              <a:t> each, 20 </a:t>
            </a:r>
            <a:r>
              <a:rPr lang="en-US" sz="1100" dirty="0" err="1">
                <a:latin typeface="Tahoma" charset="0"/>
                <a:ea typeface="Tahoma" charset="0"/>
                <a:cs typeface="Tahoma" charset="0"/>
              </a:rPr>
              <a:t>TFlops</a:t>
            </a:r>
            <a:r>
              <a:rPr lang="en-US" sz="1100" dirty="0">
                <a:latin typeface="Tahoma" charset="0"/>
                <a:ea typeface="Tahoma" charset="0"/>
                <a:cs typeface="Tahoma" charset="0"/>
              </a:rPr>
              <a:t> aggregated</a:t>
            </a:r>
            <a:endParaRPr lang="en-US" sz="1100" baseline="30000" dirty="0">
              <a:latin typeface="Tahoma" charset="0"/>
              <a:ea typeface="Tahoma" charset="0"/>
              <a:cs typeface="Tahoma" charset="0"/>
            </a:endParaRPr>
          </a:p>
          <a:p>
            <a:pPr marL="358775" lvl="1" indent="-179388">
              <a:spcBef>
                <a:spcPct val="20000"/>
              </a:spcBef>
              <a:buClr>
                <a:schemeClr val="tx1"/>
              </a:buClr>
              <a:buSzPct val="130000"/>
              <a:buFont typeface="Arial" charset="0"/>
              <a:buChar char="•"/>
              <a:defRPr/>
            </a:pPr>
            <a:r>
              <a:rPr lang="en-US" sz="1100" dirty="0">
                <a:latin typeface="Tahoma" charset="0"/>
                <a:ea typeface="Tahoma" charset="0"/>
                <a:cs typeface="Tahoma" charset="0"/>
              </a:rPr>
              <a:t>Network: 150 GB/</a:t>
            </a:r>
            <a:r>
              <a:rPr lang="en-US" sz="1100" dirty="0" err="1">
                <a:latin typeface="Tahoma" charset="0"/>
                <a:ea typeface="Tahoma" charset="0"/>
                <a:cs typeface="Tahoma" charset="0"/>
              </a:rPr>
              <a:t>s</a:t>
            </a:r>
            <a:r>
              <a:rPr lang="en-US" sz="1100" dirty="0">
                <a:latin typeface="Tahoma" charset="0"/>
                <a:ea typeface="Tahoma" charset="0"/>
                <a:cs typeface="Tahoma" charset="0"/>
              </a:rPr>
              <a:t>; DRAM: 1.6TB/s</a:t>
            </a:r>
          </a:p>
          <a:p>
            <a:pPr marL="358775" lvl="1" indent="-179388">
              <a:spcBef>
                <a:spcPct val="20000"/>
              </a:spcBef>
              <a:buClr>
                <a:schemeClr val="tx1"/>
              </a:buClr>
              <a:buSzPct val="130000"/>
              <a:buFont typeface="Arial" charset="0"/>
              <a:buChar char="•"/>
              <a:defRPr/>
            </a:pPr>
            <a:r>
              <a:rPr lang="en-US" sz="1100" dirty="0">
                <a:latin typeface="Tahoma" charset="0"/>
                <a:ea typeface="Tahoma" charset="0"/>
                <a:cs typeface="Tahoma" charset="0"/>
              </a:rPr>
              <a:t>300 W</a:t>
            </a:r>
          </a:p>
          <a:p>
            <a:pPr marL="669925" lvl="1" indent="-325438">
              <a:spcBef>
                <a:spcPct val="20000"/>
              </a:spcBef>
              <a:buClr>
                <a:schemeClr val="tx1"/>
              </a:buClr>
              <a:buSzPct val="130000"/>
              <a:defRPr/>
            </a:pPr>
            <a:endParaRPr lang="en-US" sz="1100" dirty="0">
              <a:latin typeface="Tahoma" charset="0"/>
              <a:ea typeface="Tahoma" charset="0"/>
              <a:cs typeface="Tahoma" charset="0"/>
            </a:endParaRPr>
          </a:p>
        </p:txBody>
      </p:sp>
      <p:sp>
        <p:nvSpPr>
          <p:cNvPr id="22" name="Rectangle 4"/>
          <p:cNvSpPr>
            <a:spLocks noChangeArrowheads="1"/>
          </p:cNvSpPr>
          <p:nvPr/>
        </p:nvSpPr>
        <p:spPr bwMode="auto">
          <a:xfrm>
            <a:off x="6105128" y="3573016"/>
            <a:ext cx="32004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12725" indent="-325438">
              <a:spcBef>
                <a:spcPct val="20000"/>
              </a:spcBef>
              <a:buClr>
                <a:schemeClr val="tx1"/>
              </a:buClr>
              <a:buSzPct val="130000"/>
            </a:pPr>
            <a:r>
              <a:rPr lang="en-US" sz="1200" dirty="0" err="1">
                <a:solidFill>
                  <a:srgbClr val="FF0000"/>
                </a:solidFill>
                <a:latin typeface="Tahoma" charset="0"/>
                <a:cs typeface="Tahoma" charset="0"/>
              </a:rPr>
              <a:t>Nvidia</a:t>
            </a:r>
            <a:r>
              <a:rPr lang="en-US" sz="1200" dirty="0">
                <a:solidFill>
                  <a:srgbClr val="FF0000"/>
                </a:solidFill>
                <a:latin typeface="Tahoma" charset="0"/>
                <a:cs typeface="Tahoma" charset="0"/>
              </a:rPr>
              <a:t> Fermi (Tesla 20xx)</a:t>
            </a:r>
          </a:p>
          <a:p>
            <a:pPr marL="669925" lvl="1" indent="-325438">
              <a:spcBef>
                <a:spcPct val="20000"/>
              </a:spcBef>
              <a:buClr>
                <a:schemeClr val="tx1"/>
              </a:buClr>
              <a:buSzPct val="130000"/>
              <a:buFont typeface="Arial" charset="0"/>
              <a:buChar char="•"/>
            </a:pPr>
            <a:r>
              <a:rPr lang="en-US" sz="1100" dirty="0">
                <a:latin typeface="Tahoma" charset="0"/>
                <a:cs typeface="Tahoma" charset="0"/>
              </a:rPr>
              <a:t>(3 *10</a:t>
            </a:r>
            <a:r>
              <a:rPr lang="en-US" sz="1100" baseline="30000" dirty="0">
                <a:latin typeface="Tahoma" charset="0"/>
                <a:cs typeface="Tahoma" charset="0"/>
              </a:rPr>
              <a:t>9</a:t>
            </a:r>
            <a:r>
              <a:rPr lang="en-US" sz="1100" dirty="0">
                <a:latin typeface="Tahoma" charset="0"/>
                <a:cs typeface="Tahoma" charset="0"/>
              </a:rPr>
              <a:t> transistors)</a:t>
            </a:r>
            <a:endParaRPr lang="en-US" sz="1100" baseline="30000" dirty="0">
              <a:latin typeface="Tahoma" charset="0"/>
              <a:cs typeface="Tahoma" charset="0"/>
            </a:endParaRPr>
          </a:p>
          <a:p>
            <a:pPr marL="669925" lvl="1" indent="-325438">
              <a:spcBef>
                <a:spcPct val="20000"/>
              </a:spcBef>
              <a:buClr>
                <a:schemeClr val="tx1"/>
              </a:buClr>
              <a:buSzPct val="130000"/>
              <a:buFont typeface="Arial" charset="0"/>
              <a:buChar char="•"/>
            </a:pPr>
            <a:r>
              <a:rPr lang="en-US" sz="1100" dirty="0">
                <a:latin typeface="Tahoma" charset="0"/>
                <a:cs typeface="Tahoma" charset="0"/>
              </a:rPr>
              <a:t>~500 core, 1 TF SP, 0.5 TF DP </a:t>
            </a:r>
          </a:p>
          <a:p>
            <a:pPr marL="669925" lvl="1" indent="-325438">
              <a:spcBef>
                <a:spcPct val="20000"/>
              </a:spcBef>
              <a:buClr>
                <a:schemeClr val="tx1"/>
              </a:buClr>
              <a:buSzPct val="130000"/>
              <a:buFont typeface="Arial" charset="0"/>
              <a:buChar char="•"/>
            </a:pPr>
            <a:r>
              <a:rPr lang="en-US" sz="1100" dirty="0">
                <a:latin typeface="Tahoma" charset="0"/>
                <a:cs typeface="Tahoma" charset="0"/>
              </a:rPr>
              <a:t>6 GB external memory (150 GB/s)</a:t>
            </a:r>
          </a:p>
          <a:p>
            <a:pPr marL="669925" lvl="1" indent="-325438">
              <a:spcBef>
                <a:spcPct val="20000"/>
              </a:spcBef>
              <a:buClr>
                <a:schemeClr val="tx1"/>
              </a:buClr>
              <a:buSzPct val="130000"/>
              <a:buFont typeface="Arial" charset="0"/>
              <a:buChar char="•"/>
            </a:pPr>
            <a:r>
              <a:rPr lang="en-US" sz="1100" dirty="0">
                <a:latin typeface="Tahoma" charset="0"/>
                <a:cs typeface="Tahoma" charset="0"/>
              </a:rPr>
              <a:t>~250W, &lt;2K Euro </a:t>
            </a:r>
          </a:p>
          <a:p>
            <a:pPr marL="669925" lvl="1" indent="-325438">
              <a:spcBef>
                <a:spcPct val="20000"/>
              </a:spcBef>
              <a:buClr>
                <a:schemeClr val="tx1"/>
              </a:buClr>
              <a:buSzPct val="130000"/>
            </a:pPr>
            <a:endParaRPr lang="en-US" sz="1100" dirty="0">
              <a:latin typeface="Tahoma" charset="0"/>
              <a:cs typeface="Tahoma" charset="0"/>
            </a:endParaRPr>
          </a:p>
        </p:txBody>
      </p:sp>
      <p:pic>
        <p:nvPicPr>
          <p:cNvPr id="25" name="Picture 15" descr="bu.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840288" y="1926208"/>
            <a:ext cx="3505200" cy="157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54272840"/>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1"/>
          <p:cNvSpPr txBox="1">
            <a:spLocks/>
          </p:cNvSpPr>
          <p:nvPr/>
        </p:nvSpPr>
        <p:spPr>
          <a:xfrm>
            <a:off x="2144688" y="44624"/>
            <a:ext cx="6006667" cy="50405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dirty="0" err="1" smtClean="0"/>
              <a:t>PetaFlops</a:t>
            </a:r>
            <a:r>
              <a:rPr lang="en-US" sz="2400" dirty="0" smtClean="0"/>
              <a:t> scale enabling technologies: FPGA</a:t>
            </a:r>
          </a:p>
        </p:txBody>
      </p:sp>
      <p:sp>
        <p:nvSpPr>
          <p:cNvPr id="30" name="Rectangle 3"/>
          <p:cNvSpPr>
            <a:spLocks noChangeArrowheads="1"/>
          </p:cNvSpPr>
          <p:nvPr/>
        </p:nvSpPr>
        <p:spPr bwMode="auto">
          <a:xfrm>
            <a:off x="483865" y="765447"/>
            <a:ext cx="8218487" cy="5903913"/>
          </a:xfrm>
          <a:prstGeom prst="rect">
            <a:avLst/>
          </a:prstGeom>
          <a:noFill/>
          <a:ln w="9525">
            <a:noFill/>
            <a:miter lim="800000"/>
            <a:headEnd/>
            <a:tailEnd/>
          </a:ln>
        </p:spPr>
        <p:txBody>
          <a:bodyPr>
            <a:prstTxWarp prst="textNoShape">
              <a:avLst/>
            </a:prstTxWarp>
          </a:bodyPr>
          <a:lstStyle/>
          <a:p>
            <a:pPr marL="342900" indent="-342900" eaLnBrk="0" hangingPunct="0">
              <a:lnSpc>
                <a:spcPct val="90000"/>
              </a:lnSpc>
              <a:spcBef>
                <a:spcPct val="20000"/>
              </a:spcBef>
              <a:buFontTx/>
              <a:buChar char="•"/>
            </a:pPr>
            <a:endParaRPr lang="it-IT" sz="2000">
              <a:latin typeface="Tahoma" charset="0"/>
            </a:endParaRPr>
          </a:p>
        </p:txBody>
      </p:sp>
      <p:sp>
        <p:nvSpPr>
          <p:cNvPr id="31" name="Rectangle 4"/>
          <p:cNvSpPr>
            <a:spLocks noChangeArrowheads="1"/>
          </p:cNvSpPr>
          <p:nvPr/>
        </p:nvSpPr>
        <p:spPr bwMode="auto">
          <a:xfrm>
            <a:off x="91752" y="692968"/>
            <a:ext cx="4724400" cy="2209800"/>
          </a:xfrm>
          <a:prstGeom prst="rect">
            <a:avLst/>
          </a:prstGeom>
          <a:noFill/>
          <a:ln w="9525">
            <a:noFill/>
            <a:miter lim="800000"/>
            <a:headEnd/>
            <a:tailEnd/>
          </a:ln>
        </p:spPr>
        <p:txBody>
          <a:bodyPr>
            <a:prstTxWarp prst="textNoShape">
              <a:avLst/>
            </a:prstTxWarp>
          </a:bodyPr>
          <a:lstStyle/>
          <a:p>
            <a:pPr marL="177800" indent="-177800">
              <a:spcBef>
                <a:spcPct val="20000"/>
              </a:spcBef>
              <a:buClr>
                <a:srgbClr val="000000"/>
              </a:buClr>
              <a:buSzPct val="130000"/>
              <a:buFont typeface="Arial" charset="0"/>
              <a:buChar char="•"/>
            </a:pPr>
            <a:r>
              <a:rPr lang="en-US" sz="1200" dirty="0" smtClean="0">
                <a:latin typeface="Tahoma" charset="0"/>
                <a:ea typeface="Tahoma" charset="0"/>
                <a:cs typeface="Tahoma" charset="0"/>
              </a:rPr>
              <a:t>High–end FPGA</a:t>
            </a:r>
            <a:r>
              <a:rPr lang="en-US" sz="1200" dirty="0">
                <a:latin typeface="Tahoma" charset="0"/>
                <a:ea typeface="Tahoma" charset="0"/>
                <a:cs typeface="Tahoma" charset="0"/>
              </a:rPr>
              <a:t>-based systems are the ideal hardware to</a:t>
            </a:r>
            <a:r>
              <a:rPr lang="en-US" sz="1200" dirty="0" smtClean="0">
                <a:latin typeface="Tahoma" charset="0"/>
                <a:ea typeface="Tahoma" charset="0"/>
                <a:cs typeface="Tahoma" charset="0"/>
              </a:rPr>
              <a:t> build </a:t>
            </a:r>
            <a:r>
              <a:rPr lang="en-US" sz="1200" dirty="0">
                <a:latin typeface="Tahoma" charset="0"/>
                <a:ea typeface="Tahoma" charset="0"/>
                <a:cs typeface="Tahoma" charset="0"/>
              </a:rPr>
              <a:t>custom </a:t>
            </a:r>
            <a:r>
              <a:rPr lang="en-US" sz="1200" dirty="0" smtClean="0">
                <a:latin typeface="Tahoma" charset="0"/>
                <a:ea typeface="Tahoma" charset="0"/>
                <a:cs typeface="Tahoma" charset="0"/>
              </a:rPr>
              <a:t>network</a:t>
            </a:r>
          </a:p>
          <a:p>
            <a:pPr marL="177800" indent="-177800">
              <a:spcBef>
                <a:spcPct val="20000"/>
              </a:spcBef>
              <a:buClr>
                <a:srgbClr val="000000"/>
              </a:buClr>
              <a:buSzPct val="130000"/>
              <a:buFont typeface="Arial" charset="0"/>
              <a:buChar char="•"/>
            </a:pPr>
            <a:endParaRPr lang="en-US" sz="1200" dirty="0">
              <a:latin typeface="Tahoma" charset="0"/>
              <a:ea typeface="Tahoma" charset="0"/>
              <a:cs typeface="Tahoma" charset="0"/>
            </a:endParaRPr>
          </a:p>
          <a:p>
            <a:pPr marL="177800" indent="-177800">
              <a:spcBef>
                <a:spcPct val="20000"/>
              </a:spcBef>
              <a:buClr>
                <a:srgbClr val="000000"/>
              </a:buClr>
              <a:buSzPct val="130000"/>
              <a:buFont typeface="Arial" charset="0"/>
              <a:buChar char="•"/>
            </a:pPr>
            <a:endParaRPr lang="en-US" sz="1200" dirty="0" smtClean="0">
              <a:latin typeface="Tahoma" charset="0"/>
              <a:ea typeface="Tahoma" charset="0"/>
              <a:cs typeface="Tahoma" charset="0"/>
            </a:endParaRPr>
          </a:p>
          <a:p>
            <a:pPr marL="177800" indent="-177800">
              <a:spcBef>
                <a:spcPct val="20000"/>
              </a:spcBef>
              <a:buClr>
                <a:srgbClr val="000000"/>
              </a:buClr>
              <a:buSzPct val="130000"/>
              <a:buFont typeface="Arial" charset="0"/>
              <a:buChar char="•"/>
            </a:pPr>
            <a:endParaRPr lang="en-US" sz="1200" dirty="0">
              <a:latin typeface="Tahoma" charset="0"/>
              <a:ea typeface="Tahoma" charset="0"/>
              <a:cs typeface="Tahoma" charset="0"/>
            </a:endParaRPr>
          </a:p>
          <a:p>
            <a:pPr marL="177800" indent="-177800">
              <a:spcBef>
                <a:spcPct val="20000"/>
              </a:spcBef>
              <a:buClr>
                <a:srgbClr val="000000"/>
              </a:buClr>
              <a:buSzPct val="130000"/>
              <a:buFont typeface="Arial" charset="0"/>
              <a:buChar char="•"/>
            </a:pPr>
            <a:endParaRPr lang="en-US" sz="1200" dirty="0">
              <a:latin typeface="Tahoma" charset="0"/>
              <a:ea typeface="Tahoma" charset="0"/>
              <a:cs typeface="Tahoma" charset="0"/>
            </a:endParaRPr>
          </a:p>
          <a:p>
            <a:pPr marL="177800" indent="-177800">
              <a:spcBef>
                <a:spcPct val="20000"/>
              </a:spcBef>
              <a:buClr>
                <a:srgbClr val="000000"/>
              </a:buClr>
              <a:buSzPct val="130000"/>
              <a:buFont typeface="Arial" charset="0"/>
              <a:buChar char="•"/>
            </a:pPr>
            <a:endParaRPr lang="en-US" sz="1200" dirty="0">
              <a:latin typeface="Tahoma" charset="0"/>
              <a:ea typeface="Tahoma" charset="0"/>
              <a:cs typeface="Tahoma" charset="0"/>
            </a:endParaRPr>
          </a:p>
          <a:p>
            <a:pPr marL="177800" indent="-177800">
              <a:spcBef>
                <a:spcPct val="20000"/>
              </a:spcBef>
              <a:buClr>
                <a:srgbClr val="000000"/>
              </a:buClr>
              <a:buSzPct val="130000"/>
              <a:buFont typeface="Arial" charset="0"/>
              <a:buChar char="•"/>
            </a:pPr>
            <a:endParaRPr lang="en-US" sz="1200" dirty="0">
              <a:latin typeface="Tahoma" charset="0"/>
              <a:ea typeface="Tahoma" charset="0"/>
              <a:cs typeface="Tahoma" charset="0"/>
            </a:endParaRPr>
          </a:p>
          <a:p>
            <a:pPr marL="177800" indent="-177800">
              <a:spcBef>
                <a:spcPct val="20000"/>
              </a:spcBef>
              <a:buClr>
                <a:srgbClr val="000000"/>
              </a:buClr>
              <a:buSzPct val="130000"/>
              <a:buFont typeface="Arial" charset="0"/>
              <a:buChar char="•"/>
            </a:pPr>
            <a:endParaRPr lang="en-US" sz="1200" dirty="0">
              <a:latin typeface="Tahoma" charset="0"/>
              <a:ea typeface="Tahoma" charset="0"/>
              <a:cs typeface="Tahoma" charset="0"/>
            </a:endParaRPr>
          </a:p>
          <a:p>
            <a:pPr marL="177800" indent="-177800">
              <a:spcBef>
                <a:spcPct val="20000"/>
              </a:spcBef>
              <a:buClr>
                <a:srgbClr val="000000"/>
              </a:buClr>
              <a:buSzPct val="130000"/>
              <a:buFont typeface="Arial" charset="0"/>
              <a:buChar char="•"/>
            </a:pPr>
            <a:endParaRPr lang="en-US" sz="1200" dirty="0">
              <a:latin typeface="Tahoma" charset="0"/>
              <a:ea typeface="Tahoma" charset="0"/>
              <a:cs typeface="Tahoma" charset="0"/>
            </a:endParaRPr>
          </a:p>
          <a:p>
            <a:pPr marL="177800" indent="-177800">
              <a:spcBef>
                <a:spcPct val="20000"/>
              </a:spcBef>
              <a:buClr>
                <a:srgbClr val="000000"/>
              </a:buClr>
              <a:buSzPct val="130000"/>
              <a:buFont typeface="Arial" charset="0"/>
              <a:buChar char="•"/>
            </a:pPr>
            <a:r>
              <a:rPr lang="en-US" sz="1200" dirty="0">
                <a:latin typeface="Tahoma" charset="0"/>
                <a:ea typeface="Tahoma" charset="0"/>
                <a:cs typeface="Tahoma" charset="0"/>
              </a:rPr>
              <a:t>Two main FPGA families: ALTERA STRATIX V – XILINX VIRTEX 7,</a:t>
            </a:r>
          </a:p>
          <a:p>
            <a:pPr marL="355600" lvl="2" indent="-177800">
              <a:spcBef>
                <a:spcPct val="20000"/>
              </a:spcBef>
              <a:buClr>
                <a:srgbClr val="000000"/>
              </a:buClr>
              <a:buSzPct val="130000"/>
              <a:buFont typeface="Arial" charset="0"/>
              <a:buChar char="•"/>
            </a:pPr>
            <a:r>
              <a:rPr lang="en-US" sz="1200" dirty="0">
                <a:latin typeface="Tahoma" charset="0"/>
                <a:ea typeface="Tahoma" charset="0"/>
                <a:cs typeface="Tahoma" charset="0"/>
              </a:rPr>
              <a:t>28nm, introduction during 2011</a:t>
            </a:r>
          </a:p>
          <a:p>
            <a:pPr marL="355600" lvl="2" indent="-177800">
              <a:spcBef>
                <a:spcPct val="20000"/>
              </a:spcBef>
              <a:buClr>
                <a:srgbClr val="000000"/>
              </a:buClr>
              <a:buSzPct val="130000"/>
              <a:buFont typeface="Arial" charset="0"/>
              <a:buChar char="•"/>
            </a:pPr>
            <a:r>
              <a:rPr lang="en-US" sz="1200" dirty="0" err="1">
                <a:latin typeface="Tahoma" charset="0"/>
                <a:ea typeface="Tahoma" charset="0"/>
                <a:cs typeface="Tahoma" charset="0"/>
              </a:rPr>
              <a:t>Tflops</a:t>
            </a:r>
            <a:r>
              <a:rPr lang="en-US" sz="1200" dirty="0">
                <a:latin typeface="Tahoma" charset="0"/>
                <a:ea typeface="Tahoma" charset="0"/>
                <a:cs typeface="Tahoma" charset="0"/>
              </a:rPr>
              <a:t>, (</a:t>
            </a:r>
            <a:r>
              <a:rPr lang="en-US" sz="1200" dirty="0" err="1">
                <a:latin typeface="Tahoma" charset="0"/>
                <a:ea typeface="Tahoma" charset="0"/>
                <a:cs typeface="Tahoma" charset="0"/>
              </a:rPr>
              <a:t>multi)Terabits</a:t>
            </a:r>
            <a:r>
              <a:rPr lang="en-US" sz="1200" dirty="0">
                <a:latin typeface="Tahoma" charset="0"/>
                <a:ea typeface="Tahoma" charset="0"/>
                <a:cs typeface="Tahoma" charset="0"/>
              </a:rPr>
              <a:t> I/O bandwidth,</a:t>
            </a:r>
            <a:r>
              <a:rPr lang="en-US" sz="1200" dirty="0" smtClean="0">
                <a:latin typeface="Tahoma" charset="0"/>
                <a:ea typeface="Tahoma" charset="0"/>
                <a:cs typeface="Tahoma" charset="0"/>
              </a:rPr>
              <a:t> </a:t>
            </a:r>
            <a:r>
              <a:rPr lang="en-US" sz="1200" dirty="0" err="1" smtClean="0">
                <a:latin typeface="Tahoma" charset="0"/>
                <a:ea typeface="Tahoma" charset="0"/>
                <a:cs typeface="Tahoma" charset="0"/>
              </a:rPr>
              <a:t>hardIP</a:t>
            </a:r>
            <a:r>
              <a:rPr lang="en-US" sz="1200" dirty="0" smtClean="0">
                <a:latin typeface="Tahoma" charset="0"/>
                <a:ea typeface="Tahoma" charset="0"/>
                <a:cs typeface="Tahoma" charset="0"/>
              </a:rPr>
              <a:t> </a:t>
            </a:r>
            <a:r>
              <a:rPr lang="en-US" sz="1200" dirty="0" err="1">
                <a:latin typeface="Tahoma" charset="0"/>
                <a:ea typeface="Tahoma" charset="0"/>
                <a:cs typeface="Tahoma" charset="0"/>
              </a:rPr>
              <a:t>uP</a:t>
            </a:r>
            <a:r>
              <a:rPr lang="en-US" sz="1200" dirty="0">
                <a:latin typeface="Tahoma" charset="0"/>
                <a:ea typeface="Tahoma" charset="0"/>
                <a:cs typeface="Tahoma" charset="0"/>
              </a:rPr>
              <a:t> cores</a:t>
            </a:r>
          </a:p>
          <a:p>
            <a:pPr marL="669925" lvl="1" indent="-325438">
              <a:spcBef>
                <a:spcPct val="20000"/>
              </a:spcBef>
              <a:buClr>
                <a:srgbClr val="000000"/>
              </a:buClr>
              <a:buSzPct val="130000"/>
              <a:buFont typeface="Arial" charset="0"/>
              <a:buChar char="•"/>
            </a:pPr>
            <a:endParaRPr lang="en-US" sz="1200" dirty="0">
              <a:latin typeface="Tahoma" charset="0"/>
              <a:ea typeface="Tahoma" charset="0"/>
              <a:cs typeface="Tahoma" charset="0"/>
            </a:endParaRPr>
          </a:p>
          <a:p>
            <a:pPr marL="177800" indent="-177800">
              <a:spcBef>
                <a:spcPct val="20000"/>
              </a:spcBef>
              <a:buClr>
                <a:srgbClr val="000000"/>
              </a:buClr>
              <a:buSzPct val="130000"/>
            </a:pPr>
            <a:endParaRPr lang="en-US" sz="1200" dirty="0">
              <a:latin typeface="Tahoma" charset="0"/>
              <a:ea typeface="Tahoma" charset="0"/>
              <a:cs typeface="Tahoma" charset="0"/>
            </a:endParaRPr>
          </a:p>
        </p:txBody>
      </p:sp>
      <p:pic>
        <p:nvPicPr>
          <p:cNvPr id="32" name="Picture 31"/>
          <p:cNvPicPr>
            <a:picLocks noChangeAspect="1"/>
          </p:cNvPicPr>
          <p:nvPr/>
        </p:nvPicPr>
        <p:blipFill>
          <a:blip r:embed="rId2" cstate="print"/>
          <a:srcRect/>
          <a:stretch>
            <a:fillRect/>
          </a:stretch>
        </p:blipFill>
        <p:spPr bwMode="auto">
          <a:xfrm>
            <a:off x="4968552" y="584472"/>
            <a:ext cx="4572000" cy="3454400"/>
          </a:xfrm>
          <a:prstGeom prst="rect">
            <a:avLst/>
          </a:prstGeom>
          <a:noFill/>
          <a:ln w="9525">
            <a:noFill/>
            <a:miter lim="800000"/>
            <a:headEnd/>
            <a:tailEnd/>
          </a:ln>
        </p:spPr>
      </p:pic>
      <p:pic>
        <p:nvPicPr>
          <p:cNvPr id="33" name="Picture 13"/>
          <p:cNvPicPr>
            <a:picLocks noChangeAspect="1"/>
          </p:cNvPicPr>
          <p:nvPr/>
        </p:nvPicPr>
        <p:blipFill>
          <a:blip r:embed="rId3" cstate="print"/>
          <a:srcRect/>
          <a:stretch>
            <a:fillRect/>
          </a:stretch>
        </p:blipFill>
        <p:spPr bwMode="auto">
          <a:xfrm>
            <a:off x="9346877" y="609872"/>
            <a:ext cx="498475" cy="609600"/>
          </a:xfrm>
          <a:prstGeom prst="rect">
            <a:avLst/>
          </a:prstGeom>
          <a:noFill/>
          <a:ln w="9525">
            <a:noFill/>
            <a:miter lim="800000"/>
            <a:headEnd/>
            <a:tailEnd/>
          </a:ln>
        </p:spPr>
      </p:pic>
      <p:pic>
        <p:nvPicPr>
          <p:cNvPr id="34" name="Picture 12"/>
          <p:cNvPicPr>
            <a:picLocks noChangeAspect="1"/>
          </p:cNvPicPr>
          <p:nvPr/>
        </p:nvPicPr>
        <p:blipFill>
          <a:blip r:embed="rId4" cstate="print"/>
          <a:srcRect l="37602" t="9203" r="40495" b="18407"/>
          <a:stretch>
            <a:fillRect/>
          </a:stretch>
        </p:blipFill>
        <p:spPr bwMode="auto">
          <a:xfrm>
            <a:off x="4739952" y="3276872"/>
            <a:ext cx="660400" cy="685800"/>
          </a:xfrm>
          <a:prstGeom prst="rect">
            <a:avLst/>
          </a:prstGeom>
          <a:noFill/>
          <a:ln w="9525">
            <a:noFill/>
            <a:miter lim="800000"/>
            <a:headEnd/>
            <a:tailEnd/>
          </a:ln>
        </p:spPr>
      </p:pic>
      <p:pic>
        <p:nvPicPr>
          <p:cNvPr id="35" name="Picture 34"/>
          <p:cNvPicPr>
            <a:picLocks noChangeAspect="1" noChangeArrowheads="1"/>
          </p:cNvPicPr>
          <p:nvPr/>
        </p:nvPicPr>
        <p:blipFill>
          <a:blip r:embed="rId5" cstate="print"/>
          <a:srcRect/>
          <a:stretch>
            <a:fillRect/>
          </a:stretch>
        </p:blipFill>
        <p:spPr bwMode="auto">
          <a:xfrm>
            <a:off x="4257476" y="4044205"/>
            <a:ext cx="5270500" cy="2697163"/>
          </a:xfrm>
          <a:prstGeom prst="rect">
            <a:avLst/>
          </a:prstGeom>
          <a:noFill/>
          <a:ln w="9525">
            <a:noFill/>
            <a:miter lim="800000"/>
            <a:headEnd/>
            <a:tailEnd/>
          </a:ln>
        </p:spPr>
      </p:pic>
      <p:sp>
        <p:nvSpPr>
          <p:cNvPr id="36" name="TextBox 34"/>
          <p:cNvSpPr txBox="1">
            <a:spLocks noChangeArrowheads="1"/>
          </p:cNvSpPr>
          <p:nvPr/>
        </p:nvSpPr>
        <p:spPr bwMode="auto">
          <a:xfrm>
            <a:off x="6540301" y="3920380"/>
            <a:ext cx="3597275" cy="276225"/>
          </a:xfrm>
          <a:prstGeom prst="rect">
            <a:avLst/>
          </a:prstGeom>
          <a:noFill/>
          <a:ln w="9525">
            <a:noFill/>
            <a:miter lim="800000"/>
            <a:headEnd/>
            <a:tailEnd/>
          </a:ln>
        </p:spPr>
        <p:txBody>
          <a:bodyPr anchor="ctr">
            <a:prstTxWarp prst="textNoShape">
              <a:avLst/>
            </a:prstTxWarp>
            <a:spAutoFit/>
          </a:bodyPr>
          <a:lstStyle/>
          <a:p>
            <a:pPr algn="ctr"/>
            <a:r>
              <a:rPr lang="it-IT" sz="1200" dirty="0" err="1">
                <a:latin typeface="Tahoma" charset="0"/>
                <a:ea typeface="Tahoma" charset="0"/>
                <a:cs typeface="Tahoma" charset="0"/>
              </a:rPr>
              <a:t>Xilinx</a:t>
            </a:r>
            <a:r>
              <a:rPr lang="it-IT" sz="1200" dirty="0">
                <a:latin typeface="Tahoma" charset="0"/>
                <a:ea typeface="Tahoma" charset="0"/>
                <a:cs typeface="Tahoma" charset="0"/>
              </a:rPr>
              <a:t> </a:t>
            </a:r>
            <a:r>
              <a:rPr lang="en-US" sz="1200" dirty="0">
                <a:latin typeface="Tahoma" charset="0"/>
                <a:ea typeface="Tahoma" charset="0"/>
                <a:cs typeface="Tahoma" charset="0"/>
              </a:rPr>
              <a:t>Extensible Processing Platform: </a:t>
            </a:r>
            <a:r>
              <a:rPr lang="en-US" sz="1200" dirty="0" err="1">
                <a:latin typeface="Tahoma" charset="0"/>
                <a:ea typeface="Tahoma" charset="0"/>
                <a:cs typeface="Tahoma" charset="0"/>
              </a:rPr>
              <a:t>Zynq</a:t>
            </a:r>
            <a:endParaRPr lang="en-US" sz="1200" dirty="0">
              <a:latin typeface="Tahoma" charset="0"/>
              <a:ea typeface="Tahoma" charset="0"/>
              <a:cs typeface="Tahoma" charset="0"/>
            </a:endParaRPr>
          </a:p>
        </p:txBody>
      </p:sp>
      <p:sp>
        <p:nvSpPr>
          <p:cNvPr id="37" name="Oval 36"/>
          <p:cNvSpPr/>
          <p:nvPr/>
        </p:nvSpPr>
        <p:spPr>
          <a:xfrm>
            <a:off x="4968552" y="5105672"/>
            <a:ext cx="1295400" cy="381000"/>
          </a:xfrm>
          <a:prstGeom prst="ellipse">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it-IT"/>
          </a:p>
        </p:txBody>
      </p:sp>
      <p:grpSp>
        <p:nvGrpSpPr>
          <p:cNvPr id="38" name="Group 26"/>
          <p:cNvGrpSpPr>
            <a:grpSpLocks/>
          </p:cNvGrpSpPr>
          <p:nvPr/>
        </p:nvGrpSpPr>
        <p:grpSpPr bwMode="auto">
          <a:xfrm>
            <a:off x="232792" y="1135980"/>
            <a:ext cx="4648200" cy="1573212"/>
            <a:chOff x="228600" y="1246850"/>
            <a:chExt cx="4648200" cy="1572550"/>
          </a:xfrm>
        </p:grpSpPr>
        <p:pic>
          <p:nvPicPr>
            <p:cNvPr id="39" name="Picture 24" descr="bu.png"/>
            <p:cNvPicPr>
              <a:picLocks noChangeAspect="1"/>
            </p:cNvPicPr>
            <p:nvPr/>
          </p:nvPicPr>
          <p:blipFill>
            <a:blip r:embed="rId6" cstate="print"/>
            <a:srcRect/>
            <a:stretch>
              <a:fillRect/>
            </a:stretch>
          </p:blipFill>
          <p:spPr bwMode="auto">
            <a:xfrm>
              <a:off x="228600" y="1246850"/>
              <a:ext cx="4648200" cy="1572550"/>
            </a:xfrm>
            <a:prstGeom prst="rect">
              <a:avLst/>
            </a:prstGeom>
            <a:noFill/>
            <a:ln w="9525">
              <a:noFill/>
              <a:miter lim="800000"/>
              <a:headEnd/>
              <a:tailEnd/>
            </a:ln>
          </p:spPr>
        </p:pic>
        <p:sp>
          <p:nvSpPr>
            <p:cNvPr id="40" name="Rectangle 25"/>
            <p:cNvSpPr>
              <a:spLocks noChangeArrowheads="1"/>
            </p:cNvSpPr>
            <p:nvPr/>
          </p:nvSpPr>
          <p:spPr bwMode="auto">
            <a:xfrm>
              <a:off x="2743200" y="2286000"/>
              <a:ext cx="1600200" cy="228600"/>
            </a:xfrm>
            <a:prstGeom prst="rect">
              <a:avLst/>
            </a:prstGeom>
            <a:noFill/>
            <a:ln w="41275">
              <a:solidFill>
                <a:srgbClr val="FF3300"/>
              </a:solidFill>
              <a:round/>
              <a:headEnd/>
              <a:tailEnd/>
            </a:ln>
          </p:spPr>
          <p:txBody>
            <a:bodyPr>
              <a:prstTxWarp prst="textNoShape">
                <a:avLst/>
              </a:prstTxWarp>
            </a:bodyPr>
            <a:lstStyle/>
            <a:p>
              <a:pPr eaLnBrk="0" hangingPunct="0"/>
              <a:endParaRPr lang="it-IT"/>
            </a:p>
          </p:txBody>
        </p:sp>
      </p:grpSp>
      <p:pic>
        <p:nvPicPr>
          <p:cNvPr id="41" name="Picture 40" descr="bu.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6024" y="3660586"/>
            <a:ext cx="3204366" cy="3080782"/>
          </a:xfrm>
          <a:prstGeom prst="rect">
            <a:avLst/>
          </a:prstGeom>
        </p:spPr>
      </p:pic>
      <p:sp>
        <p:nvSpPr>
          <p:cNvPr id="42" name="TextBox 32"/>
          <p:cNvSpPr txBox="1">
            <a:spLocks noChangeArrowheads="1"/>
          </p:cNvSpPr>
          <p:nvPr/>
        </p:nvSpPr>
        <p:spPr bwMode="auto">
          <a:xfrm>
            <a:off x="2792760" y="3595663"/>
            <a:ext cx="1326004" cy="769441"/>
          </a:xfrm>
          <a:prstGeom prst="rect">
            <a:avLst/>
          </a:prstGeom>
          <a:noFill/>
          <a:ln w="9525">
            <a:noFill/>
            <a:miter lim="800000"/>
            <a:headEnd/>
            <a:tailEnd/>
          </a:ln>
        </p:spPr>
        <p:txBody>
          <a:bodyPr wrap="none" anchor="ctr">
            <a:prstTxWarp prst="textNoShape">
              <a:avLst/>
            </a:prstTxWarp>
            <a:spAutoFit/>
          </a:bodyPr>
          <a:lstStyle/>
          <a:p>
            <a:pPr algn="ctr"/>
            <a:r>
              <a:rPr lang="it-IT" sz="1100" dirty="0">
                <a:latin typeface="Tahoma" charset="0"/>
                <a:ea typeface="Tahoma" charset="0"/>
                <a:cs typeface="Tahoma" charset="0"/>
              </a:rPr>
              <a:t>Altera Embedded </a:t>
            </a:r>
          </a:p>
          <a:p>
            <a:pPr algn="ctr"/>
            <a:r>
              <a:rPr lang="it-IT" sz="1100" dirty="0" err="1" smtClean="0">
                <a:latin typeface="Tahoma" charset="0"/>
                <a:ea typeface="Tahoma" charset="0"/>
                <a:cs typeface="Tahoma" charset="0"/>
              </a:rPr>
              <a:t>Initiative</a:t>
            </a:r>
            <a:r>
              <a:rPr lang="it-IT" sz="1100" dirty="0" smtClean="0">
                <a:latin typeface="Tahoma" charset="0"/>
                <a:ea typeface="Tahoma" charset="0"/>
                <a:cs typeface="Tahoma" charset="0"/>
              </a:rPr>
              <a:t>:</a:t>
            </a:r>
          </a:p>
          <a:p>
            <a:pPr algn="ctr"/>
            <a:r>
              <a:rPr lang="it-IT" sz="1100" dirty="0" smtClean="0">
                <a:latin typeface="Tahoma" charset="0"/>
                <a:ea typeface="Tahoma" charset="0"/>
                <a:cs typeface="Tahoma" charset="0"/>
              </a:rPr>
              <a:t>Dual ARM9 on </a:t>
            </a:r>
          </a:p>
          <a:p>
            <a:pPr algn="ctr"/>
            <a:r>
              <a:rPr lang="it-IT" sz="1100" dirty="0" smtClean="0">
                <a:latin typeface="Tahoma" charset="0"/>
                <a:ea typeface="Tahoma" charset="0"/>
                <a:cs typeface="Tahoma" charset="0"/>
              </a:rPr>
              <a:t>28nm Altera FPGA</a:t>
            </a:r>
            <a:endParaRPr lang="it-IT" sz="1100" dirty="0">
              <a:latin typeface="Tahoma" charset="0"/>
              <a:ea typeface="Tahoma" charset="0"/>
              <a:cs typeface="Tahoma" charset="0"/>
            </a:endParaRPr>
          </a:p>
        </p:txBody>
      </p:sp>
    </p:spTree>
    <p:extLst>
      <p:ext uri="{BB962C8B-B14F-4D97-AF65-F5344CB8AC3E}">
        <p14:creationId xmlns:p14="http://schemas.microsoft.com/office/powerpoint/2010/main" val="186647072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1">
                                            <p:txEl>
                                              <p:pRg st="9" end="9"/>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1">
                                            <p:txEl>
                                              <p:pRg st="10" end="10"/>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1">
                                            <p:txEl>
                                              <p:pRg st="11" end="11"/>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6"/>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build="p"/>
      <p:bldP spid="36" grpId="0"/>
      <p:bldP spid="37" grpId="0" animBg="1"/>
      <p:bldP spid="4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11335</TotalTime>
  <Words>4065</Words>
  <Application>Microsoft Macintosh PowerPoint</Application>
  <PresentationFormat>A4 Paper (210x297 mm)</PresentationFormat>
  <Paragraphs>558</Paragraphs>
  <Slides>36</Slides>
  <Notes>22</Notes>
  <HiddenSlides>0</HiddenSlides>
  <MMClips>0</MMClips>
  <ScaleCrop>false</ScaleCrop>
  <HeadingPairs>
    <vt:vector size="4" baseType="variant">
      <vt:variant>
        <vt:lpstr>Theme</vt:lpstr>
      </vt:variant>
      <vt:variant>
        <vt:i4>1</vt:i4>
      </vt:variant>
      <vt:variant>
        <vt:lpstr>Slide Titles</vt:lpstr>
      </vt:variant>
      <vt:variant>
        <vt:i4>36</vt:i4>
      </vt:variant>
    </vt:vector>
  </HeadingPairs>
  <TitlesOfParts>
    <vt:vector size="37" baseType="lpstr">
      <vt:lpstr>Office Theme</vt:lpstr>
      <vt:lpstr>GPU applications for supermassive computing: status and perspectives</vt:lpstr>
      <vt:lpstr>LQCD (Lattice Quantum Chromo Dynamics) </vt:lpstr>
      <vt:lpstr>INFN computing requirements for the next years</vt:lpstr>
      <vt:lpstr>A little bit of history: from APE1 to apeNEXT </vt:lpstr>
      <vt:lpstr>A little bit of history: apeNET</vt:lpstr>
      <vt:lpstr>The (many) millions dollar question….</vt:lpstr>
      <vt:lpstr>Peta (Exa?)Flops scale enabling technologies: GPGPU</vt:lpstr>
      <vt:lpstr>Peta (Exa?)Flops scale enabling technologies: GPGPU (2)</vt:lpstr>
      <vt:lpstr>PowerPoint Presentation</vt:lpstr>
      <vt:lpstr>QUOnG: GPU+3D Network</vt:lpstr>
      <vt:lpstr>APEnet+ at a glance</vt:lpstr>
      <vt:lpstr>QUonG assembly</vt:lpstr>
      <vt:lpstr>GPU-P2P in APEnet+</vt:lpstr>
      <vt:lpstr>Effect of P2P introduction: preliminary results</vt:lpstr>
      <vt:lpstr>APEnet+ preliminary results</vt:lpstr>
      <vt:lpstr>SW stack and GPU optimizations</vt:lpstr>
      <vt:lpstr>LQCD on GPU (1)</vt:lpstr>
      <vt:lpstr>LQCD on GPU (2)</vt:lpstr>
      <vt:lpstr>LQCD on QUonG</vt:lpstr>
      <vt:lpstr>What’s next: 2012 (and beyond…) R&amp;D</vt:lpstr>
      <vt:lpstr>APE vs Horizon2020 keywords</vt:lpstr>
      <vt:lpstr>Conclusions</vt:lpstr>
      <vt:lpstr>PowerPoint Presentation</vt:lpstr>
      <vt:lpstr>GPGPU vs CPU</vt:lpstr>
      <vt:lpstr>GPGPU: Nvidia Fermi architecture</vt:lpstr>
      <vt:lpstr>GPGPU: programming model</vt:lpstr>
      <vt:lpstr>DNP, Distributed Network Processor</vt:lpstr>
      <vt:lpstr>DNP technical details</vt:lpstr>
      <vt:lpstr>SW stack</vt:lpstr>
      <vt:lpstr>SW stack</vt:lpstr>
      <vt:lpstr>SW stack</vt:lpstr>
      <vt:lpstr>SW stack</vt:lpstr>
      <vt:lpstr>SW stack</vt:lpstr>
      <vt:lpstr>AURORA LQCD results</vt:lpstr>
      <vt:lpstr>Requirements from LQCD*</vt:lpstr>
      <vt:lpstr>Requirements from LQCD (2)</vt:lpstr>
    </vt:vector>
  </TitlesOfParts>
  <Manager/>
  <Company>INFN</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subject/>
  <dc:creator>Laura</dc:creator>
  <cp:keywords/>
  <dc:description/>
  <cp:lastModifiedBy>Piero Vicini</cp:lastModifiedBy>
  <cp:revision>289</cp:revision>
  <dcterms:created xsi:type="dcterms:W3CDTF">2012-01-26T08:08:28Z</dcterms:created>
  <dcterms:modified xsi:type="dcterms:W3CDTF">2012-05-14T13:13:06Z</dcterms:modified>
  <cp:category/>
</cp:coreProperties>
</file>