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2" r:id="rId8"/>
    <p:sldId id="263" r:id="rId9"/>
    <p:sldId id="261" r:id="rId10"/>
    <p:sldId id="264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 varScale="1">
        <p:scale>
          <a:sx n="100" d="100"/>
          <a:sy n="100" d="100"/>
        </p:scale>
        <p:origin x="-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CD237-C508-844E-B5FB-CEA2EB86C052}" type="datetimeFigureOut">
              <a:rPr lang="it-IT" smtClean="0"/>
              <a:pPr/>
              <a:t>16-05-2012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DAE4F-1210-FA45-9AC6-8C4372A1A06D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942B-01DA-F24C-8A84-E89AEED8A5CB}" type="datetimeFigureOut">
              <a:rPr lang="it-IT" smtClean="0"/>
              <a:pPr/>
              <a:t>16-05-2012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1910-2796-2E43-B94C-C4F004B3F86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942B-01DA-F24C-8A84-E89AEED8A5CB}" type="datetimeFigureOut">
              <a:rPr lang="it-IT" smtClean="0"/>
              <a:pPr/>
              <a:t>16-05-2012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1910-2796-2E43-B94C-C4F004B3F86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942B-01DA-F24C-8A84-E89AEED8A5CB}" type="datetimeFigureOut">
              <a:rPr lang="it-IT" smtClean="0"/>
              <a:pPr/>
              <a:t>16-05-2012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1910-2796-2E43-B94C-C4F004B3F86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942B-01DA-F24C-8A84-E89AEED8A5CB}" type="datetimeFigureOut">
              <a:rPr lang="it-IT" smtClean="0"/>
              <a:pPr/>
              <a:t>16-05-2012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1910-2796-2E43-B94C-C4F004B3F86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942B-01DA-F24C-8A84-E89AEED8A5CB}" type="datetimeFigureOut">
              <a:rPr lang="it-IT" smtClean="0"/>
              <a:pPr/>
              <a:t>16-05-2012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1910-2796-2E43-B94C-C4F004B3F86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942B-01DA-F24C-8A84-E89AEED8A5CB}" type="datetimeFigureOut">
              <a:rPr lang="it-IT" smtClean="0"/>
              <a:pPr/>
              <a:t>16-05-2012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1910-2796-2E43-B94C-C4F004B3F86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942B-01DA-F24C-8A84-E89AEED8A5CB}" type="datetimeFigureOut">
              <a:rPr lang="it-IT" smtClean="0"/>
              <a:pPr/>
              <a:t>16-05-2012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1910-2796-2E43-B94C-C4F004B3F86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942B-01DA-F24C-8A84-E89AEED8A5CB}" type="datetimeFigureOut">
              <a:rPr lang="it-IT" smtClean="0"/>
              <a:pPr/>
              <a:t>16-05-2012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1910-2796-2E43-B94C-C4F004B3F86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942B-01DA-F24C-8A84-E89AEED8A5CB}" type="datetimeFigureOut">
              <a:rPr lang="it-IT" smtClean="0"/>
              <a:pPr/>
              <a:t>16-05-2012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1910-2796-2E43-B94C-C4F004B3F86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942B-01DA-F24C-8A84-E89AEED8A5CB}" type="datetimeFigureOut">
              <a:rPr lang="it-IT" smtClean="0"/>
              <a:pPr/>
              <a:t>16-05-2012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1910-2796-2E43-B94C-C4F004B3F86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942B-01DA-F24C-8A84-E89AEED8A5CB}" type="datetimeFigureOut">
              <a:rPr lang="it-IT" smtClean="0"/>
              <a:pPr/>
              <a:t>16-05-2012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1910-2796-2E43-B94C-C4F004B3F86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2942B-01DA-F24C-8A84-E89AEED8A5CB}" type="datetimeFigureOut">
              <a:rPr lang="it-IT" smtClean="0"/>
              <a:pPr/>
              <a:t>16-05-2012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1910-2796-2E43-B94C-C4F004B3F867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Relationship Id="rId3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GESTIONE del PROGETTO</a:t>
            </a:r>
            <a:br>
              <a:rPr lang="it-IT" b="1" dirty="0" smtClean="0"/>
            </a:br>
            <a:r>
              <a:rPr lang="it-IT" b="1" dirty="0" smtClean="0"/>
              <a:t>PARTE AMMINISTRATIVA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001000" cy="1752600"/>
          </a:xfrm>
        </p:spPr>
        <p:txBody>
          <a:bodyPr/>
          <a:lstStyle/>
          <a:p>
            <a:r>
              <a:rPr lang="it-IT" b="1" dirty="0" smtClean="0"/>
              <a:t>PROGETTO RIMIC </a:t>
            </a:r>
          </a:p>
          <a:p>
            <a:r>
              <a:rPr lang="it-IT" b="1" dirty="0" smtClean="0"/>
              <a:t> </a:t>
            </a:r>
            <a:r>
              <a:rPr lang="it-IT" b="1" dirty="0"/>
              <a:t>BANDO PON INFRASTRUTTURE (PON 03)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Portale di Progetto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Ha una parte di </a:t>
            </a:r>
            <a:r>
              <a:rPr lang="it-IT" dirty="0" err="1" smtClean="0"/>
              <a:t>Front</a:t>
            </a:r>
            <a:r>
              <a:rPr lang="it-IT" dirty="0" smtClean="0"/>
              <a:t> end contenente le informazioni pubbliche di uso comune (progetto approvato, bando MIUR, manuale rendicontazione, FAQ di progetto)</a:t>
            </a:r>
          </a:p>
          <a:p>
            <a:r>
              <a:rPr lang="it-IT" dirty="0" smtClean="0"/>
              <a:t>Ha una parte di Back end per ciascuno dei Soggetti (+ una per la </a:t>
            </a:r>
            <a:r>
              <a:rPr lang="it-IT" dirty="0"/>
              <a:t>p</a:t>
            </a:r>
            <a:r>
              <a:rPr lang="it-IT" dirty="0" smtClean="0"/>
              <a:t>arte comune del Progetto) dove inserire il Piano di Spesa, gli avanzamenti, i problemi/rischi ed in generale le comunicazioni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Piano di Comunicazione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Il Piano di Comunicazione chiarisce a tutti i Partecipanti come fluisce la comunicazione all’interno del progetto ed in particolare per ogni documento:</a:t>
            </a:r>
          </a:p>
          <a:p>
            <a:pPr lvl="1"/>
            <a:r>
              <a:rPr lang="it-IT" dirty="0" smtClean="0"/>
              <a:t>Chi lo invia, a chi lo invia, con che cadenza, in che modalità, con quale formato, con quale tempistica riceve risposta (se prevista), quali azioni scaturiscono dall’invio e come tracciare l’avanzamento </a:t>
            </a:r>
          </a:p>
          <a:p>
            <a:pPr marL="352425" lvl="1" indent="-352425">
              <a:buFont typeface="Arial"/>
              <a:buChar char="•"/>
            </a:pPr>
            <a:r>
              <a:rPr lang="it-IT" dirty="0" smtClean="0"/>
              <a:t>Primo elemento di un Sistema di Qualità di Progetto/Struttura di </a:t>
            </a:r>
            <a:r>
              <a:rPr lang="it-IT" dirty="0" err="1" smtClean="0"/>
              <a:t>governance</a:t>
            </a:r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Ruoli e Responsabilità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55000" lnSpcReduction="20000"/>
          </a:bodyPr>
          <a:lstStyle/>
          <a:p>
            <a:r>
              <a:rPr lang="it-IT" dirty="0" smtClean="0"/>
              <a:t>Responsabile di Progetto: E’ il riferimento del progetto sia per gli aspetti tecnico-scientifici che per gli aspetti amministrativi. Presiede il Comitato Direttivo</a:t>
            </a:r>
          </a:p>
          <a:p>
            <a:pPr>
              <a:buNone/>
            </a:pPr>
            <a:r>
              <a:rPr lang="it-IT" dirty="0" err="1" smtClean="0"/>
              <a:t> </a:t>
            </a:r>
            <a:endParaRPr lang="it-IT" dirty="0" smtClean="0"/>
          </a:p>
          <a:p>
            <a:r>
              <a:rPr lang="it-IT" dirty="0" smtClean="0"/>
              <a:t>Comitato Direttivo: E’ l’organo che assume tutte le decisioni di carattere strategico relative al Progetto. Il Comitato Direttivo è costituito da un Delegato per ciascuno dei Soggetti partecipanti al Progetto 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Delegato del Soggetto partecipante: E’ la persona che rappresenta il Soggetto partecipante nell’ambito del Comitato Direttivo e che è il riferimento per gestire le attività interne</a:t>
            </a:r>
          </a:p>
          <a:p>
            <a:endParaRPr lang="it-IT" dirty="0" smtClean="0"/>
          </a:p>
          <a:p>
            <a:r>
              <a:rPr lang="it-IT" dirty="0" smtClean="0"/>
              <a:t>Amministrativo del Soggetto partecipante: E’ la persona che cura tutte le attività operative di tipo amministrativo all’interno del Soggetto partecipante, al fine di realizzare l’avanzamento della spesa</a:t>
            </a:r>
          </a:p>
          <a:p>
            <a:endParaRPr lang="it-IT" dirty="0" smtClean="0"/>
          </a:p>
          <a:p>
            <a:r>
              <a:rPr lang="it-IT" dirty="0" smtClean="0"/>
              <a:t>Struttura di Project Management (PM): E’ la struttura che effettua tutte le attività di Project management del progetto, in termini di monitoraggio, controllo, gestione del rischio, comunicazione interna ed istituzionale.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57200" y="4465637"/>
            <a:ext cx="1905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it-IT" dirty="0" smtClean="0"/>
              <a:t>Visione complessiva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094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    </a:t>
            </a:r>
            <a:r>
              <a:rPr lang="it-IT" sz="1800" dirty="0" smtClean="0"/>
              <a:t>Definizione</a:t>
            </a:r>
          </a:p>
          <a:p>
            <a:pPr>
              <a:buNone/>
            </a:pPr>
            <a:r>
              <a:rPr lang="it-IT" sz="1800" dirty="0" smtClean="0"/>
              <a:t>  Piano di Spesa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/>
          </a:p>
          <a:p>
            <a:pPr>
              <a:buNone/>
            </a:pPr>
            <a:endParaRPr lang="it-IT" sz="2000" dirty="0"/>
          </a:p>
        </p:txBody>
      </p:sp>
      <p:sp>
        <p:nvSpPr>
          <p:cNvPr id="5" name="Rettangolo 4"/>
          <p:cNvSpPr/>
          <p:nvPr/>
        </p:nvSpPr>
        <p:spPr>
          <a:xfrm>
            <a:off x="3352800" y="4465637"/>
            <a:ext cx="1905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09600" y="225583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248400" y="4465637"/>
            <a:ext cx="1905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838200" y="5410201"/>
            <a:ext cx="960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Annuale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569433" y="4572001"/>
            <a:ext cx="1459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Avanzamento</a:t>
            </a:r>
          </a:p>
          <a:p>
            <a:pPr algn="ctr"/>
            <a:r>
              <a:rPr lang="it-IT" dirty="0" smtClean="0"/>
              <a:t>Spesa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261033" y="4572001"/>
            <a:ext cx="1739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Rendicontazione</a:t>
            </a:r>
          </a:p>
          <a:p>
            <a:r>
              <a:rPr lang="it-IT" dirty="0" smtClean="0"/>
              <a:t>         Spesa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659543" y="5421869"/>
            <a:ext cx="1223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Semestrale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3352800" y="2743200"/>
            <a:ext cx="1905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3569433" y="2858869"/>
            <a:ext cx="1455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Monitoraggio </a:t>
            </a:r>
          </a:p>
          <a:p>
            <a:r>
              <a:rPr lang="it-IT" dirty="0" smtClean="0"/>
              <a:t>       Spesa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871364" y="3593068"/>
            <a:ext cx="92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M</a:t>
            </a:r>
            <a:r>
              <a:rPr lang="it-IT" dirty="0" smtClean="0"/>
              <a:t>ensile</a:t>
            </a:r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5707043" y="3352800"/>
            <a:ext cx="1905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6148601" y="3516998"/>
            <a:ext cx="102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Gestione </a:t>
            </a:r>
          </a:p>
          <a:p>
            <a:r>
              <a:rPr lang="it-IT" dirty="0" smtClean="0"/>
              <a:t>   Rischi</a:t>
            </a: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5715000" y="2057400"/>
            <a:ext cx="1905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6156558" y="2221598"/>
            <a:ext cx="1078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Revisione </a:t>
            </a:r>
          </a:p>
          <a:p>
            <a:r>
              <a:rPr lang="it-IT" dirty="0" smtClean="0"/>
              <a:t>   Piano</a:t>
            </a:r>
            <a:endParaRPr lang="it-IT" dirty="0"/>
          </a:p>
        </p:txBody>
      </p:sp>
      <p:sp>
        <p:nvSpPr>
          <p:cNvPr id="20" name="Rettangolo 19"/>
          <p:cNvSpPr/>
          <p:nvPr/>
        </p:nvSpPr>
        <p:spPr>
          <a:xfrm>
            <a:off x="457200" y="1219200"/>
            <a:ext cx="2667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673833" y="1371600"/>
            <a:ext cx="227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Comitato Direttivo/</a:t>
            </a:r>
          </a:p>
          <a:p>
            <a:r>
              <a:rPr lang="it-IT" dirty="0" smtClean="0"/>
              <a:t>Responsabile Progetto</a:t>
            </a:r>
            <a:endParaRPr lang="it-IT" dirty="0"/>
          </a:p>
        </p:txBody>
      </p:sp>
      <p:cxnSp>
        <p:nvCxnSpPr>
          <p:cNvPr id="23" name="Connettore 2 22"/>
          <p:cNvCxnSpPr>
            <a:stCxn id="4" idx="3"/>
            <a:endCxn id="5" idx="1"/>
          </p:cNvCxnSpPr>
          <p:nvPr/>
        </p:nvCxnSpPr>
        <p:spPr>
          <a:xfrm>
            <a:off x="2362200" y="492283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endCxn id="7" idx="1"/>
          </p:cNvCxnSpPr>
          <p:nvPr/>
        </p:nvCxnSpPr>
        <p:spPr>
          <a:xfrm>
            <a:off x="5257800" y="492283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5" idx="0"/>
            <a:endCxn id="15" idx="2"/>
          </p:cNvCxnSpPr>
          <p:nvPr/>
        </p:nvCxnSpPr>
        <p:spPr>
          <a:xfrm rot="5400000" flipH="1" flipV="1">
            <a:off x="4069023" y="4198678"/>
            <a:ext cx="503237" cy="306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13" idx="3"/>
          </p:cNvCxnSpPr>
          <p:nvPr/>
        </p:nvCxnSpPr>
        <p:spPr>
          <a:xfrm>
            <a:off x="5257800" y="3200400"/>
            <a:ext cx="449243" cy="7503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16" idx="0"/>
            <a:endCxn id="18" idx="2"/>
          </p:cNvCxnSpPr>
          <p:nvPr/>
        </p:nvCxnSpPr>
        <p:spPr>
          <a:xfrm rot="5400000" flipH="1" flipV="1">
            <a:off x="6473021" y="3158322"/>
            <a:ext cx="381000" cy="7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Forma 32"/>
          <p:cNvCxnSpPr>
            <a:stCxn id="18" idx="1"/>
            <a:endCxn id="4" idx="0"/>
          </p:cNvCxnSpPr>
          <p:nvPr/>
        </p:nvCxnSpPr>
        <p:spPr>
          <a:xfrm rot="10800000" flipV="1">
            <a:off x="1409700" y="2514599"/>
            <a:ext cx="4305300" cy="195103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457200" y="6107668"/>
            <a:ext cx="1180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Strumenti: </a:t>
            </a:r>
            <a:endParaRPr lang="it-IT" dirty="0"/>
          </a:p>
        </p:txBody>
      </p:sp>
      <p:sp>
        <p:nvSpPr>
          <p:cNvPr id="35" name="Rettangolo 34"/>
          <p:cNvSpPr/>
          <p:nvPr/>
        </p:nvSpPr>
        <p:spPr>
          <a:xfrm>
            <a:off x="2430983" y="5791201"/>
            <a:ext cx="1905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asellaDiTesto 35"/>
          <p:cNvSpPr txBox="1"/>
          <p:nvPr/>
        </p:nvSpPr>
        <p:spPr>
          <a:xfrm>
            <a:off x="2881568" y="5897565"/>
            <a:ext cx="1080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Portale di </a:t>
            </a:r>
          </a:p>
          <a:p>
            <a:pPr algn="ctr"/>
            <a:r>
              <a:rPr lang="it-IT" dirty="0" smtClean="0"/>
              <a:t>Progetto</a:t>
            </a:r>
            <a:endParaRPr lang="it-IT" dirty="0"/>
          </a:p>
        </p:txBody>
      </p:sp>
      <p:sp>
        <p:nvSpPr>
          <p:cNvPr id="37" name="Rettangolo 36"/>
          <p:cNvSpPr/>
          <p:nvPr/>
        </p:nvSpPr>
        <p:spPr>
          <a:xfrm>
            <a:off x="4495800" y="5791200"/>
            <a:ext cx="1905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/>
          <p:cNvSpPr txBox="1"/>
          <p:nvPr/>
        </p:nvSpPr>
        <p:spPr>
          <a:xfrm>
            <a:off x="4648200" y="5897564"/>
            <a:ext cx="1617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Piano di </a:t>
            </a:r>
          </a:p>
          <a:p>
            <a:pPr algn="ctr"/>
            <a:r>
              <a:rPr lang="it-IT" dirty="0" smtClean="0"/>
              <a:t>Comunicazione</a:t>
            </a:r>
            <a:endParaRPr lang="it-IT" dirty="0"/>
          </a:p>
        </p:txBody>
      </p:sp>
      <p:cxnSp>
        <p:nvCxnSpPr>
          <p:cNvPr id="41" name="Connettore 2 40"/>
          <p:cNvCxnSpPr/>
          <p:nvPr/>
        </p:nvCxnSpPr>
        <p:spPr>
          <a:xfrm rot="5400000">
            <a:off x="800100" y="2400300"/>
            <a:ext cx="609602" cy="762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 rot="16200000" flipH="1">
            <a:off x="1527777" y="2243716"/>
            <a:ext cx="380997" cy="1607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 rot="16200000" flipH="1">
            <a:off x="2324102" y="2171698"/>
            <a:ext cx="380996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Personalizzato 51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457200" y="4495800"/>
            <a:ext cx="304800" cy="152401"/>
          </a:xfrm>
          <a:prstGeom prst="actionButtonBlank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Personalizzato 52">
            <a:hlinkClick r:id="rId3" action="ppaction://hlinksldjump" highlightClick="1"/>
          </p:cNvPr>
          <p:cNvSpPr/>
          <p:nvPr/>
        </p:nvSpPr>
        <p:spPr>
          <a:xfrm>
            <a:off x="3352800" y="4495800"/>
            <a:ext cx="518564" cy="152401"/>
          </a:xfrm>
          <a:prstGeom prst="actionButtonBlank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/>
      <p:bldP spid="11" grpId="0"/>
      <p:bldP spid="12" grpId="0"/>
      <p:bldP spid="13" grpId="0" animBg="1"/>
      <p:bldP spid="14" grpId="0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34" grpId="0"/>
      <p:bldP spid="35" grpId="0" animBg="1"/>
      <p:bldP spid="36" grpId="0"/>
      <p:bldP spid="37" grpId="0" animBg="1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 Piano di Spesa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Elaborato su base complessiva</a:t>
            </a:r>
          </a:p>
          <a:p>
            <a:pPr lvl="1" algn="just"/>
            <a:r>
              <a:rPr lang="it-IT" dirty="0" smtClean="0"/>
              <a:t>Dettaglio mensile per l’anno corrente</a:t>
            </a:r>
          </a:p>
          <a:p>
            <a:pPr lvl="1" algn="just"/>
            <a:r>
              <a:rPr lang="it-IT" dirty="0" smtClean="0"/>
              <a:t>Dettaglio trimestrale/semestrale per i successivi</a:t>
            </a:r>
          </a:p>
          <a:p>
            <a:pPr algn="just"/>
            <a:r>
              <a:rPr lang="it-IT" dirty="0" smtClean="0"/>
              <a:t>Dettaglio mensile: Singoli </a:t>
            </a:r>
            <a:r>
              <a:rPr lang="it-IT" dirty="0" err="1" smtClean="0"/>
              <a:t>step</a:t>
            </a:r>
            <a:r>
              <a:rPr lang="it-IT" dirty="0" smtClean="0"/>
              <a:t> per il completamento di ciascun acquisto, con relativa durata, modalità di acquisto, costi, quantità</a:t>
            </a:r>
          </a:p>
          <a:p>
            <a:pPr algn="just"/>
            <a:r>
              <a:rPr lang="it-IT" dirty="0" smtClean="0"/>
              <a:t>Gestione acquisti comuni tra i partecipanti</a:t>
            </a:r>
          </a:p>
          <a:p>
            <a:pPr algn="just"/>
            <a:r>
              <a:rPr lang="it-IT" dirty="0" smtClean="0"/>
              <a:t>Responsabili: Delegati dei Soggetti Partecipanti </a:t>
            </a:r>
          </a:p>
          <a:p>
            <a:pPr algn="just"/>
            <a:r>
              <a:rPr lang="it-IT" dirty="0" smtClean="0"/>
              <a:t>Struttura di PM: verifica costi, raccordo tra i partecipanti, chiarimenti su dettaglio mensile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Avanzamento Spesa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876800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Attuazione dei singoli </a:t>
            </a:r>
            <a:r>
              <a:rPr lang="it-IT" dirty="0" err="1" smtClean="0"/>
              <a:t>step</a:t>
            </a:r>
            <a:r>
              <a:rPr lang="it-IT" dirty="0" smtClean="0"/>
              <a:t> in base al Piano di Spesa</a:t>
            </a:r>
          </a:p>
          <a:p>
            <a:r>
              <a:rPr lang="it-IT" dirty="0" smtClean="0"/>
              <a:t>Inserimento dato relativo a  Inizio/Fine/Avanzamento dello </a:t>
            </a:r>
            <a:r>
              <a:rPr lang="it-IT" dirty="0" err="1" smtClean="0"/>
              <a:t>Step</a:t>
            </a:r>
            <a:r>
              <a:rPr lang="it-IT" dirty="0" smtClean="0"/>
              <a:t> sulla propria sezione del Portale</a:t>
            </a:r>
          </a:p>
          <a:p>
            <a:r>
              <a:rPr lang="it-IT" dirty="0" smtClean="0"/>
              <a:t>Status report mensile automatico/manuale</a:t>
            </a:r>
          </a:p>
          <a:p>
            <a:r>
              <a:rPr lang="it-IT" dirty="0" smtClean="0"/>
              <a:t>Segnalazione problemi/rischi</a:t>
            </a:r>
          </a:p>
          <a:p>
            <a:r>
              <a:rPr lang="it-IT" dirty="0" smtClean="0"/>
              <a:t>Responsabili: Delegati del Soggetto partecipante supportati operativamente dai propri Amministrativi</a:t>
            </a:r>
          </a:p>
          <a:p>
            <a:r>
              <a:rPr lang="it-IT" dirty="0" smtClean="0"/>
              <a:t>Struttura di PM: Chiarimenti su modalità </a:t>
            </a:r>
            <a:r>
              <a:rPr lang="it-IT" dirty="0" err="1" smtClean="0"/>
              <a:t>realizzative</a:t>
            </a:r>
            <a:r>
              <a:rPr lang="it-IT" dirty="0" smtClean="0"/>
              <a:t> (MIUR)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Monitoraggio Spesa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Verifica Status report (automatici/manuali)</a:t>
            </a:r>
          </a:p>
          <a:p>
            <a:r>
              <a:rPr lang="it-IT" dirty="0" smtClean="0"/>
              <a:t>Individuazione/acquisizione problemi/rischi</a:t>
            </a:r>
          </a:p>
          <a:p>
            <a:r>
              <a:rPr lang="it-IT" dirty="0" smtClean="0"/>
              <a:t>Raccordo con i Soggetti per dettaglio su: </a:t>
            </a:r>
            <a:r>
              <a:rPr lang="it-IT" dirty="0" err="1" smtClean="0"/>
              <a:t>step</a:t>
            </a:r>
            <a:r>
              <a:rPr lang="it-IT" dirty="0" smtClean="0"/>
              <a:t> di avanzamento/scostamenti/problemi/rischi</a:t>
            </a:r>
          </a:p>
          <a:p>
            <a:r>
              <a:rPr lang="it-IT" dirty="0" smtClean="0"/>
              <a:t>Produzione di un report per Responsabile Progetto/Comitato Direttivo</a:t>
            </a:r>
          </a:p>
          <a:p>
            <a:r>
              <a:rPr lang="it-IT" dirty="0" smtClean="0"/>
              <a:t>Avvio azioni per Gestione Rischi</a:t>
            </a:r>
          </a:p>
          <a:p>
            <a:r>
              <a:rPr lang="it-IT" dirty="0" smtClean="0"/>
              <a:t>Responsabile: Struttura di PM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Gestione Rischi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Individuazione di possibili soluzioni tra Responsabile Soggetto e Struttura di PM</a:t>
            </a:r>
          </a:p>
          <a:p>
            <a:r>
              <a:rPr lang="it-IT" dirty="0" smtClean="0"/>
              <a:t>Scelta/individuazione soluzione da parte del Responsabile Progetto/Comitato Direttivo </a:t>
            </a:r>
          </a:p>
          <a:p>
            <a:r>
              <a:rPr lang="it-IT" dirty="0" smtClean="0"/>
              <a:t>Inserimento nel Piano di Spesa delle azioni per realizzare la soluzione individuata</a:t>
            </a:r>
          </a:p>
          <a:p>
            <a:r>
              <a:rPr lang="it-IT" dirty="0" smtClean="0"/>
              <a:t>Eventuale Revisione del Piano (Interna o Esterna </a:t>
            </a:r>
            <a:r>
              <a:rPr lang="it-IT" dirty="0" err="1" smtClean="0"/>
              <a:t>–</a:t>
            </a:r>
            <a:r>
              <a:rPr lang="it-IT" dirty="0" smtClean="0"/>
              <a:t> Rimodulazione)</a:t>
            </a:r>
          </a:p>
          <a:p>
            <a:r>
              <a:rPr lang="it-IT" dirty="0" smtClean="0"/>
              <a:t>Responsabile: Responsabile di Progetto supportato nelle varie fasi dalla Struttura di PM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Revisione Piano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Modifica del Piano di Spesa</a:t>
            </a:r>
          </a:p>
          <a:p>
            <a:r>
              <a:rPr lang="it-IT" dirty="0" smtClean="0"/>
              <a:t>Comunicazione a tutti i Soggetti interessati (interdipendenze)</a:t>
            </a:r>
          </a:p>
          <a:p>
            <a:r>
              <a:rPr lang="it-IT" dirty="0" smtClean="0"/>
              <a:t>Gestione impatti sulla realizzazione tecnica</a:t>
            </a:r>
          </a:p>
          <a:p>
            <a:r>
              <a:rPr lang="it-IT" dirty="0" smtClean="0"/>
              <a:t>Se necessita Rimodulazione del Progetto: </a:t>
            </a:r>
          </a:p>
          <a:p>
            <a:pPr lvl="1"/>
            <a:r>
              <a:rPr lang="it-IT" dirty="0" smtClean="0"/>
              <a:t>Verifica analoghe necessità altri Soggetti</a:t>
            </a:r>
          </a:p>
          <a:p>
            <a:pPr lvl="1"/>
            <a:r>
              <a:rPr lang="it-IT" dirty="0" smtClean="0"/>
              <a:t>Predisposizione della documentazione da inviare al MIUR</a:t>
            </a:r>
          </a:p>
          <a:p>
            <a:pPr marL="347663" lvl="1">
              <a:buFont typeface="Arial"/>
              <a:buChar char="•"/>
            </a:pPr>
            <a:r>
              <a:rPr lang="it-IT" sz="3200" dirty="0" smtClean="0"/>
              <a:t>Responsabile: Responsabile di Progetto supportato nelle varie fasi dalla Struttura di PM</a:t>
            </a:r>
            <a:endParaRPr lang="it-IT" dirty="0" smtClean="0"/>
          </a:p>
          <a:p>
            <a:pPr lvl="1"/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Rendicontazione Spesa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Va predisposta al termine di ciascuno </a:t>
            </a:r>
            <a:r>
              <a:rPr lang="it-IT" dirty="0" err="1" smtClean="0"/>
              <a:t>step</a:t>
            </a:r>
            <a:r>
              <a:rPr lang="it-IT" dirty="0" smtClean="0"/>
              <a:t> di ciascun acquisto</a:t>
            </a:r>
          </a:p>
          <a:p>
            <a:r>
              <a:rPr lang="it-IT" dirty="0" smtClean="0"/>
              <a:t>La fase di packaging e di invio è a cura del Soggetto Capofila. La documentazione deve pervenire tenendo conto dei tempi di tale fase</a:t>
            </a:r>
          </a:p>
          <a:p>
            <a:r>
              <a:rPr lang="it-IT" dirty="0" smtClean="0"/>
              <a:t>Consegna al MIUR semestrale</a:t>
            </a:r>
          </a:p>
          <a:p>
            <a:r>
              <a:rPr lang="it-IT" dirty="0" smtClean="0"/>
              <a:t>Responsabili: Delegati del Soggetto partecipante supportati operativamente dai propri Amministrativi</a:t>
            </a:r>
          </a:p>
          <a:p>
            <a:r>
              <a:rPr lang="it-IT" dirty="0" smtClean="0"/>
              <a:t>Struttura di PM supporta la verifica amministrativa in itinere e richiede i chiarimenti da parte del MIUR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728</Words>
  <Application>Microsoft Macintosh PowerPoint</Application>
  <PresentationFormat>Presentazione su schermo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GESTIONE del PROGETTO PARTE AMMINISTRATIVA </vt:lpstr>
      <vt:lpstr>Ruoli e Responsabilità</vt:lpstr>
      <vt:lpstr>Visione complessiva</vt:lpstr>
      <vt:lpstr>Definizione Piano di Spesa</vt:lpstr>
      <vt:lpstr>Avanzamento Spesa</vt:lpstr>
      <vt:lpstr>Monitoraggio Spesa</vt:lpstr>
      <vt:lpstr>Gestione Rischi</vt:lpstr>
      <vt:lpstr>Revisione Piano</vt:lpstr>
      <vt:lpstr>Rendicontazione Spesa</vt:lpstr>
      <vt:lpstr>Portale di Progetto</vt:lpstr>
      <vt:lpstr>Piano di Comunicazione</vt:lpstr>
    </vt:vector>
  </TitlesOfParts>
  <Company>CeRICT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CONTROLLO DI GESTIONE AMMINISTRATIVA </dc:title>
  <dc:creator>Sergio Betti</dc:creator>
  <cp:lastModifiedBy>Antonino Mazzeo</cp:lastModifiedBy>
  <cp:revision>20</cp:revision>
  <cp:lastPrinted>2012-02-02T09:18:33Z</cp:lastPrinted>
  <dcterms:created xsi:type="dcterms:W3CDTF">2012-05-16T11:58:19Z</dcterms:created>
  <dcterms:modified xsi:type="dcterms:W3CDTF">2012-05-16T11:58:57Z</dcterms:modified>
</cp:coreProperties>
</file>