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63" r:id="rId4"/>
    <p:sldId id="299" r:id="rId5"/>
    <p:sldId id="274" r:id="rId6"/>
    <p:sldId id="266" r:id="rId7"/>
    <p:sldId id="268" r:id="rId8"/>
    <p:sldId id="265" r:id="rId9"/>
    <p:sldId id="270" r:id="rId10"/>
    <p:sldId id="264" r:id="rId11"/>
    <p:sldId id="287" r:id="rId12"/>
    <p:sldId id="285" r:id="rId13"/>
    <p:sldId id="271" r:id="rId14"/>
    <p:sldId id="300" r:id="rId15"/>
    <p:sldId id="301" r:id="rId16"/>
    <p:sldId id="314" r:id="rId17"/>
    <p:sldId id="303" r:id="rId18"/>
    <p:sldId id="304" r:id="rId19"/>
    <p:sldId id="290" r:id="rId20"/>
    <p:sldId id="309" r:id="rId21"/>
    <p:sldId id="308" r:id="rId22"/>
    <p:sldId id="307" r:id="rId23"/>
    <p:sldId id="312" r:id="rId24"/>
    <p:sldId id="313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943" autoAdjust="0"/>
  </p:normalViewPr>
  <p:slideViewPr>
    <p:cSldViewPr showGuides="1">
      <p:cViewPr varScale="1">
        <p:scale>
          <a:sx n="71" d="100"/>
          <a:sy n="71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172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6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25290-A4C7-480E-84BF-E25E461E1BDE}" type="datetimeFigureOut">
              <a:rPr lang="en-US" smtClean="0"/>
              <a:pPr/>
              <a:t>9/3/2012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C0D70-61E9-4933-B59F-92B35D6033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C0D70-61E9-4933-B59F-92B35D60330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E45403-0719-4713-90FB-9DE7ABFEBC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12F959-0469-46F8-9F45-4E85500CFC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C406E51-16C1-4BA4-B9CF-E61DC15C5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6195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3AABA5-A6B8-4AD9-A9F0-162A3228E5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24F23F-4344-4499-9CC9-C4C61322B4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0538E4-9908-4048-86A7-8BD8F4D03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CEA49D-5A9D-4DDF-972A-BEB8C2496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C3711-6992-4596-9116-3CC2312DA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9D932F-11F0-4AD4-9FC0-4FABD3FF3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A664B7-1E84-4337-81EE-CC9795D1D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9F14B82-A406-45BC-A14F-639E57234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DE69CA-85AA-4EFD-A219-FD2298E2A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195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00"/>
                </a:solidFill>
              </a:defRPr>
            </a:lvl1pPr>
          </a:lstStyle>
          <a:p>
            <a:fld id="{0E93231D-06A6-41B1-8B77-B90B484CD896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7" descr="C:\Documents and Settings\youngs\Desktop\Hira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15050"/>
            <a:ext cx="1524000" cy="742950"/>
          </a:xfrm>
          <a:prstGeom prst="rect">
            <a:avLst/>
          </a:prstGeom>
          <a:noFill/>
        </p:spPr>
      </p:pic>
      <p:pic>
        <p:nvPicPr>
          <p:cNvPr id="1032" name="Picture 8" descr="C:\Documents and Settings\youngs\Desktop\NSF.gi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24000" y="6096000"/>
            <a:ext cx="750888" cy="762000"/>
          </a:xfrm>
          <a:prstGeom prst="rect">
            <a:avLst/>
          </a:prstGeom>
          <a:noFill/>
        </p:spPr>
      </p:pic>
      <p:pic>
        <p:nvPicPr>
          <p:cNvPr id="1033" name="Picture 9" descr="C:\Documents and Settings\youngs\Desktop\NSCL.gif"/>
          <p:cNvPicPr>
            <a:picLocks noChangeAspect="1" noChangeArrowheads="1" noCrop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248400" y="6096000"/>
            <a:ext cx="609600" cy="762000"/>
          </a:xfrm>
          <a:prstGeom prst="rect">
            <a:avLst/>
          </a:prstGeom>
          <a:noFill/>
        </p:spPr>
      </p:pic>
      <p:pic>
        <p:nvPicPr>
          <p:cNvPr id="1034" name="Picture 10" descr="C:\Documents and Settings\youngs\Desktop\MSUlogo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0" y="6115050"/>
            <a:ext cx="2286000" cy="7429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3400"/>
            <a:ext cx="9144000" cy="1143000"/>
          </a:xfrm>
        </p:spPr>
        <p:txBody>
          <a:bodyPr/>
          <a:lstStyle/>
          <a:p>
            <a:r>
              <a:rPr lang="en-US" dirty="0" smtClean="0"/>
              <a:t>Density Dependence of the Symmetry Energy with Light Clusters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552700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 smtClean="0">
                <a:solidFill>
                  <a:schemeClr val="tx1"/>
                </a:solidFill>
              </a:rPr>
              <a:t>Youngs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00" dirty="0" smtClean="0"/>
              <a:t>Michigan State University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NSCL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400" dirty="0" smtClean="0"/>
              <a:t>September 4</a:t>
            </a:r>
            <a:r>
              <a:rPr lang="en-US" sz="2400" dirty="0" smtClean="0">
                <a:solidFill>
                  <a:schemeClr val="tx1"/>
                </a:solidFill>
              </a:rPr>
              <a:t>, 2012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Neutron Walls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2 large area walls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Each wall has 25 tubes stacked vertically filled with liquid organic </a:t>
            </a:r>
            <a:r>
              <a:rPr lang="en-US" sz="2400" dirty="0" err="1" smtClean="0">
                <a:solidFill>
                  <a:schemeClr val="tx1"/>
                </a:solidFill>
              </a:rPr>
              <a:t>scintillator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smtClean="0"/>
              <a:t>~8 cm position resolution</a:t>
            </a:r>
          </a:p>
          <a:p>
            <a:r>
              <a:rPr lang="en-US" sz="2400" dirty="0" smtClean="0"/>
              <a:t>~1 ns timing resolution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5" name="Picture 5" descr="wall_ag_80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t="24782"/>
          <a:stretch>
            <a:fillRect/>
          </a:stretch>
        </p:blipFill>
        <p:spPr>
          <a:xfrm>
            <a:off x="4647174" y="2209800"/>
            <a:ext cx="4496826" cy="34373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		</a:t>
            </a:r>
            <a:endParaRPr lang="en-US" dirty="0"/>
          </a:p>
        </p:txBody>
      </p:sp>
      <p:pic>
        <p:nvPicPr>
          <p:cNvPr id="5" name="ClipArt Placeholder 4" descr="NW_PSD.pn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3734770" cy="3276600"/>
          </a:xfrm>
          <a:prstGeom prst="rect">
            <a:avLst/>
          </a:prstGeom>
        </p:spPr>
      </p:pic>
      <p:pic>
        <p:nvPicPr>
          <p:cNvPr id="46083" name="Picture 3" descr="\\intranet\files\projects\e09042\ROOT\timecals\timecalsplots\forMike\NW_TO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143000"/>
            <a:ext cx="4876800" cy="330725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PSD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4525520"/>
            <a:ext cx="3581400" cy="233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38200" y="17526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itchFamily="18" charset="2"/>
              </a:rPr>
              <a:t>g, </a:t>
            </a:r>
            <a:r>
              <a:rPr lang="en-US" dirty="0" err="1" smtClean="0">
                <a:latin typeface="+mn-lt"/>
              </a:rPr>
              <a:t>cosmics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32004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n, 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213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Prompt </a:t>
            </a:r>
            <a:r>
              <a:rPr lang="en-US" dirty="0" smtClean="0">
                <a:latin typeface="Symbol" pitchFamily="18" charset="2"/>
              </a:rPr>
              <a:t>g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2"/>
          </p:cNvCxnSpPr>
          <p:nvPr/>
        </p:nvCxnSpPr>
        <p:spPr>
          <a:xfrm flipH="1">
            <a:off x="5486400" y="2595265"/>
            <a:ext cx="2057400" cy="224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2"/>
          </p:cNvCxnSpPr>
          <p:nvPr/>
        </p:nvCxnSpPr>
        <p:spPr>
          <a:xfrm>
            <a:off x="1638300" y="2214265"/>
            <a:ext cx="342900" cy="3765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flipH="1" flipV="1">
            <a:off x="1524000" y="3276600"/>
            <a:ext cx="152400" cy="1546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smtClean="0"/>
              <a:t>The Supporting Cast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800600"/>
            <a:ext cx="3505200" cy="1219200"/>
          </a:xfrm>
        </p:spPr>
        <p:txBody>
          <a:bodyPr/>
          <a:lstStyle/>
          <a:p>
            <a:r>
              <a:rPr lang="en-US" sz="2400" dirty="0" smtClean="0"/>
              <a:t>Proton Veto Detectors</a:t>
            </a:r>
            <a:endParaRPr lang="en-US" sz="2400" dirty="0"/>
          </a:p>
        </p:txBody>
      </p:sp>
      <p:pic>
        <p:nvPicPr>
          <p:cNvPr id="6" name="Picture 5" descr="DSCF02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600200"/>
            <a:ext cx="4191000" cy="3143250"/>
          </a:xfrm>
          <a:prstGeom prst="rect">
            <a:avLst/>
          </a:prstGeom>
        </p:spPr>
      </p:pic>
      <p:pic>
        <p:nvPicPr>
          <p:cNvPr id="26626" name="Picture 2" descr="Z:\09042\Photos\ProtonVeto\Picture 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191000" cy="3143250"/>
          </a:xfrm>
          <a:prstGeom prst="rect">
            <a:avLst/>
          </a:prstGeom>
          <a:noFill/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4953000" y="4800600"/>
            <a:ext cx="4191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Forward Array (Start Timer)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Experimental Set Up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8675" name="Picture 3" descr="Z:\09042\Photos\minball\Picture 04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4673600" cy="3505200"/>
          </a:xfrm>
          <a:prstGeom prst="rect">
            <a:avLst/>
          </a:prstGeom>
          <a:noFill/>
        </p:spPr>
      </p:pic>
      <p:pic>
        <p:nvPicPr>
          <p:cNvPr id="4" name="Picture 3" descr="I:\projects\hira\09042\Photos\endofexpt\SDC10325.JPG"/>
          <p:cNvPicPr>
            <a:picLocks noChangeAspect="1" noChangeArrowheads="1"/>
          </p:cNvPicPr>
          <p:nvPr/>
        </p:nvPicPr>
        <p:blipFill>
          <a:blip r:embed="rId4" cstate="print"/>
          <a:srcRect t="10459" r="16797"/>
          <a:stretch>
            <a:fillRect/>
          </a:stretch>
        </p:blipFill>
        <p:spPr bwMode="auto">
          <a:xfrm>
            <a:off x="4800600" y="1600200"/>
            <a:ext cx="4343400" cy="3505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Selection</a:t>
            </a:r>
            <a:endParaRPr lang="en-US" dirty="0"/>
          </a:p>
        </p:txBody>
      </p:sp>
      <p:pic>
        <p:nvPicPr>
          <p:cNvPr id="3" name="Picture 2" descr="C:\Users\Squeak\Desktop\sicilylinesbigger\datasiz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37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Squeak\Desktop\sicilylinesbigger\fm4_all_line3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495800" cy="3223869"/>
          </a:xfrm>
          <a:prstGeom prst="rect">
            <a:avLst/>
          </a:prstGeom>
          <a:noFill/>
        </p:spPr>
      </p:pic>
      <p:pic>
        <p:nvPicPr>
          <p:cNvPr id="27650" name="Picture 2" descr="C:\Users\Squeak\Desktop\sicilylinesbigger\fm1_datacut_lin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799"/>
            <a:ext cx="4495800" cy="32238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Comparison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2098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fm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queak\Desktop\sicilylinesbigger\fm4_datacut_line3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09800"/>
            <a:ext cx="4495800" cy="3223869"/>
          </a:xfrm>
          <a:prstGeom prst="rect">
            <a:avLst/>
          </a:prstGeom>
          <a:noFill/>
        </p:spPr>
      </p:pic>
      <p:pic>
        <p:nvPicPr>
          <p:cNvPr id="27650" name="Picture 2" descr="C:\Users\Squeak\Desktop\sicilylinesbigger\fm1_datacut_lin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799"/>
            <a:ext cx="4495800" cy="32238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Comparison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22098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fm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209800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 fm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Parameter Dependence</a:t>
            </a:r>
            <a:endParaRPr lang="en-US" dirty="0"/>
          </a:p>
        </p:txBody>
      </p:sp>
      <p:pic>
        <p:nvPicPr>
          <p:cNvPr id="30722" name="Picture 2" descr="C:\Users\Squeak\Desktop\sicilyfinals\impactdatanolegend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6096000" cy="4371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638800" y="2743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5029200"/>
            <a:ext cx="1600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276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Closed – b&lt;2 fm</a:t>
            </a:r>
          </a:p>
          <a:p>
            <a:endParaRPr lang="en-US" dirty="0" smtClean="0"/>
          </a:p>
          <a:p>
            <a:r>
              <a:rPr lang="en-US" dirty="0" smtClean="0"/>
              <a:t>Open – 2</a:t>
            </a:r>
            <a:r>
              <a:rPr lang="en-US" u="sng" dirty="0" smtClean="0"/>
              <a:t>&lt;</a:t>
            </a:r>
            <a:r>
              <a:rPr lang="en-US" dirty="0" smtClean="0"/>
              <a:t>b&lt;4 fm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Simulations</a:t>
            </a:r>
            <a:endParaRPr lang="en-US" dirty="0"/>
          </a:p>
        </p:txBody>
      </p:sp>
      <p:pic>
        <p:nvPicPr>
          <p:cNvPr id="31747" name="Picture 3" descr="C:\Users\Squeak\Desktop\sicilyfinals\impactsimulationcorrect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167454" cy="4422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Preliminary Results for t/3He</a:t>
            </a:r>
            <a:endParaRPr lang="en-US" dirty="0"/>
          </a:p>
        </p:txBody>
      </p:sp>
      <p:pic>
        <p:nvPicPr>
          <p:cNvPr id="32770" name="Picture 2" descr="C:\Users\Squeak\Desktop\sicilyfinals\datapoponly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371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Symmetry Energy</a:t>
            </a:r>
            <a:endParaRPr lang="en-US" sz="3600" dirty="0">
              <a:solidFill>
                <a:schemeClr val="tx1"/>
              </a:solidFill>
            </a:endParaRPr>
          </a:p>
        </p:txBody>
      </p:sp>
      <p:graphicFrame>
        <p:nvGraphicFramePr>
          <p:cNvPr id="1026" name="Object 177"/>
          <p:cNvGraphicFramePr>
            <a:graphicFrameLocks noChangeAspect="1"/>
          </p:cNvGraphicFramePr>
          <p:nvPr/>
        </p:nvGraphicFramePr>
        <p:xfrm>
          <a:off x="3200400" y="2209800"/>
          <a:ext cx="4318000" cy="614363"/>
        </p:xfrm>
        <a:graphic>
          <a:graphicData uri="http://schemas.openxmlformats.org/presentationml/2006/ole">
            <p:oleObj spid="_x0000_s1026" name="Equation" r:id="rId4" imgW="2768400" imgH="393480" progId="Equation.3">
              <p:embed/>
            </p:oleObj>
          </a:graphicData>
        </a:graphic>
      </p:graphicFrame>
      <p:graphicFrame>
        <p:nvGraphicFramePr>
          <p:cNvPr id="1027" name="Object 178"/>
          <p:cNvGraphicFramePr>
            <a:graphicFrameLocks noChangeAspect="1"/>
          </p:cNvGraphicFramePr>
          <p:nvPr/>
        </p:nvGraphicFramePr>
        <p:xfrm>
          <a:off x="3962400" y="2971800"/>
          <a:ext cx="1143000" cy="661531"/>
        </p:xfrm>
        <a:graphic>
          <a:graphicData uri="http://schemas.openxmlformats.org/presentationml/2006/ole">
            <p:oleObj spid="_x0000_s1027" name="Equation" r:id="rId5" imgW="723600" imgH="4190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276600" y="3810000"/>
          <a:ext cx="2857500" cy="698471"/>
        </p:xfrm>
        <a:graphic>
          <a:graphicData uri="http://schemas.openxmlformats.org/presentationml/2006/ole">
            <p:oleObj spid="_x0000_s1029" name="Equation" r:id="rId6" imgW="2184120" imgH="533160" progId="Equation.3">
              <p:embed/>
            </p:oleObj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3352800" y="4876800"/>
          <a:ext cx="1422400" cy="700617"/>
        </p:xfrm>
        <a:graphic>
          <a:graphicData uri="http://schemas.openxmlformats.org/presentationml/2006/ole">
            <p:oleObj spid="_x0000_s1030" name="Equation" r:id="rId7" imgW="876240" imgH="431640" progId="Equation.3">
              <p:embed/>
            </p:oleObj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4953000" y="4876800"/>
          <a:ext cx="1063625" cy="682625"/>
        </p:xfrm>
        <a:graphic>
          <a:graphicData uri="http://schemas.openxmlformats.org/presentationml/2006/ole">
            <p:oleObj spid="_x0000_s1031" name="Equation" r:id="rId8" imgW="672840" imgH="431640" progId="Equation.3">
              <p:embed/>
            </p:oleObj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124200" cy="285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0" y="5029200"/>
            <a:ext cx="3048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/>
              <a:t>adapted from</a:t>
            </a:r>
          </a:p>
          <a:p>
            <a:pPr eaLnBrk="1" hangingPunct="1"/>
            <a:r>
              <a:rPr lang="en-US" sz="1200" dirty="0"/>
              <a:t>M.B. Tsang, </a:t>
            </a:r>
            <a:r>
              <a:rPr lang="en-US" sz="1200" dirty="0" err="1"/>
              <a:t>Prog</a:t>
            </a:r>
            <a:r>
              <a:rPr lang="en-US" sz="1200" dirty="0"/>
              <a:t>. </a:t>
            </a:r>
            <a:r>
              <a:rPr lang="en-US" sz="1200" dirty="0" err="1"/>
              <a:t>Part.Nucl.Phys</a:t>
            </a:r>
            <a:r>
              <a:rPr lang="en-US" sz="1200" dirty="0"/>
              <a:t>. 66, </a:t>
            </a:r>
            <a:r>
              <a:rPr lang="en-US" sz="1200" dirty="0" smtClean="0"/>
              <a:t>400 (2011</a:t>
            </a:r>
            <a:r>
              <a:rPr lang="en-US" sz="1200" dirty="0"/>
              <a:t>)</a:t>
            </a:r>
          </a:p>
          <a:p>
            <a:pPr eaLnBrk="1" hangingPunct="1"/>
            <a:r>
              <a:rPr lang="en-US" sz="1200" dirty="0"/>
              <a:t>Brown, Phys. Rev. </a:t>
            </a:r>
            <a:r>
              <a:rPr lang="en-US" sz="1200" dirty="0" err="1"/>
              <a:t>Lett</a:t>
            </a:r>
            <a:r>
              <a:rPr lang="en-US" sz="1200" dirty="0"/>
              <a:t>. 85, 5296 (2001)</a:t>
            </a:r>
          </a:p>
          <a:p>
            <a:pPr eaLnBrk="1" hangingPunct="1"/>
            <a:endParaRPr lang="en-US" sz="1200" dirty="0"/>
          </a:p>
        </p:txBody>
      </p:sp>
      <p:pic>
        <p:nvPicPr>
          <p:cNvPr id="13" name="Picture 12" descr="Lnew.png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46"/>
          <a:stretch/>
        </p:blipFill>
        <p:spPr>
          <a:xfrm>
            <a:off x="6215965" y="2743200"/>
            <a:ext cx="2928035" cy="2590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48400" y="53340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B. Tsang et al., arXiv:1204.0466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Preliminary Results for t/3He</a:t>
            </a:r>
            <a:endParaRPr lang="en-US" dirty="0"/>
          </a:p>
        </p:txBody>
      </p:sp>
      <p:pic>
        <p:nvPicPr>
          <p:cNvPr id="33794" name="Picture 2" descr="C:\Users\Squeak\Desktop\sicilyfinals\datapopno12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1"/>
            <a:ext cx="6095999" cy="4371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Preliminary Results for t/3He</a:t>
            </a:r>
            <a:endParaRPr lang="en-US" dirty="0"/>
          </a:p>
        </p:txBody>
      </p:sp>
      <p:pic>
        <p:nvPicPr>
          <p:cNvPr id="34818" name="Picture 2" descr="C:\Users\Squeak\Desktop\sicilyfinals\datap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00200"/>
            <a:ext cx="6096000" cy="437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Squeak\Desktop\sicilyfinals\datawithsim120correct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4665" y="2209800"/>
            <a:ext cx="4569335" cy="3276600"/>
          </a:xfrm>
          <a:prstGeom prst="rect">
            <a:avLst/>
          </a:prstGeom>
          <a:noFill/>
        </p:spPr>
      </p:pic>
      <p:pic>
        <p:nvPicPr>
          <p:cNvPr id="35842" name="Picture 2" descr="C:\Users\Squeak\Desktop\sicilyfinals\datawithsim50corre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9799"/>
            <a:ext cx="4572000" cy="327851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213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 smtClean="0"/>
              <a:t>MeV</a:t>
            </a:r>
            <a:r>
              <a:rPr lang="en-US" dirty="0" smtClean="0"/>
              <a:t>/A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213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MeV</a:t>
            </a:r>
            <a:r>
              <a:rPr lang="en-US" dirty="0" smtClean="0"/>
              <a:t>/A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Limiting Factor</a:t>
            </a:r>
            <a:endParaRPr lang="en-US" dirty="0"/>
          </a:p>
        </p:txBody>
      </p:sp>
      <p:pic>
        <p:nvPicPr>
          <p:cNvPr id="36866" name="Picture 2" descr="C:\Users\Squeak\Desktop\sicilyfinals\tvecorrect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890636" cy="4224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collaborators!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828800"/>
            <a:ext cx="2133600" cy="4114800"/>
          </a:xfrm>
        </p:spPr>
        <p:txBody>
          <a:bodyPr/>
          <a:lstStyle/>
          <a:p>
            <a:r>
              <a:rPr lang="en-US" sz="1800" dirty="0" smtClean="0"/>
              <a:t>Dan </a:t>
            </a:r>
            <a:r>
              <a:rPr lang="en-US" sz="1800" dirty="0" err="1" smtClean="0"/>
              <a:t>Coupland</a:t>
            </a:r>
            <a:endParaRPr lang="en-US" sz="1800" dirty="0" smtClean="0"/>
          </a:p>
          <a:p>
            <a:r>
              <a:rPr lang="en-US" sz="1800" dirty="0" smtClean="0"/>
              <a:t>William Lynch</a:t>
            </a:r>
          </a:p>
          <a:p>
            <a:r>
              <a:rPr lang="en-US" sz="1800" dirty="0" smtClean="0"/>
              <a:t>Betty Tsang</a:t>
            </a:r>
          </a:p>
          <a:p>
            <a:r>
              <a:rPr lang="en-US" sz="1800" dirty="0" err="1" smtClean="0"/>
              <a:t>Zibi</a:t>
            </a:r>
            <a:r>
              <a:rPr lang="en-US" sz="1800" dirty="0" smtClean="0"/>
              <a:t> </a:t>
            </a:r>
            <a:r>
              <a:rPr lang="en-US" sz="1800" dirty="0" err="1" smtClean="0"/>
              <a:t>Chajecki</a:t>
            </a:r>
            <a:endParaRPr lang="en-US" sz="1800" dirty="0" smtClean="0"/>
          </a:p>
          <a:p>
            <a:r>
              <a:rPr lang="en-US" sz="1800" dirty="0" smtClean="0"/>
              <a:t>Michael </a:t>
            </a:r>
            <a:r>
              <a:rPr lang="en-US" sz="1800" dirty="0" err="1" smtClean="0"/>
              <a:t>Famiano</a:t>
            </a:r>
            <a:endParaRPr lang="en-US" sz="1800" dirty="0" smtClean="0"/>
          </a:p>
          <a:p>
            <a:r>
              <a:rPr lang="en-US" sz="1800" dirty="0" smtClean="0"/>
              <a:t>Brenna </a:t>
            </a:r>
            <a:r>
              <a:rPr lang="en-US" sz="1800" dirty="0" err="1" smtClean="0"/>
              <a:t>Giacherio</a:t>
            </a:r>
            <a:r>
              <a:rPr lang="en-US" sz="1800" dirty="0" smtClean="0"/>
              <a:t> </a:t>
            </a:r>
          </a:p>
          <a:p>
            <a:r>
              <a:rPr lang="en-US" sz="1800" dirty="0" err="1" smtClean="0"/>
              <a:t>Tilak</a:t>
            </a:r>
            <a:r>
              <a:rPr lang="en-US" sz="1800" dirty="0" smtClean="0"/>
              <a:t> </a:t>
            </a:r>
            <a:r>
              <a:rPr lang="en-US" sz="1800" dirty="0" err="1" smtClean="0"/>
              <a:t>Ghosh</a:t>
            </a:r>
            <a:endParaRPr lang="en-US" sz="1800" dirty="0" smtClean="0"/>
          </a:p>
          <a:p>
            <a:r>
              <a:rPr lang="en-US" sz="1800" dirty="0" smtClean="0"/>
              <a:t>Rachel Hodges</a:t>
            </a:r>
          </a:p>
          <a:p>
            <a:r>
              <a:rPr lang="en-US" sz="1800" dirty="0" err="1" smtClean="0"/>
              <a:t>Micha</a:t>
            </a:r>
            <a:r>
              <a:rPr lang="en-US" sz="1800" dirty="0" smtClean="0"/>
              <a:t> Kilburn</a:t>
            </a:r>
          </a:p>
          <a:p>
            <a:endParaRPr lang="en-US" sz="1200" dirty="0"/>
          </a:p>
        </p:txBody>
      </p:sp>
      <p:pic>
        <p:nvPicPr>
          <p:cNvPr id="37890" name="Picture 2" descr="https://groups.nscl.msu.edu/hira/09042/group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7400" y="2057400"/>
            <a:ext cx="4546600" cy="3409950"/>
          </a:xfrm>
          <a:prstGeom prst="rect">
            <a:avLst/>
          </a:prstGeom>
          <a:noFill/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133600" y="1828800"/>
            <a:ext cx="243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Jenny Lee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Novak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Paulo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Russotto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Alisher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Sanetullaev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Concettina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Sfienti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Giuseppe Verde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Jack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Winkelbauer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Presentations\05049\Famiano 06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0"/>
            <a:ext cx="4514850" cy="601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00800" y="17526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END (of the beam line)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Experimental Details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4724400" cy="4114800"/>
          </a:xfrm>
        </p:spPr>
        <p:txBody>
          <a:bodyPr/>
          <a:lstStyle/>
          <a:p>
            <a:r>
              <a:rPr lang="en-US" dirty="0" smtClean="0"/>
              <a:t>Sought to measure emitted neutrons, protons and light clusters from central collisions.</a:t>
            </a:r>
          </a:p>
          <a:p>
            <a:r>
              <a:rPr lang="en-US" dirty="0" smtClean="0"/>
              <a:t>                    and</a:t>
            </a:r>
          </a:p>
          <a:p>
            <a:pPr>
              <a:buNone/>
            </a:pPr>
            <a:r>
              <a:rPr lang="en-US" dirty="0" smtClean="0"/>
              <a:t>                       at 50 and</a:t>
            </a:r>
          </a:p>
          <a:p>
            <a:pPr>
              <a:buNone/>
            </a:pPr>
            <a:r>
              <a:rPr lang="en-US" dirty="0" smtClean="0"/>
              <a:t>     120 </a:t>
            </a:r>
            <a:r>
              <a:rPr lang="en-US" dirty="0" err="1" smtClean="0"/>
              <a:t>MeV</a:t>
            </a:r>
            <a:r>
              <a:rPr lang="en-US" dirty="0" smtClean="0"/>
              <a:t>/A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578" name="Object 178"/>
          <p:cNvGraphicFramePr>
            <a:graphicFrameLocks noChangeAspect="1"/>
          </p:cNvGraphicFramePr>
          <p:nvPr/>
        </p:nvGraphicFramePr>
        <p:xfrm>
          <a:off x="1143000" y="4114800"/>
          <a:ext cx="1869541" cy="533400"/>
        </p:xfrm>
        <a:graphic>
          <a:graphicData uri="http://schemas.openxmlformats.org/presentationml/2006/ole">
            <p:oleObj spid="_x0000_s24578" name="Equation" r:id="rId4" imgW="711000" imgH="203040" progId="Equation.3">
              <p:embed/>
            </p:oleObj>
          </a:graphicData>
        </a:graphic>
      </p:graphicFrame>
      <p:graphicFrame>
        <p:nvGraphicFramePr>
          <p:cNvPr id="24579" name="Object 178"/>
          <p:cNvGraphicFramePr>
            <a:graphicFrameLocks noChangeAspect="1"/>
          </p:cNvGraphicFramePr>
          <p:nvPr/>
        </p:nvGraphicFramePr>
        <p:xfrm>
          <a:off x="1143000" y="4648200"/>
          <a:ext cx="1870075" cy="533400"/>
        </p:xfrm>
        <a:graphic>
          <a:graphicData uri="http://schemas.openxmlformats.org/presentationml/2006/ole">
            <p:oleObj spid="_x0000_s24579" name="Equation" r:id="rId5" imgW="711000" imgH="203040" progId="Equation.3">
              <p:embed/>
            </p:oleObj>
          </a:graphicData>
        </a:graphic>
      </p:graphicFrame>
      <p:pic>
        <p:nvPicPr>
          <p:cNvPr id="9" name="Picture 13" descr="n_p_DR_DOE.eps"/>
          <p:cNvPicPr>
            <a:picLocks noGrp="1" noChangeAspect="1"/>
          </p:cNvPicPr>
          <p:nvPr>
            <p:ph type="clipArt" sz="half" idx="2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133600"/>
            <a:ext cx="3810000" cy="3258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5731120" y="5410200"/>
            <a:ext cx="3412880" cy="276999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200" dirty="0" smtClean="0"/>
              <a:t>M</a:t>
            </a:r>
            <a:r>
              <a:rPr lang="en-US" sz="1200" dirty="0"/>
              <a:t>. A. </a:t>
            </a:r>
            <a:r>
              <a:rPr lang="en-US" sz="1200" dirty="0" err="1"/>
              <a:t>Famiano</a:t>
            </a:r>
            <a:r>
              <a:rPr lang="en-US" sz="1200" dirty="0"/>
              <a:t> et al., PRL 97, 052701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Observables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981200"/>
            <a:ext cx="5562600" cy="4114800"/>
          </a:xfrm>
        </p:spPr>
        <p:txBody>
          <a:bodyPr/>
          <a:lstStyle/>
          <a:p>
            <a:r>
              <a:rPr lang="en-US" dirty="0" smtClean="0"/>
              <a:t>Effective mass</a:t>
            </a:r>
          </a:p>
          <a:p>
            <a:r>
              <a:rPr lang="en-US" dirty="0" smtClean="0"/>
              <a:t>Transverse and Elliptical Flow</a:t>
            </a:r>
          </a:p>
          <a:p>
            <a:r>
              <a:rPr lang="en-US" dirty="0" smtClean="0"/>
              <a:t>Single Particle Spectra</a:t>
            </a:r>
          </a:p>
          <a:p>
            <a:r>
              <a:rPr lang="en-US" dirty="0" smtClean="0"/>
              <a:t>DR(n/p)</a:t>
            </a:r>
          </a:p>
          <a:p>
            <a:r>
              <a:rPr lang="en-US" dirty="0" smtClean="0"/>
              <a:t>DR(t/3He)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52400"/>
            <a:ext cx="379343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lipArt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 l="25833" t="16724" r="20000" b="8406"/>
          <a:stretch>
            <a:fillRect/>
          </a:stretch>
        </p:blipFill>
        <p:spPr bwMode="auto">
          <a:xfrm>
            <a:off x="5587989" y="2133600"/>
            <a:ext cx="3556011" cy="295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LASSA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3733800"/>
            <a:ext cx="3810000" cy="2362200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Large Area Silicon Strip Array was built in 2000 and consists of a 65 </a:t>
            </a:r>
            <a:r>
              <a:rPr lang="en-US" sz="2000" dirty="0" smtClean="0">
                <a:solidFill>
                  <a:schemeClr val="tx2"/>
                </a:solidFill>
                <a:latin typeface="Symbol" pitchFamily="18" charset="2"/>
              </a:rPr>
              <a:t>m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m 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dE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 single sided Si, a 0.5 mm double sided Si, and 4 6cm 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CsI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sz="2000" dirty="0" err="1" smtClean="0">
                <a:solidFill>
                  <a:schemeClr val="tx2"/>
                </a:solidFill>
                <a:latin typeface="+mj-lt"/>
              </a:rPr>
              <a:t>Tl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) detectors. 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352800" cy="210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93"/>
          <p:cNvGrpSpPr>
            <a:grpSpLocks noChangeAspect="1"/>
          </p:cNvGrpSpPr>
          <p:nvPr/>
        </p:nvGrpSpPr>
        <p:grpSpPr bwMode="auto">
          <a:xfrm>
            <a:off x="4191000" y="1676400"/>
            <a:ext cx="4952999" cy="2845245"/>
            <a:chOff x="528" y="7200"/>
            <a:chExt cx="5447" cy="3129"/>
          </a:xfrm>
        </p:grpSpPr>
        <p:grpSp>
          <p:nvGrpSpPr>
            <p:cNvPr id="6" name="Group 92"/>
            <p:cNvGrpSpPr>
              <a:grpSpLocks noChangeAspect="1"/>
            </p:cNvGrpSpPr>
            <p:nvPr/>
          </p:nvGrpSpPr>
          <p:grpSpPr bwMode="auto">
            <a:xfrm>
              <a:off x="528" y="7200"/>
              <a:ext cx="5265" cy="3129"/>
              <a:chOff x="528" y="7200"/>
              <a:chExt cx="5265" cy="3129"/>
            </a:xfrm>
          </p:grpSpPr>
          <p:pic>
            <p:nvPicPr>
              <p:cNvPr id="8" name="Picture 13" descr="hira_telescop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28" y="7200"/>
                <a:ext cx="4194" cy="3129"/>
              </a:xfrm>
              <a:prstGeom prst="rect">
                <a:avLst/>
              </a:prstGeom>
              <a:noFill/>
            </p:spPr>
          </p:pic>
          <p:sp>
            <p:nvSpPr>
              <p:cNvPr id="9" name="Text Box 14"/>
              <p:cNvSpPr txBox="1">
                <a:spLocks noChangeAspect="1" noChangeArrowheads="1"/>
              </p:cNvSpPr>
              <p:nvPr/>
            </p:nvSpPr>
            <p:spPr bwMode="auto">
              <a:xfrm>
                <a:off x="3405" y="9789"/>
                <a:ext cx="1978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dirty="0" smtClean="0">
                    <a:latin typeface="Times New Roman" pitchFamily="18" charset="0"/>
                  </a:rPr>
                  <a:t>16 </a:t>
                </a:r>
                <a:r>
                  <a:rPr lang="en-US" sz="1800" dirty="0">
                    <a:latin typeface="Times New Roman" pitchFamily="18" charset="0"/>
                  </a:rPr>
                  <a:t>strips v. (front)</a:t>
                </a:r>
              </a:p>
            </p:txBody>
          </p:sp>
          <p:sp>
            <p:nvSpPr>
              <p:cNvPr id="10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594" y="7837"/>
                <a:ext cx="1295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Si-</a:t>
                </a:r>
                <a:r>
                  <a:rPr lang="en-US" sz="2400" b="1" dirty="0">
                    <a:solidFill>
                      <a:srgbClr val="FF0000"/>
                    </a:solidFill>
                    <a:latin typeface="Symbol" pitchFamily="18" charset="2"/>
                  </a:rPr>
                  <a:t>D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E 65</a:t>
                </a:r>
                <a:r>
                  <a:rPr lang="en-US" sz="2400" dirty="0">
                    <a:latin typeface="Times New Roman" pitchFamily="18" charset="0"/>
                  </a:rPr>
                  <a:t> </a:t>
                </a:r>
                <a:r>
                  <a:rPr lang="en-US" sz="2400" b="1" dirty="0">
                    <a:latin typeface="Symbol" pitchFamily="18" charset="2"/>
                  </a:rPr>
                  <a:t>m</a:t>
                </a:r>
                <a:r>
                  <a:rPr lang="en-US" sz="2400" dirty="0">
                    <a:latin typeface="Times New Roman" pitchFamily="18" charset="0"/>
                  </a:rPr>
                  <a:t>m</a:t>
                </a:r>
              </a:p>
            </p:txBody>
          </p:sp>
          <p:sp>
            <p:nvSpPr>
              <p:cNvPr id="11" name="Text Box 18"/>
              <p:cNvSpPr txBox="1">
                <a:spLocks noChangeAspect="1" noChangeArrowheads="1"/>
              </p:cNvSpPr>
              <p:nvPr/>
            </p:nvSpPr>
            <p:spPr bwMode="auto">
              <a:xfrm>
                <a:off x="672" y="8495"/>
                <a:ext cx="1932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dirty="0" smtClean="0">
                    <a:latin typeface="Times New Roman" pitchFamily="18" charset="0"/>
                  </a:rPr>
                  <a:t>16 </a:t>
                </a:r>
                <a:r>
                  <a:rPr lang="en-US" sz="1800" dirty="0">
                    <a:latin typeface="Times New Roman" pitchFamily="18" charset="0"/>
                  </a:rPr>
                  <a:t>strips v (front)</a:t>
                </a:r>
              </a:p>
            </p:txBody>
          </p:sp>
          <p:sp>
            <p:nvSpPr>
              <p:cNvPr id="12" name="Line 19"/>
              <p:cNvSpPr>
                <a:spLocks noChangeAspect="1" noChangeShapeType="1"/>
              </p:cNvSpPr>
              <p:nvPr/>
            </p:nvSpPr>
            <p:spPr bwMode="auto">
              <a:xfrm flipV="1">
                <a:off x="1836" y="8621"/>
                <a:ext cx="2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0"/>
              <p:cNvSpPr>
                <a:spLocks noChangeAspect="1" noChangeShapeType="1"/>
              </p:cNvSpPr>
              <p:nvPr/>
            </p:nvSpPr>
            <p:spPr bwMode="auto">
              <a:xfrm>
                <a:off x="1684" y="8163"/>
                <a:ext cx="354" cy="3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21"/>
              <p:cNvSpPr txBox="1">
                <a:spLocks noChangeAspect="1" noChangeArrowheads="1"/>
              </p:cNvSpPr>
              <p:nvPr/>
            </p:nvSpPr>
            <p:spPr bwMode="auto">
              <a:xfrm>
                <a:off x="1343" y="7281"/>
                <a:ext cx="1767" cy="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  <a:latin typeface="Times New Roman" pitchFamily="18" charset="0"/>
                  </a:rPr>
                  <a:t>Si-E</a:t>
                </a:r>
                <a:r>
                  <a:rPr lang="en-US" sz="2400" dirty="0">
                    <a:latin typeface="Times New Roman" pitchFamily="18" charset="0"/>
                  </a:rPr>
                  <a:t> </a:t>
                </a:r>
                <a:r>
                  <a:rPr lang="en-US" sz="2400" dirty="0" smtClean="0">
                    <a:latin typeface="Times New Roman" pitchFamily="18" charset="0"/>
                  </a:rPr>
                  <a:t>500 </a:t>
                </a:r>
                <a:r>
                  <a:rPr lang="en-US" sz="2400" b="1" dirty="0" smtClean="0">
                    <a:latin typeface="Symbol" pitchFamily="18" charset="2"/>
                  </a:rPr>
                  <a:t>m</a:t>
                </a:r>
                <a:r>
                  <a:rPr lang="en-US" sz="2400" dirty="0" smtClean="0">
                    <a:latin typeface="Times New Roman" pitchFamily="18" charset="0"/>
                  </a:rPr>
                  <a:t>m</a:t>
                </a:r>
                <a:endParaRPr lang="en-US" sz="2400" dirty="0">
                  <a:latin typeface="Times New Roman" pitchFamily="18" charset="0"/>
                </a:endParaRPr>
              </a:p>
            </p:txBody>
          </p:sp>
          <p:sp>
            <p:nvSpPr>
              <p:cNvPr id="15" name="Line 2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342" y="7640"/>
                <a:ext cx="354" cy="1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51" y="8636"/>
                <a:ext cx="582" cy="3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2400" dirty="0">
                    <a:solidFill>
                      <a:srgbClr val="FFFFFF"/>
                    </a:solidFill>
                    <a:latin typeface="Times New Roman" pitchFamily="18" charset="0"/>
                  </a:rPr>
                  <a:t>Pixel</a:t>
                </a:r>
              </a:p>
            </p:txBody>
          </p:sp>
          <p:sp>
            <p:nvSpPr>
              <p:cNvPr id="17" name="Line 2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744" y="8304"/>
                <a:ext cx="240" cy="336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25"/>
              <p:cNvSpPr txBox="1">
                <a:spLocks noChangeAspect="1" noChangeArrowheads="1"/>
              </p:cNvSpPr>
              <p:nvPr/>
            </p:nvSpPr>
            <p:spPr bwMode="auto">
              <a:xfrm>
                <a:off x="3813" y="9379"/>
                <a:ext cx="1980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800" dirty="0" smtClean="0">
                    <a:latin typeface="Times New Roman" pitchFamily="18" charset="0"/>
                  </a:rPr>
                  <a:t>16 </a:t>
                </a:r>
                <a:r>
                  <a:rPr lang="en-US" sz="1800" dirty="0">
                    <a:latin typeface="Times New Roman" pitchFamily="18" charset="0"/>
                  </a:rPr>
                  <a:t>strips h. (back)</a:t>
                </a:r>
              </a:p>
            </p:txBody>
          </p:sp>
          <p:sp>
            <p:nvSpPr>
              <p:cNvPr id="19" name="Line 26"/>
              <p:cNvSpPr>
                <a:spLocks noChangeAspect="1" noChangeShapeType="1"/>
              </p:cNvSpPr>
              <p:nvPr/>
            </p:nvSpPr>
            <p:spPr bwMode="auto">
              <a:xfrm>
                <a:off x="2729" y="9615"/>
                <a:ext cx="120" cy="5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7"/>
              <p:cNvSpPr>
                <a:spLocks noChangeAspect="1" noChangeShapeType="1"/>
              </p:cNvSpPr>
              <p:nvPr/>
            </p:nvSpPr>
            <p:spPr bwMode="auto">
              <a:xfrm>
                <a:off x="3392" y="9674"/>
                <a:ext cx="120" cy="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8"/>
              <p:cNvSpPr>
                <a:spLocks noChangeAspect="1" noChangeShapeType="1"/>
              </p:cNvSpPr>
              <p:nvPr/>
            </p:nvSpPr>
            <p:spPr bwMode="auto">
              <a:xfrm>
                <a:off x="3693" y="9440"/>
                <a:ext cx="181" cy="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11"/>
            <p:cNvSpPr txBox="1">
              <a:spLocks noChangeAspect="1" noChangeArrowheads="1"/>
            </p:cNvSpPr>
            <p:nvPr/>
          </p:nvSpPr>
          <p:spPr bwMode="auto">
            <a:xfrm rot="1799668">
              <a:off x="3591" y="7612"/>
              <a:ext cx="2384" cy="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4x 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</a:rPr>
                <a:t>CsI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</a:rPr>
                <a:t>(</a:t>
              </a:r>
              <a:r>
                <a:rPr lang="en-US" sz="2400" b="1" dirty="0" err="1">
                  <a:solidFill>
                    <a:schemeClr val="accent2"/>
                  </a:solidFill>
                  <a:latin typeface="Times New Roman" pitchFamily="18" charset="0"/>
                </a:rPr>
                <a:t>Tl</a:t>
              </a:r>
              <a:r>
                <a:rPr lang="en-US" sz="2400" b="1" dirty="0">
                  <a:solidFill>
                    <a:schemeClr val="accent2"/>
                  </a:solidFill>
                  <a:latin typeface="Times New Roman" pitchFamily="18" charset="0"/>
                </a:rPr>
                <a:t>)</a:t>
              </a:r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</a:rPr>
                <a:t>  </a:t>
              </a:r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</a:rPr>
                <a:t>6cm</a:t>
              </a:r>
              <a:endParaRPr lang="en-US" sz="24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LASSA part 2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1" descr="Z:\09042\Presentation\Site Visit Poster\PID_1crystaltake2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33400" y="1524000"/>
            <a:ext cx="8153400" cy="4219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Miniball</a:t>
            </a:r>
            <a:r>
              <a:rPr lang="en-US" dirty="0" smtClean="0">
                <a:solidFill>
                  <a:schemeClr val="tx2"/>
                </a:solidFill>
              </a:rPr>
              <a:t> Array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981200"/>
            <a:ext cx="4724400" cy="41148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4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p </a:t>
            </a:r>
            <a:r>
              <a:rPr lang="en-US" dirty="0" err="1" smtClean="0">
                <a:solidFill>
                  <a:schemeClr val="tx2"/>
                </a:solidFill>
              </a:rPr>
              <a:t>phoswich</a:t>
            </a:r>
            <a:r>
              <a:rPr lang="en-US" dirty="0" smtClean="0">
                <a:solidFill>
                  <a:schemeClr val="tx2"/>
                </a:solidFill>
                <a:latin typeface="Symbol" pitchFamily="18" charset="2"/>
              </a:rPr>
              <a:t>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detector using a thin fast plastic and a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CsI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(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Tl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) crystal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Full complement has 11 rings and covers 89% of full solid angle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Our setup uses ~73% of the full solid angle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Presentations\05049\Famiano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5200" y="2209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2"/>
                </a:solidFill>
              </a:rPr>
              <a:t>Miniball</a:t>
            </a:r>
            <a:r>
              <a:rPr lang="en-US" dirty="0" smtClean="0">
                <a:solidFill>
                  <a:schemeClr val="tx2"/>
                </a:solidFill>
              </a:rPr>
              <a:t> part 2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7" name="Picture 3" descr="C:\Users\Squeak\Documents\LEdProjects\MTH890\Paper\DSCF02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4775200" cy="3581400"/>
          </a:xfrm>
          <a:prstGeom prst="rect">
            <a:avLst/>
          </a:prstGeom>
          <a:noFill/>
        </p:spPr>
      </p:pic>
      <p:pic>
        <p:nvPicPr>
          <p:cNvPr id="6" name="Picture 14" descr="Z:\09042\Presentation\Site Visit Poster\Sn124Miniball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 cstate="print"/>
          <a:srcRect l="6522" r="6522"/>
          <a:stretch>
            <a:fillRect/>
          </a:stretch>
        </p:blipFill>
        <p:spPr bwMode="auto">
          <a:xfrm>
            <a:off x="5074614" y="2057400"/>
            <a:ext cx="4069386" cy="3586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384</Words>
  <Application>Microsoft Office PowerPoint</Application>
  <PresentationFormat>On-screen Show (4:3)</PresentationFormat>
  <Paragraphs>102</Paragraphs>
  <Slides>25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Default Design</vt:lpstr>
      <vt:lpstr>Equation</vt:lpstr>
      <vt:lpstr>Density Dependence of the Symmetry Energy with Light Clusters</vt:lpstr>
      <vt:lpstr>The Symmetry Energy</vt:lpstr>
      <vt:lpstr>Experimental Details</vt:lpstr>
      <vt:lpstr>Observables</vt:lpstr>
      <vt:lpstr>Slide 5</vt:lpstr>
      <vt:lpstr>LASSA </vt:lpstr>
      <vt:lpstr>LASSA part 2</vt:lpstr>
      <vt:lpstr>Miniball Array</vt:lpstr>
      <vt:lpstr>Miniball part 2</vt:lpstr>
      <vt:lpstr>Neutron Walls</vt:lpstr>
      <vt:lpstr>  </vt:lpstr>
      <vt:lpstr>The Supporting Cast</vt:lpstr>
      <vt:lpstr>Experimental Set Up</vt:lpstr>
      <vt:lpstr>Data Selection</vt:lpstr>
      <vt:lpstr>Simulation Comparison</vt:lpstr>
      <vt:lpstr>Simulation Comparison</vt:lpstr>
      <vt:lpstr>Impact Parameter Dependence</vt:lpstr>
      <vt:lpstr>Impact Simulations</vt:lpstr>
      <vt:lpstr>Preliminary Results for t/3He</vt:lpstr>
      <vt:lpstr>Preliminary Results for t/3He</vt:lpstr>
      <vt:lpstr>Preliminary Results for t/3He</vt:lpstr>
      <vt:lpstr>Comparisons</vt:lpstr>
      <vt:lpstr>Limiting Factor</vt:lpstr>
      <vt:lpstr>Thank you collaborators!</vt:lpstr>
      <vt:lpstr>Slide 25</vt:lpstr>
    </vt:vector>
  </TitlesOfParts>
  <Company>NSCL - 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Committee Meeting</dc:title>
  <dc:creator>youngs</dc:creator>
  <cp:lastModifiedBy>Squeak</cp:lastModifiedBy>
  <cp:revision>331</cp:revision>
  <dcterms:created xsi:type="dcterms:W3CDTF">2008-04-02T15:11:02Z</dcterms:created>
  <dcterms:modified xsi:type="dcterms:W3CDTF">2012-09-03T20:38:05Z</dcterms:modified>
</cp:coreProperties>
</file>