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492" r:id="rId3"/>
    <p:sldId id="612" r:id="rId4"/>
    <p:sldId id="599" r:id="rId5"/>
    <p:sldId id="602" r:id="rId6"/>
    <p:sldId id="603" r:id="rId7"/>
    <p:sldId id="604" r:id="rId8"/>
    <p:sldId id="517" r:id="rId9"/>
    <p:sldId id="514" r:id="rId10"/>
    <p:sldId id="593" r:id="rId11"/>
    <p:sldId id="566" r:id="rId12"/>
    <p:sldId id="567" r:id="rId13"/>
    <p:sldId id="605" r:id="rId14"/>
    <p:sldId id="582" r:id="rId15"/>
    <p:sldId id="589" r:id="rId16"/>
    <p:sldId id="626" r:id="rId17"/>
    <p:sldId id="607" r:id="rId18"/>
    <p:sldId id="608" r:id="rId19"/>
    <p:sldId id="609" r:id="rId20"/>
    <p:sldId id="610" r:id="rId21"/>
    <p:sldId id="611" r:id="rId22"/>
    <p:sldId id="613" r:id="rId23"/>
    <p:sldId id="615" r:id="rId24"/>
    <p:sldId id="616" r:id="rId25"/>
    <p:sldId id="617" r:id="rId26"/>
    <p:sldId id="618" r:id="rId27"/>
    <p:sldId id="619" r:id="rId28"/>
    <p:sldId id="620" r:id="rId29"/>
    <p:sldId id="621" r:id="rId30"/>
    <p:sldId id="622" r:id="rId31"/>
    <p:sldId id="623" r:id="rId32"/>
    <p:sldId id="624" r:id="rId33"/>
    <p:sldId id="625" r:id="rId34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8C8C8"/>
    <a:srgbClr val="91FF1C"/>
    <a:srgbClr val="13783B"/>
    <a:srgbClr val="1E1E1E"/>
    <a:srgbClr val="1A1A1A"/>
    <a:srgbClr val="BEBEBE"/>
    <a:srgbClr val="19FFF9"/>
    <a:srgbClr val="8BE7FF"/>
    <a:srgbClr val="6DF0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8685" autoAdjust="0"/>
    <p:restoredTop sz="91304" autoAdjust="0"/>
  </p:normalViewPr>
  <p:slideViewPr>
    <p:cSldViewPr>
      <p:cViewPr varScale="1">
        <p:scale>
          <a:sx n="142" d="100"/>
          <a:sy n="142" d="100"/>
        </p:scale>
        <p:origin x="-208" y="-104"/>
      </p:cViewPr>
      <p:guideLst>
        <p:guide orient="horz" pos="24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CB46C84F-269E-3745-AC35-D20D0C87E54A}" type="slidenum">
              <a:rPr lang="en-US"/>
              <a:pPr>
                <a:defRPr/>
              </a:pPr>
              <a:t>‹n.›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45056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1209B040-DAA5-CB48-8946-76D6AAA3516E}" type="slidenum">
              <a:rPr lang="en-US"/>
              <a:pPr>
                <a:defRPr/>
              </a:pPr>
              <a:t>‹n.›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20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3830D-3845-A24F-9BB9-EAE6D8D6DC37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7235E-96B0-584E-8A0D-1DDB5B041598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C2D0D-F4F0-9146-B643-3526F92D47F1}" type="slidenum">
              <a:rPr lang="en-US"/>
              <a:pPr>
                <a:defRPr/>
              </a:pPr>
              <a:t>‹n.›</a:t>
            </a:fld>
            <a:endParaRPr lang="en-US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981200"/>
            <a:ext cx="84201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67522-69E4-314B-8919-C1768E596A42}" type="slidenum">
              <a:rPr lang="en-US"/>
              <a:pPr>
                <a:defRPr/>
              </a:pPr>
              <a:t>‹n.›</a:t>
            </a:fld>
            <a:endParaRPr lang="en-US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4D2EE-5804-3D42-8BED-E4E495C514F7}" type="slidenum">
              <a:rPr lang="en-US"/>
              <a:pPr>
                <a:defRPr/>
              </a:pPr>
              <a:t>‹n.›</a:t>
            </a:fld>
            <a:endParaRPr lang="en-US" sz="14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BB5F-3B95-CD41-B145-ADAAA81C6D5C}" type="slidenum">
              <a:rPr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BB5F-3B95-CD41-B145-ADAAA81C6D5C}" type="slidenum">
              <a:rPr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BB5F-3B95-CD41-B145-ADAAA81C6D5C}" type="slidenum">
              <a:rPr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BB5F-3B95-CD41-B145-ADAAA81C6D5C}" type="slidenum">
              <a:rPr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BB5F-3B95-CD41-B145-ADAAA81C6D5C}" type="slidenum">
              <a:rPr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BB5F-3B95-CD41-B145-ADAAA81C6D5C}" type="slidenum">
              <a:rPr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BB5F-3B95-CD41-B145-ADAAA81C6D5C}" type="slidenum">
              <a:rPr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BB5F-3B95-CD41-B145-ADAAA81C6D5C}" type="slidenum">
              <a:rPr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981200"/>
            <a:ext cx="84201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‹n.›</a:t>
            </a:fld>
            <a:endParaRPr lang="en-US" sz="14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BB5F-3B95-CD41-B145-ADAAA81C6D5C}" type="slidenum">
              <a:rPr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BB5F-3B95-CD41-B145-ADAAA81C6D5C}" type="slidenum">
              <a:rPr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BB5F-3B95-CD41-B145-ADAAA81C6D5C}" type="slidenum">
              <a:rPr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FFC6-5E0B-4F44-8329-C10EE5987A80}" type="slidenum">
              <a:rPr lang="en-US"/>
              <a:pPr>
                <a:defRPr/>
              </a:pPr>
              <a:t>‹n.›</a:t>
            </a:fld>
            <a:endParaRPr lang="en-US" sz="1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CD8E1-37B0-9240-9BFA-226C716871A7}" type="slidenum">
              <a:rPr lang="en-US"/>
              <a:pPr>
                <a:defRPr/>
              </a:pPr>
              <a:t>‹n.›</a:t>
            </a:fld>
            <a:endParaRPr lang="en-US" sz="1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7C4D-2F35-264B-948B-B460268270B3}" type="slidenum">
              <a:rPr lang="en-US"/>
              <a:pPr>
                <a:defRPr/>
              </a:pPr>
              <a:t>‹n.›</a:t>
            </a:fld>
            <a:endParaRPr lang="en-US" sz="1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88F6C-4F15-1742-8827-E5EAEB268617}" type="slidenum">
              <a:rPr lang="en-US"/>
              <a:pPr>
                <a:defRPr/>
              </a:pPr>
              <a:t>‹n.›</a:t>
            </a:fld>
            <a:endParaRPr lang="en-US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657B7-7018-FB41-8003-9697B638E486}" type="slidenum">
              <a:rPr lang="en-US"/>
              <a:pPr>
                <a:defRPr/>
              </a:pPr>
              <a:t>‹n.›</a:t>
            </a:fld>
            <a:endParaRPr lang="en-US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23481-7BE3-1646-BAB8-D2B2E8E12D33}" type="slidenum">
              <a:rPr lang="en-US"/>
              <a:pPr>
                <a:defRPr/>
              </a:pPr>
              <a:t>‹n.›</a:t>
            </a:fld>
            <a:endParaRPr lang="en-US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9879C-4EAF-7945-A51A-5BBEDF052930}" type="slidenum">
              <a:rPr lang="en-US"/>
              <a:pPr>
                <a:defRPr/>
              </a:pPr>
              <a:t>‹n.›</a:t>
            </a:fld>
            <a:endParaRPr lang="en-US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A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37450" y="6438900"/>
            <a:ext cx="206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0000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275CCABE-3A70-594B-AE86-3293BC2693EC}" type="slidenum">
              <a:rPr lang="en-US"/>
              <a:pPr>
                <a:defRPr/>
              </a:pPr>
              <a:t>‹n.›</a:t>
            </a:fld>
            <a:endParaRPr lang="en-US" sz="1400" dirty="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54050" y="6457950"/>
            <a:ext cx="996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0090"/>
                </a:solidFill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rPr>
              <a:t>Gianluigi Fogli</a:t>
            </a:r>
            <a:endParaRPr lang="en-US" sz="900" dirty="0">
              <a:solidFill>
                <a:srgbClr val="000090"/>
              </a:solidFill>
              <a:latin typeface="Comic Sans M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209800" y="6461125"/>
            <a:ext cx="60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C80000"/>
                </a:solidFill>
                <a:latin typeface="Symbol" charset="2"/>
                <a:ea typeface="ＭＳ Ｐゴシック" pitchFamily="-107" charset="-128"/>
                <a:cs typeface="Symbol" charset="2"/>
              </a:rPr>
              <a:t>n</a:t>
            </a:r>
            <a:r>
              <a:rPr lang="en-US" sz="1000" b="1" dirty="0">
                <a:solidFill>
                  <a:srgbClr val="C80000"/>
                </a:solidFill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rPr>
              <a:t>TURN 2012, </a:t>
            </a:r>
            <a:r>
              <a:rPr lang="en-US" sz="1000" b="1" dirty="0">
                <a:solidFill>
                  <a:srgbClr val="000090"/>
                </a:solidFill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rPr>
              <a:t>Laboratori Nazionali del Gran Sasso</a:t>
            </a:r>
            <a:r>
              <a:rPr lang="en-US" sz="1000" b="1" dirty="0">
                <a:solidFill>
                  <a:schemeClr val="accent2"/>
                </a:solidFill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rPr>
              <a:t>, May 9, 2012</a:t>
            </a:r>
            <a:endParaRPr lang="en-US" sz="1000" dirty="0">
              <a:solidFill>
                <a:srgbClr val="00007D"/>
              </a:solidFill>
              <a:latin typeface="Comic Sans M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ABB5F-3B95-CD41-B145-ADAAA81C6D5C}" type="slidenum">
              <a:rPr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a.infn.it/now" TargetMode="External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124200"/>
            <a:ext cx="7010400" cy="685800"/>
          </a:xfrm>
          <a:prstGeom prst="rect">
            <a:avLst/>
          </a:prstGeom>
        </p:spPr>
        <p:txBody>
          <a:bodyPr anchor="t"/>
          <a:lstStyle/>
          <a:p>
            <a:pPr eaLnBrk="1" hangingPunct="1">
              <a:lnSpc>
                <a:spcPct val="110000"/>
              </a:lnSpc>
            </a:pPr>
            <a:r>
              <a:rPr lang="en-US" sz="3200" b="1" dirty="0" smtClean="0">
                <a:solidFill>
                  <a:srgbClr val="C80000"/>
                </a:solidFill>
                <a:latin typeface="Comic Sans MS" charset="0"/>
              </a:rPr>
              <a:t>Global analysis of neutrino data </a:t>
            </a:r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3886200" y="4586288"/>
            <a:ext cx="1646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90"/>
                </a:solidFill>
              </a:rPr>
              <a:t>Gianluigi Fogli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693"/>
            <a:ext cx="4648199" cy="2251179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4648200" y="990600"/>
            <a:ext cx="525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omic Sans MS"/>
                <a:ea typeface="+mj-ea"/>
                <a:cs typeface="Comic Sans MS"/>
              </a:rPr>
              <a:t>Laboratori Nazionali del Gran Sasso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000090"/>
                </a:solidFill>
                <a:latin typeface="Comic Sans MS"/>
                <a:ea typeface="+mj-ea"/>
                <a:cs typeface="Comic Sans MS"/>
              </a:rPr>
              <a:t>Assergi, Italy – May 8-10, 2012</a:t>
            </a:r>
            <a:endParaRPr kumimoji="0" lang="en-US" sz="2200" u="none" strike="noStrike" kern="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52400"/>
            <a:ext cx="836364" cy="819964"/>
          </a:xfrm>
          <a:prstGeom prst="rect">
            <a:avLst/>
          </a:prstGeom>
        </p:spPr>
      </p:pic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1219200" y="3581400"/>
            <a:ext cx="7010400" cy="685800"/>
          </a:xfrm>
          <a:prstGeom prst="rect">
            <a:avLst/>
          </a:prstGeom>
        </p:spPr>
        <p:txBody>
          <a:bodyPr anchor="t"/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Comic Sans MS" charset="0"/>
                <a:ea typeface="+mj-ea"/>
                <a:cs typeface="+mj-cs"/>
              </a:rPr>
              <a:t>(in the standard 3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Symbol" charset="2"/>
                <a:ea typeface="+mj-ea"/>
                <a:cs typeface="Symbol" charset="2"/>
              </a:rPr>
              <a:t>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Comic Sans MS" charset="0"/>
                <a:ea typeface="+mj-ea"/>
                <a:cs typeface="+mj-cs"/>
              </a:rPr>
              <a:t> framework)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10</a:t>
            </a:fld>
            <a:endParaRPr lang="en-US" sz="1400" dirty="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1143000" y="5145088"/>
            <a:ext cx="7315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rgbClr val="000090"/>
                </a:solidFill>
              </a:rPr>
              <a:t>P</a:t>
            </a:r>
            <a:r>
              <a:rPr lang="en-US" sz="1800" baseline="-25000">
                <a:solidFill>
                  <a:srgbClr val="000090"/>
                </a:solidFill>
                <a:latin typeface="Lucida Grande" charset="0"/>
                <a:ea typeface="Lucida Grande" charset="0"/>
                <a:cs typeface="Lucida Grande" charset="0"/>
              </a:rPr>
              <a:t>μ</a:t>
            </a:r>
            <a:r>
              <a:rPr lang="en-US" sz="1800" baseline="-25000">
                <a:solidFill>
                  <a:srgbClr val="000090"/>
                </a:solidFill>
              </a:rPr>
              <a:t>e </a:t>
            </a:r>
            <a:r>
              <a:rPr lang="en-US" sz="1800">
                <a:solidFill>
                  <a:srgbClr val="000090"/>
                </a:solidFill>
              </a:rPr>
              <a:t>= sin</a:t>
            </a:r>
            <a:r>
              <a:rPr lang="en-US" sz="1800" baseline="30000">
                <a:solidFill>
                  <a:srgbClr val="000090"/>
                </a:solidFill>
              </a:rPr>
              <a:t>2</a:t>
            </a:r>
            <a:r>
              <a:rPr lang="en-US" sz="1800">
                <a:solidFill>
                  <a:srgbClr val="0000FF"/>
                </a:solidFill>
                <a:latin typeface="Symbol" charset="2"/>
              </a:rPr>
              <a:t>q</a:t>
            </a:r>
            <a:r>
              <a:rPr lang="en-US" sz="1800" baseline="-25000">
                <a:solidFill>
                  <a:srgbClr val="0000FF"/>
                </a:solidFill>
                <a:ea typeface="Comic Sans MS" charset="0"/>
                <a:cs typeface="Comic Sans MS" charset="0"/>
              </a:rPr>
              <a:t>23</a:t>
            </a:r>
            <a:r>
              <a:rPr lang="en-US" sz="1800">
                <a:solidFill>
                  <a:srgbClr val="000090"/>
                </a:solidFill>
              </a:rPr>
              <a:t>sin</a:t>
            </a:r>
            <a:r>
              <a:rPr lang="en-US" sz="1800" baseline="30000">
                <a:solidFill>
                  <a:srgbClr val="000090"/>
                </a:solidFill>
              </a:rPr>
              <a:t>2</a:t>
            </a:r>
            <a:r>
              <a:rPr lang="en-US" sz="1800">
                <a:solidFill>
                  <a:srgbClr val="000090"/>
                </a:solidFill>
              </a:rPr>
              <a:t>(2</a:t>
            </a:r>
            <a:r>
              <a:rPr lang="en-US" sz="1800">
                <a:solidFill>
                  <a:srgbClr val="FF0000"/>
                </a:solidFill>
                <a:latin typeface="Symbol" charset="2"/>
              </a:rPr>
              <a:t>q</a:t>
            </a:r>
            <a:r>
              <a:rPr lang="en-US" sz="1800" baseline="-25000">
                <a:solidFill>
                  <a:srgbClr val="FF0000"/>
                </a:solidFill>
                <a:ea typeface="Comic Sans MS" charset="0"/>
                <a:cs typeface="Comic Sans MS" charset="0"/>
              </a:rPr>
              <a:t>13</a:t>
            </a:r>
            <a:r>
              <a:rPr lang="en-US" sz="1800">
                <a:solidFill>
                  <a:srgbClr val="000090"/>
                </a:solidFill>
              </a:rPr>
              <a:t>)sin</a:t>
            </a:r>
            <a:r>
              <a:rPr lang="en-US" sz="1800" baseline="30000">
                <a:solidFill>
                  <a:srgbClr val="000090"/>
                </a:solidFill>
              </a:rPr>
              <a:t>2</a:t>
            </a:r>
            <a:r>
              <a:rPr lang="en-US" sz="1800">
                <a:solidFill>
                  <a:srgbClr val="000090"/>
                </a:solidFill>
              </a:rPr>
              <a:t>(</a:t>
            </a:r>
            <a:r>
              <a:rPr lang="en-US" sz="1800">
                <a:solidFill>
                  <a:srgbClr val="000090"/>
                </a:solidFill>
                <a:latin typeface="Symbol" charset="2"/>
              </a:rPr>
              <a:t>D</a:t>
            </a:r>
            <a:r>
              <a:rPr lang="en-US" sz="1800">
                <a:solidFill>
                  <a:srgbClr val="000090"/>
                </a:solidFill>
              </a:rPr>
              <a:t>m</a:t>
            </a:r>
            <a:r>
              <a:rPr lang="en-US" sz="1800" baseline="30000">
                <a:solidFill>
                  <a:srgbClr val="000090"/>
                </a:solidFill>
              </a:rPr>
              <a:t>2</a:t>
            </a:r>
            <a:r>
              <a:rPr lang="en-US" sz="1800">
                <a:solidFill>
                  <a:srgbClr val="000090"/>
                </a:solidFill>
              </a:rPr>
              <a:t>L/4E</a:t>
            </a:r>
            <a:r>
              <a:rPr lang="en-US" sz="1800" baseline="-25000">
                <a:solidFill>
                  <a:srgbClr val="000090"/>
                </a:solidFill>
                <a:latin typeface="Symbol" charset="2"/>
              </a:rPr>
              <a:t>n</a:t>
            </a:r>
            <a:r>
              <a:rPr lang="en-US" sz="1800">
                <a:solidFill>
                  <a:srgbClr val="000090"/>
                </a:solidFill>
                <a:ea typeface="Comic Sans MS" charset="0"/>
                <a:cs typeface="Comic Sans MS" charset="0"/>
              </a:rPr>
              <a:t>) + subleading solar &amp; CP terms</a:t>
            </a:r>
          </a:p>
          <a:p>
            <a:pPr algn="r"/>
            <a:r>
              <a:rPr lang="en-US" sz="1800">
                <a:solidFill>
                  <a:srgbClr val="000090"/>
                </a:solidFill>
                <a:ea typeface="Comic Sans MS" charset="0"/>
                <a:cs typeface="Comic Sans MS" charset="0"/>
              </a:rPr>
              <a:t>                                               (wiggles in the plots)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754278" y="838200"/>
            <a:ext cx="4551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90"/>
                </a:solidFill>
              </a:rPr>
              <a:t>Both experiments favor </a:t>
            </a:r>
            <a:r>
              <a:rPr lang="en-US" sz="1800">
                <a:solidFill>
                  <a:srgbClr val="FF0000"/>
                </a:solidFill>
              </a:rPr>
              <a:t>sin</a:t>
            </a:r>
            <a:r>
              <a:rPr lang="en-US" sz="1800" baseline="30000">
                <a:solidFill>
                  <a:srgbClr val="FF0000"/>
                </a:solidFill>
              </a:rPr>
              <a:t>2</a:t>
            </a:r>
            <a:r>
              <a:rPr lang="en-US" sz="1800">
                <a:solidFill>
                  <a:srgbClr val="FF0000"/>
                </a:solidFill>
                <a:latin typeface="Symbol" charset="2"/>
              </a:rPr>
              <a:t>q</a:t>
            </a:r>
            <a:r>
              <a:rPr lang="en-US" sz="1800" baseline="-25000">
                <a:solidFill>
                  <a:srgbClr val="FF0000"/>
                </a:solidFill>
                <a:ea typeface="Comic Sans MS" charset="0"/>
                <a:cs typeface="Comic Sans MS" charset="0"/>
              </a:rPr>
              <a:t>13</a:t>
            </a:r>
            <a:r>
              <a:rPr lang="en-US" sz="1800">
                <a:solidFill>
                  <a:srgbClr val="FF0000"/>
                </a:solidFill>
                <a:ea typeface="Comic Sans MS" charset="0"/>
                <a:cs typeface="Comic Sans MS" charset="0"/>
              </a:rPr>
              <a:t> </a:t>
            </a:r>
            <a:r>
              <a:rPr lang="en-US" sz="1800">
                <a:solidFill>
                  <a:srgbClr val="FF0000"/>
                </a:solidFill>
              </a:rPr>
              <a:t>~ few %</a:t>
            </a:r>
            <a:r>
              <a:rPr lang="en-US" sz="1800"/>
              <a:t> </a:t>
            </a:r>
            <a:r>
              <a:rPr lang="en-US" sz="1800">
                <a:solidFill>
                  <a:srgbClr val="000090"/>
                </a:solidFill>
              </a:rPr>
              <a:t>!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762000" y="5879068"/>
            <a:ext cx="79579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So, it makes sense to combine these with all the other oscillation data …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990601" y="1384300"/>
            <a:ext cx="8237501" cy="3644900"/>
            <a:chOff x="990601" y="990600"/>
            <a:chExt cx="8237501" cy="3644900"/>
          </a:xfrm>
        </p:grpSpPr>
        <p:pic>
          <p:nvPicPr>
            <p:cNvPr id="8" name="Picture 5" descr="t2k2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5043" y="990600"/>
              <a:ext cx="2994157" cy="364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minos3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1017432"/>
              <a:ext cx="2688035" cy="359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990601" y="2438400"/>
              <a:ext cx="6722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90"/>
                  </a:solidFill>
                </a:rPr>
                <a:t>T2K</a:t>
              </a:r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8089900" y="2438400"/>
              <a:ext cx="11382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90"/>
                  </a:solidFill>
                </a:rPr>
                <a:t>MINOS</a:t>
              </a:r>
            </a:p>
          </p:txBody>
        </p: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52401" y="228600"/>
            <a:ext cx="8153399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June 2011 </a:t>
            </a:r>
            <a:r>
              <a:rPr lang="en-US" sz="2000" b="0">
                <a:solidFill>
                  <a:srgbClr val="FF0000"/>
                </a:solidFill>
              </a:rPr>
              <a:t>breakthrough: new </a:t>
            </a:r>
            <a:r>
              <a:rPr lang="en-US" sz="2000">
                <a:solidFill>
                  <a:srgbClr val="FF0000"/>
                </a:solidFill>
              </a:rPr>
              <a:t>T2K</a:t>
            </a:r>
            <a:r>
              <a:rPr lang="en-US" sz="2000" b="0">
                <a:solidFill>
                  <a:srgbClr val="FF0000"/>
                </a:solidFill>
              </a:rPr>
              <a:t> and </a:t>
            </a:r>
            <a:r>
              <a:rPr lang="en-US" sz="2000">
                <a:solidFill>
                  <a:srgbClr val="FF0000"/>
                </a:solidFill>
              </a:rPr>
              <a:t>MINOS</a:t>
            </a:r>
            <a:r>
              <a:rPr lang="en-US" sz="2000" b="0">
                <a:solidFill>
                  <a:srgbClr val="FF0000"/>
                </a:solidFill>
              </a:rPr>
              <a:t> appearance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11</a:t>
            </a:fld>
            <a:endParaRPr lang="en-US" sz="1400" dirty="0"/>
          </a:p>
        </p:txBody>
      </p:sp>
      <p:pic>
        <p:nvPicPr>
          <p:cNvPr id="7" name="Picture 5" descr="fig_2.eps"/>
          <p:cNvPicPr>
            <a:picLocks noChangeAspect="1"/>
          </p:cNvPicPr>
          <p:nvPr/>
        </p:nvPicPr>
        <p:blipFill>
          <a:blip r:embed="rId2"/>
          <a:srcRect l="11249" t="4837" r="13748" b="9676"/>
          <a:stretch>
            <a:fillRect/>
          </a:stretch>
        </p:blipFill>
        <p:spPr bwMode="auto">
          <a:xfrm>
            <a:off x="452306" y="1143000"/>
            <a:ext cx="532619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540250" y="5410201"/>
            <a:ext cx="48704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000090"/>
                </a:solidFill>
              </a:rPr>
              <a:t>In conclusion, evidence for </a:t>
            </a:r>
            <a:r>
              <a:rPr lang="en-US" sz="1800">
                <a:solidFill>
                  <a:srgbClr val="FF0000"/>
                </a:solidFill>
              </a:rPr>
              <a:t>sin</a:t>
            </a:r>
            <a:r>
              <a:rPr lang="en-US" sz="1800" baseline="30000">
                <a:solidFill>
                  <a:srgbClr val="FF0000"/>
                </a:solidFill>
              </a:rPr>
              <a:t>2</a:t>
            </a:r>
            <a:r>
              <a:rPr lang="en-US" sz="1800">
                <a:solidFill>
                  <a:srgbClr val="FF0000"/>
                </a:solidFill>
                <a:latin typeface="Symbol" charset="2"/>
              </a:rPr>
              <a:t>q</a:t>
            </a:r>
            <a:r>
              <a:rPr lang="en-US" sz="1800" baseline="-25000">
                <a:solidFill>
                  <a:srgbClr val="FF0000"/>
                </a:solidFill>
                <a:ea typeface="Comic Sans MS" charset="0"/>
                <a:cs typeface="Comic Sans MS" charset="0"/>
              </a:rPr>
              <a:t>13 </a:t>
            </a:r>
            <a:r>
              <a:rPr lang="en-US" sz="1800">
                <a:solidFill>
                  <a:srgbClr val="FF0000"/>
                </a:solidFill>
              </a:rPr>
              <a:t>&gt;</a:t>
            </a:r>
            <a:r>
              <a:rPr lang="en-US" sz="800">
                <a:solidFill>
                  <a:srgbClr val="FF0000"/>
                </a:solidFill>
              </a:rPr>
              <a:t> </a:t>
            </a:r>
            <a:r>
              <a:rPr lang="en-US" sz="1800">
                <a:solidFill>
                  <a:srgbClr val="FF0000"/>
                </a:solidFill>
              </a:rPr>
              <a:t>0</a:t>
            </a:r>
            <a:r>
              <a:rPr lang="en-US" sz="1800"/>
              <a:t> </a:t>
            </a:r>
            <a:r>
              <a:rPr lang="en-US" sz="1800">
                <a:solidFill>
                  <a:srgbClr val="000090"/>
                </a:solidFill>
              </a:rPr>
              <a:t>at</a:t>
            </a:r>
            <a:r>
              <a:rPr lang="en-US" sz="1800"/>
              <a:t> </a:t>
            </a:r>
            <a:r>
              <a:rPr lang="en-US" sz="1800">
                <a:solidFill>
                  <a:srgbClr val="FF0000"/>
                </a:solidFill>
              </a:rPr>
              <a:t>&gt;</a:t>
            </a:r>
            <a:r>
              <a:rPr lang="en-US" sz="800">
                <a:solidFill>
                  <a:srgbClr val="FF0000"/>
                </a:solidFill>
              </a:rPr>
              <a:t> </a:t>
            </a:r>
            <a:r>
              <a:rPr lang="en-US" sz="1800">
                <a:solidFill>
                  <a:srgbClr val="FF0000"/>
                </a:solidFill>
              </a:rPr>
              <a:t>3</a:t>
            </a:r>
            <a:r>
              <a:rPr lang="en-US" sz="180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s </a:t>
            </a:r>
            <a:r>
              <a:rPr lang="en-US" sz="1600">
                <a:solidFill>
                  <a:srgbClr val="000090"/>
                </a:solidFill>
              </a:rPr>
              <a:t>(with small changes for new/old reactor fluxes assumed in the fit)</a:t>
            </a:r>
            <a:endParaRPr lang="en-US" sz="1600">
              <a:solidFill>
                <a:srgbClr val="00009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pic>
        <p:nvPicPr>
          <p:cNvPr id="10" name="Picture 8" descr="fig_3.eps"/>
          <p:cNvPicPr>
            <a:picLocks noChangeAspect="1"/>
          </p:cNvPicPr>
          <p:nvPr/>
        </p:nvPicPr>
        <p:blipFill>
          <a:blip r:embed="rId3"/>
          <a:srcRect l="19997" t="4837" r="9999" b="9676"/>
          <a:stretch>
            <a:fillRect/>
          </a:stretch>
        </p:blipFill>
        <p:spPr bwMode="auto">
          <a:xfrm>
            <a:off x="495301" y="4343400"/>
            <a:ext cx="366315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089650" y="1143000"/>
            <a:ext cx="996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90"/>
                </a:solidFill>
              </a:rPr>
              <a:t>Note: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191250" y="1676401"/>
            <a:ext cx="3467100" cy="923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>
                <a:solidFill>
                  <a:srgbClr val="0000FF"/>
                </a:solidFill>
              </a:rPr>
              <a:t>ATM + LBL + CHOOZ </a:t>
            </a:r>
          </a:p>
          <a:p>
            <a:pPr algn="ctr"/>
            <a:r>
              <a:rPr lang="en-US" sz="1800" b="0">
                <a:solidFill>
                  <a:srgbClr val="000090"/>
                </a:solidFill>
              </a:rPr>
              <a:t>now more significant that </a:t>
            </a:r>
          </a:p>
          <a:p>
            <a:pPr algn="ctr"/>
            <a:r>
              <a:rPr lang="en-US" sz="1800" b="0">
                <a:solidFill>
                  <a:srgbClr val="FF0000"/>
                </a:solidFill>
              </a:rPr>
              <a:t>Solar + KamLAND</a:t>
            </a:r>
            <a:endParaRPr lang="en-US" sz="1800" b="0">
              <a:solidFill>
                <a:srgbClr val="FF000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6191250" y="2971801"/>
            <a:ext cx="3467100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solidFill>
                  <a:srgbClr val="000090"/>
                </a:solidFill>
              </a:rPr>
              <a:t>Very </a:t>
            </a:r>
            <a:r>
              <a:rPr lang="en-US" sz="1800" b="0" dirty="0" smtClean="0">
                <a:solidFill>
                  <a:srgbClr val="FF0000"/>
                </a:solidFill>
              </a:rPr>
              <a:t>good agreement</a:t>
            </a:r>
            <a:r>
              <a:rPr lang="en-US" sz="1800" b="0" dirty="0" smtClean="0">
                <a:solidFill>
                  <a:srgbClr val="000090"/>
                </a:solidFill>
              </a:rPr>
              <a:t> of </a:t>
            </a:r>
            <a:r>
              <a:rPr lang="en-US" sz="1800" b="0" dirty="0">
                <a:solidFill>
                  <a:srgbClr val="000090"/>
                </a:solidFill>
              </a:rPr>
              <a:t>two totally independent sets of </a:t>
            </a:r>
            <a:r>
              <a:rPr lang="en-US" sz="1800" b="0" dirty="0" smtClean="0">
                <a:solidFill>
                  <a:srgbClr val="000090"/>
                </a:solidFill>
              </a:rPr>
              <a:t>data on </a:t>
            </a:r>
            <a:r>
              <a:rPr lang="en-US" sz="1800" dirty="0">
                <a:solidFill>
                  <a:srgbClr val="FF0000"/>
                </a:solidFill>
              </a:rPr>
              <a:t>sin</a:t>
            </a:r>
            <a:r>
              <a:rPr lang="en-US" sz="1800" baseline="30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  <a:latin typeface="Symbol" charset="2"/>
              </a:rPr>
              <a:t>q</a:t>
            </a:r>
            <a:r>
              <a:rPr lang="en-US" sz="1800" baseline="-25000" dirty="0">
                <a:solidFill>
                  <a:srgbClr val="FF0000"/>
                </a:solidFill>
                <a:ea typeface="Comic Sans MS" charset="0"/>
                <a:cs typeface="Comic Sans MS" charset="0"/>
              </a:rPr>
              <a:t>13</a:t>
            </a:r>
            <a:endParaRPr lang="en-US" sz="1800" b="0" dirty="0">
              <a:solidFill>
                <a:srgbClr val="00009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4540250" y="4419600"/>
            <a:ext cx="5035550" cy="750888"/>
            <a:chOff x="4540250" y="4419600"/>
            <a:chExt cx="5035550" cy="750888"/>
          </a:xfrm>
        </p:grpSpPr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4540250" y="4419600"/>
              <a:ext cx="50355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en-US" sz="1800" dirty="0">
                  <a:solidFill>
                    <a:srgbClr val="FF0000"/>
                  </a:solidFill>
                </a:rPr>
                <a:t>sin</a:t>
              </a:r>
              <a:r>
                <a:rPr lang="en-US" sz="1800" baseline="30000" dirty="0">
                  <a:solidFill>
                    <a:srgbClr val="FF0000"/>
                  </a:solidFill>
                </a:rPr>
                <a:t>2</a:t>
              </a:r>
              <a:r>
                <a:rPr lang="en-US" sz="1800" dirty="0">
                  <a:solidFill>
                    <a:srgbClr val="FF0000"/>
                  </a:solidFill>
                  <a:latin typeface="Symbol" charset="2"/>
                </a:rPr>
                <a:t>q</a:t>
              </a:r>
              <a:r>
                <a:rPr lang="en-US" sz="1800" baseline="-25000" dirty="0">
                  <a:solidFill>
                    <a:srgbClr val="FF0000"/>
                  </a:solidFill>
                  <a:ea typeface="Comic Sans MS" charset="0"/>
                  <a:cs typeface="Comic Sans MS" charset="0"/>
                </a:rPr>
                <a:t>13 </a:t>
              </a:r>
              <a:r>
                <a:rPr lang="en-US" sz="1800" dirty="0">
                  <a:solidFill>
                    <a:srgbClr val="000090"/>
                  </a:solidFill>
                </a:rPr>
                <a:t>= </a:t>
              </a:r>
              <a:r>
                <a:rPr lang="en-US" sz="1800" dirty="0">
                  <a:solidFill>
                    <a:srgbClr val="FF0000"/>
                  </a:solidFill>
                </a:rPr>
                <a:t>0.021 </a:t>
              </a:r>
              <a:r>
                <a:rPr lang="en-US" sz="1800" dirty="0">
                  <a:solidFill>
                    <a:srgbClr val="000090"/>
                  </a:solidFill>
                </a:rPr>
                <a:t>± </a:t>
              </a:r>
              <a:r>
                <a:rPr lang="en-US" sz="1800" dirty="0">
                  <a:solidFill>
                    <a:srgbClr val="FF0000"/>
                  </a:solidFill>
                </a:rPr>
                <a:t>0.007</a:t>
              </a:r>
              <a:r>
                <a:rPr lang="en-US" sz="1800" dirty="0">
                  <a:solidFill>
                    <a:srgbClr val="000090"/>
                  </a:solidFill>
                </a:rPr>
                <a:t>   </a:t>
              </a:r>
              <a:r>
                <a:rPr lang="en-US" sz="1600" b="0" dirty="0" smtClean="0">
                  <a:solidFill>
                    <a:srgbClr val="000090"/>
                  </a:solidFill>
                </a:rPr>
                <a:t>(“old” </a:t>
              </a:r>
              <a:r>
                <a:rPr lang="en-US" sz="1600" b="0" dirty="0">
                  <a:solidFill>
                    <a:srgbClr val="000090"/>
                  </a:solidFill>
                </a:rPr>
                <a:t>reactor fluxes)</a:t>
              </a:r>
              <a:endParaRPr lang="en-US" sz="1600" b="0" dirty="0">
                <a:solidFill>
                  <a:srgbClr val="000090"/>
                </a:solidFill>
                <a:latin typeface="Symbol" charset="2"/>
                <a:ea typeface="Symbol" charset="2"/>
                <a:cs typeface="Symbol" charset="2"/>
              </a:endParaRPr>
            </a:p>
          </p:txBody>
        </p:sp>
        <p:sp>
          <p:nvSpPr>
            <p:cNvPr id="16" name="TextBox 7"/>
            <p:cNvSpPr txBox="1">
              <a:spLocks noChangeArrowheads="1"/>
            </p:cNvSpPr>
            <p:nvPr/>
          </p:nvSpPr>
          <p:spPr bwMode="auto">
            <a:xfrm>
              <a:off x="4540250" y="4800600"/>
              <a:ext cx="50355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en-US" sz="1800" dirty="0">
                  <a:solidFill>
                    <a:srgbClr val="FF0000"/>
                  </a:solidFill>
                </a:rPr>
                <a:t>sin</a:t>
              </a:r>
              <a:r>
                <a:rPr lang="en-US" sz="1800" baseline="30000" dirty="0">
                  <a:solidFill>
                    <a:srgbClr val="FF0000"/>
                  </a:solidFill>
                </a:rPr>
                <a:t>2</a:t>
              </a:r>
              <a:r>
                <a:rPr lang="en-US" sz="1800" dirty="0">
                  <a:solidFill>
                    <a:srgbClr val="FF0000"/>
                  </a:solidFill>
                  <a:latin typeface="Symbol" charset="2"/>
                </a:rPr>
                <a:t>q</a:t>
              </a:r>
              <a:r>
                <a:rPr lang="en-US" sz="1800" baseline="-25000" dirty="0">
                  <a:solidFill>
                    <a:srgbClr val="FF0000"/>
                  </a:solidFill>
                  <a:ea typeface="Comic Sans MS" charset="0"/>
                  <a:cs typeface="Comic Sans MS" charset="0"/>
                </a:rPr>
                <a:t>13 </a:t>
              </a:r>
              <a:r>
                <a:rPr lang="en-US" sz="1800" dirty="0">
                  <a:solidFill>
                    <a:srgbClr val="000090"/>
                  </a:solidFill>
                </a:rPr>
                <a:t>= </a:t>
              </a:r>
              <a:r>
                <a:rPr lang="en-US" sz="1800" dirty="0">
                  <a:solidFill>
                    <a:srgbClr val="FF0000"/>
                  </a:solidFill>
                </a:rPr>
                <a:t>0.025 </a:t>
              </a:r>
              <a:r>
                <a:rPr lang="en-US" sz="1800" dirty="0">
                  <a:solidFill>
                    <a:srgbClr val="000090"/>
                  </a:solidFill>
                </a:rPr>
                <a:t>± </a:t>
              </a:r>
              <a:r>
                <a:rPr lang="en-US" sz="1800" dirty="0">
                  <a:solidFill>
                    <a:srgbClr val="FF0000"/>
                  </a:solidFill>
                </a:rPr>
                <a:t>0.007</a:t>
              </a:r>
              <a:r>
                <a:rPr lang="en-US" sz="1800" dirty="0">
                  <a:solidFill>
                    <a:srgbClr val="000090"/>
                  </a:solidFill>
                </a:rPr>
                <a:t>  </a:t>
              </a:r>
              <a:r>
                <a:rPr lang="en-US" sz="1600" b="0" dirty="0" smtClean="0">
                  <a:solidFill>
                    <a:srgbClr val="000090"/>
                  </a:solidFill>
                </a:rPr>
                <a:t>(“new” </a:t>
              </a:r>
              <a:r>
                <a:rPr lang="en-US" sz="1600" b="0" dirty="0">
                  <a:solidFill>
                    <a:srgbClr val="000090"/>
                  </a:solidFill>
                </a:rPr>
                <a:t>reactor fluxes)</a:t>
              </a:r>
              <a:endParaRPr lang="en-US" sz="1600" b="0" dirty="0">
                <a:solidFill>
                  <a:srgbClr val="000090"/>
                </a:solidFill>
                <a:latin typeface="Symbol" charset="2"/>
                <a:ea typeface="Symbol" charset="2"/>
                <a:cs typeface="Symbol" charset="2"/>
              </a:endParaRPr>
            </a:p>
          </p:txBody>
        </p:sp>
      </p:grp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936978" y="304800"/>
            <a:ext cx="6673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0090"/>
                </a:solidFill>
                <a:sym typeface="Wingdings" charset="2"/>
              </a:rPr>
              <a:t>“</a:t>
            </a:r>
            <a:r>
              <a:rPr lang="en-US" sz="2000" b="0">
                <a:solidFill>
                  <a:srgbClr val="0000FF"/>
                </a:solidFill>
              </a:rPr>
              <a:t>Evidence</a:t>
            </a:r>
            <a:r>
              <a:rPr lang="en-US" sz="2000" b="0">
                <a:solidFill>
                  <a:srgbClr val="000090"/>
                </a:solidFill>
              </a:rPr>
              <a:t> of </a:t>
            </a:r>
            <a:r>
              <a:rPr lang="en-US" sz="2000" b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2000" b="0" baseline="-25000">
                <a:solidFill>
                  <a:srgbClr val="FF0000"/>
                </a:solidFill>
              </a:rPr>
              <a:t>13 </a:t>
            </a:r>
            <a:r>
              <a:rPr lang="en-US" sz="2000" b="0">
                <a:solidFill>
                  <a:srgbClr val="FF0000"/>
                </a:solidFill>
              </a:rPr>
              <a:t>&gt; 0 </a:t>
            </a:r>
            <a:r>
              <a:rPr lang="en-US" sz="2000" b="0">
                <a:solidFill>
                  <a:srgbClr val="000090"/>
                </a:solidFill>
              </a:rPr>
              <a:t>from global neutrino data analysis”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258928" y="685800"/>
            <a:ext cx="5468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7800"/>
                </a:solidFill>
              </a:rPr>
              <a:t>[GLF</a:t>
            </a:r>
            <a:r>
              <a:rPr lang="en-US" sz="1600" b="0">
                <a:solidFill>
                  <a:srgbClr val="007800"/>
                </a:solidFill>
              </a:rPr>
              <a:t>, Lisi, Marrone, Palazzo, Rotunno, arXiv:1106.6028] 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09600" y="304800"/>
            <a:ext cx="1415973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0090"/>
                </a:solidFill>
                <a:sym typeface="Wingdings" charset="2"/>
              </a:rPr>
              <a:t>2011 data:</a:t>
            </a:r>
            <a:endParaRPr lang="en-US" sz="2000" b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12</a:t>
            </a:fld>
            <a:endParaRPr lang="en-US" sz="1400" dirty="0"/>
          </a:p>
        </p:txBody>
      </p:sp>
      <p:pic>
        <p:nvPicPr>
          <p:cNvPr id="7" name="Picture 7" descr="fig_3.pdf"/>
          <p:cNvPicPr>
            <a:picLocks noChangeAspect="1"/>
          </p:cNvPicPr>
          <p:nvPr/>
        </p:nvPicPr>
        <p:blipFill>
          <a:blip r:embed="rId2"/>
          <a:srcRect l="19998" t="4837" r="9999" b="7256"/>
          <a:stretch>
            <a:fillRect/>
          </a:stretch>
        </p:blipFill>
        <p:spPr bwMode="auto">
          <a:xfrm>
            <a:off x="457200" y="1066800"/>
            <a:ext cx="3657600" cy="22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828800" y="4419600"/>
            <a:ext cx="36772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>
                <a:solidFill>
                  <a:srgbClr val="000090"/>
                </a:solidFill>
              </a:rPr>
              <a:t>Double Chooz </a:t>
            </a:r>
            <a:r>
              <a:rPr lang="en-US" sz="1800">
                <a:solidFill>
                  <a:srgbClr val="13783B"/>
                </a:solidFill>
              </a:rPr>
              <a:t>(far detector):</a:t>
            </a:r>
          </a:p>
          <a:p>
            <a:pPr>
              <a:spcAft>
                <a:spcPts val="600"/>
              </a:spcAft>
            </a:pPr>
            <a:r>
              <a:rPr lang="en-US" sz="1800">
                <a:solidFill>
                  <a:srgbClr val="000090"/>
                </a:solidFill>
              </a:rPr>
              <a:t>Daya Bay </a:t>
            </a:r>
            <a:r>
              <a:rPr lang="en-US" sz="1800">
                <a:solidFill>
                  <a:srgbClr val="13783B"/>
                </a:solidFill>
              </a:rPr>
              <a:t>(near + far detectors):</a:t>
            </a:r>
          </a:p>
          <a:p>
            <a:pPr>
              <a:spcAft>
                <a:spcPts val="600"/>
              </a:spcAft>
            </a:pPr>
            <a:r>
              <a:rPr lang="en-US" sz="1800">
                <a:solidFill>
                  <a:srgbClr val="000090"/>
                </a:solidFill>
              </a:rPr>
              <a:t>RENO</a:t>
            </a:r>
            <a:r>
              <a:rPr lang="en-US" sz="1800">
                <a:solidFill>
                  <a:srgbClr val="13783B"/>
                </a:solidFill>
              </a:rPr>
              <a:t> (near + far detectors):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04800" y="361890"/>
            <a:ext cx="50964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90"/>
                </a:solidFill>
              </a:rPr>
              <a:t>Comparing 2011 evidence for sin</a:t>
            </a:r>
            <a:r>
              <a:rPr lang="en-US" sz="2000" baseline="30000">
                <a:solidFill>
                  <a:srgbClr val="000090"/>
                </a:solidFill>
              </a:rPr>
              <a:t>2</a:t>
            </a:r>
            <a:r>
              <a:rPr lang="en-US" sz="2000">
                <a:solidFill>
                  <a:srgbClr val="00009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2000" baseline="-25000">
                <a:solidFill>
                  <a:srgbClr val="000090"/>
                </a:solidFill>
              </a:rPr>
              <a:t>13 </a:t>
            </a:r>
            <a:r>
              <a:rPr lang="en-US" sz="2000">
                <a:solidFill>
                  <a:srgbClr val="000090"/>
                </a:solidFill>
                <a:latin typeface="Symbol" charset="2"/>
                <a:cs typeface="Symbol" charset="2"/>
              </a:rPr>
              <a:t>&gt;</a:t>
            </a:r>
            <a:r>
              <a:rPr lang="en-US" sz="2000">
                <a:solidFill>
                  <a:srgbClr val="000090"/>
                </a:solidFill>
              </a:rPr>
              <a:t> 0 …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15913" y="3886200"/>
            <a:ext cx="4554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90"/>
                </a:solidFill>
              </a:rPr>
              <a:t>… with new (2012) SBL reactor data: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804894" y="5791200"/>
            <a:ext cx="41293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</a:t>
            </a:r>
            <a:r>
              <a:rPr lang="en-US" sz="2000" dirty="0" smtClean="0">
                <a:solidFill>
                  <a:srgbClr val="0000FF"/>
                </a:solidFill>
              </a:rPr>
              <a:t>e find </a:t>
            </a:r>
            <a:r>
              <a:rPr lang="en-US" sz="2000" dirty="0">
                <a:solidFill>
                  <a:srgbClr val="0000FF"/>
                </a:solidFill>
              </a:rPr>
              <a:t>a </a:t>
            </a:r>
            <a:r>
              <a:rPr lang="en-US" sz="2000" dirty="0">
                <a:solidFill>
                  <a:srgbClr val="FF0000"/>
                </a:solidFill>
              </a:rPr>
              <a:t>spectacular</a:t>
            </a:r>
            <a:r>
              <a:rPr lang="en-US" sz="2000" dirty="0">
                <a:solidFill>
                  <a:srgbClr val="0000FF"/>
                </a:solidFill>
              </a:rPr>
              <a:t> agreement!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5486400" y="4419600"/>
            <a:ext cx="25836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>
                <a:solidFill>
                  <a:srgbClr val="000090"/>
                </a:solidFill>
              </a:rPr>
              <a:t>sin</a:t>
            </a:r>
            <a:r>
              <a:rPr lang="en-US" sz="1800" baseline="30000">
                <a:solidFill>
                  <a:srgbClr val="000090"/>
                </a:solidFill>
              </a:rPr>
              <a:t>2</a:t>
            </a:r>
            <a:r>
              <a:rPr lang="en-US" sz="1800">
                <a:solidFill>
                  <a:srgbClr val="00009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1800" baseline="-25000">
                <a:solidFill>
                  <a:srgbClr val="000090"/>
                </a:solidFill>
              </a:rPr>
              <a:t>13 </a:t>
            </a:r>
            <a:r>
              <a:rPr lang="en-US" sz="1800">
                <a:solidFill>
                  <a:srgbClr val="000090"/>
                </a:solidFill>
              </a:rPr>
              <a:t>= 0.022 ± 0.013</a:t>
            </a:r>
          </a:p>
          <a:p>
            <a:pPr>
              <a:spcAft>
                <a:spcPts val="600"/>
              </a:spcAft>
            </a:pPr>
            <a:r>
              <a:rPr lang="en-US" sz="1800">
                <a:solidFill>
                  <a:srgbClr val="000090"/>
                </a:solidFill>
              </a:rPr>
              <a:t>sin</a:t>
            </a:r>
            <a:r>
              <a:rPr lang="en-US" sz="1800" baseline="30000">
                <a:solidFill>
                  <a:srgbClr val="000090"/>
                </a:solidFill>
              </a:rPr>
              <a:t>2</a:t>
            </a:r>
            <a:r>
              <a:rPr lang="en-US" sz="1800">
                <a:solidFill>
                  <a:srgbClr val="00009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1800" baseline="-25000">
                <a:solidFill>
                  <a:srgbClr val="000090"/>
                </a:solidFill>
              </a:rPr>
              <a:t>13 </a:t>
            </a:r>
            <a:r>
              <a:rPr lang="en-US" sz="1800">
                <a:solidFill>
                  <a:srgbClr val="000090"/>
                </a:solidFill>
              </a:rPr>
              <a:t>= 0.024 ± 0.004</a:t>
            </a:r>
          </a:p>
          <a:p>
            <a:pPr>
              <a:spcAft>
                <a:spcPts val="600"/>
              </a:spcAft>
            </a:pPr>
            <a:r>
              <a:rPr lang="en-US" sz="1800">
                <a:solidFill>
                  <a:srgbClr val="000090"/>
                </a:solidFill>
              </a:rPr>
              <a:t>sin</a:t>
            </a:r>
            <a:r>
              <a:rPr lang="en-US" sz="1800" baseline="30000">
                <a:solidFill>
                  <a:srgbClr val="000090"/>
                </a:solidFill>
              </a:rPr>
              <a:t>2</a:t>
            </a:r>
            <a:r>
              <a:rPr lang="en-US" sz="1800">
                <a:solidFill>
                  <a:srgbClr val="00009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1800" baseline="-25000">
                <a:solidFill>
                  <a:srgbClr val="000090"/>
                </a:solidFill>
              </a:rPr>
              <a:t>13 </a:t>
            </a:r>
            <a:r>
              <a:rPr lang="en-US" sz="1800">
                <a:solidFill>
                  <a:srgbClr val="000090"/>
                </a:solidFill>
              </a:rPr>
              <a:t>= 0.029 ± 0.006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4540250" y="1828800"/>
            <a:ext cx="4832350" cy="750888"/>
            <a:chOff x="4540250" y="4419600"/>
            <a:chExt cx="5035550" cy="750888"/>
          </a:xfrm>
        </p:grpSpPr>
        <p:sp>
          <p:nvSpPr>
            <p:cNvPr id="14" name="TextBox 7"/>
            <p:cNvSpPr txBox="1">
              <a:spLocks noChangeArrowheads="1"/>
            </p:cNvSpPr>
            <p:nvPr/>
          </p:nvSpPr>
          <p:spPr bwMode="auto">
            <a:xfrm>
              <a:off x="4540250" y="4419600"/>
              <a:ext cx="50355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en-US" sz="1800">
                  <a:solidFill>
                    <a:srgbClr val="FF0000"/>
                  </a:solidFill>
                </a:rPr>
                <a:t>sin</a:t>
              </a:r>
              <a:r>
                <a:rPr lang="en-US" sz="1800" baseline="30000">
                  <a:solidFill>
                    <a:srgbClr val="FF0000"/>
                  </a:solidFill>
                </a:rPr>
                <a:t>2</a:t>
              </a:r>
              <a:r>
                <a:rPr lang="en-US" sz="1800">
                  <a:solidFill>
                    <a:srgbClr val="FF0000"/>
                  </a:solidFill>
                  <a:latin typeface="Symbol" charset="2"/>
                </a:rPr>
                <a:t>q</a:t>
              </a:r>
              <a:r>
                <a:rPr lang="en-US" sz="1800" baseline="-25000">
                  <a:solidFill>
                    <a:srgbClr val="FF0000"/>
                  </a:solidFill>
                  <a:ea typeface="Comic Sans MS" charset="0"/>
                  <a:cs typeface="Comic Sans MS" charset="0"/>
                </a:rPr>
                <a:t>13 </a:t>
              </a:r>
              <a:r>
                <a:rPr lang="en-US" sz="1800">
                  <a:solidFill>
                    <a:srgbClr val="000090"/>
                  </a:solidFill>
                </a:rPr>
                <a:t>= </a:t>
              </a:r>
              <a:r>
                <a:rPr lang="en-US" sz="1800">
                  <a:solidFill>
                    <a:srgbClr val="FF0000"/>
                  </a:solidFill>
                </a:rPr>
                <a:t>0.021 </a:t>
              </a:r>
              <a:r>
                <a:rPr lang="en-US" sz="1800">
                  <a:solidFill>
                    <a:srgbClr val="000090"/>
                  </a:solidFill>
                </a:rPr>
                <a:t>± </a:t>
              </a:r>
              <a:r>
                <a:rPr lang="en-US" sz="1800">
                  <a:solidFill>
                    <a:srgbClr val="FF0000"/>
                  </a:solidFill>
                </a:rPr>
                <a:t>0.007</a:t>
              </a:r>
              <a:r>
                <a:rPr lang="en-US" sz="1800">
                  <a:solidFill>
                    <a:srgbClr val="000090"/>
                  </a:solidFill>
                </a:rPr>
                <a:t>   </a:t>
              </a:r>
              <a:r>
                <a:rPr lang="en-US" sz="1600" b="0">
                  <a:solidFill>
                    <a:srgbClr val="000090"/>
                  </a:solidFill>
                </a:rPr>
                <a:t>(old reactor fluxes)</a:t>
              </a:r>
              <a:endParaRPr lang="en-US" sz="1600" b="0">
                <a:solidFill>
                  <a:srgbClr val="000090"/>
                </a:solidFill>
                <a:latin typeface="Symbol" charset="2"/>
                <a:ea typeface="Symbol" charset="2"/>
                <a:cs typeface="Symbol" charset="2"/>
              </a:endParaRPr>
            </a:p>
          </p:txBody>
        </p:sp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4540250" y="4800600"/>
              <a:ext cx="50355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en-US" sz="1800">
                  <a:solidFill>
                    <a:srgbClr val="FF0000"/>
                  </a:solidFill>
                </a:rPr>
                <a:t>sin</a:t>
              </a:r>
              <a:r>
                <a:rPr lang="en-US" sz="1800" baseline="30000">
                  <a:solidFill>
                    <a:srgbClr val="FF0000"/>
                  </a:solidFill>
                </a:rPr>
                <a:t>2</a:t>
              </a:r>
              <a:r>
                <a:rPr lang="en-US" sz="1800">
                  <a:solidFill>
                    <a:srgbClr val="FF0000"/>
                  </a:solidFill>
                  <a:latin typeface="Symbol" charset="2"/>
                </a:rPr>
                <a:t>q</a:t>
              </a:r>
              <a:r>
                <a:rPr lang="en-US" sz="1800" baseline="-25000">
                  <a:solidFill>
                    <a:srgbClr val="FF0000"/>
                  </a:solidFill>
                  <a:ea typeface="Comic Sans MS" charset="0"/>
                  <a:cs typeface="Comic Sans MS" charset="0"/>
                </a:rPr>
                <a:t>13 </a:t>
              </a:r>
              <a:r>
                <a:rPr lang="en-US" sz="1800">
                  <a:solidFill>
                    <a:srgbClr val="000090"/>
                  </a:solidFill>
                </a:rPr>
                <a:t>= </a:t>
              </a:r>
              <a:r>
                <a:rPr lang="en-US" sz="1800">
                  <a:solidFill>
                    <a:srgbClr val="FF0000"/>
                  </a:solidFill>
                </a:rPr>
                <a:t>0.025 </a:t>
              </a:r>
              <a:r>
                <a:rPr lang="en-US" sz="1800">
                  <a:solidFill>
                    <a:srgbClr val="000090"/>
                  </a:solidFill>
                </a:rPr>
                <a:t>± </a:t>
              </a:r>
              <a:r>
                <a:rPr lang="en-US" sz="1800">
                  <a:solidFill>
                    <a:srgbClr val="FF0000"/>
                  </a:solidFill>
                </a:rPr>
                <a:t>0.007</a:t>
              </a:r>
              <a:r>
                <a:rPr lang="en-US" sz="1800">
                  <a:solidFill>
                    <a:srgbClr val="000090"/>
                  </a:solidFill>
                </a:rPr>
                <a:t>  </a:t>
              </a:r>
              <a:r>
                <a:rPr lang="en-US" sz="1600" b="0">
                  <a:solidFill>
                    <a:srgbClr val="000090"/>
                  </a:solidFill>
                </a:rPr>
                <a:t>(new reactor fluxes)</a:t>
              </a:r>
              <a:endParaRPr lang="en-US" sz="1600" b="0">
                <a:solidFill>
                  <a:srgbClr val="000090"/>
                </a:solidFill>
                <a:latin typeface="Symbol" charset="2"/>
                <a:ea typeface="Symbol" charset="2"/>
                <a:cs typeface="Symbol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13</a:t>
            </a:fld>
            <a:endParaRPr lang="en-US" sz="1400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28600" y="300335"/>
            <a:ext cx="855399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3. Status of 3</a:t>
            </a:r>
            <a:r>
              <a:rPr lang="en-US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n </a:t>
            </a:r>
            <a:r>
              <a:rPr lang="en-US">
                <a:solidFill>
                  <a:srgbClr val="FF0000"/>
                </a:solidFill>
              </a:rPr>
              <a:t>oscillation parameters, one year ago (2011)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2438400" y="4643438"/>
            <a:ext cx="4648200" cy="685800"/>
            <a:chOff x="2438400" y="4643438"/>
            <a:chExt cx="4648200" cy="685800"/>
          </a:xfrm>
        </p:grpSpPr>
        <p:sp>
          <p:nvSpPr>
            <p:cNvPr id="8" name="Right Brace 3"/>
            <p:cNvSpPr>
              <a:spLocks/>
            </p:cNvSpPr>
            <p:nvPr/>
          </p:nvSpPr>
          <p:spPr bwMode="auto">
            <a:xfrm rot="5400000">
              <a:off x="4610100" y="2471738"/>
              <a:ext cx="304800" cy="4648200"/>
            </a:xfrm>
            <a:prstGeom prst="rightBrace">
              <a:avLst>
                <a:gd name="adj1" fmla="val 8331"/>
                <a:gd name="adj2" fmla="val 50000"/>
              </a:avLst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3081337" y="4929188"/>
              <a:ext cx="33956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mixing angles </a:t>
              </a:r>
              <a:r>
                <a:rPr lang="en-US" sz="2000">
                  <a:solidFill>
                    <a:srgbClr val="0000FF"/>
                  </a:solidFill>
                  <a:latin typeface="Symbol" charset="2"/>
                  <a:ea typeface="Symbol" charset="2"/>
                  <a:cs typeface="Symbol" charset="2"/>
                </a:rPr>
                <a:t>q</a:t>
              </a:r>
              <a:r>
                <a:rPr lang="en-US" sz="2000" baseline="-25000">
                  <a:solidFill>
                    <a:srgbClr val="0000FF"/>
                  </a:solidFill>
                </a:rPr>
                <a:t>12</a:t>
              </a:r>
              <a:r>
                <a:rPr lang="en-US" sz="2000">
                  <a:solidFill>
                    <a:srgbClr val="0000FF"/>
                  </a:solidFill>
                </a:rPr>
                <a:t>, </a:t>
              </a:r>
              <a:r>
                <a:rPr lang="en-US" sz="2000">
                  <a:solidFill>
                    <a:srgbClr val="0000FF"/>
                  </a:solidFill>
                  <a:latin typeface="Symbol" charset="2"/>
                  <a:ea typeface="Symbol" charset="2"/>
                  <a:cs typeface="Symbol" charset="2"/>
                </a:rPr>
                <a:t>q</a:t>
              </a:r>
              <a:r>
                <a:rPr lang="en-US" sz="2000" baseline="-25000">
                  <a:solidFill>
                    <a:srgbClr val="0000FF"/>
                  </a:solidFill>
                </a:rPr>
                <a:t>13</a:t>
              </a:r>
              <a:r>
                <a:rPr lang="en-US" sz="2000">
                  <a:solidFill>
                    <a:srgbClr val="0000FF"/>
                  </a:solidFill>
                </a:rPr>
                <a:t>, </a:t>
              </a:r>
              <a:r>
                <a:rPr lang="en-US" sz="2000">
                  <a:solidFill>
                    <a:srgbClr val="0000FF"/>
                  </a:solidFill>
                  <a:latin typeface="Symbol" charset="2"/>
                  <a:ea typeface="Symbol" charset="2"/>
                  <a:cs typeface="Symbol" charset="2"/>
                </a:rPr>
                <a:t>q</a:t>
              </a:r>
              <a:r>
                <a:rPr lang="en-US" sz="2000" baseline="-25000">
                  <a:solidFill>
                    <a:srgbClr val="0000FF"/>
                  </a:solidFill>
                </a:rPr>
                <a:t>23</a:t>
              </a: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457200" y="4648200"/>
            <a:ext cx="1524000" cy="981908"/>
            <a:chOff x="457200" y="4648200"/>
            <a:chExt cx="1524000" cy="981908"/>
          </a:xfrm>
        </p:grpSpPr>
        <p:sp>
          <p:nvSpPr>
            <p:cNvPr id="10" name="Right Brace 5"/>
            <p:cNvSpPr>
              <a:spLocks/>
            </p:cNvSpPr>
            <p:nvPr/>
          </p:nvSpPr>
          <p:spPr bwMode="auto">
            <a:xfrm rot="5400000">
              <a:off x="1181100" y="4152900"/>
              <a:ext cx="304800" cy="1295400"/>
            </a:xfrm>
            <a:prstGeom prst="rightBrace">
              <a:avLst>
                <a:gd name="adj1" fmla="val 8343"/>
                <a:gd name="adj2" fmla="val 50000"/>
              </a:avLst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457200" y="4953000"/>
              <a:ext cx="148940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</a:rPr>
                <a:t>“small” </a:t>
              </a:r>
              <a:r>
                <a:rPr lang="en-US" sz="200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US" sz="2000">
                  <a:solidFill>
                    <a:srgbClr val="FF0000"/>
                  </a:solidFill>
                </a:rPr>
                <a:t>m</a:t>
              </a:r>
              <a:r>
                <a:rPr lang="en-US" sz="2000" baseline="30000">
                  <a:solidFill>
                    <a:srgbClr val="FF0000"/>
                  </a:solidFill>
                </a:rPr>
                <a:t>2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</a:rPr>
                <a:t>(“solar” </a:t>
              </a:r>
              <a:r>
                <a:rPr lang="en-US" sz="1800">
                  <a:solidFill>
                    <a:srgbClr val="FF0000"/>
                  </a:solidFill>
                  <a:latin typeface="Symbol" charset="2"/>
                  <a:cs typeface="Symbol" charset="2"/>
                </a:rPr>
                <a:t>n</a:t>
              </a:r>
              <a:r>
                <a:rPr lang="en-US" sz="1800">
                  <a:solidFill>
                    <a:srgbClr val="FF0000"/>
                  </a:solidFill>
                </a:rPr>
                <a:t>)</a:t>
              </a: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7086600" y="4648200"/>
            <a:ext cx="2049697" cy="981908"/>
            <a:chOff x="7086600" y="4648200"/>
            <a:chExt cx="2049697" cy="981908"/>
          </a:xfrm>
        </p:grpSpPr>
        <p:sp>
          <p:nvSpPr>
            <p:cNvPr id="11" name="Right Brace 6"/>
            <p:cNvSpPr>
              <a:spLocks/>
            </p:cNvSpPr>
            <p:nvPr/>
          </p:nvSpPr>
          <p:spPr bwMode="auto">
            <a:xfrm rot="5400000">
              <a:off x="7962900" y="4152900"/>
              <a:ext cx="304800" cy="1295400"/>
            </a:xfrm>
            <a:prstGeom prst="rightBrace">
              <a:avLst>
                <a:gd name="adj1" fmla="val 8343"/>
                <a:gd name="adj2" fmla="val 50000"/>
              </a:avLst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7086600" y="4953000"/>
              <a:ext cx="2049697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</a:rPr>
                <a:t>“large” </a:t>
              </a:r>
              <a:r>
                <a:rPr lang="en-US" sz="200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US" sz="2000">
                  <a:solidFill>
                    <a:srgbClr val="FF0000"/>
                  </a:solidFill>
                </a:rPr>
                <a:t>m</a:t>
              </a:r>
              <a:r>
                <a:rPr lang="en-US" sz="2000" baseline="30000">
                  <a:solidFill>
                    <a:srgbClr val="FF0000"/>
                  </a:solidFill>
                </a:rPr>
                <a:t>2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</a:rPr>
                <a:t>(“atmospheric” </a:t>
              </a:r>
              <a:r>
                <a:rPr lang="en-US" sz="1800">
                  <a:solidFill>
                    <a:srgbClr val="FF0000"/>
                  </a:solidFill>
                  <a:latin typeface="Symbol" charset="2"/>
                  <a:cs typeface="Symbol" charset="2"/>
                </a:rPr>
                <a:t>n</a:t>
              </a:r>
              <a:r>
                <a:rPr lang="en-US" sz="1800">
                  <a:solidFill>
                    <a:srgbClr val="FF0000"/>
                  </a:solidFill>
                </a:rPr>
                <a:t>)</a:t>
              </a:r>
            </a:p>
          </p:txBody>
        </p:sp>
      </p:grp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457200" y="587758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rgbClr val="008000"/>
                </a:solidFill>
              </a:rPr>
              <a:t> [</a:t>
            </a:r>
            <a:r>
              <a:rPr lang="en-US" sz="1400">
                <a:solidFill>
                  <a:srgbClr val="008000"/>
                </a:solidFill>
              </a:rPr>
              <a:t>G.L.F., E. Lisi, A. Marrone, A. Rotunno</a:t>
            </a:r>
            <a:r>
              <a:rPr lang="en-US" sz="1400" b="0">
                <a:solidFill>
                  <a:srgbClr val="008000"/>
                </a:solidFill>
              </a:rPr>
              <a:t>, </a:t>
            </a:r>
            <a:r>
              <a:rPr lang="en-US" sz="1400">
                <a:solidFill>
                  <a:srgbClr val="008000"/>
                </a:solidFill>
              </a:rPr>
              <a:t>A. Palazzo, </a:t>
            </a:r>
            <a:r>
              <a:rPr lang="en-US" sz="1400" b="0">
                <a:solidFill>
                  <a:srgbClr val="13783B"/>
                </a:solidFill>
              </a:rPr>
              <a:t>“Evidence of </a:t>
            </a:r>
            <a:r>
              <a:rPr lang="en-US" sz="1400">
                <a:solidFill>
                  <a:srgbClr val="13783B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1400" baseline="-25000">
                <a:solidFill>
                  <a:srgbClr val="13783B"/>
                </a:solidFill>
              </a:rPr>
              <a:t>13 </a:t>
            </a:r>
            <a:r>
              <a:rPr lang="en-US" sz="1400" b="0">
                <a:solidFill>
                  <a:srgbClr val="13783B"/>
                </a:solidFill>
              </a:rPr>
              <a:t>&gt; 0 from global neutrino data analysis”, </a:t>
            </a:r>
            <a:r>
              <a:rPr lang="en-US" sz="1400" b="0">
                <a:solidFill>
                  <a:srgbClr val="0000FF"/>
                </a:solidFill>
              </a:rPr>
              <a:t>Phys. Rev. D84 (2011) 053007, arXiv:1106.6028v2</a:t>
            </a:r>
            <a:r>
              <a:rPr lang="en-US" sz="1400" b="0">
                <a:solidFill>
                  <a:srgbClr val="13783B"/>
                </a:solidFill>
              </a:rPr>
              <a:t>] 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624090" y="895350"/>
            <a:ext cx="5919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0090"/>
                </a:solidFill>
              </a:rPr>
              <a:t>G</a:t>
            </a:r>
            <a:r>
              <a:rPr lang="en-US" sz="2000" b="0">
                <a:solidFill>
                  <a:srgbClr val="000090"/>
                </a:solidFill>
              </a:rPr>
              <a:t>lobal data analysis in terms of  </a:t>
            </a:r>
            <a:r>
              <a:rPr lang="en-US" sz="2000">
                <a:solidFill>
                  <a:srgbClr val="3366FF"/>
                </a:solidFill>
              </a:rPr>
              <a:t>N</a:t>
            </a:r>
            <a:r>
              <a:rPr lang="en-US" sz="2000">
                <a:solidFill>
                  <a:srgbClr val="3366FF"/>
                </a:solidFill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2000">
                <a:solidFill>
                  <a:srgbClr val="3366FF"/>
                </a:solidFill>
              </a:rPr>
              <a:t> = √</a:t>
            </a:r>
            <a:r>
              <a:rPr lang="en-US" sz="2000">
                <a:solidFill>
                  <a:srgbClr val="3366FF"/>
                </a:solidFill>
                <a:latin typeface="Symbol" charset="2"/>
                <a:ea typeface="Symbol" charset="2"/>
                <a:cs typeface="Symbol" charset="2"/>
              </a:rPr>
              <a:t>Dc</a:t>
            </a:r>
            <a:r>
              <a:rPr lang="en-US" sz="2000" baseline="30000">
                <a:solidFill>
                  <a:srgbClr val="3366FF"/>
                </a:solidFill>
              </a:rPr>
              <a:t>2</a:t>
            </a:r>
          </a:p>
          <a:p>
            <a:pPr algn="ctr"/>
            <a:r>
              <a:rPr lang="en-US" sz="2000" b="0"/>
              <a:t> </a:t>
            </a:r>
            <a:r>
              <a:rPr lang="en-US" sz="1600" b="0">
                <a:solidFill>
                  <a:srgbClr val="008000"/>
                </a:solidFill>
              </a:rPr>
              <a:t>(the more linear and symmetric, the more gaussian errors</a:t>
            </a:r>
            <a:r>
              <a:rPr lang="en-US" sz="1600" b="0">
                <a:solidFill>
                  <a:srgbClr val="008000"/>
                </a:solidFill>
                <a:sym typeface="Wingdings" charset="2"/>
              </a:rPr>
              <a:t>) </a:t>
            </a:r>
            <a:r>
              <a:rPr lang="en-US" sz="1600">
                <a:solidFill>
                  <a:srgbClr val="008000"/>
                </a:solidFill>
              </a:rPr>
              <a:t>  </a:t>
            </a:r>
            <a:endParaRPr lang="en-US" sz="2000">
              <a:solidFill>
                <a:srgbClr val="008000"/>
              </a:solidFill>
            </a:endParaRPr>
          </a:p>
        </p:txBody>
      </p:sp>
      <p:pic>
        <p:nvPicPr>
          <p:cNvPr id="16" name="Picture 11" descr="fig_1.pdf"/>
          <p:cNvPicPr>
            <a:picLocks noChangeAspect="1"/>
          </p:cNvPicPr>
          <p:nvPr/>
        </p:nvPicPr>
        <p:blipFill>
          <a:blip r:embed="rId2"/>
          <a:srcRect l="6248" t="20557" r="3751" b="18935"/>
          <a:stretch>
            <a:fillRect/>
          </a:stretch>
        </p:blipFill>
        <p:spPr bwMode="auto">
          <a:xfrm>
            <a:off x="228600" y="1828800"/>
            <a:ext cx="88296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14</a:t>
            </a:fld>
            <a:endParaRPr lang="en-US" sz="1400" dirty="0"/>
          </a:p>
        </p:txBody>
      </p:sp>
      <p:grpSp>
        <p:nvGrpSpPr>
          <p:cNvPr id="31" name="Gruppo 30"/>
          <p:cNvGrpSpPr/>
          <p:nvPr/>
        </p:nvGrpSpPr>
        <p:grpSpPr>
          <a:xfrm>
            <a:off x="381000" y="2210514"/>
            <a:ext cx="2227263" cy="3113087"/>
            <a:chOff x="381000" y="1760538"/>
            <a:chExt cx="2227263" cy="311308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8463" y="2119313"/>
              <a:ext cx="2133600" cy="229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381000" y="1760538"/>
              <a:ext cx="22272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0"/>
                <a:t>SK@Neutrino2010</a:t>
              </a:r>
            </a:p>
          </p:txBody>
        </p:sp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527050" y="4503738"/>
              <a:ext cx="20081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0"/>
                <a:t>Nearly maximal…</a:t>
              </a: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2819400" y="2199401"/>
            <a:ext cx="3276600" cy="3113088"/>
            <a:chOff x="2819400" y="1749425"/>
            <a:chExt cx="3276600" cy="3113088"/>
          </a:xfrm>
        </p:grpSpPr>
        <p:pic>
          <p:nvPicPr>
            <p:cNvPr id="11" name="Picture 6" descr="nonmax2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76550" y="2130425"/>
              <a:ext cx="2990850" cy="2362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2819400" y="1749425"/>
              <a:ext cx="3276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0">
                  <a:solidFill>
                    <a:srgbClr val="0000FF"/>
                  </a:solidFill>
                </a:rPr>
                <a:t>Gonzalez-Garcia et al. 2010</a:t>
              </a:r>
            </a:p>
          </p:txBody>
        </p: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3276600" y="4492625"/>
              <a:ext cx="2667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0">
                  <a:solidFill>
                    <a:srgbClr val="0000FF"/>
                  </a:solidFill>
                </a:rPr>
                <a:t>Slightly nonmaximal…</a:t>
              </a:r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6019800" y="2199401"/>
            <a:ext cx="3048000" cy="3113088"/>
            <a:chOff x="6019800" y="1749425"/>
            <a:chExt cx="3048000" cy="3113088"/>
          </a:xfrm>
        </p:grpSpPr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6248400" y="1749425"/>
              <a:ext cx="2362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0">
                  <a:solidFill>
                    <a:srgbClr val="FF0000"/>
                  </a:solidFill>
                </a:rPr>
                <a:t>   Our analysis, 2011</a:t>
              </a:r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6019800" y="4492625"/>
              <a:ext cx="3048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0">
                  <a:solidFill>
                    <a:srgbClr val="FF0000"/>
                  </a:solidFill>
                </a:rPr>
                <a:t>Slightly more nonmaximal…</a:t>
              </a:r>
            </a:p>
          </p:txBody>
        </p:sp>
        <p:pic>
          <p:nvPicPr>
            <p:cNvPr id="18" name="Picture 13" descr="fig_1.pdf"/>
            <p:cNvPicPr>
              <a:picLocks noChangeAspect="1"/>
            </p:cNvPicPr>
            <p:nvPr/>
          </p:nvPicPr>
          <p:blipFill>
            <a:blip r:embed="rId4"/>
            <a:srcRect l="61243" t="20557" r="22498" b="18935"/>
            <a:stretch>
              <a:fillRect/>
            </a:stretch>
          </p:blipFill>
          <p:spPr bwMode="auto">
            <a:xfrm>
              <a:off x="6553200" y="2133600"/>
              <a:ext cx="1905000" cy="2362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uppo 34"/>
          <p:cNvGrpSpPr/>
          <p:nvPr/>
        </p:nvGrpSpPr>
        <p:grpSpPr>
          <a:xfrm>
            <a:off x="5453605" y="5402976"/>
            <a:ext cx="3385595" cy="845424"/>
            <a:chOff x="5453605" y="4953000"/>
            <a:chExt cx="3385595" cy="845424"/>
          </a:xfrm>
        </p:grpSpPr>
        <p:sp>
          <p:nvSpPr>
            <p:cNvPr id="24" name="TextBox 2"/>
            <p:cNvSpPr txBox="1">
              <a:spLocks noChangeArrowheads="1"/>
            </p:cNvSpPr>
            <p:nvPr/>
          </p:nvSpPr>
          <p:spPr bwMode="auto">
            <a:xfrm>
              <a:off x="5453605" y="5213648"/>
              <a:ext cx="3385595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90"/>
                  </a:solidFill>
                </a:rPr>
                <a:t>It i</a:t>
              </a:r>
              <a:r>
                <a:rPr lang="en-US" sz="1600" b="0" dirty="0">
                  <a:solidFill>
                    <a:srgbClr val="000090"/>
                  </a:solidFill>
                </a:rPr>
                <a:t>ncludes now SK I+II+III</a:t>
              </a:r>
            </a:p>
            <a:p>
              <a:pPr algn="ctr"/>
              <a:r>
                <a:rPr lang="en-US" sz="1600" b="0" dirty="0">
                  <a:solidFill>
                    <a:srgbClr val="000090"/>
                  </a:solidFill>
                </a:rPr>
                <a:t>data with both </a:t>
              </a:r>
              <a:r>
                <a:rPr lang="en-US" sz="1600" b="0" dirty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q</a:t>
              </a:r>
              <a:r>
                <a:rPr lang="en-US" sz="1600" b="0" baseline="-25000" dirty="0">
                  <a:solidFill>
                    <a:srgbClr val="FF0000"/>
                  </a:solidFill>
                </a:rPr>
                <a:t>13 </a:t>
              </a:r>
              <a:r>
                <a:rPr lang="it-IT" sz="1600" dirty="0">
                  <a:solidFill>
                    <a:srgbClr val="FF0000"/>
                  </a:solidFill>
                  <a:latin typeface="Symbol" charset="2"/>
                  <a:ea typeface="ＭＳ Ｐゴシック" pitchFamily="-107" charset="-128"/>
                  <a:cs typeface="Symbol" charset="2"/>
                </a:rPr>
                <a:t>≠</a:t>
              </a:r>
              <a:r>
                <a:rPr lang="en-US" sz="1600" b="0" dirty="0">
                  <a:solidFill>
                    <a:srgbClr val="FF0000"/>
                  </a:solidFill>
                </a:rPr>
                <a:t> 0</a:t>
              </a:r>
              <a:r>
                <a:rPr lang="en-US" sz="1600" b="0" dirty="0">
                  <a:solidFill>
                    <a:srgbClr val="000090"/>
                  </a:solidFill>
                </a:rPr>
                <a:t> and </a:t>
              </a:r>
              <a:r>
                <a:rPr lang="en-US" sz="1600" b="0" dirty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US" sz="1600" b="0" dirty="0">
                  <a:solidFill>
                    <a:srgbClr val="FF0000"/>
                  </a:solidFill>
                </a:rPr>
                <a:t>m</a:t>
              </a:r>
              <a:r>
                <a:rPr lang="en-US" sz="1600" b="0" baseline="30000" dirty="0">
                  <a:solidFill>
                    <a:srgbClr val="FF0000"/>
                  </a:solidFill>
                </a:rPr>
                <a:t>2 </a:t>
              </a:r>
              <a:r>
                <a:rPr lang="it-IT" sz="1600" dirty="0">
                  <a:solidFill>
                    <a:srgbClr val="FF0000"/>
                  </a:solidFill>
                  <a:latin typeface="Symbol" charset="2"/>
                  <a:ea typeface="ＭＳ Ｐゴシック" pitchFamily="-107" charset="-128"/>
                  <a:cs typeface="Symbol" charset="2"/>
                </a:rPr>
                <a:t>≠</a:t>
              </a:r>
              <a:r>
                <a:rPr lang="en-US" sz="1600" b="0" dirty="0">
                  <a:solidFill>
                    <a:srgbClr val="FF0000"/>
                  </a:solidFill>
                </a:rPr>
                <a:t> 0</a:t>
              </a:r>
              <a:r>
                <a:rPr lang="en-US" sz="1600" b="0" dirty="0">
                  <a:solidFill>
                    <a:srgbClr val="000090"/>
                  </a:solidFill>
                </a:rPr>
                <a:t> </a:t>
              </a:r>
            </a:p>
          </p:txBody>
        </p:sp>
        <p:cxnSp>
          <p:nvCxnSpPr>
            <p:cNvPr id="25" name="Connettore 2 24"/>
            <p:cNvCxnSpPr/>
            <p:nvPr/>
          </p:nvCxnSpPr>
          <p:spPr bwMode="auto">
            <a:xfrm flipV="1">
              <a:off x="7041232" y="4953000"/>
              <a:ext cx="197768" cy="258272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304800" y="196334"/>
            <a:ext cx="8248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b="0" dirty="0">
                <a:solidFill>
                  <a:srgbClr val="000090"/>
                </a:solidFill>
              </a:rPr>
              <a:t>Still open problems (2011</a:t>
            </a:r>
            <a:r>
              <a:rPr lang="en-US" sz="2200" b="0" dirty="0" smtClean="0">
                <a:solidFill>
                  <a:srgbClr val="000090"/>
                </a:solidFill>
              </a:rPr>
              <a:t>), apart from </a:t>
            </a:r>
            <a:r>
              <a:rPr lang="en-US" sz="2200" b="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sz="2200" b="0" baseline="-25000" dirty="0" err="1" smtClean="0">
                <a:solidFill>
                  <a:srgbClr val="FF0000"/>
                </a:solidFill>
              </a:rPr>
              <a:t>CP</a:t>
            </a:r>
            <a:r>
              <a:rPr lang="en-US" sz="2200" b="0" dirty="0" smtClean="0">
                <a:solidFill>
                  <a:srgbClr val="000090"/>
                </a:solidFill>
              </a:rPr>
              <a:t> </a:t>
            </a:r>
            <a:r>
              <a:rPr lang="en-US" sz="2200" b="0" dirty="0">
                <a:solidFill>
                  <a:srgbClr val="000090"/>
                </a:solidFill>
              </a:rPr>
              <a:t>…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457200" y="1483057"/>
            <a:ext cx="5715000" cy="430887"/>
            <a:chOff x="457200" y="873457"/>
            <a:chExt cx="5715000" cy="430887"/>
          </a:xfrm>
        </p:grpSpPr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990600" y="873457"/>
              <a:ext cx="5181600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sin</a:t>
              </a:r>
              <a:r>
                <a:rPr lang="en-US" sz="2200" baseline="30000">
                  <a:solidFill>
                    <a:srgbClr val="FF0000"/>
                  </a:solidFill>
                </a:rPr>
                <a:t>2</a:t>
              </a:r>
              <a:r>
                <a:rPr lang="en-US" sz="220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q</a:t>
              </a:r>
              <a:r>
                <a:rPr lang="en-US" sz="2200" baseline="-25000">
                  <a:solidFill>
                    <a:srgbClr val="FF0000"/>
                  </a:solidFill>
                </a:rPr>
                <a:t>23</a:t>
              </a:r>
              <a:r>
                <a:rPr lang="en-US" sz="2200" b="0">
                  <a:solidFill>
                    <a:srgbClr val="FF0000"/>
                  </a:solidFill>
                </a:rPr>
                <a:t>: </a:t>
              </a:r>
              <a:r>
                <a:rPr lang="en-US" sz="220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n</a:t>
              </a:r>
              <a:r>
                <a:rPr lang="en-US" sz="2200" baseline="-2500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m</a:t>
              </a:r>
              <a:r>
                <a:rPr lang="en-US" sz="2200" b="0">
                  <a:solidFill>
                    <a:srgbClr val="FF0000"/>
                  </a:solidFill>
                </a:rPr>
                <a:t>-</a:t>
              </a:r>
              <a:r>
                <a:rPr lang="en-US" sz="220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n</a:t>
              </a:r>
              <a:r>
                <a:rPr lang="en-US" sz="2200" baseline="-2500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t</a:t>
              </a:r>
              <a:r>
                <a:rPr lang="en-US" sz="2200">
                  <a:solidFill>
                    <a:srgbClr val="FF0000"/>
                  </a:solidFill>
                </a:rPr>
                <a:t> mixing, maximal or not ? </a:t>
              </a:r>
              <a:endParaRPr lang="en-US" sz="2200" baseline="30000">
                <a:solidFill>
                  <a:srgbClr val="007800"/>
                </a:solidFill>
              </a:endParaRPr>
            </a:p>
          </p:txBody>
        </p:sp>
        <p:grpSp>
          <p:nvGrpSpPr>
            <p:cNvPr id="29" name="Gruppo 28"/>
            <p:cNvGrpSpPr/>
            <p:nvPr/>
          </p:nvGrpSpPr>
          <p:grpSpPr>
            <a:xfrm>
              <a:off x="457200" y="923728"/>
              <a:ext cx="390329" cy="338554"/>
              <a:chOff x="457200" y="923728"/>
              <a:chExt cx="390329" cy="338554"/>
            </a:xfrm>
          </p:grpSpPr>
          <p:sp>
            <p:nvSpPr>
              <p:cNvPr id="27" name="Ovale 26"/>
              <p:cNvSpPr/>
              <p:nvPr/>
            </p:nvSpPr>
            <p:spPr bwMode="auto">
              <a:xfrm>
                <a:off x="457200" y="954056"/>
                <a:ext cx="304800" cy="3048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-107" charset="0"/>
                  <a:ea typeface="ＭＳ Ｐゴシック" pitchFamily="-107" charset="-128"/>
                  <a:cs typeface="ＭＳ Ｐゴシック" pitchFamily="-107" charset="-128"/>
                </a:endParaRPr>
              </a:p>
            </p:txBody>
          </p:sp>
          <p:sp>
            <p:nvSpPr>
              <p:cNvPr id="28" name="TextBox 12"/>
              <p:cNvSpPr txBox="1">
                <a:spLocks noChangeArrowheads="1"/>
              </p:cNvSpPr>
              <p:nvPr/>
            </p:nvSpPr>
            <p:spPr bwMode="auto">
              <a:xfrm>
                <a:off x="466529" y="923728"/>
                <a:ext cx="3810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000090"/>
                    </a:solidFill>
                  </a:rPr>
                  <a:t>2</a:t>
                </a:r>
                <a:endParaRPr lang="en-US" sz="1600" b="0" dirty="0">
                  <a:solidFill>
                    <a:srgbClr val="000090"/>
                  </a:solidFill>
                </a:endParaRPr>
              </a:p>
            </p:txBody>
          </p:sp>
        </p:grpSp>
      </p:grpSp>
      <p:grpSp>
        <p:nvGrpSpPr>
          <p:cNvPr id="33" name="Gruppo 69"/>
          <p:cNvGrpSpPr/>
          <p:nvPr/>
        </p:nvGrpSpPr>
        <p:grpSpPr>
          <a:xfrm>
            <a:off x="457200" y="864513"/>
            <a:ext cx="5715000" cy="430887"/>
            <a:chOff x="457200" y="304800"/>
            <a:chExt cx="5083390" cy="430887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990600" y="304800"/>
              <a:ext cx="4549990" cy="4308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it-IT" sz="2200" dirty="0">
                  <a:solidFill>
                    <a:srgbClr val="FF0000"/>
                  </a:solidFill>
                </a:rPr>
                <a:t>3</a:t>
              </a:r>
              <a:r>
                <a:rPr lang="it-IT" sz="2200" dirty="0">
                  <a:solidFill>
                    <a:srgbClr val="FF0000"/>
                  </a:solidFill>
                  <a:latin typeface="Lucida Grande" charset="0"/>
                  <a:ea typeface="Lucida Grande" charset="0"/>
                  <a:cs typeface="Lucida Grande" charset="0"/>
                </a:rPr>
                <a:t>ν</a:t>
              </a:r>
              <a:r>
                <a:rPr lang="it-IT" sz="2200" dirty="0">
                  <a:solidFill>
                    <a:srgbClr val="FF0000"/>
                  </a:solidFill>
                </a:rPr>
                <a:t> mass-mixing </a:t>
              </a:r>
              <a:r>
                <a:rPr lang="it-IT" sz="2200" dirty="0" err="1" smtClean="0">
                  <a:solidFill>
                    <a:srgbClr val="FF0000"/>
                  </a:solidFill>
                </a:rPr>
                <a:t>hierarchy</a:t>
              </a:r>
              <a:endParaRPr lang="it-IT" sz="2200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37" name="Gruppo 53"/>
            <p:cNvGrpSpPr/>
            <p:nvPr/>
          </p:nvGrpSpPr>
          <p:grpSpPr>
            <a:xfrm>
              <a:off x="457200" y="368752"/>
              <a:ext cx="406671" cy="338554"/>
              <a:chOff x="457200" y="932672"/>
              <a:chExt cx="406671" cy="338554"/>
            </a:xfrm>
          </p:grpSpPr>
          <p:sp>
            <p:nvSpPr>
              <p:cNvPr id="38" name="Ovale 54"/>
              <p:cNvSpPr/>
              <p:nvPr/>
            </p:nvSpPr>
            <p:spPr bwMode="auto">
              <a:xfrm>
                <a:off x="457200" y="954056"/>
                <a:ext cx="304800" cy="3048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-107" charset="0"/>
                  <a:ea typeface="ＭＳ Ｐゴシック" pitchFamily="-107" charset="-128"/>
                  <a:cs typeface="ＭＳ Ｐゴシック" pitchFamily="-107" charset="-128"/>
                </a:endParaRPr>
              </a:p>
            </p:txBody>
          </p:sp>
          <p:sp>
            <p:nvSpPr>
              <p:cNvPr id="39" name="TextBox 12"/>
              <p:cNvSpPr txBox="1">
                <a:spLocks noChangeArrowheads="1"/>
              </p:cNvSpPr>
              <p:nvPr/>
            </p:nvSpPr>
            <p:spPr bwMode="auto">
              <a:xfrm>
                <a:off x="482871" y="932672"/>
                <a:ext cx="3810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000090"/>
                    </a:solidFill>
                  </a:rPr>
                  <a:t>1</a:t>
                </a:r>
                <a:endParaRPr lang="en-US" sz="1600" b="0" dirty="0">
                  <a:solidFill>
                    <a:srgbClr val="000090"/>
                  </a:solidFill>
                </a:endParaRPr>
              </a:p>
            </p:txBody>
          </p:sp>
        </p:grpSp>
      </p:grpSp>
      <p:grpSp>
        <p:nvGrpSpPr>
          <p:cNvPr id="42" name="Gruppo 41"/>
          <p:cNvGrpSpPr/>
          <p:nvPr/>
        </p:nvGrpSpPr>
        <p:grpSpPr>
          <a:xfrm>
            <a:off x="5867400" y="838200"/>
            <a:ext cx="3039036" cy="461665"/>
            <a:chOff x="5867400" y="838200"/>
            <a:chExt cx="3039036" cy="461665"/>
          </a:xfrm>
        </p:grpSpPr>
        <p:sp>
          <p:nvSpPr>
            <p:cNvPr id="40" name="CasellaDiTesto 39"/>
            <p:cNvSpPr txBox="1"/>
            <p:nvPr/>
          </p:nvSpPr>
          <p:spPr>
            <a:xfrm>
              <a:off x="6629400" y="838200"/>
              <a:ext cx="22770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00FF"/>
                  </a:solidFill>
                </a:rPr>
                <a:t>no </a:t>
              </a:r>
              <a:r>
                <a:rPr lang="it-IT" dirty="0" err="1" smtClean="0">
                  <a:solidFill>
                    <a:srgbClr val="0000FF"/>
                  </a:solidFill>
                </a:rPr>
                <a:t>hints so far</a:t>
              </a:r>
              <a:endParaRPr lang="it-IT">
                <a:solidFill>
                  <a:srgbClr val="0000FF"/>
                </a:solidFill>
              </a:endParaRPr>
            </a:p>
          </p:txBody>
        </p:sp>
        <p:sp>
          <p:nvSpPr>
            <p:cNvPr id="41" name="Freccia destra 40"/>
            <p:cNvSpPr/>
            <p:nvPr/>
          </p:nvSpPr>
          <p:spPr bwMode="auto">
            <a:xfrm>
              <a:off x="5867400" y="990600"/>
              <a:ext cx="533400" cy="228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15</a:t>
            </a:fld>
            <a:endParaRPr lang="en-US" sz="1400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81000" y="753070"/>
            <a:ext cx="8534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 dirty="0" smtClean="0">
                <a:solidFill>
                  <a:srgbClr val="000090"/>
                </a:solidFill>
              </a:rPr>
              <a:t>There is</a:t>
            </a:r>
            <a:r>
              <a:rPr lang="en-US" sz="1800" b="0" dirty="0" smtClean="0">
                <a:solidFill>
                  <a:srgbClr val="000090"/>
                </a:solidFill>
              </a:rPr>
              <a:t> </a:t>
            </a:r>
            <a:r>
              <a:rPr lang="en-US" sz="1800" b="0" dirty="0">
                <a:solidFill>
                  <a:srgbClr val="000090"/>
                </a:solidFill>
              </a:rPr>
              <a:t>an interesting interplay between </a:t>
            </a:r>
            <a:r>
              <a:rPr lang="en-US" sz="1800" b="0" dirty="0">
                <a:solidFill>
                  <a:srgbClr val="0000FF"/>
                </a:solidFill>
              </a:rPr>
              <a:t>LBL appearance + disappearance </a:t>
            </a:r>
            <a:r>
              <a:rPr lang="en-US" sz="1800" b="0" dirty="0">
                <a:solidFill>
                  <a:srgbClr val="000090"/>
                </a:solidFill>
              </a:rPr>
              <a:t>data, </a:t>
            </a:r>
            <a:r>
              <a:rPr lang="en-US" sz="1800" b="0" dirty="0">
                <a:solidFill>
                  <a:srgbClr val="0000FF"/>
                </a:solidFill>
              </a:rPr>
              <a:t>SBL reactor </a:t>
            </a:r>
            <a:r>
              <a:rPr lang="en-US" sz="1800" b="0" dirty="0">
                <a:solidFill>
                  <a:srgbClr val="000090"/>
                </a:solidFill>
              </a:rPr>
              <a:t>data, and </a:t>
            </a:r>
            <a:r>
              <a:rPr lang="en-US" sz="1800" b="0" dirty="0">
                <a:solidFill>
                  <a:srgbClr val="0000FF"/>
                </a:solidFill>
              </a:rPr>
              <a:t>octant degeneracy</a:t>
            </a:r>
            <a:r>
              <a:rPr lang="en-US" sz="1800" b="0" dirty="0">
                <a:solidFill>
                  <a:srgbClr val="000090"/>
                </a:solidFill>
              </a:rPr>
              <a:t>, as pointed out long ago </a:t>
            </a:r>
          </a:p>
          <a:p>
            <a:pPr algn="just"/>
            <a:r>
              <a:rPr lang="en-US" sz="1600" b="0" dirty="0">
                <a:solidFill>
                  <a:srgbClr val="13783B"/>
                </a:solidFill>
              </a:rPr>
              <a:t>[GLF &amp; Lisi, Phys. Rev. D54 (1996) 3667, </a:t>
            </a:r>
            <a:r>
              <a:rPr lang="en-US" sz="1600" b="0" dirty="0" err="1">
                <a:solidFill>
                  <a:srgbClr val="13783B"/>
                </a:solidFill>
              </a:rPr>
              <a:t>hep-ph</a:t>
            </a:r>
            <a:r>
              <a:rPr lang="en-US" sz="1600" b="0" dirty="0">
                <a:solidFill>
                  <a:srgbClr val="13783B"/>
                </a:solidFill>
              </a:rPr>
              <a:t>/9604415]</a:t>
            </a:r>
          </a:p>
        </p:txBody>
      </p:sp>
      <p:grpSp>
        <p:nvGrpSpPr>
          <p:cNvPr id="2" name="Gruppo 19"/>
          <p:cNvGrpSpPr/>
          <p:nvPr/>
        </p:nvGrpSpPr>
        <p:grpSpPr>
          <a:xfrm>
            <a:off x="468313" y="1955800"/>
            <a:ext cx="4403725" cy="3987800"/>
            <a:chOff x="468313" y="1955800"/>
            <a:chExt cx="4403725" cy="3987800"/>
          </a:xfrm>
        </p:grpSpPr>
        <p:pic>
          <p:nvPicPr>
            <p:cNvPr id="9" name="Picture 3" descr="Pages from 9604415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8313" y="1955800"/>
              <a:ext cx="4403725" cy="398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3419475" y="4076700"/>
              <a:ext cx="9625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</a:rPr>
                <a:t>appear.</a:t>
              </a:r>
            </a:p>
          </p:txBody>
        </p: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 rot="16200000">
              <a:off x="1805533" y="4457978"/>
              <a:ext cx="12752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</a:rPr>
                <a:t>disappear.</a:t>
              </a:r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57200" y="150019"/>
            <a:ext cx="56388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b="0" dirty="0">
                <a:solidFill>
                  <a:srgbClr val="FF0000"/>
                </a:solidFill>
              </a:rPr>
              <a:t>. </a:t>
            </a:r>
            <a:r>
              <a:rPr lang="en-US" b="0" dirty="0" smtClean="0">
                <a:solidFill>
                  <a:srgbClr val="FF0000"/>
                </a:solidFill>
              </a:rPr>
              <a:t>3</a:t>
            </a:r>
            <a:r>
              <a:rPr lang="en-US" b="0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b="0" dirty="0" smtClean="0">
                <a:solidFill>
                  <a:srgbClr val="FF0000"/>
                </a:solidFill>
              </a:rPr>
              <a:t> analysis: </a:t>
            </a:r>
            <a:r>
              <a:rPr lang="en-US" b="0" dirty="0">
                <a:solidFill>
                  <a:srgbClr val="FF0000"/>
                </a:solidFill>
              </a:rPr>
              <a:t>methodological issues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uppo 20"/>
          <p:cNvGrpSpPr/>
          <p:nvPr/>
        </p:nvGrpSpPr>
        <p:grpSpPr>
          <a:xfrm>
            <a:off x="5334000" y="2286000"/>
            <a:ext cx="4267200" cy="1934528"/>
            <a:chOff x="5334000" y="2286000"/>
            <a:chExt cx="4267200" cy="1934528"/>
          </a:xfrm>
        </p:grpSpPr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5334000" y="2743200"/>
              <a:ext cx="4267200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en-US" sz="1800">
                  <a:solidFill>
                    <a:srgbClr val="000090"/>
                  </a:solidFill>
                </a:rPr>
                <a:t>For (slightly) non-maximal mixing, </a:t>
              </a:r>
              <a:r>
                <a:rPr lang="en-US" sz="1800">
                  <a:solidFill>
                    <a:srgbClr val="0000FF"/>
                  </a:solidFill>
                </a:rPr>
                <a:t>LBL</a:t>
              </a:r>
              <a:r>
                <a:rPr lang="en-US" sz="1800">
                  <a:solidFill>
                    <a:srgbClr val="000090"/>
                  </a:solidFill>
                </a:rPr>
                <a:t> </a:t>
              </a:r>
              <a:r>
                <a:rPr lang="en-US" sz="1800">
                  <a:solidFill>
                    <a:srgbClr val="0000FF"/>
                  </a:solidFill>
                </a:rPr>
                <a:t>app. + disapp. data</a:t>
              </a:r>
              <a:r>
                <a:rPr lang="en-US" sz="1800">
                  <a:solidFill>
                    <a:srgbClr val="000090"/>
                  </a:solidFill>
                </a:rPr>
                <a:t> give rise to </a:t>
              </a:r>
              <a:r>
                <a:rPr lang="en-US" sz="1800">
                  <a:solidFill>
                    <a:srgbClr val="FF0000"/>
                  </a:solidFill>
                </a:rPr>
                <a:t>two quasi-degenerate solutions</a:t>
              </a:r>
              <a:r>
                <a:rPr lang="en-US" sz="1800">
                  <a:solidFill>
                    <a:srgbClr val="000090"/>
                  </a:solidFill>
                </a:rPr>
                <a:t> with a (slight) </a:t>
              </a:r>
              <a:r>
                <a:rPr lang="en-US" sz="1800">
                  <a:solidFill>
                    <a:srgbClr val="0000FF"/>
                  </a:solidFill>
                </a:rPr>
                <a:t>anticorrelation</a:t>
              </a:r>
              <a:r>
                <a:rPr lang="en-US" sz="1800">
                  <a:solidFill>
                    <a:srgbClr val="000090"/>
                  </a:solidFill>
                </a:rPr>
                <a:t> between </a:t>
              </a:r>
              <a:r>
                <a:rPr lang="en-US" sz="180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  <a:sym typeface="Wingdings" charset="2"/>
                </a:rPr>
                <a:t>q</a:t>
              </a:r>
              <a:r>
                <a:rPr lang="en-US" sz="1800" baseline="-25000">
                  <a:solidFill>
                    <a:srgbClr val="FF0000"/>
                  </a:solidFill>
                  <a:sym typeface="Wingdings" charset="2"/>
                </a:rPr>
                <a:t>13</a:t>
              </a:r>
              <a:r>
                <a:rPr lang="en-US" sz="1800">
                  <a:solidFill>
                    <a:srgbClr val="000090"/>
                  </a:solidFill>
                  <a:sym typeface="Wingdings" charset="2"/>
                </a:rPr>
                <a:t> and </a:t>
              </a:r>
              <a:r>
                <a:rPr lang="en-US" sz="180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  <a:sym typeface="Wingdings" charset="2"/>
                </a:rPr>
                <a:t>q</a:t>
              </a:r>
              <a:r>
                <a:rPr lang="en-US" sz="1800" baseline="-25000">
                  <a:solidFill>
                    <a:srgbClr val="FF0000"/>
                  </a:solidFill>
                  <a:sym typeface="Wingdings" charset="2"/>
                </a:rPr>
                <a:t>23</a:t>
              </a:r>
              <a:r>
                <a:rPr lang="en-US" sz="1800">
                  <a:solidFill>
                    <a:srgbClr val="000090"/>
                  </a:solidFill>
                  <a:sym typeface="Wingdings" charset="2"/>
                </a:rPr>
                <a:t>.</a:t>
              </a:r>
              <a:r>
                <a:rPr lang="en-US" sz="1800">
                  <a:solidFill>
                    <a:srgbClr val="000090"/>
                  </a:solidFill>
                </a:rPr>
                <a:t>    </a:t>
              </a:r>
            </a:p>
          </p:txBody>
        </p:sp>
        <p:grpSp>
          <p:nvGrpSpPr>
            <p:cNvPr id="4" name="Gruppo 28"/>
            <p:cNvGrpSpPr/>
            <p:nvPr/>
          </p:nvGrpSpPr>
          <p:grpSpPr>
            <a:xfrm>
              <a:off x="7162800" y="2286000"/>
              <a:ext cx="399272" cy="338554"/>
              <a:chOff x="457200" y="932672"/>
              <a:chExt cx="399272" cy="338554"/>
            </a:xfrm>
          </p:grpSpPr>
          <p:sp>
            <p:nvSpPr>
              <p:cNvPr id="17" name="Ovale 16"/>
              <p:cNvSpPr/>
              <p:nvPr/>
            </p:nvSpPr>
            <p:spPr bwMode="auto">
              <a:xfrm>
                <a:off x="457200" y="954056"/>
                <a:ext cx="304800" cy="3048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-107" charset="0"/>
                  <a:ea typeface="ＭＳ Ｐゴシック" pitchFamily="-107" charset="-128"/>
                  <a:cs typeface="ＭＳ Ｐゴシック" pitchFamily="-107" charset="-128"/>
                </a:endParaRPr>
              </a:p>
            </p:txBody>
          </p:sp>
          <p:sp>
            <p:nvSpPr>
              <p:cNvPr id="18" name="TextBox 12"/>
              <p:cNvSpPr txBox="1">
                <a:spLocks noChangeArrowheads="1"/>
              </p:cNvSpPr>
              <p:nvPr/>
            </p:nvSpPr>
            <p:spPr bwMode="auto">
              <a:xfrm>
                <a:off x="475472" y="932672"/>
                <a:ext cx="3810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0">
                    <a:solidFill>
                      <a:srgbClr val="00009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029200" y="4653136"/>
            <a:ext cx="4224985" cy="1290464"/>
            <a:chOff x="5029200" y="4653136"/>
            <a:chExt cx="4224985" cy="1290464"/>
          </a:xfrm>
        </p:grpSpPr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5029200" y="5574268"/>
              <a:ext cx="42249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13783B"/>
                  </a:solidFill>
                </a:rPr>
                <a:t>[In our 1996 notation: </a:t>
              </a:r>
              <a:r>
                <a:rPr lang="it-IT" sz="1800">
                  <a:solidFill>
                    <a:srgbClr val="13783B"/>
                  </a:solidFill>
                  <a:latin typeface="Symbol" charset="2"/>
                  <a:ea typeface="ＭＳ Ｐゴシック" pitchFamily="-107" charset="-128"/>
                  <a:cs typeface="Symbol" charset="2"/>
                </a:rPr>
                <a:t>j </a:t>
              </a:r>
              <a:r>
                <a:rPr lang="en-US" sz="1800">
                  <a:solidFill>
                    <a:srgbClr val="13783B"/>
                  </a:solidFill>
                </a:rPr>
                <a:t>= </a:t>
              </a:r>
              <a:r>
                <a:rPr lang="en-US" sz="1800">
                  <a:solidFill>
                    <a:srgbClr val="13783B"/>
                  </a:solidFill>
                  <a:latin typeface="Symbol" charset="2"/>
                  <a:ea typeface="Symbol" charset="2"/>
                  <a:cs typeface="Symbol" charset="2"/>
                </a:rPr>
                <a:t>q</a:t>
              </a:r>
              <a:r>
                <a:rPr lang="en-US" sz="1800" baseline="-25000">
                  <a:solidFill>
                    <a:srgbClr val="13783B"/>
                  </a:solidFill>
                </a:rPr>
                <a:t>13</a:t>
              </a:r>
              <a:r>
                <a:rPr lang="en-US" sz="1800">
                  <a:solidFill>
                    <a:srgbClr val="13783B"/>
                  </a:solidFill>
                </a:rPr>
                <a:t>, </a:t>
              </a:r>
              <a:r>
                <a:rPr lang="en-US" sz="1800">
                  <a:solidFill>
                    <a:srgbClr val="13783B"/>
                  </a:solidFill>
                  <a:latin typeface="Symbol" charset="2"/>
                  <a:ea typeface="Symbol" charset="2"/>
                  <a:cs typeface="Symbol" charset="2"/>
                </a:rPr>
                <a:t>y </a:t>
              </a:r>
              <a:r>
                <a:rPr lang="en-US" sz="1800">
                  <a:solidFill>
                    <a:srgbClr val="13783B"/>
                  </a:solidFill>
                </a:rPr>
                <a:t>= </a:t>
              </a:r>
              <a:r>
                <a:rPr lang="en-US" sz="1800">
                  <a:solidFill>
                    <a:srgbClr val="13783B"/>
                  </a:solidFill>
                  <a:latin typeface="Symbol" charset="2"/>
                  <a:ea typeface="Symbol" charset="2"/>
                  <a:cs typeface="Symbol" charset="2"/>
                </a:rPr>
                <a:t>q</a:t>
              </a:r>
              <a:r>
                <a:rPr lang="en-US" sz="1800" baseline="-25000">
                  <a:solidFill>
                    <a:srgbClr val="13783B"/>
                  </a:solidFill>
                </a:rPr>
                <a:t>23</a:t>
              </a:r>
              <a:r>
                <a:rPr lang="en-US" sz="1800">
                  <a:solidFill>
                    <a:srgbClr val="13783B"/>
                  </a:solidFill>
                </a:rPr>
                <a:t>] 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5097016" y="4653136"/>
              <a:ext cx="1152128" cy="936104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16</a:t>
            </a:fld>
            <a:endParaRPr lang="en-US" sz="1400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029200" y="1799272"/>
            <a:ext cx="45180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>
                <a:solidFill>
                  <a:srgbClr val="000090"/>
                </a:solidFill>
              </a:rPr>
              <a:t>On the other hand, </a:t>
            </a:r>
            <a:r>
              <a:rPr lang="en-US" sz="1800">
                <a:solidFill>
                  <a:srgbClr val="FF0000"/>
                </a:solidFill>
              </a:rPr>
              <a:t>SBL reactor data</a:t>
            </a:r>
            <a:r>
              <a:rPr lang="en-US" sz="1800">
                <a:solidFill>
                  <a:srgbClr val="000090"/>
                </a:solidFill>
              </a:rPr>
              <a:t>, or any other constraint on </a:t>
            </a:r>
            <a:r>
              <a:rPr lang="en-US" sz="180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  <a:sym typeface="Wingdings" charset="2"/>
              </a:rPr>
              <a:t>q</a:t>
            </a:r>
            <a:r>
              <a:rPr lang="en-US" sz="1800" baseline="-25000">
                <a:solidFill>
                  <a:srgbClr val="FF0000"/>
                </a:solidFill>
                <a:sym typeface="Wingdings" charset="2"/>
              </a:rPr>
              <a:t>13</a:t>
            </a:r>
            <a:r>
              <a:rPr lang="en-US" sz="1800">
                <a:solidFill>
                  <a:srgbClr val="000090"/>
                </a:solidFill>
              </a:rPr>
              <a:t> (eg, </a:t>
            </a:r>
            <a:r>
              <a:rPr lang="en-US" sz="1800">
                <a:solidFill>
                  <a:srgbClr val="0000FF"/>
                </a:solidFill>
              </a:rPr>
              <a:t>solar +</a:t>
            </a:r>
            <a:r>
              <a:rPr lang="en-US" sz="1800">
                <a:solidFill>
                  <a:srgbClr val="000090"/>
                </a:solidFill>
              </a:rPr>
              <a:t> </a:t>
            </a:r>
            <a:r>
              <a:rPr lang="en-US" sz="1800">
                <a:solidFill>
                  <a:srgbClr val="0000FF"/>
                </a:solidFill>
              </a:rPr>
              <a:t>KamLAND</a:t>
            </a:r>
            <a:r>
              <a:rPr lang="en-US" sz="1800">
                <a:solidFill>
                  <a:srgbClr val="000090"/>
                </a:solidFill>
              </a:rPr>
              <a:t>), may “select” or at least “prefer” one of the two solutions, lifting (part of) the degeneracy.      </a:t>
            </a:r>
          </a:p>
        </p:txBody>
      </p:sp>
      <p:pic>
        <p:nvPicPr>
          <p:cNvPr id="8" name="Picture 2" descr="Pages from 9604415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81000"/>
            <a:ext cx="4395787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33400" y="4626114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b="0">
                <a:solidFill>
                  <a:srgbClr val="FF0000"/>
                </a:solidFill>
              </a:rPr>
              <a:t>As we shall see in a moment, this hypothetical </a:t>
            </a:r>
            <a:r>
              <a:rPr lang="en-US" sz="2000" b="0">
                <a:solidFill>
                  <a:srgbClr val="0000FF"/>
                </a:solidFill>
              </a:rPr>
              <a:t>1996</a:t>
            </a:r>
            <a:r>
              <a:rPr lang="en-US" sz="2000" b="0">
                <a:solidFill>
                  <a:srgbClr val="FF0000"/>
                </a:solidFill>
              </a:rPr>
              <a:t> </a:t>
            </a:r>
            <a:r>
              <a:rPr lang="en-US" sz="2000" b="0">
                <a:solidFill>
                  <a:srgbClr val="0000FF"/>
                </a:solidFill>
              </a:rPr>
              <a:t>scenario</a:t>
            </a:r>
            <a:r>
              <a:rPr lang="en-US" sz="2000" b="0">
                <a:solidFill>
                  <a:srgbClr val="FF0000"/>
                </a:solidFill>
              </a:rPr>
              <a:t> seems to emerge from </a:t>
            </a:r>
            <a:r>
              <a:rPr lang="en-US" sz="2000" b="0">
                <a:solidFill>
                  <a:srgbClr val="0000FF"/>
                </a:solidFill>
              </a:rPr>
              <a:t>2012</a:t>
            </a:r>
            <a:r>
              <a:rPr lang="en-US" sz="2000" b="0">
                <a:solidFill>
                  <a:srgbClr val="FF0000"/>
                </a:solidFill>
              </a:rPr>
              <a:t> data …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438400" y="5543490"/>
            <a:ext cx="495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FF0000"/>
                </a:solidFill>
              </a:rPr>
              <a:t>… even though only at the level of </a:t>
            </a:r>
            <a:r>
              <a:rPr lang="en-US" sz="2000" b="0">
                <a:solidFill>
                  <a:srgbClr val="0000FF"/>
                </a:solidFill>
              </a:rPr>
              <a:t>hints</a:t>
            </a:r>
            <a:r>
              <a:rPr lang="en-US" sz="2000" b="0">
                <a:solidFill>
                  <a:srgbClr val="FF0000"/>
                </a:solidFill>
              </a:rPr>
              <a:t>!</a:t>
            </a:r>
          </a:p>
        </p:txBody>
      </p:sp>
      <p:grpSp>
        <p:nvGrpSpPr>
          <p:cNvPr id="14" name="Gruppo 28"/>
          <p:cNvGrpSpPr/>
          <p:nvPr/>
        </p:nvGrpSpPr>
        <p:grpSpPr>
          <a:xfrm>
            <a:off x="7010400" y="1337846"/>
            <a:ext cx="381193" cy="338554"/>
            <a:chOff x="457200" y="932672"/>
            <a:chExt cx="381193" cy="338554"/>
          </a:xfrm>
        </p:grpSpPr>
        <p:sp>
          <p:nvSpPr>
            <p:cNvPr id="15" name="Ovale 14"/>
            <p:cNvSpPr/>
            <p:nvPr/>
          </p:nvSpPr>
          <p:spPr bwMode="auto">
            <a:xfrm>
              <a:off x="457200" y="954056"/>
              <a:ext cx="304800" cy="3048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457393" y="932672"/>
              <a:ext cx="38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90"/>
                  </a:solidFill>
                </a:rPr>
                <a:t>2</a:t>
              </a:r>
              <a:endParaRPr lang="en-US" sz="1600" b="0">
                <a:solidFill>
                  <a:srgbClr val="00009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17</a:t>
            </a:fld>
            <a:endParaRPr lang="en-US" sz="1400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28600" y="304800"/>
            <a:ext cx="8930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90"/>
                </a:solidFill>
              </a:rPr>
              <a:t>This interplay is simply an effect of </a:t>
            </a:r>
            <a:r>
              <a:rPr lang="en-US" sz="1800" b="0">
                <a:solidFill>
                  <a:srgbClr val="FF0000"/>
                </a:solidFill>
              </a:rPr>
              <a:t>3</a:t>
            </a:r>
            <a:r>
              <a:rPr lang="en-US" sz="1800" b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n </a:t>
            </a:r>
            <a:r>
              <a:rPr lang="en-US" sz="1800" b="0">
                <a:solidFill>
                  <a:srgbClr val="000090"/>
                </a:solidFill>
              </a:rPr>
              <a:t>oscillation physics: in first approximation, </a:t>
            </a:r>
          </a:p>
          <a:p>
            <a:r>
              <a:rPr lang="en-US" sz="1800" b="0">
                <a:solidFill>
                  <a:srgbClr val="FF0000"/>
                </a:solidFill>
                <a:latin typeface="Symbol" charset="2"/>
              </a:rPr>
              <a:t>D</a:t>
            </a:r>
            <a:r>
              <a:rPr lang="en-US" sz="1800" b="0">
                <a:solidFill>
                  <a:srgbClr val="FF0000"/>
                </a:solidFill>
              </a:rPr>
              <a:t>m</a:t>
            </a:r>
            <a:r>
              <a:rPr lang="en-US" sz="1800" b="0" baseline="30000">
                <a:solidFill>
                  <a:srgbClr val="FF0000"/>
                </a:solidFill>
              </a:rPr>
              <a:t>2</a:t>
            </a:r>
            <a:r>
              <a:rPr lang="en-US" sz="1800" b="0">
                <a:solidFill>
                  <a:srgbClr val="000090"/>
                </a:solidFill>
              </a:rPr>
              <a:t>-driven vacuum oscillation probabilities are generalized as </a:t>
            </a:r>
            <a:r>
              <a:rPr lang="en-US" sz="1800">
                <a:solidFill>
                  <a:srgbClr val="000090"/>
                </a:solidFill>
              </a:rPr>
              <a:t>(</a:t>
            </a:r>
            <a:r>
              <a:rPr lang="en-US" sz="1800">
                <a:solidFill>
                  <a:srgbClr val="FF0000"/>
                </a:solidFill>
              </a:rPr>
              <a:t>2</a:t>
            </a:r>
            <a:r>
              <a:rPr lang="en-US" sz="18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</a:rPr>
              <a:t>ν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1800">
                <a:solidFill>
                  <a:srgbClr val="FF0000"/>
                </a:solidFill>
                <a:sym typeface="Wingdings" charset="2"/>
              </a:rPr>
              <a:t> 3</a:t>
            </a:r>
            <a:r>
              <a:rPr lang="en-US" sz="180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  <a:sym typeface="Wingdings" charset="2"/>
              </a:rPr>
              <a:t>ν</a:t>
            </a:r>
            <a:r>
              <a:rPr lang="en-US" sz="1800">
                <a:solidFill>
                  <a:srgbClr val="000090"/>
                </a:solidFill>
              </a:rPr>
              <a:t>):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457200" y="1143000"/>
            <a:ext cx="8686800" cy="1617662"/>
            <a:chOff x="228600" y="914400"/>
            <a:chExt cx="8686800" cy="1617662"/>
          </a:xfrm>
        </p:grpSpPr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228600" y="914400"/>
              <a:ext cx="8686800" cy="1617662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9" name="Picture 6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1200" y="1887538"/>
              <a:ext cx="28194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1200" y="1125538"/>
              <a:ext cx="2438400" cy="5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5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94125" y="1249363"/>
              <a:ext cx="54927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6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0" y="2011363"/>
              <a:ext cx="54927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8" descr="latex-image-1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0" y="1023938"/>
              <a:ext cx="367665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9" descr="latex-image-1.pd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0" y="1862138"/>
              <a:ext cx="4202113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457200" y="3219271"/>
            <a:ext cx="8909050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FF0000"/>
                </a:solidFill>
              </a:rPr>
              <a:t>LBL appearance</a:t>
            </a:r>
            <a:r>
              <a:rPr lang="en-US" sz="1800" b="0">
                <a:solidFill>
                  <a:srgbClr val="000090"/>
                </a:solidFill>
              </a:rPr>
              <a:t>:  P</a:t>
            </a:r>
            <a:r>
              <a:rPr lang="en-US" sz="1800" b="0" baseline="-25000">
                <a:solidFill>
                  <a:srgbClr val="000090"/>
                </a:solidFill>
                <a:latin typeface="Lucida Grande" charset="0"/>
                <a:ea typeface="Lucida Grande" charset="0"/>
                <a:cs typeface="Lucida Grande" charset="0"/>
              </a:rPr>
              <a:t>μ</a:t>
            </a:r>
            <a:r>
              <a:rPr lang="en-US" sz="1800" b="0" baseline="-25000">
                <a:solidFill>
                  <a:srgbClr val="000090"/>
                </a:solidFill>
              </a:rPr>
              <a:t>e</a:t>
            </a:r>
            <a:r>
              <a:rPr lang="en-US" sz="1800" b="0">
                <a:solidFill>
                  <a:srgbClr val="000090"/>
                </a:solidFill>
              </a:rPr>
              <a:t>=</a:t>
            </a:r>
            <a:r>
              <a:rPr lang="en-US" sz="1800" b="0"/>
              <a:t> </a:t>
            </a:r>
            <a:r>
              <a:rPr lang="en-US" sz="1800" b="0">
                <a:solidFill>
                  <a:srgbClr val="000090"/>
                </a:solidFill>
              </a:rPr>
              <a:t>sin</a:t>
            </a:r>
            <a:r>
              <a:rPr lang="en-US" sz="1800" b="0" baseline="30000">
                <a:solidFill>
                  <a:srgbClr val="000090"/>
                </a:solidFill>
              </a:rPr>
              <a:t>2</a:t>
            </a:r>
            <a:r>
              <a:rPr lang="en-US" sz="1800" b="0">
                <a:solidFill>
                  <a:srgbClr val="0000FF"/>
                </a:solidFill>
                <a:latin typeface="Symbol" charset="2"/>
              </a:rPr>
              <a:t>q</a:t>
            </a:r>
            <a:r>
              <a:rPr lang="en-US" sz="1800" b="0" baseline="-25000">
                <a:solidFill>
                  <a:srgbClr val="0000FF"/>
                </a:solidFill>
                <a:ea typeface="Comic Sans MS" charset="0"/>
                <a:cs typeface="Comic Sans MS" charset="0"/>
              </a:rPr>
              <a:t>23</a:t>
            </a:r>
            <a:r>
              <a:rPr lang="en-US" sz="1800" b="0">
                <a:solidFill>
                  <a:srgbClr val="000090"/>
                </a:solidFill>
              </a:rPr>
              <a:t>sin</a:t>
            </a:r>
            <a:r>
              <a:rPr lang="en-US" sz="1800" b="0" baseline="30000">
                <a:solidFill>
                  <a:srgbClr val="000090"/>
                </a:solidFill>
              </a:rPr>
              <a:t>2</a:t>
            </a:r>
            <a:r>
              <a:rPr lang="en-US" sz="1800" b="0">
                <a:solidFill>
                  <a:srgbClr val="000090"/>
                </a:solidFill>
              </a:rPr>
              <a:t>(2</a:t>
            </a:r>
            <a:r>
              <a:rPr lang="en-US" sz="1800" b="0">
                <a:solidFill>
                  <a:srgbClr val="FF0000"/>
                </a:solidFill>
                <a:latin typeface="Symbol" charset="2"/>
              </a:rPr>
              <a:t>q</a:t>
            </a:r>
            <a:r>
              <a:rPr lang="en-US" sz="1800" b="0" baseline="-25000">
                <a:solidFill>
                  <a:srgbClr val="FF0000"/>
                </a:solidFill>
                <a:ea typeface="Comic Sans MS" charset="0"/>
                <a:cs typeface="Comic Sans MS" charset="0"/>
              </a:rPr>
              <a:t>13</a:t>
            </a:r>
            <a:r>
              <a:rPr lang="en-US" sz="1800" b="0">
                <a:solidFill>
                  <a:srgbClr val="000090"/>
                </a:solidFill>
              </a:rPr>
              <a:t>)sin</a:t>
            </a:r>
            <a:r>
              <a:rPr lang="en-US" sz="1800" b="0" baseline="30000">
                <a:solidFill>
                  <a:srgbClr val="000090"/>
                </a:solidFill>
              </a:rPr>
              <a:t>2</a:t>
            </a:r>
            <a:r>
              <a:rPr lang="en-US" sz="1800" b="0">
                <a:solidFill>
                  <a:srgbClr val="000090"/>
                </a:solidFill>
              </a:rPr>
              <a:t>(</a:t>
            </a:r>
            <a:r>
              <a:rPr lang="en-US" sz="1800" b="0">
                <a:solidFill>
                  <a:srgbClr val="000090"/>
                </a:solidFill>
                <a:latin typeface="Symbol" charset="2"/>
              </a:rPr>
              <a:t>D</a:t>
            </a:r>
            <a:r>
              <a:rPr lang="en-US" sz="1800" b="0">
                <a:solidFill>
                  <a:srgbClr val="000090"/>
                </a:solidFill>
              </a:rPr>
              <a:t>m</a:t>
            </a:r>
            <a:r>
              <a:rPr lang="en-US" sz="1800" b="0" baseline="30000">
                <a:solidFill>
                  <a:srgbClr val="000090"/>
                </a:solidFill>
              </a:rPr>
              <a:t>2</a:t>
            </a:r>
            <a:r>
              <a:rPr lang="en-US" sz="1800" b="0">
                <a:solidFill>
                  <a:srgbClr val="000090"/>
                </a:solidFill>
              </a:rPr>
              <a:t>L/4E</a:t>
            </a:r>
            <a:r>
              <a:rPr lang="en-US" sz="1800" b="0" baseline="-25000">
                <a:solidFill>
                  <a:srgbClr val="000090"/>
                </a:solidFill>
                <a:latin typeface="Symbol" charset="2"/>
              </a:rPr>
              <a:t>n</a:t>
            </a:r>
            <a:r>
              <a:rPr lang="en-US" sz="1800" b="0">
                <a:solidFill>
                  <a:srgbClr val="000090"/>
                </a:solidFill>
                <a:ea typeface="Comic Sans MS" charset="0"/>
                <a:cs typeface="Comic Sans MS" charset="0"/>
              </a:rPr>
              <a:t>) + corrections</a:t>
            </a:r>
          </a:p>
          <a:p>
            <a:endParaRPr lang="en-US" sz="1800" b="0">
              <a:ea typeface="Comic Sans MS" charset="0"/>
              <a:cs typeface="Comic Sans MS" charset="0"/>
            </a:endParaRPr>
          </a:p>
          <a:p>
            <a:r>
              <a:rPr lang="en-US" sz="1800" b="0">
                <a:solidFill>
                  <a:srgbClr val="FF0000"/>
                </a:solidFill>
                <a:ea typeface="Comic Sans MS" charset="0"/>
                <a:cs typeface="Comic Sans MS" charset="0"/>
              </a:rPr>
              <a:t>NOT</a:t>
            </a:r>
            <a:r>
              <a:rPr lang="en-US" sz="1800" b="0">
                <a:ea typeface="Comic Sans MS" charset="0"/>
                <a:cs typeface="Comic Sans MS" charset="0"/>
              </a:rPr>
              <a:t> </a:t>
            </a:r>
            <a:r>
              <a:rPr lang="en-US" sz="1800" b="0">
                <a:solidFill>
                  <a:srgbClr val="000090"/>
                </a:solidFill>
                <a:ea typeface="Comic Sans MS" charset="0"/>
                <a:cs typeface="Comic Sans MS" charset="0"/>
              </a:rPr>
              <a:t>octant symmetric, anticorrelates </a:t>
            </a:r>
            <a:r>
              <a:rPr lang="en-US" sz="1800" b="0">
                <a:solidFill>
                  <a:srgbClr val="0000FF"/>
                </a:solidFill>
                <a:latin typeface="Symbol" charset="2"/>
              </a:rPr>
              <a:t>q</a:t>
            </a:r>
            <a:r>
              <a:rPr lang="en-US" sz="1800" b="0" baseline="-25000">
                <a:solidFill>
                  <a:srgbClr val="0000FF"/>
                </a:solidFill>
                <a:ea typeface="Comic Sans MS" charset="0"/>
                <a:cs typeface="Comic Sans MS" charset="0"/>
              </a:rPr>
              <a:t>23</a:t>
            </a:r>
            <a:r>
              <a:rPr lang="en-US" sz="1800" b="0"/>
              <a:t> </a:t>
            </a:r>
            <a:r>
              <a:rPr lang="en-US" sz="1800" b="0">
                <a:solidFill>
                  <a:srgbClr val="000090"/>
                </a:solidFill>
              </a:rPr>
              <a:t>and</a:t>
            </a:r>
            <a:r>
              <a:rPr lang="en-US" sz="1800" b="0"/>
              <a:t> </a:t>
            </a:r>
            <a:r>
              <a:rPr lang="en-US" sz="1800" b="0">
                <a:solidFill>
                  <a:srgbClr val="FF0000"/>
                </a:solidFill>
                <a:latin typeface="Symbol" charset="2"/>
              </a:rPr>
              <a:t>q</a:t>
            </a:r>
            <a:r>
              <a:rPr lang="en-US" sz="1800" b="0" baseline="-25000">
                <a:solidFill>
                  <a:srgbClr val="FF0000"/>
                </a:solidFill>
                <a:ea typeface="Comic Sans MS" charset="0"/>
                <a:cs typeface="Comic Sans MS" charset="0"/>
              </a:rPr>
              <a:t>13</a:t>
            </a:r>
            <a:r>
              <a:rPr lang="en-US" sz="1800" b="0">
                <a:solidFill>
                  <a:srgbClr val="000090"/>
                </a:solidFill>
                <a:ea typeface="Comic Sans MS" charset="0"/>
                <a:cs typeface="Comic Sans MS" charset="0"/>
              </a:rPr>
              <a:t>:</a:t>
            </a:r>
            <a:r>
              <a:rPr lang="en-US" sz="1800" b="0">
                <a:ea typeface="Comic Sans MS" charset="0"/>
                <a:cs typeface="Comic Sans MS" charset="0"/>
              </a:rPr>
              <a:t> </a:t>
            </a:r>
            <a:r>
              <a:rPr lang="en-US" sz="1800" b="0">
                <a:solidFill>
                  <a:srgbClr val="000090"/>
                </a:solidFill>
                <a:ea typeface="Comic Sans MS" charset="0"/>
                <a:cs typeface="Comic Sans MS" charset="0"/>
              </a:rPr>
              <a:t>the lower </a:t>
            </a:r>
            <a:r>
              <a:rPr lang="en-US" sz="1800" b="0">
                <a:solidFill>
                  <a:srgbClr val="0000FF"/>
                </a:solidFill>
                <a:latin typeface="Symbol" charset="2"/>
              </a:rPr>
              <a:t>q</a:t>
            </a:r>
            <a:r>
              <a:rPr lang="en-US" sz="1800" b="0" baseline="-25000">
                <a:solidFill>
                  <a:srgbClr val="0000FF"/>
                </a:solidFill>
                <a:ea typeface="Comic Sans MS" charset="0"/>
                <a:cs typeface="Comic Sans MS" charset="0"/>
              </a:rPr>
              <a:t>23</a:t>
            </a:r>
            <a:r>
              <a:rPr lang="en-US" sz="1800" b="0">
                <a:solidFill>
                  <a:srgbClr val="000090"/>
                </a:solidFill>
              </a:rPr>
              <a:t>,</a:t>
            </a:r>
            <a:r>
              <a:rPr lang="en-US" sz="1800" b="0"/>
              <a:t> </a:t>
            </a:r>
            <a:r>
              <a:rPr lang="en-US" sz="1800" b="0">
                <a:solidFill>
                  <a:srgbClr val="000090"/>
                </a:solidFill>
              </a:rPr>
              <a:t>the higher </a:t>
            </a:r>
            <a:r>
              <a:rPr lang="en-US" sz="1800" b="0">
                <a:solidFill>
                  <a:srgbClr val="FF0000"/>
                </a:solidFill>
                <a:latin typeface="Symbol" charset="2"/>
              </a:rPr>
              <a:t>q</a:t>
            </a:r>
            <a:r>
              <a:rPr lang="en-US" sz="1800" b="0" baseline="-25000">
                <a:solidFill>
                  <a:srgbClr val="FF0000"/>
                </a:solidFill>
                <a:ea typeface="Comic Sans MS" charset="0"/>
                <a:cs typeface="Comic Sans MS" charset="0"/>
              </a:rPr>
              <a:t>13</a:t>
            </a:r>
            <a:endParaRPr lang="en-US" sz="1800" b="0">
              <a:ea typeface="Comic Sans MS" charset="0"/>
              <a:cs typeface="Comic Sans MS" charset="0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514350" y="4486870"/>
            <a:ext cx="8305800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</a:rPr>
              <a:t>SBL reactors</a:t>
            </a:r>
            <a:r>
              <a:rPr lang="en-US" sz="1800" b="0" dirty="0">
                <a:solidFill>
                  <a:srgbClr val="000090"/>
                </a:solidFill>
              </a:rPr>
              <a:t>:     P</a:t>
            </a:r>
            <a:r>
              <a:rPr lang="en-US" sz="1800" b="0" baseline="-25000" dirty="0">
                <a:solidFill>
                  <a:srgbClr val="000090"/>
                </a:solidFill>
              </a:rPr>
              <a:t>ee</a:t>
            </a:r>
            <a:r>
              <a:rPr lang="en-US" sz="1800" b="0" dirty="0">
                <a:solidFill>
                  <a:srgbClr val="000090"/>
                </a:solidFill>
              </a:rPr>
              <a:t> = 1–sin</a:t>
            </a:r>
            <a:r>
              <a:rPr lang="en-US" sz="1800" b="0" baseline="30000" dirty="0">
                <a:solidFill>
                  <a:srgbClr val="000090"/>
                </a:solidFill>
              </a:rPr>
              <a:t>2</a:t>
            </a:r>
            <a:r>
              <a:rPr lang="en-US" sz="1800" b="0" dirty="0">
                <a:solidFill>
                  <a:srgbClr val="000090"/>
                </a:solidFill>
              </a:rPr>
              <a:t>(2</a:t>
            </a:r>
            <a:r>
              <a:rPr lang="en-US" sz="1800" b="0" dirty="0">
                <a:solidFill>
                  <a:srgbClr val="FF0000"/>
                </a:solidFill>
                <a:latin typeface="Symbol" charset="2"/>
              </a:rPr>
              <a:t>q</a:t>
            </a:r>
            <a:r>
              <a:rPr lang="en-US" sz="1800" b="0" baseline="-25000" dirty="0">
                <a:solidFill>
                  <a:srgbClr val="FF0000"/>
                </a:solidFill>
                <a:ea typeface="Comic Sans MS" charset="0"/>
                <a:cs typeface="Comic Sans MS" charset="0"/>
              </a:rPr>
              <a:t>13</a:t>
            </a:r>
            <a:r>
              <a:rPr lang="en-US" sz="1800" b="0" dirty="0">
                <a:solidFill>
                  <a:srgbClr val="000090"/>
                </a:solidFill>
              </a:rPr>
              <a:t>)sin</a:t>
            </a:r>
            <a:r>
              <a:rPr lang="en-US" sz="1800" b="0" baseline="30000" dirty="0">
                <a:solidFill>
                  <a:srgbClr val="000090"/>
                </a:solidFill>
              </a:rPr>
              <a:t>2</a:t>
            </a:r>
            <a:r>
              <a:rPr lang="en-US" sz="1800" b="0" dirty="0">
                <a:solidFill>
                  <a:srgbClr val="000090"/>
                </a:solidFill>
              </a:rPr>
              <a:t>(</a:t>
            </a:r>
            <a:r>
              <a:rPr lang="en-US" sz="1800" b="0" dirty="0">
                <a:solidFill>
                  <a:srgbClr val="000090"/>
                </a:solidFill>
                <a:latin typeface="Symbol" charset="2"/>
              </a:rPr>
              <a:t>D</a:t>
            </a:r>
            <a:r>
              <a:rPr lang="en-US" sz="1800" b="0" dirty="0">
                <a:solidFill>
                  <a:srgbClr val="000090"/>
                </a:solidFill>
              </a:rPr>
              <a:t>m</a:t>
            </a:r>
            <a:r>
              <a:rPr lang="en-US" sz="1800" b="0" baseline="30000" dirty="0">
                <a:solidFill>
                  <a:srgbClr val="000090"/>
                </a:solidFill>
              </a:rPr>
              <a:t>2</a:t>
            </a:r>
            <a:r>
              <a:rPr lang="en-US" sz="1800" b="0" dirty="0">
                <a:solidFill>
                  <a:srgbClr val="000090"/>
                </a:solidFill>
              </a:rPr>
              <a:t>L/4E</a:t>
            </a:r>
            <a:r>
              <a:rPr lang="en-US" sz="1800" b="0" baseline="-25000" dirty="0">
                <a:solidFill>
                  <a:srgbClr val="000090"/>
                </a:solidFill>
                <a:latin typeface="Symbol" charset="2"/>
              </a:rPr>
              <a:t>n</a:t>
            </a:r>
            <a:r>
              <a:rPr lang="en-US" sz="1800" b="0" dirty="0">
                <a:solidFill>
                  <a:srgbClr val="000090"/>
                </a:solidFill>
                <a:ea typeface="Comic Sans MS" charset="0"/>
                <a:cs typeface="Comic Sans MS" charset="0"/>
              </a:rPr>
              <a:t>) + corrections</a:t>
            </a:r>
          </a:p>
          <a:p>
            <a:endParaRPr lang="en-US" sz="1800" b="0" dirty="0">
              <a:ea typeface="Comic Sans MS" charset="0"/>
              <a:cs typeface="Comic Sans MS" charset="0"/>
            </a:endParaRPr>
          </a:p>
          <a:p>
            <a:r>
              <a:rPr lang="en-US" sz="1800" b="0" dirty="0">
                <a:solidFill>
                  <a:srgbClr val="000090"/>
                </a:solidFill>
                <a:ea typeface="Comic Sans MS" charset="0"/>
                <a:cs typeface="Comic Sans MS" charset="0"/>
              </a:rPr>
              <a:t>So, </a:t>
            </a:r>
            <a:r>
              <a:rPr lang="en-US" sz="1800" dirty="0" smtClean="0">
                <a:solidFill>
                  <a:srgbClr val="000090"/>
                </a:solidFill>
                <a:ea typeface="Comic Sans MS" charset="0"/>
                <a:cs typeface="Comic Sans MS" charset="0"/>
              </a:rPr>
              <a:t>they</a:t>
            </a:r>
            <a:r>
              <a:rPr lang="en-US" sz="1800" b="0" dirty="0" smtClean="0">
                <a:solidFill>
                  <a:srgbClr val="000090"/>
                </a:solidFill>
                <a:ea typeface="Comic Sans MS" charset="0"/>
                <a:cs typeface="Comic Sans MS" charset="0"/>
              </a:rPr>
              <a:t> </a:t>
            </a:r>
            <a:r>
              <a:rPr lang="en-US" sz="1800" b="0" dirty="0">
                <a:solidFill>
                  <a:srgbClr val="000090"/>
                </a:solidFill>
                <a:ea typeface="Comic Sans MS" charset="0"/>
                <a:cs typeface="Comic Sans MS" charset="0"/>
              </a:rPr>
              <a:t>may distinguish “high” from “low” </a:t>
            </a:r>
            <a:r>
              <a:rPr lang="en-US" sz="1800" b="0" dirty="0">
                <a:solidFill>
                  <a:srgbClr val="FF0000"/>
                </a:solidFill>
                <a:latin typeface="Symbol" charset="2"/>
              </a:rPr>
              <a:t>q</a:t>
            </a:r>
            <a:r>
              <a:rPr lang="en-US" sz="1800" b="0" baseline="-25000" dirty="0">
                <a:solidFill>
                  <a:srgbClr val="FF0000"/>
                </a:solidFill>
                <a:ea typeface="Comic Sans MS" charset="0"/>
                <a:cs typeface="Comic Sans MS" charset="0"/>
              </a:rPr>
              <a:t>13 </a:t>
            </a:r>
            <a:endParaRPr lang="en-US" sz="1800" b="0" dirty="0">
              <a:ea typeface="Comic Sans MS" charset="0"/>
              <a:cs typeface="Comic Sans MS" charset="0"/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685800" y="5638800"/>
            <a:ext cx="8434387" cy="646331"/>
            <a:chOff x="685800" y="5638800"/>
            <a:chExt cx="8434387" cy="646331"/>
          </a:xfrm>
        </p:grpSpPr>
        <p:sp>
          <p:nvSpPr>
            <p:cNvPr id="17" name="TextBox 3"/>
            <p:cNvSpPr txBox="1">
              <a:spLocks noChangeArrowheads="1"/>
            </p:cNvSpPr>
            <p:nvPr/>
          </p:nvSpPr>
          <p:spPr bwMode="auto">
            <a:xfrm>
              <a:off x="1600200" y="5638800"/>
              <a:ext cx="751998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en-US" sz="1800" b="0">
                  <a:solidFill>
                    <a:srgbClr val="0000FF"/>
                  </a:solidFill>
                </a:rPr>
                <a:t>3</a:t>
              </a:r>
              <a:r>
                <a:rPr lang="en-US" sz="1800" b="0">
                  <a:solidFill>
                    <a:srgbClr val="0000FF"/>
                  </a:solidFill>
                  <a:latin typeface="Symbol" charset="2"/>
                  <a:ea typeface="Symbol" charset="2"/>
                  <a:cs typeface="Symbol" charset="2"/>
                </a:rPr>
                <a:t>n </a:t>
              </a:r>
              <a:r>
                <a:rPr lang="en-US" sz="1800" b="0">
                  <a:solidFill>
                    <a:srgbClr val="0000FF"/>
                  </a:solidFill>
                </a:rPr>
                <a:t>combination of </a:t>
              </a:r>
              <a:r>
                <a:rPr lang="en-US" sz="1800" b="0">
                  <a:solidFill>
                    <a:srgbClr val="FF0000"/>
                  </a:solidFill>
                </a:rPr>
                <a:t>LBL accelerator </a:t>
              </a:r>
              <a:r>
                <a:rPr lang="en-US" sz="1800" b="0">
                  <a:solidFill>
                    <a:srgbClr val="0000FF"/>
                  </a:solidFill>
                </a:rPr>
                <a:t>and </a:t>
              </a:r>
              <a:r>
                <a:rPr lang="en-US" sz="1800" b="0">
                  <a:solidFill>
                    <a:srgbClr val="FF0000"/>
                  </a:solidFill>
                </a:rPr>
                <a:t>SBL reactor </a:t>
              </a:r>
              <a:r>
                <a:rPr lang="en-US" sz="1800" b="0">
                  <a:solidFill>
                    <a:srgbClr val="0000FF"/>
                  </a:solidFill>
                </a:rPr>
                <a:t>data may already </a:t>
              </a:r>
            </a:p>
            <a:p>
              <a:pPr algn="just"/>
              <a:r>
                <a:rPr lang="en-US" sz="1800" b="0">
                  <a:solidFill>
                    <a:srgbClr val="0000FF"/>
                  </a:solidFill>
                </a:rPr>
                <a:t>provide some slight preference for one </a:t>
              </a:r>
              <a:r>
                <a:rPr lang="en-US" sz="1800" b="0">
                  <a:solidFill>
                    <a:srgbClr val="FF0000"/>
                  </a:solidFill>
                  <a:latin typeface="Symbol" charset="2"/>
                </a:rPr>
                <a:t>q</a:t>
              </a:r>
              <a:r>
                <a:rPr lang="en-US" sz="1800" b="0" baseline="-25000">
                  <a:solidFill>
                    <a:srgbClr val="FF0000"/>
                  </a:solidFill>
                  <a:ea typeface="Comic Sans MS" charset="0"/>
                  <a:cs typeface="Comic Sans MS" charset="0"/>
                </a:rPr>
                <a:t>23</a:t>
              </a:r>
              <a:r>
                <a:rPr lang="en-US" sz="1800" b="0">
                  <a:solidFill>
                    <a:srgbClr val="FF0000"/>
                  </a:solidFill>
                </a:rPr>
                <a:t> octant </a:t>
              </a:r>
              <a:r>
                <a:rPr lang="en-US" sz="1800" b="0">
                  <a:solidFill>
                    <a:srgbClr val="0000FF"/>
                  </a:solidFill>
                </a:rPr>
                <a:t>versus the other. </a:t>
              </a:r>
              <a:endParaRPr lang="en-US" sz="1800">
                <a:solidFill>
                  <a:srgbClr val="0000FF"/>
                </a:solidFill>
              </a:endParaRPr>
            </a:p>
          </p:txBody>
        </p:sp>
        <p:sp>
          <p:nvSpPr>
            <p:cNvPr id="19" name="Freccia destra 18"/>
            <p:cNvSpPr/>
            <p:nvPr/>
          </p:nvSpPr>
          <p:spPr bwMode="auto">
            <a:xfrm>
              <a:off x="685800" y="5858264"/>
              <a:ext cx="533400" cy="2286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18</a:t>
            </a:fld>
            <a:endParaRPr lang="en-US" sz="1400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46063" y="381000"/>
            <a:ext cx="9050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90"/>
                </a:solidFill>
              </a:rPr>
              <a:t>In order to reveal a similar effect, one needs a </a:t>
            </a:r>
            <a:r>
              <a:rPr lang="en-US" sz="1800">
                <a:solidFill>
                  <a:srgbClr val="FF0000"/>
                </a:solidFill>
              </a:rPr>
              <a:t>full 3</a:t>
            </a:r>
            <a:r>
              <a:rPr lang="en-US" sz="180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1800">
                <a:solidFill>
                  <a:srgbClr val="FF0000"/>
                </a:solidFill>
              </a:rPr>
              <a:t> analysis </a:t>
            </a:r>
            <a:r>
              <a:rPr lang="en-US" sz="1800">
                <a:solidFill>
                  <a:srgbClr val="000090"/>
                </a:solidFill>
              </a:rPr>
              <a:t>of </a:t>
            </a:r>
            <a:r>
              <a:rPr lang="en-US" sz="1800">
                <a:solidFill>
                  <a:srgbClr val="0000FF"/>
                </a:solidFill>
              </a:rPr>
              <a:t>LBL accelerator </a:t>
            </a:r>
            <a:r>
              <a:rPr lang="en-US" sz="1800">
                <a:solidFill>
                  <a:srgbClr val="000090"/>
                </a:solidFill>
              </a:rPr>
              <a:t>data (</a:t>
            </a:r>
            <a:r>
              <a:rPr lang="en-US" sz="1800">
                <a:solidFill>
                  <a:srgbClr val="0000FF"/>
                </a:solidFill>
              </a:rPr>
              <a:t>appearance + disappearance</a:t>
            </a:r>
            <a:r>
              <a:rPr lang="en-US" sz="1800">
                <a:solidFill>
                  <a:srgbClr val="000090"/>
                </a:solidFill>
              </a:rPr>
              <a:t>).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28600" y="1143000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 b="0" dirty="0">
                <a:solidFill>
                  <a:srgbClr val="000090"/>
                </a:solidFill>
              </a:rPr>
              <a:t>In particular it is important that </a:t>
            </a:r>
            <a:r>
              <a:rPr lang="en-US" sz="1800" b="0" dirty="0">
                <a:solidFill>
                  <a:srgbClr val="FF0000"/>
                </a:solidFill>
              </a:rPr>
              <a:t>T2K</a:t>
            </a:r>
            <a:r>
              <a:rPr lang="en-US" sz="1800" b="0" dirty="0">
                <a:solidFill>
                  <a:srgbClr val="000090"/>
                </a:solidFill>
              </a:rPr>
              <a:t> &amp; </a:t>
            </a:r>
            <a:r>
              <a:rPr lang="en-US" sz="1800" b="0" dirty="0">
                <a:solidFill>
                  <a:srgbClr val="FF0000"/>
                </a:solidFill>
              </a:rPr>
              <a:t>MINOS</a:t>
            </a:r>
            <a:r>
              <a:rPr lang="en-US" sz="1800" b="0" dirty="0">
                <a:solidFill>
                  <a:srgbClr val="000090"/>
                </a:solidFill>
              </a:rPr>
              <a:t> abandon </a:t>
            </a:r>
            <a:r>
              <a:rPr lang="en-US" sz="1800" b="0" dirty="0" smtClean="0">
                <a:solidFill>
                  <a:srgbClr val="000090"/>
                </a:solidFill>
              </a:rPr>
              <a:t>their (no longer defensible</a:t>
            </a:r>
            <a:r>
              <a:rPr lang="en-US" sz="1800" b="0" dirty="0">
                <a:solidFill>
                  <a:srgbClr val="000090"/>
                </a:solidFill>
              </a:rPr>
              <a:t>) </a:t>
            </a:r>
            <a:r>
              <a:rPr lang="en-US" sz="1800" b="0" dirty="0">
                <a:solidFill>
                  <a:srgbClr val="FF0000"/>
                </a:solidFill>
              </a:rPr>
              <a:t>2</a:t>
            </a:r>
            <a:r>
              <a:rPr lang="en-US" sz="1800" b="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1800" b="0" dirty="0">
                <a:solidFill>
                  <a:srgbClr val="000090"/>
                </a:solidFill>
              </a:rPr>
              <a:t> approximation in disappearance mode:</a:t>
            </a:r>
          </a:p>
        </p:txBody>
      </p:sp>
      <p:grpSp>
        <p:nvGrpSpPr>
          <p:cNvPr id="29" name="Gruppo 28"/>
          <p:cNvGrpSpPr/>
          <p:nvPr/>
        </p:nvGrpSpPr>
        <p:grpSpPr>
          <a:xfrm>
            <a:off x="304800" y="3733800"/>
            <a:ext cx="6214915" cy="1447800"/>
            <a:chOff x="304800" y="3733800"/>
            <a:chExt cx="6214915" cy="1447800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57200" y="4343400"/>
              <a:ext cx="44565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0">
                  <a:solidFill>
                    <a:srgbClr val="13783B"/>
                  </a:solidFill>
                </a:rPr>
                <a:t>On the x-axis, put </a:t>
              </a:r>
              <a:r>
                <a:rPr lang="en-US" sz="1800" b="0">
                  <a:solidFill>
                    <a:srgbClr val="000090"/>
                  </a:solidFill>
                </a:rPr>
                <a:t>sin</a:t>
              </a:r>
              <a:r>
                <a:rPr lang="en-US" sz="1800" b="0" baseline="30000">
                  <a:solidFill>
                    <a:srgbClr val="000090"/>
                  </a:solidFill>
                </a:rPr>
                <a:t>2</a:t>
              </a:r>
              <a:r>
                <a:rPr lang="en-US" sz="1800" b="0">
                  <a:solidFill>
                    <a:srgbClr val="0000FF"/>
                  </a:solidFill>
                  <a:latin typeface="Symbol" charset="2"/>
                </a:rPr>
                <a:t>q</a:t>
              </a:r>
              <a:r>
                <a:rPr lang="en-US" sz="1800" b="0" baseline="-25000">
                  <a:solidFill>
                    <a:srgbClr val="0000FF"/>
                  </a:solidFill>
                  <a:ea typeface="Comic Sans MS" charset="0"/>
                  <a:cs typeface="Comic Sans MS" charset="0"/>
                </a:rPr>
                <a:t>23</a:t>
              </a:r>
              <a:r>
                <a:rPr lang="en-US" sz="1800" b="0"/>
                <a:t>, </a:t>
              </a:r>
              <a:r>
                <a:rPr lang="en-US" sz="1800" b="0">
                  <a:solidFill>
                    <a:srgbClr val="FF0000"/>
                  </a:solidFill>
                </a:rPr>
                <a:t>NOT</a:t>
              </a:r>
              <a:r>
                <a:rPr lang="en-US" sz="1800" b="0"/>
                <a:t> </a:t>
              </a:r>
              <a:r>
                <a:rPr lang="en-US" sz="1800" b="0">
                  <a:solidFill>
                    <a:srgbClr val="000090"/>
                  </a:solidFill>
                </a:rPr>
                <a:t>sin</a:t>
              </a:r>
              <a:r>
                <a:rPr lang="en-US" sz="1800" b="0" baseline="30000">
                  <a:solidFill>
                    <a:srgbClr val="000090"/>
                  </a:solidFill>
                </a:rPr>
                <a:t>2</a:t>
              </a:r>
              <a:r>
                <a:rPr lang="en-US" sz="1800" b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  <a:r>
                <a:rPr lang="en-US" sz="1800" b="0">
                  <a:solidFill>
                    <a:srgbClr val="0000FF"/>
                  </a:solidFill>
                  <a:latin typeface="Symbol" charset="2"/>
                </a:rPr>
                <a:t>q</a:t>
              </a:r>
              <a:r>
                <a:rPr lang="en-US" sz="1800" b="0" baseline="-25000">
                  <a:solidFill>
                    <a:srgbClr val="0000FF"/>
                  </a:solidFill>
                  <a:ea typeface="Comic Sans MS" charset="0"/>
                  <a:cs typeface="Comic Sans MS" charset="0"/>
                </a:rPr>
                <a:t>23</a:t>
              </a:r>
              <a:r>
                <a:rPr lang="en-US" sz="1800" b="0"/>
                <a:t> </a:t>
              </a:r>
              <a:endParaRPr lang="en-US" sz="1800"/>
            </a:p>
          </p:txBody>
        </p:sp>
        <p:sp>
          <p:nvSpPr>
            <p:cNvPr id="11" name="Rectangle 6"/>
            <p:cNvSpPr/>
            <p:nvPr/>
          </p:nvSpPr>
          <p:spPr>
            <a:xfrm>
              <a:off x="457200" y="4812268"/>
              <a:ext cx="6062515" cy="369332"/>
            </a:xfrm>
            <a:prstGeom prst="rect">
              <a:avLst/>
            </a:prstGeom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0">
                  <a:solidFill>
                    <a:srgbClr val="13783B"/>
                  </a:solidFill>
                </a:rPr>
                <a:t>On the y-axis, put some </a:t>
              </a:r>
              <a:r>
                <a:rPr lang="en-US" sz="1800" b="0">
                  <a:solidFill>
                    <a:srgbClr val="FF0000"/>
                  </a:solidFill>
                  <a:latin typeface="Comic Sans MS"/>
                  <a:ea typeface="Symbol" charset="2"/>
                  <a:cs typeface="Comic Sans MS"/>
                </a:rPr>
                <a:t>3</a:t>
              </a:r>
              <a:r>
                <a:rPr lang="en-US" sz="1800" b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n</a:t>
              </a:r>
              <a:r>
                <a:rPr lang="en-US" sz="1800" b="0">
                  <a:solidFill>
                    <a:srgbClr val="000090"/>
                  </a:solidFill>
                </a:rPr>
                <a:t> (</a:t>
              </a:r>
              <a:r>
                <a:rPr lang="en-US" sz="1800" b="0">
                  <a:solidFill>
                    <a:srgbClr val="FF0000"/>
                  </a:solidFill>
                </a:rPr>
                <a:t>NOT </a:t>
              </a:r>
              <a:r>
                <a:rPr lang="en-US" sz="1800" b="0">
                  <a:solidFill>
                    <a:srgbClr val="FF0000"/>
                  </a:solidFill>
                  <a:latin typeface="Comic Sans MS"/>
                  <a:ea typeface="Symbol" charset="2"/>
                  <a:cs typeface="Comic Sans MS"/>
                </a:rPr>
                <a:t>2</a:t>
              </a:r>
              <a:r>
                <a:rPr lang="en-US" sz="1800" b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n</a:t>
              </a:r>
              <a:r>
                <a:rPr lang="en-US" sz="1800" b="0">
                  <a:solidFill>
                    <a:srgbClr val="000090"/>
                  </a:solidFill>
                </a:rPr>
                <a:t>) </a:t>
              </a:r>
              <a:r>
                <a:rPr lang="en-US" sz="1800" b="0">
                  <a:solidFill>
                    <a:srgbClr val="13783B"/>
                  </a:solidFill>
                </a:rPr>
                <a:t>definition of </a:t>
              </a:r>
              <a:r>
                <a:rPr lang="en-US" sz="1800" b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US" sz="1800" b="0">
                  <a:solidFill>
                    <a:srgbClr val="FF0000"/>
                  </a:solidFill>
                  <a:latin typeface="Arial" charset="0"/>
                  <a:ea typeface="Symbol" charset="2"/>
                  <a:cs typeface="Symbol" charset="2"/>
                </a:rPr>
                <a:t>m</a:t>
              </a:r>
              <a:r>
                <a:rPr lang="en-US" sz="1800" b="0" baseline="3000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2</a:t>
              </a:r>
              <a:r>
                <a:rPr lang="en-US" sz="1800" b="0">
                  <a:solidFill>
                    <a:srgbClr val="000090"/>
                  </a:solidFill>
                  <a:latin typeface="Symbol" charset="2"/>
                  <a:ea typeface="Symbol" charset="2"/>
                  <a:cs typeface="Symbol" charset="2"/>
                </a:rPr>
                <a:t> </a:t>
              </a:r>
              <a:endParaRPr lang="en-US" sz="1800">
                <a:solidFill>
                  <a:srgbClr val="000090"/>
                </a:solidFill>
                <a:latin typeface="Symbol" charset="2"/>
                <a:ea typeface="Symbol" charset="2"/>
                <a:cs typeface="Symbol" charset="2"/>
              </a:endParaRPr>
            </a:p>
          </p:txBody>
        </p:sp>
        <p:sp>
          <p:nvSpPr>
            <p:cNvPr id="16" name="TextBox 1"/>
            <p:cNvSpPr txBox="1">
              <a:spLocks noChangeArrowheads="1"/>
            </p:cNvSpPr>
            <p:nvPr/>
          </p:nvSpPr>
          <p:spPr bwMode="auto">
            <a:xfrm>
              <a:off x="304800" y="3733800"/>
              <a:ext cx="1676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en-US" sz="1800" b="0">
                  <a:solidFill>
                    <a:srgbClr val="000090"/>
                  </a:solidFill>
                </a:rPr>
                <a:t>We suggest:</a:t>
              </a: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1752600" y="1905000"/>
            <a:ext cx="7420547" cy="2273300"/>
            <a:chOff x="1752600" y="1905000"/>
            <a:chExt cx="7420547" cy="2273300"/>
          </a:xfrm>
        </p:grpSpPr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10200" y="1905000"/>
              <a:ext cx="3762947" cy="227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1752600" y="2667000"/>
              <a:ext cx="19240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OBSOLETE!</a:t>
              </a:r>
            </a:p>
          </p:txBody>
        </p:sp>
        <p:cxnSp>
          <p:nvCxnSpPr>
            <p:cNvPr id="18" name="Connettore 2 17"/>
            <p:cNvCxnSpPr/>
            <p:nvPr/>
          </p:nvCxnSpPr>
          <p:spPr bwMode="auto">
            <a:xfrm>
              <a:off x="4005168" y="2895600"/>
              <a:ext cx="1143000" cy="158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2" name="Gruppo 31"/>
          <p:cNvGrpSpPr/>
          <p:nvPr/>
        </p:nvGrpSpPr>
        <p:grpSpPr>
          <a:xfrm>
            <a:off x="304800" y="5410200"/>
            <a:ext cx="8968679" cy="762000"/>
            <a:chOff x="304800" y="5410200"/>
            <a:chExt cx="8968679" cy="762000"/>
          </a:xfrm>
        </p:grpSpPr>
        <p:sp>
          <p:nvSpPr>
            <p:cNvPr id="31" name="Rettangolo 30"/>
            <p:cNvSpPr/>
            <p:nvPr/>
          </p:nvSpPr>
          <p:spPr bwMode="auto">
            <a:xfrm>
              <a:off x="1981200" y="5562600"/>
              <a:ext cx="31242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715000" y="5486400"/>
              <a:ext cx="355847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 b="0" dirty="0">
                  <a:solidFill>
                    <a:srgbClr val="13783B"/>
                  </a:solidFill>
                </a:rPr>
                <a:t>in both </a:t>
              </a:r>
              <a:r>
                <a:rPr lang="en-US" sz="1800" b="0" dirty="0">
                  <a:solidFill>
                    <a:srgbClr val="FF0000"/>
                  </a:solidFill>
                </a:rPr>
                <a:t>normal</a:t>
              </a:r>
              <a:r>
                <a:rPr lang="en-US" sz="1800" b="0" dirty="0">
                  <a:solidFill>
                    <a:srgbClr val="13783B"/>
                  </a:solidFill>
                </a:rPr>
                <a:t> and </a:t>
              </a:r>
              <a:r>
                <a:rPr lang="en-US" sz="1800" b="0" dirty="0">
                  <a:solidFill>
                    <a:srgbClr val="FF0000"/>
                  </a:solidFill>
                </a:rPr>
                <a:t>inverted</a:t>
              </a:r>
              <a:r>
                <a:rPr lang="en-US" sz="1800" b="0" dirty="0">
                  <a:solidFill>
                    <a:srgbClr val="13783B"/>
                  </a:solidFill>
                </a:rPr>
                <a:t> hierarchy </a:t>
              </a:r>
              <a:r>
                <a:rPr lang="en-US" sz="1800" b="0" dirty="0" smtClean="0">
                  <a:solidFill>
                    <a:srgbClr val="13783B"/>
                  </a:solidFill>
                </a:rPr>
                <a:t>(the sign </a:t>
              </a:r>
              <a:r>
                <a:rPr lang="en-US" sz="1800" b="0" dirty="0">
                  <a:solidFill>
                    <a:srgbClr val="13783B"/>
                  </a:solidFill>
                </a:rPr>
                <a:t>just flips)  </a:t>
              </a:r>
              <a:endParaRPr lang="en-US" sz="1800" dirty="0">
                <a:solidFill>
                  <a:srgbClr val="13783B"/>
                </a:solidFill>
                <a:latin typeface="Symbol" charset="2"/>
                <a:ea typeface="Symbol" charset="2"/>
                <a:cs typeface="Symbol" charset="2"/>
              </a:endParaRPr>
            </a:p>
          </p:txBody>
        </p:sp>
        <p:sp>
          <p:nvSpPr>
            <p:cNvPr id="19" name="TextBox 1"/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1676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en-US" sz="1800" b="0">
                  <a:solidFill>
                    <a:srgbClr val="000090"/>
                  </a:solidFill>
                </a:rPr>
                <a:t>We use:</a:t>
              </a:r>
            </a:p>
          </p:txBody>
        </p:sp>
        <p:grpSp>
          <p:nvGrpSpPr>
            <p:cNvPr id="20" name="Gruppo 19"/>
            <p:cNvGrpSpPr/>
            <p:nvPr/>
          </p:nvGrpSpPr>
          <p:grpSpPr>
            <a:xfrm>
              <a:off x="1981200" y="5553656"/>
              <a:ext cx="3124200" cy="618544"/>
              <a:chOff x="4572000" y="3299136"/>
              <a:chExt cx="3124200" cy="618544"/>
            </a:xfrm>
          </p:grpSpPr>
          <p:sp>
            <p:nvSpPr>
              <p:cNvPr id="21" name="CasellaDiTesto 20"/>
              <p:cNvSpPr txBox="1"/>
              <p:nvPr/>
            </p:nvSpPr>
            <p:spPr>
              <a:xfrm>
                <a:off x="4572000" y="3370871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>
                    <a:solidFill>
                      <a:srgbClr val="FF0000"/>
                    </a:solidFill>
                  </a:rPr>
                  <a:t>m</a:t>
                </a:r>
                <a:r>
                  <a:rPr lang="en-US" baseline="30000">
                    <a:solidFill>
                      <a:srgbClr val="FF0000"/>
                    </a:solidFill>
                  </a:rPr>
                  <a:t>2 </a:t>
                </a:r>
                <a:r>
                  <a:rPr lang="en-US">
                    <a:solidFill>
                      <a:srgbClr val="FF0000"/>
                    </a:solidFill>
                  </a:rPr>
                  <a:t>=   (</a:t>
                </a:r>
                <a:r>
                  <a:rPr lang="en-US">
                    <a:solidFill>
                      <a:srgbClr val="FF0000"/>
                    </a:solidFill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>
                    <a:solidFill>
                      <a:srgbClr val="FF0000"/>
                    </a:solidFill>
                  </a:rPr>
                  <a:t>m</a:t>
                </a:r>
                <a:r>
                  <a:rPr lang="en-US" baseline="30000">
                    <a:solidFill>
                      <a:srgbClr val="FF0000"/>
                    </a:solidFill>
                  </a:rPr>
                  <a:t>2   </a:t>
                </a:r>
                <a:r>
                  <a:rPr lang="en-US">
                    <a:solidFill>
                      <a:srgbClr val="FF0000"/>
                    </a:solidFill>
                  </a:rPr>
                  <a:t>+ </a:t>
                </a:r>
                <a:r>
                  <a:rPr lang="en-US">
                    <a:solidFill>
                      <a:srgbClr val="FF0000"/>
                    </a:solidFill>
                    <a:latin typeface="Symbol" charset="2"/>
                    <a:ea typeface="Symbol" charset="2"/>
                    <a:cs typeface="Symbol" charset="2"/>
                  </a:rPr>
                  <a:t>D</a:t>
                </a:r>
                <a:r>
                  <a:rPr lang="en-US">
                    <a:solidFill>
                      <a:srgbClr val="FF0000"/>
                    </a:solidFill>
                  </a:rPr>
                  <a:t>m</a:t>
                </a:r>
                <a:r>
                  <a:rPr lang="en-US" baseline="30000">
                    <a:solidFill>
                      <a:srgbClr val="FF0000"/>
                    </a:solidFill>
                  </a:rPr>
                  <a:t>2  </a:t>
                </a:r>
                <a:r>
                  <a:rPr lang="en-US">
                    <a:solidFill>
                      <a:srgbClr val="FF0000"/>
                    </a:solidFill>
                  </a:rPr>
                  <a:t>)</a:t>
                </a:r>
                <a:endParaRPr lang="en-US">
                  <a:solidFill>
                    <a:srgbClr val="007800"/>
                  </a:solidFill>
                </a:endParaRPr>
              </a:p>
            </p:txBody>
          </p:sp>
          <p:grpSp>
            <p:nvGrpSpPr>
              <p:cNvPr id="22" name="Gruppo 26"/>
              <p:cNvGrpSpPr/>
              <p:nvPr/>
            </p:nvGrpSpPr>
            <p:grpSpPr>
              <a:xfrm>
                <a:off x="5410200" y="3299136"/>
                <a:ext cx="389943" cy="616522"/>
                <a:chOff x="8458200" y="3581400"/>
                <a:chExt cx="389943" cy="616522"/>
              </a:xfrm>
            </p:grpSpPr>
            <p:sp>
              <p:nvSpPr>
                <p:cNvPr id="25" name="CasellaDiTesto 24"/>
                <p:cNvSpPr txBox="1"/>
                <p:nvPr/>
              </p:nvSpPr>
              <p:spPr>
                <a:xfrm>
                  <a:off x="8458200" y="3859368"/>
                  <a:ext cx="381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>
                      <a:solidFill>
                        <a:srgbClr val="FF0000"/>
                      </a:solidFill>
                      <a:latin typeface="Comic Sans MS"/>
                      <a:ea typeface="Symbol" charset="2"/>
                      <a:cs typeface="Comic Sans MS"/>
                    </a:rPr>
                    <a:t>2</a:t>
                  </a:r>
                  <a:endParaRPr lang="en-US" sz="1600">
                    <a:solidFill>
                      <a:srgbClr val="007800"/>
                    </a:solidFill>
                    <a:latin typeface="Comic Sans MS"/>
                    <a:cs typeface="Comic Sans MS"/>
                  </a:endParaRPr>
                </a:p>
              </p:txBody>
            </p:sp>
            <p:sp>
              <p:nvSpPr>
                <p:cNvPr id="26" name="CasellaDiTesto 25"/>
                <p:cNvSpPr txBox="1"/>
                <p:nvPr/>
              </p:nvSpPr>
              <p:spPr>
                <a:xfrm>
                  <a:off x="8467143" y="3581400"/>
                  <a:ext cx="381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>
                      <a:solidFill>
                        <a:srgbClr val="FF0000"/>
                      </a:solidFill>
                      <a:latin typeface="Comic Sans MS"/>
                      <a:ea typeface="Symbol" charset="2"/>
                      <a:cs typeface="Comic Sans MS"/>
                    </a:rPr>
                    <a:t>1</a:t>
                  </a:r>
                  <a:endParaRPr lang="en-US" sz="1600">
                    <a:solidFill>
                      <a:srgbClr val="007800"/>
                    </a:solidFill>
                    <a:latin typeface="Comic Sans MS"/>
                    <a:cs typeface="Comic Sans MS"/>
                  </a:endParaRPr>
                </a:p>
              </p:txBody>
            </p:sp>
            <p:cxnSp>
              <p:nvCxnSpPr>
                <p:cNvPr id="27" name="Connettore 1 26"/>
                <p:cNvCxnSpPr/>
                <p:nvPr/>
              </p:nvCxnSpPr>
              <p:spPr bwMode="auto">
                <a:xfrm>
                  <a:off x="8539056" y="3899792"/>
                  <a:ext cx="152400" cy="1588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3" name="CasellaDiTesto 22"/>
              <p:cNvSpPr txBox="1"/>
              <p:nvPr/>
            </p:nvSpPr>
            <p:spPr>
              <a:xfrm>
                <a:off x="7104486" y="3572456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>
                    <a:solidFill>
                      <a:srgbClr val="FF0000"/>
                    </a:solidFill>
                    <a:latin typeface="Comic Sans MS"/>
                    <a:ea typeface="Symbol" charset="2"/>
                    <a:cs typeface="Comic Sans MS"/>
                  </a:rPr>
                  <a:t>32</a:t>
                </a:r>
                <a:endParaRPr lang="en-US" sz="1600">
                  <a:solidFill>
                    <a:srgbClr val="0078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6154314" y="3579126"/>
                <a:ext cx="600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>
                    <a:solidFill>
                      <a:srgbClr val="FF0000"/>
                    </a:solidFill>
                    <a:latin typeface="Comic Sans MS"/>
                    <a:ea typeface="Symbol" charset="2"/>
                    <a:cs typeface="Comic Sans MS"/>
                  </a:rPr>
                  <a:t>31</a:t>
                </a:r>
                <a:endParaRPr lang="en-US" sz="1600">
                  <a:solidFill>
                    <a:srgbClr val="007800"/>
                  </a:solidFill>
                  <a:latin typeface="Comic Sans MS"/>
                  <a:cs typeface="Comic Sans M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19</a:t>
            </a:fld>
            <a:endParaRPr lang="en-US" sz="14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5288" y="404813"/>
            <a:ext cx="84978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 b="0" dirty="0">
                <a:solidFill>
                  <a:srgbClr val="000090"/>
                </a:solidFill>
              </a:rPr>
              <a:t>… it is also important that T2K </a:t>
            </a:r>
            <a:r>
              <a:rPr lang="en-US" sz="1800" b="0" dirty="0" smtClean="0">
                <a:solidFill>
                  <a:srgbClr val="000090"/>
                </a:solidFill>
              </a:rPr>
              <a:t>and </a:t>
            </a:r>
            <a:r>
              <a:rPr lang="en-US" sz="1800" b="0" dirty="0">
                <a:solidFill>
                  <a:srgbClr val="000090"/>
                </a:solidFill>
              </a:rPr>
              <a:t>MINOS  combine their own </a:t>
            </a:r>
            <a:r>
              <a:rPr lang="en-US" sz="1800" b="0" dirty="0">
                <a:solidFill>
                  <a:srgbClr val="0000FF"/>
                </a:solidFill>
              </a:rPr>
              <a:t>disappearance +</a:t>
            </a:r>
            <a:r>
              <a:rPr lang="en-US" sz="1800" b="0" dirty="0">
                <a:solidFill>
                  <a:srgbClr val="000090"/>
                </a:solidFill>
              </a:rPr>
              <a:t> </a:t>
            </a:r>
            <a:r>
              <a:rPr lang="en-US" sz="1800" b="0" dirty="0">
                <a:solidFill>
                  <a:srgbClr val="0000FF"/>
                </a:solidFill>
              </a:rPr>
              <a:t>appearance</a:t>
            </a:r>
            <a:r>
              <a:rPr lang="en-US" sz="1800" b="0" dirty="0">
                <a:solidFill>
                  <a:srgbClr val="000090"/>
                </a:solidFill>
              </a:rPr>
              <a:t> data in a </a:t>
            </a:r>
            <a:r>
              <a:rPr lang="en-US" sz="1800" b="0" dirty="0">
                <a:solidFill>
                  <a:srgbClr val="FF0000"/>
                </a:solidFill>
              </a:rPr>
              <a:t>“full-fledged” 3</a:t>
            </a:r>
            <a:r>
              <a:rPr lang="en-US" sz="1800" b="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1800" b="0" dirty="0">
                <a:solidFill>
                  <a:srgbClr val="FF0000"/>
                </a:solidFill>
              </a:rPr>
              <a:t> analysis </a:t>
            </a:r>
            <a:r>
              <a:rPr lang="en-US" sz="1800" b="0" dirty="0">
                <a:solidFill>
                  <a:srgbClr val="000090"/>
                </a:solidFill>
              </a:rPr>
              <a:t>without approximation or assumption a priori. 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962400" y="2209800"/>
            <a:ext cx="5000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>
                <a:solidFill>
                  <a:srgbClr val="000090"/>
                </a:solidFill>
              </a:rPr>
              <a:t>These </a:t>
            </a:r>
            <a:r>
              <a:rPr lang="en-US" sz="1800">
                <a:solidFill>
                  <a:srgbClr val="0000FF"/>
                </a:solidFill>
              </a:rPr>
              <a:t>LBL contours </a:t>
            </a:r>
            <a:r>
              <a:rPr lang="en-US" sz="1800">
                <a:solidFill>
                  <a:srgbClr val="000090"/>
                </a:solidFill>
              </a:rPr>
              <a:t>may be shifted to the left (right) for higher (lower) </a:t>
            </a:r>
            <a:r>
              <a:rPr lang="en-US" sz="1800" b="0">
                <a:solidFill>
                  <a:srgbClr val="FF0000"/>
                </a:solidFill>
                <a:latin typeface="Symbol" charset="2"/>
              </a:rPr>
              <a:t>q</a:t>
            </a:r>
            <a:r>
              <a:rPr lang="en-US" sz="1800" b="0" baseline="-25000">
                <a:solidFill>
                  <a:srgbClr val="FF0000"/>
                </a:solidFill>
                <a:ea typeface="Comic Sans MS" charset="0"/>
                <a:cs typeface="Comic Sans MS" charset="0"/>
              </a:rPr>
              <a:t>23</a:t>
            </a:r>
            <a:r>
              <a:rPr lang="en-US" sz="1800">
                <a:solidFill>
                  <a:srgbClr val="000090"/>
                </a:solidFill>
              </a:rPr>
              <a:t>, due to the </a:t>
            </a:r>
            <a:r>
              <a:rPr lang="en-US" sz="1800">
                <a:solidFill>
                  <a:srgbClr val="FF0000"/>
                </a:solidFill>
              </a:rPr>
              <a:t>anti-correlation </a:t>
            </a:r>
            <a:r>
              <a:rPr lang="en-US" sz="1800">
                <a:solidFill>
                  <a:srgbClr val="000090"/>
                </a:solidFill>
              </a:rPr>
              <a:t>effect seen before …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038600" y="5257800"/>
            <a:ext cx="502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>
                <a:solidFill>
                  <a:srgbClr val="13783B"/>
                </a:solidFill>
              </a:rPr>
              <a:t>Suggestion:</a:t>
            </a:r>
            <a:r>
              <a:rPr lang="en-US" sz="1800"/>
              <a:t> </a:t>
            </a:r>
            <a:r>
              <a:rPr lang="en-US" sz="1800">
                <a:solidFill>
                  <a:srgbClr val="000090"/>
                </a:solidFill>
              </a:rPr>
              <a:t>never assume </a:t>
            </a:r>
            <a:r>
              <a:rPr lang="en-US" sz="1800">
                <a:solidFill>
                  <a:srgbClr val="FF0000"/>
                </a:solidFill>
              </a:rPr>
              <a:t>maximal mixing </a:t>
            </a:r>
            <a:r>
              <a:rPr lang="en-US" sz="1800">
                <a:solidFill>
                  <a:srgbClr val="000090"/>
                </a:solidFill>
              </a:rPr>
              <a:t>a</a:t>
            </a:r>
          </a:p>
          <a:p>
            <a:pPr algn="just"/>
            <a:r>
              <a:rPr lang="en-US" sz="1800">
                <a:solidFill>
                  <a:srgbClr val="000090"/>
                </a:solidFill>
              </a:rPr>
              <a:t>                   priori, let the data decide!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962400" y="3886200"/>
            <a:ext cx="5000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>
                <a:solidFill>
                  <a:srgbClr val="000090"/>
                </a:solidFill>
              </a:rPr>
              <a:t>… this introduces obvious  consequences for the comparison with </a:t>
            </a:r>
            <a:r>
              <a:rPr lang="en-US" sz="1800" b="0">
                <a:solidFill>
                  <a:srgbClr val="FF0000"/>
                </a:solidFill>
                <a:latin typeface="Symbol" charset="2"/>
              </a:rPr>
              <a:t>q</a:t>
            </a:r>
            <a:r>
              <a:rPr lang="en-US" sz="1800" b="0" baseline="-25000">
                <a:solidFill>
                  <a:srgbClr val="FF0000"/>
                </a:solidFill>
                <a:ea typeface="Comic Sans MS" charset="0"/>
                <a:cs typeface="Comic Sans MS" charset="0"/>
              </a:rPr>
              <a:t>23</a:t>
            </a:r>
            <a:r>
              <a:rPr lang="en-US" sz="1800">
                <a:solidFill>
                  <a:srgbClr val="000090"/>
                </a:solidFill>
              </a:rPr>
              <a:t>–independent </a:t>
            </a:r>
            <a:r>
              <a:rPr lang="en-US" sz="1800">
                <a:solidFill>
                  <a:srgbClr val="0000FF"/>
                </a:solidFill>
              </a:rPr>
              <a:t>SBL reactor data  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387350" y="1600200"/>
            <a:ext cx="3276600" cy="4708525"/>
            <a:chOff x="387350" y="1600200"/>
            <a:chExt cx="3276600" cy="4708525"/>
          </a:xfrm>
        </p:grpSpPr>
        <p:pic>
          <p:nvPicPr>
            <p:cNvPr id="8" name="Picture 5" descr="t2k2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350" y="1989138"/>
              <a:ext cx="3276600" cy="431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4"/>
            <p:cNvSpPr txBox="1">
              <a:spLocks noChangeArrowheads="1"/>
            </p:cNvSpPr>
            <p:nvPr/>
          </p:nvSpPr>
          <p:spPr bwMode="auto">
            <a:xfrm>
              <a:off x="1752600" y="16002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en-US" sz="1800">
                  <a:solidFill>
                    <a:srgbClr val="FF0000"/>
                  </a:solidFill>
                </a:rPr>
                <a:t>T2K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4"/>
          <p:cNvSpPr txBox="1">
            <a:spLocks noChangeArrowheads="1"/>
          </p:cNvSpPr>
          <p:nvPr/>
        </p:nvSpPr>
        <p:spPr bwMode="auto">
          <a:xfrm>
            <a:off x="3581400" y="228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sz="3200" kern="0" dirty="0" err="1" smtClean="0">
                <a:solidFill>
                  <a:srgbClr val="0000FF"/>
                </a:solidFill>
                <a:latin typeface="Comic Sans MS" pitchFamily="-107" charset="0"/>
                <a:ea typeface="+mj-ea"/>
                <a:cs typeface="+mj-cs"/>
              </a:rPr>
              <a:t>Outline</a:t>
            </a:r>
            <a:endParaRPr lang="en-US" sz="3200" kern="0" dirty="0">
              <a:solidFill>
                <a:srgbClr val="FF0000"/>
              </a:solidFill>
              <a:latin typeface="Comic Sans MS" pitchFamily="-107" charset="0"/>
              <a:ea typeface="+mj-ea"/>
              <a:cs typeface="+mj-cs"/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533400" y="5867400"/>
            <a:ext cx="887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600" dirty="0">
                <a:solidFill>
                  <a:schemeClr val="accent2"/>
                </a:solidFill>
              </a:rPr>
              <a:t>Mainly based on earlier work and work in progress done in collaboration with: </a:t>
            </a:r>
          </a:p>
          <a:p>
            <a:pPr eaLnBrk="1" hangingPunct="1"/>
            <a:r>
              <a:rPr lang="en-US" sz="1600" dirty="0">
                <a:solidFill>
                  <a:schemeClr val="accent2"/>
                </a:solidFill>
              </a:rPr>
              <a:t>E. Lisi, A. Marrone, D. Montanino, A. Palazzo, A.M. Rotunno</a:t>
            </a:r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>
            <a:off x="660400" y="5713412"/>
            <a:ext cx="6273800" cy="15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304800" y="762000"/>
            <a:ext cx="9067800" cy="470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Why global analyses?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endParaRPr lang="en-US" sz="4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 From first hints to evidence for </a:t>
            </a:r>
            <a:r>
              <a:rPr lang="en-US" sz="2200" dirty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en-US" sz="2200" baseline="-25000" dirty="0">
                <a:solidFill>
                  <a:srgbClr val="FF0000"/>
                </a:solidFill>
              </a:rPr>
              <a:t>13 </a:t>
            </a:r>
            <a:r>
              <a:rPr lang="en-US" sz="2200" dirty="0">
                <a:solidFill>
                  <a:srgbClr val="FF0000"/>
                </a:solidFill>
                <a:latin typeface="Symbol" charset="2"/>
                <a:cs typeface="Symbol" charset="2"/>
              </a:rPr>
              <a:t>≠ </a:t>
            </a:r>
            <a:r>
              <a:rPr lang="en-US" sz="2200" dirty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endParaRPr lang="en-US" sz="4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  <a:latin typeface="Comic Sans MS"/>
                <a:cs typeface="Comic Sans MS"/>
              </a:rPr>
              <a:t>Status </a:t>
            </a:r>
            <a:r>
              <a:rPr lang="en-US" sz="2200" dirty="0">
                <a:solidFill>
                  <a:srgbClr val="FF0000"/>
                </a:solidFill>
              </a:rPr>
              <a:t>of 3</a:t>
            </a:r>
            <a:r>
              <a:rPr lang="en-US" sz="22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n </a:t>
            </a:r>
            <a:r>
              <a:rPr lang="en-US" sz="2200" dirty="0">
                <a:solidFill>
                  <a:srgbClr val="FF0000"/>
                </a:solidFill>
              </a:rPr>
              <a:t>oscillation parameters, one year ago (2011)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endParaRPr lang="it-IT" sz="4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3</a:t>
            </a:r>
            <a:r>
              <a:rPr lang="en-US" sz="22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n </a:t>
            </a:r>
            <a:r>
              <a:rPr lang="it-IT" sz="2200" dirty="0" err="1">
                <a:solidFill>
                  <a:srgbClr val="FF0000"/>
                </a:solidFill>
              </a:rPr>
              <a:t>analysis</a:t>
            </a:r>
            <a:r>
              <a:rPr lang="it-IT" sz="2200" dirty="0">
                <a:solidFill>
                  <a:srgbClr val="FF0000"/>
                </a:solidFill>
              </a:rPr>
              <a:t>: </a:t>
            </a:r>
            <a:r>
              <a:rPr lang="it-IT" sz="2200" dirty="0" err="1">
                <a:solidFill>
                  <a:srgbClr val="FF0000"/>
                </a:solidFill>
              </a:rPr>
              <a:t>metodological</a:t>
            </a:r>
            <a:r>
              <a:rPr lang="it-IT" sz="2200" dirty="0">
                <a:solidFill>
                  <a:srgbClr val="FF0000"/>
                </a:solidFill>
              </a:rPr>
              <a:t> </a:t>
            </a:r>
            <a:r>
              <a:rPr lang="it-IT" sz="2200" dirty="0" err="1">
                <a:solidFill>
                  <a:srgbClr val="FF0000"/>
                </a:solidFill>
              </a:rPr>
              <a:t>issues</a:t>
            </a:r>
            <a:endParaRPr lang="it-IT" sz="22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endParaRPr lang="it-IT" sz="400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it-IT" sz="2200" dirty="0" smtClean="0">
                <a:solidFill>
                  <a:srgbClr val="FF0000"/>
                </a:solidFill>
              </a:rPr>
              <a:t>2012 3</a:t>
            </a:r>
            <a:r>
              <a:rPr lang="it-IT" sz="22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it-IT" sz="2200" dirty="0" smtClean="0">
                <a:solidFill>
                  <a:srgbClr val="FF0000"/>
                </a:solidFill>
              </a:rPr>
              <a:t> results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endParaRPr lang="it-IT" sz="400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70000"/>
              </a:lnSpc>
            </a:pPr>
            <a:endParaRPr lang="it-IT" sz="1000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endParaRPr lang="it-IT" sz="1000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it-IT" sz="2200" dirty="0" smtClean="0">
                <a:solidFill>
                  <a:srgbClr val="FF0000"/>
                </a:solidFill>
              </a:rPr>
              <a:t>Conclusions</a:t>
            </a:r>
            <a:r>
              <a:rPr lang="it-IT" dirty="0" smtClean="0">
                <a:solidFill>
                  <a:srgbClr val="FF0000"/>
                </a:solidFill>
              </a:rPr>
              <a:t>	</a:t>
            </a:r>
            <a:endParaRPr lang="en-US" dirty="0">
              <a:solidFill>
                <a:srgbClr val="2429F7"/>
              </a:solidFill>
            </a:endParaRPr>
          </a:p>
        </p:txBody>
      </p:sp>
      <p:grpSp>
        <p:nvGrpSpPr>
          <p:cNvPr id="3" name="Gruppo 17"/>
          <p:cNvGrpSpPr/>
          <p:nvPr/>
        </p:nvGrpSpPr>
        <p:grpSpPr>
          <a:xfrm>
            <a:off x="762000" y="4126468"/>
            <a:ext cx="2969796" cy="750332"/>
            <a:chOff x="1828800" y="3188732"/>
            <a:chExt cx="2969796" cy="750332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1828800" y="3188732"/>
              <a:ext cx="2954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2429F7"/>
                  </a:solidFill>
                </a:rPr>
                <a:t>5.1   (</a:t>
              </a:r>
              <a:r>
                <a:rPr lang="en-US" sz="1800" dirty="0">
                  <a:solidFill>
                    <a:srgbClr val="2429F7"/>
                  </a:solidFill>
                  <a:latin typeface="Symbol" charset="2"/>
                  <a:cs typeface="Symbol" charset="2"/>
                </a:rPr>
                <a:t>q</a:t>
              </a:r>
              <a:r>
                <a:rPr lang="en-US" sz="1800" baseline="-25000" dirty="0">
                  <a:solidFill>
                    <a:srgbClr val="2429F7"/>
                  </a:solidFill>
                </a:rPr>
                <a:t>13</a:t>
              </a:r>
              <a:r>
                <a:rPr lang="en-US" sz="1800" dirty="0">
                  <a:solidFill>
                    <a:srgbClr val="2429F7"/>
                  </a:solidFill>
                </a:rPr>
                <a:t>, </a:t>
              </a:r>
              <a:r>
                <a:rPr lang="en-US" sz="1800" dirty="0">
                  <a:solidFill>
                    <a:srgbClr val="2429F7"/>
                  </a:solidFill>
                  <a:latin typeface="Symbol" charset="2"/>
                  <a:cs typeface="Symbol" charset="2"/>
                </a:rPr>
                <a:t>q</a:t>
              </a:r>
              <a:r>
                <a:rPr lang="en-US" sz="1800" baseline="-25000" dirty="0">
                  <a:solidFill>
                    <a:srgbClr val="2429F7"/>
                  </a:solidFill>
                </a:rPr>
                <a:t>23</a:t>
              </a:r>
              <a:r>
                <a:rPr lang="en-US" sz="1800" dirty="0">
                  <a:solidFill>
                    <a:srgbClr val="2429F7"/>
                  </a:solidFill>
                </a:rPr>
                <a:t>) correlations</a:t>
              </a:r>
              <a:endParaRPr lang="it-IT" sz="180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828800" y="3569732"/>
              <a:ext cx="2969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 dirty="0">
                  <a:solidFill>
                    <a:srgbClr val="0000FF"/>
                  </a:solidFill>
                  <a:sym typeface="Symbol" charset="2"/>
                </a:rPr>
                <a:t>5.2   </a:t>
              </a:r>
              <a:r>
                <a:rPr lang="en-US" sz="1800" dirty="0">
                  <a:solidFill>
                    <a:srgbClr val="2429F7"/>
                  </a:solidFill>
                </a:rPr>
                <a:t>(</a:t>
              </a:r>
              <a:r>
                <a:rPr lang="en-US" sz="1800" dirty="0">
                  <a:solidFill>
                    <a:srgbClr val="2429F7"/>
                  </a:solidFill>
                  <a:latin typeface="Symbol" charset="2"/>
                  <a:cs typeface="Symbol" charset="2"/>
                </a:rPr>
                <a:t>q</a:t>
              </a:r>
              <a:r>
                <a:rPr lang="en-US" sz="1800" baseline="-25000" dirty="0">
                  <a:solidFill>
                    <a:srgbClr val="2429F7"/>
                  </a:solidFill>
                </a:rPr>
                <a:t>13</a:t>
              </a:r>
              <a:r>
                <a:rPr lang="en-US" sz="1800" dirty="0">
                  <a:solidFill>
                    <a:srgbClr val="2429F7"/>
                  </a:solidFill>
                </a:rPr>
                <a:t>, </a:t>
              </a:r>
              <a:r>
                <a:rPr lang="en-US" sz="1800" dirty="0">
                  <a:solidFill>
                    <a:srgbClr val="2429F7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1800" baseline="-25000" dirty="0">
                  <a:solidFill>
                    <a:srgbClr val="2429F7"/>
                  </a:solidFill>
                </a:rPr>
                <a:t>CP</a:t>
              </a:r>
              <a:r>
                <a:rPr lang="en-US" sz="1800" dirty="0">
                  <a:solidFill>
                    <a:srgbClr val="2429F7"/>
                  </a:solidFill>
                </a:rPr>
                <a:t>) correlations</a:t>
              </a:r>
              <a:endParaRPr lang="it-IT" sz="1800"/>
            </a:p>
          </p:txBody>
        </p:sp>
      </p:grpSp>
      <p:sp>
        <p:nvSpPr>
          <p:cNvPr id="24" name="Segnaposto numero diapositiva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2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20</a:t>
            </a:fld>
            <a:endParaRPr lang="en-US" sz="1400" dirty="0"/>
          </a:p>
        </p:txBody>
      </p:sp>
      <p:sp>
        <p:nvSpPr>
          <p:cNvPr id="7" name="TextBox 1"/>
          <p:cNvSpPr txBox="1"/>
          <p:nvPr/>
        </p:nvSpPr>
        <p:spPr>
          <a:xfrm>
            <a:off x="457200" y="381000"/>
            <a:ext cx="8464550" cy="369332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90"/>
                </a:solidFill>
              </a:rPr>
              <a:t>A final “</a:t>
            </a:r>
            <a:r>
              <a:rPr lang="en-US" sz="1800" dirty="0">
                <a:solidFill>
                  <a:srgbClr val="0000FF"/>
                </a:solidFill>
              </a:rPr>
              <a:t>methodological note” </a:t>
            </a:r>
            <a:r>
              <a:rPr lang="en-US" sz="1800" dirty="0">
                <a:solidFill>
                  <a:srgbClr val="000090"/>
                </a:solidFill>
              </a:rPr>
              <a:t>before presenting our updated </a:t>
            </a:r>
            <a:r>
              <a:rPr lang="en-US" sz="1800" dirty="0" smtClean="0">
                <a:solidFill>
                  <a:srgbClr val="000090"/>
                </a:solidFill>
              </a:rPr>
              <a:t>2012 analysis</a:t>
            </a:r>
            <a:r>
              <a:rPr lang="en-US" sz="1800" dirty="0">
                <a:solidFill>
                  <a:srgbClr val="000090"/>
                </a:solidFill>
              </a:rPr>
              <a:t>: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533400" y="1085671"/>
            <a:ext cx="8686800" cy="1200329"/>
            <a:chOff x="533400" y="1447800"/>
            <a:chExt cx="8686800" cy="1041439"/>
          </a:xfrm>
        </p:grpSpPr>
        <p:sp>
          <p:nvSpPr>
            <p:cNvPr id="9" name="TextBox 1"/>
            <p:cNvSpPr txBox="1"/>
            <p:nvPr/>
          </p:nvSpPr>
          <p:spPr>
            <a:xfrm>
              <a:off x="1066800" y="1447800"/>
              <a:ext cx="8153400" cy="1041439"/>
            </a:xfrm>
            <a:prstGeom prst="rect">
              <a:avLst/>
            </a:prstGeom>
            <a:noFill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en-US" sz="1800" dirty="0">
                  <a:solidFill>
                    <a:srgbClr val="000090"/>
                  </a:solidFill>
                </a:rPr>
                <a:t>We prefer to group </a:t>
              </a:r>
              <a:r>
                <a:rPr lang="en-US" sz="1800" dirty="0">
                  <a:solidFill>
                    <a:srgbClr val="0000FF"/>
                  </a:solidFill>
                </a:rPr>
                <a:t>LBL accelerator </a:t>
              </a:r>
              <a:r>
                <a:rPr lang="en-US" sz="1800" dirty="0">
                  <a:solidFill>
                    <a:srgbClr val="000090"/>
                  </a:solidFill>
                </a:rPr>
                <a:t>data with </a:t>
              </a:r>
              <a:r>
                <a:rPr lang="en-US" sz="1800" dirty="0">
                  <a:solidFill>
                    <a:srgbClr val="0000FF"/>
                  </a:solidFill>
                </a:rPr>
                <a:t>solar + </a:t>
              </a:r>
              <a:r>
                <a:rPr lang="en-US" sz="1800" dirty="0" err="1">
                  <a:solidFill>
                    <a:srgbClr val="0000FF"/>
                  </a:solidFill>
                </a:rPr>
                <a:t>KamLAND</a:t>
              </a:r>
              <a:r>
                <a:rPr lang="en-US" sz="1800" dirty="0">
                  <a:solidFill>
                    <a:srgbClr val="0000FF"/>
                  </a:solidFill>
                </a:rPr>
                <a:t> </a:t>
              </a:r>
              <a:r>
                <a:rPr lang="en-US" sz="1800" dirty="0">
                  <a:solidFill>
                    <a:srgbClr val="000090"/>
                  </a:solidFill>
                </a:rPr>
                <a:t>data, since the latter provide the “solar parameters” needed to calculate the </a:t>
              </a:r>
              <a:endParaRPr lang="en-US" sz="1800" dirty="0" smtClean="0">
                <a:solidFill>
                  <a:srgbClr val="000090"/>
                </a:solidFill>
              </a:endParaRPr>
            </a:p>
            <a:p>
              <a:pPr algn="just"/>
              <a:endParaRPr lang="en-US" sz="1800" dirty="0">
                <a:solidFill>
                  <a:srgbClr val="000090"/>
                </a:solidFill>
              </a:endParaRPr>
            </a:p>
            <a:p>
              <a:pPr algn="just"/>
              <a:endParaRPr lang="en-US" sz="1800" dirty="0" smtClean="0">
                <a:solidFill>
                  <a:srgbClr val="000090"/>
                </a:solidFill>
              </a:endParaRPr>
            </a:p>
          </p:txBody>
        </p:sp>
        <p:grpSp>
          <p:nvGrpSpPr>
            <p:cNvPr id="12" name="Gruppo 11"/>
            <p:cNvGrpSpPr/>
            <p:nvPr/>
          </p:nvGrpSpPr>
          <p:grpSpPr>
            <a:xfrm>
              <a:off x="533400" y="1490246"/>
              <a:ext cx="399272" cy="338554"/>
              <a:chOff x="457200" y="932672"/>
              <a:chExt cx="399272" cy="338554"/>
            </a:xfrm>
          </p:grpSpPr>
          <p:sp>
            <p:nvSpPr>
              <p:cNvPr id="13" name="Ovale 12"/>
              <p:cNvSpPr/>
              <p:nvPr/>
            </p:nvSpPr>
            <p:spPr bwMode="auto">
              <a:xfrm>
                <a:off x="457200" y="954056"/>
                <a:ext cx="304800" cy="3048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-107" charset="0"/>
                  <a:ea typeface="ＭＳ Ｐゴシック" pitchFamily="-107" charset="-128"/>
                  <a:cs typeface="ＭＳ Ｐゴシック" pitchFamily="-107" charset="-128"/>
                </a:endParaRPr>
              </a:p>
            </p:txBody>
          </p:sp>
          <p:sp>
            <p:nvSpPr>
              <p:cNvPr id="14" name="TextBox 12"/>
              <p:cNvSpPr txBox="1">
                <a:spLocks noChangeArrowheads="1"/>
              </p:cNvSpPr>
              <p:nvPr/>
            </p:nvSpPr>
            <p:spPr bwMode="auto">
              <a:xfrm>
                <a:off x="475472" y="932672"/>
                <a:ext cx="3810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0">
                    <a:solidFill>
                      <a:srgbClr val="000090"/>
                    </a:solidFill>
                  </a:rPr>
                  <a:t>1</a:t>
                </a:r>
              </a:p>
            </p:txBody>
          </p:sp>
        </p:grpSp>
        <p:sp>
          <p:nvSpPr>
            <p:cNvPr id="27" name="TextBox 1"/>
            <p:cNvSpPr txBox="1"/>
            <p:nvPr/>
          </p:nvSpPr>
          <p:spPr>
            <a:xfrm>
              <a:off x="2743200" y="2104650"/>
              <a:ext cx="396240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en-US" sz="1800" dirty="0">
                  <a:solidFill>
                    <a:srgbClr val="FF0000"/>
                  </a:solidFill>
                </a:rPr>
                <a:t>full 3</a:t>
              </a:r>
              <a:r>
                <a:rPr lang="en-US" sz="1800" dirty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n</a:t>
              </a:r>
              <a:r>
                <a:rPr lang="en-US" sz="1800" dirty="0">
                  <a:solidFill>
                    <a:srgbClr val="FF0000"/>
                  </a:solidFill>
                </a:rPr>
                <a:t> LBL probabilities in matter</a:t>
              </a:r>
              <a:endParaRPr lang="en-US" sz="1800" dirty="0">
                <a:solidFill>
                  <a:srgbClr val="000090"/>
                </a:solidFill>
              </a:endParaRPr>
            </a:p>
          </p:txBody>
        </p:sp>
      </p:grpSp>
      <p:sp>
        <p:nvSpPr>
          <p:cNvPr id="15" name="TextBox 1"/>
          <p:cNvSpPr txBox="1"/>
          <p:nvPr/>
        </p:nvSpPr>
        <p:spPr>
          <a:xfrm>
            <a:off x="457200" y="3912458"/>
            <a:ext cx="1600200" cy="400110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Moreover:</a:t>
            </a:r>
          </a:p>
        </p:txBody>
      </p:sp>
      <p:grpSp>
        <p:nvGrpSpPr>
          <p:cNvPr id="25" name="Gruppo 24"/>
          <p:cNvGrpSpPr/>
          <p:nvPr/>
        </p:nvGrpSpPr>
        <p:grpSpPr>
          <a:xfrm>
            <a:off x="533400" y="4341261"/>
            <a:ext cx="8763000" cy="677108"/>
            <a:chOff x="533400" y="3571820"/>
            <a:chExt cx="8763000" cy="677108"/>
          </a:xfrm>
        </p:grpSpPr>
        <p:sp>
          <p:nvSpPr>
            <p:cNvPr id="10" name="TextBox 1"/>
            <p:cNvSpPr txBox="1"/>
            <p:nvPr/>
          </p:nvSpPr>
          <p:spPr>
            <a:xfrm>
              <a:off x="1066800" y="3571820"/>
              <a:ext cx="8229600" cy="677108"/>
            </a:xfrm>
            <a:prstGeom prst="rect">
              <a:avLst/>
            </a:prstGeom>
            <a:noFill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en-US" sz="1800" dirty="0">
                  <a:solidFill>
                    <a:srgbClr val="000090"/>
                  </a:solidFill>
                </a:rPr>
                <a:t>We have extended to </a:t>
              </a:r>
              <a:r>
                <a:rPr lang="en-US" sz="1800" dirty="0">
                  <a:solidFill>
                    <a:srgbClr val="FF0000"/>
                  </a:solidFill>
                </a:rPr>
                <a:t>any</a:t>
              </a:r>
              <a:r>
                <a:rPr lang="en-US" sz="1800" dirty="0">
                  <a:solidFill>
                    <a:srgbClr val="00009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US" sz="2000" baseline="-25000" dirty="0" err="1">
                  <a:solidFill>
                    <a:srgbClr val="FF0000"/>
                  </a:solidFill>
                  <a:latin typeface="Comic Sans MS"/>
                  <a:ea typeface="Symbol" charset="2"/>
                  <a:cs typeface="Comic Sans MS"/>
                </a:rPr>
                <a:t>CP</a:t>
              </a:r>
              <a:r>
                <a:rPr lang="en-US" sz="1800" dirty="0">
                  <a:solidFill>
                    <a:srgbClr val="000090"/>
                  </a:solidFill>
                  <a:latin typeface="Symbol" charset="2"/>
                  <a:ea typeface="Symbol" charset="2"/>
                  <a:cs typeface="Symbol" charset="2"/>
                </a:rPr>
                <a:t> </a:t>
              </a:r>
              <a:r>
                <a:rPr lang="en-US" sz="1800" dirty="0">
                  <a:solidFill>
                    <a:srgbClr val="000090"/>
                  </a:solidFill>
                </a:rPr>
                <a:t>our 3</a:t>
              </a:r>
              <a:r>
                <a:rPr lang="en-US" sz="1800" dirty="0">
                  <a:solidFill>
                    <a:srgbClr val="000090"/>
                  </a:solidFill>
                  <a:latin typeface="Symbol" charset="2"/>
                  <a:ea typeface="Symbol" charset="2"/>
                  <a:cs typeface="Symbol" charset="2"/>
                </a:rPr>
                <a:t>n </a:t>
              </a:r>
              <a:r>
                <a:rPr lang="en-US" sz="1800" dirty="0">
                  <a:solidFill>
                    <a:srgbClr val="000090"/>
                  </a:solidFill>
                </a:rPr>
                <a:t>analysis of the </a:t>
              </a:r>
              <a:r>
                <a:rPr lang="en-US" sz="1800" dirty="0">
                  <a:solidFill>
                    <a:srgbClr val="0000FF"/>
                  </a:solidFill>
                </a:rPr>
                <a:t>atmospheric</a:t>
              </a:r>
              <a:r>
                <a:rPr lang="en-US" sz="1800" dirty="0">
                  <a:solidFill>
                    <a:srgbClr val="000090"/>
                  </a:solidFill>
                </a:rPr>
                <a:t> neutrinos, previously limited </a:t>
              </a:r>
              <a:r>
                <a:rPr lang="en-US" sz="1800" dirty="0" smtClean="0">
                  <a:solidFill>
                    <a:srgbClr val="000090"/>
                  </a:solidFill>
                </a:rPr>
                <a:t>in our papers to </a:t>
              </a:r>
              <a:r>
                <a:rPr lang="en-US" sz="1800" dirty="0">
                  <a:solidFill>
                    <a:srgbClr val="000090"/>
                  </a:solidFill>
                </a:rPr>
                <a:t>the CP-conserving cases  </a:t>
              </a:r>
              <a:r>
                <a:rPr lang="en-US" sz="1800" dirty="0">
                  <a:solidFill>
                    <a:srgbClr val="0000FF"/>
                  </a:solidFill>
                  <a:latin typeface="Symbol" charset="2"/>
                  <a:ea typeface="Symbol" charset="2"/>
                  <a:cs typeface="Symbol" charset="2"/>
                </a:rPr>
                <a:t>d = 0 </a:t>
              </a:r>
              <a:r>
                <a:rPr lang="en-US" sz="1800" dirty="0">
                  <a:solidFill>
                    <a:srgbClr val="000090"/>
                  </a:solidFill>
                  <a:latin typeface="Comic Sans MS"/>
                  <a:ea typeface="Symbol" charset="2"/>
                  <a:cs typeface="Comic Sans MS"/>
                </a:rPr>
                <a:t>and</a:t>
              </a:r>
              <a:r>
                <a:rPr lang="en-US" sz="1800" dirty="0">
                  <a:solidFill>
                    <a:srgbClr val="000090"/>
                  </a:solidFill>
                  <a:latin typeface="Symbol" charset="2"/>
                  <a:ea typeface="Symbol" charset="2"/>
                  <a:cs typeface="Symbol" charset="2"/>
                </a:rPr>
                <a:t> </a:t>
              </a:r>
              <a:r>
                <a:rPr lang="en-US" sz="1800" dirty="0">
                  <a:solidFill>
                    <a:srgbClr val="0000FF"/>
                  </a:solidFill>
                  <a:latin typeface="Symbol" charset="2"/>
                  <a:ea typeface="Symbol" charset="2"/>
                  <a:cs typeface="Symbol" charset="2"/>
                </a:rPr>
                <a:t>d = p</a:t>
              </a:r>
              <a:r>
                <a:rPr lang="en-US" sz="1800" dirty="0">
                  <a:solidFill>
                    <a:srgbClr val="000090"/>
                  </a:solidFill>
                </a:rPr>
                <a:t>. </a:t>
              </a:r>
              <a:endParaRPr lang="en-US" sz="1800" dirty="0">
                <a:solidFill>
                  <a:srgbClr val="000090"/>
                </a:solidFill>
                <a:latin typeface="Symbol" charset="2"/>
                <a:ea typeface="Symbol" charset="2"/>
                <a:cs typeface="Symbol" charset="2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533400" y="3623846"/>
              <a:ext cx="381000" cy="338554"/>
              <a:chOff x="457200" y="932672"/>
              <a:chExt cx="381000" cy="338554"/>
            </a:xfrm>
          </p:grpSpPr>
          <p:sp>
            <p:nvSpPr>
              <p:cNvPr id="18" name="Ovale 17"/>
              <p:cNvSpPr/>
              <p:nvPr/>
            </p:nvSpPr>
            <p:spPr bwMode="auto">
              <a:xfrm>
                <a:off x="457200" y="954056"/>
                <a:ext cx="304800" cy="3048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-107" charset="0"/>
                  <a:ea typeface="ＭＳ Ｐゴシック" pitchFamily="-107" charset="-128"/>
                  <a:cs typeface="ＭＳ Ｐゴシック" pitchFamily="-107" charset="-128"/>
                </a:endParaRPr>
              </a:p>
            </p:txBody>
          </p:sp>
          <p:sp>
            <p:nvSpPr>
              <p:cNvPr id="19" name="TextBox 12"/>
              <p:cNvSpPr txBox="1">
                <a:spLocks noChangeArrowheads="1"/>
              </p:cNvSpPr>
              <p:nvPr/>
            </p:nvSpPr>
            <p:spPr bwMode="auto">
              <a:xfrm>
                <a:off x="457200" y="932672"/>
                <a:ext cx="3810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90"/>
                    </a:solidFill>
                  </a:rPr>
                  <a:t>2</a:t>
                </a:r>
                <a:endParaRPr lang="en-US" sz="1600" b="0">
                  <a:solidFill>
                    <a:srgbClr val="000090"/>
                  </a:solidFill>
                </a:endParaRPr>
              </a:p>
            </p:txBody>
          </p:sp>
        </p:grpSp>
      </p:grpSp>
      <p:grpSp>
        <p:nvGrpSpPr>
          <p:cNvPr id="24" name="Gruppo 23"/>
          <p:cNvGrpSpPr/>
          <p:nvPr/>
        </p:nvGrpSpPr>
        <p:grpSpPr>
          <a:xfrm>
            <a:off x="533400" y="5313402"/>
            <a:ext cx="6400800" cy="707886"/>
            <a:chOff x="533400" y="4543961"/>
            <a:chExt cx="6400800" cy="707886"/>
          </a:xfrm>
        </p:grpSpPr>
        <p:sp>
          <p:nvSpPr>
            <p:cNvPr id="16" name="TextBox 1"/>
            <p:cNvSpPr txBox="1"/>
            <p:nvPr/>
          </p:nvSpPr>
          <p:spPr>
            <a:xfrm>
              <a:off x="1066800" y="4543961"/>
              <a:ext cx="5867400" cy="707886"/>
            </a:xfrm>
            <a:prstGeom prst="rect">
              <a:avLst/>
            </a:prstGeom>
            <a:noFill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0090"/>
                  </a:solidFill>
                </a:rPr>
                <a:t>In the </a:t>
              </a:r>
              <a:r>
                <a:rPr lang="en-US" sz="2000" dirty="0" smtClean="0">
                  <a:solidFill>
                    <a:srgbClr val="000090"/>
                  </a:solidFill>
                </a:rPr>
                <a:t>following: </a:t>
              </a:r>
              <a:r>
                <a:rPr lang="en-US" sz="2000" dirty="0">
                  <a:solidFill>
                    <a:srgbClr val="FF0000"/>
                  </a:solidFill>
                </a:rPr>
                <a:t>N</a:t>
              </a:r>
              <a:r>
                <a:rPr lang="en-US" sz="2000" dirty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s</a:t>
              </a:r>
              <a:r>
                <a:rPr lang="en-US" sz="2000" dirty="0">
                  <a:solidFill>
                    <a:srgbClr val="FF0000"/>
                  </a:solidFill>
                </a:rPr>
                <a:t> contours </a:t>
              </a:r>
              <a:r>
                <a:rPr lang="en-US" sz="2000" dirty="0">
                  <a:solidFill>
                    <a:srgbClr val="000090"/>
                  </a:solidFill>
                  <a:latin typeface="Wingdings" charset="2"/>
                  <a:ea typeface="Wingdings" charset="2"/>
                  <a:cs typeface="Wingdings" charset="2"/>
                  <a:sym typeface="Wingdings" charset="2"/>
                </a:rPr>
                <a:t>   </a:t>
              </a:r>
              <a:r>
                <a:rPr lang="en-US" sz="2000" dirty="0">
                  <a:solidFill>
                    <a:srgbClr val="000090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Dc</a:t>
              </a:r>
              <a:r>
                <a:rPr lang="en-US" sz="2000" baseline="30000" dirty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2 </a:t>
              </a:r>
              <a:r>
                <a:rPr lang="en-US" sz="2000" dirty="0">
                  <a:solidFill>
                    <a:srgbClr val="FF0000"/>
                  </a:solidFill>
                </a:rPr>
                <a:t>= (N</a:t>
              </a:r>
              <a:r>
                <a:rPr lang="en-US" sz="2000" dirty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s</a:t>
              </a:r>
              <a:r>
                <a:rPr lang="en-US" sz="2000" dirty="0">
                  <a:solidFill>
                    <a:srgbClr val="FF0000"/>
                  </a:solidFill>
                </a:rPr>
                <a:t>)</a:t>
              </a:r>
              <a:r>
                <a:rPr lang="en-US" sz="2000" baseline="30000" dirty="0" smtClean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2</a:t>
              </a:r>
            </a:p>
            <a:p>
              <a:r>
                <a:rPr lang="en-US" sz="2000" dirty="0" smtClean="0">
                  <a:solidFill>
                    <a:srgbClr val="000090"/>
                  </a:solidFill>
                </a:rPr>
                <a:t>(our usual and PDG convention)</a:t>
              </a:r>
              <a:endParaRPr lang="en-US" sz="2000" baseline="300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endParaRPr>
            </a:p>
          </p:txBody>
        </p:sp>
        <p:grpSp>
          <p:nvGrpSpPr>
            <p:cNvPr id="20" name="Gruppo 19"/>
            <p:cNvGrpSpPr/>
            <p:nvPr/>
          </p:nvGrpSpPr>
          <p:grpSpPr>
            <a:xfrm>
              <a:off x="533400" y="4572000"/>
              <a:ext cx="381000" cy="338554"/>
              <a:chOff x="457200" y="932672"/>
              <a:chExt cx="381000" cy="338554"/>
            </a:xfrm>
          </p:grpSpPr>
          <p:sp>
            <p:nvSpPr>
              <p:cNvPr id="21" name="Ovale 20"/>
              <p:cNvSpPr/>
              <p:nvPr/>
            </p:nvSpPr>
            <p:spPr bwMode="auto">
              <a:xfrm>
                <a:off x="457200" y="954056"/>
                <a:ext cx="304800" cy="3048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-107" charset="0"/>
                  <a:ea typeface="ＭＳ Ｐゴシック" pitchFamily="-107" charset="-128"/>
                  <a:cs typeface="ＭＳ Ｐゴシック" pitchFamily="-107" charset="-128"/>
                </a:endParaRPr>
              </a:p>
            </p:txBody>
          </p:sp>
          <p:sp>
            <p:nvSpPr>
              <p:cNvPr id="22" name="TextBox 12"/>
              <p:cNvSpPr txBox="1">
                <a:spLocks noChangeArrowheads="1"/>
              </p:cNvSpPr>
              <p:nvPr/>
            </p:nvSpPr>
            <p:spPr bwMode="auto">
              <a:xfrm>
                <a:off x="457200" y="932672"/>
                <a:ext cx="3810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0090"/>
                    </a:solidFill>
                  </a:rPr>
                  <a:t>3</a:t>
                </a:r>
                <a:endParaRPr lang="en-US" sz="1600" b="0">
                  <a:solidFill>
                    <a:srgbClr val="000090"/>
                  </a:solidFill>
                </a:endParaRPr>
              </a:p>
            </p:txBody>
          </p:sp>
        </p:grpSp>
        <p:sp>
          <p:nvSpPr>
            <p:cNvPr id="23" name="Freccia bidirezionale orizzontale 22"/>
            <p:cNvSpPr/>
            <p:nvPr/>
          </p:nvSpPr>
          <p:spPr bwMode="auto">
            <a:xfrm>
              <a:off x="4821984" y="4703016"/>
              <a:ext cx="533400" cy="152400"/>
            </a:xfrm>
            <a:prstGeom prst="leftRightArrow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  <p:sp>
        <p:nvSpPr>
          <p:cNvPr id="28" name="CasellaDiTesto 27"/>
          <p:cNvSpPr txBox="1"/>
          <p:nvPr/>
        </p:nvSpPr>
        <p:spPr>
          <a:xfrm>
            <a:off x="1066800" y="2450068"/>
            <a:ext cx="532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90"/>
                </a:solidFill>
              </a:rPr>
              <a:t>So, the sequence of </a:t>
            </a:r>
            <a:r>
              <a:rPr lang="en-US" sz="1800" dirty="0" err="1" smtClean="0">
                <a:solidFill>
                  <a:srgbClr val="000090"/>
                </a:solidFill>
              </a:rPr>
              <a:t>contraints</a:t>
            </a:r>
            <a:r>
              <a:rPr lang="en-US" sz="1800" dirty="0" smtClean="0">
                <a:solidFill>
                  <a:srgbClr val="000090"/>
                </a:solidFill>
              </a:rPr>
              <a:t> will be shown as: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657150" y="3105090"/>
            <a:ext cx="3212713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(LBL + </a:t>
            </a:r>
            <a:r>
              <a:rPr lang="en-US" sz="2000" dirty="0" err="1" smtClean="0">
                <a:solidFill>
                  <a:srgbClr val="0000FF"/>
                </a:solidFill>
              </a:rPr>
              <a:t>Solar + KamLAND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1657150" y="3105090"/>
            <a:ext cx="520807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(LBL + </a:t>
            </a:r>
            <a:r>
              <a:rPr lang="en-US" sz="2000" dirty="0" err="1" smtClean="0">
                <a:solidFill>
                  <a:srgbClr val="0000FF"/>
                </a:solidFill>
              </a:rPr>
              <a:t>Solar + KamLAND</a:t>
            </a:r>
            <a:r>
              <a:rPr lang="en-US" sz="2000" dirty="0" smtClean="0">
                <a:solidFill>
                  <a:srgbClr val="0000FF"/>
                </a:solidFill>
              </a:rPr>
              <a:t>) </a:t>
            </a:r>
            <a:r>
              <a:rPr lang="en-US" sz="2000" b="1" dirty="0" smtClean="0">
                <a:solidFill>
                  <a:srgbClr val="FF0000"/>
                </a:solidFill>
              </a:rPr>
              <a:t>+ </a:t>
            </a:r>
            <a:r>
              <a:rPr lang="en-US" sz="2000" dirty="0" smtClean="0">
                <a:solidFill>
                  <a:srgbClr val="0000FF"/>
                </a:solidFill>
              </a:rPr>
              <a:t>(SBL reactor)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1657150" y="3105090"/>
            <a:ext cx="6648650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(LBL + </a:t>
            </a:r>
            <a:r>
              <a:rPr lang="en-US" sz="2000" dirty="0" err="1" smtClean="0">
                <a:solidFill>
                  <a:srgbClr val="0000FF"/>
                </a:solidFill>
              </a:rPr>
              <a:t>Solar + KamLAND</a:t>
            </a:r>
            <a:r>
              <a:rPr lang="en-US" sz="2000" dirty="0" smtClean="0">
                <a:solidFill>
                  <a:srgbClr val="0000FF"/>
                </a:solidFill>
              </a:rPr>
              <a:t>) </a:t>
            </a:r>
            <a:r>
              <a:rPr lang="en-US" sz="2000" b="1" dirty="0" smtClean="0">
                <a:solidFill>
                  <a:srgbClr val="FF0000"/>
                </a:solidFill>
              </a:rPr>
              <a:t>+ </a:t>
            </a:r>
            <a:r>
              <a:rPr lang="en-US" sz="2000" dirty="0" smtClean="0">
                <a:solidFill>
                  <a:srgbClr val="0000FF"/>
                </a:solidFill>
              </a:rPr>
              <a:t>(SBL reactor) </a:t>
            </a:r>
            <a:r>
              <a:rPr lang="en-US" sz="2000" b="1" dirty="0" smtClean="0">
                <a:solidFill>
                  <a:srgbClr val="FF0000"/>
                </a:solidFill>
              </a:rPr>
              <a:t>+ </a:t>
            </a:r>
            <a:r>
              <a:rPr lang="en-US" sz="2000" dirty="0" smtClean="0">
                <a:solidFill>
                  <a:srgbClr val="0000FF"/>
                </a:solidFill>
              </a:rPr>
              <a:t>(SK </a:t>
            </a:r>
            <a:r>
              <a:rPr lang="en-US" sz="2000" dirty="0" err="1" smtClean="0">
                <a:solidFill>
                  <a:srgbClr val="0000FF"/>
                </a:solidFill>
              </a:rPr>
              <a:t>atm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21</a:t>
            </a:fld>
            <a:endParaRPr lang="en-US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7200" y="990600"/>
            <a:ext cx="3261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429F7"/>
                </a:solidFill>
              </a:rPr>
              <a:t>5.1   (</a:t>
            </a:r>
            <a:r>
              <a:rPr lang="en-US" sz="2000" dirty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en-US" sz="2000" baseline="-25000" dirty="0">
                <a:solidFill>
                  <a:srgbClr val="FF0000"/>
                </a:solidFill>
              </a:rPr>
              <a:t>13</a:t>
            </a:r>
            <a:r>
              <a:rPr lang="en-US" sz="2000" dirty="0">
                <a:solidFill>
                  <a:srgbClr val="2429F7"/>
                </a:solidFill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en-US" sz="2000" baseline="-25000" dirty="0">
                <a:solidFill>
                  <a:srgbClr val="FF0000"/>
                </a:solidFill>
              </a:rPr>
              <a:t>23</a:t>
            </a:r>
            <a:r>
              <a:rPr lang="en-US" sz="2000" dirty="0">
                <a:solidFill>
                  <a:srgbClr val="2429F7"/>
                </a:solidFill>
              </a:rPr>
              <a:t>) correlations</a:t>
            </a:r>
            <a:endParaRPr lang="it-IT" sz="2000"/>
          </a:p>
        </p:txBody>
      </p:sp>
      <p:sp>
        <p:nvSpPr>
          <p:cNvPr id="11" name="CasellaDiTesto 10"/>
          <p:cNvSpPr txBox="1"/>
          <p:nvPr/>
        </p:nvSpPr>
        <p:spPr>
          <a:xfrm>
            <a:off x="457200" y="381000"/>
            <a:ext cx="6248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5.   2012 3</a:t>
            </a:r>
            <a:r>
              <a:rPr lang="it-IT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it-IT" dirty="0" smtClean="0">
                <a:solidFill>
                  <a:srgbClr val="FF0000"/>
                </a:solidFill>
              </a:rPr>
              <a:t> results (</a:t>
            </a:r>
            <a:r>
              <a:rPr lang="en-US" dirty="0" smtClean="0">
                <a:solidFill>
                  <a:srgbClr val="FF0000"/>
                </a:solidFill>
              </a:rPr>
              <a:t>work </a:t>
            </a:r>
            <a:r>
              <a:rPr lang="en-US" dirty="0">
                <a:solidFill>
                  <a:srgbClr val="FF0000"/>
                </a:solidFill>
              </a:rPr>
              <a:t>in progress)</a:t>
            </a:r>
            <a:endParaRPr lang="en-US" dirty="0">
              <a:solidFill>
                <a:srgbClr val="2429F7"/>
              </a:solidFill>
            </a:endParaRPr>
          </a:p>
        </p:txBody>
      </p:sp>
      <p:pic>
        <p:nvPicPr>
          <p:cNvPr id="13" name="Picture 3" descr="Pages from 96044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108200"/>
            <a:ext cx="3311525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Pages from 9604415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135188"/>
            <a:ext cx="324167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86946" y="1535668"/>
            <a:ext cx="82908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90"/>
                </a:solidFill>
              </a:rPr>
              <a:t>Let us </a:t>
            </a:r>
            <a:r>
              <a:rPr lang="en-US" sz="1800" dirty="0" smtClean="0">
                <a:solidFill>
                  <a:srgbClr val="000090"/>
                </a:solidFill>
              </a:rPr>
              <a:t>r</a:t>
            </a:r>
            <a:r>
              <a:rPr lang="en-US" sz="1800" b="0" dirty="0" smtClean="0">
                <a:solidFill>
                  <a:srgbClr val="000090"/>
                </a:solidFill>
              </a:rPr>
              <a:t>emind </a:t>
            </a:r>
            <a:r>
              <a:rPr lang="en-US" sz="1800" b="0" dirty="0">
                <a:solidFill>
                  <a:srgbClr val="000090"/>
                </a:solidFill>
              </a:rPr>
              <a:t>the 1996 hypothetical example </a:t>
            </a:r>
            <a:r>
              <a:rPr lang="en-US" sz="1800" b="0" dirty="0">
                <a:solidFill>
                  <a:srgbClr val="13783B"/>
                </a:solidFill>
              </a:rPr>
              <a:t>[</a:t>
            </a:r>
            <a:r>
              <a:rPr lang="en-US" sz="1800" b="0" dirty="0" err="1">
                <a:solidFill>
                  <a:srgbClr val="13783B"/>
                </a:solidFill>
              </a:rPr>
              <a:t>hep-ph</a:t>
            </a:r>
            <a:r>
              <a:rPr lang="en-US" sz="1800" b="0" dirty="0">
                <a:solidFill>
                  <a:srgbClr val="13783B"/>
                </a:solidFill>
              </a:rPr>
              <a:t>/9604415]</a:t>
            </a:r>
            <a:r>
              <a:rPr lang="en-US" sz="1800" b="0" dirty="0">
                <a:solidFill>
                  <a:srgbClr val="000090"/>
                </a:solidFill>
              </a:rPr>
              <a:t>, in which …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1219200" y="5257800"/>
            <a:ext cx="27205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>
                <a:solidFill>
                  <a:srgbClr val="000090"/>
                </a:solidFill>
              </a:rPr>
              <a:t>… </a:t>
            </a:r>
            <a:r>
              <a:rPr lang="en-US" sz="1800" b="0">
                <a:solidFill>
                  <a:srgbClr val="FF0000"/>
                </a:solidFill>
              </a:rPr>
              <a:t>two quasi-degenerate</a:t>
            </a:r>
          </a:p>
          <a:p>
            <a:pPr algn="ctr"/>
            <a:r>
              <a:rPr lang="en-US" sz="1800" b="0">
                <a:solidFill>
                  <a:srgbClr val="000090"/>
                </a:solidFill>
              </a:rPr>
              <a:t>solutions from </a:t>
            </a:r>
            <a:r>
              <a:rPr lang="en-US" sz="1800" b="0">
                <a:solidFill>
                  <a:srgbClr val="0000FF"/>
                </a:solidFill>
              </a:rPr>
              <a:t>LBL</a:t>
            </a:r>
            <a:r>
              <a:rPr lang="en-US" sz="1800" b="0">
                <a:solidFill>
                  <a:srgbClr val="000090"/>
                </a:solidFill>
              </a:rPr>
              <a:t> </a:t>
            </a:r>
          </a:p>
          <a:p>
            <a:pPr algn="ctr"/>
            <a:r>
              <a:rPr lang="en-US" sz="1800">
                <a:solidFill>
                  <a:srgbClr val="0000FF"/>
                </a:solidFill>
              </a:rPr>
              <a:t>a</a:t>
            </a:r>
            <a:r>
              <a:rPr lang="en-US" sz="1800" b="0">
                <a:solidFill>
                  <a:srgbClr val="0000FF"/>
                </a:solidFill>
              </a:rPr>
              <a:t>pp + disapp. </a:t>
            </a:r>
            <a:r>
              <a:rPr lang="en-US" sz="1800" b="0">
                <a:solidFill>
                  <a:srgbClr val="000090"/>
                </a:solidFill>
              </a:rPr>
              <a:t>data…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105400" y="5257800"/>
            <a:ext cx="3581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>
                <a:solidFill>
                  <a:srgbClr val="000090"/>
                </a:solidFill>
              </a:rPr>
              <a:t>… are solved in favor of </a:t>
            </a:r>
          </a:p>
          <a:p>
            <a:pPr algn="ctr"/>
            <a:r>
              <a:rPr lang="en-US" sz="1800" b="0">
                <a:solidFill>
                  <a:srgbClr val="FF0000"/>
                </a:solidFill>
              </a:rPr>
              <a:t>higher </a:t>
            </a:r>
            <a:r>
              <a:rPr lang="en-US" sz="1800" b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1800" b="0" baseline="-2500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13</a:t>
            </a:r>
            <a:r>
              <a:rPr lang="en-US" sz="1800" b="0">
                <a:solidFill>
                  <a:srgbClr val="FF0000"/>
                </a:solidFill>
              </a:rPr>
              <a:t> </a:t>
            </a:r>
            <a:r>
              <a:rPr lang="en-US" sz="1800" b="0">
                <a:solidFill>
                  <a:srgbClr val="000090"/>
                </a:solidFill>
              </a:rPr>
              <a:t>and</a:t>
            </a:r>
            <a:r>
              <a:rPr lang="en-US" sz="1800" b="0">
                <a:solidFill>
                  <a:srgbClr val="FF0000"/>
                </a:solidFill>
              </a:rPr>
              <a:t> 1</a:t>
            </a:r>
            <a:r>
              <a:rPr lang="en-US" sz="1800" b="0" baseline="30000">
                <a:solidFill>
                  <a:srgbClr val="FF0000"/>
                </a:solidFill>
              </a:rPr>
              <a:t>st</a:t>
            </a:r>
            <a:r>
              <a:rPr lang="en-US" sz="1800" b="0">
                <a:solidFill>
                  <a:srgbClr val="FF0000"/>
                </a:solidFill>
              </a:rPr>
              <a:t> </a:t>
            </a:r>
            <a:r>
              <a:rPr lang="en-US" sz="1800" b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1800" b="0" baseline="-2500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23</a:t>
            </a:r>
            <a:r>
              <a:rPr lang="en-US" sz="1800" b="0">
                <a:solidFill>
                  <a:srgbClr val="FF0000"/>
                </a:solidFill>
              </a:rPr>
              <a:t> octant</a:t>
            </a:r>
            <a:endParaRPr lang="en-US" sz="1800" b="0">
              <a:solidFill>
                <a:srgbClr val="000090"/>
              </a:solidFill>
            </a:endParaRPr>
          </a:p>
          <a:p>
            <a:pPr algn="ctr"/>
            <a:r>
              <a:rPr lang="en-US" sz="1800" b="0">
                <a:solidFill>
                  <a:srgbClr val="000090"/>
                </a:solidFill>
              </a:rPr>
              <a:t>by </a:t>
            </a:r>
            <a:r>
              <a:rPr lang="en-US" sz="1800" b="0">
                <a:solidFill>
                  <a:srgbClr val="0000FF"/>
                </a:solidFill>
              </a:rPr>
              <a:t>SBL reactor</a:t>
            </a:r>
            <a:r>
              <a:rPr lang="en-US" sz="1800" b="0">
                <a:solidFill>
                  <a:srgbClr val="000090"/>
                </a:solidFill>
              </a:rPr>
              <a:t> data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22</a:t>
            </a:fld>
            <a:endParaRPr lang="en-US" sz="1400" dirty="0"/>
          </a:p>
        </p:txBody>
      </p:sp>
      <p:grpSp>
        <p:nvGrpSpPr>
          <p:cNvPr id="26" name="Gruppo 25"/>
          <p:cNvGrpSpPr/>
          <p:nvPr/>
        </p:nvGrpSpPr>
        <p:grpSpPr>
          <a:xfrm>
            <a:off x="514782" y="1143000"/>
            <a:ext cx="3981018" cy="4876800"/>
            <a:chOff x="514782" y="1143000"/>
            <a:chExt cx="3981018" cy="4876800"/>
          </a:xfrm>
        </p:grpSpPr>
        <p:sp>
          <p:nvSpPr>
            <p:cNvPr id="22" name="Rettangolo 21"/>
            <p:cNvSpPr/>
            <p:nvPr/>
          </p:nvSpPr>
          <p:spPr bwMode="auto">
            <a:xfrm>
              <a:off x="1828800" y="1143000"/>
              <a:ext cx="2667000" cy="4876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pic>
          <p:nvPicPr>
            <p:cNvPr id="8" name="Picture 2" descr="fig1-eps-converted-to.pdf"/>
            <p:cNvPicPr>
              <a:picLocks noChangeAspect="1"/>
            </p:cNvPicPr>
            <p:nvPr/>
          </p:nvPicPr>
          <p:blipFill>
            <a:blip r:embed="rId2"/>
            <a:srcRect r="66972"/>
            <a:stretch>
              <a:fillRect/>
            </a:stretch>
          </p:blipFill>
          <p:spPr bwMode="auto">
            <a:xfrm>
              <a:off x="1905000" y="1231900"/>
              <a:ext cx="2390002" cy="478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CasellaDiTesto 9"/>
            <p:cNvSpPr txBox="1"/>
            <p:nvPr/>
          </p:nvSpPr>
          <p:spPr>
            <a:xfrm>
              <a:off x="514782" y="1806714"/>
              <a:ext cx="12211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429F7"/>
                  </a:solidFill>
                </a:rPr>
                <a:t>normal </a:t>
              </a:r>
            </a:p>
            <a:p>
              <a:pPr algn="ctr"/>
              <a:r>
                <a:rPr lang="en-US" sz="1800" dirty="0">
                  <a:solidFill>
                    <a:srgbClr val="2429F7"/>
                  </a:solidFill>
                </a:rPr>
                <a:t>hierarchy</a:t>
              </a:r>
              <a:endParaRPr lang="it-IT" sz="180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514782" y="4168914"/>
              <a:ext cx="12211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429F7"/>
                  </a:solidFill>
                </a:rPr>
                <a:t>inverted</a:t>
              </a:r>
            </a:p>
            <a:p>
              <a:pPr algn="ctr"/>
              <a:r>
                <a:rPr lang="en-US" sz="1800" dirty="0">
                  <a:solidFill>
                    <a:srgbClr val="2429F7"/>
                  </a:solidFill>
                </a:rPr>
                <a:t>hierarchy</a:t>
              </a:r>
              <a:endParaRPr lang="it-IT" sz="1800"/>
            </a:p>
          </p:txBody>
        </p:sp>
      </p:grp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8532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90"/>
                </a:solidFill>
              </a:rPr>
              <a:t>From </a:t>
            </a:r>
            <a:r>
              <a:rPr lang="en-US" sz="1800" dirty="0" smtClean="0">
                <a:solidFill>
                  <a:srgbClr val="000090"/>
                </a:solidFill>
              </a:rPr>
              <a:t>2012 </a:t>
            </a:r>
            <a:r>
              <a:rPr lang="en-US" sz="1800" dirty="0" smtClean="0">
                <a:solidFill>
                  <a:srgbClr val="0000FF"/>
                </a:solidFill>
              </a:rPr>
              <a:t>LBL </a:t>
            </a:r>
            <a:r>
              <a:rPr lang="en-US" sz="1800" dirty="0">
                <a:solidFill>
                  <a:srgbClr val="0000FF"/>
                </a:solidFill>
              </a:rPr>
              <a:t>appearance + disappearance </a:t>
            </a:r>
            <a:r>
              <a:rPr lang="en-US" sz="1800" dirty="0">
                <a:solidFill>
                  <a:srgbClr val="000090"/>
                </a:solidFill>
              </a:rPr>
              <a:t>data </a:t>
            </a:r>
            <a:r>
              <a:rPr lang="en-US" sz="1800" dirty="0">
                <a:solidFill>
                  <a:srgbClr val="FF0000"/>
                </a:solidFill>
              </a:rPr>
              <a:t>plus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solar + </a:t>
            </a:r>
            <a:r>
              <a:rPr lang="en-US" sz="1800" dirty="0" err="1">
                <a:solidFill>
                  <a:srgbClr val="0000FF"/>
                </a:solidFill>
              </a:rPr>
              <a:t>KamLAND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90"/>
                </a:solidFill>
              </a:rPr>
              <a:t>data:</a:t>
            </a:r>
            <a:endParaRPr lang="en-US" sz="1800" dirty="0">
              <a:solidFill>
                <a:srgbClr val="000090"/>
              </a:solidFill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5286737" y="2133600"/>
            <a:ext cx="4085863" cy="923330"/>
            <a:chOff x="5286737" y="2133600"/>
            <a:chExt cx="4085863" cy="923330"/>
          </a:xfrm>
        </p:grpSpPr>
        <p:sp>
          <p:nvSpPr>
            <p:cNvPr id="16" name="TextBox 2"/>
            <p:cNvSpPr txBox="1">
              <a:spLocks noChangeArrowheads="1"/>
            </p:cNvSpPr>
            <p:nvPr/>
          </p:nvSpPr>
          <p:spPr bwMode="auto">
            <a:xfrm>
              <a:off x="5791200" y="2133600"/>
              <a:ext cx="35814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two quasi-degenerate </a:t>
              </a:r>
              <a:r>
                <a:rPr lang="en-US" sz="1800" dirty="0" smtClean="0">
                  <a:solidFill>
                    <a:srgbClr val="000090"/>
                  </a:solidFill>
                </a:rPr>
                <a:t>and</a:t>
              </a:r>
              <a:r>
                <a:rPr lang="en-US" sz="1800" dirty="0" smtClean="0">
                  <a:solidFill>
                    <a:srgbClr val="FF0000"/>
                  </a:solidFill>
                </a:rPr>
                <a:t> </a:t>
              </a:r>
              <a:r>
                <a:rPr lang="en-US" sz="1800" dirty="0" err="1" smtClean="0">
                  <a:solidFill>
                    <a:srgbClr val="FF0000"/>
                  </a:solidFill>
                </a:rPr>
                <a:t>anticorrelated</a:t>
              </a:r>
              <a:r>
                <a:rPr lang="en-US" sz="1800" dirty="0" smtClean="0">
                  <a:solidFill>
                    <a:srgbClr val="FF0000"/>
                  </a:solidFill>
                </a:rPr>
                <a:t> solutions </a:t>
              </a:r>
              <a:r>
                <a:rPr lang="en-US" sz="1800" dirty="0">
                  <a:solidFill>
                    <a:srgbClr val="000090"/>
                  </a:solidFill>
                </a:rPr>
                <a:t>(merging above </a:t>
              </a:r>
              <a:r>
                <a:rPr lang="en-US" sz="1800" dirty="0">
                  <a:solidFill>
                    <a:srgbClr val="000090"/>
                  </a:solidFill>
                  <a:latin typeface="Comic Sans MS"/>
                  <a:ea typeface="Symbol" charset="2"/>
                  <a:cs typeface="Comic Sans MS"/>
                </a:rPr>
                <a:t>1</a:t>
              </a:r>
              <a:r>
                <a:rPr lang="en-US" sz="1800" dirty="0">
                  <a:solidFill>
                    <a:srgbClr val="000090"/>
                  </a:solidFill>
                  <a:latin typeface="Symbol" charset="2"/>
                  <a:ea typeface="Symbol" charset="2"/>
                  <a:cs typeface="Symbol" charset="2"/>
                </a:rPr>
                <a:t>s</a:t>
              </a:r>
              <a:r>
                <a:rPr lang="en-US" sz="1800" dirty="0" smtClean="0">
                  <a:solidFill>
                    <a:srgbClr val="000090"/>
                  </a:solidFill>
                </a:rPr>
                <a:t>) </a:t>
              </a:r>
              <a:endParaRPr lang="en-US" sz="1800" dirty="0">
                <a:solidFill>
                  <a:srgbClr val="000090"/>
                </a:solidFill>
              </a:endParaRPr>
            </a:p>
          </p:txBody>
        </p:sp>
        <p:sp>
          <p:nvSpPr>
            <p:cNvPr id="17" name="Ovale 16"/>
            <p:cNvSpPr/>
            <p:nvPr/>
          </p:nvSpPr>
          <p:spPr bwMode="auto">
            <a:xfrm>
              <a:off x="5286737" y="2271660"/>
              <a:ext cx="199663" cy="166739"/>
            </a:xfrm>
            <a:prstGeom prst="ellips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90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4800600" y="1371600"/>
            <a:ext cx="48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90"/>
                </a:solidFill>
              </a:rPr>
              <a:t>we obtain for </a:t>
            </a:r>
            <a:r>
              <a:rPr lang="en-US" sz="1800">
                <a:solidFill>
                  <a:srgbClr val="0000FF"/>
                </a:solidFill>
              </a:rPr>
              <a:t>both</a:t>
            </a:r>
            <a:r>
              <a:rPr lang="en-US" sz="1800">
                <a:solidFill>
                  <a:srgbClr val="000090"/>
                </a:solidFill>
              </a:rPr>
              <a:t> hierarchies, </a:t>
            </a:r>
            <a:r>
              <a:rPr lang="en-US" sz="1800">
                <a:solidFill>
                  <a:srgbClr val="0000FF"/>
                </a:solidFill>
              </a:rPr>
              <a:t>NH</a:t>
            </a:r>
            <a:r>
              <a:rPr lang="en-US" sz="1800">
                <a:solidFill>
                  <a:srgbClr val="000090"/>
                </a:solidFill>
              </a:rPr>
              <a:t> &amp; </a:t>
            </a:r>
            <a:r>
              <a:rPr lang="en-US" sz="1800">
                <a:solidFill>
                  <a:srgbClr val="0000FF"/>
                </a:solidFill>
              </a:rPr>
              <a:t>IH</a:t>
            </a:r>
            <a:r>
              <a:rPr lang="en-US" sz="1800">
                <a:solidFill>
                  <a:srgbClr val="000090"/>
                </a:solidFill>
              </a:rPr>
              <a:t>:</a:t>
            </a:r>
          </a:p>
        </p:txBody>
      </p:sp>
      <p:grpSp>
        <p:nvGrpSpPr>
          <p:cNvPr id="28" name="Gruppo 27"/>
          <p:cNvGrpSpPr/>
          <p:nvPr/>
        </p:nvGrpSpPr>
        <p:grpSpPr>
          <a:xfrm>
            <a:off x="5286737" y="3124200"/>
            <a:ext cx="3704863" cy="646331"/>
            <a:chOff x="5286737" y="3124200"/>
            <a:chExt cx="3704863" cy="646331"/>
          </a:xfrm>
        </p:grpSpPr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5791200" y="3124200"/>
              <a:ext cx="3200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000090"/>
                  </a:solidFill>
                </a:rPr>
                <a:t>with a </a:t>
              </a:r>
              <a:r>
                <a:rPr lang="en-US" sz="1800" dirty="0">
                  <a:solidFill>
                    <a:srgbClr val="FF0000"/>
                  </a:solidFill>
                </a:rPr>
                <a:t>marginal preference </a:t>
              </a:r>
              <a:r>
                <a:rPr lang="en-US" sz="1800" dirty="0">
                  <a:solidFill>
                    <a:srgbClr val="000090"/>
                  </a:solidFill>
                </a:rPr>
                <a:t>for the </a:t>
              </a:r>
              <a:r>
                <a:rPr lang="en-US" sz="1800" dirty="0">
                  <a:solidFill>
                    <a:srgbClr val="FF0000"/>
                  </a:solidFill>
                </a:rPr>
                <a:t>first octant </a:t>
              </a:r>
              <a:r>
                <a:rPr lang="en-US" sz="1800" dirty="0">
                  <a:solidFill>
                    <a:srgbClr val="000090"/>
                  </a:solidFill>
                </a:rPr>
                <a:t>(&lt; </a:t>
              </a:r>
              <a:r>
                <a:rPr lang="en-US" sz="1800" dirty="0">
                  <a:solidFill>
                    <a:srgbClr val="000090"/>
                  </a:solidFill>
                  <a:latin typeface="Comic Sans MS"/>
                  <a:ea typeface="Symbol" charset="2"/>
                  <a:cs typeface="Comic Sans MS"/>
                </a:rPr>
                <a:t>1</a:t>
              </a:r>
              <a:r>
                <a:rPr lang="en-US" sz="1800" dirty="0">
                  <a:solidFill>
                    <a:srgbClr val="000090"/>
                  </a:solidFill>
                  <a:latin typeface="Symbol" charset="2"/>
                  <a:ea typeface="Symbol" charset="2"/>
                  <a:cs typeface="Symbol" charset="2"/>
                </a:rPr>
                <a:t>s</a:t>
              </a:r>
              <a:r>
                <a:rPr lang="en-US" sz="1800" dirty="0">
                  <a:solidFill>
                    <a:srgbClr val="000090"/>
                  </a:solidFill>
                </a:rPr>
                <a:t>) 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9" name="Ovale 18"/>
            <p:cNvSpPr/>
            <p:nvPr/>
          </p:nvSpPr>
          <p:spPr bwMode="auto">
            <a:xfrm>
              <a:off x="5286737" y="3262261"/>
              <a:ext cx="199663" cy="166739"/>
            </a:xfrm>
            <a:prstGeom prst="ellips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90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  <p:sp>
        <p:nvSpPr>
          <p:cNvPr id="20" name="Parentesi graffa aperta 19"/>
          <p:cNvSpPr/>
          <p:nvPr/>
        </p:nvSpPr>
        <p:spPr bwMode="auto">
          <a:xfrm rot="16200000">
            <a:off x="3276600" y="-914400"/>
            <a:ext cx="228600" cy="3429000"/>
          </a:xfrm>
          <a:prstGeom prst="lef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Comic Sans M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1" name="Parentesi graffa aperta 20"/>
          <p:cNvSpPr/>
          <p:nvPr/>
        </p:nvSpPr>
        <p:spPr bwMode="auto">
          <a:xfrm rot="16200000">
            <a:off x="7010403" y="-152401"/>
            <a:ext cx="228597" cy="1905002"/>
          </a:xfrm>
          <a:prstGeom prst="lef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Comic Sans M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5286737" y="4992469"/>
            <a:ext cx="3933463" cy="861774"/>
            <a:chOff x="5286737" y="4992469"/>
            <a:chExt cx="3933463" cy="861774"/>
          </a:xfrm>
        </p:grpSpPr>
        <p:sp>
          <p:nvSpPr>
            <p:cNvPr id="23" name="TextBox 3"/>
            <p:cNvSpPr txBox="1">
              <a:spLocks noChangeArrowheads="1"/>
            </p:cNvSpPr>
            <p:nvPr/>
          </p:nvSpPr>
          <p:spPr bwMode="auto">
            <a:xfrm>
              <a:off x="5867400" y="4992469"/>
              <a:ext cx="33528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000090"/>
                  </a:solidFill>
                </a:rPr>
                <a:t>weaker constraint on </a:t>
              </a:r>
              <a:r>
                <a:rPr lang="en-US" sz="1800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q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13</a:t>
              </a:r>
              <a:r>
                <a:rPr lang="en-US" sz="1800" baseline="-25000" dirty="0">
                  <a:solidFill>
                    <a:srgbClr val="000090"/>
                  </a:solidFill>
                </a:rPr>
                <a:t> </a:t>
              </a:r>
            </a:p>
            <a:p>
              <a:r>
                <a:rPr lang="en-US" sz="1800" dirty="0">
                  <a:solidFill>
                    <a:srgbClr val="000090"/>
                  </a:solidFill>
                </a:rPr>
                <a:t>for </a:t>
              </a:r>
              <a:r>
                <a:rPr lang="en-US" sz="1800" dirty="0">
                  <a:solidFill>
                    <a:srgbClr val="0000FF"/>
                  </a:solidFill>
                </a:rPr>
                <a:t>inverted hierarchy</a:t>
              </a:r>
            </a:p>
            <a:p>
              <a:r>
                <a:rPr lang="en-US" sz="1400" dirty="0" smtClean="0">
                  <a:solidFill>
                    <a:srgbClr val="000090"/>
                  </a:solidFill>
                </a:rPr>
                <a:t>(as already known from T2K, MINOS)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24" name="Ovale 23"/>
            <p:cNvSpPr/>
            <p:nvPr/>
          </p:nvSpPr>
          <p:spPr bwMode="auto">
            <a:xfrm>
              <a:off x="5286737" y="5130530"/>
              <a:ext cx="199663" cy="166739"/>
            </a:xfrm>
            <a:prstGeom prst="ellips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90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4876800" y="4278868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90"/>
                </a:solidFill>
              </a:rPr>
              <a:t>Moreover: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o 37"/>
          <p:cNvGrpSpPr/>
          <p:nvPr/>
        </p:nvGrpSpPr>
        <p:grpSpPr>
          <a:xfrm>
            <a:off x="514782" y="1143000"/>
            <a:ext cx="3981018" cy="4876800"/>
            <a:chOff x="514782" y="1143000"/>
            <a:chExt cx="3981018" cy="4876800"/>
          </a:xfrm>
        </p:grpSpPr>
        <p:sp>
          <p:nvSpPr>
            <p:cNvPr id="39" name="Rettangolo 38"/>
            <p:cNvSpPr/>
            <p:nvPr/>
          </p:nvSpPr>
          <p:spPr bwMode="auto">
            <a:xfrm>
              <a:off x="1828800" y="1143000"/>
              <a:ext cx="2667000" cy="4876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pic>
          <p:nvPicPr>
            <p:cNvPr id="40" name="Picture 2" descr="fig1-eps-converted-to.pdf"/>
            <p:cNvPicPr>
              <a:picLocks noChangeAspect="1"/>
            </p:cNvPicPr>
            <p:nvPr/>
          </p:nvPicPr>
          <p:blipFill>
            <a:blip r:embed="rId2"/>
            <a:srcRect r="66972"/>
            <a:stretch>
              <a:fillRect/>
            </a:stretch>
          </p:blipFill>
          <p:spPr bwMode="auto">
            <a:xfrm>
              <a:off x="1905000" y="1231900"/>
              <a:ext cx="2390002" cy="478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CasellaDiTesto 40"/>
            <p:cNvSpPr txBox="1"/>
            <p:nvPr/>
          </p:nvSpPr>
          <p:spPr>
            <a:xfrm>
              <a:off x="514782" y="1806714"/>
              <a:ext cx="12211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429F7"/>
                  </a:solidFill>
                </a:rPr>
                <a:t>normal </a:t>
              </a:r>
            </a:p>
            <a:p>
              <a:pPr algn="ctr"/>
              <a:r>
                <a:rPr lang="en-US" sz="1800" dirty="0">
                  <a:solidFill>
                    <a:srgbClr val="2429F7"/>
                  </a:solidFill>
                </a:rPr>
                <a:t>hierarchy</a:t>
              </a:r>
              <a:endParaRPr lang="it-IT" sz="1800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514782" y="4168914"/>
              <a:ext cx="12211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429F7"/>
                  </a:solidFill>
                </a:rPr>
                <a:t>inverted</a:t>
              </a:r>
            </a:p>
            <a:p>
              <a:pPr algn="ctr"/>
              <a:r>
                <a:rPr lang="en-US" sz="1800" dirty="0">
                  <a:solidFill>
                    <a:srgbClr val="2429F7"/>
                  </a:solidFill>
                </a:rPr>
                <a:t>hierarchy</a:t>
              </a:r>
              <a:endParaRPr lang="it-IT" sz="1800"/>
            </a:p>
          </p:txBody>
        </p:sp>
      </p:grp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23</a:t>
            </a:fld>
            <a:endParaRPr lang="en-US" sz="1400" dirty="0"/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8748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90"/>
                </a:solidFill>
              </a:rPr>
              <a:t>Adding </a:t>
            </a:r>
            <a:r>
              <a:rPr lang="en-US" sz="1800" dirty="0">
                <a:solidFill>
                  <a:srgbClr val="0000FF"/>
                </a:solidFill>
              </a:rPr>
              <a:t>SBL reactor data </a:t>
            </a:r>
            <a:r>
              <a:rPr lang="en-US" sz="1800" dirty="0">
                <a:solidFill>
                  <a:srgbClr val="000090"/>
                </a:solidFill>
              </a:rPr>
              <a:t>(</a:t>
            </a:r>
            <a:r>
              <a:rPr lang="en-US" sz="1800" dirty="0" err="1">
                <a:solidFill>
                  <a:srgbClr val="000090"/>
                </a:solidFill>
              </a:rPr>
              <a:t>Chooz</a:t>
            </a:r>
            <a:r>
              <a:rPr lang="en-US" sz="1800" dirty="0">
                <a:solidFill>
                  <a:srgbClr val="000090"/>
                </a:solidFill>
              </a:rPr>
              <a:t>, Double </a:t>
            </a:r>
            <a:r>
              <a:rPr lang="en-US" sz="1800" dirty="0" err="1">
                <a:solidFill>
                  <a:srgbClr val="000090"/>
                </a:solidFill>
              </a:rPr>
              <a:t>Chooz</a:t>
            </a:r>
            <a:r>
              <a:rPr lang="en-US" sz="1800" dirty="0">
                <a:solidFill>
                  <a:srgbClr val="000090"/>
                </a:solidFill>
              </a:rPr>
              <a:t>, </a:t>
            </a:r>
            <a:r>
              <a:rPr lang="en-US" sz="1800" dirty="0" err="1">
                <a:solidFill>
                  <a:srgbClr val="000090"/>
                </a:solidFill>
              </a:rPr>
              <a:t>Daya</a:t>
            </a:r>
            <a:r>
              <a:rPr lang="en-US" sz="1800" dirty="0">
                <a:solidFill>
                  <a:srgbClr val="000090"/>
                </a:solidFill>
              </a:rPr>
              <a:t> Bay, RENO</a:t>
            </a:r>
            <a:r>
              <a:rPr lang="en-US" sz="1800" dirty="0" smtClean="0">
                <a:solidFill>
                  <a:srgbClr val="000090"/>
                </a:solidFill>
              </a:rPr>
              <a:t>):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20" name="Parentesi graffa aperta 19"/>
          <p:cNvSpPr/>
          <p:nvPr/>
        </p:nvSpPr>
        <p:spPr bwMode="auto">
          <a:xfrm rot="16200000">
            <a:off x="2095501" y="-114299"/>
            <a:ext cx="228598" cy="1828800"/>
          </a:xfrm>
          <a:prstGeom prst="lef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Comic Sans M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grpSp>
        <p:nvGrpSpPr>
          <p:cNvPr id="44" name="Gruppo 43"/>
          <p:cNvGrpSpPr/>
          <p:nvPr/>
        </p:nvGrpSpPr>
        <p:grpSpPr>
          <a:xfrm>
            <a:off x="1828800" y="1143000"/>
            <a:ext cx="5105400" cy="4876800"/>
            <a:chOff x="1828800" y="1143000"/>
            <a:chExt cx="5105400" cy="4876800"/>
          </a:xfrm>
        </p:grpSpPr>
        <p:grpSp>
          <p:nvGrpSpPr>
            <p:cNvPr id="35" name="Gruppo 34"/>
            <p:cNvGrpSpPr/>
            <p:nvPr/>
          </p:nvGrpSpPr>
          <p:grpSpPr>
            <a:xfrm>
              <a:off x="1828800" y="1143000"/>
              <a:ext cx="5105400" cy="4876800"/>
              <a:chOff x="1828800" y="1143000"/>
              <a:chExt cx="5105400" cy="4876800"/>
            </a:xfrm>
          </p:grpSpPr>
          <p:sp>
            <p:nvSpPr>
              <p:cNvPr id="22" name="Rettangolo 21"/>
              <p:cNvSpPr/>
              <p:nvPr/>
            </p:nvSpPr>
            <p:spPr bwMode="auto">
              <a:xfrm>
                <a:off x="1828800" y="1143000"/>
                <a:ext cx="5105400" cy="4876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-107" charset="0"/>
                  <a:ea typeface="ＭＳ Ｐゴシック" pitchFamily="-107" charset="-128"/>
                  <a:cs typeface="ＭＳ Ｐゴシック" pitchFamily="-107" charset="-128"/>
                </a:endParaRPr>
              </a:p>
            </p:txBody>
          </p:sp>
          <p:pic>
            <p:nvPicPr>
              <p:cNvPr id="8" name="Picture 2" descr="fig1-eps-converted-to.pdf"/>
              <p:cNvPicPr>
                <a:picLocks noChangeAspect="1"/>
              </p:cNvPicPr>
              <p:nvPr/>
            </p:nvPicPr>
            <p:blipFill>
              <a:blip r:embed="rId2"/>
              <a:srcRect r="32521"/>
              <a:stretch>
                <a:fillRect/>
              </a:stretch>
            </p:blipFill>
            <p:spPr bwMode="auto">
              <a:xfrm>
                <a:off x="1905000" y="1231900"/>
                <a:ext cx="4882679" cy="4787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Rettangolo 14"/>
            <p:cNvSpPr/>
            <p:nvPr/>
          </p:nvSpPr>
          <p:spPr bwMode="auto">
            <a:xfrm>
              <a:off x="6705600" y="2209800"/>
              <a:ext cx="152400" cy="533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3" name="Rettangolo 22"/>
            <p:cNvSpPr/>
            <p:nvPr/>
          </p:nvSpPr>
          <p:spPr bwMode="auto">
            <a:xfrm>
              <a:off x="6705600" y="4495800"/>
              <a:ext cx="152400" cy="533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7086600" y="2350294"/>
            <a:ext cx="2514600" cy="2069306"/>
            <a:chOff x="7086600" y="1143000"/>
            <a:chExt cx="2514600" cy="2069306"/>
          </a:xfrm>
        </p:grpSpPr>
        <p:sp>
          <p:nvSpPr>
            <p:cNvPr id="25" name="CasellaDiTesto 24"/>
            <p:cNvSpPr txBox="1"/>
            <p:nvPr/>
          </p:nvSpPr>
          <p:spPr>
            <a:xfrm>
              <a:off x="7086600" y="1600200"/>
              <a:ext cx="2514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smtClean="0">
                  <a:solidFill>
                    <a:srgbClr val="000090"/>
                  </a:solidFill>
                </a:rPr>
                <a:t>further </a:t>
              </a:r>
              <a:r>
                <a:rPr lang="en-US" sz="1600" dirty="0">
                  <a:solidFill>
                    <a:srgbClr val="000090"/>
                  </a:solidFill>
                </a:rPr>
                <a:t>preference for the solution  with</a:t>
              </a:r>
              <a:endParaRPr lang="it-IT" sz="1600" dirty="0">
                <a:solidFill>
                  <a:srgbClr val="000090"/>
                </a:solidFill>
              </a:endParaRPr>
            </a:p>
          </p:txBody>
        </p:sp>
        <p:grpSp>
          <p:nvGrpSpPr>
            <p:cNvPr id="31" name="Gruppo 30"/>
            <p:cNvGrpSpPr/>
            <p:nvPr/>
          </p:nvGrpSpPr>
          <p:grpSpPr>
            <a:xfrm>
              <a:off x="7239000" y="2227421"/>
              <a:ext cx="1828800" cy="369332"/>
              <a:chOff x="7239000" y="2848689"/>
              <a:chExt cx="1828800" cy="369332"/>
            </a:xfrm>
          </p:grpSpPr>
          <p:sp>
            <p:nvSpPr>
              <p:cNvPr id="26" name="CasellaDiTesto 25"/>
              <p:cNvSpPr txBox="1"/>
              <p:nvPr/>
            </p:nvSpPr>
            <p:spPr>
              <a:xfrm>
                <a:off x="7696200" y="2848689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higher </a:t>
                </a:r>
                <a:r>
                  <a:rPr lang="en-US" sz="1800" dirty="0">
                    <a:solidFill>
                      <a:srgbClr val="FF0000"/>
                    </a:solidFill>
                    <a:latin typeface="Symbol" charset="2"/>
                    <a:cs typeface="Symbol" charset="2"/>
                  </a:rPr>
                  <a:t>q</a:t>
                </a:r>
                <a:r>
                  <a:rPr lang="en-US" sz="1800" baseline="-25000" dirty="0">
                    <a:solidFill>
                      <a:srgbClr val="FF0000"/>
                    </a:solidFill>
                  </a:rPr>
                  <a:t>13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Ovale 27"/>
              <p:cNvSpPr/>
              <p:nvPr/>
            </p:nvSpPr>
            <p:spPr bwMode="auto">
              <a:xfrm>
                <a:off x="7239000" y="2989421"/>
                <a:ext cx="199663" cy="166739"/>
              </a:xfrm>
              <a:prstGeom prst="ellipse">
                <a:avLst/>
              </a:prstGeom>
              <a:solidFill>
                <a:srgbClr val="00009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90"/>
                  </a:solidFill>
                  <a:effectLst/>
                  <a:latin typeface="Comic Sans MS" pitchFamily="-107" charset="0"/>
                  <a:ea typeface="ＭＳ Ｐゴシック" pitchFamily="-107" charset="-128"/>
                  <a:cs typeface="ＭＳ Ｐゴシック" pitchFamily="-107" charset="-128"/>
                </a:endParaRPr>
              </a:p>
            </p:txBody>
          </p:sp>
        </p:grpSp>
        <p:grpSp>
          <p:nvGrpSpPr>
            <p:cNvPr id="32" name="Gruppo 31"/>
            <p:cNvGrpSpPr/>
            <p:nvPr/>
          </p:nvGrpSpPr>
          <p:grpSpPr>
            <a:xfrm>
              <a:off x="7239000" y="2596753"/>
              <a:ext cx="1905000" cy="615553"/>
              <a:chOff x="7239000" y="3352800"/>
              <a:chExt cx="1905000" cy="615553"/>
            </a:xfrm>
          </p:grpSpPr>
          <p:sp>
            <p:nvSpPr>
              <p:cNvPr id="27" name="CasellaDiTesto 26"/>
              <p:cNvSpPr txBox="1"/>
              <p:nvPr/>
            </p:nvSpPr>
            <p:spPr>
              <a:xfrm>
                <a:off x="7696200" y="3352800"/>
                <a:ext cx="144780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lower </a:t>
                </a:r>
                <a:r>
                  <a:rPr lang="en-US" sz="1800" dirty="0">
                    <a:solidFill>
                      <a:srgbClr val="FF0000"/>
                    </a:solidFill>
                    <a:latin typeface="Symbol" charset="2"/>
                    <a:cs typeface="Symbol" charset="2"/>
                  </a:rPr>
                  <a:t>q</a:t>
                </a:r>
                <a:r>
                  <a:rPr lang="en-US" sz="1800" baseline="-25000" dirty="0">
                    <a:solidFill>
                      <a:srgbClr val="FF0000"/>
                    </a:solidFill>
                  </a:rPr>
                  <a:t>23</a:t>
                </a:r>
              </a:p>
              <a:p>
                <a:r>
                  <a:rPr lang="en-US" sz="1600" dirty="0" smtClean="0">
                    <a:solidFill>
                      <a:srgbClr val="000090"/>
                    </a:solidFill>
                  </a:rPr>
                  <a:t>(1</a:t>
                </a:r>
                <a:r>
                  <a:rPr lang="en-US" sz="1600" baseline="30000" dirty="0" smtClean="0">
                    <a:solidFill>
                      <a:srgbClr val="000090"/>
                    </a:solidFill>
                  </a:rPr>
                  <a:t>st</a:t>
                </a:r>
                <a:r>
                  <a:rPr lang="en-US" sz="1600" dirty="0" smtClean="0">
                    <a:solidFill>
                      <a:srgbClr val="000090"/>
                    </a:solidFill>
                  </a:rPr>
                  <a:t> </a:t>
                </a:r>
                <a:r>
                  <a:rPr lang="en-US" sz="1600" dirty="0">
                    <a:solidFill>
                      <a:srgbClr val="000090"/>
                    </a:solidFill>
                  </a:rPr>
                  <a:t>octant)</a:t>
                </a:r>
              </a:p>
            </p:txBody>
          </p:sp>
          <p:sp>
            <p:nvSpPr>
              <p:cNvPr id="29" name="Ovale 28"/>
              <p:cNvSpPr/>
              <p:nvPr/>
            </p:nvSpPr>
            <p:spPr bwMode="auto">
              <a:xfrm>
                <a:off x="7239000" y="3505200"/>
                <a:ext cx="199663" cy="166739"/>
              </a:xfrm>
              <a:prstGeom prst="ellipse">
                <a:avLst/>
              </a:prstGeom>
              <a:solidFill>
                <a:srgbClr val="00009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90"/>
                  </a:solidFill>
                  <a:effectLst/>
                  <a:latin typeface="Comic Sans MS" pitchFamily="-107" charset="0"/>
                  <a:ea typeface="ＭＳ Ｐゴシック" pitchFamily="-107" charset="-128"/>
                  <a:cs typeface="ＭＳ Ｐゴシック" pitchFamily="-107" charset="-128"/>
                </a:endParaRPr>
              </a:p>
            </p:txBody>
          </p:sp>
        </p:grpSp>
        <p:sp>
          <p:nvSpPr>
            <p:cNvPr id="33" name="CasellaDiTesto 32"/>
            <p:cNvSpPr txBox="1"/>
            <p:nvPr/>
          </p:nvSpPr>
          <p:spPr>
            <a:xfrm>
              <a:off x="8001000" y="1143000"/>
              <a:ext cx="60960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solidFill>
                    <a:srgbClr val="0000FF"/>
                  </a:solidFill>
                </a:rPr>
                <a:t>NH</a:t>
              </a:r>
              <a:endParaRPr lang="it-IT" sz="1800">
                <a:solidFill>
                  <a:srgbClr val="000090"/>
                </a:solidFill>
              </a:endParaRPr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7086600" y="4813517"/>
            <a:ext cx="2667000" cy="1053883"/>
            <a:chOff x="7086600" y="3943290"/>
            <a:chExt cx="2667000" cy="1053883"/>
          </a:xfrm>
        </p:grpSpPr>
        <p:sp>
          <p:nvSpPr>
            <p:cNvPr id="30" name="CasellaDiTesto 29"/>
            <p:cNvSpPr txBox="1"/>
            <p:nvPr/>
          </p:nvSpPr>
          <p:spPr>
            <a:xfrm>
              <a:off x="7086600" y="4412397"/>
              <a:ext cx="2667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marginal preference for </a:t>
              </a:r>
              <a:r>
                <a:rPr lang="en-US" sz="1600" dirty="0" smtClean="0">
                  <a:solidFill>
                    <a:srgbClr val="FF0000"/>
                  </a:solidFill>
                </a:rPr>
                <a:t>1</a:t>
              </a:r>
              <a:r>
                <a:rPr lang="en-US" sz="1600" baseline="30000" dirty="0" smtClean="0">
                  <a:solidFill>
                    <a:srgbClr val="FF0000"/>
                  </a:solidFill>
                </a:rPr>
                <a:t>st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>
                  <a:solidFill>
                    <a:srgbClr val="FF0000"/>
                  </a:solidFill>
                </a:rPr>
                <a:t>o</a:t>
              </a:r>
              <a:r>
                <a:rPr lang="en-US" sz="1600" dirty="0" smtClean="0">
                  <a:solidFill>
                    <a:srgbClr val="FF0000"/>
                  </a:solidFill>
                </a:rPr>
                <a:t>ctant</a:t>
              </a:r>
              <a:r>
                <a:rPr lang="en-US" sz="1600" dirty="0" smtClean="0">
                  <a:solidFill>
                    <a:srgbClr val="000090"/>
                  </a:solidFill>
                </a:rPr>
                <a:t>  </a:t>
              </a:r>
              <a:endParaRPr lang="it-IT" sz="1600" dirty="0">
                <a:solidFill>
                  <a:srgbClr val="0000FF"/>
                </a:solidFill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8001000" y="3943290"/>
              <a:ext cx="60960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FF"/>
                  </a:solidFill>
                </a:rPr>
                <a:t>IH</a:t>
              </a:r>
              <a:endParaRPr lang="it-IT" sz="1800">
                <a:solidFill>
                  <a:srgbClr val="000090"/>
                </a:solidFill>
              </a:endParaRPr>
            </a:p>
          </p:txBody>
        </p:sp>
      </p:grpSp>
      <p:sp>
        <p:nvSpPr>
          <p:cNvPr id="45" name="CasellaDiTesto 44"/>
          <p:cNvSpPr txBox="1"/>
          <p:nvPr/>
        </p:nvSpPr>
        <p:spPr>
          <a:xfrm>
            <a:off x="7165347" y="1371600"/>
            <a:ext cx="235965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large </a:t>
            </a:r>
            <a:r>
              <a:rPr lang="en-US" sz="18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en-US" sz="1800" baseline="-25000" dirty="0" smtClean="0">
                <a:solidFill>
                  <a:srgbClr val="FF0000"/>
                </a:solidFill>
              </a:rPr>
              <a:t>13</a:t>
            </a:r>
            <a:r>
              <a:rPr lang="en-US" sz="1800" dirty="0" smtClean="0">
                <a:solidFill>
                  <a:srgbClr val="FF0000"/>
                </a:solidFill>
              </a:rPr>
              <a:t> preferred !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it-IT" sz="1800"/>
              <a:t>for both </a:t>
            </a:r>
            <a:r>
              <a:rPr lang="it-IT" sz="1800">
                <a:solidFill>
                  <a:srgbClr val="0000FF"/>
                </a:solidFill>
              </a:rPr>
              <a:t>NH</a:t>
            </a:r>
            <a:r>
              <a:rPr lang="it-IT" sz="1800"/>
              <a:t> </a:t>
            </a:r>
            <a:r>
              <a:rPr lang="it-IT" sz="1800">
                <a:solidFill>
                  <a:srgbClr val="0000FF"/>
                </a:solidFill>
              </a:rPr>
              <a:t>&amp;</a:t>
            </a:r>
            <a:r>
              <a:rPr lang="it-IT" sz="1800"/>
              <a:t> </a:t>
            </a:r>
            <a:r>
              <a:rPr lang="it-IT" sz="1800">
                <a:solidFill>
                  <a:srgbClr val="0000FF"/>
                </a:solidFill>
              </a:rPr>
              <a:t>IH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o 53"/>
          <p:cNvGrpSpPr/>
          <p:nvPr/>
        </p:nvGrpSpPr>
        <p:grpSpPr>
          <a:xfrm>
            <a:off x="1828800" y="1143000"/>
            <a:ext cx="5105400" cy="4876800"/>
            <a:chOff x="1828800" y="1143000"/>
            <a:chExt cx="5105400" cy="4876800"/>
          </a:xfrm>
        </p:grpSpPr>
        <p:grpSp>
          <p:nvGrpSpPr>
            <p:cNvPr id="55" name="Gruppo 34"/>
            <p:cNvGrpSpPr/>
            <p:nvPr/>
          </p:nvGrpSpPr>
          <p:grpSpPr>
            <a:xfrm>
              <a:off x="1828800" y="1143000"/>
              <a:ext cx="5105400" cy="4876800"/>
              <a:chOff x="1828800" y="1143000"/>
              <a:chExt cx="5105400" cy="4876800"/>
            </a:xfrm>
          </p:grpSpPr>
          <p:sp>
            <p:nvSpPr>
              <p:cNvPr id="58" name="Rettangolo 57"/>
              <p:cNvSpPr/>
              <p:nvPr/>
            </p:nvSpPr>
            <p:spPr bwMode="auto">
              <a:xfrm>
                <a:off x="1828800" y="1143000"/>
                <a:ext cx="5105400" cy="4876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-107" charset="0"/>
                  <a:ea typeface="ＭＳ Ｐゴシック" pitchFamily="-107" charset="-128"/>
                  <a:cs typeface="ＭＳ Ｐゴシック" pitchFamily="-107" charset="-128"/>
                </a:endParaRPr>
              </a:p>
            </p:txBody>
          </p:sp>
          <p:pic>
            <p:nvPicPr>
              <p:cNvPr id="59" name="Picture 2" descr="fig1-eps-converted-to.pdf"/>
              <p:cNvPicPr>
                <a:picLocks noChangeAspect="1"/>
              </p:cNvPicPr>
              <p:nvPr/>
            </p:nvPicPr>
            <p:blipFill>
              <a:blip r:embed="rId2"/>
              <a:srcRect r="32521"/>
              <a:stretch>
                <a:fillRect/>
              </a:stretch>
            </p:blipFill>
            <p:spPr bwMode="auto">
              <a:xfrm>
                <a:off x="1905000" y="1231900"/>
                <a:ext cx="4882679" cy="4787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6" name="Rettangolo 55"/>
            <p:cNvSpPr/>
            <p:nvPr/>
          </p:nvSpPr>
          <p:spPr bwMode="auto">
            <a:xfrm>
              <a:off x="6705600" y="2209800"/>
              <a:ext cx="152400" cy="533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57" name="Rettangolo 56"/>
            <p:cNvSpPr/>
            <p:nvPr/>
          </p:nvSpPr>
          <p:spPr bwMode="auto">
            <a:xfrm>
              <a:off x="6705600" y="4495800"/>
              <a:ext cx="152400" cy="533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1828800" y="1143000"/>
            <a:ext cx="7551291" cy="4876800"/>
            <a:chOff x="1828800" y="1143000"/>
            <a:chExt cx="7551291" cy="4876800"/>
          </a:xfrm>
        </p:grpSpPr>
        <p:sp>
          <p:nvSpPr>
            <p:cNvPr id="22" name="Rettangolo 21"/>
            <p:cNvSpPr/>
            <p:nvPr/>
          </p:nvSpPr>
          <p:spPr bwMode="auto">
            <a:xfrm>
              <a:off x="1828800" y="1143000"/>
              <a:ext cx="7467600" cy="4876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pic>
          <p:nvPicPr>
            <p:cNvPr id="8" name="Picture 2" descr="fig1-eps-converted-to.pdf"/>
            <p:cNvPicPr>
              <a:picLocks noChangeAspect="1"/>
            </p:cNvPicPr>
            <p:nvPr/>
          </p:nvPicPr>
          <p:blipFill>
            <a:blip r:embed="rId2"/>
            <a:srcRect r="-3302"/>
            <a:stretch>
              <a:fillRect/>
            </a:stretch>
          </p:blipFill>
          <p:spPr bwMode="auto">
            <a:xfrm>
              <a:off x="1905000" y="1231900"/>
              <a:ext cx="7475091" cy="478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24</a:t>
            </a:fld>
            <a:endParaRPr lang="en-US" sz="1400" dirty="0"/>
          </a:p>
        </p:txBody>
      </p:sp>
      <p:sp>
        <p:nvSpPr>
          <p:cNvPr id="20" name="Parentesi graffa aperta 19"/>
          <p:cNvSpPr/>
          <p:nvPr/>
        </p:nvSpPr>
        <p:spPr bwMode="auto">
          <a:xfrm rot="16200000">
            <a:off x="1712944" y="-27408"/>
            <a:ext cx="304800" cy="1371600"/>
          </a:xfrm>
          <a:prstGeom prst="lef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Comic Sans M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2514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90"/>
                </a:solidFill>
              </a:rPr>
              <a:t>Adding </a:t>
            </a:r>
            <a:r>
              <a:rPr lang="en-US" sz="1800">
                <a:solidFill>
                  <a:srgbClr val="0000FF"/>
                </a:solidFill>
              </a:rPr>
              <a:t>SK atm data</a:t>
            </a:r>
            <a:r>
              <a:rPr lang="en-US" sz="1800">
                <a:solidFill>
                  <a:srgbClr val="000090"/>
                </a:solidFill>
              </a:rPr>
              <a:t>:</a:t>
            </a:r>
            <a:endParaRPr lang="en-US" sz="180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362808" y="6031468"/>
            <a:ext cx="9398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13783B"/>
                </a:solidFill>
              </a:rPr>
              <a:t>Note: overall goodness of fit </a:t>
            </a:r>
            <a:r>
              <a:rPr lang="en-US" sz="1800" dirty="0" smtClean="0">
                <a:solidFill>
                  <a:srgbClr val="13783B"/>
                </a:solidFill>
              </a:rPr>
              <a:t>very similar in </a:t>
            </a:r>
            <a:r>
              <a:rPr lang="en-US" sz="1800" dirty="0">
                <a:solidFill>
                  <a:srgbClr val="0000FF"/>
                </a:solidFill>
              </a:rPr>
              <a:t>NH</a:t>
            </a:r>
            <a:r>
              <a:rPr lang="en-US" sz="1800" dirty="0">
                <a:solidFill>
                  <a:srgbClr val="13783B"/>
                </a:solidFill>
              </a:rPr>
              <a:t> and </a:t>
            </a:r>
            <a:r>
              <a:rPr lang="en-US" sz="1800" dirty="0">
                <a:solidFill>
                  <a:srgbClr val="0000FF"/>
                </a:solidFill>
              </a:rPr>
              <a:t>IH</a:t>
            </a:r>
            <a:r>
              <a:rPr lang="en-US" sz="1800" dirty="0" smtClean="0">
                <a:solidFill>
                  <a:srgbClr val="0000FF"/>
                </a:solidFill>
              </a:rPr>
              <a:t>. No hint about hierarchy yet…</a:t>
            </a:r>
            <a:endParaRPr lang="en-US" sz="1800" dirty="0">
              <a:solidFill>
                <a:srgbClr val="0000FF"/>
              </a:solidFill>
            </a:endParaRPr>
          </a:p>
        </p:txBody>
      </p:sp>
      <p:grpSp>
        <p:nvGrpSpPr>
          <p:cNvPr id="37" name="Gruppo 36"/>
          <p:cNvGrpSpPr/>
          <p:nvPr/>
        </p:nvGrpSpPr>
        <p:grpSpPr>
          <a:xfrm>
            <a:off x="6934200" y="762000"/>
            <a:ext cx="838200" cy="3733800"/>
            <a:chOff x="6934200" y="762000"/>
            <a:chExt cx="838200" cy="3733800"/>
          </a:xfrm>
        </p:grpSpPr>
        <p:cxnSp>
          <p:nvCxnSpPr>
            <p:cNvPr id="32" name="Connettore 2 31"/>
            <p:cNvCxnSpPr/>
            <p:nvPr/>
          </p:nvCxnSpPr>
          <p:spPr bwMode="auto">
            <a:xfrm rot="16200000" flipH="1">
              <a:off x="6591300" y="1104900"/>
              <a:ext cx="1371600" cy="68580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Connettore 2 35"/>
            <p:cNvCxnSpPr/>
            <p:nvPr/>
          </p:nvCxnSpPr>
          <p:spPr bwMode="auto">
            <a:xfrm rot="16200000" flipH="1">
              <a:off x="5486400" y="2209800"/>
              <a:ext cx="3733800" cy="83820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2667000" y="208353"/>
            <a:ext cx="662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90"/>
                </a:solidFill>
              </a:rPr>
              <a:t>the preference for </a:t>
            </a:r>
            <a:r>
              <a:rPr lang="en-US" sz="20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2000" baseline="-25000" dirty="0">
                <a:solidFill>
                  <a:srgbClr val="FF0000"/>
                </a:solidFill>
                <a:latin typeface="Comic Sans MS"/>
                <a:ea typeface="Symbol" charset="2"/>
                <a:cs typeface="Comic Sans MS"/>
              </a:rPr>
              <a:t>23</a:t>
            </a:r>
            <a:r>
              <a:rPr lang="en-US" sz="18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mic Sans MS"/>
                <a:ea typeface="Symbol" charset="2"/>
                <a:cs typeface="Comic Sans MS"/>
              </a:rPr>
              <a:t>in the </a:t>
            </a:r>
            <a:r>
              <a:rPr lang="en-US" sz="1800" dirty="0" smtClean="0">
                <a:solidFill>
                  <a:srgbClr val="FF0000"/>
                </a:solidFill>
                <a:latin typeface="Comic Sans MS"/>
                <a:ea typeface="Symbol" charset="2"/>
                <a:cs typeface="Comic Sans MS"/>
              </a:rPr>
              <a:t>1</a:t>
            </a:r>
            <a:r>
              <a:rPr lang="en-US" sz="1800" baseline="30000" dirty="0" smtClean="0">
                <a:solidFill>
                  <a:srgbClr val="FF0000"/>
                </a:solidFill>
                <a:latin typeface="Comic Sans MS"/>
                <a:ea typeface="Symbol" charset="2"/>
                <a:cs typeface="Comic Sans MS"/>
              </a:rPr>
              <a:t>st</a:t>
            </a:r>
            <a:r>
              <a:rPr lang="en-US" sz="1800" dirty="0" smtClean="0">
                <a:solidFill>
                  <a:srgbClr val="FF0000"/>
                </a:solidFill>
                <a:latin typeface="Comic Sans MS"/>
                <a:ea typeface="Symbol" charset="2"/>
                <a:cs typeface="Comic Sans MS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mic Sans MS"/>
                <a:ea typeface="Symbol" charset="2"/>
                <a:cs typeface="Comic Sans MS"/>
              </a:rPr>
              <a:t>octant </a:t>
            </a:r>
            <a:r>
              <a:rPr lang="en-US" sz="1800" dirty="0">
                <a:solidFill>
                  <a:srgbClr val="000090"/>
                </a:solidFill>
                <a:latin typeface="Comic Sans MS"/>
                <a:ea typeface="Symbol" charset="2"/>
                <a:cs typeface="Comic Sans MS"/>
              </a:rPr>
              <a:t>is corroborated</a:t>
            </a:r>
            <a:endParaRPr lang="en-US" sz="1800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514782" y="1806714"/>
            <a:ext cx="1221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2429F7"/>
                </a:solidFill>
              </a:rPr>
              <a:t>normal </a:t>
            </a:r>
          </a:p>
          <a:p>
            <a:pPr algn="ctr"/>
            <a:r>
              <a:rPr lang="en-US" sz="1800" dirty="0">
                <a:solidFill>
                  <a:srgbClr val="2429F7"/>
                </a:solidFill>
              </a:rPr>
              <a:t>hierarchy</a:t>
            </a:r>
            <a:endParaRPr lang="it-IT" sz="1800"/>
          </a:p>
        </p:txBody>
      </p:sp>
      <p:sp>
        <p:nvSpPr>
          <p:cNvPr id="53" name="CasellaDiTesto 52"/>
          <p:cNvSpPr txBox="1"/>
          <p:nvPr/>
        </p:nvSpPr>
        <p:spPr>
          <a:xfrm>
            <a:off x="514782" y="4168914"/>
            <a:ext cx="1221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2429F7"/>
                </a:solidFill>
              </a:rPr>
              <a:t>inverted</a:t>
            </a:r>
          </a:p>
          <a:p>
            <a:pPr algn="ctr"/>
            <a:r>
              <a:rPr lang="en-US" sz="1800" dirty="0">
                <a:solidFill>
                  <a:srgbClr val="2429F7"/>
                </a:solidFill>
              </a:rPr>
              <a:t>hierarchy</a:t>
            </a:r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25</a:t>
            </a:fld>
            <a:endParaRPr lang="en-US" sz="1400" dirty="0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84162" y="5029200"/>
            <a:ext cx="3117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90"/>
                </a:solidFill>
              </a:rPr>
              <a:t>A final message is in order:</a:t>
            </a:r>
          </a:p>
        </p:txBody>
      </p:sp>
      <p:grpSp>
        <p:nvGrpSpPr>
          <p:cNvPr id="25" name="Gruppo 24"/>
          <p:cNvGrpSpPr/>
          <p:nvPr/>
        </p:nvGrpSpPr>
        <p:grpSpPr>
          <a:xfrm>
            <a:off x="4495800" y="1524000"/>
            <a:ext cx="4953000" cy="3455988"/>
            <a:chOff x="4495800" y="1524000"/>
            <a:chExt cx="4953000" cy="3455988"/>
          </a:xfrm>
        </p:grpSpPr>
        <p:pic>
          <p:nvPicPr>
            <p:cNvPr id="9" name="Picture 3" descr="Pages from EPS-HEP2011_090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81700" y="1524000"/>
              <a:ext cx="3467100" cy="345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Arrow Connector 5"/>
            <p:cNvCxnSpPr>
              <a:cxnSpLocks noChangeShapeType="1"/>
            </p:cNvCxnSpPr>
            <p:nvPr/>
          </p:nvCxnSpPr>
          <p:spPr bwMode="auto">
            <a:xfrm flipV="1">
              <a:off x="4495800" y="3581400"/>
              <a:ext cx="1371600" cy="7620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00472" y="381000"/>
            <a:ext cx="9184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We find a significant role of </a:t>
            </a:r>
            <a:r>
              <a:rPr lang="en-US" sz="2000" dirty="0">
                <a:solidFill>
                  <a:srgbClr val="0000FF"/>
                </a:solidFill>
              </a:rPr>
              <a:t>SK </a:t>
            </a:r>
            <a:r>
              <a:rPr lang="en-US" sz="2000" dirty="0" err="1">
                <a:solidFill>
                  <a:srgbClr val="0000FF"/>
                </a:solidFill>
              </a:rPr>
              <a:t>atm</a:t>
            </a:r>
            <a:r>
              <a:rPr lang="en-US" sz="2000" dirty="0">
                <a:solidFill>
                  <a:srgbClr val="0000FF"/>
                </a:solidFill>
              </a:rPr>
              <a:t> data</a:t>
            </a:r>
            <a:r>
              <a:rPr lang="en-US" sz="2000" dirty="0">
                <a:solidFill>
                  <a:srgbClr val="000090"/>
                </a:solidFill>
              </a:rPr>
              <a:t> in favoring </a:t>
            </a:r>
            <a:r>
              <a:rPr lang="en-US" sz="20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2000" baseline="-25000" dirty="0">
                <a:solidFill>
                  <a:srgbClr val="FF0000"/>
                </a:solidFill>
                <a:latin typeface="Comic Sans MS"/>
                <a:ea typeface="Symbol" charset="2"/>
                <a:cs typeface="Comic Sans MS"/>
              </a:rPr>
              <a:t>23</a:t>
            </a:r>
            <a:r>
              <a:rPr lang="en-US" sz="20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/>
                <a:ea typeface="Symbol" charset="2"/>
                <a:cs typeface="Comic Sans MS"/>
              </a:rPr>
              <a:t>in the 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ea typeface="Symbol" charset="2"/>
                <a:cs typeface="Comic Sans MS"/>
              </a:rPr>
              <a:t>1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/>
                <a:ea typeface="Symbol" charset="2"/>
                <a:cs typeface="Comic Sans MS"/>
              </a:rPr>
              <a:t>st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ea typeface="Symbol" charset="2"/>
                <a:cs typeface="Comic Sans MS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/>
                <a:ea typeface="Symbol" charset="2"/>
                <a:cs typeface="Comic Sans MS"/>
              </a:rPr>
              <a:t>octant.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04800" y="1078468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90"/>
                </a:solidFill>
                <a:latin typeface="Comic Sans MS"/>
                <a:ea typeface="Symbol" charset="2"/>
                <a:cs typeface="Comic Sans MS"/>
              </a:rPr>
              <a:t>To this regards let us note that:</a:t>
            </a:r>
            <a:endParaRPr lang="en-US" sz="180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grpSp>
        <p:nvGrpSpPr>
          <p:cNvPr id="23" name="Gruppo 22"/>
          <p:cNvGrpSpPr/>
          <p:nvPr/>
        </p:nvGrpSpPr>
        <p:grpSpPr>
          <a:xfrm>
            <a:off x="638537" y="1752600"/>
            <a:ext cx="5000263" cy="923330"/>
            <a:chOff x="638537" y="1752600"/>
            <a:chExt cx="5000263" cy="923330"/>
          </a:xfrm>
        </p:grpSpPr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1068388" y="1752600"/>
              <a:ext cx="457041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000090"/>
                  </a:solidFill>
                </a:rPr>
                <a:t>So far, t</a:t>
              </a:r>
              <a:r>
                <a:rPr lang="en-US" sz="1800" b="0" dirty="0">
                  <a:solidFill>
                    <a:srgbClr val="000090"/>
                  </a:solidFill>
                </a:rPr>
                <a:t>he </a:t>
              </a:r>
              <a:r>
                <a:rPr lang="en-US" sz="1800" b="0" dirty="0">
                  <a:solidFill>
                    <a:srgbClr val="0000FF"/>
                  </a:solidFill>
                </a:rPr>
                <a:t>SK collaboration </a:t>
              </a:r>
              <a:r>
                <a:rPr lang="en-US" sz="1800" b="0" dirty="0">
                  <a:solidFill>
                    <a:srgbClr val="000090"/>
                  </a:solidFill>
                </a:rPr>
                <a:t>has found </a:t>
              </a:r>
              <a:r>
                <a:rPr lang="en-US" sz="1800" b="0" dirty="0" smtClean="0">
                  <a:solidFill>
                    <a:srgbClr val="FF0000"/>
                  </a:solidFill>
                </a:rPr>
                <a:t>no significant</a:t>
              </a:r>
              <a:r>
                <a:rPr lang="en-US" sz="1800" b="0" dirty="0" smtClean="0">
                  <a:solidFill>
                    <a:srgbClr val="000090"/>
                  </a:solidFill>
                </a:rPr>
                <a:t> </a:t>
              </a:r>
              <a:r>
                <a:rPr lang="en-US" sz="1800" b="0" dirty="0" smtClean="0">
                  <a:solidFill>
                    <a:srgbClr val="FF0000"/>
                  </a:solidFill>
                </a:rPr>
                <a:t>“</a:t>
              </a:r>
              <a:r>
                <a:rPr lang="en-US" sz="1800" b="0" dirty="0">
                  <a:solidFill>
                    <a:srgbClr val="FF0000"/>
                  </a:solidFill>
                </a:rPr>
                <a:t>hint” </a:t>
              </a:r>
              <a:r>
                <a:rPr lang="en-US" sz="1800" b="0" dirty="0">
                  <a:solidFill>
                    <a:srgbClr val="000090"/>
                  </a:solidFill>
                </a:rPr>
                <a:t>of non-maximal mixing in their official </a:t>
              </a:r>
              <a:r>
                <a:rPr lang="en-US" sz="1800" b="0" dirty="0">
                  <a:solidFill>
                    <a:srgbClr val="000090"/>
                  </a:solidFill>
                  <a:latin typeface="Comic Sans MS"/>
                  <a:ea typeface="Symbol" charset="2"/>
                  <a:cs typeface="Comic Sans MS"/>
                </a:rPr>
                <a:t>3</a:t>
              </a:r>
              <a:r>
                <a:rPr lang="en-US" sz="1800" b="0" dirty="0">
                  <a:solidFill>
                    <a:srgbClr val="000090"/>
                  </a:solidFill>
                  <a:latin typeface="Symbol" charset="2"/>
                  <a:ea typeface="Symbol" charset="2"/>
                  <a:cs typeface="Symbol" charset="2"/>
                </a:rPr>
                <a:t>n</a:t>
              </a:r>
              <a:r>
                <a:rPr lang="en-US" sz="1800" b="0" dirty="0">
                  <a:solidFill>
                    <a:srgbClr val="000090"/>
                  </a:solidFill>
                </a:rPr>
                <a:t> data analysis.</a:t>
              </a:r>
            </a:p>
          </p:txBody>
        </p:sp>
        <p:sp>
          <p:nvSpPr>
            <p:cNvPr id="19" name="Ovale 18"/>
            <p:cNvSpPr/>
            <p:nvPr/>
          </p:nvSpPr>
          <p:spPr bwMode="auto">
            <a:xfrm>
              <a:off x="638537" y="1865344"/>
              <a:ext cx="199663" cy="166739"/>
            </a:xfrm>
            <a:prstGeom prst="ellips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90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638537" y="3115270"/>
            <a:ext cx="4695463" cy="1453754"/>
            <a:chOff x="638537" y="3115270"/>
            <a:chExt cx="4695463" cy="1453754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1066800" y="4168914"/>
              <a:ext cx="35813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13783B"/>
                  </a:solidFill>
                </a:rPr>
                <a:t>M. Maltoni @ EPS-HEP 2011</a:t>
              </a:r>
            </a:p>
          </p:txBody>
        </p:sp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1066800" y="3115270"/>
              <a:ext cx="42672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en-US" sz="1800" b="0" dirty="0">
                  <a:solidFill>
                    <a:srgbClr val="000090"/>
                  </a:solidFill>
                </a:rPr>
                <a:t>However, </a:t>
              </a:r>
              <a:r>
                <a:rPr lang="en-US" sz="1800" b="0" dirty="0">
                  <a:solidFill>
                    <a:srgbClr val="FF0000"/>
                  </a:solidFill>
                </a:rPr>
                <a:t>another </a:t>
              </a:r>
              <a:r>
                <a:rPr lang="en-US" sz="1800" b="0" dirty="0" smtClean="0">
                  <a:solidFill>
                    <a:srgbClr val="FF0000"/>
                  </a:solidFill>
                </a:rPr>
                <a:t>recent, full </a:t>
              </a:r>
              <a:r>
                <a:rPr lang="en-US" sz="1800" b="0" dirty="0">
                  <a:solidFill>
                    <a:srgbClr val="FF0000"/>
                  </a:solidFill>
                  <a:latin typeface="Comic Sans MS"/>
                  <a:ea typeface="Symbol" charset="2"/>
                  <a:cs typeface="Comic Sans MS"/>
                </a:rPr>
                <a:t>3</a:t>
              </a:r>
              <a:r>
                <a:rPr lang="en-US" sz="1800" b="0" dirty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n</a:t>
              </a:r>
              <a:r>
                <a:rPr lang="en-US" sz="1800" b="0" dirty="0">
                  <a:solidFill>
                    <a:srgbClr val="FF0000"/>
                  </a:solidFill>
                </a:rPr>
                <a:t> data analysis </a:t>
              </a:r>
              <a:r>
                <a:rPr lang="en-US" sz="1800" b="0" dirty="0" smtClean="0">
                  <a:solidFill>
                    <a:srgbClr val="000090"/>
                  </a:solidFill>
                </a:rPr>
                <a:t>does </a:t>
              </a:r>
              <a:r>
                <a:rPr lang="en-US" sz="1800" b="0" dirty="0">
                  <a:solidFill>
                    <a:srgbClr val="000090"/>
                  </a:solidFill>
                </a:rPr>
                <a:t>find some preference for the </a:t>
              </a:r>
              <a:r>
                <a:rPr lang="en-US" sz="1800" dirty="0">
                  <a:solidFill>
                    <a:srgbClr val="000090"/>
                  </a:solidFill>
                </a:rPr>
                <a:t> </a:t>
              </a:r>
              <a:r>
                <a:rPr lang="en-US" sz="1800" dirty="0" smtClean="0">
                  <a:solidFill>
                    <a:srgbClr val="000090"/>
                  </a:solidFill>
                </a:rPr>
                <a:t>1</a:t>
              </a:r>
              <a:r>
                <a:rPr lang="en-US" sz="1800" baseline="30000" dirty="0" smtClean="0">
                  <a:solidFill>
                    <a:srgbClr val="000090"/>
                  </a:solidFill>
                </a:rPr>
                <a:t>st</a:t>
              </a:r>
              <a:r>
                <a:rPr lang="en-US" sz="1800" b="0" dirty="0" smtClean="0">
                  <a:solidFill>
                    <a:srgbClr val="000090"/>
                  </a:solidFill>
                </a:rPr>
                <a:t> </a:t>
              </a:r>
              <a:r>
                <a:rPr lang="en-US" sz="1800" b="0" dirty="0">
                  <a:solidFill>
                    <a:srgbClr val="000090"/>
                  </a:solidFill>
                </a:rPr>
                <a:t>octant in </a:t>
              </a:r>
              <a:r>
                <a:rPr lang="en-US" sz="1800" b="0" dirty="0" err="1" smtClean="0">
                  <a:solidFill>
                    <a:srgbClr val="000090"/>
                  </a:solidFill>
                </a:rPr>
                <a:t>atm.</a:t>
              </a:r>
              <a:r>
                <a:rPr lang="en-US" sz="1800" b="0" dirty="0" smtClean="0">
                  <a:solidFill>
                    <a:srgbClr val="000090"/>
                  </a:solidFill>
                </a:rPr>
                <a:t> </a:t>
              </a:r>
              <a:r>
                <a:rPr lang="en-US" sz="1800" b="0" dirty="0">
                  <a:solidFill>
                    <a:srgbClr val="000090"/>
                  </a:solidFill>
                </a:rPr>
                <a:t>data:  </a:t>
              </a:r>
            </a:p>
          </p:txBody>
        </p:sp>
        <p:sp>
          <p:nvSpPr>
            <p:cNvPr id="21" name="Ovale 20"/>
            <p:cNvSpPr/>
            <p:nvPr/>
          </p:nvSpPr>
          <p:spPr bwMode="auto">
            <a:xfrm>
              <a:off x="638537" y="3231741"/>
              <a:ext cx="199663" cy="166739"/>
            </a:xfrm>
            <a:prstGeom prst="ellips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90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1600200" y="5562600"/>
            <a:ext cx="624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000090"/>
                </a:solidFill>
              </a:rPr>
              <a:t>T</a:t>
            </a:r>
            <a:r>
              <a:rPr lang="en-US" sz="1800" b="0">
                <a:solidFill>
                  <a:srgbClr val="000090"/>
                </a:solidFill>
              </a:rPr>
              <a:t>hese are still “</a:t>
            </a:r>
            <a:r>
              <a:rPr lang="en-US" sz="1800" b="0">
                <a:solidFill>
                  <a:srgbClr val="FF0000"/>
                </a:solidFill>
              </a:rPr>
              <a:t>fragile</a:t>
            </a:r>
            <a:r>
              <a:rPr lang="en-US" sz="1800" b="0">
                <a:solidFill>
                  <a:srgbClr val="000090"/>
                </a:solidFill>
              </a:rPr>
              <a:t>” features, but </a:t>
            </a:r>
            <a:r>
              <a:rPr lang="en-US" sz="1800" b="0">
                <a:solidFill>
                  <a:srgbClr val="FF0000"/>
                </a:solidFill>
              </a:rPr>
              <a:t>worth</a:t>
            </a:r>
            <a:r>
              <a:rPr lang="en-US" sz="1800" b="0">
                <a:solidFill>
                  <a:srgbClr val="000090"/>
                </a:solidFill>
              </a:rPr>
              <a:t> </a:t>
            </a:r>
            <a:r>
              <a:rPr lang="en-US" sz="1800">
                <a:solidFill>
                  <a:srgbClr val="000090"/>
                </a:solidFill>
              </a:rPr>
              <a:t>of </a:t>
            </a:r>
          </a:p>
          <a:p>
            <a:pPr algn="ctr"/>
            <a:r>
              <a:rPr lang="en-US" sz="1800">
                <a:solidFill>
                  <a:srgbClr val="000090"/>
                </a:solidFill>
              </a:rPr>
              <a:t>f</a:t>
            </a:r>
            <a:r>
              <a:rPr lang="en-US" sz="1800" b="0">
                <a:solidFill>
                  <a:srgbClr val="000090"/>
                </a:solidFill>
              </a:rPr>
              <a:t>urther studies in both </a:t>
            </a:r>
            <a:r>
              <a:rPr lang="en-US" sz="1800" b="0">
                <a:solidFill>
                  <a:srgbClr val="0000FF"/>
                </a:solidFill>
              </a:rPr>
              <a:t>LBL</a:t>
            </a:r>
            <a:r>
              <a:rPr lang="en-US" sz="1800" b="0">
                <a:solidFill>
                  <a:srgbClr val="000090"/>
                </a:solidFill>
              </a:rPr>
              <a:t> and </a:t>
            </a:r>
            <a:r>
              <a:rPr lang="en-US" sz="1800" b="0">
                <a:solidFill>
                  <a:srgbClr val="0000FF"/>
                </a:solidFill>
              </a:rPr>
              <a:t>ATM</a:t>
            </a:r>
            <a:r>
              <a:rPr lang="en-US" sz="1800" b="0">
                <a:solidFill>
                  <a:srgbClr val="000090"/>
                </a:solidFill>
              </a:rPr>
              <a:t> data analyses!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26</a:t>
            </a:fld>
            <a:endParaRPr lang="en-US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81000" y="304800"/>
            <a:ext cx="3202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0000FF"/>
                </a:solidFill>
                <a:sym typeface="Symbol" charset="2"/>
              </a:rPr>
              <a:t>5.2  </a:t>
            </a:r>
            <a:r>
              <a:rPr lang="en-US" sz="2000" dirty="0">
                <a:solidFill>
                  <a:srgbClr val="2429F7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en-US" sz="2000" baseline="-25000" dirty="0">
                <a:solidFill>
                  <a:srgbClr val="FF0000"/>
                </a:solidFill>
              </a:rPr>
              <a:t>13</a:t>
            </a:r>
            <a:r>
              <a:rPr lang="en-US" sz="2000" dirty="0">
                <a:solidFill>
                  <a:srgbClr val="2429F7"/>
                </a:solidFill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sz="2000" baseline="-25000" dirty="0">
                <a:solidFill>
                  <a:srgbClr val="FF0000"/>
                </a:solidFill>
              </a:rPr>
              <a:t>CP</a:t>
            </a:r>
            <a:r>
              <a:rPr lang="en-US" sz="2000" dirty="0">
                <a:solidFill>
                  <a:srgbClr val="2429F7"/>
                </a:solidFill>
              </a:rPr>
              <a:t>) correlations</a:t>
            </a:r>
            <a:endParaRPr lang="it-IT" sz="2000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04800" y="849868"/>
            <a:ext cx="922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0090"/>
                </a:solidFill>
              </a:rPr>
              <a:t>We </a:t>
            </a:r>
            <a:r>
              <a:rPr lang="en-US" sz="1800" dirty="0" smtClean="0">
                <a:solidFill>
                  <a:srgbClr val="000090"/>
                </a:solidFill>
              </a:rPr>
              <a:t>reproduce well </a:t>
            </a:r>
            <a:r>
              <a:rPr lang="en-US" sz="1800" dirty="0">
                <a:solidFill>
                  <a:srgbClr val="000090"/>
                </a:solidFill>
              </a:rPr>
              <a:t>the </a:t>
            </a:r>
            <a:r>
              <a:rPr lang="en-US" sz="1800" dirty="0">
                <a:solidFill>
                  <a:srgbClr val="FF0000"/>
                </a:solidFill>
              </a:rPr>
              <a:t>T2K</a:t>
            </a:r>
            <a:r>
              <a:rPr lang="en-US" sz="1800" dirty="0">
                <a:solidFill>
                  <a:srgbClr val="000090"/>
                </a:solidFill>
              </a:rPr>
              <a:t> and </a:t>
            </a:r>
            <a:r>
              <a:rPr lang="en-US" sz="1800" dirty="0">
                <a:solidFill>
                  <a:srgbClr val="FF0000"/>
                </a:solidFill>
              </a:rPr>
              <a:t>MINOS</a:t>
            </a:r>
            <a:r>
              <a:rPr lang="en-US" sz="1800" dirty="0">
                <a:solidFill>
                  <a:srgbClr val="000090"/>
                </a:solidFill>
              </a:rPr>
              <a:t> contours under </a:t>
            </a:r>
            <a:r>
              <a:rPr lang="en-US" sz="1800" dirty="0" smtClean="0">
                <a:solidFill>
                  <a:srgbClr val="000090"/>
                </a:solidFill>
              </a:rPr>
              <a:t>their </a:t>
            </a:r>
            <a:r>
              <a:rPr lang="en-US" sz="1800" dirty="0">
                <a:solidFill>
                  <a:srgbClr val="000090"/>
                </a:solidFill>
              </a:rPr>
              <a:t>same assumptions:</a:t>
            </a:r>
          </a:p>
        </p:txBody>
      </p:sp>
      <p:grpSp>
        <p:nvGrpSpPr>
          <p:cNvPr id="20" name="Gruppo 19"/>
          <p:cNvGrpSpPr/>
          <p:nvPr/>
        </p:nvGrpSpPr>
        <p:grpSpPr>
          <a:xfrm>
            <a:off x="1981200" y="1549400"/>
            <a:ext cx="2895600" cy="2565400"/>
            <a:chOff x="1981200" y="1549400"/>
            <a:chExt cx="2895600" cy="2565400"/>
          </a:xfrm>
        </p:grpSpPr>
        <p:pic>
          <p:nvPicPr>
            <p:cNvPr id="11" name="Picture 3" descr="t2k2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30525" y="1549400"/>
              <a:ext cx="1946275" cy="256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CasellaDiTesto 14"/>
            <p:cNvSpPr txBox="1"/>
            <p:nvPr/>
          </p:nvSpPr>
          <p:spPr>
            <a:xfrm>
              <a:off x="1981200" y="2495490"/>
              <a:ext cx="672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>
                  <a:solidFill>
                    <a:srgbClr val="0000FF"/>
                  </a:solidFill>
                  <a:sym typeface="Symbol" charset="2"/>
                </a:rPr>
                <a:t>T2K</a:t>
              </a:r>
              <a:endParaRPr lang="it-IT" sz="200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5227638" y="1549400"/>
            <a:ext cx="3078162" cy="2527300"/>
            <a:chOff x="5227638" y="1549400"/>
            <a:chExt cx="3078162" cy="2527300"/>
          </a:xfrm>
        </p:grpSpPr>
        <p:pic>
          <p:nvPicPr>
            <p:cNvPr id="12" name="Picture 4" descr="minos3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27638" y="1549400"/>
              <a:ext cx="1782762" cy="252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CasellaDiTesto 15"/>
            <p:cNvSpPr txBox="1"/>
            <p:nvPr/>
          </p:nvSpPr>
          <p:spPr>
            <a:xfrm>
              <a:off x="7167598" y="2495490"/>
              <a:ext cx="1138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>
                  <a:solidFill>
                    <a:srgbClr val="0000FF"/>
                  </a:solidFill>
                  <a:sym typeface="Symbol" charset="2"/>
                </a:rPr>
                <a:t>MINOS</a:t>
              </a:r>
              <a:endParaRPr lang="it-IT" sz="2000"/>
            </a:p>
          </p:txBody>
        </p:sp>
      </p:grp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304800" y="5410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0090"/>
                </a:solidFill>
              </a:rPr>
              <a:t>O</a:t>
            </a:r>
            <a:r>
              <a:rPr lang="en-US" sz="1800" dirty="0" smtClean="0">
                <a:solidFill>
                  <a:srgbClr val="000090"/>
                </a:solidFill>
              </a:rPr>
              <a:t>ur analysis, however, includes all </a:t>
            </a:r>
            <a:r>
              <a:rPr lang="en-US" sz="1800" dirty="0">
                <a:solidFill>
                  <a:srgbClr val="000090"/>
                </a:solidFill>
              </a:rPr>
              <a:t>data </a:t>
            </a:r>
            <a:r>
              <a:rPr lang="en-US" sz="1800" dirty="0" smtClean="0">
                <a:solidFill>
                  <a:srgbClr val="000090"/>
                </a:solidFill>
              </a:rPr>
              <a:t>and treats all </a:t>
            </a:r>
            <a:r>
              <a:rPr lang="en-US" sz="1800" dirty="0">
                <a:solidFill>
                  <a:srgbClr val="000090"/>
                </a:solidFill>
              </a:rPr>
              <a:t>parameters </a:t>
            </a:r>
            <a:r>
              <a:rPr lang="en-US" sz="1800" dirty="0" smtClean="0">
                <a:solidFill>
                  <a:srgbClr val="000090"/>
                </a:solidFill>
              </a:rPr>
              <a:t>as free    </a:t>
            </a:r>
            <a:endParaRPr lang="en-US" sz="1800" dirty="0">
              <a:solidFill>
                <a:srgbClr val="000090"/>
              </a:solidFill>
            </a:endParaRPr>
          </a:p>
          <a:p>
            <a:pPr algn="ctr"/>
            <a:r>
              <a:rPr lang="en-US" sz="1800" dirty="0">
                <a:solidFill>
                  <a:srgbClr val="000090"/>
                </a:solidFill>
              </a:rPr>
              <a:t>(</a:t>
            </a:r>
            <a:r>
              <a:rPr lang="en-US" sz="1800" dirty="0" smtClean="0">
                <a:solidFill>
                  <a:srgbClr val="FF0000"/>
                </a:solidFill>
              </a:rPr>
              <a:t>no </a:t>
            </a:r>
            <a:r>
              <a:rPr lang="en-US" sz="1800" dirty="0">
                <a:solidFill>
                  <a:srgbClr val="FF0000"/>
                </a:solidFill>
              </a:rPr>
              <a:t>prior </a:t>
            </a:r>
            <a:r>
              <a:rPr lang="en-US" sz="1800" dirty="0" smtClean="0">
                <a:solidFill>
                  <a:srgbClr val="FF0000"/>
                </a:solidFill>
              </a:rPr>
              <a:t>assumptions</a:t>
            </a:r>
            <a:r>
              <a:rPr lang="en-US" sz="1800" dirty="0" smtClean="0">
                <a:solidFill>
                  <a:srgbClr val="000090"/>
                </a:solidFill>
              </a:rPr>
              <a:t>).   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381000" y="4365248"/>
            <a:ext cx="8991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 dirty="0" smtClean="0">
                <a:solidFill>
                  <a:srgbClr val="000090"/>
                </a:solidFill>
              </a:rPr>
              <a:t>Let us note that an </a:t>
            </a:r>
            <a:r>
              <a:rPr lang="en-US" sz="1800" dirty="0">
                <a:solidFill>
                  <a:srgbClr val="000090"/>
                </a:solidFill>
              </a:rPr>
              <a:t>analysis </a:t>
            </a:r>
            <a:r>
              <a:rPr lang="en-US" sz="1800" dirty="0" smtClean="0">
                <a:solidFill>
                  <a:srgbClr val="000090"/>
                </a:solidFill>
              </a:rPr>
              <a:t>of </a:t>
            </a:r>
            <a:r>
              <a:rPr lang="en-US" sz="1800" dirty="0">
                <a:solidFill>
                  <a:srgbClr val="2429F7"/>
                </a:solidFill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en-US" sz="1800" baseline="-25000" dirty="0">
                <a:solidFill>
                  <a:srgbClr val="FF0000"/>
                </a:solidFill>
              </a:rPr>
              <a:t>13</a:t>
            </a:r>
            <a:r>
              <a:rPr lang="en-US" sz="1800" dirty="0">
                <a:solidFill>
                  <a:srgbClr val="2429F7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sz="1800" baseline="-25000" dirty="0" err="1">
                <a:solidFill>
                  <a:srgbClr val="FF0000"/>
                </a:solidFill>
              </a:rPr>
              <a:t>CP</a:t>
            </a:r>
            <a:r>
              <a:rPr lang="en-US" sz="1800" dirty="0">
                <a:solidFill>
                  <a:srgbClr val="2429F7"/>
                </a:solidFill>
              </a:rPr>
              <a:t>) </a:t>
            </a:r>
            <a:r>
              <a:rPr lang="en-US" sz="1800" dirty="0" smtClean="0">
                <a:solidFill>
                  <a:srgbClr val="000090"/>
                </a:solidFill>
              </a:rPr>
              <a:t>has </a:t>
            </a:r>
            <a:r>
              <a:rPr lang="en-US" sz="1800" dirty="0">
                <a:solidFill>
                  <a:srgbClr val="000090"/>
                </a:solidFill>
              </a:rPr>
              <a:t>been performed by </a:t>
            </a:r>
            <a:r>
              <a:rPr lang="en-US" sz="1800" dirty="0" err="1">
                <a:solidFill>
                  <a:srgbClr val="13783B"/>
                </a:solidFill>
              </a:rPr>
              <a:t>Minakata</a:t>
            </a:r>
            <a:r>
              <a:rPr lang="en-US" sz="1800" dirty="0">
                <a:solidFill>
                  <a:srgbClr val="13783B"/>
                </a:solidFill>
              </a:rPr>
              <a:t> et al. </a:t>
            </a:r>
            <a:r>
              <a:rPr lang="en-US" sz="1800" dirty="0" smtClean="0">
                <a:solidFill>
                  <a:srgbClr val="000090"/>
                </a:solidFill>
              </a:rPr>
              <a:t>using the recent </a:t>
            </a:r>
            <a:r>
              <a:rPr lang="en-US" sz="1800" dirty="0" smtClean="0">
                <a:solidFill>
                  <a:srgbClr val="0000FF"/>
                </a:solidFill>
              </a:rPr>
              <a:t>LBL </a:t>
            </a:r>
            <a:r>
              <a:rPr lang="en-US" sz="1800" dirty="0">
                <a:solidFill>
                  <a:srgbClr val="0000FF"/>
                </a:solidFill>
              </a:rPr>
              <a:t>+ SBL reactor data</a:t>
            </a:r>
            <a:r>
              <a:rPr lang="en-US" sz="1800" dirty="0">
                <a:solidFill>
                  <a:srgbClr val="13783B"/>
                </a:solidFill>
              </a:rPr>
              <a:t> </a:t>
            </a:r>
            <a:r>
              <a:rPr lang="en-US" sz="1600" dirty="0">
                <a:solidFill>
                  <a:srgbClr val="13783B"/>
                </a:solidFill>
              </a:rPr>
              <a:t>(</a:t>
            </a:r>
            <a:r>
              <a:rPr lang="it-IT" sz="1600" dirty="0" smtClean="0">
                <a:solidFill>
                  <a:srgbClr val="13783B"/>
                </a:solidFill>
              </a:rPr>
              <a:t>Machado, </a:t>
            </a:r>
            <a:r>
              <a:rPr lang="it-IT" sz="1600" dirty="0" err="1" smtClean="0">
                <a:solidFill>
                  <a:srgbClr val="13783B"/>
                </a:solidFill>
              </a:rPr>
              <a:t>Minakata</a:t>
            </a:r>
            <a:r>
              <a:rPr lang="it-IT" sz="1600" dirty="0" smtClean="0">
                <a:solidFill>
                  <a:srgbClr val="13783B"/>
                </a:solidFill>
              </a:rPr>
              <a:t>, </a:t>
            </a:r>
            <a:r>
              <a:rPr lang="it-IT" sz="1600" dirty="0" err="1" smtClean="0">
                <a:solidFill>
                  <a:srgbClr val="13783B"/>
                </a:solidFill>
              </a:rPr>
              <a:t>Nunokawa</a:t>
            </a:r>
            <a:r>
              <a:rPr lang="it-IT" sz="1600" dirty="0" smtClean="0">
                <a:solidFill>
                  <a:srgbClr val="13783B"/>
                </a:solidFill>
              </a:rPr>
              <a:t>, </a:t>
            </a:r>
            <a:r>
              <a:rPr lang="it-IT" sz="1600" dirty="0" err="1" smtClean="0">
                <a:solidFill>
                  <a:srgbClr val="13783B"/>
                </a:solidFill>
              </a:rPr>
              <a:t>Zukanovich</a:t>
            </a:r>
            <a:r>
              <a:rPr lang="it-IT" sz="1600" dirty="0" smtClean="0">
                <a:solidFill>
                  <a:srgbClr val="13783B"/>
                </a:solidFill>
              </a:rPr>
              <a:t> Funchal, </a:t>
            </a:r>
            <a:r>
              <a:rPr lang="it-IT" sz="1600" dirty="0" err="1" smtClean="0">
                <a:solidFill>
                  <a:srgbClr val="13783B"/>
                </a:solidFill>
              </a:rPr>
              <a:t>arxiv</a:t>
            </a:r>
            <a:r>
              <a:rPr lang="it-IT" sz="1600" dirty="0" smtClean="0">
                <a:solidFill>
                  <a:srgbClr val="13783B"/>
                </a:solidFill>
              </a:rPr>
              <a:t> 1111.3330 and </a:t>
            </a:r>
            <a:r>
              <a:rPr lang="en-US" sz="1600" dirty="0">
                <a:solidFill>
                  <a:srgbClr val="13783B"/>
                </a:solidFill>
              </a:rPr>
              <a:t>next talk). </a:t>
            </a:r>
            <a:r>
              <a:rPr lang="en-US" sz="1600" dirty="0" smtClean="0">
                <a:solidFill>
                  <a:srgbClr val="13783B"/>
                </a:solidFill>
              </a:rPr>
              <a:t>[We agree under the same inputs and priors.] </a:t>
            </a:r>
            <a:endParaRPr lang="en-US" sz="1600" dirty="0">
              <a:solidFill>
                <a:srgbClr val="1378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27</a:t>
            </a:fld>
            <a:endParaRPr lang="en-US" sz="14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1828800" y="914400"/>
            <a:ext cx="2590800" cy="4876800"/>
            <a:chOff x="457200" y="1143000"/>
            <a:chExt cx="2590800" cy="4876800"/>
          </a:xfrm>
        </p:grpSpPr>
        <p:sp>
          <p:nvSpPr>
            <p:cNvPr id="11" name="Rettangolo 10"/>
            <p:cNvSpPr/>
            <p:nvPr/>
          </p:nvSpPr>
          <p:spPr bwMode="auto">
            <a:xfrm>
              <a:off x="457200" y="1143000"/>
              <a:ext cx="2590800" cy="4876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pic>
          <p:nvPicPr>
            <p:cNvPr id="7" name="Picture 1" descr="fig2-eps-converted-to.pdf"/>
            <p:cNvPicPr>
              <a:picLocks noChangeAspect="1"/>
            </p:cNvPicPr>
            <p:nvPr/>
          </p:nvPicPr>
          <p:blipFill>
            <a:blip r:embed="rId2"/>
            <a:srcRect r="66972"/>
            <a:stretch>
              <a:fillRect/>
            </a:stretch>
          </p:blipFill>
          <p:spPr bwMode="auto">
            <a:xfrm>
              <a:off x="609600" y="1230313"/>
              <a:ext cx="2315081" cy="463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81000" y="333375"/>
            <a:ext cx="46289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</a:rPr>
              <a:t>   With only </a:t>
            </a:r>
            <a:r>
              <a:rPr lang="en-US" sz="1800" dirty="0" smtClean="0">
                <a:solidFill>
                  <a:srgbClr val="0000FF"/>
                </a:solidFill>
              </a:rPr>
              <a:t>LBL </a:t>
            </a:r>
            <a:r>
              <a:rPr lang="en-US" sz="1800" dirty="0">
                <a:solidFill>
                  <a:srgbClr val="0000FF"/>
                </a:solidFill>
              </a:rPr>
              <a:t>+ solar + </a:t>
            </a:r>
            <a:r>
              <a:rPr lang="en-US" sz="1800" dirty="0" err="1">
                <a:solidFill>
                  <a:srgbClr val="0000FF"/>
                </a:solidFill>
              </a:rPr>
              <a:t>KamLAND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90"/>
                </a:solidFill>
              </a:rPr>
              <a:t>data: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953000" y="3048000"/>
            <a:ext cx="399340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0090"/>
                </a:solidFill>
              </a:rPr>
              <a:t>no significant sensitivity to </a:t>
            </a:r>
            <a:r>
              <a:rPr lang="en-US" sz="2000" dirty="0" err="1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000" baseline="-25000" dirty="0" err="1">
                <a:solidFill>
                  <a:srgbClr val="FF0000"/>
                </a:solidFill>
                <a:latin typeface="Comic Sans MS"/>
                <a:ea typeface="Symbol" charset="2"/>
                <a:cs typeface="Comic Sans MS"/>
              </a:rPr>
              <a:t>CP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smtClean="0">
                <a:solidFill>
                  <a:srgbClr val="000090"/>
                </a:solidFill>
              </a:rPr>
              <a:t>yet,</a:t>
            </a:r>
          </a:p>
          <a:p>
            <a:pPr algn="ctr"/>
            <a:r>
              <a:rPr lang="en-US" sz="1800" dirty="0" smtClean="0">
                <a:solidFill>
                  <a:srgbClr val="000090"/>
                </a:solidFill>
              </a:rPr>
              <a:t>all values allowed at &lt; 1</a:t>
            </a:r>
            <a:r>
              <a:rPr lang="en-US" sz="18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s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14782" y="1600200"/>
            <a:ext cx="1221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2429F7"/>
                </a:solidFill>
              </a:rPr>
              <a:t>normal </a:t>
            </a:r>
          </a:p>
          <a:p>
            <a:pPr algn="ctr"/>
            <a:r>
              <a:rPr lang="en-US" sz="1800" dirty="0">
                <a:solidFill>
                  <a:srgbClr val="2429F7"/>
                </a:solidFill>
              </a:rPr>
              <a:t>hierarchy</a:t>
            </a:r>
            <a:endParaRPr lang="it-IT" sz="1800"/>
          </a:p>
        </p:txBody>
      </p:sp>
      <p:sp>
        <p:nvSpPr>
          <p:cNvPr id="14" name="CasellaDiTesto 13"/>
          <p:cNvSpPr txBox="1"/>
          <p:nvPr/>
        </p:nvSpPr>
        <p:spPr>
          <a:xfrm>
            <a:off x="514782" y="3962400"/>
            <a:ext cx="1221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2429F7"/>
                </a:solidFill>
              </a:rPr>
              <a:t>inverted</a:t>
            </a:r>
          </a:p>
          <a:p>
            <a:pPr algn="ctr"/>
            <a:r>
              <a:rPr lang="en-US" sz="1800" dirty="0">
                <a:solidFill>
                  <a:srgbClr val="2429F7"/>
                </a:solidFill>
              </a:rPr>
              <a:t>hierarchy</a:t>
            </a:r>
            <a:endParaRPr lang="it-IT" sz="1800"/>
          </a:p>
        </p:txBody>
      </p:sp>
      <p:sp>
        <p:nvSpPr>
          <p:cNvPr id="15" name="Parentesi graffa aperta 14"/>
          <p:cNvSpPr/>
          <p:nvPr/>
        </p:nvSpPr>
        <p:spPr bwMode="auto">
          <a:xfrm rot="16200000">
            <a:off x="2970276" y="-580667"/>
            <a:ext cx="155448" cy="2590800"/>
          </a:xfrm>
          <a:prstGeom prst="lef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Comic Sans M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/>
          <p:cNvGrpSpPr/>
          <p:nvPr/>
        </p:nvGrpSpPr>
        <p:grpSpPr>
          <a:xfrm>
            <a:off x="1828800" y="914400"/>
            <a:ext cx="2590800" cy="4876800"/>
            <a:chOff x="457200" y="1143000"/>
            <a:chExt cx="2590800" cy="4876800"/>
          </a:xfrm>
        </p:grpSpPr>
        <p:sp>
          <p:nvSpPr>
            <p:cNvPr id="22" name="Rettangolo 21"/>
            <p:cNvSpPr/>
            <p:nvPr/>
          </p:nvSpPr>
          <p:spPr bwMode="auto">
            <a:xfrm>
              <a:off x="457200" y="1143000"/>
              <a:ext cx="2590800" cy="4876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pic>
          <p:nvPicPr>
            <p:cNvPr id="23" name="Picture 1" descr="fig2-eps-converted-to.pdf"/>
            <p:cNvPicPr>
              <a:picLocks noChangeAspect="1"/>
            </p:cNvPicPr>
            <p:nvPr/>
          </p:nvPicPr>
          <p:blipFill>
            <a:blip r:embed="rId2"/>
            <a:srcRect r="66972"/>
            <a:stretch>
              <a:fillRect/>
            </a:stretch>
          </p:blipFill>
          <p:spPr bwMode="auto">
            <a:xfrm>
              <a:off x="609600" y="1230313"/>
              <a:ext cx="2315081" cy="463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uppo 15"/>
          <p:cNvGrpSpPr/>
          <p:nvPr/>
        </p:nvGrpSpPr>
        <p:grpSpPr>
          <a:xfrm>
            <a:off x="1828800" y="914400"/>
            <a:ext cx="4953000" cy="4876800"/>
            <a:chOff x="1828800" y="1143000"/>
            <a:chExt cx="4953000" cy="4876800"/>
          </a:xfrm>
        </p:grpSpPr>
        <p:sp>
          <p:nvSpPr>
            <p:cNvPr id="11" name="Rettangolo 10"/>
            <p:cNvSpPr/>
            <p:nvPr/>
          </p:nvSpPr>
          <p:spPr bwMode="auto">
            <a:xfrm>
              <a:off x="1828800" y="1143000"/>
              <a:ext cx="4953000" cy="4876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pic>
          <p:nvPicPr>
            <p:cNvPr id="7" name="Picture 1" descr="fig2-eps-converted-to.pdf"/>
            <p:cNvPicPr>
              <a:picLocks noChangeAspect="1"/>
            </p:cNvPicPr>
            <p:nvPr/>
          </p:nvPicPr>
          <p:blipFill>
            <a:blip r:embed="rId2"/>
            <a:srcRect r="33642"/>
            <a:stretch>
              <a:fillRect/>
            </a:stretch>
          </p:blipFill>
          <p:spPr bwMode="auto">
            <a:xfrm>
              <a:off x="1981200" y="1230313"/>
              <a:ext cx="4650897" cy="463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28</a:t>
            </a:fld>
            <a:endParaRPr lang="en-US" sz="1400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81000" y="333375"/>
            <a:ext cx="2937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90"/>
                </a:solidFill>
              </a:rPr>
              <a:t>Adding </a:t>
            </a:r>
            <a:r>
              <a:rPr lang="en-US" sz="1800">
                <a:solidFill>
                  <a:srgbClr val="0000FF"/>
                </a:solidFill>
              </a:rPr>
              <a:t>SBL reactor </a:t>
            </a:r>
            <a:r>
              <a:rPr lang="en-US" sz="1800">
                <a:solidFill>
                  <a:srgbClr val="000090"/>
                </a:solidFill>
              </a:rPr>
              <a:t>data: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14782" y="1600200"/>
            <a:ext cx="1221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2429F7"/>
                </a:solidFill>
              </a:rPr>
              <a:t>normal </a:t>
            </a:r>
          </a:p>
          <a:p>
            <a:pPr algn="ctr"/>
            <a:r>
              <a:rPr lang="en-US" sz="1800" dirty="0">
                <a:solidFill>
                  <a:srgbClr val="2429F7"/>
                </a:solidFill>
              </a:rPr>
              <a:t>hierarchy</a:t>
            </a:r>
            <a:endParaRPr lang="it-IT" sz="1800"/>
          </a:p>
        </p:txBody>
      </p:sp>
      <p:sp>
        <p:nvSpPr>
          <p:cNvPr id="14" name="CasellaDiTesto 13"/>
          <p:cNvSpPr txBox="1"/>
          <p:nvPr/>
        </p:nvSpPr>
        <p:spPr>
          <a:xfrm>
            <a:off x="514782" y="3962400"/>
            <a:ext cx="1221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2429F7"/>
                </a:solidFill>
              </a:rPr>
              <a:t>inverted</a:t>
            </a:r>
          </a:p>
          <a:p>
            <a:pPr algn="ctr"/>
            <a:r>
              <a:rPr lang="en-US" sz="1800" dirty="0">
                <a:solidFill>
                  <a:srgbClr val="2429F7"/>
                </a:solidFill>
              </a:rPr>
              <a:t>hierarchy</a:t>
            </a:r>
            <a:endParaRPr lang="it-IT" sz="1800"/>
          </a:p>
        </p:txBody>
      </p:sp>
      <p:grpSp>
        <p:nvGrpSpPr>
          <p:cNvPr id="19" name="Gruppo 18"/>
          <p:cNvGrpSpPr/>
          <p:nvPr/>
        </p:nvGrpSpPr>
        <p:grpSpPr>
          <a:xfrm>
            <a:off x="7542964" y="1352490"/>
            <a:ext cx="1521420" cy="1162110"/>
            <a:chOff x="7542964" y="1352490"/>
            <a:chExt cx="1521420" cy="1162110"/>
          </a:xfrm>
        </p:grpSpPr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7542964" y="1868269"/>
              <a:ext cx="152142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90"/>
                  </a:solidFill>
                </a:rPr>
                <a:t>at most </a:t>
              </a:r>
              <a:r>
                <a:rPr lang="en-US" sz="1800" dirty="0">
                  <a:solidFill>
                    <a:srgbClr val="FF0000"/>
                  </a:solidFill>
                </a:rPr>
                <a:t>~</a:t>
              </a:r>
              <a:r>
                <a:rPr lang="en-US" sz="1800" dirty="0">
                  <a:solidFill>
                    <a:srgbClr val="000090"/>
                  </a:solidFill>
                </a:rPr>
                <a:t> </a:t>
              </a:r>
              <a:r>
                <a:rPr lang="en-US" sz="1800" dirty="0">
                  <a:solidFill>
                    <a:srgbClr val="FF0000"/>
                  </a:solidFill>
                </a:rPr>
                <a:t>1</a:t>
              </a:r>
              <a:r>
                <a:rPr lang="en-US" sz="1800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1800" dirty="0">
                  <a:solidFill>
                    <a:srgbClr val="000090"/>
                  </a:solidFill>
                </a:rPr>
                <a:t> </a:t>
              </a:r>
            </a:p>
            <a:p>
              <a:r>
                <a:rPr lang="en-US" sz="1800" dirty="0">
                  <a:solidFill>
                    <a:srgbClr val="000090"/>
                  </a:solidFill>
                </a:rPr>
                <a:t>sensitivity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7924800" y="1352490"/>
              <a:ext cx="60960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solidFill>
                    <a:srgbClr val="0000FF"/>
                  </a:solidFill>
                </a:rPr>
                <a:t>NH</a:t>
              </a:r>
              <a:endParaRPr lang="it-IT" sz="1800">
                <a:solidFill>
                  <a:srgbClr val="000090"/>
                </a:solidFill>
              </a:endParaRP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7581360" y="3886200"/>
            <a:ext cx="1300732" cy="1362909"/>
            <a:chOff x="7581360" y="3943290"/>
            <a:chExt cx="1300732" cy="1362909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7924800" y="3943290"/>
              <a:ext cx="609600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FF"/>
                  </a:solidFill>
                </a:rPr>
                <a:t>IH</a:t>
              </a:r>
              <a:endParaRPr lang="it-IT" sz="1800">
                <a:solidFill>
                  <a:srgbClr val="000090"/>
                </a:solidFill>
              </a:endParaRPr>
            </a:p>
          </p:txBody>
        </p:sp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7581360" y="4382869"/>
              <a:ext cx="130073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90"/>
                  </a:solidFill>
                </a:rPr>
                <a:t>not yet</a:t>
              </a:r>
            </a:p>
            <a:p>
              <a:r>
                <a:rPr lang="en-US" sz="1800" dirty="0">
                  <a:solidFill>
                    <a:srgbClr val="000090"/>
                  </a:solidFill>
                </a:rPr>
                <a:t>s</a:t>
              </a:r>
              <a:r>
                <a:rPr lang="en-US" sz="1800" dirty="0" smtClean="0">
                  <a:solidFill>
                    <a:srgbClr val="000090"/>
                  </a:solidFill>
                </a:rPr>
                <a:t>ensitivity</a:t>
              </a:r>
            </a:p>
            <a:p>
              <a:r>
                <a:rPr lang="en-US" sz="1800" dirty="0">
                  <a:solidFill>
                    <a:srgbClr val="000090"/>
                  </a:solidFill>
                </a:rPr>
                <a:t>a</a:t>
              </a:r>
              <a:r>
                <a:rPr lang="en-US" sz="1800" dirty="0" smtClean="0">
                  <a:solidFill>
                    <a:srgbClr val="000090"/>
                  </a:solidFill>
                </a:rPr>
                <a:t>t ~1</a:t>
              </a:r>
              <a:r>
                <a:rPr lang="en-US" sz="1800" dirty="0" smtClean="0">
                  <a:solidFill>
                    <a:srgbClr val="000090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1800" dirty="0" smtClean="0">
                  <a:solidFill>
                    <a:srgbClr val="000090"/>
                  </a:solidFill>
                </a:rPr>
                <a:t> </a:t>
              </a:r>
              <a:endParaRPr lang="en-US" sz="1800" dirty="0">
                <a:solidFill>
                  <a:srgbClr val="000090"/>
                </a:solidFill>
              </a:endParaRPr>
            </a:p>
          </p:txBody>
        </p:sp>
      </p:grpSp>
      <p:sp>
        <p:nvSpPr>
          <p:cNvPr id="18" name="Parentesi graffa aperta 17"/>
          <p:cNvSpPr/>
          <p:nvPr/>
        </p:nvSpPr>
        <p:spPr bwMode="auto">
          <a:xfrm rot="16200000">
            <a:off x="1880604" y="51805"/>
            <a:ext cx="124991" cy="1295400"/>
          </a:xfrm>
          <a:prstGeom prst="lef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Comic Sans M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/>
          <p:cNvGrpSpPr/>
          <p:nvPr/>
        </p:nvGrpSpPr>
        <p:grpSpPr>
          <a:xfrm>
            <a:off x="1828800" y="914400"/>
            <a:ext cx="4953000" cy="4876800"/>
            <a:chOff x="1828800" y="1143000"/>
            <a:chExt cx="4953000" cy="4876800"/>
          </a:xfrm>
        </p:grpSpPr>
        <p:sp>
          <p:nvSpPr>
            <p:cNvPr id="18" name="Rettangolo 17"/>
            <p:cNvSpPr/>
            <p:nvPr/>
          </p:nvSpPr>
          <p:spPr bwMode="auto">
            <a:xfrm>
              <a:off x="1828800" y="1143000"/>
              <a:ext cx="4953000" cy="4876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pic>
          <p:nvPicPr>
            <p:cNvPr id="19" name="Picture 1" descr="fig2-eps-converted-to.pdf"/>
            <p:cNvPicPr>
              <a:picLocks noChangeAspect="1"/>
            </p:cNvPicPr>
            <p:nvPr/>
          </p:nvPicPr>
          <p:blipFill>
            <a:blip r:embed="rId2"/>
            <a:srcRect r="33642"/>
            <a:stretch>
              <a:fillRect/>
            </a:stretch>
          </p:blipFill>
          <p:spPr bwMode="auto">
            <a:xfrm>
              <a:off x="1981200" y="1230313"/>
              <a:ext cx="4650897" cy="463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29</a:t>
            </a:fld>
            <a:endParaRPr lang="en-US" sz="1400" dirty="0"/>
          </a:p>
        </p:txBody>
      </p:sp>
      <p:grpSp>
        <p:nvGrpSpPr>
          <p:cNvPr id="16" name="Gruppo 15"/>
          <p:cNvGrpSpPr/>
          <p:nvPr/>
        </p:nvGrpSpPr>
        <p:grpSpPr>
          <a:xfrm>
            <a:off x="1828800" y="914400"/>
            <a:ext cx="7391400" cy="4876800"/>
            <a:chOff x="1828800" y="1143000"/>
            <a:chExt cx="7391400" cy="4876800"/>
          </a:xfrm>
        </p:grpSpPr>
        <p:sp>
          <p:nvSpPr>
            <p:cNvPr id="11" name="Rettangolo 10"/>
            <p:cNvSpPr/>
            <p:nvPr/>
          </p:nvSpPr>
          <p:spPr bwMode="auto">
            <a:xfrm>
              <a:off x="1828800" y="1143000"/>
              <a:ext cx="7391400" cy="4876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pic>
          <p:nvPicPr>
            <p:cNvPr id="7" name="Picture 1" descr="fig2-eps-converted-to.pdf"/>
            <p:cNvPicPr>
              <a:picLocks noChangeAspect="1"/>
            </p:cNvPicPr>
            <p:nvPr/>
          </p:nvPicPr>
          <p:blipFill>
            <a:blip r:embed="rId2"/>
            <a:srcRect r="-623"/>
            <a:stretch>
              <a:fillRect/>
            </a:stretch>
          </p:blipFill>
          <p:spPr bwMode="auto">
            <a:xfrm>
              <a:off x="1981200" y="1230313"/>
              <a:ext cx="7052206" cy="463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81000" y="333375"/>
            <a:ext cx="3307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90"/>
                </a:solidFill>
              </a:rPr>
              <a:t>Adding </a:t>
            </a:r>
            <a:r>
              <a:rPr lang="en-US" sz="1800">
                <a:solidFill>
                  <a:srgbClr val="0000FF"/>
                </a:solidFill>
              </a:rPr>
              <a:t>SK atmospheric </a:t>
            </a:r>
            <a:r>
              <a:rPr lang="en-US" sz="1800">
                <a:solidFill>
                  <a:srgbClr val="000090"/>
                </a:solidFill>
              </a:rPr>
              <a:t>data: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81000" y="5943600"/>
            <a:ext cx="906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</a:rPr>
              <a:t>We find a </a:t>
            </a:r>
            <a:r>
              <a:rPr lang="en-US" sz="1800" dirty="0">
                <a:solidFill>
                  <a:srgbClr val="FF0000"/>
                </a:solidFill>
              </a:rPr>
              <a:t>~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sz="1800" dirty="0">
                <a:solidFill>
                  <a:srgbClr val="000090"/>
                </a:solidFill>
              </a:rPr>
              <a:t> preference for </a:t>
            </a:r>
            <a:r>
              <a:rPr lang="en-US" sz="2000" dirty="0">
                <a:solidFill>
                  <a:srgbClr val="FF0000"/>
                </a:solidFill>
                <a:latin typeface="Symbol" charset="2"/>
                <a:cs typeface="Symbol" charset="2"/>
              </a:rPr>
              <a:t>q ~ p </a:t>
            </a:r>
            <a:r>
              <a:rPr lang="en-US" sz="1800" dirty="0" smtClean="0">
                <a:solidFill>
                  <a:srgbClr val="000090"/>
                </a:solidFill>
              </a:rPr>
              <a:t>as in </a:t>
            </a:r>
            <a:r>
              <a:rPr lang="en-US" sz="1800" dirty="0">
                <a:solidFill>
                  <a:srgbClr val="000090"/>
                </a:solidFill>
              </a:rPr>
              <a:t>the </a:t>
            </a:r>
            <a:r>
              <a:rPr lang="en-US" sz="1800" dirty="0" smtClean="0">
                <a:solidFill>
                  <a:srgbClr val="000090"/>
                </a:solidFill>
              </a:rPr>
              <a:t>early analysis of </a:t>
            </a:r>
            <a:r>
              <a:rPr lang="en-US" sz="1800" dirty="0" err="1">
                <a:solidFill>
                  <a:srgbClr val="13783B"/>
                </a:solidFill>
              </a:rPr>
              <a:t>hep-ph</a:t>
            </a:r>
            <a:r>
              <a:rPr lang="en-US" sz="1800" dirty="0">
                <a:solidFill>
                  <a:srgbClr val="13783B"/>
                </a:solidFill>
              </a:rPr>
              <a:t>/0506083</a:t>
            </a:r>
            <a:r>
              <a:rPr lang="en-US" sz="1800" dirty="0">
                <a:solidFill>
                  <a:srgbClr val="000090"/>
                </a:solidFill>
              </a:rPr>
              <a:t>.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14782" y="1600200"/>
            <a:ext cx="1221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2429F7"/>
                </a:solidFill>
              </a:rPr>
              <a:t>normal </a:t>
            </a:r>
          </a:p>
          <a:p>
            <a:pPr algn="ctr"/>
            <a:r>
              <a:rPr lang="en-US" sz="1800" dirty="0">
                <a:solidFill>
                  <a:srgbClr val="2429F7"/>
                </a:solidFill>
              </a:rPr>
              <a:t>hierarchy</a:t>
            </a:r>
            <a:endParaRPr lang="it-IT" sz="1800"/>
          </a:p>
        </p:txBody>
      </p:sp>
      <p:sp>
        <p:nvSpPr>
          <p:cNvPr id="14" name="CasellaDiTesto 13"/>
          <p:cNvSpPr txBox="1"/>
          <p:nvPr/>
        </p:nvSpPr>
        <p:spPr>
          <a:xfrm>
            <a:off x="514782" y="3962400"/>
            <a:ext cx="1221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2429F7"/>
                </a:solidFill>
              </a:rPr>
              <a:t>inverted</a:t>
            </a:r>
          </a:p>
          <a:p>
            <a:pPr algn="ctr"/>
            <a:r>
              <a:rPr lang="en-US" sz="1800" dirty="0">
                <a:solidFill>
                  <a:srgbClr val="2429F7"/>
                </a:solidFill>
              </a:rPr>
              <a:t>hierarchy</a:t>
            </a:r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3</a:t>
            </a:fld>
            <a:endParaRPr lang="en-US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7200" y="381000"/>
            <a:ext cx="3517760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1. Why global analyses?</a:t>
            </a:r>
            <a:endParaRPr lang="en-US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533400" y="1286470"/>
            <a:ext cx="8686800" cy="923330"/>
            <a:chOff x="533400" y="1286470"/>
            <a:chExt cx="8686800" cy="923330"/>
          </a:xfrm>
        </p:grpSpPr>
        <p:sp>
          <p:nvSpPr>
            <p:cNvPr id="9" name="Rettangolo 8"/>
            <p:cNvSpPr/>
            <p:nvPr/>
          </p:nvSpPr>
          <p:spPr>
            <a:xfrm>
              <a:off x="1066800" y="1286470"/>
              <a:ext cx="81534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1800" smtClean="0">
                  <a:solidFill>
                    <a:srgbClr val="000090"/>
                  </a:solidFill>
                </a:rPr>
                <a:t>In general, global analyses of data from </a:t>
              </a:r>
              <a:r>
                <a:rPr lang="it-IT" sz="1800" smtClean="0">
                  <a:solidFill>
                    <a:srgbClr val="0000FF"/>
                  </a:solidFill>
                </a:rPr>
                <a:t>different</a:t>
              </a:r>
              <a:r>
                <a:rPr lang="it-IT" sz="1800" smtClean="0">
                  <a:solidFill>
                    <a:srgbClr val="000090"/>
                  </a:solidFill>
                </a:rPr>
                <a:t> </a:t>
              </a:r>
              <a:r>
                <a:rPr lang="it-IT" sz="1800" smtClean="0">
                  <a:solidFill>
                    <a:srgbClr val="0000FF"/>
                  </a:solidFill>
                </a:rPr>
                <a:t>experiments</a:t>
              </a:r>
              <a:r>
                <a:rPr lang="it-IT" sz="1800" smtClean="0">
                  <a:solidFill>
                    <a:srgbClr val="000090"/>
                  </a:solidFill>
                </a:rPr>
                <a:t> are necessary when some physical parameters are not (precisely) measured by any single experiment. </a:t>
              </a:r>
            </a:p>
          </p:txBody>
        </p:sp>
        <p:sp>
          <p:nvSpPr>
            <p:cNvPr id="13" name="Ovale 12"/>
            <p:cNvSpPr/>
            <p:nvPr/>
          </p:nvSpPr>
          <p:spPr bwMode="auto">
            <a:xfrm>
              <a:off x="533400" y="1412024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533400" y="2602468"/>
            <a:ext cx="8686800" cy="646331"/>
            <a:chOff x="533400" y="2602468"/>
            <a:chExt cx="8686800" cy="646331"/>
          </a:xfrm>
        </p:grpSpPr>
        <p:sp>
          <p:nvSpPr>
            <p:cNvPr id="10" name="Rettangolo 9"/>
            <p:cNvSpPr/>
            <p:nvPr/>
          </p:nvSpPr>
          <p:spPr>
            <a:xfrm>
              <a:off x="1066800" y="2602468"/>
              <a:ext cx="8153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1800" dirty="0" smtClean="0">
                  <a:solidFill>
                    <a:srgbClr val="000090"/>
                  </a:solidFill>
                </a:rPr>
                <a:t>In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this</a:t>
              </a:r>
              <a:r>
                <a:rPr lang="it-IT" sz="1800" dirty="0" smtClean="0">
                  <a:solidFill>
                    <a:srgbClr val="000090"/>
                  </a:solidFill>
                </a:rPr>
                <a:t> case, the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parameters</a:t>
              </a:r>
              <a:r>
                <a:rPr lang="it-IT" sz="1800" dirty="0" smtClean="0">
                  <a:solidFill>
                    <a:srgbClr val="000090"/>
                  </a:solidFill>
                </a:rPr>
                <a:t>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may</a:t>
              </a:r>
              <a:r>
                <a:rPr lang="it-IT" sz="1800" dirty="0" smtClean="0">
                  <a:solidFill>
                    <a:srgbClr val="000090"/>
                  </a:solidFill>
                </a:rPr>
                <a:t> be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at</a:t>
              </a:r>
              <a:r>
                <a:rPr lang="it-IT" sz="1800" dirty="0" smtClean="0">
                  <a:solidFill>
                    <a:srgbClr val="000090"/>
                  </a:solidFill>
                </a:rPr>
                <a:t>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least</a:t>
              </a:r>
              <a:r>
                <a:rPr lang="it-IT" sz="1800" dirty="0" smtClean="0">
                  <a:solidFill>
                    <a:srgbClr val="000090"/>
                  </a:solidFill>
                </a:rPr>
                <a:t>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constrained</a:t>
              </a:r>
              <a:r>
                <a:rPr lang="it-IT" sz="1800" dirty="0" smtClean="0">
                  <a:solidFill>
                    <a:srgbClr val="000090"/>
                  </a:solidFill>
                </a:rPr>
                <a:t> by joint,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careful</a:t>
              </a:r>
              <a:r>
                <a:rPr lang="it-IT" sz="1800" dirty="0" smtClean="0">
                  <a:solidFill>
                    <a:srgbClr val="000090"/>
                  </a:solidFill>
                </a:rPr>
                <a:t> </a:t>
              </a:r>
              <a:r>
                <a:rPr lang="it-IT" sz="1800" dirty="0" err="1" smtClean="0">
                  <a:solidFill>
                    <a:srgbClr val="FF0000"/>
                  </a:solidFill>
                </a:rPr>
                <a:t>fits</a:t>
              </a:r>
              <a:r>
                <a:rPr lang="it-IT" sz="1800" dirty="0" smtClean="0">
                  <a:solidFill>
                    <a:srgbClr val="FF0000"/>
                  </a:solidFill>
                </a:rPr>
                <a:t> </a:t>
              </a:r>
              <a:r>
                <a:rPr lang="it-IT" sz="1800" dirty="0" smtClean="0">
                  <a:solidFill>
                    <a:srgbClr val="000090"/>
                  </a:solidFill>
                </a:rPr>
                <a:t>of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various</a:t>
              </a:r>
              <a:r>
                <a:rPr lang="it-IT" sz="1800" dirty="0" smtClean="0">
                  <a:solidFill>
                    <a:srgbClr val="000090"/>
                  </a:solidFill>
                </a:rPr>
                <a:t>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datasets</a:t>
              </a:r>
              <a:r>
                <a:rPr lang="it-IT" sz="1800" dirty="0" smtClean="0">
                  <a:solidFill>
                    <a:srgbClr val="000090"/>
                  </a:solidFill>
                </a:rPr>
                <a:t>. </a:t>
              </a:r>
            </a:p>
          </p:txBody>
        </p:sp>
        <p:sp>
          <p:nvSpPr>
            <p:cNvPr id="14" name="Ovale 13"/>
            <p:cNvSpPr/>
            <p:nvPr/>
          </p:nvSpPr>
          <p:spPr bwMode="auto">
            <a:xfrm>
              <a:off x="533400" y="272960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533400" y="3524071"/>
            <a:ext cx="8686800" cy="1200329"/>
            <a:chOff x="533400" y="3524071"/>
            <a:chExt cx="8686800" cy="1200329"/>
          </a:xfrm>
        </p:grpSpPr>
        <p:sp>
          <p:nvSpPr>
            <p:cNvPr id="11" name="Rettangolo 10"/>
            <p:cNvSpPr/>
            <p:nvPr/>
          </p:nvSpPr>
          <p:spPr>
            <a:xfrm>
              <a:off x="1066800" y="3524071"/>
              <a:ext cx="81534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1800" dirty="0" err="1" smtClean="0">
                  <a:solidFill>
                    <a:srgbClr val="000090"/>
                  </a:solidFill>
                </a:rPr>
                <a:t>Even</a:t>
              </a:r>
              <a:r>
                <a:rPr lang="it-IT" sz="1800" dirty="0" smtClean="0">
                  <a:solidFill>
                    <a:srgbClr val="000090"/>
                  </a:solidFill>
                </a:rPr>
                <a:t>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when</a:t>
              </a:r>
              <a:r>
                <a:rPr lang="it-IT" sz="1800" dirty="0" smtClean="0">
                  <a:solidFill>
                    <a:srgbClr val="000090"/>
                  </a:solidFill>
                </a:rPr>
                <a:t>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measurements</a:t>
              </a:r>
              <a:r>
                <a:rPr lang="it-IT" sz="1800" dirty="0" smtClean="0">
                  <a:solidFill>
                    <a:srgbClr val="000090"/>
                  </a:solidFill>
                </a:rPr>
                <a:t>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become</a:t>
              </a:r>
              <a:r>
                <a:rPr lang="it-IT" sz="1800" dirty="0" smtClean="0">
                  <a:solidFill>
                    <a:srgbClr val="000090"/>
                  </a:solidFill>
                </a:rPr>
                <a:t>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available</a:t>
              </a:r>
              <a:r>
                <a:rPr lang="it-IT" sz="1800" dirty="0" smtClean="0">
                  <a:solidFill>
                    <a:srgbClr val="000090"/>
                  </a:solidFill>
                </a:rPr>
                <a:t>, global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analyses</a:t>
              </a:r>
              <a:r>
                <a:rPr lang="it-IT" sz="1800" dirty="0" smtClean="0">
                  <a:solidFill>
                    <a:srgbClr val="000090"/>
                  </a:solidFill>
                </a:rPr>
                <a:t>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often</a:t>
              </a:r>
              <a:r>
                <a:rPr lang="it-IT" sz="1800" dirty="0" smtClean="0">
                  <a:solidFill>
                    <a:srgbClr val="000090"/>
                  </a:solidFill>
                </a:rPr>
                <a:t>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remain</a:t>
              </a:r>
              <a:r>
                <a:rPr lang="it-IT" sz="1800" dirty="0" smtClean="0">
                  <a:solidFill>
                    <a:srgbClr val="000090"/>
                  </a:solidFill>
                </a:rPr>
                <a:t>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useful</a:t>
              </a:r>
              <a:r>
                <a:rPr lang="it-IT" sz="1800" dirty="0" smtClean="0">
                  <a:solidFill>
                    <a:srgbClr val="000090"/>
                  </a:solidFill>
                </a:rPr>
                <a:t> to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perform</a:t>
              </a:r>
              <a:r>
                <a:rPr lang="it-IT" sz="1800" dirty="0" smtClean="0">
                  <a:solidFill>
                    <a:srgbClr val="000090"/>
                  </a:solidFill>
                </a:rPr>
                <a:t> </a:t>
              </a:r>
              <a:r>
                <a:rPr lang="it-IT" sz="1800" dirty="0" err="1" smtClean="0">
                  <a:solidFill>
                    <a:srgbClr val="FF0000"/>
                  </a:solidFill>
                </a:rPr>
                <a:t>consistency</a:t>
              </a:r>
              <a:r>
                <a:rPr lang="it-IT" sz="1800" dirty="0" smtClean="0">
                  <a:solidFill>
                    <a:srgbClr val="FF0000"/>
                  </a:solidFill>
                </a:rPr>
                <a:t> </a:t>
              </a:r>
              <a:r>
                <a:rPr lang="it-IT" sz="1800" dirty="0" err="1" smtClean="0">
                  <a:solidFill>
                    <a:srgbClr val="FF0000"/>
                  </a:solidFill>
                </a:rPr>
                <a:t>tests</a:t>
              </a:r>
              <a:r>
                <a:rPr lang="it-IT" sz="1800" dirty="0" smtClean="0">
                  <a:solidFill>
                    <a:srgbClr val="FF0000"/>
                  </a:solidFill>
                </a:rPr>
                <a:t> </a:t>
              </a:r>
              <a:r>
                <a:rPr lang="it-IT" sz="1800" dirty="0" smtClean="0">
                  <a:solidFill>
                    <a:srgbClr val="000090"/>
                  </a:solidFill>
                </a:rPr>
                <a:t>of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theoretical</a:t>
              </a:r>
              <a:r>
                <a:rPr lang="it-IT" sz="1800" dirty="0" smtClean="0">
                  <a:solidFill>
                    <a:srgbClr val="000090"/>
                  </a:solidFill>
                </a:rPr>
                <a:t>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scenarios</a:t>
              </a:r>
              <a:r>
                <a:rPr lang="it-IT" sz="1800" dirty="0" smtClean="0">
                  <a:solidFill>
                    <a:srgbClr val="000090"/>
                  </a:solidFill>
                </a:rPr>
                <a:t>,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where</a:t>
              </a:r>
              <a:r>
                <a:rPr lang="it-IT" sz="1800" dirty="0" smtClean="0">
                  <a:solidFill>
                    <a:srgbClr val="000090"/>
                  </a:solidFill>
                </a:rPr>
                <a:t>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possible</a:t>
              </a:r>
              <a:r>
                <a:rPr lang="it-IT" sz="1800" dirty="0" smtClean="0">
                  <a:solidFill>
                    <a:srgbClr val="000090"/>
                  </a:solidFill>
                </a:rPr>
                <a:t> “</a:t>
              </a:r>
              <a:r>
                <a:rPr lang="it-IT" sz="1800" dirty="0" err="1" smtClean="0">
                  <a:solidFill>
                    <a:srgbClr val="FF0000"/>
                  </a:solidFill>
                </a:rPr>
                <a:t>tensions</a:t>
              </a:r>
              <a:r>
                <a:rPr lang="it-IT" sz="1800" dirty="0" smtClean="0">
                  <a:solidFill>
                    <a:srgbClr val="000090"/>
                  </a:solidFill>
                </a:rPr>
                <a:t>”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may</a:t>
              </a:r>
              <a:r>
                <a:rPr lang="it-IT" sz="1800" dirty="0" smtClean="0">
                  <a:solidFill>
                    <a:srgbClr val="000090"/>
                  </a:solidFill>
                </a:rPr>
                <a:t>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eventually</a:t>
              </a:r>
              <a:r>
                <a:rPr lang="it-IT" sz="1800" dirty="0" smtClean="0">
                  <a:solidFill>
                    <a:srgbClr val="000090"/>
                  </a:solidFill>
                </a:rPr>
                <a:t> emerge from the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comparison</a:t>
              </a:r>
              <a:r>
                <a:rPr lang="it-IT" sz="1800" dirty="0" smtClean="0">
                  <a:solidFill>
                    <a:srgbClr val="000090"/>
                  </a:solidFill>
                </a:rPr>
                <a:t> of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different</a:t>
              </a:r>
              <a:r>
                <a:rPr lang="it-IT" sz="1800" dirty="0" smtClean="0">
                  <a:solidFill>
                    <a:srgbClr val="000090"/>
                  </a:solidFill>
                </a:rPr>
                <a:t> </a:t>
              </a:r>
              <a:r>
                <a:rPr lang="it-IT" sz="1800" dirty="0" err="1" smtClean="0">
                  <a:solidFill>
                    <a:srgbClr val="000090"/>
                  </a:solidFill>
                </a:rPr>
                <a:t>datasets</a:t>
              </a:r>
              <a:r>
                <a:rPr lang="it-IT" sz="1800" dirty="0" smtClean="0">
                  <a:solidFill>
                    <a:srgbClr val="000090"/>
                  </a:solidFill>
                </a:rPr>
                <a:t>.</a:t>
              </a:r>
            </a:p>
          </p:txBody>
        </p:sp>
        <p:sp>
          <p:nvSpPr>
            <p:cNvPr id="15" name="Ovale 14"/>
            <p:cNvSpPr/>
            <p:nvPr/>
          </p:nvSpPr>
          <p:spPr bwMode="auto">
            <a:xfrm>
              <a:off x="533400" y="3639712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533400" y="5144869"/>
            <a:ext cx="8686800" cy="646331"/>
            <a:chOff x="533400" y="5144869"/>
            <a:chExt cx="8686800" cy="646331"/>
          </a:xfrm>
        </p:grpSpPr>
        <p:sp>
          <p:nvSpPr>
            <p:cNvPr id="12" name="Rettangolo 11"/>
            <p:cNvSpPr/>
            <p:nvPr/>
          </p:nvSpPr>
          <p:spPr>
            <a:xfrm>
              <a:off x="1066800" y="5144869"/>
              <a:ext cx="8153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1800" smtClean="0">
                  <a:solidFill>
                    <a:srgbClr val="000090"/>
                  </a:solidFill>
                </a:rPr>
                <a:t>Of course, such analyses have obvious limitations: they cannot replace the </a:t>
              </a:r>
              <a:r>
                <a:rPr lang="it-IT" sz="1800" smtClean="0">
                  <a:solidFill>
                    <a:srgbClr val="FF0000"/>
                  </a:solidFill>
                </a:rPr>
                <a:t>experimental</a:t>
              </a:r>
              <a:r>
                <a:rPr lang="it-IT" sz="1800" smtClean="0">
                  <a:solidFill>
                    <a:srgbClr val="000090"/>
                  </a:solidFill>
                </a:rPr>
                <a:t> measurements!</a:t>
              </a:r>
              <a:endParaRPr lang="it-IT" sz="1800">
                <a:solidFill>
                  <a:srgbClr val="000090"/>
                </a:solidFill>
              </a:endParaRPr>
            </a:p>
          </p:txBody>
        </p:sp>
        <p:sp>
          <p:nvSpPr>
            <p:cNvPr id="16" name="Ovale 15"/>
            <p:cNvSpPr/>
            <p:nvPr/>
          </p:nvSpPr>
          <p:spPr bwMode="auto">
            <a:xfrm>
              <a:off x="5334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30</a:t>
            </a:fld>
            <a:endParaRPr lang="en-US" sz="14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1000" y="4038600"/>
            <a:ext cx="7775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90"/>
                </a:solidFill>
              </a:rPr>
              <a:t>Let us remind you our </a:t>
            </a:r>
            <a:r>
              <a:rPr lang="en-US" sz="1800" dirty="0" smtClean="0">
                <a:solidFill>
                  <a:srgbClr val="000090"/>
                </a:solidFill>
              </a:rPr>
              <a:t>interpretation, proposed </a:t>
            </a:r>
            <a:r>
              <a:rPr lang="en-US" sz="1800" dirty="0">
                <a:solidFill>
                  <a:srgbClr val="000090"/>
                </a:solidFill>
              </a:rPr>
              <a:t>in </a:t>
            </a:r>
            <a:r>
              <a:rPr lang="en-US" sz="1800" dirty="0" err="1">
                <a:solidFill>
                  <a:srgbClr val="13783B"/>
                </a:solidFill>
              </a:rPr>
              <a:t>hep-ph</a:t>
            </a:r>
            <a:r>
              <a:rPr lang="en-US" sz="1800" dirty="0">
                <a:solidFill>
                  <a:srgbClr val="13783B"/>
                </a:solidFill>
              </a:rPr>
              <a:t>/0506083</a:t>
            </a:r>
            <a:r>
              <a:rPr lang="en-US" sz="1800" dirty="0">
                <a:solidFill>
                  <a:srgbClr val="000090"/>
                </a:solidFill>
              </a:rPr>
              <a:t>:</a:t>
            </a:r>
          </a:p>
        </p:txBody>
      </p:sp>
      <p:pic>
        <p:nvPicPr>
          <p:cNvPr id="9" name="Picture 3" descr="cont_sn13-dc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088" y="1276350"/>
            <a:ext cx="2478087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ont_sn13-dc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268413"/>
            <a:ext cx="24511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1000" y="5562600"/>
            <a:ext cx="922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Once more: this is a “</a:t>
            </a:r>
            <a:r>
              <a:rPr lang="en-US" sz="1800">
                <a:solidFill>
                  <a:srgbClr val="FF6600"/>
                </a:solidFill>
              </a:rPr>
              <a:t>fragile</a:t>
            </a:r>
            <a:r>
              <a:rPr lang="en-US" sz="1800">
                <a:solidFill>
                  <a:srgbClr val="0000FF"/>
                </a:solidFill>
              </a:rPr>
              <a:t>” feature, but worth further studies with current data.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81000" y="381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  <a:latin typeface="Comic Sans MS"/>
                <a:ea typeface="ＭＳ Ｐゴシック" charset="0"/>
                <a:cs typeface="Comic Sans MS"/>
              </a:rPr>
              <a:t>We note that </a:t>
            </a:r>
            <a:r>
              <a:rPr lang="en-US" sz="1800" dirty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d ~ p </a:t>
            </a:r>
            <a:r>
              <a:rPr lang="en-US" sz="180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is compatible with 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SK </a:t>
            </a: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atm. official 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results </a:t>
            </a:r>
            <a:r>
              <a:rPr lang="en-US" sz="180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presented at “Neutrino 2010” by Y. </a:t>
            </a:r>
            <a:r>
              <a:rPr lang="en-US" sz="1800" dirty="0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Takeuchi, which favor  </a:t>
            </a:r>
            <a:r>
              <a:rPr lang="en-US" sz="1800" dirty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d ~ </a:t>
            </a:r>
            <a:r>
              <a:rPr lang="en-US" sz="1800" dirty="0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1.2 p </a:t>
            </a:r>
            <a:r>
              <a:rPr lang="en-US" sz="1800" dirty="0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in both hierarchies </a:t>
            </a:r>
            <a:endParaRPr lang="en-US" sz="1800" dirty="0">
              <a:solidFill>
                <a:srgbClr val="00009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81000" y="4419600"/>
            <a:ext cx="922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d ~ p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0090"/>
                </a:solidFill>
              </a:rPr>
              <a:t>enhances the </a:t>
            </a:r>
            <a:r>
              <a:rPr lang="en-US" sz="1800" dirty="0">
                <a:solidFill>
                  <a:srgbClr val="FF0000"/>
                </a:solidFill>
              </a:rPr>
              <a:t>interference oscillation term </a:t>
            </a:r>
            <a:r>
              <a:rPr lang="en-US" sz="1800" dirty="0">
                <a:solidFill>
                  <a:srgbClr val="000090"/>
                </a:solidFill>
              </a:rPr>
              <a:t>and gives extra electron appearance </a:t>
            </a:r>
            <a:r>
              <a:rPr lang="en-US" sz="1800" dirty="0" smtClean="0">
                <a:solidFill>
                  <a:srgbClr val="000090"/>
                </a:solidFill>
              </a:rPr>
              <a:t>for </a:t>
            </a:r>
            <a:r>
              <a:rPr lang="en-US" sz="1800" dirty="0">
                <a:solidFill>
                  <a:srgbClr val="000090"/>
                </a:solidFill>
              </a:rPr>
              <a:t>O(</a:t>
            </a:r>
            <a:r>
              <a:rPr lang="en-US" sz="1800" dirty="0" err="1">
                <a:solidFill>
                  <a:srgbClr val="000090"/>
                </a:solidFill>
              </a:rPr>
              <a:t>GeV</a:t>
            </a:r>
            <a:r>
              <a:rPr lang="en-US" sz="1800" dirty="0" smtClean="0">
                <a:solidFill>
                  <a:srgbClr val="000090"/>
                </a:solidFill>
              </a:rPr>
              <a:t>) </a:t>
            </a:r>
            <a:r>
              <a:rPr lang="en-US" sz="1800" dirty="0" err="1" smtClean="0">
                <a:solidFill>
                  <a:srgbClr val="000090"/>
                </a:solidFill>
              </a:rPr>
              <a:t>atmosph</a:t>
            </a:r>
            <a:r>
              <a:rPr lang="en-US" sz="1800" dirty="0" smtClean="0">
                <a:solidFill>
                  <a:srgbClr val="000090"/>
                </a:solidFill>
              </a:rPr>
              <a:t>. events, </a:t>
            </a:r>
            <a:r>
              <a:rPr lang="en-US" sz="1800" dirty="0">
                <a:solidFill>
                  <a:srgbClr val="000090"/>
                </a:solidFill>
              </a:rPr>
              <a:t>“explaining” part of the </a:t>
            </a:r>
            <a:r>
              <a:rPr lang="en-US" sz="1800" dirty="0" smtClean="0">
                <a:solidFill>
                  <a:srgbClr val="000090"/>
                </a:solidFill>
              </a:rPr>
              <a:t>persisting </a:t>
            </a:r>
            <a:r>
              <a:rPr lang="en-US" sz="1800" dirty="0" smtClean="0">
                <a:solidFill>
                  <a:srgbClr val="0000FF"/>
                </a:solidFill>
              </a:rPr>
              <a:t>SK </a:t>
            </a:r>
            <a:r>
              <a:rPr lang="en-US" sz="1800" dirty="0">
                <a:solidFill>
                  <a:srgbClr val="0000FF"/>
                </a:solidFill>
              </a:rPr>
              <a:t>electron excess</a:t>
            </a:r>
            <a:r>
              <a:rPr lang="en-US" sz="1800" dirty="0">
                <a:solidFill>
                  <a:srgbClr val="00009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31</a:t>
            </a:fld>
            <a:endParaRPr lang="en-US" sz="1400" dirty="0"/>
          </a:p>
        </p:txBody>
      </p:sp>
      <p:pic>
        <p:nvPicPr>
          <p:cNvPr id="9" name="Picture 1" descr="fig3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48260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57200" y="304800"/>
            <a:ext cx="6922413" cy="430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6.   </a:t>
            </a:r>
            <a:r>
              <a:rPr lang="en-US" sz="2200" dirty="0" smtClean="0">
                <a:solidFill>
                  <a:srgbClr val="FF0000"/>
                </a:solidFill>
              </a:rPr>
              <a:t>CONCLUSIONS: Summary of our 2012 analysis</a:t>
            </a:r>
            <a:endParaRPr lang="en-US" sz="2200" dirty="0">
              <a:solidFill>
                <a:srgbClr val="FF0000"/>
              </a:solidFill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5743937" y="1331783"/>
            <a:ext cx="3621270" cy="1200329"/>
            <a:chOff x="5743937" y="1447800"/>
            <a:chExt cx="3621270" cy="1200329"/>
          </a:xfrm>
        </p:grpSpPr>
        <p:sp>
          <p:nvSpPr>
            <p:cNvPr id="11" name="TextBox 3"/>
            <p:cNvSpPr txBox="1">
              <a:spLocks noChangeArrowheads="1"/>
            </p:cNvSpPr>
            <p:nvPr/>
          </p:nvSpPr>
          <p:spPr bwMode="auto">
            <a:xfrm>
              <a:off x="6315987" y="1447800"/>
              <a:ext cx="304922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000090"/>
                  </a:solidFill>
                </a:rPr>
                <a:t>Previous hints of </a:t>
              </a:r>
              <a:r>
                <a:rPr lang="en-US" sz="1800" dirty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q</a:t>
              </a:r>
              <a:r>
                <a:rPr lang="en-US" sz="1800" baseline="-25000" dirty="0">
                  <a:solidFill>
                    <a:srgbClr val="FF0000"/>
                  </a:solidFill>
                  <a:latin typeface="Comic Sans MS"/>
                  <a:ea typeface="Symbol" charset="2"/>
                  <a:cs typeface="Comic Sans MS"/>
                </a:rPr>
                <a:t>13 </a:t>
              </a:r>
              <a:r>
                <a:rPr lang="en-US" sz="1800" dirty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&gt; </a:t>
              </a:r>
              <a:r>
                <a:rPr lang="en-US" sz="1800" dirty="0">
                  <a:solidFill>
                    <a:srgbClr val="FF0000"/>
                  </a:solidFill>
                  <a:latin typeface="Comic Sans MS"/>
                  <a:ea typeface="Symbol" charset="2"/>
                  <a:cs typeface="Comic Sans MS"/>
                </a:rPr>
                <a:t>0</a:t>
              </a:r>
            </a:p>
            <a:p>
              <a:r>
                <a:rPr lang="en-US" sz="1800" dirty="0">
                  <a:solidFill>
                    <a:srgbClr val="000090"/>
                  </a:solidFill>
                </a:rPr>
                <a:t>are now </a:t>
              </a:r>
              <a:r>
                <a:rPr lang="en-US" sz="1800" dirty="0">
                  <a:solidFill>
                    <a:srgbClr val="FF0000"/>
                  </a:solidFill>
                </a:rPr>
                <a:t>measurements</a:t>
              </a:r>
              <a:r>
                <a:rPr lang="en-US" sz="1800" dirty="0" smtClean="0">
                  <a:solidFill>
                    <a:srgbClr val="000090"/>
                  </a:solidFill>
                </a:rPr>
                <a:t>!</a:t>
              </a:r>
            </a:p>
            <a:p>
              <a:r>
                <a:rPr lang="en-US" sz="1800" dirty="0" smtClean="0">
                  <a:solidFill>
                    <a:srgbClr val="000090"/>
                  </a:solidFill>
                </a:rPr>
                <a:t>(and basically independent</a:t>
              </a:r>
            </a:p>
            <a:p>
              <a:r>
                <a:rPr lang="en-US" sz="1800" dirty="0">
                  <a:solidFill>
                    <a:srgbClr val="000090"/>
                  </a:solidFill>
                </a:rPr>
                <a:t>o</a:t>
              </a:r>
              <a:r>
                <a:rPr lang="en-US" sz="1800" dirty="0" smtClean="0">
                  <a:solidFill>
                    <a:srgbClr val="000090"/>
                  </a:solidFill>
                </a:rPr>
                <a:t>f old/new reactor fluxes)</a:t>
              </a:r>
              <a:endParaRPr lang="en-US" sz="1800" dirty="0">
                <a:solidFill>
                  <a:srgbClr val="000090"/>
                </a:solidFill>
              </a:endParaRPr>
            </a:p>
          </p:txBody>
        </p:sp>
        <p:sp>
          <p:nvSpPr>
            <p:cNvPr id="16" name="Ovale 15"/>
            <p:cNvSpPr/>
            <p:nvPr/>
          </p:nvSpPr>
          <p:spPr bwMode="auto">
            <a:xfrm>
              <a:off x="5743937" y="1585861"/>
              <a:ext cx="199663" cy="166739"/>
            </a:xfrm>
            <a:prstGeom prst="ellips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90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5743937" y="2708920"/>
            <a:ext cx="3740015" cy="1200329"/>
            <a:chOff x="5743937" y="2438400"/>
            <a:chExt cx="3740015" cy="1200329"/>
          </a:xfrm>
        </p:grpSpPr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6354595" y="2438400"/>
              <a:ext cx="312935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000090"/>
                  </a:solidFill>
                </a:rPr>
                <a:t>S</a:t>
              </a:r>
              <a:r>
                <a:rPr lang="en-US" sz="1800" dirty="0" smtClean="0">
                  <a:solidFill>
                    <a:srgbClr val="000090"/>
                  </a:solidFill>
                </a:rPr>
                <a:t>ome </a:t>
              </a:r>
              <a:r>
                <a:rPr lang="en-US" sz="1800" dirty="0">
                  <a:solidFill>
                    <a:srgbClr val="000090"/>
                  </a:solidFill>
                </a:rPr>
                <a:t>hints of </a:t>
              </a:r>
              <a:r>
                <a:rPr lang="en-US" sz="1800" dirty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q</a:t>
              </a:r>
              <a:r>
                <a:rPr lang="en-US" sz="1800" baseline="-25000" dirty="0">
                  <a:solidFill>
                    <a:srgbClr val="FF0000"/>
                  </a:solidFill>
                  <a:latin typeface="Comic Sans MS"/>
                  <a:ea typeface="Symbol" charset="2"/>
                  <a:cs typeface="Comic Sans MS"/>
                </a:rPr>
                <a:t>23</a:t>
              </a:r>
              <a:r>
                <a:rPr lang="en-US" sz="1800" baseline="-25000" dirty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 </a:t>
              </a:r>
              <a:r>
                <a:rPr lang="en-US" sz="1800" dirty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&lt; p/4</a:t>
              </a:r>
              <a:r>
                <a:rPr lang="en-US" sz="1800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800" dirty="0">
                  <a:solidFill>
                    <a:srgbClr val="000090"/>
                  </a:solidFill>
                </a:rPr>
                <a:t>are emerging at </a:t>
              </a:r>
              <a:r>
                <a:rPr lang="en-US" sz="1800" dirty="0">
                  <a:solidFill>
                    <a:srgbClr val="FF0000"/>
                  </a:solidFill>
                </a:rPr>
                <a:t>~ </a:t>
              </a:r>
              <a:r>
                <a:rPr lang="en-US" sz="1800" dirty="0" smtClean="0">
                  <a:solidFill>
                    <a:srgbClr val="FF0000"/>
                  </a:solidFill>
                  <a:latin typeface="Comic Sans MS"/>
                  <a:ea typeface="Symbol" charset="2"/>
                  <a:cs typeface="Comic Sans MS"/>
                </a:rPr>
                <a:t>2</a:t>
              </a:r>
              <a:r>
                <a:rPr lang="en-US" sz="1800" dirty="0" smtClean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s</a:t>
              </a:r>
              <a:r>
                <a:rPr lang="en-US" sz="1800" dirty="0">
                  <a:solidFill>
                    <a:srgbClr val="000090"/>
                  </a:solidFill>
                </a:rPr>
                <a:t> </a:t>
              </a:r>
              <a:r>
                <a:rPr lang="en-US" sz="1800" dirty="0" smtClean="0">
                  <a:solidFill>
                    <a:srgbClr val="000090"/>
                  </a:solidFill>
                </a:rPr>
                <a:t>,</a:t>
              </a:r>
              <a:endParaRPr lang="en-US" sz="1800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endParaRPr>
            </a:p>
            <a:p>
              <a:r>
                <a:rPr lang="en-US" sz="1800" dirty="0">
                  <a:solidFill>
                    <a:srgbClr val="000090"/>
                  </a:solidFill>
                </a:rPr>
                <a:t>w</a:t>
              </a:r>
              <a:r>
                <a:rPr lang="en-US" sz="1800" dirty="0" smtClean="0">
                  <a:solidFill>
                    <a:srgbClr val="000090"/>
                  </a:solidFill>
                </a:rPr>
                <a:t>orth exploring by means</a:t>
              </a:r>
            </a:p>
            <a:p>
              <a:r>
                <a:rPr lang="en-US" sz="1800" dirty="0">
                  <a:solidFill>
                    <a:srgbClr val="000090"/>
                  </a:solidFill>
                </a:rPr>
                <a:t>o</a:t>
              </a:r>
              <a:r>
                <a:rPr lang="en-US" sz="1800" dirty="0" smtClean="0">
                  <a:solidFill>
                    <a:srgbClr val="000090"/>
                  </a:solidFill>
                </a:rPr>
                <a:t>f </a:t>
              </a:r>
              <a:r>
                <a:rPr lang="en-US" sz="1800" dirty="0" err="1" smtClean="0">
                  <a:solidFill>
                    <a:srgbClr val="000090"/>
                  </a:solidFill>
                </a:rPr>
                <a:t>atm.</a:t>
              </a:r>
              <a:r>
                <a:rPr lang="en-US" sz="1800" dirty="0" smtClean="0">
                  <a:solidFill>
                    <a:srgbClr val="000090"/>
                  </a:solidFill>
                </a:rPr>
                <a:t> and  </a:t>
              </a:r>
              <a:r>
                <a:rPr lang="en-US" sz="1800" dirty="0" err="1" smtClean="0">
                  <a:solidFill>
                    <a:srgbClr val="000090"/>
                  </a:solidFill>
                </a:rPr>
                <a:t>LBL+reac.</a:t>
              </a:r>
              <a:r>
                <a:rPr lang="en-US" sz="1800" dirty="0" smtClean="0">
                  <a:solidFill>
                    <a:srgbClr val="000090"/>
                  </a:solidFill>
                </a:rPr>
                <a:t> data </a:t>
              </a:r>
              <a:r>
                <a:rPr lang="en-US" sz="1800" dirty="0" smtClean="0">
                  <a:solidFill>
                    <a:srgbClr val="FF0000"/>
                  </a:solidFill>
                </a:rPr>
                <a:t> 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7" name="Ovale 16"/>
            <p:cNvSpPr/>
            <p:nvPr/>
          </p:nvSpPr>
          <p:spPr bwMode="auto">
            <a:xfrm>
              <a:off x="5743937" y="2576461"/>
              <a:ext cx="199663" cy="166739"/>
            </a:xfrm>
            <a:prstGeom prst="ellips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90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5743937" y="4062552"/>
            <a:ext cx="3889583" cy="923330"/>
            <a:chOff x="5743937" y="3447272"/>
            <a:chExt cx="3889583" cy="923330"/>
          </a:xfrm>
        </p:grpSpPr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6400800" y="3447272"/>
              <a:ext cx="323272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rgbClr val="000090"/>
                  </a:solidFill>
                </a:rPr>
                <a:t>A possible </a:t>
              </a:r>
              <a:r>
                <a:rPr lang="en-US" sz="1800" dirty="0">
                  <a:solidFill>
                    <a:srgbClr val="000090"/>
                  </a:solidFill>
                </a:rPr>
                <a:t>hint of </a:t>
              </a:r>
              <a:r>
                <a:rPr lang="en-US" sz="1800" dirty="0" err="1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US" sz="1800" baseline="-25000" dirty="0" err="1">
                  <a:solidFill>
                    <a:srgbClr val="FF0000"/>
                  </a:solidFill>
                  <a:latin typeface="Comic Sans MS"/>
                  <a:ea typeface="Symbol" charset="2"/>
                  <a:cs typeface="Comic Sans MS"/>
                </a:rPr>
                <a:t>CP</a:t>
              </a:r>
              <a:r>
                <a:rPr lang="en-US" sz="1800" dirty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 ~ p</a:t>
              </a:r>
              <a:r>
                <a:rPr lang="en-US" sz="1800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800" dirty="0">
                  <a:solidFill>
                    <a:srgbClr val="000090"/>
                  </a:solidFill>
                </a:rPr>
                <a:t>emerging from </a:t>
              </a:r>
              <a:r>
                <a:rPr lang="en-US" sz="1800" dirty="0">
                  <a:solidFill>
                    <a:srgbClr val="FF0000"/>
                  </a:solidFill>
                </a:rPr>
                <a:t>atm. data</a:t>
              </a:r>
            </a:p>
            <a:p>
              <a:r>
                <a:rPr lang="en-US" sz="1800" dirty="0" smtClean="0">
                  <a:solidFill>
                    <a:srgbClr val="000090"/>
                  </a:solidFill>
                </a:rPr>
                <a:t>[</a:t>
              </a:r>
              <a:r>
                <a:rPr lang="en-US" sz="1800" dirty="0" smtClean="0">
                  <a:solidFill>
                    <a:srgbClr val="0000FF"/>
                  </a:solidFill>
                </a:rPr>
                <a:t>Is the PMNS </a:t>
              </a:r>
              <a:r>
                <a:rPr lang="en-US" sz="1800" dirty="0">
                  <a:solidFill>
                    <a:srgbClr val="0000FF"/>
                  </a:solidFill>
                </a:rPr>
                <a:t>matrix real?</a:t>
              </a:r>
              <a:r>
                <a:rPr lang="en-US" sz="1800" dirty="0">
                  <a:solidFill>
                    <a:srgbClr val="000090"/>
                  </a:solidFill>
                </a:rPr>
                <a:t>] </a:t>
              </a:r>
            </a:p>
          </p:txBody>
        </p:sp>
        <p:sp>
          <p:nvSpPr>
            <p:cNvPr id="18" name="Ovale 17"/>
            <p:cNvSpPr/>
            <p:nvPr/>
          </p:nvSpPr>
          <p:spPr bwMode="auto">
            <a:xfrm>
              <a:off x="5743937" y="3567061"/>
              <a:ext cx="199663" cy="166739"/>
            </a:xfrm>
            <a:prstGeom prst="ellips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90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5753073" y="5302949"/>
            <a:ext cx="2924223" cy="646331"/>
            <a:chOff x="5753073" y="4800600"/>
            <a:chExt cx="2924223" cy="646331"/>
          </a:xfrm>
        </p:grpSpPr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6393160" y="4800600"/>
              <a:ext cx="22841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0090"/>
                  </a:solidFill>
                </a:rPr>
                <a:t>So far, </a:t>
              </a:r>
              <a:r>
                <a:rPr lang="en-US" sz="1800" dirty="0">
                  <a:solidFill>
                    <a:srgbClr val="FF0000"/>
                  </a:solidFill>
                </a:rPr>
                <a:t>no hints </a:t>
              </a:r>
              <a:r>
                <a:rPr lang="en-US" sz="1800" dirty="0">
                  <a:solidFill>
                    <a:srgbClr val="000090"/>
                  </a:solidFill>
                </a:rPr>
                <a:t>for </a:t>
              </a:r>
            </a:p>
            <a:p>
              <a:pPr algn="ctr"/>
              <a:r>
                <a:rPr lang="en-US" sz="1800" dirty="0">
                  <a:solidFill>
                    <a:srgbClr val="0000FF"/>
                  </a:solidFill>
                </a:rPr>
                <a:t>NH</a:t>
              </a:r>
              <a:r>
                <a:rPr lang="en-US" sz="1800" dirty="0">
                  <a:solidFill>
                    <a:srgbClr val="000090"/>
                  </a:solidFill>
                </a:rPr>
                <a:t>        </a:t>
              </a:r>
              <a:r>
                <a:rPr lang="en-US" sz="1800" dirty="0" smtClean="0">
                  <a:solidFill>
                    <a:srgbClr val="000090"/>
                  </a:solidFill>
                </a:rPr>
                <a:t>   </a:t>
              </a:r>
              <a:r>
                <a:rPr lang="en-US" sz="1800" dirty="0" smtClean="0">
                  <a:solidFill>
                    <a:srgbClr val="0000FF"/>
                  </a:solidFill>
                </a:rPr>
                <a:t>IH</a:t>
              </a:r>
              <a:r>
                <a:rPr lang="en-US" sz="1800" dirty="0" smtClean="0">
                  <a:solidFill>
                    <a:srgbClr val="000090"/>
                  </a:solidFill>
                </a:rPr>
                <a:t> </a:t>
              </a:r>
              <a:endParaRPr lang="en-US" sz="1800" dirty="0">
                <a:solidFill>
                  <a:srgbClr val="000090"/>
                </a:solidFill>
              </a:endParaRPr>
            </a:p>
          </p:txBody>
        </p:sp>
        <p:sp>
          <p:nvSpPr>
            <p:cNvPr id="15" name="Freccia bidirezionale orizzontale 14"/>
            <p:cNvSpPr/>
            <p:nvPr/>
          </p:nvSpPr>
          <p:spPr bwMode="auto">
            <a:xfrm>
              <a:off x="7329264" y="5199872"/>
              <a:ext cx="457200" cy="152400"/>
            </a:xfrm>
            <a:prstGeom prst="left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9" name="Ovale 18"/>
            <p:cNvSpPr/>
            <p:nvPr/>
          </p:nvSpPr>
          <p:spPr bwMode="auto">
            <a:xfrm>
              <a:off x="5753073" y="4934728"/>
              <a:ext cx="199663" cy="166739"/>
            </a:xfrm>
            <a:prstGeom prst="ellipse">
              <a:avLst/>
            </a:prstGeom>
            <a:solidFill>
              <a:srgbClr val="00009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90"/>
                </a:solidFill>
                <a:effectLst/>
                <a:latin typeface="Comic Sans MS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  <p:sp>
        <p:nvSpPr>
          <p:cNvPr id="24" name="Rettangolo arrotondato 23"/>
          <p:cNvSpPr/>
          <p:nvPr/>
        </p:nvSpPr>
        <p:spPr bwMode="auto">
          <a:xfrm>
            <a:off x="3550880" y="3810000"/>
            <a:ext cx="1524000" cy="2590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5" name="Rettangolo arrotondato 24"/>
          <p:cNvSpPr/>
          <p:nvPr/>
        </p:nvSpPr>
        <p:spPr bwMode="auto">
          <a:xfrm>
            <a:off x="1999472" y="3837408"/>
            <a:ext cx="1524000" cy="256339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6" name="Rettangolo arrotondato 25"/>
          <p:cNvSpPr/>
          <p:nvPr/>
        </p:nvSpPr>
        <p:spPr bwMode="auto">
          <a:xfrm>
            <a:off x="3541744" y="1295400"/>
            <a:ext cx="1524000" cy="2514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32</a:t>
            </a:fld>
            <a:endParaRPr lang="en-US" sz="1400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995562" y="186382"/>
            <a:ext cx="78458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solidFill>
                  <a:srgbClr val="000090"/>
                </a:solidFill>
              </a:rPr>
              <a:t>You are cordially invited to discuss the current oscillation picture, </a:t>
            </a:r>
          </a:p>
          <a:p>
            <a:pPr algn="ctr"/>
            <a:r>
              <a:rPr lang="en-US" sz="1800" dirty="0">
                <a:solidFill>
                  <a:srgbClr val="000090"/>
                </a:solidFill>
              </a:rPr>
              <a:t>f</a:t>
            </a:r>
            <a:r>
              <a:rPr lang="en-US" sz="1800" b="0" dirty="0" smtClean="0">
                <a:solidFill>
                  <a:srgbClr val="000090"/>
                </a:solidFill>
              </a:rPr>
              <a:t>rom “</a:t>
            </a:r>
            <a:r>
              <a:rPr lang="en-US" sz="1800" b="0" dirty="0" smtClean="0">
                <a:solidFill>
                  <a:srgbClr val="0000FF"/>
                </a:solidFill>
              </a:rPr>
              <a:t>hints</a:t>
            </a:r>
            <a:r>
              <a:rPr lang="en-US" sz="1800" b="0" dirty="0" smtClean="0">
                <a:solidFill>
                  <a:srgbClr val="000090"/>
                </a:solidFill>
              </a:rPr>
              <a:t>” </a:t>
            </a:r>
            <a:r>
              <a:rPr lang="en-US" sz="1800" b="0" dirty="0">
                <a:solidFill>
                  <a:srgbClr val="000090"/>
                </a:solidFill>
              </a:rPr>
              <a:t>to </a:t>
            </a:r>
            <a:r>
              <a:rPr lang="en-US" sz="1800" dirty="0" smtClean="0">
                <a:solidFill>
                  <a:srgbClr val="000090"/>
                </a:solidFill>
                <a:latin typeface="Comic Sans MS"/>
                <a:ea typeface="Symbol" charset="2"/>
                <a:cs typeface="Comic Sans MS"/>
              </a:rPr>
              <a:t>“</a:t>
            </a:r>
            <a:r>
              <a:rPr lang="en-US" sz="1800" b="0" dirty="0" smtClean="0">
                <a:solidFill>
                  <a:srgbClr val="0000FF"/>
                </a:solidFill>
              </a:rPr>
              <a:t>measurements</a:t>
            </a:r>
            <a:r>
              <a:rPr lang="en-US" sz="1800" b="0" dirty="0" smtClean="0">
                <a:solidFill>
                  <a:srgbClr val="000090"/>
                </a:solidFill>
              </a:rPr>
              <a:t>” and </a:t>
            </a:r>
            <a:r>
              <a:rPr lang="en-US" sz="1800" b="0" dirty="0" smtClean="0">
                <a:solidFill>
                  <a:srgbClr val="0000FF"/>
                </a:solidFill>
              </a:rPr>
              <a:t>beyond</a:t>
            </a:r>
            <a:r>
              <a:rPr lang="en-US" sz="1800" b="0" dirty="0" smtClean="0">
                <a:solidFill>
                  <a:srgbClr val="000090"/>
                </a:solidFill>
              </a:rPr>
              <a:t>, </a:t>
            </a:r>
            <a:r>
              <a:rPr lang="en-US" sz="1800" b="0" dirty="0">
                <a:solidFill>
                  <a:srgbClr val="000090"/>
                </a:solidFill>
              </a:rPr>
              <a:t>at </a:t>
            </a:r>
            <a:r>
              <a:rPr lang="en-US" sz="1800" b="0" dirty="0">
                <a:solidFill>
                  <a:srgbClr val="FF0000"/>
                </a:solidFill>
              </a:rPr>
              <a:t>NOW 2012 </a:t>
            </a:r>
            <a:r>
              <a:rPr lang="en-US" sz="1800" b="0" dirty="0">
                <a:solidFill>
                  <a:srgbClr val="000090"/>
                </a:solidFill>
              </a:rPr>
              <a:t>(9-16 Sept) </a:t>
            </a:r>
          </a:p>
          <a:p>
            <a:pPr algn="ctr"/>
            <a:r>
              <a:rPr lang="en-US" sz="1800" b="0" dirty="0">
                <a:solidFill>
                  <a:srgbClr val="000090"/>
                </a:solidFill>
              </a:rPr>
              <a:t>in </a:t>
            </a:r>
            <a:r>
              <a:rPr lang="en-US" sz="1800" b="0" dirty="0" err="1">
                <a:solidFill>
                  <a:srgbClr val="000090"/>
                </a:solidFill>
              </a:rPr>
              <a:t>Conca</a:t>
            </a:r>
            <a:r>
              <a:rPr lang="en-US" sz="1800" b="0" dirty="0">
                <a:solidFill>
                  <a:srgbClr val="000090"/>
                </a:solidFill>
              </a:rPr>
              <a:t> </a:t>
            </a:r>
            <a:r>
              <a:rPr lang="en-US" sz="1800" b="0" dirty="0" err="1">
                <a:solidFill>
                  <a:srgbClr val="000090"/>
                </a:solidFill>
              </a:rPr>
              <a:t>Specchiulla</a:t>
            </a:r>
            <a:r>
              <a:rPr lang="en-US" sz="1800" b="0" dirty="0">
                <a:solidFill>
                  <a:srgbClr val="000090"/>
                </a:solidFill>
              </a:rPr>
              <a:t>, Otranto, Lecce, </a:t>
            </a:r>
            <a:r>
              <a:rPr lang="en-US" sz="1800" b="0" dirty="0" smtClean="0">
                <a:solidFill>
                  <a:srgbClr val="000090"/>
                </a:solidFill>
              </a:rPr>
              <a:t>Italy -  </a:t>
            </a:r>
            <a:r>
              <a:rPr lang="en-US" sz="1800" b="0" dirty="0">
                <a:solidFill>
                  <a:srgbClr val="000090"/>
                </a:solidFill>
                <a:hlinkClick r:id="rId2"/>
              </a:rPr>
              <a:t>www.ba.infn.it/now</a:t>
            </a:r>
            <a:r>
              <a:rPr lang="en-US" sz="1800" b="0" dirty="0">
                <a:solidFill>
                  <a:srgbClr val="000090"/>
                </a:solidFill>
              </a:rPr>
              <a:t> 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672" y="1268760"/>
            <a:ext cx="5544616" cy="446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864768" y="5924490"/>
            <a:ext cx="38501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Thank you for your </a:t>
            </a:r>
            <a:r>
              <a:rPr lang="en-US" sz="2000" dirty="0" smtClean="0">
                <a:solidFill>
                  <a:srgbClr val="FF0000"/>
                </a:solidFill>
              </a:rPr>
              <a:t>attention!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4</a:t>
            </a:fld>
            <a:endParaRPr lang="en-US" sz="1400" dirty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57200" y="2514600"/>
            <a:ext cx="3313564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0000"/>
                </a:solidFill>
                <a:ea typeface="Symbol" charset="2"/>
                <a:cs typeface="Symbol" charset="2"/>
              </a:rPr>
              <a:t> </a:t>
            </a:r>
            <a:r>
              <a:rPr lang="en-US" sz="220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2200" baseline="-25000">
                <a:solidFill>
                  <a:srgbClr val="FF0000"/>
                </a:solidFill>
              </a:rPr>
              <a:t>e  </a:t>
            </a:r>
            <a:r>
              <a:rPr lang="en-US" sz="2200"/>
              <a:t>= </a:t>
            </a:r>
            <a:r>
              <a:rPr lang="en-US" sz="2200">
                <a:solidFill>
                  <a:srgbClr val="000090"/>
                </a:solidFill>
              </a:rPr>
              <a:t>cos</a:t>
            </a:r>
            <a:r>
              <a:rPr lang="en-US" sz="2200">
                <a:solidFill>
                  <a:srgbClr val="00009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2200" baseline="-25000">
                <a:solidFill>
                  <a:srgbClr val="000090"/>
                </a:solidFill>
              </a:rPr>
              <a:t>12</a:t>
            </a:r>
            <a:r>
              <a:rPr lang="en-US" sz="2200">
                <a:solidFill>
                  <a:srgbClr val="000090"/>
                </a:solidFill>
              </a:rPr>
              <a:t> </a:t>
            </a:r>
            <a:r>
              <a:rPr lang="en-US" sz="2200">
                <a:solidFill>
                  <a:srgbClr val="000090"/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2200" baseline="-25000">
                <a:solidFill>
                  <a:srgbClr val="000090"/>
                </a:solidFill>
              </a:rPr>
              <a:t>1</a:t>
            </a:r>
            <a:r>
              <a:rPr lang="en-US" sz="2200">
                <a:solidFill>
                  <a:srgbClr val="000090"/>
                </a:solidFill>
              </a:rPr>
              <a:t> + sin</a:t>
            </a:r>
            <a:r>
              <a:rPr lang="en-US" sz="2200">
                <a:solidFill>
                  <a:srgbClr val="00009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2200" baseline="-25000">
                <a:solidFill>
                  <a:srgbClr val="000090"/>
                </a:solidFill>
              </a:rPr>
              <a:t>12</a:t>
            </a:r>
            <a:r>
              <a:rPr lang="en-US" sz="2200">
                <a:solidFill>
                  <a:srgbClr val="000090"/>
                </a:solidFill>
              </a:rPr>
              <a:t> </a:t>
            </a:r>
            <a:r>
              <a:rPr lang="en-US" sz="2200">
                <a:solidFill>
                  <a:srgbClr val="000090"/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2200" baseline="-25000">
                <a:solidFill>
                  <a:srgbClr val="000090"/>
                </a:solidFill>
              </a:rPr>
              <a:t>2</a:t>
            </a:r>
          </a:p>
        </p:txBody>
      </p:sp>
      <p:sp>
        <p:nvSpPr>
          <p:cNvPr id="14" name="TextBox 28"/>
          <p:cNvSpPr txBox="1">
            <a:spLocks noChangeArrowheads="1"/>
          </p:cNvSpPr>
          <p:nvPr/>
        </p:nvSpPr>
        <p:spPr bwMode="auto">
          <a:xfrm>
            <a:off x="228600" y="914400"/>
            <a:ext cx="929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90"/>
                </a:solidFill>
              </a:rPr>
              <a:t>A few years ago (2008), </a:t>
            </a:r>
            <a:r>
              <a:rPr lang="en-US" sz="1800" b="0">
                <a:solidFill>
                  <a:srgbClr val="000090"/>
                </a:solidFill>
              </a:rPr>
              <a:t>after the presentation of the KamLAND spectral data: impressive </a:t>
            </a:r>
            <a:r>
              <a:rPr lang="en-US" sz="1800" b="0">
                <a:solidFill>
                  <a:srgbClr val="0000FF"/>
                </a:solidFill>
              </a:rPr>
              <a:t>agreement</a:t>
            </a:r>
            <a:r>
              <a:rPr lang="en-US" sz="1800" b="0">
                <a:solidFill>
                  <a:srgbClr val="000090"/>
                </a:solidFill>
              </a:rPr>
              <a:t> of </a:t>
            </a:r>
            <a:r>
              <a:rPr lang="en-US" sz="1800" b="0">
                <a:solidFill>
                  <a:srgbClr val="FF0000"/>
                </a:solidFill>
              </a:rPr>
              <a:t>solar</a:t>
            </a:r>
            <a:r>
              <a:rPr lang="en-US" sz="1800" b="0">
                <a:solidFill>
                  <a:srgbClr val="000090"/>
                </a:solidFill>
              </a:rPr>
              <a:t> and </a:t>
            </a:r>
            <a:r>
              <a:rPr lang="en-US" sz="1800" b="0">
                <a:solidFill>
                  <a:srgbClr val="FF0000"/>
                </a:solidFill>
              </a:rPr>
              <a:t>KamLAND</a:t>
            </a:r>
            <a:r>
              <a:rPr lang="en-US" sz="1800" b="0">
                <a:solidFill>
                  <a:srgbClr val="000090"/>
                </a:solidFill>
              </a:rPr>
              <a:t> constraints in </a:t>
            </a:r>
            <a:r>
              <a:rPr lang="en-US" sz="1800" b="0">
                <a:solidFill>
                  <a:srgbClr val="0000FF"/>
                </a:solidFill>
                <a:latin typeface="Comic Sans MS"/>
                <a:ea typeface="Symbol" charset="2"/>
                <a:cs typeface="Comic Sans MS"/>
              </a:rPr>
              <a:t>2</a:t>
            </a:r>
            <a:r>
              <a:rPr lang="en-US" sz="1800" b="0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1800" b="0">
                <a:solidFill>
                  <a:srgbClr val="0000FF"/>
                </a:solidFill>
              </a:rPr>
              <a:t> analyses</a:t>
            </a:r>
            <a:r>
              <a:rPr lang="en-US" sz="1800">
                <a:solidFill>
                  <a:srgbClr val="000090"/>
                </a:solidFill>
              </a:rPr>
              <a:t>.</a:t>
            </a:r>
            <a:endParaRPr lang="en-US" sz="1800" b="0">
              <a:solidFill>
                <a:srgbClr val="000090"/>
              </a:solidFill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457200" y="5334000"/>
            <a:ext cx="351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90"/>
                </a:solidFill>
              </a:rPr>
              <a:t>But one can learn more going </a:t>
            </a:r>
          </a:p>
          <a:p>
            <a:r>
              <a:rPr lang="en-US" sz="1800" b="0">
                <a:solidFill>
                  <a:srgbClr val="FF0000"/>
                </a:solidFill>
              </a:rPr>
              <a:t>beyond the </a:t>
            </a:r>
            <a:r>
              <a:rPr lang="en-US" sz="1800" b="0">
                <a:solidFill>
                  <a:srgbClr val="FF0000"/>
                </a:solidFill>
                <a:latin typeface="Comic Sans MS"/>
                <a:ea typeface="Symbol" charset="2"/>
                <a:cs typeface="Comic Sans MS"/>
              </a:rPr>
              <a:t>2</a:t>
            </a:r>
            <a:r>
              <a:rPr lang="en-US" sz="1800" b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1800" b="0">
                <a:solidFill>
                  <a:srgbClr val="FF0000"/>
                </a:solidFill>
              </a:rPr>
              <a:t> approximation </a:t>
            </a:r>
            <a:r>
              <a:rPr lang="en-US" sz="1800" b="0">
                <a:solidFill>
                  <a:srgbClr val="000090"/>
                </a:solidFill>
              </a:rPr>
              <a:t>…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28600" y="381000"/>
            <a:ext cx="562707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2. From first hints to evidence for </a:t>
            </a:r>
            <a:r>
              <a:rPr lang="en-US" sz="220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en-US" sz="2200" baseline="-25000">
                <a:solidFill>
                  <a:srgbClr val="FF0000"/>
                </a:solidFill>
              </a:rPr>
              <a:t>13 </a:t>
            </a:r>
            <a:r>
              <a:rPr lang="en-US" sz="2200">
                <a:solidFill>
                  <a:srgbClr val="FF0000"/>
                </a:solidFill>
                <a:latin typeface="Symbol" charset="2"/>
                <a:cs typeface="Symbol" charset="2"/>
              </a:rPr>
              <a:t>≠ </a:t>
            </a:r>
            <a:r>
              <a:rPr lang="en-US" sz="220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endParaRPr lang="it-IT" sz="2200" dirty="0">
              <a:solidFill>
                <a:srgbClr val="FF0000"/>
              </a:solidFill>
            </a:endParaRPr>
          </a:p>
        </p:txBody>
      </p:sp>
      <p:sp>
        <p:nvSpPr>
          <p:cNvPr id="18" name="TextBox 28"/>
          <p:cNvSpPr txBox="1">
            <a:spLocks noChangeArrowheads="1"/>
          </p:cNvSpPr>
          <p:nvPr/>
        </p:nvSpPr>
        <p:spPr bwMode="auto">
          <a:xfrm>
            <a:off x="457200" y="3733800"/>
            <a:ext cx="350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 dirty="0">
                <a:solidFill>
                  <a:srgbClr val="000090"/>
                </a:solidFill>
              </a:rPr>
              <a:t>with a small, but acceptable, </a:t>
            </a:r>
            <a:r>
              <a:rPr lang="en-US" sz="1800" dirty="0">
                <a:solidFill>
                  <a:srgbClr val="0000FF"/>
                </a:solidFill>
              </a:rPr>
              <a:t>disagreement</a:t>
            </a:r>
            <a:r>
              <a:rPr lang="en-US" sz="1800" dirty="0">
                <a:solidFill>
                  <a:srgbClr val="000090"/>
                </a:solidFill>
              </a:rPr>
              <a:t> between the two </a:t>
            </a:r>
            <a:r>
              <a:rPr lang="en-US" sz="1800" dirty="0" smtClean="0">
                <a:solidFill>
                  <a:srgbClr val="000090"/>
                </a:solidFill>
              </a:rPr>
              <a:t>best-fit </a:t>
            </a:r>
            <a:r>
              <a:rPr lang="en-US" sz="1800" dirty="0">
                <a:solidFill>
                  <a:srgbClr val="000090"/>
                </a:solidFill>
              </a:rPr>
              <a:t>points …</a:t>
            </a:r>
            <a:endParaRPr lang="en-US" sz="1800" b="0" dirty="0">
              <a:solidFill>
                <a:srgbClr val="000090"/>
              </a:solidFill>
            </a:endParaRPr>
          </a:p>
        </p:txBody>
      </p:sp>
      <p:pic>
        <p:nvPicPr>
          <p:cNvPr id="16" name="Picture 15" descr="KShape-and-Rate-T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4682" y="1600200"/>
            <a:ext cx="4330318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110162" y="6092825"/>
            <a:ext cx="4719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 b="0">
                <a:solidFill>
                  <a:srgbClr val="13783B"/>
                </a:solidFill>
              </a:rPr>
              <a:t>[figure taken from the official KamLAND site (2008)]</a:t>
            </a:r>
            <a:endParaRPr lang="it-IT" sz="2000" b="0"/>
          </a:p>
        </p:txBody>
      </p:sp>
      <p:sp>
        <p:nvSpPr>
          <p:cNvPr id="20" name="TextBox 28"/>
          <p:cNvSpPr txBox="1">
            <a:spLocks noChangeArrowheads="1"/>
          </p:cNvSpPr>
          <p:nvPr/>
        </p:nvSpPr>
        <p:spPr bwMode="auto">
          <a:xfrm>
            <a:off x="381000" y="1992868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>
                <a:solidFill>
                  <a:srgbClr val="000090"/>
                </a:solidFill>
              </a:rPr>
              <a:t>Agreement obtained assuming</a:t>
            </a:r>
            <a:endParaRPr lang="en-US" sz="1800" b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8" grpId="0"/>
      <p:bldP spid="19" grpId="2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5</a:t>
            </a:fld>
            <a:endParaRPr lang="en-US" sz="1400" dirty="0"/>
          </a:p>
        </p:txBody>
      </p:sp>
      <p:grpSp>
        <p:nvGrpSpPr>
          <p:cNvPr id="20" name="Gruppo 19"/>
          <p:cNvGrpSpPr/>
          <p:nvPr/>
        </p:nvGrpSpPr>
        <p:grpSpPr>
          <a:xfrm>
            <a:off x="1371600" y="2209800"/>
            <a:ext cx="6096000" cy="609600"/>
            <a:chOff x="1066800" y="2573338"/>
            <a:chExt cx="6096000" cy="6096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295400" y="2573338"/>
              <a:ext cx="5715000" cy="609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" name="TextBox 2"/>
            <p:cNvSpPr txBox="1">
              <a:spLocks noChangeArrowheads="1"/>
            </p:cNvSpPr>
            <p:nvPr/>
          </p:nvSpPr>
          <p:spPr bwMode="auto">
            <a:xfrm>
              <a:off x="1066800" y="2667000"/>
              <a:ext cx="6096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n</a:t>
              </a:r>
              <a:r>
                <a:rPr lang="en-US" sz="2000" baseline="-25000">
                  <a:solidFill>
                    <a:srgbClr val="FF0000"/>
                  </a:solidFill>
                </a:rPr>
                <a:t>e </a:t>
              </a:r>
              <a:r>
                <a:rPr lang="en-US" sz="2000">
                  <a:solidFill>
                    <a:srgbClr val="000090"/>
                  </a:solidFill>
                  <a:latin typeface="Symbol" charset="2"/>
                  <a:cs typeface="Symbol" charset="2"/>
                </a:rPr>
                <a:t>=</a:t>
              </a:r>
              <a:r>
                <a:rPr lang="en-US" sz="2000"/>
                <a:t> </a:t>
              </a:r>
              <a:r>
                <a:rPr lang="en-US" sz="2000">
                  <a:solidFill>
                    <a:srgbClr val="FF0000"/>
                  </a:solidFill>
                </a:rPr>
                <a:t>cos</a:t>
              </a:r>
              <a:r>
                <a:rPr lang="en-US" sz="200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q</a:t>
              </a:r>
              <a:r>
                <a:rPr lang="en-US" sz="2000" baseline="-25000">
                  <a:solidFill>
                    <a:srgbClr val="FF0000"/>
                  </a:solidFill>
                </a:rPr>
                <a:t>13</a:t>
              </a:r>
              <a:r>
                <a:rPr lang="en-US" sz="2000"/>
                <a:t> </a:t>
              </a:r>
              <a:r>
                <a:rPr lang="en-US" sz="2000">
                  <a:solidFill>
                    <a:srgbClr val="000090"/>
                  </a:solidFill>
                </a:rPr>
                <a:t>(cos</a:t>
              </a:r>
              <a:r>
                <a:rPr lang="en-US" sz="2000">
                  <a:solidFill>
                    <a:srgbClr val="000090"/>
                  </a:solidFill>
                  <a:latin typeface="Symbol" charset="2"/>
                  <a:ea typeface="Symbol" charset="2"/>
                  <a:cs typeface="Symbol" charset="2"/>
                </a:rPr>
                <a:t>q</a:t>
              </a:r>
              <a:r>
                <a:rPr lang="en-US" sz="2000" baseline="-25000">
                  <a:solidFill>
                    <a:srgbClr val="000090"/>
                  </a:solidFill>
                </a:rPr>
                <a:t>12</a:t>
              </a:r>
              <a:r>
                <a:rPr lang="en-US" sz="2000">
                  <a:solidFill>
                    <a:srgbClr val="000090"/>
                  </a:solidFill>
                </a:rPr>
                <a:t> </a:t>
              </a:r>
              <a:r>
                <a:rPr lang="en-US" sz="2000">
                  <a:solidFill>
                    <a:srgbClr val="000090"/>
                  </a:solidFill>
                  <a:latin typeface="Symbol" charset="2"/>
                  <a:ea typeface="Symbol" charset="2"/>
                  <a:cs typeface="Symbol" charset="2"/>
                </a:rPr>
                <a:t>n</a:t>
              </a:r>
              <a:r>
                <a:rPr lang="en-US" sz="2000" baseline="-25000">
                  <a:solidFill>
                    <a:srgbClr val="000090"/>
                  </a:solidFill>
                </a:rPr>
                <a:t>1</a:t>
              </a:r>
              <a:r>
                <a:rPr lang="en-US" sz="2000">
                  <a:solidFill>
                    <a:srgbClr val="000090"/>
                  </a:solidFill>
                </a:rPr>
                <a:t> + sin</a:t>
              </a:r>
              <a:r>
                <a:rPr lang="en-US" sz="2000">
                  <a:solidFill>
                    <a:srgbClr val="000090"/>
                  </a:solidFill>
                  <a:latin typeface="Symbol" charset="2"/>
                  <a:ea typeface="Symbol" charset="2"/>
                  <a:cs typeface="Symbol" charset="2"/>
                </a:rPr>
                <a:t>q</a:t>
              </a:r>
              <a:r>
                <a:rPr lang="en-US" sz="2000" baseline="-25000">
                  <a:solidFill>
                    <a:srgbClr val="000090"/>
                  </a:solidFill>
                </a:rPr>
                <a:t>12</a:t>
              </a:r>
              <a:r>
                <a:rPr lang="en-US" sz="2000">
                  <a:solidFill>
                    <a:srgbClr val="000090"/>
                  </a:solidFill>
                </a:rPr>
                <a:t> </a:t>
              </a:r>
              <a:r>
                <a:rPr lang="en-US" sz="2000">
                  <a:solidFill>
                    <a:srgbClr val="000090"/>
                  </a:solidFill>
                  <a:latin typeface="Symbol" charset="2"/>
                  <a:ea typeface="Symbol" charset="2"/>
                  <a:cs typeface="Symbol" charset="2"/>
                </a:rPr>
                <a:t>n</a:t>
              </a:r>
              <a:r>
                <a:rPr lang="en-US" sz="2000" baseline="-25000">
                  <a:solidFill>
                    <a:srgbClr val="000090"/>
                  </a:solidFill>
                </a:rPr>
                <a:t>2</a:t>
              </a:r>
              <a:r>
                <a:rPr lang="en-US" sz="2000">
                  <a:solidFill>
                    <a:srgbClr val="000090"/>
                  </a:solidFill>
                </a:rPr>
                <a:t>) </a:t>
              </a:r>
              <a:r>
                <a:rPr lang="en-US" sz="2000"/>
                <a:t>+</a:t>
              </a:r>
              <a:r>
                <a:rPr lang="en-US" sz="2000">
                  <a:solidFill>
                    <a:srgbClr val="0000FF"/>
                  </a:solidFill>
                </a:rPr>
                <a:t>e</a:t>
              </a:r>
              <a:r>
                <a:rPr lang="en-US" sz="2000" baseline="30000">
                  <a:solidFill>
                    <a:srgbClr val="0000FF"/>
                  </a:solidFill>
                </a:rPr>
                <a:t>-i</a:t>
              </a:r>
              <a:r>
                <a:rPr lang="en-US" sz="2000" baseline="30000">
                  <a:solidFill>
                    <a:srgbClr val="0000FF"/>
                  </a:solidFill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US" sz="2000" baseline="30000">
                  <a:solidFill>
                    <a:srgbClr val="0000FF"/>
                  </a:solidFill>
                </a:rPr>
                <a:t> </a:t>
              </a:r>
              <a:r>
                <a:rPr lang="en-US" sz="2000">
                  <a:solidFill>
                    <a:srgbClr val="FF0000"/>
                  </a:solidFill>
                </a:rPr>
                <a:t>sin</a:t>
              </a:r>
              <a:r>
                <a:rPr lang="en-US" sz="200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q</a:t>
              </a:r>
              <a:r>
                <a:rPr lang="en-US" sz="2000" baseline="-25000">
                  <a:solidFill>
                    <a:srgbClr val="FF0000"/>
                  </a:solidFill>
                </a:rPr>
                <a:t>13</a:t>
              </a:r>
              <a:r>
                <a:rPr lang="en-US" sz="2000"/>
                <a:t> </a:t>
              </a:r>
              <a:r>
                <a:rPr lang="en-US" sz="2000">
                  <a:solidFill>
                    <a:srgbClr val="000090"/>
                  </a:solidFill>
                  <a:latin typeface="Symbol" charset="2"/>
                  <a:ea typeface="Symbol" charset="2"/>
                  <a:cs typeface="Symbol" charset="2"/>
                </a:rPr>
                <a:t>n</a:t>
              </a:r>
              <a:r>
                <a:rPr lang="en-US" sz="2000" baseline="-25000">
                  <a:solidFill>
                    <a:srgbClr val="000090"/>
                  </a:solidFill>
                  <a:ea typeface="Symbol" charset="2"/>
                  <a:cs typeface="Symbol" charset="2"/>
                </a:rPr>
                <a:t>3</a:t>
              </a:r>
              <a:r>
                <a:rPr lang="en-US" sz="2000"/>
                <a:t> </a:t>
              </a:r>
              <a:endParaRPr lang="en-US" sz="2000" baseline="-25000"/>
            </a:p>
          </p:txBody>
        </p:sp>
      </p:grp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457200" y="4050268"/>
            <a:ext cx="6634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90"/>
                </a:solidFill>
              </a:rPr>
              <a:t>However, the </a:t>
            </a:r>
            <a:r>
              <a:rPr lang="en-US" sz="1800" dirty="0">
                <a:solidFill>
                  <a:srgbClr val="0000FF"/>
                </a:solidFill>
              </a:rPr>
              <a:t>CP phase </a:t>
            </a:r>
            <a:r>
              <a:rPr lang="en-US" sz="1800" dirty="0">
                <a:solidFill>
                  <a:srgbClr val="000090"/>
                </a:solidFill>
              </a:rPr>
              <a:t>is </a:t>
            </a:r>
            <a:r>
              <a:rPr lang="en-US" sz="1800" dirty="0">
                <a:solidFill>
                  <a:srgbClr val="0000FF"/>
                </a:solidFill>
              </a:rPr>
              <a:t>unobservable</a:t>
            </a:r>
            <a:r>
              <a:rPr lang="en-US" sz="1800" dirty="0">
                <a:solidFill>
                  <a:srgbClr val="000090"/>
                </a:solidFill>
              </a:rPr>
              <a:t> via </a:t>
            </a:r>
            <a:r>
              <a:rPr lang="en-US" sz="1800" dirty="0">
                <a:solidFill>
                  <a:srgbClr val="000090"/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1800" baseline="-25000" dirty="0">
                <a:solidFill>
                  <a:srgbClr val="000090"/>
                </a:solidFill>
              </a:rPr>
              <a:t>e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smtClean="0">
                <a:solidFill>
                  <a:srgbClr val="000090"/>
                </a:solidFill>
              </a:rPr>
              <a:t>disappearance</a:t>
            </a:r>
            <a:endParaRPr lang="en-US" sz="1800" dirty="0">
              <a:solidFill>
                <a:srgbClr val="000090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2209800" y="5334000"/>
            <a:ext cx="4648200" cy="609600"/>
            <a:chOff x="1981200" y="5105400"/>
            <a:chExt cx="4648200" cy="60960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981200" y="5105400"/>
              <a:ext cx="4648200" cy="609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2286000" y="5181600"/>
              <a:ext cx="403195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ea typeface="Symbol" charset="2"/>
                  <a:cs typeface="Symbol" charset="2"/>
                </a:rPr>
                <a:t>P</a:t>
              </a:r>
              <a:r>
                <a:rPr lang="en-US" sz="2000" baseline="-25000">
                  <a:solidFill>
                    <a:srgbClr val="FF0000"/>
                  </a:solidFill>
                </a:rPr>
                <a:t>ee </a:t>
              </a:r>
              <a:r>
                <a:rPr lang="en-US" sz="2000">
                  <a:solidFill>
                    <a:srgbClr val="FF0000"/>
                  </a:solidFill>
                </a:rPr>
                <a:t>(3</a:t>
              </a:r>
              <a:r>
                <a:rPr lang="en-US" sz="200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n</a:t>
              </a:r>
              <a:r>
                <a:rPr lang="en-US" sz="2000">
                  <a:solidFill>
                    <a:srgbClr val="FF0000"/>
                  </a:solidFill>
                </a:rPr>
                <a:t>) </a:t>
              </a:r>
              <a:r>
                <a:rPr lang="en-US" sz="2000"/>
                <a:t>= </a:t>
              </a:r>
              <a:r>
                <a:rPr lang="en-US" sz="2000">
                  <a:solidFill>
                    <a:srgbClr val="FF0000"/>
                  </a:solidFill>
                </a:rPr>
                <a:t>cos</a:t>
              </a:r>
              <a:r>
                <a:rPr lang="en-US" sz="2000" baseline="30000">
                  <a:solidFill>
                    <a:srgbClr val="FF0000"/>
                  </a:solidFill>
                </a:rPr>
                <a:t>4</a:t>
              </a:r>
              <a:r>
                <a:rPr lang="en-US" sz="200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q</a:t>
              </a:r>
              <a:r>
                <a:rPr lang="en-US" sz="2000" baseline="-25000">
                  <a:solidFill>
                    <a:srgbClr val="FF0000"/>
                  </a:solidFill>
                </a:rPr>
                <a:t>13</a:t>
              </a:r>
              <a:r>
                <a:rPr lang="en-US" sz="2000"/>
                <a:t> </a:t>
              </a:r>
              <a:r>
                <a:rPr lang="en-US" sz="2000">
                  <a:solidFill>
                    <a:srgbClr val="000090"/>
                  </a:solidFill>
                </a:rPr>
                <a:t>P</a:t>
              </a:r>
              <a:r>
                <a:rPr lang="en-US" sz="2000" baseline="-25000">
                  <a:solidFill>
                    <a:srgbClr val="000090"/>
                  </a:solidFill>
                </a:rPr>
                <a:t>ee</a:t>
              </a:r>
              <a:r>
                <a:rPr lang="en-US" sz="2000">
                  <a:solidFill>
                    <a:srgbClr val="000090"/>
                  </a:solidFill>
                </a:rPr>
                <a:t>(2</a:t>
              </a:r>
              <a:r>
                <a:rPr lang="en-US" sz="2000">
                  <a:solidFill>
                    <a:srgbClr val="000090"/>
                  </a:solidFill>
                  <a:latin typeface="Symbol" charset="2"/>
                  <a:ea typeface="Symbol" charset="2"/>
                  <a:cs typeface="Symbol" charset="2"/>
                </a:rPr>
                <a:t>n</a:t>
              </a:r>
              <a:r>
                <a:rPr lang="en-US" sz="2000">
                  <a:solidFill>
                    <a:srgbClr val="000090"/>
                  </a:solidFill>
                </a:rPr>
                <a:t>) </a:t>
              </a:r>
              <a:r>
                <a:rPr lang="en-US" sz="2000"/>
                <a:t>+ </a:t>
              </a:r>
              <a:r>
                <a:rPr lang="en-US" sz="2000">
                  <a:solidFill>
                    <a:srgbClr val="FF0000"/>
                  </a:solidFill>
                </a:rPr>
                <a:t>sin</a:t>
              </a:r>
              <a:r>
                <a:rPr lang="en-US" sz="2000" baseline="30000">
                  <a:solidFill>
                    <a:srgbClr val="FF0000"/>
                  </a:solidFill>
                </a:rPr>
                <a:t>4</a:t>
              </a:r>
              <a:r>
                <a:rPr lang="en-US" sz="200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q</a:t>
              </a:r>
              <a:r>
                <a:rPr lang="en-US" sz="2000" baseline="-25000">
                  <a:solidFill>
                    <a:srgbClr val="FF0000"/>
                  </a:solidFill>
                </a:rPr>
                <a:t>13</a:t>
              </a:r>
              <a:endParaRPr lang="en-US" sz="2000" baseline="-25000"/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2057400" y="914400"/>
            <a:ext cx="4572000" cy="609600"/>
            <a:chOff x="2057400" y="914400"/>
            <a:chExt cx="4572000" cy="609600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2057400" y="914400"/>
              <a:ext cx="45720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2362200" y="990600"/>
              <a:ext cx="41450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3</a:t>
              </a:r>
              <a:r>
                <a:rPr lang="en-US" sz="200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n:       n</a:t>
              </a:r>
              <a:r>
                <a:rPr lang="en-US" sz="2000" baseline="-25000">
                  <a:solidFill>
                    <a:srgbClr val="FF0000"/>
                  </a:solidFill>
                </a:rPr>
                <a:t>e</a:t>
              </a:r>
              <a:r>
                <a:rPr lang="en-US" sz="2000" baseline="-25000"/>
                <a:t>  </a:t>
              </a:r>
              <a:r>
                <a:rPr lang="en-US" sz="2000">
                  <a:solidFill>
                    <a:srgbClr val="000090"/>
                  </a:solidFill>
                  <a:latin typeface="Symbol" charset="2"/>
                  <a:cs typeface="Symbol" charset="2"/>
                </a:rPr>
                <a:t>=</a:t>
              </a:r>
              <a:r>
                <a:rPr lang="en-US" sz="2000">
                  <a:solidFill>
                    <a:srgbClr val="000090"/>
                  </a:solidFill>
                </a:rPr>
                <a:t> U</a:t>
              </a:r>
              <a:r>
                <a:rPr lang="en-US" sz="2000" baseline="-25000">
                  <a:solidFill>
                    <a:srgbClr val="000090"/>
                  </a:solidFill>
                </a:rPr>
                <a:t>e1</a:t>
              </a:r>
              <a:r>
                <a:rPr lang="en-US" sz="2000">
                  <a:solidFill>
                    <a:srgbClr val="000090"/>
                  </a:solidFill>
                </a:rPr>
                <a:t> </a:t>
              </a:r>
              <a:r>
                <a:rPr lang="en-US" sz="2000">
                  <a:solidFill>
                    <a:srgbClr val="000090"/>
                  </a:solidFill>
                  <a:latin typeface="Symbol" charset="2"/>
                  <a:ea typeface="Symbol" charset="2"/>
                  <a:cs typeface="Symbol" charset="2"/>
                </a:rPr>
                <a:t>n</a:t>
              </a:r>
              <a:r>
                <a:rPr lang="en-US" sz="2000" baseline="-25000">
                  <a:solidFill>
                    <a:srgbClr val="000090"/>
                  </a:solidFill>
                </a:rPr>
                <a:t>1</a:t>
              </a:r>
              <a:r>
                <a:rPr lang="en-US" sz="2000">
                  <a:solidFill>
                    <a:srgbClr val="000090"/>
                  </a:solidFill>
                </a:rPr>
                <a:t> + U</a:t>
              </a:r>
              <a:r>
                <a:rPr lang="en-US" sz="2000" baseline="-25000">
                  <a:solidFill>
                    <a:srgbClr val="000090"/>
                  </a:solidFill>
                </a:rPr>
                <a:t>e2</a:t>
              </a:r>
              <a:r>
                <a:rPr lang="en-US" sz="2000">
                  <a:solidFill>
                    <a:srgbClr val="000090"/>
                  </a:solidFill>
                </a:rPr>
                <a:t> </a:t>
              </a:r>
              <a:r>
                <a:rPr lang="en-US" sz="2000">
                  <a:solidFill>
                    <a:srgbClr val="000090"/>
                  </a:solidFill>
                  <a:latin typeface="Symbol" charset="2"/>
                  <a:ea typeface="Symbol" charset="2"/>
                  <a:cs typeface="Symbol" charset="2"/>
                </a:rPr>
                <a:t>n</a:t>
              </a:r>
              <a:r>
                <a:rPr lang="en-US" sz="2000" baseline="-25000">
                  <a:solidFill>
                    <a:srgbClr val="000090"/>
                  </a:solidFill>
                </a:rPr>
                <a:t>2</a:t>
              </a:r>
              <a:r>
                <a:rPr lang="en-US" sz="2000">
                  <a:solidFill>
                    <a:srgbClr val="000090"/>
                  </a:solidFill>
                </a:rPr>
                <a:t> </a:t>
              </a:r>
              <a:r>
                <a:rPr lang="en-US" sz="2000">
                  <a:solidFill>
                    <a:srgbClr val="FF0000"/>
                  </a:solidFill>
                </a:rPr>
                <a:t>+ U</a:t>
              </a:r>
              <a:r>
                <a:rPr lang="en-US" sz="2000" baseline="-25000">
                  <a:solidFill>
                    <a:srgbClr val="FF0000"/>
                  </a:solidFill>
                </a:rPr>
                <a:t>e3</a:t>
              </a:r>
              <a:r>
                <a:rPr lang="en-US" sz="2000">
                  <a:solidFill>
                    <a:srgbClr val="FF0000"/>
                  </a:solidFill>
                </a:rPr>
                <a:t> </a:t>
              </a:r>
              <a:r>
                <a:rPr lang="en-US" sz="200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n</a:t>
              </a:r>
              <a:r>
                <a:rPr lang="en-US" sz="2000" baseline="-25000">
                  <a:solidFill>
                    <a:srgbClr val="FF0000"/>
                  </a:solidFill>
                </a:rPr>
                <a:t>3</a:t>
              </a:r>
              <a:endParaRPr lang="en-US" sz="2000">
                <a:solidFill>
                  <a:srgbClr val="008000"/>
                </a:solidFill>
              </a:endParaRPr>
            </a:p>
          </p:txBody>
        </p:sp>
        <p:sp>
          <p:nvSpPr>
            <p:cNvPr id="16" name="Rounded Rectangle 21"/>
            <p:cNvSpPr>
              <a:spLocks noChangeArrowheads="1"/>
            </p:cNvSpPr>
            <p:nvPr/>
          </p:nvSpPr>
          <p:spPr bwMode="auto">
            <a:xfrm>
              <a:off x="5468514" y="990600"/>
              <a:ext cx="990600" cy="457200"/>
            </a:xfrm>
            <a:prstGeom prst="roundRect">
              <a:avLst>
                <a:gd name="adj" fmla="val 16667"/>
              </a:avLst>
            </a:prstGeom>
            <a:noFill/>
            <a:ln w="15875">
              <a:solidFill>
                <a:srgbClr val="13783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457200" y="381000"/>
            <a:ext cx="2353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90"/>
                </a:solidFill>
              </a:rPr>
              <a:t>for three neutrinos: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457200" y="4812268"/>
            <a:ext cx="6695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90"/>
                </a:solidFill>
              </a:rPr>
              <a:t>So, averaging </a:t>
            </a:r>
            <a:r>
              <a:rPr lang="en-US" sz="1800">
                <a:solidFill>
                  <a:srgbClr val="000090"/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1800">
                <a:solidFill>
                  <a:srgbClr val="000090"/>
                </a:solidFill>
                <a:ea typeface="Symbol" charset="2"/>
                <a:cs typeface="Symbol" charset="2"/>
              </a:rPr>
              <a:t>m</a:t>
            </a:r>
            <a:r>
              <a:rPr lang="en-US" sz="1800" baseline="30000">
                <a:solidFill>
                  <a:srgbClr val="000090"/>
                </a:solidFill>
                <a:latin typeface="Symbol" charset="2"/>
                <a:ea typeface="Symbol" charset="2"/>
                <a:cs typeface="Symbol" charset="2"/>
              </a:rPr>
              <a:t>2</a:t>
            </a:r>
            <a:r>
              <a:rPr lang="en-US" sz="1800">
                <a:solidFill>
                  <a:srgbClr val="000090"/>
                </a:solidFill>
              </a:rPr>
              <a:t>–driven oscillations (i.e. solar &amp; KamLAND):</a:t>
            </a:r>
          </a:p>
        </p:txBody>
      </p:sp>
      <p:sp>
        <p:nvSpPr>
          <p:cNvPr id="21" name="Freccia giù 20"/>
          <p:cNvSpPr/>
          <p:nvPr/>
        </p:nvSpPr>
        <p:spPr bwMode="auto">
          <a:xfrm>
            <a:off x="4114800" y="1676400"/>
            <a:ext cx="304800" cy="3810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2743200" y="2743200"/>
            <a:ext cx="3505200" cy="826532"/>
            <a:chOff x="2743200" y="2743200"/>
            <a:chExt cx="3505200" cy="826532"/>
          </a:xfrm>
        </p:grpSpPr>
        <p:cxnSp>
          <p:nvCxnSpPr>
            <p:cNvPr id="23" name="Connettore 2 22"/>
            <p:cNvCxnSpPr/>
            <p:nvPr/>
          </p:nvCxnSpPr>
          <p:spPr bwMode="auto">
            <a:xfrm rot="10800000">
              <a:off x="2743200" y="2743200"/>
              <a:ext cx="1600200" cy="533400"/>
            </a:xfrm>
            <a:prstGeom prst="straightConnector1">
              <a:avLst/>
            </a:prstGeom>
            <a:solidFill>
              <a:schemeClr val="bg1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grpSp>
          <p:nvGrpSpPr>
            <p:cNvPr id="24" name="Gruppo 23"/>
            <p:cNvGrpSpPr/>
            <p:nvPr/>
          </p:nvGrpSpPr>
          <p:grpSpPr>
            <a:xfrm>
              <a:off x="3429000" y="2743200"/>
              <a:ext cx="2819400" cy="826532"/>
              <a:chOff x="3429000" y="2743200"/>
              <a:chExt cx="2819400" cy="826532"/>
            </a:xfrm>
          </p:grpSpPr>
          <p:sp>
            <p:nvSpPr>
              <p:cNvPr id="12" name="TextBox 9"/>
              <p:cNvSpPr txBox="1">
                <a:spLocks noChangeArrowheads="1"/>
              </p:cNvSpPr>
              <p:nvPr/>
            </p:nvSpPr>
            <p:spPr bwMode="auto">
              <a:xfrm>
                <a:off x="3429000" y="3200400"/>
                <a:ext cx="184557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</a:rPr>
                  <a:t>mixing angle </a:t>
                </a:r>
                <a:r>
                  <a:rPr lang="en-US" sz="1800">
                    <a:solidFill>
                      <a:srgbClr val="FF0000"/>
                    </a:solidFill>
                    <a:latin typeface="Symbol" charset="2"/>
                    <a:ea typeface="Symbol" charset="2"/>
                    <a:cs typeface="Symbol" charset="2"/>
                  </a:rPr>
                  <a:t>q</a:t>
                </a:r>
                <a:r>
                  <a:rPr lang="en-US" sz="1800" baseline="-25000">
                    <a:solidFill>
                      <a:srgbClr val="FF0000"/>
                    </a:solidFill>
                  </a:rPr>
                  <a:t>13</a:t>
                </a:r>
                <a:r>
                  <a:rPr lang="en-US" sz="1800">
                    <a:solidFill>
                      <a:srgbClr val="FF0000"/>
                    </a:solidFill>
                  </a:rPr>
                  <a:t> </a:t>
                </a:r>
              </a:p>
            </p:txBody>
          </p:sp>
          <p:cxnSp>
            <p:nvCxnSpPr>
              <p:cNvPr id="27" name="Connettore 2 26"/>
              <p:cNvCxnSpPr/>
              <p:nvPr/>
            </p:nvCxnSpPr>
            <p:spPr bwMode="auto">
              <a:xfrm flipV="1">
                <a:off x="4343400" y="2743200"/>
                <a:ext cx="1905000" cy="533400"/>
              </a:xfrm>
              <a:prstGeom prst="straightConnector1">
                <a:avLst/>
              </a:prstGeom>
              <a:solidFill>
                <a:schemeClr val="bg1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</p:grpSp>
      <p:grpSp>
        <p:nvGrpSpPr>
          <p:cNvPr id="25" name="Gruppo 24"/>
          <p:cNvGrpSpPr/>
          <p:nvPr/>
        </p:nvGrpSpPr>
        <p:grpSpPr>
          <a:xfrm>
            <a:off x="6019801" y="1676400"/>
            <a:ext cx="3909411" cy="685800"/>
            <a:chOff x="6019801" y="1676400"/>
            <a:chExt cx="3909411" cy="685800"/>
          </a:xfrm>
        </p:grpSpPr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7391400" y="1676400"/>
              <a:ext cx="25378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</a:rPr>
                <a:t> possible CP phase </a:t>
              </a:r>
              <a:r>
                <a:rPr lang="en-US" sz="1800">
                  <a:solidFill>
                    <a:srgbClr val="0000FF"/>
                  </a:solidFill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US" sz="1800" baseline="-25000">
                  <a:solidFill>
                    <a:srgbClr val="0000FF"/>
                  </a:solidFill>
                  <a:latin typeface="Comic Sans MS"/>
                  <a:ea typeface="Symbol" charset="2"/>
                  <a:cs typeface="Comic Sans MS"/>
                </a:rPr>
                <a:t>CP</a:t>
              </a:r>
              <a:endParaRPr lang="en-US" sz="1800">
                <a:solidFill>
                  <a:srgbClr val="0000FF"/>
                </a:solidFill>
                <a:latin typeface="Comic Sans MS"/>
                <a:ea typeface="Symbol" charset="2"/>
                <a:cs typeface="Comic Sans MS"/>
              </a:endParaRPr>
            </a:p>
          </p:txBody>
        </p:sp>
        <p:cxnSp>
          <p:nvCxnSpPr>
            <p:cNvPr id="35" name="Connettore 2 34"/>
            <p:cNvCxnSpPr/>
            <p:nvPr/>
          </p:nvCxnSpPr>
          <p:spPr bwMode="auto">
            <a:xfrm rot="10800000" flipV="1">
              <a:off x="6019801" y="1905000"/>
              <a:ext cx="1385327" cy="45720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6</a:t>
            </a:fld>
            <a:endParaRPr lang="en-US" sz="1400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28800" y="591328"/>
            <a:ext cx="662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>
                <a:solidFill>
                  <a:srgbClr val="FF0000"/>
                </a:solidFill>
              </a:rPr>
              <a:t>nonzero </a:t>
            </a:r>
            <a:r>
              <a:rPr lang="en-US" sz="180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1800" baseline="-25000">
                <a:solidFill>
                  <a:srgbClr val="FF0000"/>
                </a:solidFill>
              </a:rPr>
              <a:t>13 </a:t>
            </a:r>
            <a:r>
              <a:rPr lang="en-US" sz="1800">
                <a:solidFill>
                  <a:srgbClr val="000090"/>
                </a:solidFill>
              </a:rPr>
              <a:t>improves the convergence of the two data sets                         </a:t>
            </a: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1600944" y="1219200"/>
            <a:ext cx="7009655" cy="4114800"/>
            <a:chOff x="863" y="816"/>
            <a:chExt cx="4552" cy="2784"/>
          </a:xfrm>
        </p:grpSpPr>
        <p:pic>
          <p:nvPicPr>
            <p:cNvPr id="11" name="Picture 3" descr="fig_chi2_00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3" y="816"/>
              <a:ext cx="2152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 descr="fig_chi2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64" y="816"/>
              <a:ext cx="2151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960" y="3206"/>
              <a:ext cx="91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it-IT" sz="2000" b="0">
                  <a:solidFill>
                    <a:srgbClr val="FF0000"/>
                  </a:solidFill>
                  <a:sym typeface="Symbol" charset="2"/>
                </a:rPr>
                <a:t>sin</a:t>
              </a:r>
              <a:r>
                <a:rPr lang="it-IT" sz="2000" b="0" baseline="30000">
                  <a:solidFill>
                    <a:srgbClr val="FF0000"/>
                  </a:solidFill>
                  <a:sym typeface="Symbol" charset="2"/>
                </a:rPr>
                <a:t>2</a:t>
              </a:r>
              <a:r>
                <a:rPr lang="it-IT" sz="2000" b="0">
                  <a:solidFill>
                    <a:srgbClr val="FF0000"/>
                  </a:solidFill>
                  <a:sym typeface="Symbol" charset="2"/>
                </a:rPr>
                <a:t></a:t>
              </a:r>
              <a:r>
                <a:rPr lang="it-IT" sz="2000" b="0" baseline="-25000">
                  <a:solidFill>
                    <a:srgbClr val="FF0000"/>
                  </a:solidFill>
                  <a:sym typeface="Symbol" charset="2"/>
                </a:rPr>
                <a:t>13 </a:t>
              </a:r>
              <a:r>
                <a:rPr lang="it-IT" sz="2000" b="0">
                  <a:solidFill>
                    <a:srgbClr val="FF0000"/>
                  </a:solidFill>
                  <a:sym typeface="Symbol" charset="2"/>
                </a:rPr>
                <a:t>= 0</a:t>
              </a:r>
              <a:endParaRPr lang="it-IT" sz="2000" b="0">
                <a:sym typeface="Symbol" charset="2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408" y="3206"/>
              <a:ext cx="115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it-IT" sz="2000" b="0">
                  <a:solidFill>
                    <a:srgbClr val="FF0000"/>
                  </a:solidFill>
                  <a:sym typeface="Symbol" charset="2"/>
                </a:rPr>
                <a:t>sin</a:t>
              </a:r>
              <a:r>
                <a:rPr lang="it-IT" sz="2000" b="0" baseline="30000">
                  <a:solidFill>
                    <a:srgbClr val="FF0000"/>
                  </a:solidFill>
                  <a:sym typeface="Symbol" charset="2"/>
                </a:rPr>
                <a:t>2</a:t>
              </a:r>
              <a:r>
                <a:rPr lang="it-IT" sz="2000" b="0">
                  <a:solidFill>
                    <a:srgbClr val="FF0000"/>
                  </a:solidFill>
                  <a:sym typeface="Symbol" charset="2"/>
                </a:rPr>
                <a:t></a:t>
              </a:r>
              <a:r>
                <a:rPr lang="it-IT" sz="2000" b="0" baseline="-25000">
                  <a:solidFill>
                    <a:srgbClr val="FF0000"/>
                  </a:solidFill>
                  <a:sym typeface="Symbol" charset="2"/>
                </a:rPr>
                <a:t>13 </a:t>
              </a:r>
              <a:r>
                <a:rPr lang="it-IT" sz="2000" b="0">
                  <a:solidFill>
                    <a:srgbClr val="FF0000"/>
                  </a:solidFill>
                  <a:sym typeface="Symbol" charset="2"/>
                </a:rPr>
                <a:t>= 0.03</a:t>
              </a:r>
              <a:endParaRPr lang="it-IT" sz="2000" b="0">
                <a:sym typeface="Symbol" charset="2"/>
              </a:endParaRPr>
            </a:p>
          </p:txBody>
        </p:sp>
      </p:grpSp>
      <p:sp>
        <p:nvSpPr>
          <p:cNvPr id="15" name="Rectangle 10"/>
          <p:cNvSpPr txBox="1">
            <a:spLocks noChangeArrowheads="1"/>
          </p:cNvSpPr>
          <p:nvPr/>
        </p:nvSpPr>
        <p:spPr bwMode="auto">
          <a:xfrm>
            <a:off x="457200" y="5486400"/>
            <a:ext cx="922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it-IT" sz="1400">
                <a:solidFill>
                  <a:srgbClr val="13783B"/>
                </a:solidFill>
              </a:rPr>
              <a:t>[GLF, Lisi, Marrone, Palazzo, Rotunno, </a:t>
            </a:r>
            <a:r>
              <a:rPr lang="it-IT" sz="1400">
                <a:solidFill>
                  <a:srgbClr val="2429F7"/>
                </a:solidFill>
              </a:rPr>
              <a:t>Proc. of “NO-VE 2008”</a:t>
            </a:r>
            <a:r>
              <a:rPr lang="it-IT" sz="1400">
                <a:solidFill>
                  <a:srgbClr val="13783B"/>
                </a:solidFill>
              </a:rPr>
              <a:t>] </a:t>
            </a:r>
            <a:endParaRPr lang="it-IT" sz="1400" b="0">
              <a:solidFill>
                <a:srgbClr val="13783B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57200" y="5867400"/>
            <a:ext cx="76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13783B"/>
                </a:solidFill>
              </a:rPr>
              <a:t>[Balantekin </a:t>
            </a:r>
            <a:r>
              <a:rPr lang="en-US" sz="1400" dirty="0">
                <a:solidFill>
                  <a:srgbClr val="13783B"/>
                </a:solidFill>
              </a:rPr>
              <a:t>&amp; Yilmaz, </a:t>
            </a:r>
            <a:r>
              <a:rPr lang="en-US" sz="1400" dirty="0" err="1">
                <a:solidFill>
                  <a:srgbClr val="0000FF"/>
                </a:solidFill>
              </a:rPr>
              <a:t>J</a:t>
            </a:r>
            <a:r>
              <a:rPr lang="en-US" sz="1400" dirty="0" err="1" smtClean="0">
                <a:solidFill>
                  <a:srgbClr val="0000FF"/>
                </a:solidFill>
              </a:rPr>
              <a:t>.Phys</a:t>
            </a:r>
            <a:r>
              <a:rPr lang="en-US" sz="1400" dirty="0">
                <a:solidFill>
                  <a:srgbClr val="0000FF"/>
                </a:solidFill>
              </a:rPr>
              <a:t>. G 35, 075007 (2008),</a:t>
            </a:r>
            <a:r>
              <a:rPr lang="en-US" sz="1400" dirty="0">
                <a:solidFill>
                  <a:srgbClr val="13783B"/>
                </a:solidFill>
              </a:rPr>
              <a:t> </a:t>
            </a:r>
            <a:r>
              <a:rPr lang="en-US" sz="1400" dirty="0">
                <a:solidFill>
                  <a:srgbClr val="0000FF"/>
                </a:solidFill>
              </a:rPr>
              <a:t>arXiv:0804.3345,</a:t>
            </a:r>
            <a:r>
              <a:rPr lang="en-US" sz="1400" dirty="0">
                <a:solidFill>
                  <a:srgbClr val="13783B"/>
                </a:solidFill>
              </a:rPr>
              <a:t>]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381000" y="572218"/>
            <a:ext cx="1524000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2008 data</a:t>
            </a:r>
            <a:r>
              <a:rPr lang="en-US" sz="2000"/>
              <a:t>:</a:t>
            </a:r>
            <a:endParaRPr lang="en-US" sz="180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04404" y="228600"/>
            <a:ext cx="89927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 b="0">
                <a:solidFill>
                  <a:srgbClr val="00007D"/>
                </a:solidFill>
              </a:rPr>
              <a:t>The </a:t>
            </a:r>
            <a:r>
              <a:rPr lang="en-US" sz="1800" b="0">
                <a:solidFill>
                  <a:srgbClr val="0000FF"/>
                </a:solidFill>
              </a:rPr>
              <a:t>solar+KamLAND </a:t>
            </a:r>
            <a:r>
              <a:rPr lang="en-US" sz="1800" b="0">
                <a:solidFill>
                  <a:srgbClr val="00007D"/>
                </a:solidFill>
              </a:rPr>
              <a:t>hint for</a:t>
            </a:r>
            <a:r>
              <a:rPr lang="en-US" sz="1800" b="0">
                <a:solidFill>
                  <a:srgbClr val="2025DE"/>
                </a:solidFill>
              </a:rPr>
              <a:t> </a:t>
            </a:r>
            <a:r>
              <a:rPr lang="el-GR" sz="1800" b="0">
                <a:solidFill>
                  <a:srgbClr val="FF0000"/>
                </a:solidFill>
                <a:latin typeface="Lucida Grande" charset="0"/>
                <a:sym typeface="Symbol" charset="2"/>
              </a:rPr>
              <a:t>θ</a:t>
            </a:r>
            <a:r>
              <a:rPr lang="en-US" sz="1800" b="0" baseline="-25000">
                <a:solidFill>
                  <a:srgbClr val="FF0000"/>
                </a:solidFill>
                <a:sym typeface="Symbol" charset="2"/>
              </a:rPr>
              <a:t>13 </a:t>
            </a:r>
            <a:r>
              <a:rPr lang="en-US" sz="1800" b="0">
                <a:solidFill>
                  <a:srgbClr val="FF0000"/>
                </a:solidFill>
                <a:sym typeface="Symbol" charset="2"/>
              </a:rPr>
              <a:t>&gt; 0 </a:t>
            </a:r>
            <a:r>
              <a:rPr lang="en-US" sz="1800" b="0">
                <a:solidFill>
                  <a:srgbClr val="00007D"/>
                </a:solidFill>
                <a:sym typeface="Symbol" charset="2"/>
              </a:rPr>
              <a:t>can be plotted in the plane of the two mixing angles, where the </a:t>
            </a:r>
            <a:r>
              <a:rPr lang="en-US" sz="1800" b="0">
                <a:solidFill>
                  <a:srgbClr val="FF0000"/>
                </a:solidFill>
                <a:sym typeface="Symbol" charset="2"/>
              </a:rPr>
              <a:t>different correlations</a:t>
            </a:r>
            <a:r>
              <a:rPr lang="en-US" sz="1800" b="0">
                <a:solidFill>
                  <a:srgbClr val="00007D"/>
                </a:solidFill>
                <a:sym typeface="Symbol" charset="2"/>
              </a:rPr>
              <a:t> of the two datasets are more evident:</a:t>
            </a:r>
            <a:endParaRPr lang="en-US" sz="1800" b="0">
              <a:solidFill>
                <a:srgbClr val="00007D"/>
              </a:solidFill>
            </a:endParaRPr>
          </a:p>
        </p:txBody>
      </p:sp>
      <p:pic>
        <p:nvPicPr>
          <p:cNvPr id="4" name="Picture 3" descr="Pages from 0806-35"/>
          <p:cNvPicPr>
            <a:picLocks noChangeAspect="1" noChangeArrowheads="1"/>
          </p:cNvPicPr>
          <p:nvPr/>
        </p:nvPicPr>
        <p:blipFill>
          <a:blip r:embed="rId3"/>
          <a:srcRect r="38448"/>
          <a:stretch>
            <a:fillRect/>
          </a:stretch>
        </p:blipFill>
        <p:spPr bwMode="auto">
          <a:xfrm>
            <a:off x="457200" y="1066800"/>
            <a:ext cx="4069027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Pages from 0806-35"/>
          <p:cNvPicPr>
            <a:picLocks noChangeAspect="1" noChangeArrowheads="1"/>
          </p:cNvPicPr>
          <p:nvPr/>
        </p:nvPicPr>
        <p:blipFill>
          <a:blip r:embed="rId3"/>
          <a:srcRect l="59209"/>
          <a:stretch>
            <a:fillRect/>
          </a:stretch>
        </p:blipFill>
        <p:spPr bwMode="auto">
          <a:xfrm>
            <a:off x="4419600" y="1066800"/>
            <a:ext cx="2696633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96000" y="2209797"/>
            <a:ext cx="3657771" cy="1295411"/>
            <a:chOff x="5487047" y="2738802"/>
            <a:chExt cx="3376173" cy="1296253"/>
          </a:xfrm>
        </p:grpSpPr>
        <p:sp>
          <p:nvSpPr>
            <p:cNvPr id="98315" name="Rectangle 5"/>
            <p:cNvSpPr>
              <a:spLocks noChangeArrowheads="1"/>
            </p:cNvSpPr>
            <p:nvPr/>
          </p:nvSpPr>
          <p:spPr bwMode="auto">
            <a:xfrm>
              <a:off x="6542052" y="2738802"/>
              <a:ext cx="2321168" cy="5847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0">
                  <a:solidFill>
                    <a:srgbClr val="0000FF"/>
                  </a:solidFill>
                  <a:sym typeface="Symbol" charset="2"/>
                </a:rPr>
                <a:t> </a:t>
              </a:r>
              <a:r>
                <a:rPr lang="en-US" sz="1600" b="0">
                  <a:solidFill>
                    <a:srgbClr val="FF0000"/>
                  </a:solidFill>
                  <a:sym typeface="Symbol" charset="2"/>
                </a:rPr>
                <a:t>Best fit more than 1 sigma away from zero</a:t>
              </a:r>
              <a:endParaRPr lang="en-US" sz="1400" b="0">
                <a:solidFill>
                  <a:srgbClr val="FF0000"/>
                </a:solidFill>
              </a:endParaRPr>
            </a:p>
          </p:txBody>
        </p:sp>
        <p:sp>
          <p:nvSpPr>
            <p:cNvPr id="98316" name="Line 6"/>
            <p:cNvSpPr>
              <a:spLocks noChangeShapeType="1"/>
            </p:cNvSpPr>
            <p:nvPr/>
          </p:nvSpPr>
          <p:spPr bwMode="auto">
            <a:xfrm flipH="1">
              <a:off x="5487047" y="3272550"/>
              <a:ext cx="1477007" cy="76250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314935" y="3276600"/>
            <a:ext cx="2514865" cy="5847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rgbClr val="2025DE"/>
                </a:solidFill>
              </a:rPr>
              <a:t> </a:t>
            </a:r>
            <a:r>
              <a:rPr lang="en-US" sz="1600" b="0">
                <a:solidFill>
                  <a:srgbClr val="FF0000"/>
                </a:solidFill>
              </a:rPr>
              <a:t>sin</a:t>
            </a:r>
            <a:r>
              <a:rPr lang="en-US" sz="1600" b="0" baseline="30000">
                <a:solidFill>
                  <a:srgbClr val="FF0000"/>
                </a:solidFill>
              </a:rPr>
              <a:t>2</a:t>
            </a:r>
            <a:r>
              <a:rPr lang="el-GR" sz="1600" b="0">
                <a:solidFill>
                  <a:srgbClr val="FF0000"/>
                </a:solidFill>
                <a:latin typeface="Lucida Grande" charset="0"/>
                <a:sym typeface="Symbol" charset="2"/>
              </a:rPr>
              <a:t>θ</a:t>
            </a:r>
            <a:r>
              <a:rPr lang="en-US" sz="1600" b="0" baseline="-25000">
                <a:solidFill>
                  <a:srgbClr val="FF0000"/>
                </a:solidFill>
                <a:sym typeface="Symbol" charset="2"/>
              </a:rPr>
              <a:t>13 </a:t>
            </a:r>
            <a:r>
              <a:rPr lang="en-US" sz="1600" b="0">
                <a:solidFill>
                  <a:srgbClr val="FF0000"/>
                </a:solidFill>
                <a:sym typeface="Symbol" charset="2"/>
              </a:rPr>
              <a:t>= 0.021  0.017 </a:t>
            </a:r>
          </a:p>
          <a:p>
            <a:pPr algn="ctr"/>
            <a:r>
              <a:rPr lang="en-US" sz="1600" b="0">
                <a:solidFill>
                  <a:srgbClr val="FF0000"/>
                </a:solidFill>
                <a:sym typeface="Symbol" charset="2"/>
              </a:rPr>
              <a:t>(Solar + KamLAND)</a:t>
            </a: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657B7-7018-FB41-8003-9697B638E486}" type="slidenum">
              <a:rPr lang="en-US"/>
              <a:pPr>
                <a:defRPr/>
              </a:pPr>
              <a:t>7</a:t>
            </a:fld>
            <a:endParaRPr lang="en-US" sz="1400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295400" y="4800600"/>
            <a:ext cx="5941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2008: Hint of </a:t>
            </a:r>
            <a:r>
              <a:rPr lang="en-US" sz="180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1800" baseline="-25000">
                <a:solidFill>
                  <a:srgbClr val="FF0000"/>
                </a:solidFill>
              </a:rPr>
              <a:t>e</a:t>
            </a:r>
            <a:r>
              <a:rPr lang="en-US" sz="1800">
                <a:solidFill>
                  <a:srgbClr val="FF0000"/>
                </a:solidFill>
              </a:rPr>
              <a:t> as a superposition of three states ?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81000" y="5754469"/>
            <a:ext cx="922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13783B"/>
                </a:solidFill>
              </a:rPr>
              <a:t>Note</a:t>
            </a:r>
            <a:r>
              <a:rPr lang="en-US" sz="1800">
                <a:solidFill>
                  <a:srgbClr val="000090"/>
                </a:solidFill>
              </a:rPr>
              <a:t>: even though statistically weak</a:t>
            </a:r>
            <a:r>
              <a:rPr lang="en-US" sz="1800"/>
              <a:t> </a:t>
            </a:r>
            <a:r>
              <a:rPr lang="en-US" sz="1800">
                <a:solidFill>
                  <a:srgbClr val="0000FF"/>
                </a:solidFill>
              </a:rPr>
              <a:t>(~1.5 </a:t>
            </a:r>
            <a:r>
              <a:rPr lang="en-US" sz="1800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1800">
                <a:solidFill>
                  <a:srgbClr val="0000FF"/>
                </a:solidFill>
              </a:rPr>
              <a:t>)</a:t>
            </a:r>
            <a:r>
              <a:rPr lang="en-US" sz="1800">
                <a:solidFill>
                  <a:srgbClr val="000090"/>
                </a:solidFill>
              </a:rPr>
              <a:t>, this hint is quite </a:t>
            </a:r>
            <a:r>
              <a:rPr lang="ja-JP" altLang="en-US" sz="1800">
                <a:solidFill>
                  <a:srgbClr val="000090"/>
                </a:solidFill>
              </a:rPr>
              <a:t>“</a:t>
            </a:r>
            <a:r>
              <a:rPr lang="en-US" altLang="ja-JP" sz="1800">
                <a:solidFill>
                  <a:srgbClr val="000090"/>
                </a:solidFill>
              </a:rPr>
              <a:t>clean</a:t>
            </a:r>
            <a:r>
              <a:rPr lang="ja-JP" altLang="en-US" sz="1800">
                <a:solidFill>
                  <a:srgbClr val="000090"/>
                </a:solidFill>
              </a:rPr>
              <a:t>”</a:t>
            </a:r>
            <a:r>
              <a:rPr lang="it-IT" altLang="ja-JP" sz="1800">
                <a:solidFill>
                  <a:srgbClr val="000090"/>
                </a:solidFill>
              </a:rPr>
              <a:t>,</a:t>
            </a:r>
            <a:r>
              <a:rPr lang="en-US" altLang="ja-JP" sz="1800">
                <a:solidFill>
                  <a:srgbClr val="000090"/>
                </a:solidFill>
              </a:rPr>
              <a:t> as it involves </a:t>
            </a:r>
            <a:r>
              <a:rPr lang="en-US" altLang="ja-JP" sz="1800">
                <a:solidFill>
                  <a:srgbClr val="0000FF"/>
                </a:solidFill>
              </a:rPr>
              <a:t>very simple oscillation physics</a:t>
            </a:r>
            <a:r>
              <a:rPr lang="en-US" altLang="ja-JP" sz="1800">
                <a:solidFill>
                  <a:srgbClr val="000090"/>
                </a:solidFill>
              </a:rPr>
              <a:t>.</a:t>
            </a:r>
            <a:endParaRPr lang="en-US" sz="1800">
              <a:solidFill>
                <a:srgbClr val="00009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95400" y="51816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rgbClr val="13783B"/>
                </a:solidFill>
              </a:rPr>
              <a:t>[GLF, Lisi, Marrone, Palazzo, Rotunno, </a:t>
            </a:r>
            <a:r>
              <a:rPr lang="it-IT" sz="1600">
                <a:solidFill>
                  <a:srgbClr val="2429F7"/>
                </a:solidFill>
              </a:rPr>
              <a:t>PRL 101, 141801 (2008), hep-ph/0806.2649</a:t>
            </a:r>
            <a:r>
              <a:rPr lang="it-IT" sz="1600">
                <a:solidFill>
                  <a:srgbClr val="13783B"/>
                </a:solidFill>
              </a:rPr>
              <a:t>]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828800" y="3276600"/>
            <a:ext cx="2056871" cy="5847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0000FF"/>
                </a:solidFill>
                <a:sym typeface="Symbol" charset="2"/>
              </a:rPr>
              <a:t> </a:t>
            </a:r>
            <a:r>
              <a:rPr lang="en-US" sz="1600">
                <a:solidFill>
                  <a:srgbClr val="FF0000"/>
                </a:solidFill>
                <a:sym typeface="Symbol" charset="2"/>
              </a:rPr>
              <a:t>best fit ~ 1 sigma away from zero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57200" y="1676400"/>
            <a:ext cx="4342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b="0">
                <a:solidFill>
                  <a:srgbClr val="00007D"/>
                </a:solidFill>
                <a:sym typeface="Symbol" charset="2"/>
              </a:rPr>
              <a:t>… mainly due to </a:t>
            </a:r>
            <a:r>
              <a:rPr lang="en-US" sz="1600" b="0">
                <a:solidFill>
                  <a:srgbClr val="FF0000"/>
                </a:solidFill>
                <a:sym typeface="Symbol" charset="2"/>
              </a:rPr>
              <a:t>subleading “solar term” effects</a:t>
            </a:r>
            <a:r>
              <a:rPr lang="en-US" sz="1600" b="0">
                <a:solidFill>
                  <a:srgbClr val="00007D"/>
                </a:solidFill>
                <a:sym typeface="Symbol" charset="2"/>
              </a:rPr>
              <a:t> which help fitting atmospheric electron event data (especially sub-GeV).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953001" y="1447800"/>
            <a:ext cx="4799939" cy="4572000"/>
            <a:chOff x="3120" y="960"/>
            <a:chExt cx="3024" cy="2880"/>
          </a:xfrm>
        </p:grpSpPr>
        <p:sp>
          <p:nvSpPr>
            <p:cNvPr id="92176" name="Rectangle 16"/>
            <p:cNvSpPr>
              <a:spLocks noChangeArrowheads="1"/>
            </p:cNvSpPr>
            <p:nvPr/>
          </p:nvSpPr>
          <p:spPr bwMode="auto">
            <a:xfrm>
              <a:off x="3120" y="960"/>
              <a:ext cx="3024" cy="28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92177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2" y="1056"/>
              <a:ext cx="2768" cy="2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uppo 18"/>
          <p:cNvGrpSpPr/>
          <p:nvPr/>
        </p:nvGrpSpPr>
        <p:grpSpPr>
          <a:xfrm>
            <a:off x="3962399" y="3200401"/>
            <a:ext cx="3886200" cy="1219200"/>
            <a:chOff x="3818792" y="3823138"/>
            <a:chExt cx="4110404" cy="798786"/>
          </a:xfrm>
        </p:grpSpPr>
        <p:sp>
          <p:nvSpPr>
            <p:cNvPr id="92174" name="Line 10"/>
            <p:cNvSpPr>
              <a:spLocks noChangeShapeType="1"/>
            </p:cNvSpPr>
            <p:nvPr/>
          </p:nvSpPr>
          <p:spPr bwMode="auto">
            <a:xfrm>
              <a:off x="3818792" y="4072759"/>
              <a:ext cx="4110404" cy="549165"/>
            </a:xfrm>
            <a:prstGeom prst="line">
              <a:avLst/>
            </a:prstGeom>
            <a:noFill/>
            <a:ln w="12700">
              <a:solidFill>
                <a:srgbClr val="13783B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175" name="Line 19"/>
            <p:cNvSpPr>
              <a:spLocks noChangeShapeType="1"/>
            </p:cNvSpPr>
            <p:nvPr/>
          </p:nvSpPr>
          <p:spPr bwMode="auto">
            <a:xfrm flipV="1">
              <a:off x="3818792" y="3823138"/>
              <a:ext cx="2740269" cy="249621"/>
            </a:xfrm>
            <a:prstGeom prst="line">
              <a:avLst/>
            </a:prstGeom>
            <a:noFill/>
            <a:ln w="12700">
              <a:solidFill>
                <a:srgbClr val="13783B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92167" name="Text Box 12"/>
          <p:cNvSpPr txBox="1">
            <a:spLocks noChangeArrowheads="1"/>
          </p:cNvSpPr>
          <p:nvPr/>
        </p:nvSpPr>
        <p:spPr bwMode="auto">
          <a:xfrm>
            <a:off x="381000" y="1033463"/>
            <a:ext cx="7543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1400" b="0">
                <a:solidFill>
                  <a:srgbClr val="1CAE56"/>
                </a:solidFill>
              </a:rPr>
              <a:t>[GLF, Lisi, Marrone, Palazzo, </a:t>
            </a:r>
            <a:r>
              <a:rPr lang="it-IT" sz="1400" b="0">
                <a:solidFill>
                  <a:srgbClr val="2429F7"/>
                </a:solidFill>
              </a:rPr>
              <a:t>Progr. Part. Nucl. Phys. 57, 742 (2006), hep-ph/0506083</a:t>
            </a:r>
            <a:r>
              <a:rPr lang="it-IT" sz="1400" b="0">
                <a:solidFill>
                  <a:srgbClr val="007800"/>
                </a:solidFill>
              </a:rPr>
              <a:t>]</a:t>
            </a: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657B7-7018-FB41-8003-9697B638E486}" type="slidenum">
              <a:rPr lang="en-US"/>
              <a:pPr>
                <a:defRPr/>
              </a:pPr>
              <a:t>8</a:t>
            </a:fld>
            <a:endParaRPr lang="en-US" sz="1400" dirty="0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81000" y="381000"/>
            <a:ext cx="929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90"/>
                </a:solidFill>
              </a:rPr>
              <a:t>In addition, the </a:t>
            </a:r>
            <a:r>
              <a:rPr lang="en-US" sz="1800" b="0">
                <a:solidFill>
                  <a:srgbClr val="FF0000"/>
                </a:solidFill>
              </a:rPr>
              <a:t>solar + KL </a:t>
            </a:r>
            <a:r>
              <a:rPr lang="en-US" sz="1800" b="0">
                <a:solidFill>
                  <a:srgbClr val="000090"/>
                </a:solidFill>
              </a:rPr>
              <a:t>hint was consistent with a previous preference for </a:t>
            </a:r>
            <a:r>
              <a:rPr lang="en-US" sz="1800" b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1800" b="0" baseline="-25000">
                <a:solidFill>
                  <a:srgbClr val="FF0000"/>
                </a:solidFill>
              </a:rPr>
              <a:t>13 </a:t>
            </a:r>
            <a:r>
              <a:rPr lang="en-US" sz="1800" b="0">
                <a:solidFill>
                  <a:srgbClr val="FF0000"/>
                </a:solidFill>
              </a:rPr>
              <a:t>&gt; 0</a:t>
            </a:r>
            <a:r>
              <a:rPr lang="en-US" sz="1800" b="0">
                <a:solidFill>
                  <a:srgbClr val="000090"/>
                </a:solidFill>
              </a:rPr>
              <a:t>, found from our 3</a:t>
            </a:r>
            <a:r>
              <a:rPr lang="en-US" sz="1800" b="0">
                <a:solidFill>
                  <a:srgbClr val="000090"/>
                </a:solidFill>
                <a:latin typeface="Symbol" charset="2"/>
                <a:cs typeface="Symbol" charset="2"/>
              </a:rPr>
              <a:t>n</a:t>
            </a:r>
            <a:r>
              <a:rPr lang="en-US" sz="1800" b="0">
                <a:solidFill>
                  <a:srgbClr val="000090"/>
                </a:solidFill>
              </a:rPr>
              <a:t> analysis of </a:t>
            </a:r>
            <a:r>
              <a:rPr lang="en-US" sz="1800" b="0">
                <a:solidFill>
                  <a:srgbClr val="FF0000"/>
                </a:solidFill>
              </a:rPr>
              <a:t>atmospheric + LBL + Chooz</a:t>
            </a:r>
            <a:r>
              <a:rPr lang="en-US" sz="1800" b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1800" b="0">
                <a:solidFill>
                  <a:srgbClr val="FF0000"/>
                </a:solidFill>
              </a:rPr>
              <a:t>data </a:t>
            </a:r>
            <a:r>
              <a:rPr lang="en-US" sz="1800" b="0">
                <a:solidFill>
                  <a:srgbClr val="000090"/>
                </a:solidFill>
              </a:rPr>
              <a:t>…</a:t>
            </a:r>
            <a:r>
              <a:rPr lang="en-US" sz="1800" b="0">
                <a:solidFill>
                  <a:srgbClr val="FF0000"/>
                </a:solidFill>
              </a:rPr>
              <a:t> </a:t>
            </a:r>
            <a:endParaRPr lang="en-US" sz="1800" b="0"/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457200" y="4495800"/>
            <a:ext cx="426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b="0">
                <a:solidFill>
                  <a:srgbClr val="000090"/>
                </a:solidFill>
              </a:rPr>
              <a:t>[However, atmospheric </a:t>
            </a:r>
            <a:r>
              <a:rPr lang="en-US" sz="1600" b="0">
                <a:solidFill>
                  <a:srgbClr val="000090"/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US" sz="1600" b="0">
                <a:solidFill>
                  <a:srgbClr val="000090"/>
                </a:solidFill>
              </a:rPr>
              <a:t> physics and data analysis are admittedly more </a:t>
            </a:r>
            <a:r>
              <a:rPr lang="en-US" sz="1600" b="0">
                <a:solidFill>
                  <a:srgbClr val="FF0000"/>
                </a:solidFill>
              </a:rPr>
              <a:t>involved</a:t>
            </a:r>
            <a:r>
              <a:rPr lang="en-US" sz="1600" b="0">
                <a:solidFill>
                  <a:srgbClr val="000090"/>
                </a:solidFill>
              </a:rPr>
              <a:t>; statistical significance of the atmospheric hint somewhat </a:t>
            </a:r>
            <a:r>
              <a:rPr lang="en-US" sz="1600" b="0">
                <a:solidFill>
                  <a:srgbClr val="FF0000"/>
                </a:solidFill>
              </a:rPr>
              <a:t>debated</a:t>
            </a:r>
            <a:r>
              <a:rPr lang="en-US" sz="1600" b="0">
                <a:solidFill>
                  <a:srgbClr val="000090"/>
                </a:solidFill>
              </a:rPr>
              <a:t> in the literature.]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6D3C0-1786-B04F-8BDF-4FBB9D556C0F}" type="slidenum">
              <a:rPr lang="en-US"/>
              <a:pPr>
                <a:defRPr/>
              </a:pPr>
              <a:t>9</a:t>
            </a:fld>
            <a:endParaRPr lang="en-US" sz="1400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04800" y="223838"/>
            <a:ext cx="3124200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2000">
                <a:solidFill>
                  <a:srgbClr val="FF0000"/>
                </a:solidFill>
              </a:rPr>
              <a:t>Our summary in 2008 …</a:t>
            </a:r>
            <a:endParaRPr lang="en-US" sz="2000" baseline="-25000">
              <a:solidFill>
                <a:srgbClr val="007800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762000" y="685800"/>
            <a:ext cx="6342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0090"/>
                </a:solidFill>
              </a:rPr>
              <a:t> “</a:t>
            </a:r>
            <a:r>
              <a:rPr lang="en-US" sz="2000" b="0" u="sng">
                <a:solidFill>
                  <a:srgbClr val="000090"/>
                </a:solidFill>
              </a:rPr>
              <a:t>Hints</a:t>
            </a:r>
            <a:r>
              <a:rPr lang="en-US" sz="2000" b="0">
                <a:solidFill>
                  <a:srgbClr val="000090"/>
                </a:solidFill>
              </a:rPr>
              <a:t> of </a:t>
            </a:r>
            <a:r>
              <a:rPr lang="en-US" sz="2000" b="0">
                <a:solidFill>
                  <a:srgbClr val="00009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2000" b="0" baseline="-25000">
                <a:solidFill>
                  <a:srgbClr val="000090"/>
                </a:solidFill>
              </a:rPr>
              <a:t>13 </a:t>
            </a:r>
            <a:r>
              <a:rPr lang="en-US" sz="2000" b="0">
                <a:solidFill>
                  <a:srgbClr val="000090"/>
                </a:solidFill>
              </a:rPr>
              <a:t>&gt; 0 from global neutrino data analysis”</a:t>
            </a:r>
          </a:p>
        </p:txBody>
      </p:sp>
      <p:pic>
        <p:nvPicPr>
          <p:cNvPr id="10" name="Picture 3" descr="Pages from 0806-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6200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Pages from 0806-37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543425"/>
            <a:ext cx="35814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4724400" y="4725988"/>
            <a:ext cx="398067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>
                <a:solidFill>
                  <a:srgbClr val="000090"/>
                </a:solidFill>
              </a:rPr>
              <a:t>Hint significance: 90% C.L.</a:t>
            </a:r>
          </a:p>
          <a:p>
            <a:pPr algn="ctr"/>
            <a:endParaRPr lang="en-US" sz="900" b="0">
              <a:solidFill>
                <a:srgbClr val="FF0000"/>
              </a:solidFill>
            </a:endParaRPr>
          </a:p>
          <a:p>
            <a:pPr algn="ctr"/>
            <a:r>
              <a:rPr lang="en-US">
                <a:solidFill>
                  <a:srgbClr val="FF0000"/>
                </a:solidFill>
              </a:rPr>
              <a:t> sin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>
                <a:solidFill>
                  <a:srgbClr val="FF0000"/>
                </a:solidFill>
              </a:rPr>
              <a:t>13 </a:t>
            </a:r>
            <a:r>
              <a:rPr lang="en-US">
                <a:solidFill>
                  <a:srgbClr val="FF0000"/>
                </a:solidFill>
              </a:rPr>
              <a:t>= 0.016 ± 0.010</a:t>
            </a:r>
          </a:p>
          <a:p>
            <a:pPr algn="ctr"/>
            <a:endParaRPr lang="en-US" sz="700">
              <a:solidFill>
                <a:srgbClr val="FF0000"/>
              </a:solidFill>
            </a:endParaRPr>
          </a:p>
          <a:p>
            <a:pPr algn="ctr"/>
            <a:endParaRPr lang="en-US" sz="1400" b="0">
              <a:solidFill>
                <a:srgbClr val="0000FF"/>
              </a:solidFill>
            </a:endParaRPr>
          </a:p>
          <a:p>
            <a:pPr algn="ctr"/>
            <a:r>
              <a:rPr lang="en-US" sz="1600" b="0">
                <a:solidFill>
                  <a:srgbClr val="0000FF"/>
                </a:solidFill>
              </a:rPr>
              <a:t>Large literature and debate 2008-2011!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759068" y="1033046"/>
            <a:ext cx="82282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7800"/>
                </a:solidFill>
              </a:rPr>
              <a:t>   [GLF, Lisi, Marrone, Palazzo, Rotunno, </a:t>
            </a:r>
            <a:r>
              <a:rPr lang="it-IT" sz="1600">
                <a:solidFill>
                  <a:srgbClr val="2429F7"/>
                </a:solidFill>
              </a:rPr>
              <a:t>PRL 101, 141801 (2008), hep-ph/0806.2649</a:t>
            </a:r>
            <a:r>
              <a:rPr lang="en-US" sz="1600" b="0">
                <a:solidFill>
                  <a:srgbClr val="007800"/>
                </a:solidFill>
              </a:rPr>
              <a:t>] </a:t>
            </a:r>
          </a:p>
        </p:txBody>
      </p:sp>
      <p:sp>
        <p:nvSpPr>
          <p:cNvPr id="15" name="Ovale 14"/>
          <p:cNvSpPr/>
          <p:nvPr/>
        </p:nvSpPr>
        <p:spPr bwMode="auto">
          <a:xfrm>
            <a:off x="6211856" y="1828800"/>
            <a:ext cx="228600" cy="228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24022</TotalTime>
  <Words>2615</Words>
  <Application>Microsoft Macintosh PowerPoint</Application>
  <PresentationFormat>A4 (21x29,7 cm)</PresentationFormat>
  <Paragraphs>315</Paragraphs>
  <Slides>32</Slides>
  <Notes>4</Notes>
  <HiddenSlides>0</HiddenSlides>
  <MMClips>0</MMClips>
  <ScaleCrop>false</ScaleCrop>
  <HeadingPairs>
    <vt:vector size="4" baseType="variant">
      <vt:variant>
        <vt:lpstr>Modello struttura</vt:lpstr>
      </vt:variant>
      <vt:variant>
        <vt:i4>2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Blank Presentation</vt:lpstr>
      <vt:lpstr>Tema di Office</vt:lpstr>
      <vt:lpstr>Global analysis of neutrino data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neutrino mass-mixing parameters  and  implications for single and double beta decay searches</dc:title>
  <dc:creator>GianLuigi Fogli</dc:creator>
  <cp:lastModifiedBy>Gianluigi Fogli</cp:lastModifiedBy>
  <cp:revision>258</cp:revision>
  <cp:lastPrinted>2007-02-23T16:24:26Z</cp:lastPrinted>
  <dcterms:created xsi:type="dcterms:W3CDTF">2012-05-09T09:47:58Z</dcterms:created>
  <dcterms:modified xsi:type="dcterms:W3CDTF">2012-05-09T09:48:26Z</dcterms:modified>
</cp:coreProperties>
</file>