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8"/>
  </p:notesMasterIdLst>
  <p:sldIdLst>
    <p:sldId id="256" r:id="rId2"/>
    <p:sldId id="313" r:id="rId3"/>
    <p:sldId id="314" r:id="rId4"/>
    <p:sldId id="297" r:id="rId5"/>
    <p:sldId id="260" r:id="rId6"/>
    <p:sldId id="271" r:id="rId7"/>
    <p:sldId id="279" r:id="rId8"/>
    <p:sldId id="280" r:id="rId9"/>
    <p:sldId id="261" r:id="rId10"/>
    <p:sldId id="272" r:id="rId11"/>
    <p:sldId id="273" r:id="rId12"/>
    <p:sldId id="266" r:id="rId13"/>
    <p:sldId id="262" r:id="rId14"/>
    <p:sldId id="267" r:id="rId15"/>
    <p:sldId id="274" r:id="rId16"/>
    <p:sldId id="275" r:id="rId17"/>
    <p:sldId id="276" r:id="rId18"/>
    <p:sldId id="277" r:id="rId19"/>
    <p:sldId id="278" r:id="rId20"/>
    <p:sldId id="263" r:id="rId21"/>
    <p:sldId id="268" r:id="rId22"/>
    <p:sldId id="302" r:id="rId23"/>
    <p:sldId id="315" r:id="rId24"/>
    <p:sldId id="303" r:id="rId25"/>
    <p:sldId id="307" r:id="rId26"/>
    <p:sldId id="305" r:id="rId27"/>
    <p:sldId id="308" r:id="rId28"/>
    <p:sldId id="309" r:id="rId29"/>
    <p:sldId id="316" r:id="rId30"/>
    <p:sldId id="317" r:id="rId31"/>
    <p:sldId id="318" r:id="rId32"/>
    <p:sldId id="319" r:id="rId33"/>
    <p:sldId id="270" r:id="rId34"/>
    <p:sldId id="311" r:id="rId35"/>
    <p:sldId id="301" r:id="rId36"/>
    <p:sldId id="310" r:id="rId3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68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4539B-3290-4DF8-A4EE-48CAE5157D75}" type="datetimeFigureOut">
              <a:rPr lang="it-IT" smtClean="0"/>
              <a:pPr/>
              <a:t>2-08-2012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2367C-B5A8-4DB8-AD8B-39E447CD4B7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information </a:t>
            </a:r>
            <a:r>
              <a:rPr lang="it-IT" baseline="0" dirty="0" err="1" smtClean="0"/>
              <a:t>insecurity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biodefense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clear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early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identify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factors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begin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respond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consideration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</a:t>
            </a:r>
            <a:r>
              <a:rPr lang="it-IT" baseline="0" dirty="0" smtClean="0"/>
              <a:t> in comfort, security, </a:t>
            </a:r>
            <a:r>
              <a:rPr lang="it-IT" baseline="0" dirty="0" err="1" smtClean="0"/>
              <a:t>health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longevity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people’s </a:t>
            </a:r>
            <a:r>
              <a:rPr lang="it-IT" baseline="0" dirty="0" err="1" smtClean="0"/>
              <a:t>lives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industrialized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nations</a:t>
            </a:r>
            <a:r>
              <a:rPr lang="it-IT" baseline="0" dirty="0" smtClean="0"/>
              <a:t>. A more </a:t>
            </a:r>
            <a:r>
              <a:rPr lang="it-IT" baseline="0" dirty="0" err="1" smtClean="0"/>
              <a:t>encompassing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historical</a:t>
            </a:r>
            <a:r>
              <a:rPr lang="it-IT" baseline="0" dirty="0" smtClean="0"/>
              <a:t>, global and </a:t>
            </a:r>
            <a:r>
              <a:rPr lang="it-IT" baseline="0" dirty="0" err="1" smtClean="0"/>
              <a:t>ecological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view</a:t>
            </a:r>
            <a:r>
              <a:rPr lang="it-IT" baseline="0" dirty="0" smtClean="0"/>
              <a:t> od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’s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impacts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shows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emerging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technologies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inevitably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. Science </a:t>
            </a:r>
            <a:r>
              <a:rPr lang="it-IT" baseline="0" dirty="0" err="1" smtClean="0"/>
              <a:t>creates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industry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applies</a:t>
            </a:r>
            <a:r>
              <a:rPr lang="it-IT" baseline="0" dirty="0" smtClean="0"/>
              <a:t> and society </a:t>
            </a:r>
            <a:r>
              <a:rPr lang="it-IT" baseline="0" dirty="0" err="1" smtClean="0"/>
              <a:t>adapts</a:t>
            </a:r>
            <a:r>
              <a:rPr lang="it-IT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thought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public </a:t>
            </a:r>
            <a:r>
              <a:rPr lang="it-IT" baseline="0" dirty="0" err="1" smtClean="0"/>
              <a:t>opposition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result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misunderstandings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baseless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concerns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regarding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, and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always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true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Ethical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aspects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depends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value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judgements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conceptions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–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areas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business </a:t>
            </a:r>
            <a:r>
              <a:rPr lang="it-IT" baseline="0" dirty="0" err="1" smtClean="0"/>
              <a:t>acumen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scientists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knowledge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afford</a:t>
            </a:r>
            <a:r>
              <a:rPr lang="it-IT" baseline="0" dirty="0" smtClean="0"/>
              <a:t> no </a:t>
            </a:r>
            <a:r>
              <a:rPr lang="it-IT" baseline="0" dirty="0" err="1" smtClean="0"/>
              <a:t>special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privilege</a:t>
            </a:r>
            <a:r>
              <a:rPr lang="it-IT" baseline="0" dirty="0" smtClean="0"/>
              <a:t>.  </a:t>
            </a:r>
          </a:p>
          <a:p>
            <a:pPr marL="228600" indent="-228600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2367C-B5A8-4DB8-AD8B-39E447CD4B7A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information </a:t>
            </a:r>
            <a:r>
              <a:rPr lang="it-IT" baseline="0" dirty="0" err="1" smtClean="0"/>
              <a:t>insecurity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biodefense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clear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early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identify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factors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begin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respond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consideration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</a:t>
            </a:r>
            <a:r>
              <a:rPr lang="it-IT" baseline="0" dirty="0" smtClean="0"/>
              <a:t> in comfort, security, </a:t>
            </a:r>
            <a:r>
              <a:rPr lang="it-IT" baseline="0" dirty="0" err="1" smtClean="0"/>
              <a:t>health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longevity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people’s </a:t>
            </a:r>
            <a:r>
              <a:rPr lang="it-IT" baseline="0" dirty="0" err="1" smtClean="0"/>
              <a:t>lives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industrialized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nations</a:t>
            </a:r>
            <a:r>
              <a:rPr lang="it-IT" baseline="0" dirty="0" smtClean="0"/>
              <a:t>. A more </a:t>
            </a:r>
            <a:r>
              <a:rPr lang="it-IT" baseline="0" dirty="0" err="1" smtClean="0"/>
              <a:t>encompassing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historical</a:t>
            </a:r>
            <a:r>
              <a:rPr lang="it-IT" baseline="0" dirty="0" smtClean="0"/>
              <a:t>, global and </a:t>
            </a:r>
            <a:r>
              <a:rPr lang="it-IT" baseline="0" dirty="0" err="1" smtClean="0"/>
              <a:t>ecological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view</a:t>
            </a:r>
            <a:r>
              <a:rPr lang="it-IT" baseline="0" dirty="0" smtClean="0"/>
              <a:t> od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’s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impacts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shows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emerging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technologies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inevitably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. Science </a:t>
            </a:r>
            <a:r>
              <a:rPr lang="it-IT" baseline="0" dirty="0" err="1" smtClean="0"/>
              <a:t>creates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industry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applies</a:t>
            </a:r>
            <a:r>
              <a:rPr lang="it-IT" baseline="0" dirty="0" smtClean="0"/>
              <a:t> and society </a:t>
            </a:r>
            <a:r>
              <a:rPr lang="it-IT" baseline="0" dirty="0" err="1" smtClean="0"/>
              <a:t>adapts</a:t>
            </a:r>
            <a:r>
              <a:rPr lang="it-IT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thought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public </a:t>
            </a:r>
            <a:r>
              <a:rPr lang="it-IT" baseline="0" dirty="0" err="1" smtClean="0"/>
              <a:t>opposition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result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misunderstandings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baseless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concerns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regarding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, and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always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true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Ethical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aspects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depends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value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judgements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conceptions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–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areas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business </a:t>
            </a:r>
            <a:r>
              <a:rPr lang="it-IT" baseline="0" dirty="0" err="1" smtClean="0"/>
              <a:t>acumen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scientists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knowledge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afford</a:t>
            </a:r>
            <a:r>
              <a:rPr lang="it-IT" baseline="0" dirty="0" smtClean="0"/>
              <a:t> no </a:t>
            </a:r>
            <a:r>
              <a:rPr lang="it-IT" baseline="0" dirty="0" err="1" smtClean="0"/>
              <a:t>special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privilege</a:t>
            </a:r>
            <a:r>
              <a:rPr lang="it-IT" baseline="0" dirty="0" smtClean="0"/>
              <a:t>.  </a:t>
            </a:r>
          </a:p>
          <a:p>
            <a:pPr marL="228600" indent="-228600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2367C-B5A8-4DB8-AD8B-39E447CD4B7A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it-IT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information security/privacy </a:t>
            </a:r>
            <a:r>
              <a:rPr lang="it-IT" baseline="0" dirty="0" err="1" smtClean="0"/>
              <a:t>protection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inefficiences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intellectual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prperty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exposure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environmental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hazards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consumersafety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protection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Syntethic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construction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organisms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biological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weapons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stem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genetic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modification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beings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Technoculture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overreliance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technological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fixes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manage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problematic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rather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addressing</a:t>
            </a:r>
            <a:r>
              <a:rPr lang="it-IT" baseline="0" dirty="0" smtClean="0"/>
              <a:t> the cause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overestimating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capacity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control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nanomedicine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helps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extend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life </a:t>
            </a:r>
            <a:r>
              <a:rPr lang="it-IT" baseline="0" dirty="0" err="1" smtClean="0"/>
              <a:t>span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five</a:t>
            </a:r>
            <a:r>
              <a:rPr lang="it-IT" baseline="0" dirty="0" smtClean="0"/>
              <a:t>  or ten </a:t>
            </a:r>
            <a:r>
              <a:rPr lang="it-IT" baseline="0" dirty="0" err="1" smtClean="0"/>
              <a:t>healthful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impact on family </a:t>
            </a:r>
            <a:r>
              <a:rPr lang="it-IT" baseline="0" dirty="0" err="1" smtClean="0"/>
              <a:t>norms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structures</a:t>
            </a:r>
            <a:r>
              <a:rPr lang="it-IT" baseline="0" dirty="0" smtClean="0"/>
              <a:t> , life </a:t>
            </a:r>
            <a:r>
              <a:rPr lang="it-IT" baseline="0" dirty="0" err="1" smtClean="0"/>
              <a:t>plans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trajectories</a:t>
            </a:r>
            <a:r>
              <a:rPr lang="it-IT" baseline="0" dirty="0" smtClean="0"/>
              <a:t> , social and </a:t>
            </a:r>
            <a:r>
              <a:rPr lang="it-IT" baseline="0" dirty="0" err="1" smtClean="0"/>
              <a:t>poltical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istitutions</a:t>
            </a:r>
            <a:r>
              <a:rPr lang="it-IT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issues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nanotechnlogy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potential</a:t>
            </a:r>
            <a:r>
              <a:rPr lang="it-IT" baseline="0" dirty="0" smtClean="0"/>
              <a:t> (in </a:t>
            </a:r>
            <a:r>
              <a:rPr lang="it-IT" baseline="0" dirty="0" err="1" smtClean="0"/>
              <a:t>combination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infomation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robotics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transform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aspects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situation,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altering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kind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creature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or </a:t>
            </a:r>
            <a:r>
              <a:rPr lang="it-IT" baseline="0" dirty="0" err="1" smtClean="0"/>
              <a:t>creating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autonomous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life. </a:t>
            </a:r>
          </a:p>
          <a:p>
            <a:pPr marL="228600" indent="-228600">
              <a:buNone/>
            </a:pPr>
            <a:r>
              <a:rPr lang="it-IT" baseline="0" dirty="0" smtClean="0"/>
              <a:t>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2367C-B5A8-4DB8-AD8B-39E447CD4B7A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it-IT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information security/privacy </a:t>
            </a:r>
            <a:r>
              <a:rPr lang="it-IT" baseline="0" dirty="0" err="1" smtClean="0"/>
              <a:t>protection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inefficiences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intellectual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prperty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exposure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environmental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hazards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consumersafety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protection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Syntethic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construction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organisms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biological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weapons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stem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genetic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modification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beings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Technoculture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overreliance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technological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fixes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manage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problematic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rather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addressing</a:t>
            </a:r>
            <a:r>
              <a:rPr lang="it-IT" baseline="0" dirty="0" smtClean="0"/>
              <a:t> the cause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overestimating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capacity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control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nanomedicine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helps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extend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life </a:t>
            </a:r>
            <a:r>
              <a:rPr lang="it-IT" baseline="0" dirty="0" err="1" smtClean="0"/>
              <a:t>span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five</a:t>
            </a:r>
            <a:r>
              <a:rPr lang="it-IT" baseline="0" dirty="0" smtClean="0"/>
              <a:t>  or ten </a:t>
            </a:r>
            <a:r>
              <a:rPr lang="it-IT" baseline="0" dirty="0" err="1" smtClean="0"/>
              <a:t>healthful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impact on family </a:t>
            </a:r>
            <a:r>
              <a:rPr lang="it-IT" baseline="0" dirty="0" err="1" smtClean="0"/>
              <a:t>norms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structures</a:t>
            </a:r>
            <a:r>
              <a:rPr lang="it-IT" baseline="0" dirty="0" smtClean="0"/>
              <a:t> , life </a:t>
            </a:r>
            <a:r>
              <a:rPr lang="it-IT" baseline="0" dirty="0" err="1" smtClean="0"/>
              <a:t>plans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trajectories</a:t>
            </a:r>
            <a:r>
              <a:rPr lang="it-IT" baseline="0" dirty="0" smtClean="0"/>
              <a:t> , social and </a:t>
            </a:r>
            <a:r>
              <a:rPr lang="it-IT" baseline="0" dirty="0" err="1" smtClean="0"/>
              <a:t>poltical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istitutions</a:t>
            </a:r>
            <a:r>
              <a:rPr lang="it-IT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issues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nanotechnlogy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potential</a:t>
            </a:r>
            <a:r>
              <a:rPr lang="it-IT" baseline="0" dirty="0" smtClean="0"/>
              <a:t> (in </a:t>
            </a:r>
            <a:r>
              <a:rPr lang="it-IT" baseline="0" dirty="0" err="1" smtClean="0"/>
              <a:t>combination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infomation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robotics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transform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aspects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situation,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altering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kind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creature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or </a:t>
            </a:r>
            <a:r>
              <a:rPr lang="it-IT" baseline="0" dirty="0" err="1" smtClean="0"/>
              <a:t>creating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autonomous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life. </a:t>
            </a:r>
          </a:p>
          <a:p>
            <a:pPr marL="228600" indent="-228600">
              <a:buNone/>
            </a:pPr>
            <a:r>
              <a:rPr lang="it-IT" baseline="0" dirty="0" smtClean="0"/>
              <a:t>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2367C-B5A8-4DB8-AD8B-39E447CD4B7A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it-IT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information security/privacy </a:t>
            </a:r>
            <a:r>
              <a:rPr lang="it-IT" baseline="0" dirty="0" err="1" smtClean="0"/>
              <a:t>protection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inefficiences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intellectual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prperty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exposure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environmental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hazards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consumersafety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protection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Syntethic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construction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organisms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biological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weapons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stem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genetic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modification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beings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Technoculture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overreliance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technological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fixes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manage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problematic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rather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addressing</a:t>
            </a:r>
            <a:r>
              <a:rPr lang="it-IT" baseline="0" dirty="0" smtClean="0"/>
              <a:t> the cause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overestimating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capacity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control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nanomedicine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helps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extend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life </a:t>
            </a:r>
            <a:r>
              <a:rPr lang="it-IT" baseline="0" dirty="0" err="1" smtClean="0"/>
              <a:t>span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five</a:t>
            </a:r>
            <a:r>
              <a:rPr lang="it-IT" baseline="0" dirty="0" smtClean="0"/>
              <a:t>  or ten </a:t>
            </a:r>
            <a:r>
              <a:rPr lang="it-IT" baseline="0" dirty="0" err="1" smtClean="0"/>
              <a:t>healthful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impact on family </a:t>
            </a:r>
            <a:r>
              <a:rPr lang="it-IT" baseline="0" dirty="0" err="1" smtClean="0"/>
              <a:t>norms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structures</a:t>
            </a:r>
            <a:r>
              <a:rPr lang="it-IT" baseline="0" dirty="0" smtClean="0"/>
              <a:t> , life </a:t>
            </a:r>
            <a:r>
              <a:rPr lang="it-IT" baseline="0" dirty="0" err="1" smtClean="0"/>
              <a:t>plans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trajectories</a:t>
            </a:r>
            <a:r>
              <a:rPr lang="it-IT" baseline="0" dirty="0" smtClean="0"/>
              <a:t> , social and </a:t>
            </a:r>
            <a:r>
              <a:rPr lang="it-IT" baseline="0" dirty="0" err="1" smtClean="0"/>
              <a:t>poltical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istitutions</a:t>
            </a:r>
            <a:r>
              <a:rPr lang="it-IT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issues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nanotechnlogy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potential</a:t>
            </a:r>
            <a:r>
              <a:rPr lang="it-IT" baseline="0" dirty="0" smtClean="0"/>
              <a:t> (in </a:t>
            </a:r>
            <a:r>
              <a:rPr lang="it-IT" baseline="0" dirty="0" err="1" smtClean="0"/>
              <a:t>combination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infomation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robotics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transform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aspects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situation,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altering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kind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creature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or </a:t>
            </a:r>
            <a:r>
              <a:rPr lang="it-IT" baseline="0" dirty="0" err="1" smtClean="0"/>
              <a:t>creating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autonomous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life. </a:t>
            </a:r>
          </a:p>
          <a:p>
            <a:pPr marL="228600" indent="-228600">
              <a:buNone/>
            </a:pPr>
            <a:r>
              <a:rPr lang="it-IT" baseline="0" dirty="0" smtClean="0"/>
              <a:t>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2367C-B5A8-4DB8-AD8B-39E447CD4B7A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it-IT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information security/privacy </a:t>
            </a:r>
            <a:r>
              <a:rPr lang="it-IT" baseline="0" dirty="0" err="1" smtClean="0"/>
              <a:t>protection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inefficiences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intellectual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prperty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exposure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environmental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hazards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consumersafety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protection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Syntethic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construction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organisms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biological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weapons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stem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genetic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modification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beings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Technoculture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overreliance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technological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fixes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manage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problematic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rather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addressing</a:t>
            </a:r>
            <a:r>
              <a:rPr lang="it-IT" baseline="0" dirty="0" smtClean="0"/>
              <a:t> the cause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overestimating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capacity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control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nanomedicine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helps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extend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life </a:t>
            </a:r>
            <a:r>
              <a:rPr lang="it-IT" baseline="0" dirty="0" err="1" smtClean="0"/>
              <a:t>span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five</a:t>
            </a:r>
            <a:r>
              <a:rPr lang="it-IT" baseline="0" dirty="0" smtClean="0"/>
              <a:t>  or ten </a:t>
            </a:r>
            <a:r>
              <a:rPr lang="it-IT" baseline="0" dirty="0" err="1" smtClean="0"/>
              <a:t>healthful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impact on family </a:t>
            </a:r>
            <a:r>
              <a:rPr lang="it-IT" baseline="0" dirty="0" err="1" smtClean="0"/>
              <a:t>norms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structures</a:t>
            </a:r>
            <a:r>
              <a:rPr lang="it-IT" baseline="0" dirty="0" smtClean="0"/>
              <a:t> , life </a:t>
            </a:r>
            <a:r>
              <a:rPr lang="it-IT" baseline="0" dirty="0" err="1" smtClean="0"/>
              <a:t>plans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trajectories</a:t>
            </a:r>
            <a:r>
              <a:rPr lang="it-IT" baseline="0" dirty="0" smtClean="0"/>
              <a:t> , social and </a:t>
            </a:r>
            <a:r>
              <a:rPr lang="it-IT" baseline="0" dirty="0" err="1" smtClean="0"/>
              <a:t>poltical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istitutions</a:t>
            </a:r>
            <a:r>
              <a:rPr lang="it-IT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issues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nanotechnlogy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potential</a:t>
            </a:r>
            <a:r>
              <a:rPr lang="it-IT" baseline="0" dirty="0" smtClean="0"/>
              <a:t> (in </a:t>
            </a:r>
            <a:r>
              <a:rPr lang="it-IT" baseline="0" dirty="0" err="1" smtClean="0"/>
              <a:t>combination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infomation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robotics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transform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aspects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situation,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altering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kind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creature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or </a:t>
            </a:r>
            <a:r>
              <a:rPr lang="it-IT" baseline="0" dirty="0" err="1" smtClean="0"/>
              <a:t>creating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autonomous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life. </a:t>
            </a:r>
          </a:p>
          <a:p>
            <a:pPr marL="228600" indent="-228600">
              <a:buNone/>
            </a:pPr>
            <a:r>
              <a:rPr lang="it-IT" baseline="0" dirty="0" smtClean="0"/>
              <a:t>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2367C-B5A8-4DB8-AD8B-39E447CD4B7A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it-IT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information security/privacy </a:t>
            </a:r>
            <a:r>
              <a:rPr lang="it-IT" baseline="0" dirty="0" err="1" smtClean="0"/>
              <a:t>protection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inefficiences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intellectual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prperty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unequal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exposure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environmental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hazards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inadequate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consumersafety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protection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Syntethic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construction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organisms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biological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weapons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stem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genetic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modification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beings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Technoculture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overreliance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technological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fixes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manage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problematic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rather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addressing</a:t>
            </a:r>
            <a:r>
              <a:rPr lang="it-IT" baseline="0" dirty="0" smtClean="0"/>
              <a:t> the cause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overestimating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capacity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control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nanomedicine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helps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extend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life </a:t>
            </a:r>
            <a:r>
              <a:rPr lang="it-IT" baseline="0" dirty="0" err="1" smtClean="0"/>
              <a:t>span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five</a:t>
            </a:r>
            <a:r>
              <a:rPr lang="it-IT" baseline="0" dirty="0" smtClean="0"/>
              <a:t>  or ten </a:t>
            </a:r>
            <a:r>
              <a:rPr lang="it-IT" baseline="0" dirty="0" err="1" smtClean="0"/>
              <a:t>healthful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impact on family </a:t>
            </a:r>
            <a:r>
              <a:rPr lang="it-IT" baseline="0" dirty="0" err="1" smtClean="0"/>
              <a:t>norms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structures</a:t>
            </a:r>
            <a:r>
              <a:rPr lang="it-IT" baseline="0" dirty="0" smtClean="0"/>
              <a:t> , life </a:t>
            </a:r>
            <a:r>
              <a:rPr lang="it-IT" baseline="0" dirty="0" err="1" smtClean="0"/>
              <a:t>plans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trajectories</a:t>
            </a:r>
            <a:r>
              <a:rPr lang="it-IT" baseline="0" dirty="0" smtClean="0"/>
              <a:t> , social and </a:t>
            </a:r>
            <a:r>
              <a:rPr lang="it-IT" baseline="0" dirty="0" err="1" smtClean="0"/>
              <a:t>poltical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istitutions</a:t>
            </a:r>
            <a:r>
              <a:rPr lang="it-IT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issues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nanotechnlogy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potential</a:t>
            </a:r>
            <a:r>
              <a:rPr lang="it-IT" baseline="0" dirty="0" smtClean="0"/>
              <a:t> (in </a:t>
            </a:r>
            <a:r>
              <a:rPr lang="it-IT" baseline="0" dirty="0" err="1" smtClean="0"/>
              <a:t>combination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infomation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robotics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transform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aspects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human</a:t>
            </a:r>
            <a:r>
              <a:rPr lang="it-IT" baseline="0" dirty="0" smtClean="0"/>
              <a:t> situation,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altering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kind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creature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or </a:t>
            </a:r>
            <a:r>
              <a:rPr lang="it-IT" baseline="0" dirty="0" err="1" smtClean="0"/>
              <a:t>creating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autonomous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 life. </a:t>
            </a:r>
          </a:p>
          <a:p>
            <a:pPr marL="228600" indent="-228600">
              <a:buNone/>
            </a:pPr>
            <a:r>
              <a:rPr lang="it-IT" baseline="0" dirty="0" smtClean="0"/>
              <a:t>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2367C-B5A8-4DB8-AD8B-39E447CD4B7A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it-IT" altLang="en-US"/>
              <a:t>Fare clic per modificare lo stile del titolo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2FED4B-F150-4EAB-B546-0C061E77C5CE}" type="slidenum">
              <a:rPr lang="it-IT" altLang="en-US"/>
              <a:pPr/>
              <a:t>‹n.›</a:t>
            </a:fld>
            <a:endParaRPr lang="it-IT" altLang="en-US"/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873CE-2A28-4B2E-81A2-1D1B10996E5B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DCEDF-E8E6-4CA6-BC51-59E320514EDB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BA551-56FB-4C91-B832-1A90B8BC1EDB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D3EA-5784-4E82-8CD9-ECC4E770BFEB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AED5C-9427-49B6-B3C9-1FE453A0BE98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C7CBA-8451-48FA-B62A-DFF6ADCE1DE8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250D-CC0C-4EDD-A160-B4C67D8E5834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DC40-10B1-48F8-868A-DCA65A79B208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0DFB9-1A18-45D2-98D9-AE3E10CBCD6F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D61D6-3C82-4BCF-83B3-786DC00F8C63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it-IT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it-IT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F4FF4DA-CD53-4A99-BEE0-EE40B0B40303}" type="slidenum">
              <a:rPr lang="it-IT" altLang="en-US"/>
              <a:pPr/>
              <a:t>‹n.›</a:t>
            </a:fld>
            <a:endParaRPr lang="it-IT" altLang="en-US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8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glio@cittadellascienza.i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4"/>
            <a:ext cx="6970731" cy="2319333"/>
          </a:xfrm>
        </p:spPr>
        <p:txBody>
          <a:bodyPr/>
          <a:lstStyle/>
          <a:p>
            <a:r>
              <a:rPr lang="it-IT" sz="4000" dirty="0" err="1"/>
              <a:t>Controversial</a:t>
            </a:r>
            <a:r>
              <a:rPr lang="it-IT" sz="4000" dirty="0"/>
              <a:t> </a:t>
            </a:r>
            <a:r>
              <a:rPr lang="it-IT" sz="4000" dirty="0" err="1"/>
              <a:t>issues</a:t>
            </a:r>
            <a:r>
              <a:rPr lang="it-IT" sz="4000" dirty="0"/>
              <a:t> in </a:t>
            </a:r>
            <a:r>
              <a:rPr lang="it-IT" sz="4000" dirty="0" err="1"/>
              <a:t>S&amp;T</a:t>
            </a:r>
            <a:r>
              <a:rPr lang="it-IT" sz="4000" dirty="0"/>
              <a:t> </a:t>
            </a:r>
            <a:r>
              <a:rPr lang="it-IT" sz="4000" dirty="0" err="1"/>
              <a:t>enter</a:t>
            </a:r>
            <a:r>
              <a:rPr lang="it-IT" sz="4000" dirty="0"/>
              <a:t> Science </a:t>
            </a:r>
            <a:r>
              <a:rPr lang="it-IT" sz="4000" dirty="0" err="1"/>
              <a:t>Centres</a:t>
            </a:r>
            <a:r>
              <a:rPr lang="it-IT" sz="4000" dirty="0"/>
              <a:t> </a:t>
            </a:r>
            <a:br>
              <a:rPr lang="it-IT" sz="4000" dirty="0"/>
            </a:br>
            <a:r>
              <a:rPr lang="it-IT" sz="4000" dirty="0"/>
              <a:t>and </a:t>
            </a:r>
            <a:r>
              <a:rPr lang="it-IT" sz="4000" dirty="0" err="1"/>
              <a:t>Museum</a:t>
            </a:r>
            <a:endParaRPr lang="it-IT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6021388"/>
            <a:ext cx="8526493" cy="4080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1400" dirty="0"/>
              <a:t>Guglielmo Maglio – Fondazione IDIS </a:t>
            </a:r>
            <a:r>
              <a:rPr lang="it-IT" sz="1400" dirty="0" smtClean="0"/>
              <a:t>                                      Erice </a:t>
            </a:r>
            <a:r>
              <a:rPr lang="it-IT" sz="1400" dirty="0" smtClean="0"/>
              <a:t>International </a:t>
            </a:r>
            <a:r>
              <a:rPr lang="it-IT" sz="1400" dirty="0" err="1" smtClean="0"/>
              <a:t>School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Journalism</a:t>
            </a:r>
            <a:r>
              <a:rPr lang="it-IT" sz="1400" dirty="0" smtClean="0"/>
              <a:t>  02/08/12</a:t>
            </a:r>
            <a:endParaRPr lang="it-IT" sz="1400" dirty="0"/>
          </a:p>
        </p:txBody>
      </p:sp>
      <p:pic>
        <p:nvPicPr>
          <p:cNvPr id="7" name="Immagine 6" descr="CdS-new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1643050"/>
            <a:ext cx="1264821" cy="1004364"/>
          </a:xfrm>
          <a:prstGeom prst="rect">
            <a:avLst/>
          </a:prstGeom>
        </p:spPr>
      </p:pic>
      <p:pic>
        <p:nvPicPr>
          <p:cNvPr id="10" name="Immagine 9" descr="citta_della_scienza_napoli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95600"/>
            <a:ext cx="5032134" cy="28968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it-IT" sz="2400" b="1" dirty="0" err="1"/>
              <a:t>Scientific</a:t>
            </a:r>
            <a:r>
              <a:rPr lang="it-IT" sz="2400" b="1" dirty="0"/>
              <a:t> </a:t>
            </a:r>
            <a:r>
              <a:rPr lang="it-IT" sz="2400" b="1" dirty="0" err="1"/>
              <a:t>Fact</a:t>
            </a:r>
            <a:r>
              <a:rPr lang="it-IT" sz="2400" b="1" dirty="0"/>
              <a:t> </a:t>
            </a:r>
            <a:r>
              <a:rPr lang="it-IT" sz="2400" b="1" dirty="0" err="1"/>
              <a:t>Controversy</a:t>
            </a:r>
            <a:endParaRPr lang="it-IT" sz="2400" b="1" dirty="0"/>
          </a:p>
          <a:p>
            <a:pPr marL="0" indent="0">
              <a:buFont typeface="Wingdings" pitchFamily="2" charset="2"/>
              <a:buNone/>
            </a:pPr>
            <a:r>
              <a:rPr lang="it-IT" sz="2000" dirty="0" err="1"/>
              <a:t>Primarily</a:t>
            </a:r>
            <a:r>
              <a:rPr lang="it-IT" sz="2000" dirty="0"/>
              <a:t> </a:t>
            </a:r>
            <a:r>
              <a:rPr lang="it-IT" sz="2000" dirty="0" err="1"/>
              <a:t>concerns</a:t>
            </a:r>
            <a:r>
              <a:rPr lang="it-IT" sz="2000" dirty="0"/>
              <a:t> </a:t>
            </a:r>
            <a:r>
              <a:rPr lang="it-IT" sz="2000" dirty="0" err="1"/>
              <a:t>debates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the </a:t>
            </a:r>
            <a:r>
              <a:rPr lang="it-IT" sz="2000" dirty="0" err="1"/>
              <a:t>parties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scientific</a:t>
            </a:r>
            <a:r>
              <a:rPr lang="it-IT" sz="2000" dirty="0"/>
              <a:t> status</a:t>
            </a:r>
          </a:p>
          <a:p>
            <a:pPr marL="0" indent="0">
              <a:buFont typeface="Wingdings" pitchFamily="2" charset="2"/>
              <a:buNone/>
            </a:pPr>
            <a:endParaRPr lang="it-IT" sz="2000" dirty="0"/>
          </a:p>
          <a:p>
            <a:pPr marL="0" indent="0">
              <a:buFont typeface="Wingdings" pitchFamily="2" charset="2"/>
              <a:buNone/>
            </a:pPr>
            <a:r>
              <a:rPr lang="it-IT" sz="2000" dirty="0">
                <a:solidFill>
                  <a:srgbClr val="000000"/>
                </a:solidFill>
              </a:rPr>
              <a:t>The </a:t>
            </a:r>
            <a:r>
              <a:rPr lang="it-IT" sz="2000" dirty="0" err="1">
                <a:solidFill>
                  <a:srgbClr val="000000"/>
                </a:solidFill>
              </a:rPr>
              <a:t>topics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chosen</a:t>
            </a:r>
            <a:r>
              <a:rPr lang="it-IT" sz="2000" dirty="0">
                <a:solidFill>
                  <a:srgbClr val="000000"/>
                </a:solidFill>
              </a:rPr>
              <a:t> can </a:t>
            </a:r>
            <a:r>
              <a:rPr lang="it-IT" sz="2000" dirty="0" err="1">
                <a:solidFill>
                  <a:srgbClr val="000000"/>
                </a:solidFill>
              </a:rPr>
              <a:t>raise</a:t>
            </a:r>
            <a:r>
              <a:rPr lang="it-IT" sz="2000" dirty="0">
                <a:solidFill>
                  <a:srgbClr val="000000"/>
                </a:solidFill>
              </a:rPr>
              <a:t> interest in </a:t>
            </a:r>
            <a:r>
              <a:rPr lang="it-IT" sz="2000" dirty="0" err="1">
                <a:solidFill>
                  <a:srgbClr val="000000"/>
                </a:solidFill>
              </a:rPr>
              <a:t>visitors</a:t>
            </a:r>
            <a:r>
              <a:rPr lang="it-IT" sz="2000" dirty="0">
                <a:solidFill>
                  <a:srgbClr val="000000"/>
                </a:solidFill>
              </a:rPr>
              <a:t>, </a:t>
            </a:r>
            <a:r>
              <a:rPr lang="it-IT" sz="2000" dirty="0" err="1">
                <a:solidFill>
                  <a:srgbClr val="000000"/>
                </a:solidFill>
              </a:rPr>
              <a:t>but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they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usually</a:t>
            </a:r>
            <a:r>
              <a:rPr lang="it-IT" sz="2000" dirty="0">
                <a:solidFill>
                  <a:srgbClr val="000000"/>
                </a:solidFill>
              </a:rPr>
              <a:t>  play the </a:t>
            </a:r>
            <a:r>
              <a:rPr lang="it-IT" sz="2000" dirty="0" err="1">
                <a:solidFill>
                  <a:srgbClr val="000000"/>
                </a:solidFill>
              </a:rPr>
              <a:t>role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of</a:t>
            </a:r>
            <a:r>
              <a:rPr lang="it-IT" sz="2000" dirty="0">
                <a:solidFill>
                  <a:srgbClr val="000000"/>
                </a:solidFill>
              </a:rPr>
              <a:t> passive audience, </a:t>
            </a:r>
            <a:r>
              <a:rPr lang="it-IT" sz="2000" dirty="0" err="1">
                <a:solidFill>
                  <a:srgbClr val="000000"/>
                </a:solidFill>
              </a:rPr>
              <a:t>since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they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have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not</a:t>
            </a:r>
            <a:r>
              <a:rPr lang="it-IT" sz="2000" dirty="0">
                <a:solidFill>
                  <a:srgbClr val="000000"/>
                </a:solidFill>
              </a:rPr>
              <a:t> the </a:t>
            </a:r>
            <a:r>
              <a:rPr lang="it-IT" sz="2000" dirty="0" err="1">
                <a:solidFill>
                  <a:srgbClr val="000000"/>
                </a:solidFill>
              </a:rPr>
              <a:t>knowledge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to</a:t>
            </a:r>
            <a:r>
              <a:rPr lang="it-IT" sz="2000" dirty="0">
                <a:solidFill>
                  <a:srgbClr val="000000"/>
                </a:solidFill>
              </a:rPr>
              <a:t> join the </a:t>
            </a:r>
            <a:r>
              <a:rPr lang="it-IT" sz="2000" dirty="0" err="1">
                <a:solidFill>
                  <a:srgbClr val="000000"/>
                </a:solidFill>
              </a:rPr>
              <a:t>debate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it-IT" sz="2000" dirty="0" err="1">
                <a:solidFill>
                  <a:srgbClr val="000000"/>
                </a:solidFill>
              </a:rPr>
              <a:t>Visitors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should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build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their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knowledge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from</a:t>
            </a:r>
            <a:r>
              <a:rPr lang="it-IT" sz="2000" dirty="0">
                <a:solidFill>
                  <a:srgbClr val="000000"/>
                </a:solidFill>
              </a:rPr>
              <a:t> the </a:t>
            </a:r>
            <a:r>
              <a:rPr lang="it-IT" sz="2000" dirty="0" err="1">
                <a:solidFill>
                  <a:srgbClr val="000000"/>
                </a:solidFill>
              </a:rPr>
              <a:t>experts</a:t>
            </a:r>
            <a:r>
              <a:rPr lang="it-IT" sz="2000" dirty="0">
                <a:solidFill>
                  <a:srgbClr val="000000"/>
                </a:solidFill>
              </a:rPr>
              <a:t> and </a:t>
            </a:r>
            <a:r>
              <a:rPr lang="it-IT" sz="2000" dirty="0" err="1">
                <a:solidFill>
                  <a:srgbClr val="000000"/>
                </a:solidFill>
              </a:rPr>
              <a:t>mediators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they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meet</a:t>
            </a:r>
            <a:r>
              <a:rPr lang="it-IT" sz="2000" dirty="0">
                <a:solidFill>
                  <a:srgbClr val="000000"/>
                </a:solidFill>
              </a:rPr>
              <a:t>. </a:t>
            </a:r>
            <a:r>
              <a:rPr lang="it-IT" sz="2000" dirty="0" err="1">
                <a:solidFill>
                  <a:srgbClr val="000000"/>
                </a:solidFill>
              </a:rPr>
              <a:t>It</a:t>
            </a:r>
            <a:r>
              <a:rPr lang="it-IT" sz="2000" dirty="0">
                <a:solidFill>
                  <a:srgbClr val="000000"/>
                </a:solidFill>
              </a:rPr>
              <a:t>’s a </a:t>
            </a:r>
            <a:r>
              <a:rPr lang="it-IT" sz="2000" dirty="0" err="1">
                <a:solidFill>
                  <a:srgbClr val="000000"/>
                </a:solidFill>
              </a:rPr>
              <a:t>classical</a:t>
            </a:r>
            <a:r>
              <a:rPr lang="it-IT" sz="2000" dirty="0">
                <a:solidFill>
                  <a:srgbClr val="000000"/>
                </a:solidFill>
              </a:rPr>
              <a:t> sample </a:t>
            </a:r>
            <a:r>
              <a:rPr lang="it-IT" sz="2000" dirty="0" err="1">
                <a:solidFill>
                  <a:srgbClr val="000000"/>
                </a:solidFill>
              </a:rPr>
              <a:t>of</a:t>
            </a:r>
            <a:r>
              <a:rPr lang="it-IT" sz="2000" dirty="0">
                <a:solidFill>
                  <a:srgbClr val="000000"/>
                </a:solidFill>
              </a:rPr>
              <a:t> Public </a:t>
            </a:r>
            <a:r>
              <a:rPr lang="it-IT" sz="2000" dirty="0" err="1">
                <a:solidFill>
                  <a:srgbClr val="000000"/>
                </a:solidFill>
              </a:rPr>
              <a:t>Understanding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of</a:t>
            </a:r>
            <a:r>
              <a:rPr lang="it-IT" sz="2000" dirty="0">
                <a:solidFill>
                  <a:srgbClr val="000000"/>
                </a:solidFill>
              </a:rPr>
              <a:t> Science</a:t>
            </a:r>
          </a:p>
          <a:p>
            <a:pPr marL="0" indent="0">
              <a:buFont typeface="Wingdings" pitchFamily="2" charset="2"/>
              <a:buNone/>
            </a:pPr>
            <a:r>
              <a:rPr lang="it-IT" sz="2000" dirty="0">
                <a:solidFill>
                  <a:srgbClr val="000000"/>
                </a:solidFill>
              </a:rPr>
              <a:t>Some </a:t>
            </a:r>
            <a:r>
              <a:rPr lang="it-IT" sz="2000" dirty="0" err="1">
                <a:solidFill>
                  <a:srgbClr val="000000"/>
                </a:solidFill>
              </a:rPr>
              <a:t>topics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may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even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not</a:t>
            </a:r>
            <a:r>
              <a:rPr lang="it-IT" sz="2000" dirty="0">
                <a:solidFill>
                  <a:srgbClr val="000000"/>
                </a:solidFill>
              </a:rPr>
              <a:t> interest </a:t>
            </a:r>
            <a:r>
              <a:rPr lang="it-IT" sz="2000" dirty="0" err="1">
                <a:solidFill>
                  <a:srgbClr val="000000"/>
                </a:solidFill>
              </a:rPr>
              <a:t>large</a:t>
            </a:r>
            <a:r>
              <a:rPr lang="it-IT" sz="2000" dirty="0">
                <a:solidFill>
                  <a:srgbClr val="000000"/>
                </a:solidFill>
              </a:rPr>
              <a:t> public at </a:t>
            </a:r>
            <a:r>
              <a:rPr lang="it-IT" sz="2000" dirty="0" err="1">
                <a:solidFill>
                  <a:srgbClr val="000000"/>
                </a:solidFill>
              </a:rPr>
              <a:t>all</a:t>
            </a:r>
            <a:endParaRPr lang="it-IT" sz="200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it-IT" sz="2000" dirty="0"/>
          </a:p>
          <a:p>
            <a:pPr marL="0" indent="0">
              <a:buFont typeface="Wingdings" pitchFamily="2" charset="2"/>
              <a:buNone/>
            </a:pPr>
            <a:r>
              <a:rPr lang="it-IT" sz="2000" i="1" dirty="0"/>
              <a:t>(ex: </a:t>
            </a:r>
            <a:r>
              <a:rPr lang="it-IT" sz="2000" i="1" dirty="0" err="1"/>
              <a:t>Neanderthals</a:t>
            </a:r>
            <a:r>
              <a:rPr lang="it-IT" sz="2000" i="1" dirty="0"/>
              <a:t> and Sapiens are just the </a:t>
            </a:r>
            <a:r>
              <a:rPr lang="it-IT" sz="2000" i="1" dirty="0" err="1"/>
              <a:t>same</a:t>
            </a:r>
            <a:r>
              <a:rPr lang="it-IT" sz="2000" i="1" dirty="0"/>
              <a:t> </a:t>
            </a:r>
            <a:r>
              <a:rPr lang="it-IT" sz="2000" i="1" dirty="0" err="1"/>
              <a:t>species</a:t>
            </a:r>
            <a:r>
              <a:rPr lang="it-IT" sz="2000" i="1" dirty="0"/>
              <a:t>?..</a:t>
            </a:r>
          </a:p>
          <a:p>
            <a:pPr marL="0" indent="0">
              <a:buFont typeface="Wingdings" pitchFamily="2" charset="2"/>
              <a:buNone/>
            </a:pPr>
            <a:r>
              <a:rPr lang="it-IT" sz="2000" i="1" dirty="0"/>
              <a:t>Do </a:t>
            </a:r>
            <a:r>
              <a:rPr lang="it-IT" sz="2000" i="1" dirty="0" err="1"/>
              <a:t>Higgs-Bosons</a:t>
            </a:r>
            <a:r>
              <a:rPr lang="it-IT" sz="2000" i="1" dirty="0"/>
              <a:t> </a:t>
            </a:r>
            <a:r>
              <a:rPr lang="it-IT" sz="2000" i="1" dirty="0" err="1"/>
              <a:t>particles</a:t>
            </a:r>
            <a:r>
              <a:rPr lang="it-IT" sz="2000" i="1" dirty="0"/>
              <a:t> </a:t>
            </a:r>
            <a:r>
              <a:rPr lang="it-IT" sz="2000" i="1" dirty="0" err="1"/>
              <a:t>really</a:t>
            </a:r>
            <a:r>
              <a:rPr lang="it-IT" sz="2000" i="1" dirty="0"/>
              <a:t> </a:t>
            </a:r>
            <a:r>
              <a:rPr lang="it-IT" sz="2000" i="1" dirty="0" err="1"/>
              <a:t>exists</a:t>
            </a:r>
            <a:r>
              <a:rPr lang="it-IT" sz="2000" i="1" dirty="0"/>
              <a:t>?…)</a:t>
            </a:r>
            <a:r>
              <a:rPr lang="it-IT" sz="20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err="1"/>
              <a:t>Science-based</a:t>
            </a:r>
            <a:r>
              <a:rPr lang="it-IT" sz="2400" b="1" dirty="0"/>
              <a:t> </a:t>
            </a:r>
            <a:r>
              <a:rPr lang="it-IT" sz="2400" b="1" dirty="0" err="1"/>
              <a:t>Controversy</a:t>
            </a:r>
            <a:endParaRPr lang="it-IT" sz="2400" b="1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 err="1"/>
              <a:t>Debates</a:t>
            </a:r>
            <a:r>
              <a:rPr lang="it-IT" sz="2000" dirty="0"/>
              <a:t> </a:t>
            </a:r>
            <a:r>
              <a:rPr lang="it-IT" sz="2000" dirty="0" err="1"/>
              <a:t>with</a:t>
            </a:r>
            <a:r>
              <a:rPr lang="it-IT" sz="2000" dirty="0"/>
              <a:t> a </a:t>
            </a:r>
            <a:r>
              <a:rPr lang="it-IT" sz="2000" dirty="0" err="1"/>
              <a:t>heavy</a:t>
            </a:r>
            <a:r>
              <a:rPr lang="it-IT" sz="2000" dirty="0"/>
              <a:t> </a:t>
            </a:r>
            <a:r>
              <a:rPr lang="it-IT" sz="2000" dirty="0" err="1"/>
              <a:t>ethical</a:t>
            </a:r>
            <a:r>
              <a:rPr lang="it-IT" sz="2000" dirty="0"/>
              <a:t>, social, </a:t>
            </a:r>
            <a:r>
              <a:rPr lang="it-IT" sz="2000" dirty="0" err="1"/>
              <a:t>political</a:t>
            </a:r>
            <a:r>
              <a:rPr lang="it-IT" sz="2000" dirty="0"/>
              <a:t> </a:t>
            </a:r>
            <a:r>
              <a:rPr lang="it-IT" sz="2000" dirty="0" err="1"/>
              <a:t>overlay</a:t>
            </a:r>
            <a:r>
              <a:rPr lang="it-IT" sz="2000" dirty="0"/>
              <a:t>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it-IT" sz="12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it-IT" sz="12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 err="1">
                <a:solidFill>
                  <a:srgbClr val="000000"/>
                </a:solidFill>
              </a:rPr>
              <a:t>These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controversies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needs</a:t>
            </a:r>
            <a:r>
              <a:rPr lang="it-IT" sz="2000" dirty="0">
                <a:solidFill>
                  <a:srgbClr val="000000"/>
                </a:solidFill>
              </a:rPr>
              <a:t> the </a:t>
            </a:r>
            <a:r>
              <a:rPr lang="it-IT" sz="2000" dirty="0" err="1">
                <a:solidFill>
                  <a:srgbClr val="000000"/>
                </a:solidFill>
              </a:rPr>
              <a:t>involvement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of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scientific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experts</a:t>
            </a:r>
            <a:r>
              <a:rPr lang="it-IT" sz="2000" dirty="0">
                <a:solidFill>
                  <a:srgbClr val="000000"/>
                </a:solidFill>
              </a:rPr>
              <a:t>, </a:t>
            </a:r>
            <a:r>
              <a:rPr lang="it-IT" sz="2000" dirty="0" err="1">
                <a:solidFill>
                  <a:srgbClr val="000000"/>
                </a:solidFill>
              </a:rPr>
              <a:t>but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also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other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experts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who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have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parity</a:t>
            </a:r>
            <a:r>
              <a:rPr lang="it-IT" sz="2000" dirty="0">
                <a:solidFill>
                  <a:srgbClr val="000000"/>
                </a:solidFill>
              </a:rPr>
              <a:t> in </a:t>
            </a:r>
            <a:r>
              <a:rPr lang="it-IT" sz="2000" dirty="0" err="1">
                <a:solidFill>
                  <a:srgbClr val="000000"/>
                </a:solidFill>
              </a:rPr>
              <a:t>knowledge</a:t>
            </a:r>
            <a:r>
              <a:rPr lang="it-IT" sz="2000" dirty="0">
                <a:solidFill>
                  <a:srgbClr val="000000"/>
                </a:solidFill>
              </a:rPr>
              <a:t> (</a:t>
            </a:r>
            <a:r>
              <a:rPr lang="it-IT" sz="2000" dirty="0" err="1">
                <a:solidFill>
                  <a:srgbClr val="000000"/>
                </a:solidFill>
              </a:rPr>
              <a:t>philosophers</a:t>
            </a:r>
            <a:r>
              <a:rPr lang="it-IT" sz="2000" dirty="0">
                <a:solidFill>
                  <a:srgbClr val="000000"/>
                </a:solidFill>
              </a:rPr>
              <a:t>, social </a:t>
            </a:r>
            <a:r>
              <a:rPr lang="it-IT" sz="2000" dirty="0" err="1">
                <a:solidFill>
                  <a:srgbClr val="000000"/>
                </a:solidFill>
              </a:rPr>
              <a:t>scientists</a:t>
            </a:r>
            <a:r>
              <a:rPr lang="it-IT" sz="2000" dirty="0">
                <a:solidFill>
                  <a:srgbClr val="000000"/>
                </a:solidFill>
              </a:rPr>
              <a:t>, </a:t>
            </a:r>
            <a:r>
              <a:rPr lang="it-IT" sz="2000" dirty="0" err="1">
                <a:solidFill>
                  <a:srgbClr val="000000"/>
                </a:solidFill>
              </a:rPr>
              <a:t>politicians</a:t>
            </a:r>
            <a:r>
              <a:rPr lang="it-IT" sz="2000" dirty="0">
                <a:solidFill>
                  <a:srgbClr val="000000"/>
                </a:solidFill>
              </a:rPr>
              <a:t>).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>
                <a:solidFill>
                  <a:srgbClr val="000000"/>
                </a:solidFill>
              </a:rPr>
              <a:t>The </a:t>
            </a:r>
            <a:r>
              <a:rPr lang="it-IT" sz="2000" dirty="0" err="1">
                <a:solidFill>
                  <a:srgbClr val="000000"/>
                </a:solidFill>
              </a:rPr>
              <a:t>understanding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of</a:t>
            </a:r>
            <a:r>
              <a:rPr lang="it-IT" sz="2000" dirty="0">
                <a:solidFill>
                  <a:srgbClr val="000000"/>
                </a:solidFill>
              </a:rPr>
              <a:t> science </a:t>
            </a:r>
            <a:r>
              <a:rPr lang="it-IT" sz="2000" dirty="0" err="1">
                <a:solidFill>
                  <a:srgbClr val="000000"/>
                </a:solidFill>
              </a:rPr>
              <a:t>is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not</a:t>
            </a:r>
            <a:r>
              <a:rPr lang="it-IT" sz="2000" dirty="0">
                <a:solidFill>
                  <a:srgbClr val="000000"/>
                </a:solidFill>
              </a:rPr>
              <a:t> the </a:t>
            </a:r>
            <a:r>
              <a:rPr lang="it-IT" sz="2000" dirty="0" err="1">
                <a:solidFill>
                  <a:srgbClr val="000000"/>
                </a:solidFill>
              </a:rPr>
              <a:t>only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knowledge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that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visitors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need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to</a:t>
            </a:r>
            <a:r>
              <a:rPr lang="it-IT" sz="2000" dirty="0">
                <a:solidFill>
                  <a:srgbClr val="000000"/>
                </a:solidFill>
              </a:rPr>
              <a:t> join the </a:t>
            </a:r>
            <a:r>
              <a:rPr lang="it-IT" sz="2000" dirty="0" err="1">
                <a:solidFill>
                  <a:srgbClr val="000000"/>
                </a:solidFill>
              </a:rPr>
              <a:t>debate</a:t>
            </a:r>
            <a:r>
              <a:rPr lang="it-IT" sz="20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it-IT" sz="2000" b="1" dirty="0">
              <a:solidFill>
                <a:schemeClr val="tx2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it-IT" sz="2000" b="1" dirty="0"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000" i="1" dirty="0"/>
              <a:t>(ex.: </a:t>
            </a:r>
            <a:r>
              <a:rPr lang="it-IT" sz="2000" i="1" dirty="0" err="1"/>
              <a:t>nanotechnologies</a:t>
            </a:r>
            <a:r>
              <a:rPr lang="it-IT" sz="2000" i="1" dirty="0"/>
              <a:t>, </a:t>
            </a:r>
            <a:r>
              <a:rPr lang="it-IT" sz="2000" i="1" dirty="0" err="1">
                <a:cs typeface="Arial" charset="0"/>
              </a:rPr>
              <a:t>Stem</a:t>
            </a:r>
            <a:r>
              <a:rPr lang="it-IT" sz="2000" i="1" dirty="0">
                <a:cs typeface="Arial" charset="0"/>
              </a:rPr>
              <a:t> </a:t>
            </a:r>
            <a:r>
              <a:rPr lang="it-IT" sz="2000" i="1" dirty="0" err="1">
                <a:cs typeface="Arial" charset="0"/>
              </a:rPr>
              <a:t>cell</a:t>
            </a:r>
            <a:r>
              <a:rPr lang="it-IT" sz="2000" i="1" dirty="0">
                <a:cs typeface="Arial" charset="0"/>
              </a:rPr>
              <a:t> </a:t>
            </a:r>
            <a:r>
              <a:rPr lang="it-IT" sz="2000" i="1" dirty="0" err="1">
                <a:cs typeface="Arial" charset="0"/>
              </a:rPr>
              <a:t>research</a:t>
            </a:r>
            <a:r>
              <a:rPr lang="it-IT" sz="2000" i="1" dirty="0">
                <a:cs typeface="Arial" charset="0"/>
              </a:rPr>
              <a:t>, </a:t>
            </a:r>
            <a:r>
              <a:rPr lang="it-IT" sz="2000" i="1" dirty="0" err="1">
                <a:cs typeface="Arial" charset="0"/>
              </a:rPr>
              <a:t>Brainsciences</a:t>
            </a:r>
            <a:r>
              <a:rPr lang="it-IT" sz="2000" i="1" dirty="0">
                <a:cs typeface="Arial" charset="0"/>
              </a:rPr>
              <a:t>, </a:t>
            </a:r>
            <a:r>
              <a:rPr lang="it-IT" sz="2000" i="1" dirty="0" err="1">
                <a:cs typeface="Arial" charset="0"/>
              </a:rPr>
              <a:t>Nuclear</a:t>
            </a:r>
            <a:r>
              <a:rPr lang="it-IT" sz="2000" i="1" dirty="0">
                <a:cs typeface="Arial" charset="0"/>
              </a:rPr>
              <a:t> and alternative </a:t>
            </a:r>
            <a:r>
              <a:rPr lang="it-IT" sz="2000" i="1" dirty="0" err="1">
                <a:cs typeface="Arial" charset="0"/>
              </a:rPr>
              <a:t>energies</a:t>
            </a:r>
            <a:r>
              <a:rPr lang="it-IT" sz="2000" i="1" dirty="0">
                <a:cs typeface="Arial" charset="0"/>
              </a:rPr>
              <a:t>, GMO </a:t>
            </a:r>
            <a:r>
              <a:rPr lang="it-IT" sz="2000" i="1" dirty="0" err="1">
                <a:cs typeface="Arial" charset="0"/>
              </a:rPr>
              <a:t>foods…</a:t>
            </a:r>
            <a:r>
              <a:rPr lang="it-IT" sz="2000" i="1" dirty="0">
                <a:cs typeface="Arial" charset="0"/>
              </a:rPr>
              <a:t>.)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8458200" cy="44529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it-IT" sz="2400" b="1" dirty="0"/>
              <a:t>A </a:t>
            </a:r>
            <a:r>
              <a:rPr lang="it-IT" sz="2400" b="1" dirty="0" err="1"/>
              <a:t>debate</a:t>
            </a:r>
            <a:r>
              <a:rPr lang="it-IT" sz="2400" b="1" dirty="0"/>
              <a:t> on </a:t>
            </a:r>
            <a:r>
              <a:rPr lang="it-IT" sz="2400" b="1" dirty="0" err="1"/>
              <a:t>controversial</a:t>
            </a:r>
            <a:r>
              <a:rPr lang="it-IT" sz="2400" b="1" dirty="0"/>
              <a:t> </a:t>
            </a:r>
            <a:r>
              <a:rPr lang="it-IT" sz="2400" b="1" dirty="0" err="1"/>
              <a:t>topics</a:t>
            </a:r>
            <a:r>
              <a:rPr lang="it-IT" sz="2400" b="1" dirty="0"/>
              <a:t> </a:t>
            </a:r>
            <a:r>
              <a:rPr lang="it-IT" sz="2400" b="1" dirty="0" err="1"/>
              <a:t>should</a:t>
            </a:r>
            <a:r>
              <a:rPr lang="it-IT" sz="2400" b="1" dirty="0"/>
              <a:t> include:</a:t>
            </a:r>
          </a:p>
          <a:p>
            <a:pPr marL="0" indent="0">
              <a:buFont typeface="Wingdings" pitchFamily="2" charset="2"/>
              <a:buNone/>
            </a:pPr>
            <a:endParaRPr lang="it-IT" sz="2400" b="1" dirty="0"/>
          </a:p>
          <a:p>
            <a:pPr marL="0" indent="0">
              <a:buFont typeface="Wingdings" pitchFamily="2" charset="2"/>
              <a:buNone/>
            </a:pPr>
            <a:r>
              <a:rPr lang="it-IT" sz="2200" dirty="0" err="1">
                <a:solidFill>
                  <a:srgbClr val="000000"/>
                </a:solidFill>
              </a:rPr>
              <a:t>Issues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often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centered</a:t>
            </a:r>
            <a:r>
              <a:rPr lang="it-IT" sz="2200" dirty="0">
                <a:solidFill>
                  <a:srgbClr val="000000"/>
                </a:solidFill>
              </a:rPr>
              <a:t> on </a:t>
            </a:r>
            <a:r>
              <a:rPr lang="it-IT" sz="2200" dirty="0" err="1">
                <a:solidFill>
                  <a:srgbClr val="000000"/>
                </a:solidFill>
              </a:rPr>
              <a:t>risk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it-IT" sz="2200" dirty="0" err="1">
                <a:solidFill>
                  <a:srgbClr val="000000"/>
                </a:solidFill>
              </a:rPr>
              <a:t>Issues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that</a:t>
            </a:r>
            <a:r>
              <a:rPr lang="it-IT" sz="2200" dirty="0">
                <a:solidFill>
                  <a:srgbClr val="000000"/>
                </a:solidFill>
              </a:rPr>
              <a:t> are “hot”, </a:t>
            </a:r>
            <a:r>
              <a:rPr lang="it-IT" sz="2200" dirty="0" err="1">
                <a:solidFill>
                  <a:srgbClr val="000000"/>
                </a:solidFill>
              </a:rPr>
              <a:t>relevant</a:t>
            </a:r>
            <a:r>
              <a:rPr lang="it-IT" sz="2200" dirty="0">
                <a:solidFill>
                  <a:srgbClr val="000000"/>
                </a:solidFill>
              </a:rPr>
              <a:t> and </a:t>
            </a:r>
            <a:r>
              <a:rPr lang="it-IT" sz="2200" dirty="0" err="1">
                <a:solidFill>
                  <a:srgbClr val="000000"/>
                </a:solidFill>
              </a:rPr>
              <a:t>interesting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for</a:t>
            </a:r>
            <a:r>
              <a:rPr lang="it-IT" sz="2200" dirty="0">
                <a:solidFill>
                  <a:srgbClr val="000000"/>
                </a:solidFill>
              </a:rPr>
              <a:t> the audience</a:t>
            </a:r>
          </a:p>
          <a:p>
            <a:pPr marL="0" indent="0">
              <a:buFont typeface="Wingdings" pitchFamily="2" charset="2"/>
              <a:buNone/>
            </a:pPr>
            <a:r>
              <a:rPr lang="it-IT" sz="2200" dirty="0" err="1">
                <a:solidFill>
                  <a:srgbClr val="000000"/>
                </a:solidFill>
              </a:rPr>
              <a:t>Ethical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issues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affecting</a:t>
            </a:r>
            <a:r>
              <a:rPr lang="it-IT" sz="2200" dirty="0">
                <a:solidFill>
                  <a:srgbClr val="000000"/>
                </a:solidFill>
              </a:rPr>
              <a:t> the visitor’</a:t>
            </a:r>
            <a:r>
              <a:rPr lang="it-IT" sz="2200" dirty="0" err="1">
                <a:solidFill>
                  <a:srgbClr val="000000"/>
                </a:solidFill>
              </a:rPr>
              <a:t>s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experiences</a:t>
            </a:r>
            <a:r>
              <a:rPr lang="it-IT" sz="2200" dirty="0">
                <a:solidFill>
                  <a:srgbClr val="000000"/>
                </a:solidFill>
              </a:rPr>
              <a:t> and </a:t>
            </a:r>
            <a:r>
              <a:rPr lang="it-IT" sz="2200" dirty="0" err="1">
                <a:solidFill>
                  <a:srgbClr val="000000"/>
                </a:solidFill>
              </a:rPr>
              <a:t>feelings</a:t>
            </a:r>
            <a:endParaRPr lang="it-IT" sz="220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it-IT" sz="2200" dirty="0" err="1">
                <a:solidFill>
                  <a:srgbClr val="000000"/>
                </a:solidFill>
              </a:rPr>
              <a:t>Moral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issues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affecting</a:t>
            </a:r>
            <a:r>
              <a:rPr lang="it-IT" sz="2200" dirty="0">
                <a:solidFill>
                  <a:srgbClr val="000000"/>
                </a:solidFill>
              </a:rPr>
              <a:t> the visitor’</a:t>
            </a:r>
            <a:r>
              <a:rPr lang="it-IT" sz="2200" dirty="0" err="1">
                <a:solidFill>
                  <a:srgbClr val="000000"/>
                </a:solidFill>
              </a:rPr>
              <a:t>s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sense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of</a:t>
            </a:r>
            <a:r>
              <a:rPr lang="it-IT" sz="2200" dirty="0">
                <a:solidFill>
                  <a:srgbClr val="000000"/>
                </a:solidFill>
              </a:rPr>
              <a:t> social </a:t>
            </a:r>
            <a:r>
              <a:rPr lang="it-IT" sz="2200" dirty="0" err="1">
                <a:solidFill>
                  <a:srgbClr val="000000"/>
                </a:solidFill>
              </a:rPr>
              <a:t>consciousness</a:t>
            </a:r>
            <a:endParaRPr lang="it-IT" sz="220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it-IT" sz="1800" dirty="0">
              <a:solidFill>
                <a:schemeClr val="accent2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it-IT" sz="1800" dirty="0"/>
          </a:p>
          <a:p>
            <a:pPr marL="0" indent="0">
              <a:buFont typeface="Wingdings" pitchFamily="2" charset="2"/>
              <a:buNone/>
            </a:pPr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take in </a:t>
            </a:r>
            <a:r>
              <a:rPr lang="it-IT" sz="2000" dirty="0" err="1"/>
              <a:t>consideration</a:t>
            </a:r>
            <a:r>
              <a:rPr lang="it-IT" sz="2000" dirty="0"/>
              <a:t> the </a:t>
            </a:r>
            <a:r>
              <a:rPr lang="it-IT" sz="2000" dirty="0" err="1"/>
              <a:t>parameters</a:t>
            </a:r>
            <a:r>
              <a:rPr lang="it-IT" sz="2000" dirty="0"/>
              <a:t> </a:t>
            </a:r>
            <a:r>
              <a:rPr lang="it-IT" sz="2000" dirty="0" err="1"/>
              <a:t>above</a:t>
            </a:r>
            <a:r>
              <a:rPr lang="it-IT" sz="2000" dirty="0"/>
              <a:t>, </a:t>
            </a:r>
            <a:r>
              <a:rPr lang="it-IT" sz="2000" dirty="0" err="1"/>
              <a:t>we</a:t>
            </a:r>
            <a:r>
              <a:rPr lang="it-IT" sz="2000" dirty="0"/>
              <a:t> can </a:t>
            </a:r>
            <a:r>
              <a:rPr lang="it-IT" sz="2000" dirty="0" err="1"/>
              <a:t>make</a:t>
            </a:r>
            <a:r>
              <a:rPr lang="it-IT" sz="2000" dirty="0"/>
              <a:t> a </a:t>
            </a:r>
            <a:r>
              <a:rPr lang="it-IT" sz="2000" dirty="0" err="1"/>
              <a:t>debate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</a:t>
            </a:r>
            <a:r>
              <a:rPr lang="it-IT" sz="2000" dirty="0" err="1"/>
              <a:t>controversial</a:t>
            </a:r>
            <a:r>
              <a:rPr lang="it-IT" sz="2000" dirty="0"/>
              <a:t> </a:t>
            </a:r>
            <a:r>
              <a:rPr lang="it-IT" sz="2000" dirty="0" err="1"/>
              <a:t>for</a:t>
            </a:r>
            <a:r>
              <a:rPr lang="it-IT" sz="2000" dirty="0"/>
              <a:t> </a:t>
            </a:r>
            <a:r>
              <a:rPr lang="it-IT" sz="2000" dirty="0" err="1"/>
              <a:t>scientific</a:t>
            </a:r>
            <a:r>
              <a:rPr lang="it-IT" sz="2000" dirty="0"/>
              <a:t> </a:t>
            </a:r>
            <a:r>
              <a:rPr lang="it-IT" sz="2000" dirty="0" err="1"/>
              <a:t>istitution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controversial</a:t>
            </a:r>
            <a:r>
              <a:rPr lang="it-IT" sz="2000" dirty="0"/>
              <a:t> </a:t>
            </a:r>
            <a:r>
              <a:rPr lang="it-IT" sz="2000" dirty="0" err="1"/>
              <a:t>for</a:t>
            </a:r>
            <a:r>
              <a:rPr lang="it-IT" sz="2000" dirty="0"/>
              <a:t> the </a:t>
            </a:r>
            <a:r>
              <a:rPr lang="it-IT" sz="2000" dirty="0" err="1"/>
              <a:t>large</a:t>
            </a:r>
            <a:r>
              <a:rPr lang="it-IT" sz="2000" dirty="0"/>
              <a:t> public.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3838"/>
            <a:ext cx="6551613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400"/>
              <a:t>some human/physical factors helping debate</a:t>
            </a:r>
          </a:p>
          <a:p>
            <a:pPr marL="0" indent="0">
              <a:buFont typeface="Wingdings" pitchFamily="2" charset="2"/>
              <a:buNone/>
            </a:pPr>
            <a:r>
              <a:rPr lang="it-IT" sz="1600"/>
              <a:t>according to the Città della Scienza experience</a:t>
            </a:r>
          </a:p>
        </p:txBody>
      </p:sp>
      <p:graphicFrame>
        <p:nvGraphicFramePr>
          <p:cNvPr id="38994" name="Group 82"/>
          <p:cNvGraphicFramePr>
            <a:graphicFrameLocks noGrp="1"/>
          </p:cNvGraphicFramePr>
          <p:nvPr/>
        </p:nvGraphicFramePr>
        <p:xfrm>
          <a:off x="827088" y="2760663"/>
          <a:ext cx="7345362" cy="2692718"/>
        </p:xfrm>
        <a:graphic>
          <a:graphicData uri="http://schemas.openxmlformats.org/drawingml/2006/table">
            <a:tbl>
              <a:tblPr/>
              <a:tblGrid>
                <a:gridCol w="1368425"/>
                <a:gridCol w="4464050"/>
                <a:gridCol w="1512887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exhibition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 ● 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Supportive evidences     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 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 ● 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Comments from different points of view (experts included)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 ● 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 ● 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adequate space and time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 of the dialogue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● ● ●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68313" y="1125538"/>
            <a:ext cx="386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b="1">
                <a:solidFill>
                  <a:schemeClr val="accent2"/>
                </a:solidFill>
              </a:rPr>
              <a:t>Exhibition: Supportive evidences:</a:t>
            </a:r>
            <a:endParaRPr lang="it-IT">
              <a:solidFill>
                <a:schemeClr val="accent2"/>
              </a:solidFill>
            </a:endParaRPr>
          </a:p>
        </p:txBody>
      </p:sp>
      <p:pic>
        <p:nvPicPr>
          <p:cNvPr id="44038" name="Picture 6" descr="cellule stamina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0"/>
            <a:ext cx="3200400" cy="2589213"/>
          </a:xfrm>
          <a:prstGeom prst="rect">
            <a:avLst/>
          </a:prstGeom>
          <a:noFill/>
        </p:spPr>
      </p:pic>
      <p:pic>
        <p:nvPicPr>
          <p:cNvPr id="44040" name="Picture 8" descr="31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916113"/>
            <a:ext cx="2432050" cy="3240087"/>
          </a:xfrm>
          <a:prstGeom prst="rect">
            <a:avLst/>
          </a:prstGeom>
          <a:noFill/>
        </p:spPr>
      </p:pic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4395787" y="3954462"/>
          <a:ext cx="3529013" cy="2370138"/>
        </p:xfrm>
        <a:graphic>
          <a:graphicData uri="http://schemas.openxmlformats.org/presentationml/2006/ole">
            <p:oleObj spid="_x0000_s44042" name="Immagine bitmap" r:id="rId5" imgW="1914286" imgH="1286055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68313" y="1125538"/>
            <a:ext cx="354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b="1" dirty="0">
                <a:solidFill>
                  <a:schemeClr val="accent2"/>
                </a:solidFill>
              </a:rPr>
              <a:t>Exhibition</a:t>
            </a:r>
            <a:r>
              <a:rPr lang="en-GB" b="1" dirty="0" smtClean="0">
                <a:solidFill>
                  <a:schemeClr val="accent2"/>
                </a:solidFill>
              </a:rPr>
              <a:t>: collecting opinions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52234" name="Picture 10" descr="2"/>
          <p:cNvPicPr>
            <a:picLocks noChangeAspect="1" noChangeArrowheads="1"/>
          </p:cNvPicPr>
          <p:nvPr/>
        </p:nvPicPr>
        <p:blipFill>
          <a:blip r:embed="rId3" cstate="print"/>
          <a:srcRect l="22737" r="9052"/>
          <a:stretch>
            <a:fillRect/>
          </a:stretch>
        </p:blipFill>
        <p:spPr bwMode="auto">
          <a:xfrm>
            <a:off x="5410200" y="1676400"/>
            <a:ext cx="2286000" cy="2209800"/>
          </a:xfrm>
          <a:prstGeom prst="rect">
            <a:avLst/>
          </a:prstGeom>
          <a:noFill/>
        </p:spPr>
      </p:pic>
      <p:pic>
        <p:nvPicPr>
          <p:cNvPr id="52235" name="Picture 11" descr="IMG_42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688" y="4114799"/>
            <a:ext cx="3338512" cy="2503469"/>
          </a:xfrm>
          <a:prstGeom prst="rect">
            <a:avLst/>
          </a:prstGeom>
          <a:noFill/>
        </p:spPr>
      </p:pic>
      <p:graphicFrame>
        <p:nvGraphicFramePr>
          <p:cNvPr id="76800" name="Object 1024"/>
          <p:cNvGraphicFramePr>
            <a:graphicFrameLocks noChangeAspect="1"/>
          </p:cNvGraphicFramePr>
          <p:nvPr/>
        </p:nvGraphicFramePr>
        <p:xfrm>
          <a:off x="1295400" y="1662112"/>
          <a:ext cx="3352800" cy="2224088"/>
        </p:xfrm>
        <a:graphic>
          <a:graphicData uri="http://schemas.openxmlformats.org/presentationml/2006/ole">
            <p:oleObj spid="_x0000_s76800" name="Immagine bitmap" r:id="rId5" imgW="2971429" imgH="1971950" progId="">
              <p:embed/>
            </p:oleObj>
          </a:graphicData>
        </a:graphic>
      </p:graphicFrame>
      <p:pic>
        <p:nvPicPr>
          <p:cNvPr id="52246" name="Picture 22" descr="C:\Documents and Settings\Guglielmo Maglio\Desktop\op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114799"/>
            <a:ext cx="2379663" cy="259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68313" y="1125538"/>
            <a:ext cx="4506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b="1" dirty="0">
                <a:solidFill>
                  <a:schemeClr val="accent2"/>
                </a:solidFill>
              </a:rPr>
              <a:t>Exhibition:</a:t>
            </a:r>
            <a:r>
              <a:rPr lang="en-GB" b="1" dirty="0" smtClean="0">
                <a:solidFill>
                  <a:schemeClr val="accent2"/>
                </a:solidFill>
              </a:rPr>
              <a:t> providing stimulating space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54279" name="Picture 7" descr="70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571625"/>
            <a:ext cx="3289300" cy="2466975"/>
          </a:xfrm>
          <a:prstGeom prst="rect">
            <a:avLst/>
          </a:prstGeom>
          <a:noFill/>
        </p:spPr>
      </p:pic>
      <p:pic>
        <p:nvPicPr>
          <p:cNvPr id="54280" name="Picture 8" descr="nan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46225"/>
            <a:ext cx="3322638" cy="2492375"/>
          </a:xfrm>
          <a:prstGeom prst="rect">
            <a:avLst/>
          </a:prstGeom>
          <a:noFill/>
        </p:spPr>
      </p:pic>
      <p:pic>
        <p:nvPicPr>
          <p:cNvPr id="54281" name="Picture 9" descr="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167188"/>
            <a:ext cx="3886200" cy="240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68313" y="1125538"/>
            <a:ext cx="343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b="1">
                <a:solidFill>
                  <a:schemeClr val="tx2"/>
                </a:solidFill>
              </a:rPr>
              <a:t>human: Supportive evidences</a:t>
            </a:r>
            <a:endParaRPr lang="it-IT"/>
          </a:p>
        </p:txBody>
      </p:sp>
      <p:pic>
        <p:nvPicPr>
          <p:cNvPr id="55303" name="Picture 7" descr="72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3167063" cy="2238375"/>
          </a:xfrm>
          <a:prstGeom prst="rect">
            <a:avLst/>
          </a:prstGeom>
          <a:noFill/>
        </p:spPr>
      </p:pic>
      <p:pic>
        <p:nvPicPr>
          <p:cNvPr id="55304" name="Picture 8" descr="gu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3529013" cy="2295525"/>
          </a:xfrm>
          <a:prstGeom prst="rect">
            <a:avLst/>
          </a:prstGeom>
          <a:noFill/>
        </p:spPr>
      </p:pic>
      <p:pic>
        <p:nvPicPr>
          <p:cNvPr id="55306" name="Picture 10" descr="P101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938" y="4083050"/>
            <a:ext cx="3065462" cy="22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68313" y="1125538"/>
            <a:ext cx="3339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b="1" dirty="0">
                <a:solidFill>
                  <a:schemeClr val="tx2"/>
                </a:solidFill>
              </a:rPr>
              <a:t>human: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2"/>
                </a:solidFill>
              </a:rPr>
              <a:t>stimulating opinions </a:t>
            </a:r>
            <a:endParaRPr lang="it-IT" dirty="0"/>
          </a:p>
        </p:txBody>
      </p:sp>
      <p:pic>
        <p:nvPicPr>
          <p:cNvPr id="56326" name="Picture 6" descr="galilei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700213"/>
            <a:ext cx="3124200" cy="2300287"/>
          </a:xfrm>
          <a:prstGeom prst="rect">
            <a:avLst/>
          </a:prstGeom>
          <a:noFill/>
        </p:spPr>
      </p:pic>
      <p:pic>
        <p:nvPicPr>
          <p:cNvPr id="56327" name="Picture 7" descr="P523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667000"/>
            <a:ext cx="3568213" cy="2905125"/>
          </a:xfrm>
          <a:prstGeom prst="rect">
            <a:avLst/>
          </a:prstGeom>
          <a:noFill/>
        </p:spPr>
      </p:pic>
      <p:pic>
        <p:nvPicPr>
          <p:cNvPr id="56329" name="Picture 9" descr="Swift and Tolman debate-edu_high_2005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5915" y="4114801"/>
            <a:ext cx="3144648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68313" y="1125538"/>
            <a:ext cx="417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b="1">
                <a:solidFill>
                  <a:schemeClr val="accent1"/>
                </a:solidFill>
              </a:rPr>
              <a:t>human: management of the dialogue</a:t>
            </a:r>
            <a:endParaRPr lang="it-IT">
              <a:solidFill>
                <a:schemeClr val="accent1"/>
              </a:solidFill>
            </a:endParaRPr>
          </a:p>
        </p:txBody>
      </p:sp>
      <p:pic>
        <p:nvPicPr>
          <p:cNvPr id="57351" name="Picture 7" descr="tea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3600450" cy="2701925"/>
          </a:xfrm>
          <a:prstGeom prst="rect">
            <a:avLst/>
          </a:prstGeom>
          <a:noFill/>
        </p:spPr>
      </p:pic>
      <p:pic>
        <p:nvPicPr>
          <p:cNvPr id="57352" name="Picture 8" descr="IMG_42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175" y="2420937"/>
            <a:ext cx="3679825" cy="276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6021388"/>
            <a:ext cx="8526493" cy="4080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1400" dirty="0"/>
              <a:t>Guglielmo Maglio – Fondazione IDIS </a:t>
            </a:r>
            <a:r>
              <a:rPr lang="it-IT" sz="1400" dirty="0" smtClean="0"/>
              <a:t>                                      Erice </a:t>
            </a:r>
            <a:r>
              <a:rPr lang="it-IT" sz="1400" dirty="0" smtClean="0"/>
              <a:t>International </a:t>
            </a:r>
            <a:r>
              <a:rPr lang="it-IT" sz="1400" dirty="0" err="1" smtClean="0"/>
              <a:t>School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Journalism</a:t>
            </a:r>
            <a:r>
              <a:rPr lang="it-IT" sz="1400" dirty="0" smtClean="0"/>
              <a:t>  02/08/12</a:t>
            </a:r>
            <a:endParaRPr lang="it-IT" sz="1400" dirty="0"/>
          </a:p>
        </p:txBody>
      </p:sp>
      <p:pic>
        <p:nvPicPr>
          <p:cNvPr id="6" name="Immagine 5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636000" cy="37592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122238"/>
            <a:ext cx="7543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Controversial issues in S&amp;T enter Science Centres and Museum</a:t>
            </a:r>
            <a:endParaRPr kumimoji="0" lang="it-IT" sz="17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630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visitors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say</a:t>
            </a:r>
            <a:r>
              <a:rPr lang="it-IT" sz="2400" dirty="0"/>
              <a:t>!</a:t>
            </a:r>
          </a:p>
        </p:txBody>
      </p:sp>
      <p:pic>
        <p:nvPicPr>
          <p:cNvPr id="39940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0737"/>
            <a:ext cx="2952750" cy="2252663"/>
          </a:xfrm>
          <a:prstGeom prst="rect">
            <a:avLst/>
          </a:prstGeom>
          <a:noFill/>
        </p:spPr>
      </p:pic>
      <p:pic>
        <p:nvPicPr>
          <p:cNvPr id="39941" name="Picture 5" descr="nano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1943100" cy="2590800"/>
          </a:xfrm>
          <a:prstGeom prst="rect">
            <a:avLst/>
          </a:prstGeom>
          <a:noFill/>
        </p:spPr>
      </p:pic>
      <p:pic>
        <p:nvPicPr>
          <p:cNvPr id="39942" name="Picture 6" descr="genetic_testing_and_you foglietti da the te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572000"/>
            <a:ext cx="2728913" cy="1819275"/>
          </a:xfrm>
          <a:prstGeom prst="rect">
            <a:avLst/>
          </a:prstGeom>
          <a:noFill/>
        </p:spPr>
      </p:pic>
      <p:pic>
        <p:nvPicPr>
          <p:cNvPr id="39943" name="Picture 7" descr="E:\guglielmo\trieste\risposta votazione a sito web canades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886200"/>
            <a:ext cx="4343400" cy="247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pic>
        <p:nvPicPr>
          <p:cNvPr id="45061" name="Picture 5" descr="pic_consu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349500"/>
            <a:ext cx="2786062" cy="2786063"/>
          </a:xfrm>
          <a:prstGeom prst="rect">
            <a:avLst/>
          </a:prstGeom>
          <a:noFill/>
        </p:spPr>
      </p:pic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5334000" y="2057400"/>
          <a:ext cx="2447925" cy="1851025"/>
        </p:xfrm>
        <a:graphic>
          <a:graphicData uri="http://schemas.openxmlformats.org/presentationml/2006/ole">
            <p:oleObj spid="_x0000_s45062" name="Immagine bitmap" r:id="rId4" imgW="1171429" imgH="885949" progId="">
              <p:embed/>
            </p:oleObj>
          </a:graphicData>
        </a:graphic>
      </p:graphicFrame>
      <p:pic>
        <p:nvPicPr>
          <p:cNvPr id="45064" name="Picture 8" descr="Questionna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267200"/>
            <a:ext cx="3168650" cy="1854200"/>
          </a:xfrm>
          <a:prstGeom prst="rect">
            <a:avLst/>
          </a:prstGeom>
          <a:noFill/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57200" y="1447800"/>
            <a:ext cx="822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visitors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say</a:t>
            </a:r>
            <a:r>
              <a:rPr lang="it-IT" sz="2400" dirty="0"/>
              <a:t>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95400"/>
            <a:ext cx="3505200" cy="15240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it-IT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Talking</a:t>
            </a:r>
            <a:r>
              <a:rPr lang="it-IT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Nano!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8346527" cy="324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939797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it-IT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Talking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Nano!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Three </a:t>
            </a:r>
            <a:r>
              <a:rPr 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Misconceptions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about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Emerging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Nanotechnologies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t-IT" sz="2400" b="1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00113" y="3213100"/>
            <a:ext cx="748188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 smtClean="0">
                <a:cs typeface="Arial" charset="0"/>
              </a:rPr>
              <a:t>It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is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too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soon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to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tell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what</a:t>
            </a:r>
            <a:r>
              <a:rPr lang="it-IT" sz="2000" dirty="0" smtClean="0">
                <a:cs typeface="Arial" charset="0"/>
              </a:rPr>
              <a:t> the social and </a:t>
            </a:r>
            <a:r>
              <a:rPr lang="it-IT" sz="2000" dirty="0" err="1" smtClean="0">
                <a:cs typeface="Arial" charset="0"/>
              </a:rPr>
              <a:t>ethical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issues</a:t>
            </a:r>
            <a:r>
              <a:rPr lang="it-IT" sz="2000" dirty="0" smtClean="0">
                <a:cs typeface="Arial" charset="0"/>
              </a:rPr>
              <a:t> are.</a:t>
            </a:r>
          </a:p>
          <a:p>
            <a:pPr>
              <a:spcBef>
                <a:spcPct val="50000"/>
              </a:spcBef>
            </a:pPr>
            <a:r>
              <a:rPr lang="it-IT" i="1" dirty="0" smtClean="0">
                <a:cs typeface="Arial" charset="0"/>
              </a:rPr>
              <a:t>(ex: </a:t>
            </a:r>
            <a:r>
              <a:rPr lang="it-IT" i="1" dirty="0" err="1" smtClean="0">
                <a:cs typeface="Arial" charset="0"/>
              </a:rPr>
              <a:t>unequal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access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to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technology</a:t>
            </a:r>
            <a:r>
              <a:rPr lang="it-IT" i="1" dirty="0" smtClean="0">
                <a:cs typeface="Arial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cs typeface="Arial" charset="0"/>
              </a:rPr>
              <a:t>The </a:t>
            </a:r>
            <a:r>
              <a:rPr lang="it-IT" sz="2000" dirty="0" err="1" smtClean="0">
                <a:cs typeface="Arial" charset="0"/>
              </a:rPr>
              <a:t>nanotechnology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revolution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is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inevitably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good</a:t>
            </a:r>
            <a:r>
              <a:rPr lang="it-IT" sz="2000" dirty="0" smtClean="0"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it-IT" i="1" dirty="0" smtClean="0">
                <a:cs typeface="Arial" charset="0"/>
              </a:rPr>
              <a:t>(ex: </a:t>
            </a:r>
            <a:r>
              <a:rPr lang="it-IT" i="1" dirty="0" err="1" smtClean="0">
                <a:cs typeface="Arial" charset="0"/>
              </a:rPr>
              <a:t>difference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between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industralized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nations</a:t>
            </a:r>
            <a:r>
              <a:rPr lang="it-IT" i="1" dirty="0" smtClean="0">
                <a:cs typeface="Arial" charset="0"/>
              </a:rPr>
              <a:t>, </a:t>
            </a:r>
            <a:r>
              <a:rPr lang="it-IT" i="1" dirty="0" err="1" smtClean="0">
                <a:cs typeface="Arial" charset="0"/>
              </a:rPr>
              <a:t>sustainability</a:t>
            </a:r>
            <a:r>
              <a:rPr lang="it-IT" i="1" dirty="0" smtClean="0">
                <a:cs typeface="Arial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cs typeface="Arial" charset="0"/>
              </a:rPr>
              <a:t>The </a:t>
            </a:r>
            <a:r>
              <a:rPr lang="it-IT" sz="2000" dirty="0" err="1" smtClean="0">
                <a:cs typeface="Arial" charset="0"/>
              </a:rPr>
              <a:t>point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of</a:t>
            </a:r>
            <a:r>
              <a:rPr lang="it-IT" sz="2000" dirty="0" smtClean="0">
                <a:cs typeface="Arial" charset="0"/>
              </a:rPr>
              <a:t> the social and </a:t>
            </a:r>
            <a:r>
              <a:rPr lang="it-IT" sz="2000" dirty="0" err="1" smtClean="0">
                <a:cs typeface="Arial" charset="0"/>
              </a:rPr>
              <a:t>ethical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issues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is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to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secure</a:t>
            </a:r>
            <a:r>
              <a:rPr lang="it-IT" sz="2000" dirty="0" smtClean="0">
                <a:cs typeface="Arial" charset="0"/>
              </a:rPr>
              <a:t> public </a:t>
            </a:r>
            <a:r>
              <a:rPr lang="it-IT" sz="2000" dirty="0" err="1" smtClean="0">
                <a:cs typeface="Arial" charset="0"/>
              </a:rPr>
              <a:t>acceptance</a:t>
            </a:r>
            <a:r>
              <a:rPr lang="it-IT" sz="2000" dirty="0" smtClean="0"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it-IT" i="1" dirty="0" smtClean="0">
                <a:cs typeface="Arial" charset="0"/>
              </a:rPr>
              <a:t>(ex: </a:t>
            </a:r>
            <a:r>
              <a:rPr lang="it-IT" i="1" dirty="0" err="1" smtClean="0">
                <a:cs typeface="Arial" charset="0"/>
              </a:rPr>
              <a:t>opposition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is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not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always</a:t>
            </a:r>
            <a:r>
              <a:rPr lang="it-IT" i="1" dirty="0" smtClean="0">
                <a:cs typeface="Arial" charset="0"/>
              </a:rPr>
              <a:t> the </a:t>
            </a:r>
            <a:r>
              <a:rPr lang="it-IT" i="1" dirty="0" err="1" smtClean="0">
                <a:cs typeface="Arial" charset="0"/>
              </a:rPr>
              <a:t>result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of</a:t>
            </a:r>
            <a:r>
              <a:rPr lang="it-IT" i="1" dirty="0" smtClean="0">
                <a:cs typeface="Arial" charset="0"/>
              </a:rPr>
              <a:t> </a:t>
            </a:r>
            <a:r>
              <a:rPr lang="it-IT" i="1" dirty="0" err="1" smtClean="0">
                <a:cs typeface="Arial" charset="0"/>
              </a:rPr>
              <a:t>misunderstanding</a:t>
            </a:r>
            <a:r>
              <a:rPr lang="it-IT" i="1" dirty="0" smtClean="0">
                <a:cs typeface="Arial" charset="0"/>
              </a:rPr>
              <a:t>) </a:t>
            </a:r>
            <a:endParaRPr lang="it-IT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91513" cy="7207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Social and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Ethical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Issues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about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Nanotechnologies</a:t>
            </a: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it-IT" sz="2800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00113" y="3213100"/>
            <a:ext cx="61102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>
                <a:cs typeface="Arial" charset="0"/>
              </a:rPr>
              <a:t>Social </a:t>
            </a:r>
            <a:r>
              <a:rPr lang="it-IT" sz="2000" b="1" dirty="0" err="1" smtClean="0">
                <a:cs typeface="Arial" charset="0"/>
              </a:rPr>
              <a:t>context</a:t>
            </a:r>
            <a:r>
              <a:rPr lang="it-IT" sz="2000" b="1" dirty="0" smtClean="0">
                <a:cs typeface="Arial" charset="0"/>
              </a:rPr>
              <a:t> </a:t>
            </a:r>
            <a:r>
              <a:rPr lang="it-IT" sz="2000" b="1" dirty="0" err="1" smtClean="0">
                <a:cs typeface="Arial" charset="0"/>
              </a:rPr>
              <a:t>Issues</a:t>
            </a:r>
            <a:r>
              <a:rPr lang="it-IT" sz="2000" b="1" dirty="0" smtClean="0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000" b="1" dirty="0" err="1" smtClean="0">
                <a:cs typeface="Arial" charset="0"/>
              </a:rPr>
              <a:t>Contested</a:t>
            </a:r>
            <a:r>
              <a:rPr lang="it-IT" sz="2000" b="1" dirty="0" smtClean="0">
                <a:cs typeface="Arial" charset="0"/>
              </a:rPr>
              <a:t> </a:t>
            </a:r>
            <a:r>
              <a:rPr lang="it-IT" sz="2000" b="1" dirty="0" err="1" smtClean="0">
                <a:cs typeface="Arial" charset="0"/>
              </a:rPr>
              <a:t>Moral</a:t>
            </a:r>
            <a:r>
              <a:rPr lang="it-IT" sz="2000" b="1" dirty="0" smtClean="0">
                <a:cs typeface="Arial" charset="0"/>
              </a:rPr>
              <a:t> </a:t>
            </a:r>
            <a:r>
              <a:rPr lang="it-IT" sz="2000" b="1" dirty="0" err="1" smtClean="0">
                <a:cs typeface="Arial" charset="0"/>
              </a:rPr>
              <a:t>Issues</a:t>
            </a:r>
            <a:endParaRPr lang="it-IT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it-IT" sz="2000" b="1" dirty="0" err="1" smtClean="0">
                <a:cs typeface="Arial" charset="0"/>
              </a:rPr>
              <a:t>Technoculture</a:t>
            </a:r>
            <a:r>
              <a:rPr lang="it-IT" sz="2000" b="1" dirty="0" smtClean="0">
                <a:cs typeface="Arial" charset="0"/>
              </a:rPr>
              <a:t> </a:t>
            </a:r>
            <a:r>
              <a:rPr lang="it-IT" sz="2000" b="1" dirty="0" err="1" smtClean="0">
                <a:cs typeface="Arial" charset="0"/>
              </a:rPr>
              <a:t>Issues</a:t>
            </a:r>
            <a:endParaRPr lang="it-IT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it-IT" sz="2000" b="1" dirty="0" err="1" smtClean="0">
                <a:cs typeface="Arial" charset="0"/>
              </a:rPr>
              <a:t>Form</a:t>
            </a:r>
            <a:r>
              <a:rPr lang="it-IT" sz="2000" b="1" dirty="0" smtClean="0">
                <a:cs typeface="Arial" charset="0"/>
              </a:rPr>
              <a:t> </a:t>
            </a:r>
            <a:r>
              <a:rPr lang="it-IT" sz="2000" b="1" dirty="0" err="1" smtClean="0">
                <a:cs typeface="Arial" charset="0"/>
              </a:rPr>
              <a:t>of</a:t>
            </a:r>
            <a:r>
              <a:rPr lang="it-IT" sz="2000" b="1" dirty="0" smtClean="0">
                <a:cs typeface="Arial" charset="0"/>
              </a:rPr>
              <a:t> life </a:t>
            </a:r>
            <a:r>
              <a:rPr lang="it-IT" sz="2000" b="1" dirty="0" err="1" smtClean="0">
                <a:cs typeface="Arial" charset="0"/>
              </a:rPr>
              <a:t>Issues</a:t>
            </a:r>
            <a:r>
              <a:rPr lang="it-IT" sz="2000" b="1" dirty="0" smtClean="0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000" b="1" dirty="0" err="1" smtClean="0">
                <a:cs typeface="Arial" charset="0"/>
              </a:rPr>
              <a:t>Transformational</a:t>
            </a:r>
            <a:r>
              <a:rPr lang="it-IT" sz="2000" b="1" dirty="0" smtClean="0">
                <a:cs typeface="Arial" charset="0"/>
              </a:rPr>
              <a:t> </a:t>
            </a:r>
            <a:r>
              <a:rPr lang="it-IT" sz="2000" b="1" dirty="0" err="1" smtClean="0">
                <a:cs typeface="Arial" charset="0"/>
              </a:rPr>
              <a:t>Issues</a:t>
            </a:r>
            <a:r>
              <a:rPr lang="it-IT" sz="2000" b="1" dirty="0" smtClean="0">
                <a:cs typeface="Arial" charset="0"/>
              </a:rPr>
              <a:t>    </a:t>
            </a:r>
          </a:p>
          <a:p>
            <a:pPr>
              <a:spcBef>
                <a:spcPct val="50000"/>
              </a:spcBef>
            </a:pPr>
            <a:endParaRPr lang="it-IT" sz="2000" b="1" dirty="0"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 rot="10800000" flipV="1">
            <a:off x="457200" y="6245422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Source: Ronald </a:t>
            </a:r>
            <a:r>
              <a:rPr lang="it-IT" sz="1400" dirty="0" err="1" smtClean="0"/>
              <a:t>Sandler</a:t>
            </a:r>
            <a:r>
              <a:rPr lang="it-IT" sz="1400" dirty="0" smtClean="0"/>
              <a:t>, 2009. </a:t>
            </a:r>
            <a:r>
              <a:rPr lang="it-IT" sz="1400" dirty="0" err="1" smtClean="0"/>
              <a:t>Nanotechnology</a:t>
            </a:r>
            <a:r>
              <a:rPr lang="it-IT" sz="1400" dirty="0" smtClean="0"/>
              <a:t>: the Social and </a:t>
            </a:r>
            <a:r>
              <a:rPr lang="it-IT" sz="1400" dirty="0" err="1" smtClean="0"/>
              <a:t>Ethical</a:t>
            </a:r>
            <a:r>
              <a:rPr lang="it-IT" sz="1400" dirty="0" smtClean="0"/>
              <a:t> </a:t>
            </a:r>
            <a:r>
              <a:rPr lang="it-IT" sz="1400" dirty="0" err="1" smtClean="0"/>
              <a:t>Issues</a:t>
            </a:r>
            <a:r>
              <a:rPr lang="it-IT" sz="1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91513" cy="7207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Social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Issues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about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Nanotechnologies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t-IT" sz="2800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1" y="2514600"/>
            <a:ext cx="89153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differential</a:t>
            </a:r>
            <a:r>
              <a:rPr lang="it-IT" sz="1600" dirty="0" smtClean="0"/>
              <a:t> </a:t>
            </a:r>
            <a:r>
              <a:rPr lang="it-IT" sz="1600" dirty="0" err="1" smtClean="0"/>
              <a:t>access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medical</a:t>
            </a:r>
            <a:r>
              <a:rPr lang="it-IT" sz="1600" dirty="0" smtClean="0"/>
              <a:t> care </a:t>
            </a:r>
            <a:r>
              <a:rPr lang="it-IT" sz="1600" dirty="0" err="1" smtClean="0"/>
              <a:t>andmedical</a:t>
            </a:r>
            <a:r>
              <a:rPr lang="it-IT" sz="1600" dirty="0" smtClean="0"/>
              <a:t> </a:t>
            </a:r>
            <a:r>
              <a:rPr lang="it-IT" sz="1600" dirty="0" err="1" smtClean="0"/>
              <a:t>technologies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educational </a:t>
            </a:r>
            <a:r>
              <a:rPr lang="it-IT" sz="1600" dirty="0" err="1" smtClean="0"/>
              <a:t>inequalities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inadequate</a:t>
            </a:r>
            <a:r>
              <a:rPr lang="it-IT" sz="1600" dirty="0" smtClean="0"/>
              <a:t> information security/privacy </a:t>
            </a:r>
            <a:r>
              <a:rPr lang="it-IT" sz="1600" dirty="0" err="1" smtClean="0"/>
              <a:t>protections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inefficiencies</a:t>
            </a:r>
            <a:r>
              <a:rPr lang="it-IT" sz="1600" dirty="0" smtClean="0"/>
              <a:t> in </a:t>
            </a:r>
            <a:r>
              <a:rPr lang="it-IT" sz="1600" dirty="0" err="1" smtClean="0"/>
              <a:t>intellectual</a:t>
            </a:r>
            <a:r>
              <a:rPr lang="it-IT" sz="1600" dirty="0" smtClean="0"/>
              <a:t> </a:t>
            </a:r>
            <a:r>
              <a:rPr lang="it-IT" sz="1600" dirty="0" err="1" smtClean="0"/>
              <a:t>property</a:t>
            </a:r>
            <a:r>
              <a:rPr lang="it-IT" sz="1600" dirty="0" smtClean="0"/>
              <a:t> </a:t>
            </a:r>
            <a:r>
              <a:rPr lang="it-IT" sz="1600" dirty="0" err="1" smtClean="0"/>
              <a:t>systems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inadequate</a:t>
            </a:r>
            <a:r>
              <a:rPr lang="it-IT" sz="1600" dirty="0" smtClean="0"/>
              <a:t> </a:t>
            </a:r>
            <a:r>
              <a:rPr lang="it-IT" sz="1600" dirty="0" err="1" smtClean="0"/>
              <a:t>individual</a:t>
            </a:r>
            <a:r>
              <a:rPr lang="it-IT" sz="1600" dirty="0" smtClean="0"/>
              <a:t> </a:t>
            </a:r>
            <a:r>
              <a:rPr lang="it-IT" sz="1600" dirty="0" err="1" smtClean="0"/>
              <a:t>autonomy</a:t>
            </a:r>
            <a:r>
              <a:rPr lang="it-IT" sz="1600" dirty="0" smtClean="0"/>
              <a:t> </a:t>
            </a:r>
            <a:r>
              <a:rPr lang="it-IT" sz="1600" dirty="0" err="1" smtClean="0"/>
              <a:t>protections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under-representation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women and </a:t>
            </a:r>
            <a:r>
              <a:rPr lang="it-IT" sz="1600" dirty="0" err="1" smtClean="0"/>
              <a:t>minority</a:t>
            </a:r>
            <a:r>
              <a:rPr lang="it-IT" sz="1600" dirty="0" smtClean="0"/>
              <a:t> </a:t>
            </a:r>
            <a:r>
              <a:rPr lang="it-IT" sz="1600" dirty="0" err="1" smtClean="0"/>
              <a:t>groups</a:t>
            </a:r>
            <a:r>
              <a:rPr lang="it-IT" sz="1600" dirty="0" smtClean="0"/>
              <a:t> in </a:t>
            </a:r>
            <a:r>
              <a:rPr lang="it-IT" sz="1600" dirty="0" err="1" smtClean="0"/>
              <a:t>engineering</a:t>
            </a:r>
            <a:r>
              <a:rPr lang="it-IT" sz="1600" dirty="0" smtClean="0"/>
              <a:t> and </a:t>
            </a:r>
            <a:r>
              <a:rPr lang="it-IT" sz="1600" dirty="0" err="1" smtClean="0"/>
              <a:t>academia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unsustainable</a:t>
            </a:r>
            <a:r>
              <a:rPr lang="it-IT" sz="1600" dirty="0" smtClean="0"/>
              <a:t> </a:t>
            </a:r>
            <a:r>
              <a:rPr lang="it-IT" sz="1600" dirty="0" err="1" smtClean="0"/>
              <a:t>agricultural</a:t>
            </a:r>
            <a:r>
              <a:rPr lang="it-IT" sz="1600" dirty="0" smtClean="0"/>
              <a:t> </a:t>
            </a:r>
            <a:r>
              <a:rPr lang="it-IT" sz="1600" dirty="0" err="1" smtClean="0"/>
              <a:t>policies</a:t>
            </a:r>
            <a:r>
              <a:rPr lang="it-IT" sz="1600" dirty="0" smtClean="0"/>
              <a:t> and </a:t>
            </a:r>
            <a:r>
              <a:rPr lang="it-IT" sz="1600" dirty="0" err="1" smtClean="0"/>
              <a:t>practices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unfair</a:t>
            </a:r>
            <a:r>
              <a:rPr lang="it-IT" sz="1600" dirty="0" smtClean="0"/>
              <a:t> </a:t>
            </a:r>
            <a:r>
              <a:rPr lang="it-IT" sz="1600" dirty="0" err="1" smtClean="0"/>
              <a:t>tariffs</a:t>
            </a:r>
            <a:r>
              <a:rPr lang="it-IT" sz="1600" dirty="0" smtClean="0"/>
              <a:t>, </a:t>
            </a:r>
            <a:r>
              <a:rPr lang="it-IT" sz="1600" dirty="0" err="1" smtClean="0"/>
              <a:t>subsidies</a:t>
            </a:r>
            <a:r>
              <a:rPr lang="it-IT" sz="1600" dirty="0" smtClean="0"/>
              <a:t> and </a:t>
            </a:r>
            <a:r>
              <a:rPr lang="it-IT" sz="1600" dirty="0" err="1" smtClean="0"/>
              <a:t>tradeagreements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inadequate</a:t>
            </a:r>
            <a:r>
              <a:rPr lang="it-IT" sz="1600" dirty="0" smtClean="0"/>
              <a:t> consumer </a:t>
            </a:r>
            <a:r>
              <a:rPr lang="it-IT" sz="1600" dirty="0" err="1" smtClean="0"/>
              <a:t>safety</a:t>
            </a:r>
            <a:r>
              <a:rPr lang="it-IT" sz="1600" dirty="0" smtClean="0"/>
              <a:t> </a:t>
            </a:r>
            <a:r>
              <a:rPr lang="it-IT" sz="1600" dirty="0" err="1" smtClean="0"/>
              <a:t>protection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conflicts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interests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regulators</a:t>
            </a:r>
            <a:r>
              <a:rPr lang="it-IT" sz="1600" dirty="0" smtClean="0"/>
              <a:t> or </a:t>
            </a:r>
            <a:r>
              <a:rPr lang="it-IT" sz="1600" dirty="0" err="1" smtClean="0"/>
              <a:t>researchers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externalization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pollution</a:t>
            </a:r>
            <a:r>
              <a:rPr lang="it-IT" sz="1600" dirty="0" smtClean="0"/>
              <a:t> and </a:t>
            </a:r>
            <a:r>
              <a:rPr lang="it-IT" sz="1600" dirty="0" err="1" smtClean="0"/>
              <a:t>health</a:t>
            </a:r>
            <a:r>
              <a:rPr lang="it-IT" sz="1600" dirty="0" smtClean="0"/>
              <a:t> </a:t>
            </a:r>
            <a:r>
              <a:rPr lang="it-IT" sz="1600" dirty="0" err="1" smtClean="0"/>
              <a:t>costs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inadequate</a:t>
            </a:r>
            <a:r>
              <a:rPr lang="it-IT" sz="1600" dirty="0" smtClean="0"/>
              <a:t> </a:t>
            </a:r>
            <a:r>
              <a:rPr lang="it-IT" sz="1600" dirty="0" err="1" smtClean="0"/>
              <a:t>biodefense</a:t>
            </a:r>
            <a:r>
              <a:rPr lang="it-IT" sz="1600" dirty="0" smtClean="0"/>
              <a:t>/</a:t>
            </a:r>
            <a:r>
              <a:rPr lang="it-IT" sz="1600" dirty="0" err="1" smtClean="0"/>
              <a:t>military</a:t>
            </a:r>
            <a:r>
              <a:rPr lang="it-IT" sz="1600" dirty="0" smtClean="0"/>
              <a:t> </a:t>
            </a:r>
            <a:r>
              <a:rPr lang="it-IT" sz="1600" dirty="0" err="1" smtClean="0"/>
              <a:t>research</a:t>
            </a:r>
            <a:r>
              <a:rPr lang="it-IT" sz="1600" dirty="0" smtClean="0"/>
              <a:t> </a:t>
            </a:r>
            <a:r>
              <a:rPr lang="it-IT" sz="1600" dirty="0" err="1" smtClean="0"/>
              <a:t>oversight</a:t>
            </a:r>
            <a:r>
              <a:rPr lang="it-IT" sz="1600" dirty="0" smtClean="0"/>
              <a:t>; and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inadequate</a:t>
            </a:r>
            <a:r>
              <a:rPr lang="it-IT" sz="1600" dirty="0" smtClean="0"/>
              <a:t> </a:t>
            </a:r>
            <a:r>
              <a:rPr lang="it-IT" sz="1600" dirty="0" err="1" smtClean="0"/>
              <a:t>governmental</a:t>
            </a:r>
            <a:r>
              <a:rPr lang="it-IT" sz="1600" dirty="0" smtClean="0"/>
              <a:t> </a:t>
            </a:r>
            <a:r>
              <a:rPr lang="it-IT" sz="1600" dirty="0" err="1" smtClean="0"/>
              <a:t>capacity</a:t>
            </a:r>
            <a:r>
              <a:rPr lang="it-IT" sz="1600" dirty="0" smtClean="0"/>
              <a:t> (e.g., </a:t>
            </a:r>
            <a:r>
              <a:rPr lang="it-IT" sz="1600" dirty="0" err="1" smtClean="0"/>
              <a:t>resources</a:t>
            </a:r>
            <a:r>
              <a:rPr lang="it-IT" sz="1600" dirty="0" smtClean="0"/>
              <a:t>, expertise, </a:t>
            </a:r>
            <a:r>
              <a:rPr lang="it-IT" sz="1600" dirty="0" err="1" smtClean="0"/>
              <a:t>commitment</a:t>
            </a:r>
            <a:r>
              <a:rPr lang="it-IT" sz="1600" dirty="0" smtClean="0"/>
              <a:t>, </a:t>
            </a:r>
            <a:r>
              <a:rPr lang="it-IT" sz="1600" dirty="0" err="1" smtClean="0"/>
              <a:t>institutional</a:t>
            </a:r>
            <a:r>
              <a:rPr lang="it-IT" sz="1600" dirty="0" smtClean="0"/>
              <a:t> design, </a:t>
            </a:r>
            <a:r>
              <a:rPr lang="it-IT" sz="1600" dirty="0" err="1" smtClean="0"/>
              <a:t>legal</a:t>
            </a:r>
            <a:r>
              <a:rPr lang="it-IT" sz="1600" dirty="0" smtClean="0"/>
              <a:t> authority, public trust, </a:t>
            </a:r>
            <a:r>
              <a:rPr lang="it-IT" sz="1600" dirty="0" err="1" smtClean="0"/>
              <a:t>communication</a:t>
            </a:r>
            <a:r>
              <a:rPr lang="it-IT" sz="1600" dirty="0" smtClean="0"/>
              <a:t>, </a:t>
            </a:r>
            <a:r>
              <a:rPr lang="it-IT" sz="1600" dirty="0" err="1" smtClean="0"/>
              <a:t>access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information).</a:t>
            </a:r>
            <a:endParaRPr lang="it-IT" sz="1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91513" cy="7207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Contested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Moral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Issues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about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Nanotechnologies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t-IT" sz="2800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2514600"/>
            <a:ext cx="89153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dirty="0" smtClean="0"/>
              <a:t> </a:t>
            </a:r>
            <a:r>
              <a:rPr lang="it-IT" sz="2000" dirty="0" err="1" smtClean="0"/>
              <a:t>•</a:t>
            </a:r>
            <a:r>
              <a:rPr lang="it-IT" sz="2000" dirty="0" smtClean="0"/>
              <a:t> </a:t>
            </a:r>
            <a:r>
              <a:rPr lang="it-IT" sz="2000" dirty="0" err="1" smtClean="0"/>
              <a:t>biological</a:t>
            </a:r>
            <a:r>
              <a:rPr lang="it-IT" sz="2000" dirty="0" smtClean="0"/>
              <a:t> and </a:t>
            </a:r>
            <a:r>
              <a:rPr lang="it-IT" sz="2000" dirty="0" err="1" smtClean="0"/>
              <a:t>chemical</a:t>
            </a:r>
            <a:r>
              <a:rPr lang="it-IT" sz="2000" dirty="0" smtClean="0"/>
              <a:t> </a:t>
            </a:r>
            <a:r>
              <a:rPr lang="it-IT" sz="2000" dirty="0" err="1" smtClean="0"/>
              <a:t>weapons</a:t>
            </a:r>
            <a:r>
              <a:rPr lang="it-IT" sz="2000" dirty="0" smtClean="0"/>
              <a:t>;</a:t>
            </a:r>
          </a:p>
          <a:p>
            <a:r>
              <a:rPr lang="it-IT" sz="2000" dirty="0" smtClean="0"/>
              <a:t> </a:t>
            </a:r>
            <a:r>
              <a:rPr lang="it-IT" sz="2000" dirty="0" err="1" smtClean="0"/>
              <a:t>•</a:t>
            </a:r>
            <a:r>
              <a:rPr lang="it-IT" sz="2000" dirty="0" smtClean="0"/>
              <a:t> </a:t>
            </a:r>
            <a:r>
              <a:rPr lang="it-IT" sz="2000" dirty="0" err="1" smtClean="0"/>
              <a:t>human</a:t>
            </a:r>
            <a:r>
              <a:rPr lang="it-IT" sz="2000" dirty="0" smtClean="0"/>
              <a:t> </a:t>
            </a:r>
            <a:r>
              <a:rPr lang="it-IT" sz="2000" dirty="0" err="1" smtClean="0"/>
              <a:t>embryonic</a:t>
            </a:r>
            <a:r>
              <a:rPr lang="it-IT" sz="2000" dirty="0" smtClean="0"/>
              <a:t> </a:t>
            </a:r>
            <a:r>
              <a:rPr lang="it-IT" sz="2000" dirty="0" err="1" smtClean="0"/>
              <a:t>stem</a:t>
            </a:r>
            <a:r>
              <a:rPr lang="it-IT" sz="2000" dirty="0" smtClean="0"/>
              <a:t>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research</a:t>
            </a:r>
            <a:r>
              <a:rPr lang="it-IT" sz="2000" dirty="0" smtClean="0"/>
              <a:t> (and </a:t>
            </a:r>
            <a:r>
              <a:rPr lang="it-IT" sz="2000" dirty="0" err="1" smtClean="0"/>
              <a:t>associated</a:t>
            </a:r>
            <a:r>
              <a:rPr lang="it-IT" sz="2000" dirty="0" smtClean="0"/>
              <a:t> </a:t>
            </a:r>
            <a:r>
              <a:rPr lang="it-IT" sz="2000" dirty="0" err="1" smtClean="0"/>
              <a:t>therapeutics</a:t>
            </a:r>
            <a:r>
              <a:rPr lang="it-IT" sz="2000" dirty="0" smtClean="0"/>
              <a:t>);</a:t>
            </a:r>
          </a:p>
          <a:p>
            <a:r>
              <a:rPr lang="it-IT" sz="2000" dirty="0" smtClean="0"/>
              <a:t> </a:t>
            </a:r>
            <a:r>
              <a:rPr lang="it-IT" sz="2000" dirty="0" err="1" smtClean="0"/>
              <a:t>•</a:t>
            </a:r>
            <a:r>
              <a:rPr lang="it-IT" sz="2000" dirty="0" smtClean="0"/>
              <a:t> </a:t>
            </a:r>
            <a:r>
              <a:rPr lang="it-IT" sz="2000" dirty="0" err="1" smtClean="0"/>
              <a:t>human</a:t>
            </a:r>
            <a:r>
              <a:rPr lang="it-IT" sz="2000" dirty="0" smtClean="0"/>
              <a:t> </a:t>
            </a:r>
            <a:r>
              <a:rPr lang="it-IT" sz="2000" dirty="0" err="1" smtClean="0"/>
              <a:t>enhancement</a:t>
            </a:r>
            <a:r>
              <a:rPr lang="it-IT" sz="2000" dirty="0" smtClean="0"/>
              <a:t>; and</a:t>
            </a:r>
          </a:p>
          <a:p>
            <a:r>
              <a:rPr lang="it-IT" sz="2000" dirty="0" smtClean="0"/>
              <a:t> </a:t>
            </a:r>
            <a:r>
              <a:rPr lang="it-IT" sz="2000" dirty="0" err="1" smtClean="0"/>
              <a:t>•</a:t>
            </a:r>
            <a:r>
              <a:rPr lang="it-IT" sz="2000" dirty="0" smtClean="0"/>
              <a:t> gene </a:t>
            </a:r>
            <a:r>
              <a:rPr lang="it-IT" sz="2000" dirty="0" err="1" smtClean="0"/>
              <a:t>patenting</a:t>
            </a:r>
            <a:r>
              <a:rPr lang="it-IT" sz="2000" dirty="0" smtClean="0"/>
              <a:t> and </a:t>
            </a:r>
            <a:r>
              <a:rPr lang="it-IT" sz="2000" dirty="0" err="1" smtClean="0"/>
              <a:t>bio-prospecting</a:t>
            </a:r>
            <a:r>
              <a:rPr lang="it-IT" sz="2000" dirty="0" smtClean="0"/>
              <a:t>.</a:t>
            </a:r>
            <a:endParaRPr lang="it-IT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it-IT" sz="20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91513" cy="7207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Technoculture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Issues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about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Nanotechnologies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t-IT" sz="2800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1" y="2514600"/>
            <a:ext cx="89153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tendency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favor </a:t>
            </a:r>
            <a:r>
              <a:rPr lang="it-IT" sz="1600" dirty="0" err="1" smtClean="0"/>
              <a:t>technological</a:t>
            </a:r>
            <a:r>
              <a:rPr lang="it-IT" sz="1600" dirty="0" smtClean="0"/>
              <a:t> </a:t>
            </a:r>
            <a:r>
              <a:rPr lang="it-IT" sz="1600" dirty="0" err="1" smtClean="0"/>
              <a:t>fixes</a:t>
            </a:r>
            <a:r>
              <a:rPr lang="it-IT" sz="1600" dirty="0" smtClean="0"/>
              <a:t> </a:t>
            </a:r>
            <a:r>
              <a:rPr lang="it-IT" sz="1600" dirty="0" err="1" smtClean="0"/>
              <a:t>over</a:t>
            </a:r>
            <a:r>
              <a:rPr lang="it-IT" sz="1600" dirty="0" smtClean="0"/>
              <a:t> </a:t>
            </a:r>
            <a:r>
              <a:rPr lang="it-IT" sz="1600" dirty="0" err="1" smtClean="0"/>
              <a:t>comprehensive</a:t>
            </a:r>
            <a:r>
              <a:rPr lang="it-IT" sz="1600" dirty="0" smtClean="0"/>
              <a:t> </a:t>
            </a:r>
            <a:r>
              <a:rPr lang="it-IT" sz="1600" dirty="0" err="1" smtClean="0"/>
              <a:t>solutions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tendency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treat</a:t>
            </a:r>
            <a:r>
              <a:rPr lang="it-IT" sz="1600" dirty="0" smtClean="0"/>
              <a:t> </a:t>
            </a:r>
            <a:r>
              <a:rPr lang="it-IT" sz="1600" dirty="0" err="1" smtClean="0"/>
              <a:t>problematic</a:t>
            </a:r>
            <a:r>
              <a:rPr lang="it-IT" sz="1600" dirty="0" smtClean="0"/>
              <a:t> </a:t>
            </a:r>
            <a:r>
              <a:rPr lang="it-IT" sz="1600" dirty="0" err="1" smtClean="0"/>
              <a:t>effects</a:t>
            </a:r>
            <a:r>
              <a:rPr lang="it-IT" sz="1600" dirty="0" smtClean="0"/>
              <a:t> </a:t>
            </a:r>
            <a:r>
              <a:rPr lang="it-IT" sz="1600" dirty="0" err="1" smtClean="0"/>
              <a:t>rather</a:t>
            </a:r>
            <a:r>
              <a:rPr lang="it-IT" sz="1600" dirty="0" smtClean="0"/>
              <a:t> </a:t>
            </a:r>
            <a:r>
              <a:rPr lang="it-IT" sz="1600" dirty="0" err="1" smtClean="0"/>
              <a:t>than</a:t>
            </a:r>
            <a:r>
              <a:rPr lang="it-IT" sz="1600" dirty="0" smtClean="0"/>
              <a:t> </a:t>
            </a:r>
            <a:r>
              <a:rPr lang="it-IT" sz="1600" dirty="0" err="1" smtClean="0"/>
              <a:t>address</a:t>
            </a:r>
            <a:r>
              <a:rPr lang="it-IT" sz="1600" dirty="0" smtClean="0"/>
              <a:t> </a:t>
            </a:r>
            <a:r>
              <a:rPr lang="it-IT" sz="1600" dirty="0" err="1" smtClean="0"/>
              <a:t>their</a:t>
            </a:r>
            <a:r>
              <a:rPr lang="it-IT" sz="1600" dirty="0" smtClean="0"/>
              <a:t> </a:t>
            </a:r>
            <a:r>
              <a:rPr lang="it-IT" sz="1600" dirty="0" err="1" smtClean="0"/>
              <a:t>underlying</a:t>
            </a:r>
            <a:r>
              <a:rPr lang="it-IT" sz="1600" dirty="0" smtClean="0"/>
              <a:t> </a:t>
            </a:r>
            <a:r>
              <a:rPr lang="it-IT" sz="1600" dirty="0" err="1" smtClean="0"/>
              <a:t>causes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techno-hubris</a:t>
            </a:r>
            <a:r>
              <a:rPr lang="it-IT" sz="1600" dirty="0" smtClean="0"/>
              <a:t>, or </a:t>
            </a:r>
            <a:r>
              <a:rPr lang="it-IT" sz="1600" dirty="0" err="1" smtClean="0"/>
              <a:t>overestimation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our</a:t>
            </a:r>
            <a:r>
              <a:rPr lang="it-IT" sz="1600" dirty="0" smtClean="0"/>
              <a:t> </a:t>
            </a:r>
            <a:r>
              <a:rPr lang="it-IT" sz="1600" dirty="0" err="1" smtClean="0"/>
              <a:t>ability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predict</a:t>
            </a:r>
            <a:r>
              <a:rPr lang="it-IT" sz="1600" dirty="0" smtClean="0"/>
              <a:t> and </a:t>
            </a:r>
            <a:r>
              <a:rPr lang="it-IT" sz="1600" dirty="0" err="1" smtClean="0"/>
              <a:t>control</a:t>
            </a:r>
            <a:r>
              <a:rPr lang="it-IT" sz="1600" dirty="0" smtClean="0"/>
              <a:t> </a:t>
            </a:r>
            <a:r>
              <a:rPr lang="it-IT" sz="1600" dirty="0" err="1" smtClean="0"/>
              <a:t>technology</a:t>
            </a:r>
            <a:endParaRPr lang="it-IT" sz="1600" dirty="0" smtClean="0"/>
          </a:p>
          <a:p>
            <a:r>
              <a:rPr lang="it-IT" sz="1600" dirty="0" smtClean="0"/>
              <a:t>(</a:t>
            </a:r>
            <a:r>
              <a:rPr lang="it-IT" sz="1600" dirty="0" err="1" smtClean="0"/>
              <a:t>particularly</a:t>
            </a:r>
            <a:r>
              <a:rPr lang="it-IT" sz="1600" dirty="0" smtClean="0"/>
              <a:t> </a:t>
            </a:r>
            <a:r>
              <a:rPr lang="it-IT" sz="1600" dirty="0" err="1" smtClean="0"/>
              <a:t>within</a:t>
            </a:r>
            <a:r>
              <a:rPr lang="it-IT" sz="1600" dirty="0" smtClean="0"/>
              <a:t> </a:t>
            </a:r>
            <a:r>
              <a:rPr lang="it-IT" sz="1600" dirty="0" err="1" smtClean="0"/>
              <a:t>complex</a:t>
            </a:r>
            <a:r>
              <a:rPr lang="it-IT" sz="1600" dirty="0" smtClean="0"/>
              <a:t> </a:t>
            </a:r>
            <a:r>
              <a:rPr lang="it-IT" sz="1600" dirty="0" err="1" smtClean="0"/>
              <a:t>systems</a:t>
            </a:r>
            <a:r>
              <a:rPr lang="it-IT" sz="1600" dirty="0" smtClean="0"/>
              <a:t>);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techno-determinism</a:t>
            </a:r>
            <a:r>
              <a:rPr lang="it-IT" sz="1600" dirty="0" smtClean="0"/>
              <a:t>, or </a:t>
            </a:r>
            <a:r>
              <a:rPr lang="it-IT" sz="1600" dirty="0" err="1" smtClean="0"/>
              <a:t>overstatement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the </a:t>
            </a:r>
            <a:r>
              <a:rPr lang="it-IT" sz="1600" dirty="0" err="1" smtClean="0"/>
              <a:t>extent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which</a:t>
            </a:r>
            <a:r>
              <a:rPr lang="it-IT" sz="1600" dirty="0" smtClean="0"/>
              <a:t> </a:t>
            </a:r>
            <a:r>
              <a:rPr lang="it-IT" sz="1600" dirty="0" err="1" smtClean="0"/>
              <a:t>technology</a:t>
            </a:r>
            <a:r>
              <a:rPr lang="it-IT" sz="1600" dirty="0" smtClean="0"/>
              <a:t> </a:t>
            </a:r>
            <a:r>
              <a:rPr lang="it-IT" sz="1600" dirty="0" err="1" smtClean="0"/>
              <a:t>drives</a:t>
            </a:r>
            <a:r>
              <a:rPr lang="it-IT" sz="1600" dirty="0" smtClean="0"/>
              <a:t> </a:t>
            </a:r>
            <a:r>
              <a:rPr lang="it-IT" sz="1600" dirty="0" err="1" smtClean="0"/>
              <a:t>history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techno-optimism</a:t>
            </a:r>
            <a:r>
              <a:rPr lang="it-IT" sz="1600" dirty="0" smtClean="0"/>
              <a:t>, or </a:t>
            </a:r>
            <a:r>
              <a:rPr lang="it-IT" sz="1600" dirty="0" err="1" smtClean="0"/>
              <a:t>overconfidence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inevitable</a:t>
            </a:r>
            <a:r>
              <a:rPr lang="it-IT" sz="1600" dirty="0" smtClean="0"/>
              <a:t> </a:t>
            </a:r>
            <a:r>
              <a:rPr lang="it-IT" sz="1600" dirty="0" err="1" smtClean="0"/>
              <a:t>goodness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technology</a:t>
            </a:r>
            <a:endParaRPr lang="it-IT" sz="1600" dirty="0" smtClean="0"/>
          </a:p>
          <a:p>
            <a:r>
              <a:rPr lang="it-IT" sz="1600" dirty="0" smtClean="0"/>
              <a:t>and </a:t>
            </a:r>
            <a:r>
              <a:rPr lang="it-IT" sz="1600" dirty="0" err="1" smtClean="0"/>
              <a:t>its</a:t>
            </a:r>
            <a:r>
              <a:rPr lang="it-IT" sz="1600" dirty="0" smtClean="0"/>
              <a:t> </a:t>
            </a:r>
            <a:r>
              <a:rPr lang="it-IT" sz="1600" dirty="0" err="1" smtClean="0"/>
              <a:t>capacity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solve social and </a:t>
            </a:r>
            <a:r>
              <a:rPr lang="it-IT" sz="1600" dirty="0" err="1" smtClean="0"/>
              <a:t>environmental</a:t>
            </a:r>
            <a:r>
              <a:rPr lang="it-IT" sz="1600" dirty="0" smtClean="0"/>
              <a:t> </a:t>
            </a:r>
            <a:r>
              <a:rPr lang="it-IT" sz="1600" dirty="0" err="1" smtClean="0"/>
              <a:t>problems</a:t>
            </a:r>
            <a:r>
              <a:rPr lang="it-IT" sz="1600" dirty="0" smtClean="0"/>
              <a:t>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alienation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err="1" smtClean="0"/>
              <a:t>nature—i.e.</a:t>
            </a:r>
            <a:r>
              <a:rPr lang="it-IT" sz="1600" dirty="0" smtClean="0"/>
              <a:t>, </a:t>
            </a:r>
            <a:r>
              <a:rPr lang="it-IT" sz="1600" dirty="0" err="1" smtClean="0"/>
              <a:t>detrimental</a:t>
            </a:r>
            <a:r>
              <a:rPr lang="it-IT" sz="1600" dirty="0" smtClean="0"/>
              <a:t> </a:t>
            </a:r>
            <a:r>
              <a:rPr lang="it-IT" sz="1600" dirty="0" err="1" smtClean="0"/>
              <a:t>technological</a:t>
            </a:r>
            <a:r>
              <a:rPr lang="it-IT" sz="1600" dirty="0" smtClean="0"/>
              <a:t> </a:t>
            </a:r>
            <a:r>
              <a:rPr lang="it-IT" sz="1600" dirty="0" err="1" smtClean="0"/>
              <a:t>mediation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interactions</a:t>
            </a:r>
            <a:endParaRPr lang="it-IT" sz="1600" dirty="0" smtClean="0"/>
          </a:p>
          <a:p>
            <a:r>
              <a:rPr lang="it-IT" sz="1600" dirty="0" smtClean="0"/>
              <a:t>and </a:t>
            </a:r>
            <a:r>
              <a:rPr lang="it-IT" sz="1600" dirty="0" err="1" smtClean="0"/>
              <a:t>relationships</a:t>
            </a:r>
            <a:r>
              <a:rPr lang="it-IT" sz="1600" dirty="0" smtClean="0"/>
              <a:t> </a:t>
            </a:r>
            <a:r>
              <a:rPr lang="it-IT" sz="1600" dirty="0" err="1" smtClean="0"/>
              <a:t>between</a:t>
            </a:r>
            <a:r>
              <a:rPr lang="it-IT" sz="1600" dirty="0" smtClean="0"/>
              <a:t> people and nature;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commodification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nature and </a:t>
            </a:r>
            <a:r>
              <a:rPr lang="it-IT" sz="1600" dirty="0" err="1" smtClean="0"/>
              <a:t>marginalization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non-economic</a:t>
            </a:r>
            <a:r>
              <a:rPr lang="it-IT" sz="1600" dirty="0" smtClean="0"/>
              <a:t> </a:t>
            </a:r>
            <a:r>
              <a:rPr lang="it-IT" sz="1600" dirty="0" err="1" smtClean="0"/>
              <a:t>values</a:t>
            </a:r>
            <a:r>
              <a:rPr lang="it-IT" sz="1600" dirty="0" smtClean="0"/>
              <a:t>; and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privileging</a:t>
            </a:r>
            <a:r>
              <a:rPr lang="it-IT" sz="1600" dirty="0" smtClean="0"/>
              <a:t> </a:t>
            </a:r>
            <a:r>
              <a:rPr lang="it-IT" sz="1600" dirty="0" err="1" smtClean="0"/>
              <a:t>elite-controlled</a:t>
            </a:r>
            <a:r>
              <a:rPr lang="it-IT" sz="1600" dirty="0" smtClean="0"/>
              <a:t> </a:t>
            </a:r>
            <a:r>
              <a:rPr lang="it-IT" sz="1600" dirty="0" err="1" smtClean="0"/>
              <a:t>risk</a:t>
            </a:r>
            <a:r>
              <a:rPr lang="it-IT" sz="1600" dirty="0" smtClean="0"/>
              <a:t> </a:t>
            </a:r>
            <a:r>
              <a:rPr lang="it-IT" sz="1600" dirty="0" err="1" smtClean="0"/>
              <a:t>assessment</a:t>
            </a:r>
            <a:r>
              <a:rPr lang="it-IT" sz="1600" dirty="0" smtClean="0"/>
              <a:t> (</a:t>
            </a:r>
            <a:r>
              <a:rPr lang="it-IT" sz="1600" dirty="0" err="1" smtClean="0"/>
              <a:t>rather</a:t>
            </a:r>
            <a:r>
              <a:rPr lang="it-IT" sz="1600" dirty="0" smtClean="0"/>
              <a:t> </a:t>
            </a:r>
            <a:r>
              <a:rPr lang="it-IT" sz="1600" dirty="0" err="1" smtClean="0"/>
              <a:t>than</a:t>
            </a:r>
            <a:r>
              <a:rPr lang="it-IT" sz="1600" dirty="0" smtClean="0"/>
              <a:t> inclusive or </a:t>
            </a:r>
            <a:r>
              <a:rPr lang="it-IT" sz="1600" dirty="0" err="1" smtClean="0"/>
              <a:t>precautionary</a:t>
            </a:r>
            <a:endParaRPr lang="it-IT" sz="1600" dirty="0" smtClean="0"/>
          </a:p>
          <a:p>
            <a:r>
              <a:rPr lang="it-IT" sz="1600" dirty="0" err="1" smtClean="0"/>
              <a:t>approaches</a:t>
            </a:r>
            <a:r>
              <a:rPr lang="it-IT" sz="1600" dirty="0" smtClean="0"/>
              <a:t>)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determining</a:t>
            </a:r>
            <a:r>
              <a:rPr lang="it-IT" sz="1600" dirty="0" smtClean="0"/>
              <a:t> </a:t>
            </a:r>
            <a:r>
              <a:rPr lang="it-IT" sz="1600" dirty="0" err="1" smtClean="0"/>
              <a:t>responsiveness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uncertainties</a:t>
            </a:r>
            <a:r>
              <a:rPr lang="it-IT" sz="1600" dirty="0" smtClean="0"/>
              <a:t> </a:t>
            </a:r>
            <a:r>
              <a:rPr lang="it-IT" sz="1600" dirty="0" err="1" smtClean="0"/>
              <a:t>associated</a:t>
            </a:r>
            <a:r>
              <a:rPr lang="it-IT" sz="1600" dirty="0" smtClean="0"/>
              <a:t> </a:t>
            </a:r>
            <a:r>
              <a:rPr lang="it-IT" sz="1600" smtClean="0"/>
              <a:t>with</a:t>
            </a:r>
            <a:r>
              <a:rPr lang="it-IT" sz="1600" dirty="0" smtClean="0"/>
              <a:t> </a:t>
            </a:r>
            <a:r>
              <a:rPr lang="it-IT" sz="1600" dirty="0" err="1" smtClean="0"/>
              <a:t>technology</a:t>
            </a:r>
            <a:r>
              <a:rPr lang="it-IT" sz="1600" dirty="0" smtClean="0"/>
              <a:t>.</a:t>
            </a:r>
            <a:r>
              <a:rPr lang="it-IT" sz="1600" b="1" dirty="0" smtClean="0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it-IT" sz="1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91513" cy="7207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Transformational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Issues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about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Nanotechnologies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t-IT" sz="2800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4801" y="2514600"/>
            <a:ext cx="891539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the </a:t>
            </a:r>
            <a:r>
              <a:rPr lang="it-IT" sz="1600" dirty="0" err="1" smtClean="0"/>
              <a:t>person</a:t>
            </a:r>
            <a:r>
              <a:rPr lang="it-IT" sz="1600" dirty="0" smtClean="0"/>
              <a:t> </a:t>
            </a:r>
            <a:r>
              <a:rPr lang="it-IT" sz="1600" dirty="0" err="1" smtClean="0"/>
              <a:t>undergoing</a:t>
            </a:r>
            <a:r>
              <a:rPr lang="it-IT" sz="1600" dirty="0" smtClean="0"/>
              <a:t> </a:t>
            </a:r>
            <a:r>
              <a:rPr lang="it-IT" sz="1600" dirty="0" err="1" smtClean="0"/>
              <a:t>an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enhancement</a:t>
            </a:r>
            <a:r>
              <a:rPr lang="it-IT" sz="1600" dirty="0" smtClean="0"/>
              <a:t>, </a:t>
            </a:r>
            <a:r>
              <a:rPr lang="it-IT" sz="1600" dirty="0" err="1" smtClean="0"/>
              <a:t>what</a:t>
            </a:r>
            <a:r>
              <a:rPr lang="it-IT" sz="1600" dirty="0" smtClean="0"/>
              <a:t> are the </a:t>
            </a:r>
            <a:r>
              <a:rPr lang="it-IT" sz="1600" dirty="0" err="1" smtClean="0"/>
              <a:t>risks</a:t>
            </a:r>
            <a:r>
              <a:rPr lang="it-IT" sz="1600" dirty="0" smtClean="0"/>
              <a:t> </a:t>
            </a:r>
            <a:r>
              <a:rPr lang="it-IT" sz="1600" dirty="0" err="1" smtClean="0"/>
              <a:t>associated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the </a:t>
            </a:r>
            <a:r>
              <a:rPr lang="it-IT" sz="1600" dirty="0" err="1" smtClean="0"/>
              <a:t>process</a:t>
            </a:r>
            <a:r>
              <a:rPr lang="it-IT" sz="1600" dirty="0" smtClean="0"/>
              <a:t>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Would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be</a:t>
            </a:r>
            <a:r>
              <a:rPr lang="it-IT" sz="1600" dirty="0" smtClean="0"/>
              <a:t> </a:t>
            </a:r>
            <a:r>
              <a:rPr lang="it-IT" sz="1600" dirty="0" err="1" smtClean="0"/>
              <a:t>beneficial</a:t>
            </a:r>
            <a:r>
              <a:rPr lang="it-IT" sz="1600" dirty="0" smtClean="0"/>
              <a:t> or </a:t>
            </a:r>
            <a:r>
              <a:rPr lang="it-IT" sz="1600" dirty="0" err="1" smtClean="0"/>
              <a:t>detrimental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become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radically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enhanced</a:t>
            </a:r>
            <a:r>
              <a:rPr lang="it-IT" sz="1600" dirty="0" smtClean="0"/>
              <a:t>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there</a:t>
            </a:r>
            <a:r>
              <a:rPr lang="it-IT" sz="1600" dirty="0" smtClean="0"/>
              <a:t> </a:t>
            </a:r>
            <a:r>
              <a:rPr lang="it-IT" sz="1600" dirty="0" err="1" smtClean="0"/>
              <a:t>something</a:t>
            </a:r>
            <a:r>
              <a:rPr lang="it-IT" sz="1600" dirty="0" smtClean="0"/>
              <a:t> </a:t>
            </a:r>
            <a:r>
              <a:rPr lang="it-IT" sz="1600" dirty="0" err="1" smtClean="0"/>
              <a:t>problematic</a:t>
            </a:r>
            <a:r>
              <a:rPr lang="it-IT" sz="1600" dirty="0" smtClean="0"/>
              <a:t> </a:t>
            </a:r>
            <a:r>
              <a:rPr lang="it-IT" sz="1600" dirty="0" err="1" smtClean="0"/>
              <a:t>about</a:t>
            </a:r>
            <a:r>
              <a:rPr lang="it-IT" sz="1600" dirty="0" smtClean="0"/>
              <a:t> the </a:t>
            </a:r>
            <a:r>
              <a:rPr lang="it-IT" sz="1600" dirty="0" err="1" smtClean="0"/>
              <a:t>desire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become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radically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enhanced</a:t>
            </a:r>
            <a:r>
              <a:rPr lang="it-IT" sz="1600" dirty="0" smtClean="0"/>
              <a:t>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Should</a:t>
            </a:r>
            <a:r>
              <a:rPr lang="it-IT" sz="1600" dirty="0" smtClean="0"/>
              <a:t> </a:t>
            </a:r>
            <a:r>
              <a:rPr lang="it-IT" sz="1600" dirty="0" err="1" smtClean="0"/>
              <a:t>parents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the </a:t>
            </a:r>
            <a:r>
              <a:rPr lang="it-IT" sz="1600" dirty="0" err="1" smtClean="0"/>
              <a:t>legal</a:t>
            </a:r>
            <a:r>
              <a:rPr lang="it-IT" sz="1600" dirty="0" smtClean="0"/>
              <a:t> right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radically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</a:t>
            </a:r>
            <a:r>
              <a:rPr lang="it-IT" sz="1600" dirty="0" smtClean="0"/>
              <a:t> </a:t>
            </a:r>
            <a:r>
              <a:rPr lang="it-IT" sz="1600" dirty="0" err="1" smtClean="0"/>
              <a:t>their</a:t>
            </a:r>
            <a:r>
              <a:rPr lang="it-IT" sz="1600" dirty="0" smtClean="0"/>
              <a:t> </a:t>
            </a:r>
            <a:r>
              <a:rPr lang="it-IT" sz="1600" dirty="0" err="1" smtClean="0"/>
              <a:t>children</a:t>
            </a:r>
            <a:r>
              <a:rPr lang="it-IT" sz="1600" dirty="0" smtClean="0"/>
              <a:t>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morally</a:t>
            </a:r>
            <a:r>
              <a:rPr lang="it-IT" sz="1600" dirty="0" smtClean="0"/>
              <a:t> </a:t>
            </a:r>
            <a:r>
              <a:rPr lang="it-IT" sz="1600" dirty="0" err="1" smtClean="0"/>
              <a:t>permissible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parents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radically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</a:t>
            </a:r>
            <a:r>
              <a:rPr lang="it-IT" sz="1600" dirty="0" smtClean="0"/>
              <a:t> </a:t>
            </a:r>
            <a:r>
              <a:rPr lang="it-IT" sz="1600" dirty="0" err="1" smtClean="0"/>
              <a:t>their</a:t>
            </a:r>
            <a:r>
              <a:rPr lang="it-IT" sz="1600" dirty="0" smtClean="0"/>
              <a:t> </a:t>
            </a:r>
            <a:r>
              <a:rPr lang="it-IT" sz="1600" dirty="0" err="1" smtClean="0"/>
              <a:t>children</a:t>
            </a:r>
            <a:r>
              <a:rPr lang="it-IT" sz="1600" dirty="0" smtClean="0"/>
              <a:t> (and, </a:t>
            </a:r>
            <a:r>
              <a:rPr lang="it-IT" sz="1600" dirty="0" err="1" smtClean="0"/>
              <a:t>if</a:t>
            </a:r>
            <a:endParaRPr lang="it-IT" sz="1600" dirty="0" smtClean="0"/>
          </a:p>
          <a:p>
            <a:r>
              <a:rPr lang="it-IT" sz="1600" dirty="0" smtClean="0"/>
              <a:t>so, </a:t>
            </a:r>
            <a:r>
              <a:rPr lang="it-IT" sz="1600" dirty="0" err="1" smtClean="0"/>
              <a:t>should</a:t>
            </a:r>
            <a:r>
              <a:rPr lang="it-IT" sz="1600" dirty="0" smtClean="0"/>
              <a:t> </a:t>
            </a:r>
            <a:r>
              <a:rPr lang="it-IT" sz="1600" dirty="0" err="1" smtClean="0"/>
              <a:t>they</a:t>
            </a:r>
            <a:r>
              <a:rPr lang="it-IT" sz="1600" dirty="0" smtClean="0"/>
              <a:t> do so)?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Should</a:t>
            </a:r>
            <a:r>
              <a:rPr lang="it-IT" sz="1600" dirty="0" smtClean="0"/>
              <a:t> </a:t>
            </a:r>
            <a:r>
              <a:rPr lang="it-IT" sz="1600" dirty="0" err="1" smtClean="0"/>
              <a:t>parents</a:t>
            </a:r>
            <a:r>
              <a:rPr lang="it-IT" sz="1600" dirty="0" smtClean="0"/>
              <a:t> </a:t>
            </a:r>
            <a:r>
              <a:rPr lang="it-IT" sz="1600" dirty="0" err="1" smtClean="0"/>
              <a:t>ever</a:t>
            </a:r>
            <a:r>
              <a:rPr lang="it-IT" sz="1600" dirty="0" smtClean="0"/>
              <a:t> </a:t>
            </a:r>
            <a:r>
              <a:rPr lang="it-IT" sz="1600" dirty="0" err="1" smtClean="0"/>
              <a:t>be</a:t>
            </a:r>
            <a:r>
              <a:rPr lang="it-IT" sz="1600" dirty="0" smtClean="0"/>
              <a:t> </a:t>
            </a:r>
            <a:r>
              <a:rPr lang="it-IT" sz="1600" dirty="0" err="1" smtClean="0"/>
              <a:t>required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radically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</a:t>
            </a:r>
            <a:r>
              <a:rPr lang="it-IT" sz="1600" dirty="0" smtClean="0"/>
              <a:t> </a:t>
            </a:r>
            <a:r>
              <a:rPr lang="it-IT" sz="1600" dirty="0" err="1" smtClean="0"/>
              <a:t>their</a:t>
            </a:r>
            <a:r>
              <a:rPr lang="it-IT" sz="1600" dirty="0" smtClean="0"/>
              <a:t> </a:t>
            </a:r>
            <a:r>
              <a:rPr lang="it-IT" sz="1600" dirty="0" err="1" smtClean="0"/>
              <a:t>children</a:t>
            </a:r>
            <a:r>
              <a:rPr lang="it-IT" sz="1600" dirty="0" smtClean="0"/>
              <a:t>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How</a:t>
            </a:r>
            <a:r>
              <a:rPr lang="it-IT" sz="1600" dirty="0" smtClean="0"/>
              <a:t> </a:t>
            </a:r>
            <a:r>
              <a:rPr lang="it-IT" sz="1600" dirty="0" err="1" smtClean="0"/>
              <a:t>would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</a:t>
            </a:r>
            <a:r>
              <a:rPr lang="it-IT" sz="1600" dirty="0" smtClean="0"/>
              <a:t> </a:t>
            </a:r>
            <a:r>
              <a:rPr lang="it-IT" sz="1600" dirty="0" err="1" smtClean="0"/>
              <a:t>human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enhancement</a:t>
            </a:r>
            <a:r>
              <a:rPr lang="it-IT" sz="1600" dirty="0" smtClean="0"/>
              <a:t> </a:t>
            </a:r>
            <a:r>
              <a:rPr lang="it-IT" sz="1600" dirty="0" err="1" smtClean="0"/>
              <a:t>affect</a:t>
            </a:r>
            <a:r>
              <a:rPr lang="it-IT" sz="1600" dirty="0" smtClean="0"/>
              <a:t> </a:t>
            </a:r>
            <a:r>
              <a:rPr lang="it-IT" sz="1600" dirty="0" err="1" smtClean="0"/>
              <a:t>obtaining</a:t>
            </a:r>
            <a:r>
              <a:rPr lang="it-IT" sz="1600" dirty="0" smtClean="0"/>
              <a:t> </a:t>
            </a:r>
            <a:r>
              <a:rPr lang="it-IT" sz="1600" dirty="0" err="1" smtClean="0"/>
              <a:t>familial</a:t>
            </a:r>
            <a:r>
              <a:rPr lang="it-IT" sz="1600" dirty="0" smtClean="0"/>
              <a:t> </a:t>
            </a:r>
            <a:r>
              <a:rPr lang="it-IT" sz="1600" dirty="0" err="1" smtClean="0"/>
              <a:t>relationships</a:t>
            </a:r>
            <a:r>
              <a:rPr lang="it-IT" sz="1600" dirty="0" smtClean="0"/>
              <a:t>,</a:t>
            </a:r>
          </a:p>
          <a:p>
            <a:r>
              <a:rPr lang="it-IT" sz="1600" dirty="0" err="1" smtClean="0"/>
              <a:t>institutions</a:t>
            </a:r>
            <a:r>
              <a:rPr lang="it-IT" sz="1600" dirty="0" smtClean="0"/>
              <a:t> and </a:t>
            </a:r>
            <a:r>
              <a:rPr lang="it-IT" sz="1600" dirty="0" err="1" smtClean="0"/>
              <a:t>norms</a:t>
            </a:r>
            <a:r>
              <a:rPr lang="it-IT" sz="1600" dirty="0" smtClean="0"/>
              <a:t>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How</a:t>
            </a:r>
            <a:r>
              <a:rPr lang="it-IT" sz="1600" dirty="0" smtClean="0"/>
              <a:t> </a:t>
            </a:r>
            <a:r>
              <a:rPr lang="it-IT" sz="1600" dirty="0" err="1" smtClean="0"/>
              <a:t>would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</a:t>
            </a:r>
            <a:r>
              <a:rPr lang="it-IT" sz="1600" dirty="0" smtClean="0"/>
              <a:t> </a:t>
            </a:r>
            <a:r>
              <a:rPr lang="it-IT" sz="1600" dirty="0" err="1" smtClean="0"/>
              <a:t>human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enhancement</a:t>
            </a:r>
            <a:r>
              <a:rPr lang="it-IT" sz="1600" dirty="0" smtClean="0"/>
              <a:t> impact </a:t>
            </a:r>
            <a:r>
              <a:rPr lang="it-IT" sz="1600" dirty="0" err="1" smtClean="0"/>
              <a:t>obtaining</a:t>
            </a:r>
            <a:r>
              <a:rPr lang="it-IT" sz="1600" dirty="0" smtClean="0"/>
              <a:t> social </a:t>
            </a:r>
            <a:r>
              <a:rPr lang="it-IT" sz="1600" dirty="0" err="1" smtClean="0"/>
              <a:t>norms</a:t>
            </a:r>
            <a:r>
              <a:rPr lang="it-IT" sz="1600" dirty="0" smtClean="0"/>
              <a:t>, </a:t>
            </a:r>
            <a:r>
              <a:rPr lang="it-IT" sz="1600" dirty="0" err="1" smtClean="0"/>
              <a:t>practices</a:t>
            </a:r>
            <a:r>
              <a:rPr lang="it-IT" sz="1600" dirty="0" smtClean="0"/>
              <a:t>,</a:t>
            </a:r>
          </a:p>
          <a:p>
            <a:r>
              <a:rPr lang="it-IT" sz="1600" dirty="0" err="1" smtClean="0"/>
              <a:t>organizations</a:t>
            </a:r>
            <a:r>
              <a:rPr lang="it-IT" sz="1600" dirty="0" smtClean="0"/>
              <a:t> and </a:t>
            </a:r>
            <a:r>
              <a:rPr lang="it-IT" sz="1600" dirty="0" err="1" smtClean="0"/>
              <a:t>institutions</a:t>
            </a:r>
            <a:r>
              <a:rPr lang="it-IT" sz="1600" dirty="0" smtClean="0"/>
              <a:t> </a:t>
            </a:r>
            <a:r>
              <a:rPr lang="it-IT" sz="1600" dirty="0" err="1" smtClean="0"/>
              <a:t>beyond</a:t>
            </a:r>
            <a:r>
              <a:rPr lang="it-IT" sz="1600" dirty="0" smtClean="0"/>
              <a:t> the family?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Overall</a:t>
            </a:r>
            <a:r>
              <a:rPr lang="it-IT" sz="1600" dirty="0" smtClean="0"/>
              <a:t>, </a:t>
            </a:r>
            <a:r>
              <a:rPr lang="it-IT" sz="1600" dirty="0" err="1" smtClean="0"/>
              <a:t>would</a:t>
            </a:r>
            <a:r>
              <a:rPr lang="it-IT" sz="1600" dirty="0" smtClean="0"/>
              <a:t> </a:t>
            </a:r>
            <a:r>
              <a:rPr lang="it-IT" sz="1600" dirty="0" err="1" smtClean="0"/>
              <a:t>widespread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</a:t>
            </a:r>
            <a:r>
              <a:rPr lang="it-IT" sz="1600" dirty="0" smtClean="0"/>
              <a:t> </a:t>
            </a:r>
            <a:r>
              <a:rPr lang="it-IT" sz="1600" dirty="0" err="1" smtClean="0"/>
              <a:t>human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enhancement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</a:t>
            </a:r>
            <a:r>
              <a:rPr lang="it-IT" sz="1600" dirty="0" err="1" smtClean="0"/>
              <a:t>good</a:t>
            </a:r>
            <a:r>
              <a:rPr lang="it-IT" sz="1600" dirty="0" smtClean="0"/>
              <a:t> or bad</a:t>
            </a:r>
          </a:p>
          <a:p>
            <a:r>
              <a:rPr lang="it-IT" sz="1600" dirty="0" smtClean="0"/>
              <a:t>social </a:t>
            </a:r>
            <a:r>
              <a:rPr lang="it-IT" sz="1600" dirty="0" err="1" smtClean="0"/>
              <a:t>consequences</a:t>
            </a:r>
            <a:r>
              <a:rPr lang="it-IT" sz="1600" dirty="0" smtClean="0"/>
              <a:t>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Would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</a:t>
            </a:r>
            <a:r>
              <a:rPr lang="it-IT" sz="1600" dirty="0" smtClean="0"/>
              <a:t> </a:t>
            </a:r>
            <a:r>
              <a:rPr lang="it-IT" sz="1600" dirty="0" err="1" smtClean="0"/>
              <a:t>human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enhancement</a:t>
            </a:r>
            <a:r>
              <a:rPr lang="it-IT" sz="1600" dirty="0" smtClean="0"/>
              <a:t> </a:t>
            </a:r>
            <a:r>
              <a:rPr lang="it-IT" sz="1600" dirty="0" err="1" smtClean="0"/>
              <a:t>impair</a:t>
            </a:r>
            <a:r>
              <a:rPr lang="it-IT" sz="1600" dirty="0" smtClean="0"/>
              <a:t> or </a:t>
            </a:r>
            <a:r>
              <a:rPr lang="it-IT" sz="1600" dirty="0" err="1" smtClean="0"/>
              <a:t>promote</a:t>
            </a:r>
            <a:r>
              <a:rPr lang="it-IT" sz="1600" dirty="0" smtClean="0"/>
              <a:t> </a:t>
            </a:r>
            <a:r>
              <a:rPr lang="it-IT" sz="1600" dirty="0" err="1" smtClean="0"/>
              <a:t>justice</a:t>
            </a:r>
            <a:r>
              <a:rPr lang="it-IT" sz="1600" dirty="0" smtClean="0"/>
              <a:t>?</a:t>
            </a:r>
          </a:p>
          <a:p>
            <a:r>
              <a:rPr lang="it-IT" sz="1600" dirty="0" smtClean="0"/>
              <a:t> </a:t>
            </a:r>
            <a:r>
              <a:rPr lang="it-IT" sz="1600" dirty="0" err="1" smtClean="0"/>
              <a:t>•</a:t>
            </a:r>
            <a:r>
              <a:rPr lang="it-IT" sz="1600" dirty="0" smtClean="0"/>
              <a:t> </a:t>
            </a:r>
            <a:r>
              <a:rPr lang="it-IT" sz="1600" dirty="0" err="1" smtClean="0"/>
              <a:t>How</a:t>
            </a:r>
            <a:r>
              <a:rPr lang="it-IT" sz="1600" dirty="0" smtClean="0"/>
              <a:t> </a:t>
            </a:r>
            <a:r>
              <a:rPr lang="it-IT" sz="1600" dirty="0" err="1" smtClean="0"/>
              <a:t>would</a:t>
            </a:r>
            <a:r>
              <a:rPr lang="it-IT" sz="1600" dirty="0" smtClean="0"/>
              <a:t> </a:t>
            </a:r>
            <a:r>
              <a:rPr lang="it-IT" sz="1600" dirty="0" err="1" smtClean="0"/>
              <a:t>radical</a:t>
            </a:r>
            <a:r>
              <a:rPr lang="it-IT" sz="1600" dirty="0" smtClean="0"/>
              <a:t> </a:t>
            </a:r>
            <a:r>
              <a:rPr lang="it-IT" sz="1600" dirty="0" err="1" smtClean="0"/>
              <a:t>human</a:t>
            </a:r>
            <a:r>
              <a:rPr lang="it-IT" sz="1600" dirty="0" smtClean="0"/>
              <a:t> </a:t>
            </a:r>
            <a:r>
              <a:rPr lang="it-IT" sz="1600" dirty="0" err="1" smtClean="0"/>
              <a:t>enhancement</a:t>
            </a:r>
            <a:r>
              <a:rPr lang="it-IT" sz="1600" dirty="0" smtClean="0"/>
              <a:t> alter </a:t>
            </a:r>
            <a:r>
              <a:rPr lang="it-IT" sz="1600" dirty="0" err="1" smtClean="0"/>
              <a:t>our</a:t>
            </a:r>
            <a:r>
              <a:rPr lang="it-IT" sz="1600" dirty="0" smtClean="0"/>
              <a:t> </a:t>
            </a:r>
            <a:r>
              <a:rPr lang="it-IT" sz="1600" dirty="0" err="1" smtClean="0"/>
              <a:t>relationship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the </a:t>
            </a:r>
            <a:r>
              <a:rPr lang="it-IT" sz="1600" dirty="0" err="1" smtClean="0"/>
              <a:t>environment</a:t>
            </a:r>
            <a:r>
              <a:rPr lang="it-IT" sz="1600" dirty="0" smtClean="0"/>
              <a:t> and </a:t>
            </a:r>
            <a:r>
              <a:rPr lang="it-IT" sz="1600" dirty="0" err="1" smtClean="0"/>
              <a:t>non-human</a:t>
            </a:r>
            <a:r>
              <a:rPr lang="it-IT" sz="1600" dirty="0" smtClean="0"/>
              <a:t> </a:t>
            </a:r>
            <a:r>
              <a:rPr lang="it-IT" sz="1600" dirty="0" err="1" smtClean="0"/>
              <a:t>organisms</a:t>
            </a:r>
            <a:r>
              <a:rPr lang="it-IT" sz="1600" dirty="0" smtClean="0"/>
              <a:t>?</a:t>
            </a:r>
            <a:endParaRPr lang="it-IT" sz="1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91513" cy="7207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introduce </a:t>
            </a:r>
            <a:r>
              <a:rPr lang="it-IT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topics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t-IT" sz="2800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00113" y="3213100"/>
            <a:ext cx="61102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Tell visitors what they should know</a:t>
            </a:r>
          </a:p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Make visitors understand (or having the perception that they can understand) </a:t>
            </a:r>
          </a:p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Prepare visitors to what you are not telling them</a:t>
            </a:r>
          </a:p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Help them to express their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 dirty="0" err="1"/>
              <a:t>Controversial</a:t>
            </a:r>
            <a:r>
              <a:rPr lang="it-IT" sz="1700" dirty="0"/>
              <a:t> </a:t>
            </a:r>
            <a:r>
              <a:rPr lang="it-IT" sz="1700" dirty="0" err="1"/>
              <a:t>issues</a:t>
            </a:r>
            <a:r>
              <a:rPr lang="it-IT" sz="1700" dirty="0"/>
              <a:t> in </a:t>
            </a:r>
            <a:r>
              <a:rPr lang="it-IT" sz="1700" dirty="0" err="1"/>
              <a:t>S&amp;T</a:t>
            </a:r>
            <a:r>
              <a:rPr lang="it-IT" sz="1700" dirty="0"/>
              <a:t> </a:t>
            </a:r>
            <a:r>
              <a:rPr lang="it-IT" sz="1700" dirty="0" err="1"/>
              <a:t>enter</a:t>
            </a:r>
            <a:r>
              <a:rPr lang="it-IT" sz="1700" dirty="0"/>
              <a:t> Science </a:t>
            </a:r>
            <a:r>
              <a:rPr lang="it-IT" sz="1700" dirty="0" err="1"/>
              <a:t>Centres</a:t>
            </a:r>
            <a:r>
              <a:rPr lang="it-IT" sz="1700" dirty="0"/>
              <a:t> and </a:t>
            </a:r>
            <a:r>
              <a:rPr lang="it-IT" sz="1700" dirty="0" err="1"/>
              <a:t>Museum</a:t>
            </a:r>
            <a:endParaRPr lang="it-IT" sz="17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7196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controversial</a:t>
            </a:r>
            <a:r>
              <a:rPr lang="it-IT" sz="2400" dirty="0"/>
              <a:t>?</a:t>
            </a:r>
          </a:p>
          <a:p>
            <a:pPr>
              <a:buFont typeface="Wingdings" pitchFamily="2" charset="2"/>
              <a:buNone/>
            </a:pPr>
            <a:r>
              <a:rPr lang="it-IT" sz="2400" dirty="0" err="1"/>
              <a:t>How</a:t>
            </a:r>
            <a:r>
              <a:rPr lang="it-IT" sz="2400" dirty="0"/>
              <a:t> </a:t>
            </a:r>
            <a:r>
              <a:rPr lang="it-IT" sz="2400" dirty="0" err="1"/>
              <a:t>museums</a:t>
            </a:r>
            <a:r>
              <a:rPr lang="it-IT" sz="2400" dirty="0"/>
              <a:t> deal </a:t>
            </a:r>
            <a:r>
              <a:rPr lang="it-IT" sz="2400" dirty="0" err="1"/>
              <a:t>with</a:t>
            </a:r>
            <a:r>
              <a:rPr lang="it-IT" sz="2400" dirty="0"/>
              <a:t> </a:t>
            </a:r>
            <a:r>
              <a:rPr lang="it-IT" sz="2400" dirty="0" err="1"/>
              <a:t>controversial</a:t>
            </a:r>
            <a:r>
              <a:rPr lang="it-IT" sz="2400" dirty="0"/>
              <a:t> </a:t>
            </a:r>
            <a:r>
              <a:rPr lang="it-IT" sz="2400" dirty="0" err="1"/>
              <a:t>issues</a:t>
            </a:r>
            <a:r>
              <a:rPr lang="it-IT" sz="2400" dirty="0"/>
              <a:t>?</a:t>
            </a:r>
          </a:p>
          <a:p>
            <a:pPr>
              <a:buFont typeface="Wingdings" pitchFamily="2" charset="2"/>
              <a:buNone/>
            </a:pPr>
            <a:r>
              <a:rPr lang="it-IT" sz="2400" dirty="0" err="1"/>
              <a:t>Factors</a:t>
            </a:r>
            <a:r>
              <a:rPr lang="it-IT" sz="2400" dirty="0"/>
              <a:t> </a:t>
            </a:r>
            <a:r>
              <a:rPr lang="it-IT" sz="2400" dirty="0" err="1"/>
              <a:t>helping</a:t>
            </a:r>
            <a:r>
              <a:rPr lang="it-IT" sz="2400" dirty="0"/>
              <a:t> </a:t>
            </a:r>
            <a:r>
              <a:rPr lang="it-IT" sz="2400" dirty="0" err="1"/>
              <a:t>dialogue</a:t>
            </a:r>
            <a:endParaRPr lang="it-IT" sz="2400" dirty="0"/>
          </a:p>
          <a:p>
            <a:pPr>
              <a:buFont typeface="Wingdings" pitchFamily="2" charset="2"/>
              <a:buNone/>
            </a:pPr>
            <a:r>
              <a:rPr lang="it-IT" sz="2400" dirty="0"/>
              <a:t>Some </a:t>
            </a:r>
            <a:r>
              <a:rPr lang="it-IT" sz="2400" dirty="0" err="1"/>
              <a:t>experiences</a:t>
            </a:r>
            <a:endParaRPr lang="it-IT" sz="2400" dirty="0"/>
          </a:p>
          <a:p>
            <a:pPr>
              <a:buFont typeface="Wingdings" pitchFamily="2" charset="2"/>
              <a:buNone/>
            </a:pPr>
            <a:r>
              <a:rPr lang="it-IT" sz="2400" dirty="0" err="1"/>
              <a:t>Collecting</a:t>
            </a:r>
            <a:r>
              <a:rPr lang="it-IT" sz="2400" dirty="0"/>
              <a:t> </a:t>
            </a:r>
            <a:r>
              <a:rPr lang="it-IT" sz="2400" dirty="0" err="1"/>
              <a:t>visitors</a:t>
            </a:r>
            <a:r>
              <a:rPr lang="it-IT" sz="2400" dirty="0"/>
              <a:t>’ </a:t>
            </a:r>
            <a:r>
              <a:rPr lang="it-IT" sz="2400" dirty="0" err="1"/>
              <a:t>opinions</a:t>
            </a:r>
            <a:r>
              <a:rPr lang="it-IT" sz="24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it-IT" sz="2400" dirty="0" err="1" smtClean="0"/>
              <a:t>Controversial</a:t>
            </a:r>
            <a:r>
              <a:rPr lang="it-IT" sz="2400" dirty="0" smtClean="0"/>
              <a:t> in Nano </a:t>
            </a:r>
          </a:p>
          <a:p>
            <a:pPr>
              <a:buFont typeface="Wingdings" pitchFamily="2" charset="2"/>
              <a:buNone/>
            </a:pPr>
            <a:r>
              <a:rPr lang="it-IT" sz="2400" dirty="0" err="1" smtClean="0"/>
              <a:t>Consensus</a:t>
            </a:r>
            <a:r>
              <a:rPr lang="it-IT" sz="2400" dirty="0" smtClean="0"/>
              <a:t> game </a:t>
            </a:r>
            <a:endParaRPr lang="it-IT" sz="2400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143000" y="838200"/>
            <a:ext cx="1855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it-IT" sz="3000" i="1" dirty="0" err="1"/>
              <a:t>summary</a:t>
            </a:r>
            <a:r>
              <a:rPr lang="it-IT" sz="3000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91513" cy="7207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Hot-topics in Science centres  </a:t>
            </a:r>
            <a:endParaRPr lang="it-IT" sz="280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00113" y="3213100"/>
            <a:ext cx="56880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Nanotechnology</a:t>
            </a:r>
          </a:p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Stem cell research </a:t>
            </a:r>
          </a:p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Brainsciences </a:t>
            </a:r>
          </a:p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Nuclear and alternative energies</a:t>
            </a:r>
          </a:p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GMO foods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91513" cy="7207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What we should know before </a:t>
            </a:r>
            <a:endParaRPr lang="it-IT" sz="280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84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cs typeface="Arial" charset="0"/>
              </a:rPr>
              <a:t>We can’t give visitors “scary” information without scarying them </a:t>
            </a:r>
          </a:p>
          <a:p>
            <a:pPr>
              <a:spcBef>
                <a:spcPct val="50000"/>
              </a:spcBef>
            </a:pPr>
            <a:r>
              <a:rPr lang="it-IT" b="1">
                <a:cs typeface="Arial" charset="0"/>
              </a:rPr>
              <a:t>When we communicate risk there is always an emotional component </a:t>
            </a:r>
          </a:p>
          <a:p>
            <a:pPr>
              <a:spcBef>
                <a:spcPct val="50000"/>
              </a:spcBef>
            </a:pPr>
            <a:r>
              <a:rPr lang="it-IT" b="1">
                <a:cs typeface="Arial" charset="0"/>
              </a:rPr>
              <a:t>Reaction of visitors can be emotional and rational at the same time </a:t>
            </a:r>
          </a:p>
          <a:p>
            <a:pPr>
              <a:spcBef>
                <a:spcPct val="50000"/>
              </a:spcBef>
            </a:pPr>
            <a:r>
              <a:rPr lang="it-IT" b="1">
                <a:cs typeface="Arial" charset="0"/>
              </a:rPr>
              <a:t>That there are risk-communication professionals who can help </a:t>
            </a:r>
          </a:p>
          <a:p>
            <a:pPr>
              <a:spcBef>
                <a:spcPct val="50000"/>
              </a:spcBef>
            </a:pPr>
            <a:r>
              <a:rPr lang="it-IT" b="1">
                <a:cs typeface="Arial" charset="0"/>
              </a:rPr>
              <a:t>That people can find their preferred information sources (not always the more reliable ones) </a:t>
            </a:r>
          </a:p>
          <a:p>
            <a:pPr>
              <a:spcBef>
                <a:spcPct val="50000"/>
              </a:spcBef>
            </a:pPr>
            <a:r>
              <a:rPr lang="it-IT" b="1">
                <a:cs typeface="Arial" charset="0"/>
              </a:rPr>
              <a:t>That not all the scientists know how to communicate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91513" cy="7207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Sharing the power </a:t>
            </a:r>
            <a:endParaRPr lang="it-IT" sz="280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00113" y="3213100"/>
            <a:ext cx="7416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cs typeface="Arial" charset="0"/>
              </a:rPr>
              <a:t>When visitors are informed and able to decide, they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>
                <a:cs typeface="Arial" charset="0"/>
              </a:rPr>
              <a:t>don’t feel excluded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>
                <a:cs typeface="Arial" charset="0"/>
              </a:rPr>
              <a:t>understand things better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>
                <a:cs typeface="Arial" charset="0"/>
              </a:rPr>
              <a:t>can evaluate (and eventually tolerate) risk much better</a:t>
            </a:r>
            <a:r>
              <a:rPr lang="it-IT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it-IT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7191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sz="3200" b="1" dirty="0" smtClean="0"/>
              <a:t>Decide game </a:t>
            </a:r>
          </a:p>
          <a:p>
            <a:pPr>
              <a:buFont typeface="Wingdings" pitchFamily="2" charset="2"/>
              <a:buNone/>
            </a:pPr>
            <a:endParaRPr lang="it-IT" sz="3200" b="1" dirty="0"/>
          </a:p>
          <a:p>
            <a:pPr>
              <a:buFont typeface="Wingdings" pitchFamily="2" charset="2"/>
              <a:buNone/>
            </a:pPr>
            <a:endParaRPr lang="it-IT" dirty="0"/>
          </a:p>
          <a:p>
            <a:pPr>
              <a:buFont typeface="Wingdings" pitchFamily="2" charset="2"/>
              <a:buNone/>
            </a:pPr>
            <a:endParaRPr lang="it-IT" dirty="0" smtClean="0"/>
          </a:p>
          <a:p>
            <a:pPr>
              <a:buFont typeface="Wingdings" pitchFamily="2" charset="2"/>
              <a:buNone/>
            </a:pP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8" y="1320800"/>
            <a:ext cx="8370732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sz="3200" b="1"/>
              <a:t>time for your questions….</a:t>
            </a:r>
          </a:p>
          <a:p>
            <a:pPr>
              <a:buFont typeface="Wingdings" pitchFamily="2" charset="2"/>
              <a:buNone/>
            </a:pPr>
            <a:endParaRPr lang="it-IT" sz="3200" b="1"/>
          </a:p>
          <a:p>
            <a:pPr>
              <a:buFont typeface="Wingdings" pitchFamily="2" charset="2"/>
              <a:buNone/>
            </a:pPr>
            <a:endParaRPr lang="it-IT"/>
          </a:p>
          <a:p>
            <a:pPr>
              <a:buFont typeface="Wingdings" pitchFamily="2" charset="2"/>
              <a:buNone/>
            </a:pPr>
            <a:endParaRPr lang="it-IT"/>
          </a:p>
          <a:p>
            <a:pPr>
              <a:buFont typeface="Wingdings" pitchFamily="2" charset="2"/>
              <a:buNone/>
            </a:pPr>
            <a:r>
              <a:rPr lang="it-IT"/>
              <a:t>Thank you! </a:t>
            </a:r>
          </a:p>
          <a:p>
            <a:pPr>
              <a:buFont typeface="Wingdings" pitchFamily="2" charset="2"/>
              <a:buNone/>
            </a:pPr>
            <a:r>
              <a:rPr lang="it-IT" sz="1800"/>
              <a:t>Guglielmo Maglio </a:t>
            </a:r>
          </a:p>
          <a:p>
            <a:pPr>
              <a:buFont typeface="Wingdings" pitchFamily="2" charset="2"/>
              <a:buNone/>
            </a:pPr>
            <a:r>
              <a:rPr lang="it-IT" sz="1800">
                <a:hlinkClick r:id="rId2"/>
              </a:rPr>
              <a:t>maglio@cittadellascienza.it</a:t>
            </a:r>
            <a:endParaRPr lang="it-IT" sz="1800"/>
          </a:p>
          <a:p>
            <a:pPr>
              <a:buFont typeface="Wingdings" pitchFamily="2" charset="2"/>
              <a:buNone/>
            </a:pPr>
            <a:endParaRPr lang="it-IT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4263"/>
            <a:ext cx="68897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7543800" cy="436562"/>
          </a:xfrm>
        </p:spPr>
        <p:txBody>
          <a:bodyPr/>
          <a:lstStyle/>
          <a:p>
            <a:r>
              <a:rPr lang="it-IT" sz="1800"/>
              <a:t>Science centres and public debates: involving the public in decisions on science and technology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12875"/>
            <a:ext cx="4591050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b="1" i="1" dirty="0"/>
              <a:t>controversy</a:t>
            </a:r>
            <a:r>
              <a:rPr lang="en-GB" sz="2400" b="1" dirty="0"/>
              <a:t> - defining its meaning</a:t>
            </a:r>
            <a:endParaRPr lang="it-IT" sz="2400" b="1" dirty="0"/>
          </a:p>
          <a:p>
            <a:pPr>
              <a:buFont typeface="Wingdings" pitchFamily="2" charset="2"/>
              <a:buNone/>
            </a:pPr>
            <a:endParaRPr lang="en-GB" sz="800" dirty="0"/>
          </a:p>
          <a:p>
            <a:pPr>
              <a:buFont typeface="Wingdings" pitchFamily="2" charset="2"/>
              <a:buNone/>
            </a:pPr>
            <a:r>
              <a:rPr lang="en-GB" sz="2000" dirty="0"/>
              <a:t>“An idea or a viewpoint may be considered an issue if a number of 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people disagree about the statements and assertions made… 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Issues that deeply divide a society, that generate conflicting 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explanations and solution based on alternative value systems are 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considered controversial” </a:t>
            </a:r>
          </a:p>
          <a:p>
            <a:pPr>
              <a:buFont typeface="Wingdings" pitchFamily="2" charset="2"/>
              <a:buNone/>
            </a:pPr>
            <a:r>
              <a:rPr lang="en-GB" sz="1400" dirty="0"/>
              <a:t>(Robert </a:t>
            </a:r>
            <a:r>
              <a:rPr lang="en-GB" sz="1400" dirty="0" err="1"/>
              <a:t>Stradling</a:t>
            </a:r>
            <a:r>
              <a:rPr lang="en-GB" sz="1400" dirty="0"/>
              <a:t> 1984, </a:t>
            </a:r>
            <a:r>
              <a:rPr lang="en-GB" sz="1400" i="1" dirty="0"/>
              <a:t>Controversial</a:t>
            </a:r>
            <a:r>
              <a:rPr lang="en-GB" sz="1400" i="1" dirty="0" smtClean="0"/>
              <a:t> Issues </a:t>
            </a:r>
            <a:r>
              <a:rPr lang="en-GB" sz="1400" i="1" dirty="0"/>
              <a:t>in</a:t>
            </a:r>
            <a:r>
              <a:rPr lang="en-GB" sz="1400" i="1" dirty="0" smtClean="0"/>
              <a:t> Classroom</a:t>
            </a:r>
            <a:r>
              <a:rPr lang="en-GB" sz="1400" dirty="0"/>
              <a:t>)</a:t>
            </a:r>
          </a:p>
          <a:p>
            <a:pPr>
              <a:buFont typeface="Wingdings" pitchFamily="2" charset="2"/>
              <a:buNone/>
            </a:pPr>
            <a:endParaRPr lang="en-GB" sz="1400" dirty="0"/>
          </a:p>
          <a:p>
            <a:pPr>
              <a:buFont typeface="Wingdings" pitchFamily="2" charset="2"/>
              <a:buNone/>
            </a:pPr>
            <a:r>
              <a:rPr lang="en-GB" sz="2000" dirty="0"/>
              <a:t>'In general, a controversy is not a dispute involving one person, nor one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 that is over rapidly. A controversy exists over a longer period of time </a:t>
            </a:r>
          </a:p>
          <a:p>
            <a:pPr>
              <a:buFont typeface="Wingdings" pitchFamily="2" charset="2"/>
              <a:buNone/>
            </a:pPr>
            <a:r>
              <a:rPr lang="en-GB" sz="2000" dirty="0"/>
              <a:t>and divides groups of people.' </a:t>
            </a:r>
          </a:p>
          <a:p>
            <a:pPr>
              <a:buFont typeface="Wingdings" pitchFamily="2" charset="2"/>
              <a:buNone/>
            </a:pPr>
            <a:r>
              <a:rPr lang="en-GB" sz="1400" dirty="0"/>
              <a:t>(Thomas </a:t>
            </a:r>
            <a:r>
              <a:rPr lang="en-GB" sz="1400" dirty="0" err="1"/>
              <a:t>Brante</a:t>
            </a:r>
            <a:r>
              <a:rPr lang="en-GB" sz="1400" dirty="0"/>
              <a:t> 1993, </a:t>
            </a:r>
            <a:r>
              <a:rPr lang="en-GB" sz="1400" i="1" dirty="0"/>
              <a:t>Controversial Science From Content to</a:t>
            </a:r>
            <a:r>
              <a:rPr lang="en-GB" sz="1400" i="1" dirty="0" smtClean="0"/>
              <a:t> Contention</a:t>
            </a:r>
            <a:r>
              <a:rPr lang="en-GB" sz="1400" dirty="0"/>
              <a:t>)</a:t>
            </a:r>
          </a:p>
          <a:p>
            <a:pPr>
              <a:buFont typeface="Wingdings" pitchFamily="2" charset="2"/>
              <a:buNone/>
            </a:pPr>
            <a:endParaRPr lang="it-IT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19263"/>
            <a:ext cx="8591550" cy="27765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400" b="1" i="1" dirty="0"/>
              <a:t>controversy</a:t>
            </a:r>
            <a:r>
              <a:rPr lang="en-GB" sz="2400" b="1" dirty="0"/>
              <a:t> - defining its meaning</a:t>
            </a:r>
            <a:endParaRPr lang="it-IT" sz="2400" b="1" dirty="0"/>
          </a:p>
          <a:p>
            <a:pPr marL="0" indent="0">
              <a:buFont typeface="Wingdings" pitchFamily="2" charset="2"/>
              <a:buNone/>
            </a:pPr>
            <a:endParaRPr lang="en-GB" sz="2000" dirty="0"/>
          </a:p>
          <a:p>
            <a:pPr marL="0" indent="0">
              <a:buFont typeface="Wingdings" pitchFamily="2" charset="2"/>
              <a:buNone/>
            </a:pPr>
            <a:r>
              <a:rPr lang="en-GB" sz="2000" dirty="0">
                <a:solidFill>
                  <a:srgbClr val="000000"/>
                </a:solidFill>
              </a:rPr>
              <a:t>A controversial issue discussion is also defined as a </a:t>
            </a:r>
            <a:r>
              <a:rPr lang="en-GB" sz="2000" i="1" dirty="0">
                <a:solidFill>
                  <a:srgbClr val="000000"/>
                </a:solidFill>
              </a:rPr>
              <a:t>reflective dialogue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dirty="0">
                <a:solidFill>
                  <a:srgbClr val="000000"/>
                </a:solidFill>
              </a:rPr>
              <a:t>among people about an issue on which there is a disagreement. 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dirty="0">
                <a:solidFill>
                  <a:srgbClr val="000000"/>
                </a:solidFill>
              </a:rPr>
              <a:t>Controversy provokes the dialogue pushing people to access a topic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dirty="0">
                <a:solidFill>
                  <a:schemeClr val="tx2"/>
                </a:solidFill>
              </a:rPr>
              <a:t>through their own opinion. 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dirty="0">
                <a:solidFill>
                  <a:srgbClr val="000000"/>
                </a:solidFill>
              </a:rPr>
              <a:t>But to stimulate dialogue we should provide: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1000" y="4572000"/>
            <a:ext cx="8458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2000" dirty="0"/>
              <a:t>Supportive evidences (including destabilising knowledge),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2000" dirty="0"/>
              <a:t>Comments and expressions of different points of view (experts included)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2000" dirty="0"/>
              <a:t>An adequate space and time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2000" dirty="0"/>
              <a:t>Good management of the dialogue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public controversy over science and society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one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most important ways of communication between the public and the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experts </a:t>
            </a:r>
          </a:p>
          <a:p>
            <a:pPr>
              <a:buNone/>
            </a:pPr>
            <a:endParaRPr lang="it-IT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Martin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Bauer assertion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public controversy over and resistance to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 may function as unofficial technology assessment </a:t>
            </a:r>
            <a:endParaRPr lang="it-IT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None/>
            </a:pPr>
            <a:r>
              <a:rPr lang="it-IT" sz="1400" dirty="0" smtClean="0"/>
              <a:t> 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interviews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many scientists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confess that due to the public controversy over and resistance to GMO they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started to look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potential adversarial effects of their research for the first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</a:t>
            </a:r>
            <a:endParaRPr lang="it-IT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None/>
            </a:pPr>
            <a:endParaRPr lang="it-IT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60575"/>
            <a:ext cx="8443913" cy="5302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Dialogue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</a:t>
            </a:r>
            <a:r>
              <a:rPr lang="it-IT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controversial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issues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it-IT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S&amp;T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Why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endParaRPr lang="it-IT" sz="2400" b="1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8077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cs typeface="Arial" charset="0"/>
              </a:rPr>
              <a:t>Policy </a:t>
            </a:r>
            <a:r>
              <a:rPr lang="it-IT" sz="2000" dirty="0" err="1">
                <a:cs typeface="Arial" charset="0"/>
              </a:rPr>
              <a:t>decisions</a:t>
            </a:r>
            <a:r>
              <a:rPr lang="it-IT" sz="2000" dirty="0">
                <a:cs typeface="Arial" charset="0"/>
              </a:rPr>
              <a:t> on </a:t>
            </a:r>
            <a:r>
              <a:rPr lang="it-IT" sz="2000" dirty="0" err="1">
                <a:cs typeface="Arial" charset="0"/>
              </a:rPr>
              <a:t>S&amp;T</a:t>
            </a:r>
            <a:r>
              <a:rPr lang="it-IT" sz="2000" dirty="0">
                <a:cs typeface="Arial" charset="0"/>
              </a:rPr>
              <a:t> are </a:t>
            </a:r>
            <a:r>
              <a:rPr lang="it-IT" sz="2000" dirty="0" err="1">
                <a:cs typeface="Arial" charset="0"/>
              </a:rPr>
              <a:t>seen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by</a:t>
            </a:r>
            <a:r>
              <a:rPr lang="it-IT" sz="2000" dirty="0">
                <a:cs typeface="Arial" charset="0"/>
              </a:rPr>
              <a:t> people </a:t>
            </a:r>
            <a:r>
              <a:rPr lang="it-IT" sz="2000" dirty="0" err="1">
                <a:cs typeface="Arial" charset="0"/>
              </a:rPr>
              <a:t>as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either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risk</a:t>
            </a:r>
            <a:r>
              <a:rPr lang="it-IT" sz="2000" dirty="0">
                <a:cs typeface="Arial" charset="0"/>
              </a:rPr>
              <a:t> or </a:t>
            </a:r>
            <a:r>
              <a:rPr lang="it-IT" sz="2000" dirty="0" err="1">
                <a:cs typeface="Arial" charset="0"/>
              </a:rPr>
              <a:t>safe</a:t>
            </a:r>
            <a:r>
              <a:rPr lang="it-IT" sz="2000" dirty="0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000" dirty="0" err="1">
                <a:cs typeface="Arial" charset="0"/>
              </a:rPr>
              <a:t>Risk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decisions</a:t>
            </a:r>
            <a:r>
              <a:rPr lang="it-IT" sz="2000" dirty="0">
                <a:cs typeface="Arial" charset="0"/>
              </a:rPr>
              <a:t> are </a:t>
            </a:r>
            <a:r>
              <a:rPr lang="it-IT" sz="2000" dirty="0" err="1">
                <a:cs typeface="Arial" charset="0"/>
              </a:rPr>
              <a:t>better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when</a:t>
            </a:r>
            <a:r>
              <a:rPr lang="it-IT" sz="2000" dirty="0">
                <a:cs typeface="Arial" charset="0"/>
              </a:rPr>
              <a:t> public </a:t>
            </a:r>
            <a:r>
              <a:rPr lang="it-IT" sz="2000" dirty="0" err="1">
                <a:cs typeface="Arial" charset="0"/>
              </a:rPr>
              <a:t>shares</a:t>
            </a:r>
            <a:r>
              <a:rPr lang="it-IT" sz="2000" dirty="0">
                <a:cs typeface="Arial" charset="0"/>
              </a:rPr>
              <a:t> the </a:t>
            </a:r>
            <a:r>
              <a:rPr lang="it-IT" sz="2000" dirty="0" err="1">
                <a:cs typeface="Arial" charset="0"/>
              </a:rPr>
              <a:t>power</a:t>
            </a:r>
            <a:r>
              <a:rPr lang="it-IT" sz="2000" dirty="0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cs typeface="Arial" charset="0"/>
              </a:rPr>
              <a:t>People </a:t>
            </a:r>
            <a:r>
              <a:rPr lang="it-IT" sz="2000" dirty="0" err="1">
                <a:cs typeface="Arial" charset="0"/>
              </a:rPr>
              <a:t>cannot</a:t>
            </a:r>
            <a:r>
              <a:rPr lang="it-IT" sz="2000" dirty="0">
                <a:cs typeface="Arial" charset="0"/>
              </a:rPr>
              <a:t> express </a:t>
            </a:r>
            <a:r>
              <a:rPr lang="it-IT" sz="2000" dirty="0" err="1">
                <a:cs typeface="Arial" charset="0"/>
              </a:rPr>
              <a:t>their</a:t>
            </a:r>
            <a:r>
              <a:rPr lang="it-IT" sz="2000" dirty="0">
                <a:cs typeface="Arial" charset="0"/>
              </a:rPr>
              <a:t> opinion </a:t>
            </a:r>
            <a:r>
              <a:rPr lang="it-IT" sz="2000" dirty="0" err="1">
                <a:cs typeface="Arial" charset="0"/>
              </a:rPr>
              <a:t>if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they</a:t>
            </a:r>
            <a:r>
              <a:rPr lang="it-IT" sz="2000" dirty="0">
                <a:cs typeface="Arial" charset="0"/>
              </a:rPr>
              <a:t>’re </a:t>
            </a:r>
            <a:r>
              <a:rPr lang="it-IT" sz="2000" dirty="0" err="1">
                <a:cs typeface="Arial" charset="0"/>
              </a:rPr>
              <a:t>not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informed</a:t>
            </a:r>
            <a:r>
              <a:rPr lang="it-IT" sz="2000" dirty="0">
                <a:cs typeface="Arial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it-IT" sz="2000" dirty="0" err="1">
                <a:cs typeface="Arial" charset="0"/>
              </a:rPr>
              <a:t>Explaining</a:t>
            </a:r>
            <a:r>
              <a:rPr lang="it-IT" sz="2000" dirty="0">
                <a:cs typeface="Arial" charset="0"/>
              </a:rPr>
              <a:t> “</a:t>
            </a:r>
            <a:r>
              <a:rPr lang="it-IT" sz="2000" dirty="0" err="1">
                <a:cs typeface="Arial" charset="0"/>
              </a:rPr>
              <a:t>risk</a:t>
            </a:r>
            <a:r>
              <a:rPr lang="it-IT" sz="2000" dirty="0">
                <a:cs typeface="Arial" charset="0"/>
              </a:rPr>
              <a:t>” information </a:t>
            </a:r>
            <a:r>
              <a:rPr lang="it-IT" sz="2000" dirty="0" err="1">
                <a:cs typeface="Arial" charset="0"/>
              </a:rPr>
              <a:t>is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difficult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but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not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impossible</a:t>
            </a:r>
            <a:r>
              <a:rPr lang="it-IT" sz="2000" dirty="0">
                <a:cs typeface="Arial" charset="0"/>
              </a:rPr>
              <a:t> 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  <a:noFill/>
          <a:ln/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0"/>
            <a:ext cx="8458200" cy="11049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it-IT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museums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science </a:t>
            </a:r>
            <a:r>
              <a:rPr lang="it-IT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centres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it-IT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place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dialogue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2400" b="1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00113" y="2895600"/>
            <a:ext cx="65674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cs typeface="Arial" charset="0"/>
              </a:rPr>
              <a:t>can </a:t>
            </a:r>
            <a:r>
              <a:rPr lang="it-IT" sz="2000" dirty="0" err="1">
                <a:cs typeface="Arial" charset="0"/>
              </a:rPr>
              <a:t>popularize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technical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 err="1">
                <a:cs typeface="Arial" charset="0"/>
              </a:rPr>
              <a:t>contents</a:t>
            </a:r>
            <a:endParaRPr lang="it-IT" sz="2000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know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how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to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create the “right”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environment</a:t>
            </a:r>
            <a:endParaRPr lang="it-IT" sz="20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rgbClr val="000000"/>
                </a:solidFill>
                <a:cs typeface="Arial" charset="0"/>
              </a:rPr>
              <a:t>can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be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neutral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arenas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have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the trust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of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visitors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have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contacts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with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scientists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/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industries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stakeholders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know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their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cs typeface="Arial" charset="0"/>
              </a:rPr>
              <a:t>visitors</a:t>
            </a:r>
            <a:endParaRPr lang="it-IT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7200" y="187325"/>
            <a:ext cx="7543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it-IT" sz="1700" b="1">
                <a:solidFill>
                  <a:schemeClr val="tx2"/>
                </a:solidFill>
              </a:rPr>
              <a:t>Controversial issues in S&amp;T enter Science Centres and Museum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it-IT" sz="1700"/>
              <a:t>Controversial issues in S&amp;T enter Science Centres and Museum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400" b="1" dirty="0" err="1"/>
              <a:t>How</a:t>
            </a:r>
            <a:r>
              <a:rPr lang="it-IT" sz="2400" b="1" dirty="0"/>
              <a:t> science </a:t>
            </a:r>
            <a:r>
              <a:rPr lang="it-IT" sz="2400" b="1" dirty="0" err="1"/>
              <a:t>museums</a:t>
            </a:r>
            <a:r>
              <a:rPr lang="it-IT" sz="2400" b="1" dirty="0"/>
              <a:t> and </a:t>
            </a:r>
            <a:r>
              <a:rPr lang="it-IT" sz="2400" b="1" dirty="0" err="1"/>
              <a:t>centres</a:t>
            </a:r>
            <a:r>
              <a:rPr lang="it-IT" sz="2400" b="1" dirty="0"/>
              <a:t> deal </a:t>
            </a:r>
            <a:r>
              <a:rPr lang="it-IT" sz="2400" b="1" dirty="0" err="1"/>
              <a:t>with</a:t>
            </a:r>
            <a:r>
              <a:rPr lang="it-IT" sz="2400" b="1" dirty="0"/>
              <a:t> </a:t>
            </a:r>
            <a:r>
              <a:rPr lang="it-IT" sz="2400" b="1" dirty="0" err="1"/>
              <a:t>controversial</a:t>
            </a:r>
            <a:r>
              <a:rPr lang="it-IT" sz="2400" b="1" dirty="0"/>
              <a:t> </a:t>
            </a:r>
            <a:r>
              <a:rPr lang="it-IT" sz="2400" b="1" dirty="0" err="1"/>
              <a:t>issues</a:t>
            </a:r>
            <a:r>
              <a:rPr lang="it-IT" sz="2400" b="1" dirty="0"/>
              <a:t> on </a:t>
            </a:r>
            <a:r>
              <a:rPr lang="it-IT" sz="2400" b="1" dirty="0" err="1"/>
              <a:t>S&amp;T</a:t>
            </a:r>
            <a:r>
              <a:rPr lang="it-IT" sz="2400" b="1" dirty="0" smtClean="0"/>
              <a:t>?</a:t>
            </a:r>
          </a:p>
          <a:p>
            <a:pPr>
              <a:buFont typeface="Wingdings" pitchFamily="2" charset="2"/>
              <a:buNone/>
            </a:pPr>
            <a:endParaRPr lang="it-IT" sz="2400" b="1" dirty="0" smtClean="0"/>
          </a:p>
          <a:p>
            <a:pPr>
              <a:buFont typeface="Wingdings" pitchFamily="2" charset="2"/>
              <a:buNone/>
            </a:pPr>
            <a:r>
              <a:rPr lang="it-IT" sz="2000" dirty="0" err="1"/>
              <a:t>According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i="1" dirty="0" err="1"/>
              <a:t>Brante</a:t>
            </a:r>
            <a:r>
              <a:rPr lang="it-IT" sz="2000" i="1" dirty="0"/>
              <a:t> (1993</a:t>
            </a:r>
            <a:r>
              <a:rPr lang="it-IT" sz="2000" dirty="0"/>
              <a:t>), </a:t>
            </a:r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types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science </a:t>
            </a:r>
            <a:r>
              <a:rPr lang="it-IT" sz="2000" dirty="0" err="1"/>
              <a:t>controversy</a:t>
            </a:r>
            <a:r>
              <a:rPr lang="it-IT" sz="2000" dirty="0"/>
              <a:t>:</a:t>
            </a:r>
          </a:p>
          <a:p>
            <a:pPr>
              <a:buFont typeface="Wingdings" pitchFamily="2" charset="2"/>
              <a:buNone/>
            </a:pPr>
            <a:endParaRPr lang="it-IT" sz="2000" dirty="0"/>
          </a:p>
          <a:p>
            <a:pPr>
              <a:buFont typeface="Wingdings" pitchFamily="2" charset="2"/>
              <a:buNone/>
            </a:pPr>
            <a:r>
              <a:rPr lang="it-IT" sz="2400" b="1" dirty="0" err="1"/>
              <a:t>Scientific</a:t>
            </a:r>
            <a:r>
              <a:rPr lang="it-IT" sz="2400" b="1" dirty="0"/>
              <a:t> </a:t>
            </a:r>
            <a:r>
              <a:rPr lang="it-IT" sz="2400" b="1" dirty="0" err="1"/>
              <a:t>Fact</a:t>
            </a:r>
            <a:r>
              <a:rPr lang="it-IT" sz="2400" b="1" dirty="0"/>
              <a:t> </a:t>
            </a:r>
            <a:r>
              <a:rPr lang="it-IT" sz="2400" b="1" dirty="0" err="1"/>
              <a:t>Controversy</a:t>
            </a:r>
            <a:endParaRPr lang="it-IT" sz="2400" b="1" dirty="0"/>
          </a:p>
          <a:p>
            <a:pPr>
              <a:buFont typeface="Wingdings" pitchFamily="2" charset="2"/>
              <a:buNone/>
            </a:pPr>
            <a:r>
              <a:rPr lang="it-IT" sz="2000" dirty="0" err="1"/>
              <a:t>Primarily</a:t>
            </a:r>
            <a:r>
              <a:rPr lang="it-IT" sz="2000" dirty="0"/>
              <a:t> </a:t>
            </a:r>
            <a:r>
              <a:rPr lang="it-IT" sz="2000" dirty="0" err="1"/>
              <a:t>concerns</a:t>
            </a:r>
            <a:r>
              <a:rPr lang="it-IT" sz="2000" dirty="0"/>
              <a:t> </a:t>
            </a:r>
            <a:r>
              <a:rPr lang="it-IT" sz="2000" dirty="0" err="1"/>
              <a:t>debates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the </a:t>
            </a:r>
            <a:r>
              <a:rPr lang="it-IT" sz="2000" dirty="0" err="1"/>
              <a:t>parties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scientific</a:t>
            </a:r>
            <a:r>
              <a:rPr lang="it-IT" sz="2000" dirty="0"/>
              <a:t> status</a:t>
            </a:r>
          </a:p>
          <a:p>
            <a:pPr>
              <a:buFont typeface="Wingdings" pitchFamily="2" charset="2"/>
              <a:buNone/>
            </a:pPr>
            <a:endParaRPr lang="it-IT" sz="2000" dirty="0"/>
          </a:p>
          <a:p>
            <a:pPr>
              <a:buFont typeface="Wingdings" pitchFamily="2" charset="2"/>
              <a:buNone/>
            </a:pPr>
            <a:r>
              <a:rPr lang="it-IT" sz="2400" b="1" dirty="0" err="1"/>
              <a:t>Science-based</a:t>
            </a:r>
            <a:r>
              <a:rPr lang="it-IT" sz="2400" b="1" dirty="0"/>
              <a:t> </a:t>
            </a:r>
            <a:r>
              <a:rPr lang="it-IT" sz="2400" b="1" dirty="0" err="1"/>
              <a:t>Controversy</a:t>
            </a:r>
            <a:endParaRPr lang="it-IT" sz="2400" b="1" dirty="0"/>
          </a:p>
          <a:p>
            <a:pPr>
              <a:buFont typeface="Wingdings" pitchFamily="2" charset="2"/>
              <a:buNone/>
            </a:pPr>
            <a:r>
              <a:rPr lang="it-IT" sz="2000" dirty="0" err="1"/>
              <a:t>Debates</a:t>
            </a:r>
            <a:r>
              <a:rPr lang="it-IT" sz="2000" dirty="0"/>
              <a:t> </a:t>
            </a:r>
            <a:r>
              <a:rPr lang="it-IT" sz="2000" dirty="0" err="1"/>
              <a:t>with</a:t>
            </a:r>
            <a:r>
              <a:rPr lang="it-IT" sz="2000" dirty="0"/>
              <a:t> a </a:t>
            </a:r>
            <a:r>
              <a:rPr lang="it-IT" sz="2000" dirty="0" err="1"/>
              <a:t>heavy</a:t>
            </a:r>
            <a:r>
              <a:rPr lang="it-IT" sz="2000" dirty="0"/>
              <a:t> </a:t>
            </a:r>
            <a:r>
              <a:rPr lang="it-IT" sz="2000" dirty="0" err="1"/>
              <a:t>ethical</a:t>
            </a:r>
            <a:r>
              <a:rPr lang="it-IT" sz="2000" dirty="0"/>
              <a:t>, social, </a:t>
            </a:r>
            <a:r>
              <a:rPr lang="it-IT" sz="2000" dirty="0" err="1"/>
              <a:t>political</a:t>
            </a:r>
            <a:r>
              <a:rPr lang="it-IT" sz="2000" dirty="0"/>
              <a:t> </a:t>
            </a:r>
            <a:r>
              <a:rPr lang="it-IT" sz="2000" dirty="0" err="1"/>
              <a:t>overlay</a:t>
            </a:r>
            <a:r>
              <a:rPr lang="it-IT" sz="20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e">
  <a:themeElements>
    <a:clrScheme name="Ret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t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2526</TotalTime>
  <Words>3115</Words>
  <Application>Microsoft PowerPoint</Application>
  <PresentationFormat>Presentazione su schermo (4:3)</PresentationFormat>
  <Paragraphs>291</Paragraphs>
  <Slides>36</Slides>
  <Notes>7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Rete</vt:lpstr>
      <vt:lpstr>Immagine bitmap</vt:lpstr>
      <vt:lpstr>Controversial issues in S&amp;T enter Science Centres  and Museum</vt:lpstr>
      <vt:lpstr>Diapositiva 2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Diapositiva 8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Controversial issues in S&amp;T enter Science Centres and Museum</vt:lpstr>
      <vt:lpstr>Science centres and public debates: involving the public in decisions on science and technology</vt:lpstr>
      <vt:lpstr>Science centres and public debates: involving the public in decisions on science and technology</vt:lpstr>
      <vt:lpstr>Science centres and public debates: involving the public in decisions on science and technology</vt:lpstr>
      <vt:lpstr>Science centres and public debates: involving the public in decisions on science and technology</vt:lpstr>
      <vt:lpstr>Science centres and public debates: involving the public in decisions on science and technology</vt:lpstr>
      <vt:lpstr>Science centres and public debates: involving the public in decisions on science and technology</vt:lpstr>
      <vt:lpstr>Science centres and public debates: involving the public in decisions on science and technology</vt:lpstr>
      <vt:lpstr>Science centres and public debates: involving the public in decisions on science and technology</vt:lpstr>
      <vt:lpstr>Science centres and public debates: involving the public in decisions on science and technology</vt:lpstr>
      <vt:lpstr>Science centres and public debates: involving the public in decisions on science and technology</vt:lpstr>
      <vt:lpstr>Science centres and public debates: involving the public in decisions on science and technology</vt:lpstr>
      <vt:lpstr>Controversial issues in S&amp;T enter Science Centres and Museum</vt:lpstr>
      <vt:lpstr>Controversial issues in S&amp;T enter Science Centres and Museum</vt:lpstr>
      <vt:lpstr>Science centres and public debates: involving the public in decisions on science and technology</vt:lpstr>
      <vt:lpstr>Science centres and public debates: involving the public in decisions on science and technology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issues in S&amp;T enter Science Centres and Museum</dc:title>
  <dc:creator>maglio</dc:creator>
  <cp:lastModifiedBy>guglielmo maglio</cp:lastModifiedBy>
  <cp:revision>75</cp:revision>
  <dcterms:created xsi:type="dcterms:W3CDTF">2012-08-02T07:59:18Z</dcterms:created>
  <dcterms:modified xsi:type="dcterms:W3CDTF">2012-08-02T12:41:29Z</dcterms:modified>
</cp:coreProperties>
</file>