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257" r:id="rId4"/>
    <p:sldId id="260" r:id="rId5"/>
    <p:sldId id="261" r:id="rId6"/>
    <p:sldId id="293" r:id="rId7"/>
    <p:sldId id="268" r:id="rId8"/>
    <p:sldId id="273" r:id="rId9"/>
    <p:sldId id="278" r:id="rId10"/>
    <p:sldId id="279" r:id="rId11"/>
    <p:sldId id="270" r:id="rId12"/>
    <p:sldId id="286" r:id="rId13"/>
    <p:sldId id="287" r:id="rId14"/>
    <p:sldId id="302" r:id="rId15"/>
    <p:sldId id="289" r:id="rId16"/>
    <p:sldId id="305" r:id="rId17"/>
    <p:sldId id="303" r:id="rId18"/>
    <p:sldId id="306" r:id="rId19"/>
    <p:sldId id="307" r:id="rId20"/>
    <p:sldId id="298" r:id="rId21"/>
    <p:sldId id="300" r:id="rId22"/>
    <p:sldId id="264" r:id="rId23"/>
    <p:sldId id="310" r:id="rId24"/>
    <p:sldId id="308" r:id="rId25"/>
    <p:sldId id="291" r:id="rId26"/>
    <p:sldId id="30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482F-8CE3-4733-B924-A68E524F8778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6D365-D636-412F-AB9F-251C7D7389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68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3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3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2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8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7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7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0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6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B054-25DE-4459-890C-1F4469593271}" type="datetimeFigureOut">
              <a:rPr lang="it-IT" smtClean="0"/>
              <a:pPr/>
              <a:t>20/01/2012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4ECF-6CB2-4298-AE82-5D2EF4D2BE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26" y="3105797"/>
            <a:ext cx="4896544" cy="310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650"/>
            <a:ext cx="9144000" cy="95410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     </a:t>
            </a:r>
            <a:r>
              <a:rPr lang="it-IT" sz="28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Young </a:t>
            </a:r>
            <a:r>
              <a:rPr lang="it-IT" sz="2800" b="1" dirty="0" err="1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Researchers</a:t>
            </a:r>
            <a:r>
              <a:rPr lang="it-IT" sz="28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 Meeting in Rome </a:t>
            </a:r>
          </a:p>
          <a:p>
            <a:r>
              <a:rPr lang="it-IT" sz="28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                        </a:t>
            </a:r>
            <a:r>
              <a:rPr lang="it-IT" sz="2800" b="1" dirty="0" err="1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January</a:t>
            </a:r>
            <a:r>
              <a:rPr lang="it-IT" sz="28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 20, 2012 </a:t>
            </a:r>
            <a:endParaRPr lang="it-IT" sz="28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00"/>
                  </a:gs>
                  <a:gs pos="0">
                    <a:srgbClr val="000040"/>
                  </a:gs>
                  <a:gs pos="0">
                    <a:srgbClr val="400040"/>
                  </a:gs>
                  <a:gs pos="0">
                    <a:srgbClr val="8F0040"/>
                  </a:gs>
                  <a:gs pos="42000">
                    <a:srgbClr val="F27300"/>
                  </a:gs>
                  <a:gs pos="47000">
                    <a:srgbClr val="FFBF00"/>
                  </a:gs>
                </a:gsLst>
                <a:lin ang="5400000" scaled="0"/>
              </a:gradFill>
              <a:effectLst>
                <a:glow rad="139700">
                  <a:srgbClr val="FFFF0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911" y="973757"/>
            <a:ext cx="91866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Direct proof of CR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a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cceleration by SNR W44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4141796"/>
            <a:ext cx="3540402" cy="1261884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Lucida Sans" pitchFamily="34" charset="0"/>
              </a:rPr>
              <a:t>  Martina Cardillo</a:t>
            </a:r>
          </a:p>
          <a:p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Lucida Sans" pitchFamily="34" charset="0"/>
              </a:rPr>
              <a:t>     Andrea Giuliani</a:t>
            </a:r>
          </a:p>
          <a:p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Lucida Sans" pitchFamily="34" charset="0"/>
              </a:rPr>
              <a:t>      Marco </a:t>
            </a:r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Lucida Sans" pitchFamily="34" charset="0"/>
              </a:rPr>
              <a:t>Tavani</a:t>
            </a:r>
            <a:endParaRPr lang="it-IT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211669"/>
            <a:ext cx="691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Sans" pitchFamily="34" charset="0"/>
              </a:rPr>
              <a:t>Università di Roma Tor Vergata &amp; INAF-IASF Roma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Lucida Sans" pitchFamily="34" charset="0"/>
              </a:rPr>
              <a:t>            martina.cardillo@iasf-roma.inaf.it</a:t>
            </a:r>
            <a:endParaRPr lang="it-IT" sz="2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0" y="1556792"/>
            <a:ext cx="6710242" cy="5109463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600525" y="111856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Giuliani, </a:t>
            </a:r>
            <a:r>
              <a:rPr lang="it-IT" sz="2400" b="1" dirty="0" err="1" smtClean="0">
                <a:solidFill>
                  <a:srgbClr val="FFFF00"/>
                </a:solidFill>
                <a:latin typeface="Lucida Calligraphy" pitchFamily="66" charset="0"/>
              </a:rPr>
              <a:t>Cardillo,Tavani</a:t>
            </a:r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 et al .(2011)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458031" y="5311263"/>
            <a:ext cx="2568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30F042"/>
                </a:solidFill>
                <a:latin typeface="Lucida Calligraphy" pitchFamily="66" charset="0"/>
              </a:rPr>
              <a:t>VLA </a:t>
            </a:r>
            <a:r>
              <a:rPr lang="it-IT" sz="2000" b="1" dirty="0" err="1" smtClean="0">
                <a:solidFill>
                  <a:srgbClr val="30F042"/>
                </a:solidFill>
                <a:latin typeface="Lucida Calligraphy" pitchFamily="66" charset="0"/>
              </a:rPr>
              <a:t>contours</a:t>
            </a:r>
            <a:endParaRPr lang="it-IT" sz="2000" b="1" dirty="0" smtClean="0">
              <a:solidFill>
                <a:srgbClr val="30F042"/>
              </a:solidFill>
              <a:latin typeface="Lucida Calligraphy" pitchFamily="66" charset="0"/>
            </a:endParaRPr>
          </a:p>
          <a:p>
            <a:r>
              <a:rPr lang="it-IT" sz="2000" b="1" dirty="0" smtClean="0">
                <a:solidFill>
                  <a:srgbClr val="30F042"/>
                </a:solidFill>
                <a:latin typeface="Lucida Calligraphy" pitchFamily="66" charset="0"/>
              </a:rPr>
              <a:t>(</a:t>
            </a:r>
            <a:r>
              <a:rPr lang="it-IT" sz="2000" b="1" dirty="0" err="1" smtClean="0">
                <a:solidFill>
                  <a:srgbClr val="30F042"/>
                </a:solidFill>
                <a:latin typeface="Lucida Calligraphy" pitchFamily="66" charset="0"/>
              </a:rPr>
              <a:t>Dubner</a:t>
            </a:r>
            <a:r>
              <a:rPr lang="it-IT" sz="2000" b="1" dirty="0" smtClean="0">
                <a:solidFill>
                  <a:srgbClr val="30F042"/>
                </a:solidFill>
                <a:latin typeface="Lucida Calligraphy" pitchFamily="66" charset="0"/>
              </a:rPr>
              <a:t>, Castelletti et al.)</a:t>
            </a:r>
            <a:endParaRPr lang="it-IT" sz="2000" b="1" dirty="0">
              <a:solidFill>
                <a:srgbClr val="30F042"/>
              </a:solidFill>
              <a:latin typeface="Lucida Calligraphy" pitchFamily="66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317620" y="1689990"/>
            <a:ext cx="230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</a:rPr>
              <a:t>AGILE </a:t>
            </a:r>
            <a:r>
              <a:rPr lang="it-IT" sz="2000" b="1" dirty="0" err="1" smtClean="0">
                <a:solidFill>
                  <a:srgbClr val="FFFF00"/>
                </a:solidFill>
                <a:latin typeface="Lucida Calligraphy" pitchFamily="66" charset="0"/>
              </a:rPr>
              <a:t>map</a:t>
            </a:r>
            <a:endParaRPr lang="it-IT" sz="2000" b="1" dirty="0" smtClean="0">
              <a:solidFill>
                <a:srgbClr val="FFFF00"/>
              </a:solidFill>
              <a:latin typeface="Lucida Calligraphy" pitchFamily="66" charset="0"/>
            </a:endParaRPr>
          </a:p>
          <a:p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</a:rPr>
              <a:t>E&gt;400 </a:t>
            </a:r>
            <a:r>
              <a:rPr lang="it-IT" sz="2000" b="1" dirty="0" err="1" smtClean="0">
                <a:solidFill>
                  <a:srgbClr val="FFFF00"/>
                </a:solidFill>
                <a:latin typeface="Lucida Calligraphy" pitchFamily="66" charset="0"/>
              </a:rPr>
              <a:t>MeV</a:t>
            </a:r>
            <a:endParaRPr lang="it-IT" sz="20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502115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AGILE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7834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5" y="975620"/>
            <a:ext cx="5390683" cy="45965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453939"/>
            <a:ext cx="3553020" cy="3950122"/>
          </a:xfrm>
          <a:prstGeom prst="rect">
            <a:avLst/>
          </a:prstGeom>
        </p:spPr>
      </p:pic>
      <p:sp>
        <p:nvSpPr>
          <p:cNvPr id="18" name="TextBox 3"/>
          <p:cNvSpPr txBox="1"/>
          <p:nvPr/>
        </p:nvSpPr>
        <p:spPr>
          <a:xfrm>
            <a:off x="1299015" y="5572140"/>
            <a:ext cx="2303061" cy="707886"/>
          </a:xfrm>
          <a:prstGeom prst="rect">
            <a:avLst/>
          </a:prstGeom>
          <a:solidFill>
            <a:schemeClr val="tx1"/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CO NANTEN image (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Fukui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)</a:t>
            </a:r>
            <a:endParaRPr lang="it-IT" sz="20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4880854" y="5403506"/>
            <a:ext cx="4111709" cy="1323439"/>
          </a:xfrm>
          <a:prstGeom prst="rect">
            <a:avLst/>
          </a:prstGeom>
          <a:solidFill>
            <a:schemeClr val="tx1">
              <a:alpha val="9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S[II]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Burrell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Smith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telescop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image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with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ROSAT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contours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(Castelletti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&amp;Dubner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,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adapted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from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Giacani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et al. 1997)</a:t>
            </a:r>
            <a:endParaRPr lang="it-IT" sz="20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3374210" y="1191653"/>
            <a:ext cx="27363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</a:rPr>
              <a:t>AGILE </a:t>
            </a:r>
            <a:r>
              <a:rPr lang="it-IT" sz="2000" b="1" dirty="0" err="1" smtClean="0">
                <a:solidFill>
                  <a:srgbClr val="FFFF00"/>
                </a:solidFill>
                <a:latin typeface="Lucida Calligraphy" pitchFamily="66" charset="0"/>
              </a:rPr>
              <a:t>contours</a:t>
            </a:r>
            <a:endParaRPr lang="it-IT" sz="20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38591" y="6397204"/>
            <a:ext cx="4751678" cy="369332"/>
          </a:xfrm>
          <a:prstGeom prst="rect">
            <a:avLst/>
          </a:prstGeom>
          <a:gradFill flip="none" rotWithShape="1">
            <a:gsLst>
              <a:gs pos="98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Giuliani, Cardillo, </a:t>
            </a:r>
            <a:r>
              <a:rPr lang="it-IT" b="1" dirty="0" err="1" smtClean="0">
                <a:solidFill>
                  <a:srgbClr val="FFFF00"/>
                </a:solidFill>
                <a:latin typeface="Lucida Calligraphy" pitchFamily="66" charset="0"/>
              </a:rPr>
              <a:t>Tavani</a:t>
            </a:r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 et al .(2011)</a:t>
            </a:r>
            <a:endParaRPr lang="it-IT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0" y="-1"/>
            <a:ext cx="611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536" y="502115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AGILE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0965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5360971"/>
                <a:ext cx="5724128" cy="137204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In Abdo et al (2010) </a:t>
                </a:r>
              </a:p>
              <a:p>
                <a:r>
                  <a:rPr lang="it-IT" sz="20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Bremsstrahlung is exlcluded as dominant contribution assuming n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0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𝒆𝒑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000" b="1" dirty="0" smtClean="0">
                    <a:solidFill>
                      <a:srgbClr val="FFFF00"/>
                    </a:solidFill>
                    <a:latin typeface="Lucida Sans" pitchFamily="34" charset="0"/>
                    <a:sym typeface="Wingdings" pitchFamily="2" charset="2"/>
                  </a:rPr>
                  <a:t> B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it-IT" sz="2000" b="1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𝟕𝟎</m:t>
                    </m:r>
                    <m:r>
                      <a:rPr lang="el-GR" sz="2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𝝁</m:t>
                    </m:r>
                    <m:r>
                      <a:rPr lang="it-IT" sz="2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𝑮</m:t>
                    </m:r>
                  </m:oMath>
                </a14:m>
                <a:endParaRPr lang="it-IT" sz="2000" b="1" dirty="0">
                  <a:solidFill>
                    <a:srgbClr val="FFFF00"/>
                  </a:solidFill>
                  <a:latin typeface="Lucida Sans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60971"/>
                <a:ext cx="5724128" cy="1372042"/>
              </a:xfrm>
              <a:prstGeom prst="rect">
                <a:avLst/>
              </a:prstGeom>
              <a:blipFill rotWithShape="1">
                <a:blip r:embed="rId2"/>
                <a:stretch>
                  <a:fillRect l="-1065" t="-2222" r="-639" b="-4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4" y="859429"/>
            <a:ext cx="7336632" cy="4467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5517232"/>
            <a:ext cx="2372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Parameter</a:t>
            </a:r>
          </a:p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combinations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6" name="Connettore 1 5"/>
          <p:cNvSpPr/>
          <p:nvPr/>
        </p:nvSpPr>
        <p:spPr>
          <a:xfrm>
            <a:off x="3203848" y="888483"/>
            <a:ext cx="0" cy="4438766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280694" y="5294821"/>
            <a:ext cx="2699791" cy="1247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1"/>
          <p:cNvSpPr txBox="1"/>
          <p:nvPr/>
        </p:nvSpPr>
        <p:spPr>
          <a:xfrm>
            <a:off x="0" y="-1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5536" y="502115"/>
            <a:ext cx="2626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Fermi-LAT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900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9" y="908719"/>
            <a:ext cx="7988202" cy="5215071"/>
          </a:xfrm>
          <a:prstGeom prst="rect">
            <a:avLst/>
          </a:prstGeom>
        </p:spPr>
      </p:pic>
      <p:sp>
        <p:nvSpPr>
          <p:cNvPr id="9" name="Connettore 1 8"/>
          <p:cNvSpPr/>
          <p:nvPr/>
        </p:nvSpPr>
        <p:spPr>
          <a:xfrm>
            <a:off x="3635896" y="1476892"/>
            <a:ext cx="0" cy="4438766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Goccia 6"/>
          <p:cNvSpPr/>
          <p:nvPr/>
        </p:nvSpPr>
        <p:spPr>
          <a:xfrm>
            <a:off x="5780139" y="1276758"/>
            <a:ext cx="1780875" cy="1440159"/>
          </a:xfrm>
          <a:prstGeom prst="teardrop">
            <a:avLst/>
          </a:prstGeom>
          <a:noFill/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DIRECT PROOF</a:t>
            </a:r>
            <a:endParaRPr lang="it-IT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8591" y="6397204"/>
            <a:ext cx="4751678" cy="369332"/>
          </a:xfrm>
          <a:prstGeom prst="rect">
            <a:avLst/>
          </a:prstGeom>
          <a:gradFill flip="none" rotWithShape="1">
            <a:gsLst>
              <a:gs pos="98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Giuliani, Cardillo, </a:t>
            </a:r>
            <a:r>
              <a:rPr lang="it-IT" b="1" dirty="0" err="1" smtClean="0">
                <a:solidFill>
                  <a:srgbClr val="FFFF00"/>
                </a:solidFill>
                <a:latin typeface="Lucida Calligraphy" pitchFamily="66" charset="0"/>
              </a:rPr>
              <a:t>Tavani</a:t>
            </a:r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 et al .(2011)</a:t>
            </a:r>
            <a:endParaRPr lang="it-IT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0" y="-1"/>
            <a:ext cx="627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95536" y="502115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AGILE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727814" y="2564904"/>
            <a:ext cx="7848872" cy="1754326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The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clearest</a:t>
            </a:r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low-energy</a:t>
            </a:r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decay</a:t>
            </a:r>
            <a:endParaRPr lang="it-IT" sz="3600" b="1" dirty="0" smtClean="0">
              <a:solidFill>
                <a:srgbClr val="FFFF00"/>
              </a:solidFill>
              <a:latin typeface="Lucida Calligraphy" pitchFamily="66" charset="0"/>
            </a:endParaRPr>
          </a:p>
          <a:p>
            <a:r>
              <a:rPr lang="it-IT" sz="3600" b="1" dirty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excludes</a:t>
            </a:r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all</a:t>
            </a:r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possible</a:t>
            </a:r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leptonic</a:t>
            </a:r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</a:p>
          <a:p>
            <a:r>
              <a:rPr lang="it-IT" sz="3600" b="1" dirty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3600" b="1" dirty="0" smtClean="0">
                <a:solidFill>
                  <a:srgbClr val="FFFF00"/>
                </a:solidFill>
                <a:latin typeface="Lucida Calligraphy" pitchFamily="66" charset="0"/>
              </a:rPr>
              <a:t>             </a:t>
            </a:r>
            <a:r>
              <a:rPr lang="it-IT" sz="3600" b="1" dirty="0" err="1" smtClean="0">
                <a:solidFill>
                  <a:srgbClr val="FFFF00"/>
                </a:solidFill>
                <a:latin typeface="Lucida Calligraphy" pitchFamily="66" charset="0"/>
              </a:rPr>
              <a:t>contributions</a:t>
            </a:r>
            <a:endParaRPr lang="it-IT" sz="36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0643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3359" y="1004231"/>
            <a:ext cx="89289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In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all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leptonic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models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, the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only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particle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distribution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that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can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fit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radio and 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gamma-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ray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data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is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a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broken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power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-law 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(</a:t>
            </a:r>
            <a:r>
              <a:rPr lang="it-IT" sz="2400" b="1" dirty="0" err="1" smtClean="0">
                <a:solidFill>
                  <a:srgbClr val="FFFF00"/>
                </a:solidFill>
                <a:latin typeface="Lucida Sans" pitchFamily="34" charset="0"/>
              </a:rPr>
              <a:t>Zirakashvili</a:t>
            </a:r>
            <a:r>
              <a:rPr lang="it-IT" sz="2400" b="1" dirty="0" smtClean="0">
                <a:solidFill>
                  <a:srgbClr val="FFFF00"/>
                </a:solidFill>
                <a:latin typeface="Lucida Sans" pitchFamily="34" charset="0"/>
              </a:rPr>
              <a:t> et al. 2007):</a:t>
            </a:r>
            <a:endParaRPr lang="it-IT" sz="2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>
                <a:spLocks noChangeAspect="1"/>
              </p:cNvSpPr>
              <p:nvPr/>
            </p:nvSpPr>
            <p:spPr>
              <a:xfrm>
                <a:off x="2017632" y="2135150"/>
                <a:ext cx="5118965" cy="10897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r>
                        <a:rPr lang="it-IT" sz="2400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32" y="2135150"/>
                <a:ext cx="5118965" cy="10897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" y="3224936"/>
            <a:ext cx="8745171" cy="317226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046914" y="4759882"/>
            <a:ext cx="7898063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3"/>
          <p:cNvSpPr txBox="1"/>
          <p:nvPr/>
        </p:nvSpPr>
        <p:spPr>
          <a:xfrm>
            <a:off x="38591" y="6397204"/>
            <a:ext cx="4751678" cy="369332"/>
          </a:xfrm>
          <a:prstGeom prst="rect">
            <a:avLst/>
          </a:prstGeom>
          <a:gradFill flip="none" rotWithShape="1">
            <a:gsLst>
              <a:gs pos="98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Giuliani, Cardillo, </a:t>
            </a:r>
            <a:r>
              <a:rPr lang="it-IT" b="1" dirty="0" err="1" smtClean="0">
                <a:solidFill>
                  <a:srgbClr val="FFFF00"/>
                </a:solidFill>
                <a:latin typeface="Lucida Calligraphy" pitchFamily="66" charset="0"/>
              </a:rPr>
              <a:t>Tavani</a:t>
            </a:r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 et al .(2011)</a:t>
            </a:r>
            <a:endParaRPr lang="it-IT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0" y="-1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536" y="502115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AGILE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7492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3" y="1642242"/>
            <a:ext cx="7356245" cy="4731979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1151706" y="882132"/>
            <a:ext cx="72008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        THE BEST LEPTONIC MODEL</a:t>
            </a:r>
          </a:p>
          <a:p>
            <a:r>
              <a:rPr lang="it-IT" sz="2400" b="1" dirty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Lucida Calligraphy" pitchFamily="66" charset="0"/>
              </a:rPr>
              <a:t>No-thermal</a:t>
            </a:r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 Bremsstrahlung </a:t>
            </a:r>
            <a:r>
              <a:rPr lang="it-IT" sz="2400" b="1" dirty="0" err="1" smtClean="0">
                <a:solidFill>
                  <a:srgbClr val="FFFF00"/>
                </a:solidFill>
                <a:latin typeface="Lucida Calligraphy" pitchFamily="66" charset="0"/>
              </a:rPr>
              <a:t>dominated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0" y="-1"/>
            <a:ext cx="716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502115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AGILE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8591" y="6397204"/>
            <a:ext cx="4751678" cy="369332"/>
          </a:xfrm>
          <a:prstGeom prst="rect">
            <a:avLst/>
          </a:prstGeom>
          <a:gradFill flip="none" rotWithShape="1">
            <a:gsLst>
              <a:gs pos="98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Giuliani, Cardillo, </a:t>
            </a:r>
            <a:r>
              <a:rPr lang="it-IT" b="1" dirty="0" err="1" smtClean="0">
                <a:solidFill>
                  <a:srgbClr val="FFFF00"/>
                </a:solidFill>
                <a:latin typeface="Lucida Calligraphy" pitchFamily="66" charset="0"/>
              </a:rPr>
              <a:t>Tavani</a:t>
            </a:r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 et al .(2011)</a:t>
            </a:r>
            <a:endParaRPr lang="it-IT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6344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499" y="1199031"/>
            <a:ext cx="892899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In the case of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hadronic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models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,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particle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distributions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that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can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fit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radio and 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gamma-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ray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data are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power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-law with a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low-energy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cut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-off for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hadrons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and with a high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energy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cut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-off for </a:t>
            </a:r>
            <a:r>
              <a:rPr lang="it-IT" sz="2000" b="1" dirty="0" err="1" smtClean="0">
                <a:solidFill>
                  <a:srgbClr val="FFFF00"/>
                </a:solidFill>
                <a:latin typeface="Lucida Sans" pitchFamily="34" charset="0"/>
              </a:rPr>
              <a:t>leptons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:</a:t>
            </a:r>
            <a:endParaRPr lang="it-IT" sz="20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>
                <a:spLocks/>
              </p:cNvSpPr>
              <p:nvPr/>
            </p:nvSpPr>
            <p:spPr>
              <a:xfrm>
                <a:off x="19681" y="2214694"/>
                <a:ext cx="4392000" cy="900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r>
                        <a:rPr lang="it-IT" sz="2400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𝐺𝑒𝑉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b="0" i="1" smtClean="0"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" y="2214694"/>
                <a:ext cx="4392000" cy="90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" y="3253054"/>
            <a:ext cx="8745171" cy="3172268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1044000" y="4206263"/>
            <a:ext cx="7898063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>
                <a:spLocks/>
              </p:cNvSpPr>
              <p:nvPr/>
            </p:nvSpPr>
            <p:spPr>
              <a:xfrm>
                <a:off x="4414397" y="2214694"/>
                <a:ext cx="4693851" cy="900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r>
                        <a:rPr lang="it-IT" sz="2400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𝐺𝑒𝑉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97" y="2214694"/>
                <a:ext cx="4693851" cy="90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"/>
          <p:cNvSpPr txBox="1"/>
          <p:nvPr/>
        </p:nvSpPr>
        <p:spPr>
          <a:xfrm>
            <a:off x="38591" y="6397204"/>
            <a:ext cx="4751678" cy="369332"/>
          </a:xfrm>
          <a:prstGeom prst="rect">
            <a:avLst/>
          </a:prstGeom>
          <a:gradFill flip="none" rotWithShape="1">
            <a:gsLst>
              <a:gs pos="98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Giuliani, Cardillo, </a:t>
            </a:r>
            <a:r>
              <a:rPr lang="it-IT" b="1" dirty="0" err="1" smtClean="0">
                <a:solidFill>
                  <a:srgbClr val="FFFF00"/>
                </a:solidFill>
                <a:latin typeface="Lucida Calligraphy" pitchFamily="66" charset="0"/>
              </a:rPr>
              <a:t>Tavani</a:t>
            </a:r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 et al .(2011)</a:t>
            </a:r>
            <a:endParaRPr lang="it-IT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536" y="502115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AGILE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0" y="-1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9813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608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050745" y="1030554"/>
            <a:ext cx="7200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        THE BEST HADRONIC MODEL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3" y="1409277"/>
            <a:ext cx="7779024" cy="498792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95536" y="502115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  <a:sym typeface="Wingdings" pitchFamily="2" charset="2"/>
              </a:rPr>
              <a:t>AGILE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8591" y="6397204"/>
            <a:ext cx="4751678" cy="369332"/>
          </a:xfrm>
          <a:prstGeom prst="rect">
            <a:avLst/>
          </a:prstGeom>
          <a:gradFill flip="none" rotWithShape="1">
            <a:gsLst>
              <a:gs pos="98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Giuliani, Cardillo, </a:t>
            </a:r>
            <a:r>
              <a:rPr lang="it-IT" b="1" dirty="0" err="1" smtClean="0">
                <a:solidFill>
                  <a:srgbClr val="FFFF00"/>
                </a:solidFill>
                <a:latin typeface="Lucida Calligraphy" pitchFamily="66" charset="0"/>
              </a:rPr>
              <a:t>Tavani</a:t>
            </a:r>
            <a:r>
              <a:rPr lang="it-IT" b="1" dirty="0" smtClean="0">
                <a:solidFill>
                  <a:srgbClr val="FFFF00"/>
                </a:solidFill>
                <a:latin typeface="Lucida Calligraphy" pitchFamily="66" charset="0"/>
              </a:rPr>
              <a:t> et al .(2011)</a:t>
            </a:r>
            <a:endParaRPr lang="it-IT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0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85166" y="2105535"/>
            <a:ext cx="2151506" cy="461665"/>
          </a:xfrm>
          <a:prstGeom prst="rect">
            <a:avLst/>
          </a:prstGeom>
          <a:blipFill rotWithShape="1">
            <a:blip r:embed="rId3"/>
            <a:stretch>
              <a:fillRect b="-10909"/>
            </a:stretch>
          </a:blipFill>
          <a:ln w="254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3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85344" y="2719600"/>
            <a:ext cx="2151506" cy="461665"/>
          </a:xfrm>
          <a:prstGeom prst="rect">
            <a:avLst/>
          </a:prstGeom>
          <a:blipFill rotWithShape="1">
            <a:blip r:embed="rId4"/>
            <a:stretch>
              <a:fillRect b="-15455"/>
            </a:stretch>
          </a:blipFill>
          <a:ln w="254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7022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24" y="2242870"/>
            <a:ext cx="4048690" cy="3905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74" y="584774"/>
            <a:ext cx="2385060" cy="5282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4" y="4405611"/>
            <a:ext cx="2981741" cy="6001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74" y="4591794"/>
            <a:ext cx="5211226" cy="8279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4" y="6411736"/>
            <a:ext cx="3808116" cy="4462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4" y="210627"/>
            <a:ext cx="3963499" cy="114661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210627"/>
            <a:ext cx="2181530" cy="6382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53" y="1457743"/>
            <a:ext cx="2448418" cy="69857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8" y="295347"/>
            <a:ext cx="1491492" cy="110708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" y="3356376"/>
            <a:ext cx="2124372" cy="30484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08" y="2242870"/>
            <a:ext cx="3153883" cy="25503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6" y="5005770"/>
            <a:ext cx="2400635" cy="70494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" y="2170134"/>
            <a:ext cx="2048161" cy="101931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74" y="6236739"/>
            <a:ext cx="4188867" cy="59980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83" y="210627"/>
            <a:ext cx="1111882" cy="1058619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3689836"/>
            <a:ext cx="2600688" cy="70494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49" y="1457743"/>
            <a:ext cx="2287151" cy="71239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1" y="1467080"/>
            <a:ext cx="2195379" cy="641347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54" y="2659188"/>
            <a:ext cx="3405346" cy="632526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04" y="3469886"/>
            <a:ext cx="2654538" cy="93572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258750"/>
            <a:ext cx="2353004" cy="676369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94240"/>
            <a:ext cx="1845318" cy="642499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23" y="5497196"/>
            <a:ext cx="3657198" cy="755372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6" y="5761543"/>
            <a:ext cx="3191321" cy="628738"/>
          </a:xfrm>
          <a:prstGeom prst="rect">
            <a:avLst/>
          </a:prstGeom>
        </p:spPr>
      </p:pic>
      <p:sp>
        <p:nvSpPr>
          <p:cNvPr id="31" name="Esplosione 1 30"/>
          <p:cNvSpPr/>
          <p:nvPr/>
        </p:nvSpPr>
        <p:spPr>
          <a:xfrm>
            <a:off x="1701524" y="1746874"/>
            <a:ext cx="5461893" cy="4128008"/>
          </a:xfrm>
          <a:prstGeom prst="irregularSeal1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perspectiveFront"/>
            <a:lightRig rig="threePt" dir="t"/>
          </a:scene3d>
          <a:sp3d extrusionH="76200" contourW="12700">
            <a:bevelT/>
            <a:bevelB w="165100" prst="coolSlant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AGILE RESOLVES THE MYSTERY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OF THE ORIGIN OF COSMIC RAYS</a:t>
            </a:r>
            <a:endParaRPr lang="en-US" sz="2400" b="1" dirty="0">
              <a:solidFill>
                <a:srgbClr val="FFFF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979712" y="2492896"/>
            <a:ext cx="5112568" cy="144655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  <a:latin typeface="Lucida Calligraphy" pitchFamily="66" charset="0"/>
              </a:rPr>
              <a:t>       </a:t>
            </a:r>
            <a:r>
              <a:rPr lang="it-IT" sz="4400" b="1" dirty="0" err="1" smtClean="0">
                <a:solidFill>
                  <a:srgbClr val="FFFF00"/>
                </a:solidFill>
                <a:latin typeface="Lucida Calligraphy" pitchFamily="66" charset="0"/>
              </a:rPr>
              <a:t>Possible</a:t>
            </a:r>
            <a:endParaRPr lang="it-IT" sz="4400" b="1" dirty="0">
              <a:solidFill>
                <a:srgbClr val="FFFF00"/>
              </a:solidFill>
              <a:latin typeface="Lucida Calligraphy" pitchFamily="66" charset="0"/>
            </a:endParaRPr>
          </a:p>
          <a:p>
            <a:r>
              <a:rPr lang="it-IT" sz="4400" b="1" dirty="0" smtClean="0">
                <a:solidFill>
                  <a:srgbClr val="FFFF00"/>
                </a:solidFill>
                <a:latin typeface="Lucida Calligraphy" pitchFamily="66" charset="0"/>
              </a:rPr>
              <a:t>  </a:t>
            </a:r>
            <a:r>
              <a:rPr lang="it-IT" sz="4400" b="1" dirty="0" err="1" smtClean="0">
                <a:solidFill>
                  <a:srgbClr val="FFFF00"/>
                </a:solidFill>
                <a:latin typeface="Lucida Calligraphy" pitchFamily="66" charset="0"/>
              </a:rPr>
              <a:t>Developments</a:t>
            </a:r>
            <a:endParaRPr lang="it-IT" sz="4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1106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39681"/>
            <a:ext cx="5813240" cy="3687866"/>
          </a:xfrm>
          <a:prstGeom prst="rect">
            <a:avLst/>
          </a:prstGeom>
        </p:spPr>
      </p:pic>
      <p:sp>
        <p:nvSpPr>
          <p:cNvPr id="10" name="Rectangle 4"/>
          <p:cNvSpPr/>
          <p:nvPr/>
        </p:nvSpPr>
        <p:spPr>
          <a:xfrm>
            <a:off x="102213" y="93980"/>
            <a:ext cx="9036495" cy="3046988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" pitchFamily="34" charset="0"/>
              </a:rPr>
              <a:t>The AGILE team and the</a:t>
            </a:r>
          </a:p>
          <a:p>
            <a:pPr algn="ctr"/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" pitchFamily="34" charset="0"/>
              </a:rPr>
              <a:t>PI Marco </a:t>
            </a:r>
            <a:r>
              <a:rPr lang="en-US" sz="48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" pitchFamily="34" charset="0"/>
              </a:rPr>
              <a:t>Tavani</a:t>
            </a:r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" pitchFamily="34" charset="0"/>
              </a:rPr>
              <a:t> has won the “Bruno Rossi Prize”</a:t>
            </a:r>
          </a:p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" pitchFamily="34" charset="0"/>
              </a:rPr>
              <a:t>2012</a:t>
            </a:r>
            <a:endParaRPr lang="en-US" sz="48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Lucida Sans" pitchFamily="34" charset="0"/>
            </a:endParaRPr>
          </a:p>
        </p:txBody>
      </p:sp>
      <p:sp>
        <p:nvSpPr>
          <p:cNvPr id="2" name="Smile 1"/>
          <p:cNvSpPr/>
          <p:nvPr/>
        </p:nvSpPr>
        <p:spPr>
          <a:xfrm rot="20369672">
            <a:off x="263157" y="3847227"/>
            <a:ext cx="2016224" cy="2016224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8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8"/>
          <p:cNvSpPr txBox="1"/>
          <p:nvPr/>
        </p:nvSpPr>
        <p:spPr>
          <a:xfrm>
            <a:off x="0" y="4217"/>
            <a:ext cx="862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Cosmic Ray problem: </a:t>
            </a:r>
            <a:r>
              <a:rPr lang="it-IT" sz="3200" b="1" dirty="0" err="1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propagation</a:t>
            </a:r>
            <a:endParaRPr lang="it-IT" sz="3200" b="1" dirty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4572000" y="764704"/>
            <a:ext cx="0" cy="5832648"/>
          </a:xfrm>
          <a:prstGeom prst="line">
            <a:avLst/>
          </a:prstGeom>
          <a:ln w="34925" cap="rnd" cmpd="sng">
            <a:solidFill>
              <a:srgbClr val="FFFF00"/>
            </a:solidFill>
            <a:prstDash val="lgDash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aborazione alternativa 12"/>
          <p:cNvSpPr/>
          <p:nvPr/>
        </p:nvSpPr>
        <p:spPr>
          <a:xfrm>
            <a:off x="1115616" y="764704"/>
            <a:ext cx="2016224" cy="936104"/>
          </a:xfrm>
          <a:prstGeom prst="flowChartAlternateProcess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Monotype Corsiva" pitchFamily="66" charset="0"/>
              </a:rPr>
              <a:t>LINEAR</a:t>
            </a:r>
            <a:endParaRPr lang="it-IT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4" name="Elaborazione alternativa 13"/>
          <p:cNvSpPr/>
          <p:nvPr/>
        </p:nvSpPr>
        <p:spPr>
          <a:xfrm>
            <a:off x="6012160" y="764704"/>
            <a:ext cx="2016224" cy="936104"/>
          </a:xfrm>
          <a:prstGeom prst="flowChartAlternateProcess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Monotype Corsiva" pitchFamily="66" charset="0"/>
              </a:rPr>
              <a:t>NO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Monotype Corsiva" pitchFamily="66" charset="0"/>
              </a:rPr>
              <a:t>LINEAR</a:t>
            </a:r>
            <a:endParaRPr lang="it-IT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32754"/>
              </p:ext>
            </p:extLst>
          </p:nvPr>
        </p:nvGraphicFramePr>
        <p:xfrm>
          <a:off x="504629" y="4146166"/>
          <a:ext cx="3657879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zione" r:id="rId4" imgW="2057400" imgH="507960" progId="Equation.3">
                  <p:embed/>
                </p:oleObj>
              </mc:Choice>
              <mc:Fallback>
                <p:oleObj name="Equazione" r:id="rId4" imgW="2057400" imgH="50796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29" y="4146166"/>
                        <a:ext cx="3657879" cy="10800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FFF200"/>
                          </a:gs>
                          <a:gs pos="45000">
                            <a:srgbClr val="FF7A00"/>
                          </a:gs>
                          <a:gs pos="70000">
                            <a:srgbClr val="FF0300"/>
                          </a:gs>
                          <a:gs pos="100000">
                            <a:srgbClr val="4D0808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54154"/>
              </p:ext>
            </p:extLst>
          </p:nvPr>
        </p:nvGraphicFramePr>
        <p:xfrm>
          <a:off x="1115616" y="2946685"/>
          <a:ext cx="2201605" cy="10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6" imgW="1091726" imgH="507780" progId="Equation.3">
                  <p:embed/>
                </p:oleObj>
              </mc:Choice>
              <mc:Fallback>
                <p:oleObj name="Equation" r:id="rId6" imgW="1091726" imgH="50778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946685"/>
                        <a:ext cx="2201605" cy="10440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FFF200"/>
                          </a:gs>
                          <a:gs pos="45000">
                            <a:srgbClr val="FF7A00"/>
                          </a:gs>
                          <a:gs pos="70000">
                            <a:srgbClr val="FF0300"/>
                          </a:gs>
                          <a:gs pos="100000">
                            <a:srgbClr val="4D0808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73732"/>
              </p:ext>
            </p:extLst>
          </p:nvPr>
        </p:nvGraphicFramePr>
        <p:xfrm>
          <a:off x="680981" y="5589240"/>
          <a:ext cx="33051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zione" r:id="rId8" imgW="1371600" imgH="228600" progId="Equation.3">
                  <p:embed/>
                </p:oleObj>
              </mc:Choice>
              <mc:Fallback>
                <p:oleObj name="Equazione" r:id="rId8" imgW="1371600" imgH="2286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81" y="5589240"/>
                        <a:ext cx="3305175" cy="6445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FFF200"/>
                          </a:gs>
                          <a:gs pos="45000">
                            <a:srgbClr val="FF7A00"/>
                          </a:gs>
                          <a:gs pos="70000">
                            <a:srgbClr val="FF0300"/>
                          </a:gs>
                          <a:gs pos="100000">
                            <a:srgbClr val="4D0808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86576" y="1815172"/>
            <a:ext cx="4427984" cy="76944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100000">
                <a:srgbClr val="F27300"/>
              </a:gs>
              <a:gs pos="10000">
                <a:srgbClr val="FFBF00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Particle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spectrum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modified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by shock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but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no viceversa</a:t>
            </a:r>
            <a:endParaRPr lang="it-IT" sz="22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693777" y="1822813"/>
            <a:ext cx="4427984" cy="1107996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100000">
                <a:srgbClr val="F27300"/>
              </a:gs>
              <a:gs pos="4000">
                <a:srgbClr val="FFBF00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Particle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spectrum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modified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by shock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but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also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the shock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modified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by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particles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.</a:t>
            </a:r>
            <a:endParaRPr lang="it-IT" sz="22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22" name="Onda 1 21"/>
          <p:cNvSpPr/>
          <p:nvPr/>
        </p:nvSpPr>
        <p:spPr>
          <a:xfrm>
            <a:off x="5287918" y="4120270"/>
            <a:ext cx="3604561" cy="2498576"/>
          </a:xfrm>
          <a:prstGeom prst="wave">
            <a:avLst>
              <a:gd name="adj1" fmla="val 7510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Dumping of the </a:t>
            </a:r>
            <a:r>
              <a:rPr lang="it-IT" sz="2200" dirty="0" err="1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Alfvèn</a:t>
            </a:r>
            <a:r>
              <a:rPr lang="it-IT" sz="2200" dirty="0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waves</a:t>
            </a:r>
            <a:r>
              <a:rPr lang="it-IT" sz="2200" dirty="0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 in a </a:t>
            </a:r>
            <a:r>
              <a:rPr lang="it-IT" sz="2200" dirty="0" err="1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determined</a:t>
            </a:r>
            <a:r>
              <a:rPr lang="it-IT" sz="2200" dirty="0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wavelength</a:t>
            </a:r>
            <a:r>
              <a:rPr lang="it-IT" sz="2200" dirty="0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Lucida Calligraphy" pitchFamily="66" charset="0"/>
                <a:cs typeface="Simplified Arabic Fixed" pitchFamily="49" charset="-78"/>
              </a:rPr>
              <a:t>range</a:t>
            </a:r>
            <a:endParaRPr lang="it-IT" sz="2200" dirty="0">
              <a:solidFill>
                <a:srgbClr val="FFFF00"/>
              </a:solidFill>
              <a:latin typeface="Lucida Calligraphy" pitchFamily="66" charset="0"/>
              <a:cs typeface="Simplified Arabic Fixed" pitchFamily="49" charset="-7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060729" y="3646246"/>
            <a:ext cx="4074887" cy="43088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One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possible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it-IT" sz="2200" b="1" dirty="0" err="1" smtClean="0">
                <a:solidFill>
                  <a:srgbClr val="FFFF00"/>
                </a:solidFill>
                <a:latin typeface="Lucida Sans" pitchFamily="34" charset="0"/>
              </a:rPr>
              <a:t>mechanism</a:t>
            </a:r>
            <a:r>
              <a:rPr lang="it-IT" sz="2200" b="1" dirty="0" smtClean="0">
                <a:solidFill>
                  <a:srgbClr val="FFFF00"/>
                </a:solidFill>
                <a:latin typeface="Lucida Sans" pitchFamily="34" charset="0"/>
              </a:rPr>
              <a:t>:</a:t>
            </a:r>
            <a:endParaRPr lang="it-IT" sz="22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67" y="1247097"/>
            <a:ext cx="3532122" cy="4048569"/>
          </a:xfrm>
          <a:prstGeom prst="rect">
            <a:avLst/>
          </a:prstGeom>
        </p:spPr>
      </p:pic>
      <p:sp>
        <p:nvSpPr>
          <p:cNvPr id="47" name="TextBox 3"/>
          <p:cNvSpPr txBox="1"/>
          <p:nvPr/>
        </p:nvSpPr>
        <p:spPr>
          <a:xfrm>
            <a:off x="3563888" y="773398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Giuliani et al., 2010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263587"/>
            <a:ext cx="2544537" cy="1575901"/>
          </a:xfrm>
          <a:prstGeom prst="rect">
            <a:avLst/>
          </a:prstGeom>
        </p:spPr>
      </p:pic>
      <p:sp>
        <p:nvSpPr>
          <p:cNvPr id="12" name="Elaborazione alternativa 11"/>
          <p:cNvSpPr/>
          <p:nvPr/>
        </p:nvSpPr>
        <p:spPr>
          <a:xfrm>
            <a:off x="1043608" y="1004231"/>
            <a:ext cx="2097051" cy="936104"/>
          </a:xfrm>
          <a:prstGeom prst="flowChartAlternateProcess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Monotype Corsiva" pitchFamily="66" charset="0"/>
              </a:rPr>
              <a:t>W28</a:t>
            </a:r>
            <a:endParaRPr lang="it-IT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" y="2214554"/>
            <a:ext cx="4167254" cy="2907357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357158" y="5286388"/>
            <a:ext cx="485778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A41C80"/>
                </a:solidFill>
                <a:latin typeface="Lucida Calligraphy" pitchFamily="66" charset="0"/>
              </a:rPr>
              <a:t> </a:t>
            </a:r>
            <a:r>
              <a:rPr lang="it-IT" b="1" dirty="0" err="1" smtClean="0">
                <a:solidFill>
                  <a:srgbClr val="A41C80"/>
                </a:solidFill>
                <a:latin typeface="Lucida Calligraphy" pitchFamily="66" charset="0"/>
              </a:rPr>
              <a:t>GeV</a:t>
            </a:r>
            <a:r>
              <a:rPr lang="it-IT" b="1" dirty="0" smtClean="0">
                <a:solidFill>
                  <a:srgbClr val="A41C80"/>
                </a:solidFill>
                <a:latin typeface="Lucida Calligraphy" pitchFamily="66" charset="0"/>
              </a:rPr>
              <a:t>  (AGILE, Giuliani et al 2010) 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57158" y="5748053"/>
            <a:ext cx="485778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latin typeface="Lucida Calligraphy" pitchFamily="66" charset="0"/>
              </a:rPr>
              <a:t> </a:t>
            </a:r>
            <a:r>
              <a:rPr lang="it-IT" b="1" dirty="0" smtClean="0">
                <a:solidFill>
                  <a:srgbClr val="92D050"/>
                </a:solidFill>
                <a:latin typeface="Lucida Calligraphy" pitchFamily="66" charset="0"/>
              </a:rPr>
              <a:t>TeV   (HESS, </a:t>
            </a:r>
            <a:r>
              <a:rPr lang="it-IT" b="1" dirty="0" err="1" smtClean="0">
                <a:solidFill>
                  <a:srgbClr val="92D050"/>
                </a:solidFill>
                <a:latin typeface="Lucida Calligraphy" pitchFamily="66" charset="0"/>
              </a:rPr>
              <a:t>Aharonian</a:t>
            </a:r>
            <a:r>
              <a:rPr lang="it-IT" b="1" dirty="0" smtClean="0">
                <a:solidFill>
                  <a:srgbClr val="92D050"/>
                </a:solidFill>
                <a:latin typeface="Lucida Calligraphy" pitchFamily="66" charset="0"/>
              </a:rPr>
              <a:t> </a:t>
            </a:r>
            <a:r>
              <a:rPr lang="it-IT" b="1" dirty="0" err="1" smtClean="0">
                <a:solidFill>
                  <a:srgbClr val="92D050"/>
                </a:solidFill>
                <a:latin typeface="Lucida Calligraphy" pitchFamily="66" charset="0"/>
              </a:rPr>
              <a:t>et</a:t>
            </a:r>
            <a:r>
              <a:rPr lang="it-IT" b="1" dirty="0" smtClean="0">
                <a:solidFill>
                  <a:srgbClr val="92D050"/>
                </a:solidFill>
                <a:latin typeface="Lucida Calligraphy" pitchFamily="66" charset="0"/>
              </a:rPr>
              <a:t> al. 2008)</a:t>
            </a:r>
            <a:endParaRPr lang="it-IT" b="1" dirty="0">
              <a:solidFill>
                <a:srgbClr val="92D050"/>
              </a:solidFill>
              <a:latin typeface="Lucida Calligraphy" pitchFamily="66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39245" y="6209718"/>
            <a:ext cx="48756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Lucida Calligraphy" pitchFamily="66" charset="0"/>
              </a:rPr>
              <a:t> Radio  (VLA, Brogan </a:t>
            </a:r>
            <a:r>
              <a:rPr lang="it-IT" b="1" dirty="0" err="1" smtClean="0">
                <a:solidFill>
                  <a:srgbClr val="0070C0"/>
                </a:solidFill>
                <a:latin typeface="Lucida Calligraphy" pitchFamily="66" charset="0"/>
              </a:rPr>
              <a:t>et</a:t>
            </a:r>
            <a:r>
              <a:rPr lang="it-IT" b="1" dirty="0" smtClean="0">
                <a:solidFill>
                  <a:srgbClr val="0070C0"/>
                </a:solidFill>
                <a:latin typeface="Lucida Calligraphy" pitchFamily="66" charset="0"/>
              </a:rPr>
              <a:t> al. 2006)</a:t>
            </a:r>
            <a:endParaRPr lang="it-IT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0" y="4217"/>
            <a:ext cx="862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Cosmic Ray problem: </a:t>
            </a:r>
            <a:r>
              <a:rPr lang="it-IT" sz="3200" b="1" dirty="0" err="1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propagation</a:t>
            </a:r>
            <a:endParaRPr lang="it-IT" sz="3200" b="1" dirty="0" smtClean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  <a:p>
            <a:r>
              <a:rPr lang="it-IT" sz="3200" b="1" dirty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</a:t>
            </a:r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Linear</a:t>
            </a:r>
            <a:endParaRPr lang="it-IT" sz="3200" b="1" dirty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572000" y="980728"/>
            <a:ext cx="4464496" cy="4460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71438" y="980728"/>
            <a:ext cx="4356546" cy="4460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2 4"/>
          <p:cNvCxnSpPr/>
          <p:nvPr/>
        </p:nvCxnSpPr>
        <p:spPr>
          <a:xfrm rot="5400000" flipH="1" flipV="1">
            <a:off x="-840328" y="3214686"/>
            <a:ext cx="342902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8"/>
          <p:cNvCxnSpPr/>
          <p:nvPr/>
        </p:nvCxnSpPr>
        <p:spPr>
          <a:xfrm>
            <a:off x="874184" y="4929198"/>
            <a:ext cx="342902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igura a mano libera 13"/>
          <p:cNvSpPr/>
          <p:nvPr/>
        </p:nvSpPr>
        <p:spPr>
          <a:xfrm>
            <a:off x="1088498" y="2714620"/>
            <a:ext cx="1796142" cy="2255520"/>
          </a:xfrm>
          <a:custGeom>
            <a:avLst/>
            <a:gdLst>
              <a:gd name="connsiteX0" fmla="*/ 0 w 1796142"/>
              <a:gd name="connsiteY0" fmla="*/ 2205446 h 2255520"/>
              <a:gd name="connsiteX1" fmla="*/ 169817 w 1796142"/>
              <a:gd name="connsiteY1" fmla="*/ 324394 h 2255520"/>
              <a:gd name="connsiteX2" fmla="*/ 600891 w 1796142"/>
              <a:gd name="connsiteY2" fmla="*/ 259080 h 2255520"/>
              <a:gd name="connsiteX3" fmla="*/ 1449977 w 1796142"/>
              <a:gd name="connsiteY3" fmla="*/ 768531 h 2255520"/>
              <a:gd name="connsiteX4" fmla="*/ 1658982 w 1796142"/>
              <a:gd name="connsiteY4" fmla="*/ 1186543 h 2255520"/>
              <a:gd name="connsiteX5" fmla="*/ 1776548 w 1796142"/>
              <a:gd name="connsiteY5" fmla="*/ 2100943 h 2255520"/>
              <a:gd name="connsiteX6" fmla="*/ 1776548 w 1796142"/>
              <a:gd name="connsiteY6" fmla="*/ 2114006 h 2255520"/>
              <a:gd name="connsiteX7" fmla="*/ 1776548 w 1796142"/>
              <a:gd name="connsiteY7" fmla="*/ 2114006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142" h="2255520">
                <a:moveTo>
                  <a:pt x="0" y="2205446"/>
                </a:moveTo>
                <a:cubicBezTo>
                  <a:pt x="34834" y="1427117"/>
                  <a:pt x="69669" y="648788"/>
                  <a:pt x="169817" y="324394"/>
                </a:cubicBezTo>
                <a:cubicBezTo>
                  <a:pt x="269965" y="0"/>
                  <a:pt x="387531" y="185057"/>
                  <a:pt x="600891" y="259080"/>
                </a:cubicBezTo>
                <a:cubicBezTo>
                  <a:pt x="814251" y="333103"/>
                  <a:pt x="1273629" y="613954"/>
                  <a:pt x="1449977" y="768531"/>
                </a:cubicBezTo>
                <a:cubicBezTo>
                  <a:pt x="1626325" y="923108"/>
                  <a:pt x="1604554" y="964474"/>
                  <a:pt x="1658982" y="1186543"/>
                </a:cubicBezTo>
                <a:cubicBezTo>
                  <a:pt x="1713411" y="1408612"/>
                  <a:pt x="1756954" y="1946366"/>
                  <a:pt x="1776548" y="2100943"/>
                </a:cubicBezTo>
                <a:cubicBezTo>
                  <a:pt x="1796142" y="2255520"/>
                  <a:pt x="1776548" y="2114006"/>
                  <a:pt x="1776548" y="2114006"/>
                </a:cubicBezTo>
                <a:lnTo>
                  <a:pt x="1776548" y="2114006"/>
                </a:ln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22"/>
          <p:cNvSpPr txBox="1"/>
          <p:nvPr/>
        </p:nvSpPr>
        <p:spPr>
          <a:xfrm rot="16200000">
            <a:off x="-81577" y="2000223"/>
            <a:ext cx="114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FF00"/>
                </a:solidFill>
              </a:rPr>
              <a:t>E²</a:t>
            </a:r>
            <a:r>
              <a:rPr lang="it-IT" sz="2000" dirty="0" smtClean="0">
                <a:solidFill>
                  <a:srgbClr val="FFFF00"/>
                </a:solidFill>
              </a:rPr>
              <a:t> J(E)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(Erg </a:t>
            </a:r>
            <a:r>
              <a:rPr lang="it-IT" sz="1200" dirty="0" err="1" smtClean="0">
                <a:solidFill>
                  <a:srgbClr val="FFFF00"/>
                </a:solidFill>
              </a:rPr>
              <a:t>cm²s</a:t>
            </a:r>
            <a:r>
              <a:rPr lang="it-IT" sz="1200" dirty="0" smtClean="0">
                <a:solidFill>
                  <a:srgbClr val="FFFF00"/>
                </a:solidFill>
                <a:latin typeface="Calibri"/>
                <a:cs typeface="Calibri"/>
              </a:rPr>
              <a:t>⁻</a:t>
            </a:r>
            <a:r>
              <a:rPr lang="it-IT" sz="1200" dirty="0" err="1" smtClean="0">
                <a:solidFill>
                  <a:srgbClr val="FFFF00"/>
                </a:solidFill>
                <a:latin typeface="Calibri"/>
                <a:cs typeface="Calibri"/>
              </a:rPr>
              <a:t>¹</a:t>
            </a:r>
            <a:r>
              <a:rPr lang="it-IT" sz="1200" dirty="0" err="1" smtClean="0">
                <a:solidFill>
                  <a:srgbClr val="FFFF00"/>
                </a:solidFill>
              </a:rPr>
              <a:t>sr</a:t>
            </a:r>
            <a:r>
              <a:rPr lang="it-IT" sz="1200" dirty="0" smtClean="0">
                <a:solidFill>
                  <a:srgbClr val="FFFF00"/>
                </a:solidFill>
                <a:latin typeface="Calibri"/>
                <a:cs typeface="Calibri"/>
              </a:rPr>
              <a:t>⁻¹</a:t>
            </a:r>
            <a:r>
              <a:rPr lang="it-IT" sz="1200" dirty="0" smtClean="0">
                <a:solidFill>
                  <a:srgbClr val="FFFF00"/>
                </a:solidFill>
              </a:rPr>
              <a:t>)</a:t>
            </a:r>
            <a:endParaRPr lang="it-IT" sz="1200" dirty="0">
              <a:solidFill>
                <a:srgbClr val="FFFF00"/>
              </a:solidFill>
            </a:endParaRPr>
          </a:p>
        </p:txBody>
      </p:sp>
      <p:sp>
        <p:nvSpPr>
          <p:cNvPr id="8" name="CasellaDiTesto 24"/>
          <p:cNvSpPr txBox="1"/>
          <p:nvPr/>
        </p:nvSpPr>
        <p:spPr>
          <a:xfrm>
            <a:off x="659870" y="500063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100 </a:t>
            </a:r>
            <a:r>
              <a:rPr lang="it-IT" dirty="0" err="1" smtClean="0">
                <a:solidFill>
                  <a:srgbClr val="FFFF00"/>
                </a:solidFill>
              </a:rPr>
              <a:t>MeV</a:t>
            </a:r>
            <a:endParaRPr lang="it-IT" dirty="0" smtClean="0">
              <a:solidFill>
                <a:srgbClr val="FFFF00"/>
              </a:solidFill>
            </a:endParaRPr>
          </a:p>
        </p:txBody>
      </p:sp>
      <p:sp>
        <p:nvSpPr>
          <p:cNvPr id="9" name="CasellaDiTesto 25"/>
          <p:cNvSpPr txBox="1"/>
          <p:nvPr/>
        </p:nvSpPr>
        <p:spPr>
          <a:xfrm>
            <a:off x="3445952" y="50006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10TeV</a:t>
            </a:r>
          </a:p>
        </p:txBody>
      </p:sp>
      <p:cxnSp>
        <p:nvCxnSpPr>
          <p:cNvPr id="10" name="Connettore 2 27"/>
          <p:cNvCxnSpPr/>
          <p:nvPr/>
        </p:nvCxnSpPr>
        <p:spPr>
          <a:xfrm rot="5400000" flipH="1" flipV="1">
            <a:off x="3465505" y="3249611"/>
            <a:ext cx="350046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30"/>
          <p:cNvCxnSpPr/>
          <p:nvPr/>
        </p:nvCxnSpPr>
        <p:spPr>
          <a:xfrm>
            <a:off x="5214942" y="5000636"/>
            <a:ext cx="342902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igura a mano libera 36"/>
          <p:cNvSpPr/>
          <p:nvPr/>
        </p:nvSpPr>
        <p:spPr>
          <a:xfrm flipH="1">
            <a:off x="5429256" y="4357694"/>
            <a:ext cx="45719" cy="285752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igura a mano libera 37"/>
          <p:cNvSpPr/>
          <p:nvPr/>
        </p:nvSpPr>
        <p:spPr>
          <a:xfrm flipH="1">
            <a:off x="5357818" y="4714884"/>
            <a:ext cx="45719" cy="285752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igura a mano libera 39"/>
          <p:cNvSpPr/>
          <p:nvPr/>
        </p:nvSpPr>
        <p:spPr>
          <a:xfrm>
            <a:off x="6714309" y="3659778"/>
            <a:ext cx="1293223" cy="1423850"/>
          </a:xfrm>
          <a:custGeom>
            <a:avLst/>
            <a:gdLst>
              <a:gd name="connsiteX0" fmla="*/ 0 w 1293223"/>
              <a:gd name="connsiteY0" fmla="*/ 1304108 h 1423850"/>
              <a:gd name="connsiteX1" fmla="*/ 156754 w 1293223"/>
              <a:gd name="connsiteY1" fmla="*/ 128451 h 1423850"/>
              <a:gd name="connsiteX2" fmla="*/ 744582 w 1293223"/>
              <a:gd name="connsiteY2" fmla="*/ 533399 h 1423850"/>
              <a:gd name="connsiteX3" fmla="*/ 1175657 w 1293223"/>
              <a:gd name="connsiteY3" fmla="*/ 859971 h 1423850"/>
              <a:gd name="connsiteX4" fmla="*/ 1280160 w 1293223"/>
              <a:gd name="connsiteY4" fmla="*/ 1343296 h 1423850"/>
              <a:gd name="connsiteX5" fmla="*/ 1254034 w 1293223"/>
              <a:gd name="connsiteY5" fmla="*/ 1343296 h 14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223" h="1423850">
                <a:moveTo>
                  <a:pt x="0" y="1304108"/>
                </a:moveTo>
                <a:cubicBezTo>
                  <a:pt x="16328" y="780505"/>
                  <a:pt x="32657" y="256902"/>
                  <a:pt x="156754" y="128451"/>
                </a:cubicBezTo>
                <a:cubicBezTo>
                  <a:pt x="280851" y="0"/>
                  <a:pt x="574765" y="411479"/>
                  <a:pt x="744582" y="533399"/>
                </a:cubicBezTo>
                <a:cubicBezTo>
                  <a:pt x="914399" y="655319"/>
                  <a:pt x="1086394" y="724988"/>
                  <a:pt x="1175657" y="859971"/>
                </a:cubicBezTo>
                <a:cubicBezTo>
                  <a:pt x="1264920" y="994954"/>
                  <a:pt x="1267097" y="1262742"/>
                  <a:pt x="1280160" y="1343296"/>
                </a:cubicBezTo>
                <a:cubicBezTo>
                  <a:pt x="1293223" y="1423850"/>
                  <a:pt x="1273628" y="1383573"/>
                  <a:pt x="1254034" y="1343296"/>
                </a:cubicBez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15" name="CasellaDiTesto 40"/>
          <p:cNvSpPr txBox="1"/>
          <p:nvPr/>
        </p:nvSpPr>
        <p:spPr>
          <a:xfrm rot="16200000">
            <a:off x="4320272" y="1969429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E²</a:t>
            </a:r>
            <a:r>
              <a:rPr lang="it-IT" dirty="0" smtClean="0">
                <a:solidFill>
                  <a:srgbClr val="FFFF00"/>
                </a:solidFill>
              </a:rPr>
              <a:t> J(E)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(</a:t>
            </a:r>
            <a:r>
              <a:rPr lang="it-IT" sz="1200" dirty="0" smtClean="0">
                <a:solidFill>
                  <a:srgbClr val="FFFF00"/>
                </a:solidFill>
              </a:rPr>
              <a:t>Erg </a:t>
            </a:r>
            <a:r>
              <a:rPr lang="it-IT" sz="1200" dirty="0" err="1" smtClean="0">
                <a:solidFill>
                  <a:srgbClr val="FFFF00"/>
                </a:solidFill>
              </a:rPr>
              <a:t>cm²s</a:t>
            </a:r>
            <a:r>
              <a:rPr lang="it-IT" sz="1200" dirty="0" smtClean="0">
                <a:solidFill>
                  <a:srgbClr val="FFFF00"/>
                </a:solidFill>
                <a:cs typeface="Calibri"/>
              </a:rPr>
              <a:t>⁻</a:t>
            </a:r>
            <a:r>
              <a:rPr lang="it-IT" sz="1200" dirty="0" err="1" smtClean="0">
                <a:solidFill>
                  <a:srgbClr val="FFFF00"/>
                </a:solidFill>
                <a:cs typeface="Calibri"/>
              </a:rPr>
              <a:t>¹</a:t>
            </a:r>
            <a:r>
              <a:rPr lang="it-IT" sz="1200" dirty="0" err="1" smtClean="0">
                <a:solidFill>
                  <a:srgbClr val="FFFF00"/>
                </a:solidFill>
              </a:rPr>
              <a:t>sr</a:t>
            </a:r>
            <a:r>
              <a:rPr lang="it-IT" sz="1200" dirty="0" smtClean="0">
                <a:solidFill>
                  <a:srgbClr val="FFFF00"/>
                </a:solidFill>
                <a:cs typeface="Calibri"/>
              </a:rPr>
              <a:t>⁻¹</a:t>
            </a:r>
            <a:r>
              <a:rPr lang="it-IT" sz="1200" dirty="0" smtClean="0">
                <a:solidFill>
                  <a:srgbClr val="FFFF00"/>
                </a:solidFill>
              </a:rPr>
              <a:t>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6" name="CasellaDiTesto 42"/>
          <p:cNvSpPr txBox="1"/>
          <p:nvPr/>
        </p:nvSpPr>
        <p:spPr>
          <a:xfrm>
            <a:off x="7572396" y="50720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10TeV</a:t>
            </a:r>
          </a:p>
        </p:txBody>
      </p:sp>
      <p:sp>
        <p:nvSpPr>
          <p:cNvPr id="17" name="Rettangolo arrotondato 44"/>
          <p:cNvSpPr/>
          <p:nvPr/>
        </p:nvSpPr>
        <p:spPr>
          <a:xfrm>
            <a:off x="1000100" y="5572140"/>
            <a:ext cx="3071834" cy="914400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latin typeface="Tekton Pro" pitchFamily="34" charset="0"/>
              </a:rPr>
              <a:t>Nearby</a:t>
            </a:r>
            <a:endParaRPr lang="it-IT" sz="3200" dirty="0">
              <a:solidFill>
                <a:srgbClr val="FFFF00"/>
              </a:solidFill>
              <a:latin typeface="Tekton Pro" pitchFamily="34" charset="0"/>
            </a:endParaRPr>
          </a:p>
        </p:txBody>
      </p:sp>
      <p:sp>
        <p:nvSpPr>
          <p:cNvPr id="18" name="Rettangolo arrotondato 45"/>
          <p:cNvSpPr/>
          <p:nvPr/>
        </p:nvSpPr>
        <p:spPr>
          <a:xfrm>
            <a:off x="5214942" y="5572140"/>
            <a:ext cx="3071834" cy="914400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latin typeface="Tekton Pro" pitchFamily="34" charset="0"/>
              </a:rPr>
              <a:t>Distant</a:t>
            </a:r>
            <a:endParaRPr lang="it-IT" sz="3200" dirty="0">
              <a:solidFill>
                <a:srgbClr val="FFFF00"/>
              </a:solidFill>
              <a:latin typeface="Tekton Pro" pitchFamily="34" charset="0"/>
            </a:endParaRPr>
          </a:p>
        </p:txBody>
      </p:sp>
      <p:sp>
        <p:nvSpPr>
          <p:cNvPr id="20" name="Figura a mano libera 14"/>
          <p:cNvSpPr/>
          <p:nvPr/>
        </p:nvSpPr>
        <p:spPr>
          <a:xfrm>
            <a:off x="2676475" y="3592286"/>
            <a:ext cx="182880" cy="156754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igura a mano libera 19"/>
          <p:cNvSpPr/>
          <p:nvPr/>
        </p:nvSpPr>
        <p:spPr>
          <a:xfrm>
            <a:off x="3088762" y="3929066"/>
            <a:ext cx="182880" cy="156754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igura a mano libera 20"/>
          <p:cNvSpPr/>
          <p:nvPr/>
        </p:nvSpPr>
        <p:spPr>
          <a:xfrm>
            <a:off x="3445952" y="4214818"/>
            <a:ext cx="182880" cy="156754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Figura a mano libera 21"/>
          <p:cNvSpPr/>
          <p:nvPr/>
        </p:nvSpPr>
        <p:spPr>
          <a:xfrm>
            <a:off x="3757423" y="4500570"/>
            <a:ext cx="45719" cy="285752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Figura a mano libera 31"/>
          <p:cNvSpPr/>
          <p:nvPr/>
        </p:nvSpPr>
        <p:spPr>
          <a:xfrm>
            <a:off x="5929322" y="2928934"/>
            <a:ext cx="182880" cy="156754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Figura a mano libera 32"/>
          <p:cNvSpPr/>
          <p:nvPr/>
        </p:nvSpPr>
        <p:spPr>
          <a:xfrm>
            <a:off x="6286512" y="3214686"/>
            <a:ext cx="182880" cy="156754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igura a mano libera 33"/>
          <p:cNvSpPr/>
          <p:nvPr/>
        </p:nvSpPr>
        <p:spPr>
          <a:xfrm>
            <a:off x="6715140" y="3571876"/>
            <a:ext cx="182880" cy="156754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Figura a mano libera 34"/>
          <p:cNvSpPr/>
          <p:nvPr/>
        </p:nvSpPr>
        <p:spPr>
          <a:xfrm flipH="1">
            <a:off x="5617849" y="3143248"/>
            <a:ext cx="45719" cy="357190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Figura a mano libera 35"/>
          <p:cNvSpPr/>
          <p:nvPr/>
        </p:nvSpPr>
        <p:spPr>
          <a:xfrm flipH="1">
            <a:off x="5500694" y="3786190"/>
            <a:ext cx="45719" cy="285752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Figura a mano libera 36"/>
          <p:cNvSpPr/>
          <p:nvPr/>
        </p:nvSpPr>
        <p:spPr>
          <a:xfrm flipH="1">
            <a:off x="5429256" y="4357694"/>
            <a:ext cx="45719" cy="285752"/>
          </a:xfrm>
          <a:custGeom>
            <a:avLst/>
            <a:gdLst>
              <a:gd name="connsiteX0" fmla="*/ 0 w 182880"/>
              <a:gd name="connsiteY0" fmla="*/ 0 h 156754"/>
              <a:gd name="connsiteX1" fmla="*/ 39188 w 182880"/>
              <a:gd name="connsiteY1" fmla="*/ 39188 h 156754"/>
              <a:gd name="connsiteX2" fmla="*/ 78377 w 182880"/>
              <a:gd name="connsiteY2" fmla="*/ 52251 h 156754"/>
              <a:gd name="connsiteX3" fmla="*/ 91440 w 182880"/>
              <a:gd name="connsiteY3" fmla="*/ 91440 h 156754"/>
              <a:gd name="connsiteX4" fmla="*/ 169817 w 182880"/>
              <a:gd name="connsiteY4" fmla="*/ 143691 h 156754"/>
              <a:gd name="connsiteX5" fmla="*/ 182880 w 182880"/>
              <a:gd name="connsiteY5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" h="156754">
                <a:moveTo>
                  <a:pt x="0" y="0"/>
                </a:moveTo>
                <a:cubicBezTo>
                  <a:pt x="13063" y="13063"/>
                  <a:pt x="23817" y="28941"/>
                  <a:pt x="39188" y="39188"/>
                </a:cubicBezTo>
                <a:cubicBezTo>
                  <a:pt x="50645" y="46826"/>
                  <a:pt x="68640" y="42514"/>
                  <a:pt x="78377" y="52251"/>
                </a:cubicBezTo>
                <a:cubicBezTo>
                  <a:pt x="88114" y="61988"/>
                  <a:pt x="81703" y="81703"/>
                  <a:pt x="91440" y="91440"/>
                </a:cubicBezTo>
                <a:cubicBezTo>
                  <a:pt x="113643" y="113643"/>
                  <a:pt x="147614" y="121488"/>
                  <a:pt x="169817" y="143691"/>
                </a:cubicBezTo>
                <a:lnTo>
                  <a:pt x="182880" y="156754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3" name="TextBox 8"/>
          <p:cNvSpPr txBox="1"/>
          <p:nvPr/>
        </p:nvSpPr>
        <p:spPr>
          <a:xfrm>
            <a:off x="0" y="4217"/>
            <a:ext cx="862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Cosmic Ray problem: </a:t>
            </a:r>
            <a:r>
              <a:rPr lang="it-IT" sz="3200" b="1" dirty="0" err="1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propagation</a:t>
            </a:r>
            <a:endParaRPr lang="it-IT" sz="3200" b="1" dirty="0" smtClean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  <a:p>
            <a:r>
              <a:rPr lang="it-IT" sz="3200" b="1" dirty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</a:t>
            </a:r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Linear</a:t>
            </a:r>
            <a:endParaRPr lang="it-IT" sz="3200" b="1" dirty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14554"/>
            <a:ext cx="4414089" cy="2907357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357158" y="5286388"/>
            <a:ext cx="446449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A41C80"/>
                </a:solidFill>
                <a:latin typeface="Lucida Calligraphy" pitchFamily="66" charset="0"/>
              </a:rPr>
              <a:t> </a:t>
            </a:r>
            <a:r>
              <a:rPr lang="it-IT" b="1" dirty="0" err="1" smtClean="0">
                <a:solidFill>
                  <a:srgbClr val="A41C80"/>
                </a:solidFill>
                <a:latin typeface="Lucida Calligraphy" pitchFamily="66" charset="0"/>
              </a:rPr>
              <a:t>GeV</a:t>
            </a:r>
            <a:r>
              <a:rPr lang="it-IT" b="1" dirty="0" smtClean="0">
                <a:solidFill>
                  <a:srgbClr val="A41C80"/>
                </a:solidFill>
                <a:latin typeface="Lucida Calligraphy" pitchFamily="66" charset="0"/>
              </a:rPr>
              <a:t>  (AGILE, Giuliani et </a:t>
            </a:r>
            <a:r>
              <a:rPr lang="it-IT" b="1" dirty="0" smtClean="0">
                <a:solidFill>
                  <a:srgbClr val="A41C80"/>
                </a:solidFill>
                <a:latin typeface="Lucida Calligraphy" pitchFamily="66" charset="0"/>
              </a:rPr>
              <a:t>al., 2010</a:t>
            </a:r>
            <a:r>
              <a:rPr lang="it-IT" b="1" dirty="0" smtClean="0">
                <a:solidFill>
                  <a:srgbClr val="A41C80"/>
                </a:solidFill>
                <a:latin typeface="Lucida Calligraphy" pitchFamily="66" charset="0"/>
              </a:rPr>
              <a:t>) 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357158" y="5748053"/>
            <a:ext cx="481039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latin typeface="Lucida Calligraphy" pitchFamily="66" charset="0"/>
              </a:rPr>
              <a:t> </a:t>
            </a:r>
            <a:r>
              <a:rPr lang="it-IT" b="1" dirty="0" smtClean="0">
                <a:solidFill>
                  <a:srgbClr val="92D050"/>
                </a:solidFill>
                <a:latin typeface="Lucida Calligraphy" pitchFamily="66" charset="0"/>
              </a:rPr>
              <a:t>TeV   (HESS, </a:t>
            </a:r>
            <a:r>
              <a:rPr lang="it-IT" b="1" dirty="0" err="1" smtClean="0">
                <a:solidFill>
                  <a:srgbClr val="92D050"/>
                </a:solidFill>
                <a:latin typeface="Lucida Calligraphy" pitchFamily="66" charset="0"/>
              </a:rPr>
              <a:t>Aharonian</a:t>
            </a:r>
            <a:r>
              <a:rPr lang="it-IT" b="1" dirty="0" smtClean="0">
                <a:solidFill>
                  <a:srgbClr val="92D050"/>
                </a:solidFill>
                <a:latin typeface="Lucida Calligraphy" pitchFamily="66" charset="0"/>
              </a:rPr>
              <a:t> </a:t>
            </a:r>
            <a:r>
              <a:rPr lang="it-IT" b="1" dirty="0" smtClean="0">
                <a:solidFill>
                  <a:srgbClr val="92D050"/>
                </a:solidFill>
                <a:latin typeface="Lucida Calligraphy" pitchFamily="66" charset="0"/>
              </a:rPr>
              <a:t>et al.,2008</a:t>
            </a:r>
            <a:r>
              <a:rPr lang="it-IT" b="1" dirty="0" smtClean="0">
                <a:solidFill>
                  <a:srgbClr val="92D050"/>
                </a:solidFill>
                <a:latin typeface="Lucida Calligraphy" pitchFamily="66" charset="0"/>
              </a:rPr>
              <a:t>)</a:t>
            </a:r>
            <a:endParaRPr lang="it-IT" b="1" dirty="0">
              <a:solidFill>
                <a:srgbClr val="92D050"/>
              </a:solidFill>
              <a:latin typeface="Lucida Calligraphy" pitchFamily="66" charset="0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339245" y="6209718"/>
            <a:ext cx="44644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Lucida Calligraphy" pitchFamily="66" charset="0"/>
              </a:rPr>
              <a:t> Radio  (VLA, Brogan et </a:t>
            </a:r>
            <a:r>
              <a:rPr lang="it-IT" b="1" dirty="0" smtClean="0">
                <a:solidFill>
                  <a:srgbClr val="0070C0"/>
                </a:solidFill>
                <a:latin typeface="Lucida Calligraphy" pitchFamily="66" charset="0"/>
              </a:rPr>
              <a:t>al., 2006</a:t>
            </a:r>
            <a:r>
              <a:rPr lang="it-IT" b="1" dirty="0" smtClean="0">
                <a:solidFill>
                  <a:srgbClr val="0070C0"/>
                </a:solidFill>
                <a:latin typeface="Lucida Calligraphy" pitchFamily="66" charset="0"/>
              </a:rPr>
              <a:t>)</a:t>
            </a:r>
            <a:endParaRPr lang="it-IT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4983890" y="6309320"/>
            <a:ext cx="416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Cardillo master </a:t>
            </a:r>
            <a:r>
              <a:rPr lang="it-IT" sz="2400" b="1" dirty="0" err="1" smtClean="0">
                <a:solidFill>
                  <a:srgbClr val="FFFF00"/>
                </a:solidFill>
                <a:latin typeface="Lucida Calligraphy" pitchFamily="66" charset="0"/>
              </a:rPr>
              <a:t>thesis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0"/>
              <p:cNvSpPr txBox="1"/>
              <p:nvPr/>
            </p:nvSpPr>
            <p:spPr>
              <a:xfrm>
                <a:off x="3696225" y="1004231"/>
                <a:ext cx="5447773" cy="13111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𝒐𝒖𝒕</m:t>
                          </m:r>
                        </m:sub>
                      </m:sSub>
                      <m:d>
                        <m:dPr>
                          <m:ctrlP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it-IT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  <m:sSub>
                            <m:sSubPr>
                              <m:ctrlP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𝑺𝑵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it-IT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it-IT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it-IT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𝐥𝐧</m:t>
                          </m:r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⁡(</m:t>
                          </m:r>
                          <m:f>
                            <m:fPr>
                              <m:ctrlP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𝑴𝑨𝑿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𝒎𝒊𝒏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it-IT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it-IT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it-IT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</m:sub>
                                        <m:sup>
                                          <m:r>
                                            <a:rPr lang="it-IT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b>
                            <m:sup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num>
                            <m:den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it-IT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𝑮𝒆𝑽</m:t>
                              </m:r>
                            </m:den>
                          </m:f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𝒑</m:t>
                          </m:r>
                        </m:sup>
                      </m:sSup>
                    </m:oMath>
                  </m:oMathPara>
                </a14:m>
                <a:endParaRPr lang="it-IT" sz="2000" b="1" dirty="0">
                  <a:solidFill>
                    <a:srgbClr val="FFFF00"/>
                  </a:solidFill>
                  <a:latin typeface="Lucida Calligraphy" pitchFamily="66" charset="0"/>
                </a:endParaRPr>
              </a:p>
            </p:txBody>
          </p:sp>
        </mc:Choice>
        <mc:Fallback xmlns="">
          <p:sp>
            <p:nvSpPr>
              <p:cNvPr id="2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225" y="1004231"/>
                <a:ext cx="5447773" cy="1311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"/>
          <p:cNvSpPr/>
          <p:nvPr/>
        </p:nvSpPr>
        <p:spPr>
          <a:xfrm>
            <a:off x="4785555" y="2732320"/>
            <a:ext cx="3705568" cy="523220"/>
          </a:xfrm>
          <a:prstGeom prst="rect">
            <a:avLst/>
          </a:prstGeom>
          <a:noFill/>
          <a:ln w="254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AGILE-HESS-PE model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8" name="Rectangle 4"/>
          <p:cNvSpPr/>
          <p:nvPr/>
        </p:nvSpPr>
        <p:spPr>
          <a:xfrm>
            <a:off x="5881035" y="3419604"/>
            <a:ext cx="1632578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254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 Math"/>
                <a:ea typeface="Cambria Math"/>
                <a:sym typeface="Symbol"/>
              </a:rPr>
              <a:t>=0.03</a:t>
            </a:r>
            <a:endParaRPr lang="it-IT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Cambria Math"/>
              <a:ea typeface="Cambria Math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5916416" y="3922251"/>
            <a:ext cx="1347282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254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 Math"/>
                <a:ea typeface="Cambria Math"/>
              </a:rPr>
              <a:t>p=2.2</a:t>
            </a:r>
            <a:endParaRPr lang="it-IT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5167554" y="4319693"/>
                <a:ext cx="3126611" cy="47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  <m:sub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𝟐𝟔</m:t>
                          </m:r>
                        </m:sup>
                      </m:sSup>
                    </m:oMath>
                  </m:oMathPara>
                </a14:m>
                <a:endParaRPr lang="it-IT" sz="24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54" y="4319693"/>
                <a:ext cx="3126611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2613"/>
                </a:stretch>
              </a:blip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7"/>
              <p:cNvSpPr/>
              <p:nvPr/>
            </p:nvSpPr>
            <p:spPr>
              <a:xfrm>
                <a:off x="5890310" y="5289134"/>
                <a:ext cx="1655826" cy="46166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𝑵</m:t>
                          </m:r>
                        </m:sub>
                      </m:sSub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it-IT" sz="24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10" y="5289134"/>
                <a:ext cx="165582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761"/>
                </a:stretch>
              </a:blip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8"/>
              <p:cNvSpPr/>
              <p:nvPr/>
            </p:nvSpPr>
            <p:spPr>
              <a:xfrm>
                <a:off x="5676469" y="5723860"/>
                <a:ext cx="2108780" cy="461665"/>
              </a:xfrm>
              <a:prstGeom prst="rect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it-IT" sz="2400" b="1" i="1" smtClean="0">
                              <a:ln w="11430"/>
                              <a:gradFill>
                                <a:gsLst>
                                  <a:gs pos="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  <a:gs pos="2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50000">
                                    <a:schemeClr val="accent6">
                                      <a:shade val="89000"/>
                                      <a:satMod val="110000"/>
                                    </a:schemeClr>
                                  </a:gs>
                                  <a:gs pos="75000">
                                    <a:schemeClr val="accent6">
                                      <a:tint val="93000"/>
                                      <a:satMod val="120000"/>
                                    </a:schemeClr>
                                  </a:gs>
                                  <a:gs pos="100000">
                                    <a:schemeClr val="accent6">
                                      <a:tint val="90000"/>
                                      <a:satMod val="12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80000" dist="40000" dir="5040000" algn="tl">
                                  <a:srgbClr val="000000">
                                    <a:alpha val="30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𝑺</m:t>
                          </m:r>
                        </m:sub>
                      </m:sSub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en-US" sz="24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469" y="5723860"/>
                <a:ext cx="210878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2727"/>
                </a:stretch>
              </a:blip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9"/>
              <p:cNvSpPr/>
              <p:nvPr/>
            </p:nvSpPr>
            <p:spPr>
              <a:xfrm>
                <a:off x="5763065" y="4852659"/>
                <a:ext cx="1750548" cy="46166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sz="2400" b="1" i="1" smtClean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𝟓𝟑</m:t>
                      </m:r>
                    </m:oMath>
                  </m:oMathPara>
                </a14:m>
                <a:endParaRPr lang="it-IT" sz="24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65" y="4852659"/>
                <a:ext cx="1750548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2727"/>
                </a:stretch>
              </a:blip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13"/>
          <p:cNvSpPr txBox="1"/>
          <p:nvPr/>
        </p:nvSpPr>
        <p:spPr>
          <a:xfrm>
            <a:off x="5076020" y="2337959"/>
            <a:ext cx="328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Gabici </a:t>
            </a:r>
            <a:r>
              <a:rPr lang="it-IT" sz="2400" b="1" dirty="0" err="1" smtClean="0">
                <a:solidFill>
                  <a:srgbClr val="FFFF00"/>
                </a:solidFill>
                <a:latin typeface="Lucida Calligraphy" pitchFamily="66" charset="0"/>
              </a:rPr>
              <a:t>et</a:t>
            </a:r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 al., 2009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0" name="TextBox 8"/>
          <p:cNvSpPr txBox="1"/>
          <p:nvPr/>
        </p:nvSpPr>
        <p:spPr>
          <a:xfrm>
            <a:off x="0" y="4217"/>
            <a:ext cx="862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Cosmic Ray problem: </a:t>
            </a:r>
            <a:r>
              <a:rPr lang="it-IT" sz="3200" b="1" dirty="0" err="1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propagation</a:t>
            </a:r>
            <a:endParaRPr lang="it-IT" sz="3200" b="1" dirty="0" smtClean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  <a:p>
            <a:r>
              <a:rPr lang="it-IT" sz="3200" b="1" dirty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</a:t>
            </a:r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Linear</a:t>
            </a:r>
            <a:endParaRPr lang="it-IT" sz="3200" b="1" dirty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</p:txBody>
      </p:sp>
      <p:sp>
        <p:nvSpPr>
          <p:cNvPr id="22" name="Elaborazione alternativa 21"/>
          <p:cNvSpPr/>
          <p:nvPr/>
        </p:nvSpPr>
        <p:spPr>
          <a:xfrm>
            <a:off x="1043608" y="1004231"/>
            <a:ext cx="2097051" cy="936104"/>
          </a:xfrm>
          <a:prstGeom prst="flowChartAlternateProcess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Monotype Corsiva" pitchFamily="66" charset="0"/>
              </a:rPr>
              <a:t>W28</a:t>
            </a:r>
            <a:endParaRPr lang="it-IT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17" y="1130906"/>
            <a:ext cx="7526583" cy="4826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/>
              <p:nvPr/>
            </p:nvSpPr>
            <p:spPr>
              <a:xfrm>
                <a:off x="4139952" y="1836178"/>
                <a:ext cx="2151506" cy="461665"/>
              </a:xfrm>
              <a:prstGeom prst="rect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b="1" i="1" dirty="0" smtClean="0">
                        <a:ln w="11430"/>
                        <a:gradFill>
                          <a:gsLst>
                            <a:gs pos="0">
                              <a:schemeClr val="accent6">
                                <a:tint val="90000"/>
                                <a:satMod val="120000"/>
                              </a:schemeClr>
                            </a:gs>
                            <a:gs pos="25000">
                              <a:schemeClr val="accent6">
                                <a:tint val="93000"/>
                                <a:satMod val="120000"/>
                              </a:schemeClr>
                            </a:gs>
                            <a:gs pos="50000">
                              <a:schemeClr val="accent6">
                                <a:shade val="89000"/>
                                <a:satMod val="110000"/>
                              </a:schemeClr>
                            </a:gs>
                            <a:gs pos="75000">
                              <a:schemeClr val="accent6">
                                <a:tint val="93000"/>
                                <a:satMod val="120000"/>
                              </a:schemeClr>
                            </a:gs>
                            <a:gs pos="100000">
                              <a:schemeClr val="accent6">
                                <a:tint val="90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mbria Math"/>
                        <a:ea typeface="Cambria Math"/>
                        <a:sym typeface="Symbol"/>
                      </a:rPr>
                      <m:t>𝒑</m:t>
                    </m:r>
                  </m:oMath>
                </a14:m>
                <a:r>
                  <a:rPr lang="it-IT" sz="2400" b="1" i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  <a:reflection blurRad="6350" stA="55000" endA="300" endPos="45500" dir="5400000" sy="-100000" algn="bl" rotWithShape="0"/>
                    </a:effectLst>
                    <a:latin typeface="Cambria Math"/>
                    <a:ea typeface="Cambria Math"/>
                  </a:rPr>
                  <a:t>=3</a:t>
                </a: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836178"/>
                <a:ext cx="215150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5455"/>
                </a:stretch>
              </a:blipFill>
              <a:ln w="25400"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24613" y="6116921"/>
            <a:ext cx="6232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 smtClean="0">
                <a:solidFill>
                  <a:srgbClr val="FFFF00"/>
                </a:solidFill>
              </a:rPr>
              <a:t>Uchiyama</a:t>
            </a:r>
            <a:r>
              <a:rPr lang="it-IT" sz="2800" b="1" dirty="0" smtClean="0">
                <a:solidFill>
                  <a:srgbClr val="FFFF00"/>
                </a:solidFill>
              </a:rPr>
              <a:t> et al. 2010; </a:t>
            </a:r>
            <a:r>
              <a:rPr lang="it-IT" sz="2800" b="1" dirty="0" err="1" smtClean="0">
                <a:solidFill>
                  <a:srgbClr val="FFFF00"/>
                </a:solidFill>
              </a:rPr>
              <a:t>Malkov</a:t>
            </a:r>
            <a:r>
              <a:rPr lang="it-IT" sz="2800" b="1" dirty="0" smtClean="0">
                <a:solidFill>
                  <a:srgbClr val="FFFF00"/>
                </a:solidFill>
              </a:rPr>
              <a:t> et al. 2011</a:t>
            </a:r>
            <a:endParaRPr lang="it-IT" sz="2800" b="1" dirty="0">
              <a:solidFill>
                <a:srgbClr val="FFFF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Elaborazione alternativa 8"/>
          <p:cNvSpPr/>
          <p:nvPr/>
        </p:nvSpPr>
        <p:spPr>
          <a:xfrm>
            <a:off x="323528" y="1130906"/>
            <a:ext cx="2097051" cy="936104"/>
          </a:xfrm>
          <a:prstGeom prst="flowChartAlternateProcess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Monotype Corsiva" pitchFamily="66" charset="0"/>
              </a:rPr>
              <a:t>W44</a:t>
            </a:r>
            <a:endParaRPr lang="it-IT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-10228" y="4217"/>
            <a:ext cx="862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Cosmic Ray problem: </a:t>
            </a:r>
            <a:r>
              <a:rPr lang="it-IT" sz="3200" b="1" dirty="0" err="1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propagation</a:t>
            </a:r>
            <a:endParaRPr lang="it-IT" sz="3200" b="1" dirty="0" smtClean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  <a:p>
            <a:r>
              <a:rPr lang="it-IT" sz="3200" b="1" dirty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</a:t>
            </a:r>
            <a:r>
              <a:rPr lang="it-IT" sz="3200" b="1" dirty="0" smtClean="0">
                <a:ln>
                  <a:solidFill>
                    <a:srgbClr val="FFC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No Linear</a:t>
            </a:r>
            <a:endParaRPr lang="it-IT" sz="3200" b="1" dirty="0">
              <a:ln>
                <a:solidFill>
                  <a:srgbClr val="FFC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56357"/>
            <a:ext cx="9185528" cy="600164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Direct evidence for pion emission is then established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in a SNR for the first time thanks to AGILE satellite;</a:t>
            </a:r>
            <a:endParaRPr lang="it-IT" sz="2400" b="1" dirty="0" smtClean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Lucida Sans" pitchFamily="34" charset="0"/>
            </a:endParaRPr>
          </a:p>
          <a:p>
            <a:endParaRPr lang="it-IT" sz="2400" b="1" dirty="0" smtClean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Lucida Sans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AGILE find that W44 has the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clearest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low-energy</a:t>
            </a:r>
            <a:endParaRPr lang="it-IT" sz="2400" b="1" dirty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Lucida Sans" pitchFamily="34" charset="0"/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decay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 exclusion of Bremsstrahlung (and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all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leptonic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)</a:t>
            </a:r>
          </a:p>
          <a:p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contribution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;</a:t>
            </a:r>
          </a:p>
          <a:p>
            <a:endParaRPr lang="it-IT" sz="2400" b="1" dirty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Lucida Sans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We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want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to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extend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the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same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kind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of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analysis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to</a:t>
            </a:r>
          </a:p>
          <a:p>
            <a:r>
              <a:rPr lang="it-IT" sz="2400" b="1" dirty="0" err="1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o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ther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SNRs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because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only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low</a:t>
            </a:r>
            <a:r>
              <a:rPr lang="it-IT" sz="2400" b="1" dirty="0" err="1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-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energy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spectral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points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,</a:t>
            </a:r>
          </a:p>
          <a:p>
            <a:r>
              <a:rPr lang="it-IT" sz="2400" b="1" dirty="0" err="1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t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ogether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a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multiwavelength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analysis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, can discriminate</a:t>
            </a:r>
          </a:p>
          <a:p>
            <a:r>
              <a:rPr lang="it-IT" sz="2400" b="1" dirty="0" err="1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h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adronic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to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leptonic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model;</a:t>
            </a:r>
          </a:p>
          <a:p>
            <a:endParaRPr lang="it-IT" sz="2400" b="1" dirty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Lucida Sans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The SNR W44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is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one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of the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cases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where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the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simple</a:t>
            </a:r>
            <a:endParaRPr lang="it-IT" sz="2400" b="1" dirty="0" smtClean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Lucida Sans" pitchFamily="34" charset="0"/>
              <a:sym typeface="Wingdings" pitchFamily="2" charset="2"/>
            </a:endParaRPr>
          </a:p>
          <a:p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DSA linear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theory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is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not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sufficient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to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explain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the CR</a:t>
            </a:r>
          </a:p>
          <a:p>
            <a:r>
              <a:rPr lang="it-IT" sz="2400" b="1" dirty="0" err="1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s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pectrum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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investigation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 of no-linear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mechanisms</a:t>
            </a:r>
            <a:r>
              <a:rPr lang="it-IT" sz="24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Lucida Sans" pitchFamily="34" charset="0"/>
                <a:sym typeface="Wingdings" pitchFamily="2" charset="2"/>
              </a:rPr>
              <a:t>.</a:t>
            </a:r>
            <a:endParaRPr lang="it-IT" sz="2400" b="1" dirty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Lucida Sans" pitchFamily="34" charset="0"/>
              <a:sym typeface="Wingdings" pitchFamily="2" charset="2"/>
            </a:endParaRPr>
          </a:p>
          <a:p>
            <a:endParaRPr lang="it-IT" sz="2400" b="1" dirty="0" smtClean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3"/>
          <p:cNvSpPr txBox="1"/>
          <p:nvPr/>
        </p:nvSpPr>
        <p:spPr>
          <a:xfrm>
            <a:off x="2267744" y="19650"/>
            <a:ext cx="4104456" cy="64633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     </a:t>
            </a:r>
            <a:r>
              <a:rPr lang="it-IT" sz="3600" b="1" dirty="0" err="1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Conclusions</a:t>
            </a:r>
            <a:endParaRPr lang="it-IT" sz="36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00"/>
                  </a:gs>
                  <a:gs pos="0">
                    <a:srgbClr val="000040"/>
                  </a:gs>
                  <a:gs pos="0">
                    <a:srgbClr val="400040"/>
                  </a:gs>
                  <a:gs pos="0">
                    <a:srgbClr val="8F0040"/>
                  </a:gs>
                  <a:gs pos="42000">
                    <a:srgbClr val="F27300"/>
                  </a:gs>
                  <a:gs pos="47000">
                    <a:srgbClr val="FFBF00"/>
                  </a:gs>
                </a:gsLst>
                <a:lin ang="5400000" scaled="0"/>
              </a:gradFill>
              <a:effectLst>
                <a:glow rad="139700">
                  <a:srgbClr val="FFFF0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9"/>
            <a:ext cx="4499992" cy="2854752"/>
          </a:xfrm>
          <a:prstGeom prst="rect">
            <a:avLst/>
          </a:prstGeom>
        </p:spPr>
      </p:pic>
      <p:sp>
        <p:nvSpPr>
          <p:cNvPr id="2" name="Esplosione 1 1"/>
          <p:cNvSpPr/>
          <p:nvPr/>
        </p:nvSpPr>
        <p:spPr>
          <a:xfrm>
            <a:off x="3275855" y="3068960"/>
            <a:ext cx="4957837" cy="3645024"/>
          </a:xfrm>
          <a:prstGeom prst="irregularSeal1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THANKS TO ALL!</a:t>
            </a:r>
            <a:endParaRPr lang="en-US" sz="2400" b="1" dirty="0">
              <a:solidFill>
                <a:srgbClr val="FFFF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/>
          <p:cNvSpPr txBox="1"/>
          <p:nvPr/>
        </p:nvSpPr>
        <p:spPr>
          <a:xfrm>
            <a:off x="0" y="1000108"/>
            <a:ext cx="9144000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Brief introduction on Cosmic-Ray and SNRs</a:t>
            </a:r>
            <a:r>
              <a:rPr lang="it-IT" sz="36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ekton Pro Cond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FF00"/>
                </a:solidFill>
                <a:latin typeface="Lucida Calligraphy" pitchFamily="66" charset="0"/>
              </a:rPr>
              <a:t>  Why SNRs?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FF00"/>
                </a:solidFill>
                <a:latin typeface="Lucida Calligraphy" pitchFamily="66" charset="0"/>
              </a:rPr>
              <a:t>  The </a:t>
            </a:r>
            <a:r>
              <a:rPr lang="it-IT" sz="2800" dirty="0" err="1" smtClean="0">
                <a:solidFill>
                  <a:srgbClr val="FFFF00"/>
                </a:solidFill>
                <a:latin typeface="Lucida Calligraphy" pitchFamily="66" charset="0"/>
              </a:rPr>
              <a:t>importance</a:t>
            </a:r>
            <a:r>
              <a:rPr lang="it-IT" sz="2800" dirty="0" smtClean="0">
                <a:solidFill>
                  <a:srgbClr val="FFFF00"/>
                </a:solidFill>
                <a:latin typeface="Lucida Calligraphy" pitchFamily="66" charset="0"/>
              </a:rPr>
              <a:t> of a </a:t>
            </a:r>
            <a:r>
              <a:rPr lang="it-IT" sz="2800" dirty="0" err="1" smtClean="0">
                <a:solidFill>
                  <a:srgbClr val="FFFF00"/>
                </a:solidFill>
                <a:latin typeface="Lucida Calligraphy" pitchFamily="66" charset="0"/>
              </a:rPr>
              <a:t>low</a:t>
            </a:r>
            <a:r>
              <a:rPr lang="it-IT" sz="2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r>
              <a:rPr lang="it-IT" sz="2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latin typeface="Lucida Calligraphy" pitchFamily="66" charset="0"/>
              </a:rPr>
              <a:t>analysis</a:t>
            </a:r>
            <a:endParaRPr lang="it-IT" sz="3600" dirty="0" smtClean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4" name="CasellaDiTesto 8"/>
          <p:cNvSpPr txBox="1"/>
          <p:nvPr/>
        </p:nvSpPr>
        <p:spPr>
          <a:xfrm>
            <a:off x="61653" y="3299955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600" dirty="0" smtClean="0">
                <a:solidFill>
                  <a:srgbClr val="FFFF00"/>
                </a:solidFill>
                <a:latin typeface="Tekton Pro Cond" pitchFamily="34" charset="0"/>
              </a:rPr>
              <a:t>  </a:t>
            </a:r>
            <a:r>
              <a:rPr lang="it-IT" sz="3200" dirty="0" smtClean="0">
                <a:solidFill>
                  <a:srgbClr val="FFFF00"/>
                </a:solidFill>
                <a:latin typeface="Lucida Calligraphy" pitchFamily="66" charset="0"/>
              </a:rPr>
              <a:t>An overview</a:t>
            </a:r>
            <a:endParaRPr lang="it-IT" sz="3600" dirty="0" smtClean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7" name="CasellaDiTesto 12"/>
          <p:cNvSpPr txBox="1"/>
          <p:nvPr/>
        </p:nvSpPr>
        <p:spPr>
          <a:xfrm>
            <a:off x="61653" y="3881285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600" dirty="0" smtClean="0">
                <a:solidFill>
                  <a:srgbClr val="FFFF00"/>
                </a:solidFill>
                <a:latin typeface="Tekton Pro Cond" pitchFamily="34" charset="0"/>
              </a:rPr>
              <a:t>  </a:t>
            </a:r>
            <a:r>
              <a:rPr lang="it-IT" sz="3200" b="1" dirty="0" smtClean="0">
                <a:solidFill>
                  <a:srgbClr val="FFFF00"/>
                </a:solidFill>
                <a:latin typeface="Lucida Calligraphy" pitchFamily="66" charset="0"/>
              </a:rPr>
              <a:t>AGILE results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056" y="2780928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The Supernova </a:t>
            </a:r>
            <a:r>
              <a:rPr lang="it-IT" sz="2800" b="1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Remnant</a:t>
            </a:r>
            <a:r>
              <a:rPr lang="it-IT" sz="2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W44: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4786322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800" b="1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Possible</a:t>
            </a:r>
            <a:r>
              <a:rPr lang="it-IT" sz="2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 </a:t>
            </a:r>
            <a:r>
              <a:rPr lang="it-IT" sz="2800" b="1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developments</a:t>
            </a:r>
            <a:endParaRPr lang="it-IT" sz="2800" b="1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500702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800" b="1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Lucida Calligraphy" pitchFamily="66" charset="0"/>
              </a:rPr>
              <a:t>Conclusions</a:t>
            </a:r>
            <a:endParaRPr lang="it-IT" sz="2800" b="1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Lucida Calligraphy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3" name="TextBox 3"/>
          <p:cNvSpPr txBox="1"/>
          <p:nvPr/>
        </p:nvSpPr>
        <p:spPr>
          <a:xfrm>
            <a:off x="1835696" y="0"/>
            <a:ext cx="5184576" cy="64633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   </a:t>
            </a:r>
            <a:r>
              <a:rPr lang="it-IT" sz="3600" b="1" dirty="0" err="1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Table</a:t>
            </a:r>
            <a:r>
              <a:rPr lang="it-IT" sz="36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 of </a:t>
            </a:r>
            <a:r>
              <a:rPr lang="it-IT" sz="3600" b="1" dirty="0" err="1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00"/>
                    </a:gs>
                    <a:gs pos="0">
                      <a:srgbClr val="000040"/>
                    </a:gs>
                    <a:gs pos="0">
                      <a:srgbClr val="400040"/>
                    </a:gs>
                    <a:gs pos="0">
                      <a:srgbClr val="8F0040"/>
                    </a:gs>
                    <a:gs pos="42000">
                      <a:srgbClr val="F27300"/>
                    </a:gs>
                    <a:gs pos="47000">
                      <a:srgbClr val="FFBF00"/>
                    </a:gs>
                  </a:gsLst>
                  <a:lin ang="5400000" scaled="0"/>
                </a:gra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Contents</a:t>
            </a:r>
            <a:endParaRPr lang="it-IT" sz="36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00"/>
                  </a:gs>
                  <a:gs pos="0">
                    <a:srgbClr val="000040"/>
                  </a:gs>
                  <a:gs pos="0">
                    <a:srgbClr val="400040"/>
                  </a:gs>
                  <a:gs pos="0">
                    <a:srgbClr val="8F0040"/>
                  </a:gs>
                  <a:gs pos="42000">
                    <a:srgbClr val="F27300"/>
                  </a:gs>
                  <a:gs pos="47000">
                    <a:srgbClr val="FFBF00"/>
                  </a:gs>
                </a:gsLst>
                <a:lin ang="5400000" scaled="0"/>
              </a:gradFill>
              <a:effectLst>
                <a:glow rad="139700">
                  <a:srgbClr val="FFFF0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547936"/>
              </p:ext>
            </p:extLst>
          </p:nvPr>
        </p:nvGraphicFramePr>
        <p:xfrm>
          <a:off x="1403648" y="1705420"/>
          <a:ext cx="41211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zione" r:id="rId3" imgW="1765300" imgH="431800" progId="Equation.3">
                  <p:embed/>
                </p:oleObj>
              </mc:Choice>
              <mc:Fallback>
                <p:oleObj name="Equazione" r:id="rId3" imgW="1765300" imgH="4318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05420"/>
                        <a:ext cx="4121150" cy="1008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e 3"/>
          <p:cNvSpPr/>
          <p:nvPr/>
        </p:nvSpPr>
        <p:spPr>
          <a:xfrm>
            <a:off x="500034" y="1895128"/>
            <a:ext cx="571504" cy="6286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1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4" name="Ovale 4"/>
          <p:cNvSpPr/>
          <p:nvPr/>
        </p:nvSpPr>
        <p:spPr>
          <a:xfrm>
            <a:off x="500034" y="3214686"/>
            <a:ext cx="571504" cy="6286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2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CasellaDiTesto 5"/>
          <p:cNvSpPr txBox="1"/>
          <p:nvPr/>
        </p:nvSpPr>
        <p:spPr>
          <a:xfrm>
            <a:off x="1398422" y="4485269"/>
            <a:ext cx="5357850" cy="584775"/>
          </a:xfrm>
          <a:prstGeom prst="rect">
            <a:avLst/>
          </a:prstGeom>
          <a:solidFill>
            <a:srgbClr val="FFFF00"/>
          </a:solidFill>
          <a:ln w="2222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ekton Pro" pitchFamily="34" charset="0"/>
              </a:rPr>
              <a:t>The </a:t>
            </a:r>
            <a:r>
              <a:rPr lang="it-IT" sz="3200" dirty="0" err="1" smtClean="0">
                <a:latin typeface="Tekton Pro" pitchFamily="34" charset="0"/>
              </a:rPr>
              <a:t>only</a:t>
            </a:r>
            <a:r>
              <a:rPr lang="it-IT" sz="3200" dirty="0" smtClean="0">
                <a:latin typeface="Tekton Pro" pitchFamily="34" charset="0"/>
              </a:rPr>
              <a:t> quantitative </a:t>
            </a:r>
            <a:r>
              <a:rPr lang="it-IT" sz="3200" dirty="0" err="1" smtClean="0">
                <a:latin typeface="Tekton Pro" pitchFamily="34" charset="0"/>
              </a:rPr>
              <a:t>approach</a:t>
            </a:r>
            <a:endParaRPr lang="it-IT" sz="3200" dirty="0">
              <a:latin typeface="Tekton Pro" pitchFamily="34" charset="0"/>
            </a:endParaRPr>
          </a:p>
        </p:txBody>
      </p:sp>
      <p:sp>
        <p:nvSpPr>
          <p:cNvPr id="6" name="Ovale 6"/>
          <p:cNvSpPr/>
          <p:nvPr/>
        </p:nvSpPr>
        <p:spPr>
          <a:xfrm>
            <a:off x="500034" y="4485269"/>
            <a:ext cx="571504" cy="6286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3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7" name="CasellaDiTesto 7"/>
          <p:cNvSpPr txBox="1"/>
          <p:nvPr/>
        </p:nvSpPr>
        <p:spPr>
          <a:xfrm>
            <a:off x="1403648" y="3236622"/>
            <a:ext cx="6072230" cy="584775"/>
          </a:xfrm>
          <a:prstGeom prst="rect">
            <a:avLst/>
          </a:prstGeom>
          <a:solidFill>
            <a:srgbClr val="FFFF00"/>
          </a:solidFill>
          <a:ln w="2222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ekton Pro" pitchFamily="34" charset="0"/>
              </a:rPr>
              <a:t>High </a:t>
            </a:r>
            <a:r>
              <a:rPr lang="it-IT" sz="3200" dirty="0" err="1" smtClean="0">
                <a:latin typeface="Tekton Pro" pitchFamily="34" charset="0"/>
              </a:rPr>
              <a:t>magnetic</a:t>
            </a:r>
            <a:r>
              <a:rPr lang="it-IT" sz="3200" dirty="0" smtClean="0">
                <a:latin typeface="Tekton Pro" pitchFamily="34" charset="0"/>
              </a:rPr>
              <a:t> </a:t>
            </a:r>
            <a:r>
              <a:rPr lang="it-IT" sz="3200" dirty="0" err="1" smtClean="0">
                <a:latin typeface="Tekton Pro" pitchFamily="34" charset="0"/>
              </a:rPr>
              <a:t>field</a:t>
            </a:r>
            <a:r>
              <a:rPr lang="it-IT" sz="3200" dirty="0" smtClean="0">
                <a:latin typeface="Tekton Pro" pitchFamily="34" charset="0"/>
              </a:rPr>
              <a:t> and X </a:t>
            </a:r>
            <a:r>
              <a:rPr lang="it-IT" sz="3200" dirty="0" err="1" smtClean="0">
                <a:latin typeface="Tekton Pro" pitchFamily="34" charset="0"/>
              </a:rPr>
              <a:t>variation</a:t>
            </a:r>
            <a:endParaRPr lang="it-IT" sz="3200" dirty="0">
              <a:latin typeface="Tekton Pro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8"/>
              <p:cNvSpPr txBox="1"/>
              <p:nvPr/>
            </p:nvSpPr>
            <p:spPr>
              <a:xfrm>
                <a:off x="285720" y="605504"/>
                <a:ext cx="7742664" cy="66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600" b="1" dirty="0" smtClean="0">
                    <a:solidFill>
                      <a:srgbClr val="FFFF00"/>
                    </a:solidFill>
                    <a:latin typeface="Tekton Pro" pitchFamily="34" charset="0"/>
                  </a:rPr>
                  <a:t>Supernova </a:t>
                </a:r>
                <a:r>
                  <a:rPr lang="it-IT" sz="3600" b="1" dirty="0" err="1" smtClean="0">
                    <a:solidFill>
                      <a:srgbClr val="FFFF00"/>
                    </a:solidFill>
                    <a:latin typeface="Tekton Pro" pitchFamily="34" charset="0"/>
                  </a:rPr>
                  <a:t>Remnants</a:t>
                </a:r>
                <a:r>
                  <a:rPr lang="it-IT" sz="3600" b="1" dirty="0" smtClean="0">
                    <a:solidFill>
                      <a:srgbClr val="FFFF00"/>
                    </a:solidFill>
                    <a:latin typeface="Tekton Pro" pitchFamily="34" charset="0"/>
                  </a:rPr>
                  <a:t>(for E&lt;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it-IT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it-IT" sz="3600" b="1" dirty="0" smtClean="0">
                    <a:solidFill>
                      <a:srgbClr val="FFFF00"/>
                    </a:solidFill>
                    <a:latin typeface="Tekton Pro" pitchFamily="34" charset="0"/>
                  </a:rPr>
                  <a:t>eV)</a:t>
                </a:r>
                <a:endParaRPr lang="it-IT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605504"/>
                <a:ext cx="7742664" cy="667170"/>
              </a:xfrm>
              <a:prstGeom prst="rect">
                <a:avLst/>
              </a:prstGeom>
              <a:blipFill rotWithShape="1">
                <a:blip r:embed="rId5"/>
                <a:stretch>
                  <a:fillRect l="-2441" t="-9091" b="-3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4217"/>
            <a:ext cx="86232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it-IT" sz="3200" b="1" dirty="0" smtClean="0">
                <a:gradFill flip="none" rotWithShape="1">
                  <a:gsLst>
                    <a:gs pos="0">
                      <a:srgbClr val="FFF200"/>
                    </a:gs>
                    <a:gs pos="74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Lucida Calligraphy" pitchFamily="66" charset="0"/>
              </a:rPr>
              <a:t>Cosmic Ray problem: acceleration</a:t>
            </a:r>
            <a:endParaRPr lang="it-IT" sz="3200" b="1" dirty="0">
              <a:gradFill flip="none" rotWithShape="1">
                <a:gsLst>
                  <a:gs pos="0">
                    <a:srgbClr val="FFF200"/>
                  </a:gs>
                  <a:gs pos="74000">
                    <a:srgbClr val="FF7A00"/>
                  </a:gs>
                  <a:gs pos="10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Lucida Calligraphy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9695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8"/>
          <p:cNvSpPr txBox="1"/>
          <p:nvPr/>
        </p:nvSpPr>
        <p:spPr>
          <a:xfrm>
            <a:off x="2785977" y="1998584"/>
            <a:ext cx="341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Tekton Pro" pitchFamily="34" charset="0"/>
              </a:rPr>
              <a:t>Molecular Clouds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7" name="CasellaDiTesto 5"/>
          <p:cNvSpPr txBox="1"/>
          <p:nvPr/>
        </p:nvSpPr>
        <p:spPr>
          <a:xfrm>
            <a:off x="1814694" y="623336"/>
            <a:ext cx="5357850" cy="584775"/>
          </a:xfrm>
          <a:prstGeom prst="rect">
            <a:avLst/>
          </a:prstGeom>
          <a:solidFill>
            <a:srgbClr val="FFFF00"/>
          </a:solidFill>
          <a:ln w="222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ekton Pro" pitchFamily="34" charset="0"/>
              </a:rPr>
              <a:t>    </a:t>
            </a:r>
            <a:r>
              <a:rPr lang="it-IT" sz="3200" dirty="0" err="1" smtClean="0">
                <a:latin typeface="Tekton Pro" pitchFamily="34" charset="0"/>
              </a:rPr>
              <a:t>Protons</a:t>
            </a:r>
            <a:r>
              <a:rPr lang="it-IT" sz="3200" dirty="0" smtClean="0">
                <a:latin typeface="Tekton Pro" pitchFamily="34" charset="0"/>
              </a:rPr>
              <a:t> </a:t>
            </a:r>
            <a:r>
              <a:rPr lang="it-IT" sz="3200" dirty="0" err="1" smtClean="0">
                <a:latin typeface="Tekton Pro" pitchFamily="34" charset="0"/>
              </a:rPr>
              <a:t>need</a:t>
            </a:r>
            <a:r>
              <a:rPr lang="it-IT" sz="3200" dirty="0" smtClean="0">
                <a:latin typeface="Tekton Pro" pitchFamily="34" charset="0"/>
              </a:rPr>
              <a:t> high density</a:t>
            </a:r>
            <a:endParaRPr lang="it-IT" sz="3200" dirty="0">
              <a:latin typeface="Tekton Pro" pitchFamily="34" charset="0"/>
            </a:endParaRPr>
          </a:p>
        </p:txBody>
      </p:sp>
      <p:sp>
        <p:nvSpPr>
          <p:cNvPr id="8" name="CasellaDiTesto 5"/>
          <p:cNvSpPr txBox="1"/>
          <p:nvPr/>
        </p:nvSpPr>
        <p:spPr>
          <a:xfrm>
            <a:off x="558345" y="3000984"/>
            <a:ext cx="8064895" cy="584775"/>
          </a:xfrm>
          <a:prstGeom prst="rect">
            <a:avLst/>
          </a:prstGeom>
          <a:solidFill>
            <a:srgbClr val="FFFF00"/>
          </a:solidFill>
          <a:ln w="222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ekton Pro" pitchFamily="34" charset="0"/>
              </a:rPr>
              <a:t>Ambiguity Inverse Compton peak and pion bump</a:t>
            </a:r>
            <a:endParaRPr lang="it-IT" sz="3200" dirty="0">
              <a:latin typeface="Tekton Pro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49674" y="1350512"/>
            <a:ext cx="363999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8"/>
          <p:cNvSpPr txBox="1"/>
          <p:nvPr/>
        </p:nvSpPr>
        <p:spPr>
          <a:xfrm>
            <a:off x="0" y="4217"/>
            <a:ext cx="862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gradFill flip="none" rotWithShape="1">
                  <a:gsLst>
                    <a:gs pos="0">
                      <a:srgbClr val="FFF200"/>
                    </a:gs>
                    <a:gs pos="74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Lucida Calligraphy" pitchFamily="66" charset="0"/>
              </a:rPr>
              <a:t>Cosmic Ray problem: acceleration</a:t>
            </a:r>
            <a:endParaRPr lang="it-IT" sz="3200" b="1" dirty="0">
              <a:gradFill flip="none" rotWithShape="1">
                <a:gsLst>
                  <a:gs pos="0">
                    <a:srgbClr val="FFF200"/>
                  </a:gs>
                  <a:gs pos="74000">
                    <a:srgbClr val="FF7A00"/>
                  </a:gs>
                  <a:gs pos="10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Lucida Calligraphy" pitchFamily="66" charset="0"/>
            </a:endParaRPr>
          </a:p>
        </p:txBody>
      </p:sp>
      <p:cxnSp>
        <p:nvCxnSpPr>
          <p:cNvPr id="13" name="Connettore 2 12"/>
          <p:cNvCxnSpPr>
            <a:stCxn id="8" idx="2"/>
          </p:cNvCxnSpPr>
          <p:nvPr/>
        </p:nvCxnSpPr>
        <p:spPr>
          <a:xfrm flipH="1">
            <a:off x="2441122" y="3585759"/>
            <a:ext cx="2149671" cy="12322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</p:cNvCxnSpPr>
          <p:nvPr/>
        </p:nvCxnSpPr>
        <p:spPr>
          <a:xfrm>
            <a:off x="4590793" y="3585759"/>
            <a:ext cx="2776815" cy="12322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32570" y="4849153"/>
            <a:ext cx="3617104" cy="95410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FF00"/>
                </a:solidFill>
                <a:latin typeface="Lucida Calligraphy" pitchFamily="66" charset="0"/>
              </a:rPr>
              <a:t>Multiwavelength</a:t>
            </a:r>
            <a:endParaRPr lang="it-IT" sz="2800" b="1" dirty="0" smtClean="0">
              <a:solidFill>
                <a:srgbClr val="FFFF00"/>
              </a:solidFill>
              <a:latin typeface="Lucida Calligraphy" pitchFamily="66" charset="0"/>
            </a:endParaRPr>
          </a:p>
          <a:p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      </a:t>
            </a:r>
            <a:r>
              <a:rPr lang="it-IT" sz="2800" b="1" dirty="0" err="1" smtClean="0">
                <a:solidFill>
                  <a:srgbClr val="FFFF00"/>
                </a:solidFill>
                <a:latin typeface="Lucida Calligraphy" pitchFamily="66" charset="0"/>
              </a:rPr>
              <a:t>analysis</a:t>
            </a:r>
            <a:endParaRPr lang="it-IT" sz="28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088429" y="4887300"/>
            <a:ext cx="2558359" cy="95410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FF00"/>
                </a:solidFill>
                <a:latin typeface="Lucida Calligraphy" pitchFamily="66" charset="0"/>
              </a:rPr>
              <a:t>Low</a:t>
            </a:r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endParaRPr lang="it-IT" sz="2800" b="1" dirty="0" smtClean="0">
              <a:solidFill>
                <a:srgbClr val="FFFF00"/>
              </a:solidFill>
              <a:latin typeface="Lucida Calligraphy" pitchFamily="66" charset="0"/>
            </a:endParaRPr>
          </a:p>
          <a:p>
            <a:r>
              <a:rPr lang="it-IT" sz="2800" b="1" dirty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Lucida Calligraphy" pitchFamily="66" charset="0"/>
              </a:rPr>
              <a:t>  </a:t>
            </a:r>
            <a:r>
              <a:rPr lang="it-IT" sz="2800" b="1" dirty="0" err="1" smtClean="0">
                <a:solidFill>
                  <a:srgbClr val="FFFF00"/>
                </a:solidFill>
                <a:latin typeface="Lucida Calligraphy" pitchFamily="66" charset="0"/>
              </a:rPr>
              <a:t>analysis</a:t>
            </a:r>
            <a:endParaRPr lang="it-IT" sz="28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5" name="Goccia 14"/>
          <p:cNvSpPr/>
          <p:nvPr/>
        </p:nvSpPr>
        <p:spPr>
          <a:xfrm>
            <a:off x="2783161" y="2348358"/>
            <a:ext cx="3418099" cy="1953005"/>
          </a:xfrm>
          <a:prstGeom prst="teardrop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scene3d>
            <a:camera prst="orthographicFront"/>
            <a:lightRig rig="balanced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INDIRECT PROOFS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9091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" y="3731271"/>
            <a:ext cx="4858047" cy="295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nettore 1 11"/>
          <p:cNvSpPr/>
          <p:nvPr/>
        </p:nvSpPr>
        <p:spPr>
          <a:xfrm>
            <a:off x="835032" y="3673558"/>
            <a:ext cx="0" cy="3102562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157" y="497438"/>
            <a:ext cx="4408441" cy="3102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5198421" y="697487"/>
            <a:ext cx="816705" cy="32658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1500">
                <a:solidFill>
                  <a:srgbClr val="FF0000"/>
                </a:solidFill>
              </a:rPr>
              <a:t>CAS A</a:t>
            </a:r>
          </a:p>
        </p:txBody>
      </p:sp>
      <p:sp>
        <p:nvSpPr>
          <p:cNvPr id="7" name="Titolo 6"/>
          <p:cNvSpPr txBox="1">
            <a:spLocks noGrp="1"/>
          </p:cNvSpPr>
          <p:nvPr>
            <p:ph type="title" idx="4294967295"/>
          </p:nvPr>
        </p:nvSpPr>
        <p:spPr>
          <a:xfrm>
            <a:off x="1142929" y="4408904"/>
            <a:ext cx="816705" cy="32658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1500">
                <a:solidFill>
                  <a:srgbClr val="FF0000"/>
                </a:solidFill>
              </a:rPr>
              <a:t>W51c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907899" y="3585781"/>
            <a:ext cx="4081890" cy="31025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8"/>
          <p:cNvSpPr txBox="1">
            <a:spLocks noGrp="1"/>
          </p:cNvSpPr>
          <p:nvPr>
            <p:ph type="title" idx="4294967295"/>
          </p:nvPr>
        </p:nvSpPr>
        <p:spPr>
          <a:xfrm>
            <a:off x="6372981" y="5334663"/>
            <a:ext cx="816705" cy="32658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1500" dirty="0">
                <a:solidFill>
                  <a:srgbClr val="FF0000"/>
                </a:solidFill>
              </a:rPr>
              <a:t>IC443</a:t>
            </a:r>
          </a:p>
        </p:txBody>
      </p:sp>
      <p:sp>
        <p:nvSpPr>
          <p:cNvPr id="11" name="Connettore 1 10"/>
          <p:cNvSpPr/>
          <p:nvPr/>
        </p:nvSpPr>
        <p:spPr>
          <a:xfrm>
            <a:off x="1486269" y="444532"/>
            <a:ext cx="0" cy="3102561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Connettore 1 12"/>
          <p:cNvSpPr/>
          <p:nvPr/>
        </p:nvSpPr>
        <p:spPr>
          <a:xfrm>
            <a:off x="6050828" y="3585781"/>
            <a:ext cx="0" cy="3102562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0" y="0"/>
            <a:ext cx="862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22534" y="929824"/>
            <a:ext cx="1549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Abdo</a:t>
            </a:r>
            <a:r>
              <a:rPr lang="it-IT" sz="1600" dirty="0" smtClean="0">
                <a:solidFill>
                  <a:srgbClr val="FF0000"/>
                </a:solidFill>
              </a:rPr>
              <a:t> et al. 2010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35032" y="4653136"/>
            <a:ext cx="16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Krause et al. 2011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123001" y="5655987"/>
            <a:ext cx="164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Abdo</a:t>
            </a:r>
            <a:r>
              <a:rPr lang="it-IT" sz="1600" dirty="0" smtClean="0">
                <a:solidFill>
                  <a:srgbClr val="FF0000"/>
                </a:solidFill>
              </a:rPr>
              <a:t> et al. 2010</a:t>
            </a:r>
          </a:p>
          <a:p>
            <a:r>
              <a:rPr lang="it-IT" sz="1600" dirty="0" err="1" smtClean="0">
                <a:solidFill>
                  <a:srgbClr val="FF0000"/>
                </a:solidFill>
              </a:rPr>
              <a:t>Tavani</a:t>
            </a:r>
            <a:r>
              <a:rPr lang="it-IT" sz="1600" dirty="0" smtClean="0">
                <a:solidFill>
                  <a:srgbClr val="FF0000"/>
                </a:solidFill>
              </a:rPr>
              <a:t> et al. 2010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0" y="127"/>
            <a:ext cx="862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gradFill flip="none" rotWithShape="1">
                  <a:gsLst>
                    <a:gs pos="0">
                      <a:srgbClr val="FFF200"/>
                    </a:gs>
                    <a:gs pos="74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Lucida Calligraphy" pitchFamily="66" charset="0"/>
              </a:rPr>
              <a:t>Cosmic Ray problem: acceleration</a:t>
            </a:r>
            <a:endParaRPr lang="it-IT" sz="3200" b="1" dirty="0">
              <a:gradFill flip="none" rotWithShape="1">
                <a:gsLst>
                  <a:gs pos="0">
                    <a:srgbClr val="FFF200"/>
                  </a:gs>
                  <a:gs pos="74000">
                    <a:srgbClr val="FF7A00"/>
                  </a:gs>
                  <a:gs pos="10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Lucida Calligraphy" pitchFamily="66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578285" y="497438"/>
            <a:ext cx="4500360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" name="Connettore 1 18"/>
          <p:cNvSpPr/>
          <p:nvPr/>
        </p:nvSpPr>
        <p:spPr>
          <a:xfrm>
            <a:off x="7795453" y="304959"/>
            <a:ext cx="0" cy="3420000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20" name="Titolo 2"/>
          <p:cNvSpPr txBox="1">
            <a:spLocks/>
          </p:cNvSpPr>
          <p:nvPr/>
        </p:nvSpPr>
        <p:spPr>
          <a:xfrm>
            <a:off x="2771800" y="885600"/>
            <a:ext cx="90036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sz="1600" smtClean="0">
                <a:solidFill>
                  <a:srgbClr val="FF0000"/>
                </a:solidFill>
              </a:rPr>
              <a:t>CAS A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1" name="Titolo 2"/>
          <p:cNvSpPr txBox="1">
            <a:spLocks/>
          </p:cNvSpPr>
          <p:nvPr/>
        </p:nvSpPr>
        <p:spPr>
          <a:xfrm>
            <a:off x="5222640" y="584902"/>
            <a:ext cx="1726204" cy="3006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93326" y="493787"/>
            <a:ext cx="1984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tarSymbol"/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            </a:t>
            </a:r>
            <a:r>
              <a:rPr lang="it-IT" sz="1600" dirty="0" err="1" smtClean="0">
                <a:solidFill>
                  <a:srgbClr val="FF0000"/>
                </a:solidFill>
              </a:rPr>
              <a:t>Tycho</a:t>
            </a:r>
            <a:endParaRPr lang="it-IT" sz="1600" dirty="0">
              <a:solidFill>
                <a:srgbClr val="FF0000"/>
              </a:solidFill>
            </a:endParaRPr>
          </a:p>
          <a:p>
            <a:pPr>
              <a:buFont typeface="StarSymbol"/>
              <a:buNone/>
            </a:pPr>
            <a:r>
              <a:rPr lang="it-IT" sz="1600" dirty="0">
                <a:solidFill>
                  <a:srgbClr val="FF0000"/>
                </a:solidFill>
              </a:rPr>
              <a:t>Giordano et </a:t>
            </a:r>
            <a:r>
              <a:rPr lang="it-IT" sz="1600" dirty="0" smtClean="0">
                <a:solidFill>
                  <a:srgbClr val="FF0000"/>
                </a:solidFill>
              </a:rPr>
              <a:t>al. </a:t>
            </a:r>
            <a:r>
              <a:rPr lang="it-IT" sz="1600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47312" y="1108922"/>
            <a:ext cx="1549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Abdo</a:t>
            </a:r>
            <a:r>
              <a:rPr lang="it-IT" sz="1600" dirty="0" smtClean="0">
                <a:solidFill>
                  <a:srgbClr val="FF0000"/>
                </a:solidFill>
              </a:rPr>
              <a:t> et al. 2010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81"/>
            <a:ext cx="9144000" cy="46100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07704" y="2459903"/>
            <a:ext cx="227738" cy="96909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83060" y="1484784"/>
            <a:ext cx="1848780" cy="9751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W44 (G34.7-0.4)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0" y="13447"/>
            <a:ext cx="5176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Lucida Calligraphy" pitchFamily="66" charset="0"/>
              </a:rPr>
              <a:t>The SNRW44</a:t>
            </a:r>
            <a:endParaRPr lang="it-IT" sz="5400" b="1" dirty="0">
              <a:ln w="222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5375285" y="11400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Lucida Sans" pitchFamily="34" charset="0"/>
              </a:rPr>
              <a:t>Galactic Plane</a:t>
            </a:r>
            <a:endParaRPr lang="it-IT" sz="28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5380439" y="3645024"/>
                <a:ext cx="2952328" cy="962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Middle Age:</a:t>
                </a:r>
              </a:p>
              <a:p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it-IT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it-IT" sz="28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 yrs</a:t>
                </a:r>
                <a:endParaRPr lang="it-IT" sz="2800" b="1" dirty="0">
                  <a:solidFill>
                    <a:srgbClr val="FFFF00"/>
                  </a:solidFill>
                  <a:latin typeface="Lucida Sans" pitchFamily="34" charset="0"/>
                </a:endParaRPr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39" y="3645024"/>
                <a:ext cx="2952328" cy="962699"/>
              </a:xfrm>
              <a:prstGeom prst="rect">
                <a:avLst/>
              </a:prstGeom>
              <a:blipFill rotWithShape="1">
                <a:blip r:embed="rId3"/>
                <a:stretch>
                  <a:fillRect l="-4339" t="-6329" b="-164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7"/>
          <p:cNvSpPr txBox="1"/>
          <p:nvPr/>
        </p:nvSpPr>
        <p:spPr>
          <a:xfrm>
            <a:off x="5563484" y="482817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Lucida Sans" pitchFamily="34" charset="0"/>
              </a:rPr>
              <a:t>Mixed </a:t>
            </a:r>
            <a:r>
              <a:rPr lang="it-IT" sz="2800" b="1" dirty="0" err="1" smtClean="0">
                <a:solidFill>
                  <a:srgbClr val="FFFF00"/>
                </a:solidFill>
                <a:latin typeface="Lucida Sans" pitchFamily="34" charset="0"/>
              </a:rPr>
              <a:t>morphology</a:t>
            </a:r>
            <a:endParaRPr lang="it-IT" sz="28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/>
              <p:cNvSpPr txBox="1"/>
              <p:nvPr/>
            </p:nvSpPr>
            <p:spPr>
              <a:xfrm>
                <a:off x="5509604" y="1767405"/>
                <a:ext cx="3454883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    </a:t>
                </a:r>
                <a:r>
                  <a:rPr lang="it-IT" sz="2800" b="1" dirty="0" err="1" smtClean="0">
                    <a:solidFill>
                      <a:srgbClr val="FFFF00"/>
                    </a:solidFill>
                    <a:latin typeface="Lucida Sans" pitchFamily="34" charset="0"/>
                  </a:rPr>
                  <a:t>Distance</a:t>
                </a:r>
                <a:r>
                  <a:rPr lang="it-IT" sz="28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:</a:t>
                </a:r>
              </a:p>
              <a:p>
                <a:r>
                  <a:rPr lang="it-IT" sz="28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      3.1 </a:t>
                </a:r>
                <a:r>
                  <a:rPr lang="it-IT" sz="2800" b="1" dirty="0" err="1" smtClean="0">
                    <a:solidFill>
                      <a:srgbClr val="FFFF00"/>
                    </a:solidFill>
                    <a:latin typeface="Lucida Sans" pitchFamily="34" charset="0"/>
                  </a:rPr>
                  <a:t>kpc</a:t>
                </a:r>
                <a:endParaRPr lang="it-IT" sz="2800" b="1" dirty="0">
                  <a:solidFill>
                    <a:srgbClr val="FFFF00"/>
                  </a:solidFill>
                  <a:latin typeface="Lucida Sans" pitchFamily="34" charset="0"/>
                </a:endParaRPr>
              </a:p>
              <a:p>
                <a:r>
                  <a:rPr lang="it-IT" sz="28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(1pc=</a:t>
                </a:r>
                <a14:m>
                  <m:oMath xmlns:m="http://schemas.openxmlformats.org/officeDocument/2006/math">
                    <m:r>
                      <a:rPr lang="it-IT" sz="2800" b="1" i="0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  <m:r>
                      <a:rPr lang="it-IT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𝟏𝟖</m:t>
                        </m:r>
                      </m:sup>
                    </m:sSup>
                  </m:oMath>
                </a14:m>
                <a:r>
                  <a:rPr lang="it-IT" sz="2800" b="1" dirty="0" smtClean="0">
                    <a:solidFill>
                      <a:srgbClr val="FFFF00"/>
                    </a:solidFill>
                    <a:latin typeface="Lucida Sans" pitchFamily="34" charset="0"/>
                  </a:rPr>
                  <a:t> cm)</a:t>
                </a:r>
                <a:endParaRPr lang="it-IT" sz="2800" b="1" dirty="0">
                  <a:solidFill>
                    <a:srgbClr val="FFFF00"/>
                  </a:solidFill>
                  <a:latin typeface="Lucida Sans" pitchFamily="34" charset="0"/>
                </a:endParaRPr>
              </a:p>
            </p:txBody>
          </p:sp>
        </mc:Choice>
        <mc:Fallback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604" y="1767405"/>
                <a:ext cx="3454883" cy="1394741"/>
              </a:xfrm>
              <a:prstGeom prst="rect">
                <a:avLst/>
              </a:prstGeom>
              <a:blipFill rotWithShape="1">
                <a:blip r:embed="rId4"/>
                <a:stretch>
                  <a:fillRect l="-3704" t="-4367" r="-529" b="-113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527235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Lucida Calligraphy" pitchFamily="66" charset="0"/>
              </a:rPr>
              <a:t>AGILE sky E&gt;400 MeV</a:t>
            </a:r>
            <a:endParaRPr lang="it-IT" sz="2400" b="1" dirty="0">
              <a:solidFill>
                <a:srgbClr val="FFC000"/>
              </a:solidFill>
              <a:latin typeface="Lucida Calligraphy" pitchFamily="66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6528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TextBox 1"/>
          <p:cNvSpPr txBox="1"/>
          <p:nvPr/>
        </p:nvSpPr>
        <p:spPr>
          <a:xfrm>
            <a:off x="0" y="-1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low-energy</a:t>
            </a:r>
            <a:endParaRPr lang="it-IT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67" y="3461278"/>
            <a:ext cx="2843808" cy="3371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893" y="3477047"/>
            <a:ext cx="221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Seta </a:t>
            </a:r>
            <a:r>
              <a:rPr lang="it-IT" b="1" dirty="0" err="1" smtClean="0">
                <a:solidFill>
                  <a:srgbClr val="FF0000"/>
                </a:solidFill>
                <a:latin typeface="Lucida Calligraphy" pitchFamily="66" charset="0"/>
              </a:rPr>
              <a:t>et</a:t>
            </a:r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 al. (2004)</a:t>
            </a:r>
            <a:endParaRPr lang="it-IT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63" y="3510213"/>
            <a:ext cx="296621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Wings </a:t>
            </a:r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  <a:sym typeface="Wingdings" pitchFamily="2" charset="2"/>
              </a:rPr>
              <a:t>interaction with a MC</a:t>
            </a:r>
            <a:endParaRPr lang="it-IT" sz="2000" b="1" dirty="0" smtClean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04" y="4438960"/>
            <a:ext cx="26277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SEMBE:  due to the shocked gas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75" y="3349861"/>
            <a:ext cx="2731495" cy="35302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3"/>
          <p:cNvSpPr txBox="1"/>
          <p:nvPr/>
        </p:nvSpPr>
        <p:spPr>
          <a:xfrm>
            <a:off x="6427875" y="3350678"/>
            <a:ext cx="34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  <a:latin typeface="Lucida Calligraphy" pitchFamily="66" charset="0"/>
              </a:rPr>
              <a:t>Castelletti </a:t>
            </a:r>
            <a:r>
              <a:rPr lang="it-IT" sz="1600" b="1" dirty="0" err="1" smtClean="0">
                <a:solidFill>
                  <a:srgbClr val="FFFF00"/>
                </a:solidFill>
                <a:latin typeface="Lucida Calligraphy" pitchFamily="66" charset="0"/>
              </a:rPr>
              <a:t>et</a:t>
            </a:r>
            <a:r>
              <a:rPr lang="it-IT" sz="1600" b="1" dirty="0" smtClean="0">
                <a:solidFill>
                  <a:srgbClr val="FFFF00"/>
                </a:solidFill>
                <a:latin typeface="Lucida Calligraphy" pitchFamily="66" charset="0"/>
              </a:rPr>
              <a:t> al. (2007)</a:t>
            </a:r>
            <a:endParaRPr lang="it-IT" sz="16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5853" y="5488076"/>
            <a:ext cx="3498029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Sans" pitchFamily="34" charset="0"/>
              </a:rPr>
              <a:t>Eastern limb spectrum consistent with a diffusive shock acceleration model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9" y="493860"/>
            <a:ext cx="3772254" cy="3008253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467543" y="1628170"/>
            <a:ext cx="97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Lucida Calligraphy" pitchFamily="66" charset="0"/>
              </a:rPr>
              <a:t>94,9-97,5</a:t>
            </a:r>
            <a:endParaRPr lang="it-IT" sz="12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970076" y="1622475"/>
            <a:ext cx="97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Lucida Calligraphy" pitchFamily="66" charset="0"/>
              </a:rPr>
              <a:t>72,8-79,3</a:t>
            </a:r>
            <a:endParaRPr lang="it-IT" sz="12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1594336" y="1622475"/>
            <a:ext cx="97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Lucida Calligraphy" pitchFamily="66" charset="0"/>
              </a:rPr>
              <a:t>80,6-88,4</a:t>
            </a:r>
            <a:endParaRPr lang="it-IT" sz="12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67544" y="3191777"/>
            <a:ext cx="97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Lucida Calligraphy" pitchFamily="66" charset="0"/>
              </a:rPr>
              <a:t>54,6-59,8</a:t>
            </a:r>
            <a:endParaRPr lang="it-IT" sz="12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835696" y="3161347"/>
            <a:ext cx="97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Lucida Calligraphy" pitchFamily="66" charset="0"/>
              </a:rPr>
              <a:t>45,4-52</a:t>
            </a:r>
            <a:endParaRPr lang="it-IT" sz="12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2963156" y="3154116"/>
            <a:ext cx="97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Lucida Calligraphy" pitchFamily="66" charset="0"/>
              </a:rPr>
              <a:t>38,6-42,8</a:t>
            </a:r>
            <a:endParaRPr lang="it-IT" sz="12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41" y="309803"/>
            <a:ext cx="2395773" cy="3051072"/>
          </a:xfrm>
          <a:prstGeom prst="rect">
            <a:avLst/>
          </a:prstGeom>
        </p:spPr>
      </p:pic>
      <p:sp>
        <p:nvSpPr>
          <p:cNvPr id="21" name="TextBox 8"/>
          <p:cNvSpPr txBox="1"/>
          <p:nvPr/>
        </p:nvSpPr>
        <p:spPr>
          <a:xfrm>
            <a:off x="216792" y="478471"/>
            <a:ext cx="254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Reach </a:t>
            </a:r>
            <a:r>
              <a:rPr lang="it-IT" b="1" dirty="0" err="1" smtClean="0">
                <a:solidFill>
                  <a:srgbClr val="FF0000"/>
                </a:solidFill>
                <a:latin typeface="Lucida Calligraphy" pitchFamily="66" charset="0"/>
              </a:rPr>
              <a:t>et</a:t>
            </a:r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 al. (2005)</a:t>
            </a:r>
            <a:endParaRPr lang="it-IT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3973319" y="540353"/>
            <a:ext cx="245455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Lucida Sans" pitchFamily="34" charset="0"/>
              </a:rPr>
              <a:t>CO </a:t>
            </a:r>
            <a:r>
              <a:rPr lang="it-IT" b="1" dirty="0" err="1" smtClean="0">
                <a:solidFill>
                  <a:srgbClr val="FFFF00"/>
                </a:solidFill>
                <a:latin typeface="Lucida Sans" pitchFamily="34" charset="0"/>
              </a:rPr>
              <a:t>integrated</a:t>
            </a:r>
            <a:endParaRPr lang="it-IT" b="1" dirty="0" smtClean="0">
              <a:solidFill>
                <a:srgbClr val="FFFF00"/>
              </a:solidFill>
              <a:latin typeface="Lucida Sans" pitchFamily="34" charset="0"/>
            </a:endParaRPr>
          </a:p>
          <a:p>
            <a:r>
              <a:rPr lang="it-IT" b="1" dirty="0" err="1" smtClean="0">
                <a:solidFill>
                  <a:srgbClr val="FFFF00"/>
                </a:solidFill>
                <a:latin typeface="Lucida Sans" pitchFamily="34" charset="0"/>
              </a:rPr>
              <a:t>emission</a:t>
            </a:r>
            <a:r>
              <a:rPr lang="it-IT" b="1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Lucida Sans" pitchFamily="34" charset="0"/>
              </a:rPr>
              <a:t>over a </a:t>
            </a:r>
            <a:r>
              <a:rPr lang="it-IT" b="1" dirty="0" err="1" smtClean="0">
                <a:solidFill>
                  <a:srgbClr val="FFFF00"/>
                </a:solidFill>
                <a:latin typeface="Lucida Sans" pitchFamily="34" charset="0"/>
              </a:rPr>
              <a:t>different</a:t>
            </a:r>
            <a:endParaRPr lang="it-IT" b="1" dirty="0" smtClean="0">
              <a:solidFill>
                <a:srgbClr val="FFFF00"/>
              </a:solidFill>
              <a:latin typeface="Lucida Sans" pitchFamily="34" charset="0"/>
            </a:endParaRPr>
          </a:p>
          <a:p>
            <a:r>
              <a:rPr lang="it-IT" b="1" dirty="0" err="1" smtClean="0">
                <a:solidFill>
                  <a:srgbClr val="FFFF00"/>
                </a:solidFill>
                <a:latin typeface="Lucida Sans" pitchFamily="34" charset="0"/>
              </a:rPr>
              <a:t>velocity</a:t>
            </a:r>
            <a:r>
              <a:rPr lang="it-IT" b="1" dirty="0" smtClean="0">
                <a:solidFill>
                  <a:srgbClr val="FFFF00"/>
                </a:solidFill>
                <a:latin typeface="Lucida Sans" pitchFamily="34" charset="0"/>
              </a:rPr>
              <a:t> range.</a:t>
            </a:r>
            <a:endParaRPr lang="it-IT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4041134" y="2114559"/>
            <a:ext cx="253801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  <a:latin typeface="Lucida Sans" pitchFamily="34" charset="0"/>
              </a:rPr>
              <a:t>Discovery of a Radio pulsar  </a:t>
            </a:r>
            <a:r>
              <a:rPr lang="it-IT" sz="1600" b="1" dirty="0" smtClean="0">
                <a:solidFill>
                  <a:srgbClr val="FFFF00"/>
                </a:solidFill>
                <a:latin typeface="Lucida Sans" pitchFamily="34" charset="0"/>
                <a:sym typeface="Wingdings" pitchFamily="2" charset="2"/>
              </a:rPr>
              <a:t> same age and same distance.</a:t>
            </a:r>
            <a:endParaRPr lang="it-IT" sz="1600" b="1" dirty="0" smtClean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6459807" y="324583"/>
            <a:ext cx="282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Lucida Calligraphy" pitchFamily="66" charset="0"/>
              </a:rPr>
              <a:t>Wolszczan </a:t>
            </a:r>
            <a:r>
              <a:rPr lang="it-IT" sz="1600" b="1" dirty="0" err="1">
                <a:solidFill>
                  <a:srgbClr val="FF0000"/>
                </a:solidFill>
                <a:latin typeface="Lucida Calligraphy" pitchFamily="66" charset="0"/>
              </a:rPr>
              <a:t>et</a:t>
            </a:r>
            <a:r>
              <a:rPr lang="it-IT" sz="1600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Lucida Calligraphy" pitchFamily="66" charset="0"/>
              </a:rPr>
              <a:t>al. (1991)</a:t>
            </a:r>
            <a:endParaRPr lang="it-IT" sz="16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494"/>
            <a:ext cx="91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The SNRW44: high </a:t>
            </a:r>
            <a:r>
              <a:rPr lang="it-IT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Lucida Calligraphy" pitchFamily="66" charset="0"/>
              </a:rPr>
              <a:t>energy</a:t>
            </a:r>
            <a:endParaRPr lang="it-IT" sz="32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" y="1067689"/>
            <a:ext cx="4146818" cy="4920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5" y="6140115"/>
            <a:ext cx="330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Abdo </a:t>
            </a:r>
            <a:r>
              <a:rPr lang="it-IT" sz="2400" b="1" dirty="0" err="1" smtClean="0">
                <a:solidFill>
                  <a:srgbClr val="FFFF00"/>
                </a:solidFill>
                <a:latin typeface="Lucida Calligraphy" pitchFamily="66" charset="0"/>
              </a:rPr>
              <a:t>et</a:t>
            </a:r>
            <a:r>
              <a:rPr lang="it-IT" sz="2400" b="1" dirty="0" smtClean="0">
                <a:solidFill>
                  <a:srgbClr val="FFFF00"/>
                </a:solidFill>
                <a:latin typeface="Lucida Calligraphy" pitchFamily="66" charset="0"/>
              </a:rPr>
              <a:t> al. (2010)</a:t>
            </a:r>
            <a:endParaRPr lang="it-IT" sz="24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50" y="3933055"/>
            <a:ext cx="4757473" cy="2897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708920"/>
            <a:ext cx="396044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</a:rPr>
              <a:t>Spectral break </a:t>
            </a:r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  <a:sym typeface="Wingdings" pitchFamily="2" charset="2"/>
              </a:rPr>
              <a:t> no linear DSA (Malkov et al. 2010).</a:t>
            </a:r>
            <a:endParaRPr lang="it-IT" sz="2000" b="1" dirty="0" smtClean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4089" y="1484784"/>
            <a:ext cx="396044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</a:rPr>
              <a:t>GeV emission extended </a:t>
            </a:r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  <a:sym typeface="Wingdings" pitchFamily="2" charset="2"/>
              </a:rPr>
              <a:t> </a:t>
            </a:r>
            <a:r>
              <a:rPr lang="it-IT" sz="2000" b="1" dirty="0" err="1" smtClean="0">
                <a:solidFill>
                  <a:srgbClr val="FFFF00"/>
                </a:solidFill>
                <a:latin typeface="Lucida Calligraphy" pitchFamily="66" charset="0"/>
                <a:sym typeface="Wingdings" pitchFamily="2" charset="2"/>
              </a:rPr>
              <a:t>gamma-ray</a:t>
            </a:r>
            <a:r>
              <a:rPr lang="it-IT" sz="2000" b="1" dirty="0" smtClean="0">
                <a:solidFill>
                  <a:srgbClr val="FFFF00"/>
                </a:solidFill>
                <a:latin typeface="Lucida Calligraphy" pitchFamily="66" charset="0"/>
                <a:sym typeface="Wingdings" pitchFamily="2" charset="2"/>
              </a:rPr>
              <a:t> no attributed to radio pulsar.</a:t>
            </a:r>
            <a:endParaRPr lang="it-IT" sz="2000" b="1" dirty="0" smtClean="0">
              <a:solidFill>
                <a:srgbClr val="FFFF00"/>
              </a:solidFill>
              <a:latin typeface="Lucida Calligraphy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1960" y="502115"/>
                <a:ext cx="3352622" cy="71487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20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sz="20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p>
                        <m:r>
                          <a:rPr lang="it-IT" sz="20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it-IT" sz="20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it-IT" sz="20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𝒅𝒆𝒄𝒂𝒚</m:t>
                    </m:r>
                  </m:oMath>
                </a14:m>
                <a:r>
                  <a:rPr lang="it-IT" sz="2000" b="1" dirty="0" smtClean="0">
                    <a:solidFill>
                      <a:srgbClr val="FFFF00"/>
                    </a:solidFill>
                    <a:latin typeface="Lucida Calligraphy" pitchFamily="66" charset="0"/>
                  </a:rPr>
                  <a:t> most plausible model.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02115"/>
                <a:ext cx="3352622" cy="714876"/>
              </a:xfrm>
              <a:prstGeom prst="rect">
                <a:avLst/>
              </a:prstGeom>
              <a:blipFill rotWithShape="1">
                <a:blip r:embed="rId4"/>
                <a:stretch>
                  <a:fillRect l="-2000" t="-2542" r="-1818" b="-13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386183" y="473852"/>
            <a:ext cx="2626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FF00"/>
                </a:solidFill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Lucida Calligraphy" pitchFamily="66" charset="0"/>
              </a:rPr>
              <a:t>Fermi-LAT</a:t>
            </a:r>
            <a:endParaRPr lang="it-IT" sz="3200" b="1" dirty="0">
              <a:solidFill>
                <a:srgbClr val="FFFF00"/>
              </a:solidFill>
              <a:effectLst>
                <a:glow rad="228600">
                  <a:srgbClr val="0070C0">
                    <a:alpha val="40000"/>
                  </a:srgbClr>
                </a:glow>
              </a:effectLst>
              <a:latin typeface="Lucida Calligraphy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14" y="0"/>
            <a:ext cx="1582985" cy="1004231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1059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1163</Words>
  <Application>Microsoft Office PowerPoint</Application>
  <PresentationFormat>Presentazione su schermo (4:3)</PresentationFormat>
  <Paragraphs>200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Tema di Office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 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aaafff</dc:creator>
  <cp:lastModifiedBy>aaafff</cp:lastModifiedBy>
  <cp:revision>85</cp:revision>
  <dcterms:created xsi:type="dcterms:W3CDTF">2011-12-11T09:30:48Z</dcterms:created>
  <dcterms:modified xsi:type="dcterms:W3CDTF">2012-01-20T08:57:45Z</dcterms:modified>
</cp:coreProperties>
</file>