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8" r:id="rId2"/>
    <p:sldId id="319" r:id="rId3"/>
    <p:sldId id="320" r:id="rId4"/>
    <p:sldId id="321" r:id="rId5"/>
    <p:sldId id="322" r:id="rId6"/>
    <p:sldId id="335" r:id="rId7"/>
    <p:sldId id="325" r:id="rId8"/>
    <p:sldId id="324" r:id="rId9"/>
    <p:sldId id="350" r:id="rId10"/>
    <p:sldId id="344" r:id="rId11"/>
    <p:sldId id="345" r:id="rId12"/>
    <p:sldId id="347" r:id="rId13"/>
    <p:sldId id="348" r:id="rId14"/>
    <p:sldId id="351" r:id="rId15"/>
    <p:sldId id="352" r:id="rId16"/>
    <p:sldId id="353" r:id="rId17"/>
    <p:sldId id="309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54" r:id="rId26"/>
    <p:sldId id="355" r:id="rId27"/>
    <p:sldId id="346" r:id="rId28"/>
  </p:sldIdLst>
  <p:sldSz cx="9144000" cy="6858000" type="screen4x3"/>
  <p:notesSz cx="7099300" cy="10234613"/>
  <p:defaultTextStyle>
    <a:defPPr>
      <a:defRPr lang="it-IT"/>
    </a:defPPr>
    <a:lvl1pPr algn="r" rtl="0" eaLnBrk="0" fontAlgn="base" hangingPunct="0">
      <a:spcBef>
        <a:spcPct val="50000"/>
      </a:spcBef>
      <a:spcAft>
        <a:spcPct val="0"/>
      </a:spcAft>
      <a:defRPr sz="1200" b="1" kern="1200">
        <a:solidFill>
          <a:srgbClr val="49695D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50000"/>
      </a:spcBef>
      <a:spcAft>
        <a:spcPct val="0"/>
      </a:spcAft>
      <a:defRPr sz="1200" b="1" kern="1200">
        <a:solidFill>
          <a:srgbClr val="49695D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50000"/>
      </a:spcBef>
      <a:spcAft>
        <a:spcPct val="0"/>
      </a:spcAft>
      <a:defRPr sz="1200" b="1" kern="1200">
        <a:solidFill>
          <a:srgbClr val="49695D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50000"/>
      </a:spcBef>
      <a:spcAft>
        <a:spcPct val="0"/>
      </a:spcAft>
      <a:defRPr sz="1200" b="1" kern="1200">
        <a:solidFill>
          <a:srgbClr val="49695D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50000"/>
      </a:spcBef>
      <a:spcAft>
        <a:spcPct val="0"/>
      </a:spcAft>
      <a:defRPr sz="1200" b="1" kern="1200">
        <a:solidFill>
          <a:srgbClr val="49695D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rgbClr val="49695D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rgbClr val="49695D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rgbClr val="49695D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rgbClr val="49695D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16220"/>
    <a:srgbClr val="63B360"/>
    <a:srgbClr val="339966"/>
    <a:srgbClr val="6C8F3D"/>
    <a:srgbClr val="669933"/>
    <a:srgbClr val="E9E7D3"/>
    <a:srgbClr val="DCE9CB"/>
    <a:srgbClr val="A3C575"/>
    <a:srgbClr val="F4F4F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 autoAdjust="0"/>
    <p:restoredTop sz="94718" autoAdjust="0"/>
  </p:normalViewPr>
  <p:slideViewPr>
    <p:cSldViewPr>
      <p:cViewPr varScale="1">
        <p:scale>
          <a:sx n="55" d="100"/>
          <a:sy n="55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8" d="100"/>
        <a:sy n="178" d="100"/>
      </p:scale>
      <p:origin x="0" y="12072"/>
    </p:cViewPr>
  </p:sorterViewPr>
  <p:notesViewPr>
    <p:cSldViewPr>
      <p:cViewPr varScale="1">
        <p:scale>
          <a:sx n="76" d="100"/>
          <a:sy n="76" d="100"/>
        </p:scale>
        <p:origin x="-3360" y="-90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9CECBD87-6452-4429-8917-FF825E944A2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8417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08015262-7965-480F-83A3-90CF42EBA10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12140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EC008029-2197-43F5-B3A2-F7373F10D09F}" type="slidenum">
              <a:rPr lang="it-IT" b="0" smtClean="0">
                <a:solidFill>
                  <a:schemeClr val="tx1"/>
                </a:solidFill>
                <a:latin typeface="Times" pitchFamily="18" charset="0"/>
              </a:rPr>
              <a:pPr/>
              <a:t>1</a:t>
            </a:fld>
            <a:endParaRPr lang="it-IT" b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828675"/>
            <a:ext cx="5526088" cy="4144963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5246688"/>
            <a:ext cx="5159375" cy="49752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845C0430-DD72-4F44-B046-5A283BC18CBB}" type="slidenum">
              <a:rPr lang="it-IT" b="0" smtClean="0">
                <a:solidFill>
                  <a:schemeClr val="tx1"/>
                </a:solidFill>
                <a:latin typeface="Times" pitchFamily="18" charset="0"/>
              </a:rPr>
              <a:pPr/>
              <a:t>2</a:t>
            </a:fld>
            <a:endParaRPr lang="it-IT" b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845C0430-DD72-4F44-B046-5A283BC18CBB}" type="slidenum">
              <a:rPr lang="it-IT" b="0" smtClean="0">
                <a:solidFill>
                  <a:schemeClr val="tx1"/>
                </a:solidFill>
                <a:latin typeface="Times" pitchFamily="18" charset="0"/>
              </a:rPr>
              <a:pPr/>
              <a:t>9</a:t>
            </a:fld>
            <a:endParaRPr lang="it-IT" b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845C0430-DD72-4F44-B046-5A283BC18CBB}" type="slidenum">
              <a:rPr lang="it-IT" b="0" smtClean="0">
                <a:solidFill>
                  <a:schemeClr val="tx1"/>
                </a:solidFill>
                <a:latin typeface="Times" pitchFamily="18" charset="0"/>
              </a:rPr>
              <a:pPr/>
              <a:t>14</a:t>
            </a:fld>
            <a:endParaRPr lang="it-IT" b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Line 68"/>
          <p:cNvSpPr>
            <a:spLocks noChangeShapeType="1"/>
          </p:cNvSpPr>
          <p:nvPr userDrawn="1"/>
        </p:nvSpPr>
        <p:spPr bwMode="auto">
          <a:xfrm>
            <a:off x="1049338" y="3429000"/>
            <a:ext cx="0" cy="990600"/>
          </a:xfrm>
          <a:prstGeom prst="line">
            <a:avLst/>
          </a:prstGeom>
          <a:noFill/>
          <a:ln w="9525">
            <a:solidFill>
              <a:srgbClr val="49695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4" name="Picture 69" descr="titol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3467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3CCA2-A83C-42F0-92B0-EDDE961E22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261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000250" cy="5867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84835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9B00-F2C2-495C-B594-EF2D5C31CF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2652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olo e contenuto sopra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934200" cy="8382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838200" y="1066800"/>
            <a:ext cx="3924300" cy="2400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14900" y="1066800"/>
            <a:ext cx="39243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838200" y="3619500"/>
            <a:ext cx="80010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3E16-1A4C-446F-9791-376B21EF4EF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6167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DD51-5CC7-4627-AE37-5FC8FBA9D19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3197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A221-7C43-4DFF-98FC-7D2BEAE4C69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7362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924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066800"/>
            <a:ext cx="3924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A7C2-99C3-4311-876B-98061C4D985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1301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1E14-2949-49A6-8B60-C8968652F69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7583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7CC89-36FB-45F3-B331-D93ADB217A9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2466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4075-F45C-4B83-BB97-206D51A2295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0347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E42AD-4E3B-43DB-AE87-139FB6A69A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495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8FA6B-6266-4DAB-A739-8EDF9DF7B75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7526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oleObject" Target="../embeddings/Microsoft_Office_Word_97_-_2003_Document1.doc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3"/>
          <p:cNvSpPr>
            <a:spLocks noChangeArrowheads="1"/>
          </p:cNvSpPr>
          <p:nvPr userDrawn="1"/>
        </p:nvSpPr>
        <p:spPr bwMode="auto">
          <a:xfrm>
            <a:off x="647700" y="757238"/>
            <a:ext cx="8493125" cy="5830887"/>
          </a:xfrm>
          <a:prstGeom prst="rect">
            <a:avLst/>
          </a:prstGeom>
          <a:solidFill>
            <a:srgbClr val="E4E0C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1027" name="Rectangle 1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838200" y="152400"/>
            <a:ext cx="693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00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5625" y="228600"/>
            <a:ext cx="1235075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108000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defRPr sz="1000">
                <a:solidFill>
                  <a:srgbClr val="669933"/>
                </a:solidFill>
              </a:defRPr>
            </a:lvl1pPr>
          </a:lstStyle>
          <a:p>
            <a:pPr>
              <a:defRPr/>
            </a:pPr>
            <a:fld id="{49D99E76-9362-467B-93A7-9DAA8609980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1030" name="Rectangle 80"/>
          <p:cNvSpPr>
            <a:spLocks noChangeArrowheads="1"/>
          </p:cNvSpPr>
          <p:nvPr userDrawn="1"/>
        </p:nvSpPr>
        <p:spPr bwMode="auto">
          <a:xfrm>
            <a:off x="8077200" y="0"/>
            <a:ext cx="1066800" cy="76200"/>
          </a:xfrm>
          <a:prstGeom prst="rect">
            <a:avLst/>
          </a:prstGeom>
          <a:solidFill>
            <a:srgbClr val="6699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1031" name="Rectangle 107"/>
          <p:cNvSpPr>
            <a:spLocks noChangeArrowheads="1"/>
          </p:cNvSpPr>
          <p:nvPr userDrawn="1"/>
        </p:nvSpPr>
        <p:spPr bwMode="auto">
          <a:xfrm>
            <a:off x="392113" y="762000"/>
            <a:ext cx="247650" cy="5830888"/>
          </a:xfrm>
          <a:prstGeom prst="rect">
            <a:avLst/>
          </a:prstGeom>
          <a:solidFill>
            <a:srgbClr val="E8E9C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1032" name="Rectangle 108"/>
          <p:cNvSpPr>
            <a:spLocks noChangeArrowheads="1"/>
          </p:cNvSpPr>
          <p:nvPr userDrawn="1"/>
        </p:nvSpPr>
        <p:spPr bwMode="auto">
          <a:xfrm>
            <a:off x="0" y="762000"/>
            <a:ext cx="381000" cy="5830888"/>
          </a:xfrm>
          <a:prstGeom prst="rect">
            <a:avLst/>
          </a:prstGeom>
          <a:solidFill>
            <a:srgbClr val="F4F3E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1033" name="Rectangle 109"/>
          <p:cNvSpPr>
            <a:spLocks noChangeArrowheads="1"/>
          </p:cNvSpPr>
          <p:nvPr userDrawn="1"/>
        </p:nvSpPr>
        <p:spPr bwMode="auto">
          <a:xfrm>
            <a:off x="0" y="0"/>
            <a:ext cx="381000" cy="755650"/>
          </a:xfrm>
          <a:prstGeom prst="rect">
            <a:avLst/>
          </a:prstGeom>
          <a:solidFill>
            <a:srgbClr val="E9E7D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sp>
        <p:nvSpPr>
          <p:cNvPr id="1034" name="Rectangle 111"/>
          <p:cNvSpPr>
            <a:spLocks noChangeArrowheads="1"/>
          </p:cNvSpPr>
          <p:nvPr userDrawn="1"/>
        </p:nvSpPr>
        <p:spPr bwMode="auto">
          <a:xfrm>
            <a:off x="392113" y="-1588"/>
            <a:ext cx="247650" cy="758826"/>
          </a:xfrm>
          <a:prstGeom prst="rect">
            <a:avLst/>
          </a:prstGeom>
          <a:solidFill>
            <a:srgbClr val="DCDDA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it-IT"/>
          </a:p>
        </p:txBody>
      </p:sp>
      <p:pic>
        <p:nvPicPr>
          <p:cNvPr id="1035" name="Picture 116" descr="bottom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915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1">
            <a:hlinkClick r:id="" action="ppaction://hlinkshowjump?jump=lastslide"/>
          </p:cNvPr>
          <p:cNvSpPr txBox="1">
            <a:spLocks noChangeArrowheads="1"/>
          </p:cNvSpPr>
          <p:nvPr userDrawn="1"/>
        </p:nvSpPr>
        <p:spPr bwMode="auto">
          <a:xfrm>
            <a:off x="2368550" y="6592888"/>
            <a:ext cx="2209800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sz="1000" dirty="0" smtClean="0">
                <a:solidFill>
                  <a:schemeClr val="bg1"/>
                </a:solidFill>
              </a:rPr>
              <a:t>Analog Front End Electronics</a:t>
            </a:r>
          </a:p>
        </p:txBody>
      </p:sp>
      <p:sp>
        <p:nvSpPr>
          <p:cNvPr id="1037" name="Rectangle 117"/>
          <p:cNvSpPr>
            <a:spLocks noChangeArrowheads="1"/>
          </p:cNvSpPr>
          <p:nvPr userDrawn="1"/>
        </p:nvSpPr>
        <p:spPr bwMode="auto">
          <a:xfrm>
            <a:off x="4656138" y="6511925"/>
            <a:ext cx="4495800" cy="74613"/>
          </a:xfrm>
          <a:prstGeom prst="rect">
            <a:avLst/>
          </a:prstGeom>
          <a:solidFill>
            <a:srgbClr val="6699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038" name="Line 118"/>
          <p:cNvSpPr>
            <a:spLocks noChangeShapeType="1"/>
          </p:cNvSpPr>
          <p:nvPr userDrawn="1"/>
        </p:nvSpPr>
        <p:spPr bwMode="auto">
          <a:xfrm>
            <a:off x="8078788" y="152400"/>
            <a:ext cx="0" cy="228600"/>
          </a:xfrm>
          <a:prstGeom prst="line">
            <a:avLst/>
          </a:prstGeom>
          <a:noFill/>
          <a:ln w="9525">
            <a:solidFill>
              <a:srgbClr val="E4E1C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039" name="Line 119"/>
          <p:cNvSpPr>
            <a:spLocks noChangeShapeType="1"/>
          </p:cNvSpPr>
          <p:nvPr userDrawn="1"/>
        </p:nvSpPr>
        <p:spPr bwMode="auto">
          <a:xfrm>
            <a:off x="8077200" y="152400"/>
            <a:ext cx="381000" cy="0"/>
          </a:xfrm>
          <a:prstGeom prst="line">
            <a:avLst/>
          </a:prstGeom>
          <a:noFill/>
          <a:ln w="9525">
            <a:solidFill>
              <a:srgbClr val="E4E1C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040" name="Picture 123" descr="retino_r2_c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76962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logoinfn4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19200" y="6184799"/>
            <a:ext cx="731520" cy="545407"/>
          </a:xfrm>
          <a:prstGeom prst="rect">
            <a:avLst/>
          </a:prstGeom>
          <a:noFill/>
        </p:spPr>
      </p:pic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437049989"/>
              </p:ext>
            </p:extLst>
          </p:nvPr>
        </p:nvGraphicFramePr>
        <p:xfrm>
          <a:off x="533400" y="6146800"/>
          <a:ext cx="552450" cy="588962"/>
        </p:xfrm>
        <a:graphic>
          <a:graphicData uri="http://schemas.openxmlformats.org/presentationml/2006/ole">
            <p:oleObj spid="_x0000_s1201" name="Documento" r:id="rId18" imgW="876300" imgH="934720" progId="Word.Document.8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rgbClr val="66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rgbClr val="6699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6699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rgbClr val="6699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9"/>
          <p:cNvSpPr txBox="1">
            <a:spLocks noChangeArrowheads="1"/>
          </p:cNvSpPr>
          <p:nvPr/>
        </p:nvSpPr>
        <p:spPr bwMode="auto">
          <a:xfrm>
            <a:off x="1524000" y="3810000"/>
            <a:ext cx="70866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it-IT" sz="2400" dirty="0" smtClean="0"/>
              <a:t>Front End Electronic Design</a:t>
            </a:r>
          </a:p>
          <a:p>
            <a:pPr algn="l"/>
            <a:r>
              <a:rPr lang="it-IT" sz="2200" b="0" dirty="0" smtClean="0"/>
              <a:t>For outer Layers of SuperB (L.4 &amp; L.5)</a:t>
            </a:r>
            <a:endParaRPr lang="it-IT" sz="2200" b="0" dirty="0"/>
          </a:p>
        </p:txBody>
      </p:sp>
      <p:sp>
        <p:nvSpPr>
          <p:cNvPr id="3075" name="Text Box 20"/>
          <p:cNvSpPr txBox="1">
            <a:spLocks noChangeArrowheads="1"/>
          </p:cNvSpPr>
          <p:nvPr/>
        </p:nvSpPr>
        <p:spPr bwMode="auto">
          <a:xfrm>
            <a:off x="1524000" y="5027613"/>
            <a:ext cx="6934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pPr algn="l"/>
            <a:r>
              <a:rPr lang="it-IT" sz="1600" b="0" dirty="0" smtClean="0"/>
              <a:t>Team:	</a:t>
            </a:r>
            <a:r>
              <a:rPr lang="it-IT" sz="1600" u="sng" dirty="0" smtClean="0"/>
              <a:t>Luca </a:t>
            </a:r>
            <a:r>
              <a:rPr lang="it-IT" sz="1600" u="sng" dirty="0" err="1" smtClean="0"/>
              <a:t>Bombelli</a:t>
            </a:r>
            <a:r>
              <a:rPr lang="it-IT" sz="1600" u="sng" dirty="0" smtClean="0"/>
              <a:t>, </a:t>
            </a:r>
            <a:r>
              <a:rPr lang="it-IT" sz="1600" dirty="0" err="1" smtClean="0"/>
              <a:t>Bayan</a:t>
            </a:r>
            <a:r>
              <a:rPr lang="it-IT" sz="1600" dirty="0" smtClean="0"/>
              <a:t> </a:t>
            </a:r>
            <a:r>
              <a:rPr lang="it-IT" sz="1600" dirty="0" err="1" smtClean="0"/>
              <a:t>Nasri</a:t>
            </a:r>
            <a:r>
              <a:rPr lang="it-IT" sz="1600" dirty="0" smtClean="0"/>
              <a:t>,</a:t>
            </a:r>
            <a:r>
              <a:rPr lang="it-IT" sz="1600" b="0" dirty="0" smtClean="0"/>
              <a:t> </a:t>
            </a:r>
            <a:r>
              <a:rPr lang="it-IT" sz="1600" dirty="0" smtClean="0"/>
              <a:t>Carlo Fiorini, Paolo </a:t>
            </a:r>
            <a:r>
              <a:rPr lang="it-IT" sz="1600" dirty="0" err="1" smtClean="0"/>
              <a:t>Trigilio</a:t>
            </a:r>
            <a:endParaRPr lang="it-IT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94159"/>
            <a:ext cx="2215661" cy="167784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Efficiency simulation: background data used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648200"/>
            <a:ext cx="2114317" cy="167184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778298" y="4371201"/>
            <a:ext cx="908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err="1" smtClean="0"/>
              <a:t>Pairs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334060" y="838200"/>
            <a:ext cx="971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Rad</a:t>
            </a:r>
            <a:r>
              <a:rPr lang="it-IT" dirty="0" smtClean="0"/>
              <a:t> </a:t>
            </a:r>
            <a:r>
              <a:rPr lang="it-IT" dirty="0" err="1" smtClean="0"/>
              <a:t>babha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34000" y="2618601"/>
            <a:ext cx="169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Touscheck</a:t>
            </a:r>
            <a:r>
              <a:rPr lang="it-IT" dirty="0" smtClean="0"/>
              <a:t> LER/HER</a:t>
            </a:r>
          </a:p>
        </p:txBody>
      </p:sp>
      <p:grpSp>
        <p:nvGrpSpPr>
          <p:cNvPr id="3" name="Gruppo 18"/>
          <p:cNvGrpSpPr/>
          <p:nvPr/>
        </p:nvGrpSpPr>
        <p:grpSpPr>
          <a:xfrm>
            <a:off x="457200" y="2819400"/>
            <a:ext cx="4724400" cy="3276600"/>
            <a:chOff x="4714876" y="3295650"/>
            <a:chExt cx="4105274" cy="2527300"/>
          </a:xfrm>
        </p:grpSpPr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76" y="4073525"/>
              <a:ext cx="1162870" cy="1741804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100" y="3295650"/>
              <a:ext cx="589187" cy="2527300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4025900"/>
              <a:ext cx="2343150" cy="1783080"/>
            </a:xfrm>
            <a:prstGeom prst="rect">
              <a:avLst/>
            </a:prstGeom>
          </p:spPr>
        </p:pic>
      </p:grpSp>
      <p:sp>
        <p:nvSpPr>
          <p:cNvPr id="14" name="CasellaDiTesto 13"/>
          <p:cNvSpPr txBox="1"/>
          <p:nvPr/>
        </p:nvSpPr>
        <p:spPr>
          <a:xfrm>
            <a:off x="685800" y="914400"/>
            <a:ext cx="5334000" cy="1519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Input Data: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dirty="0" smtClean="0"/>
              <a:t>Energy distribution for different background sources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dirty="0" smtClean="0"/>
              <a:t>Relative weights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400" dirty="0" smtClean="0"/>
              <a:t>Average hit-rate</a:t>
            </a:r>
          </a:p>
          <a:p>
            <a:pPr algn="l"/>
            <a:endParaRPr lang="en-US" sz="1050" dirty="0" smtClean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143000"/>
            <a:ext cx="2066255" cy="1600200"/>
          </a:xfrm>
        </p:spPr>
      </p:pic>
    </p:spTree>
    <p:extLst>
      <p:ext uri="{BB962C8B-B14F-4D97-AF65-F5344CB8AC3E}">
        <p14:creationId xmlns="" xmlns:p14="http://schemas.microsoft.com/office/powerpoint/2010/main" val="24333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3616"/>
            <a:ext cx="6934200" cy="838200"/>
          </a:xfrm>
        </p:spPr>
        <p:txBody>
          <a:bodyPr/>
          <a:lstStyle/>
          <a:p>
            <a:r>
              <a:rPr lang="en-US" smtClean="0"/>
              <a:t>Efficiency simulation: Pulse shape and calculation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609600" y="838200"/>
            <a:ext cx="3915598" cy="87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Generation of random sequences </a:t>
            </a:r>
          </a:p>
          <a:p>
            <a:pPr algn="l"/>
            <a:r>
              <a:rPr lang="en-US" sz="1400" dirty="0" smtClean="0"/>
              <a:t>of pulses with given energy distribution. </a:t>
            </a:r>
          </a:p>
          <a:p>
            <a:pPr algn="l"/>
            <a:endParaRPr lang="en-US" sz="1050" dirty="0" smtClean="0"/>
          </a:p>
        </p:txBody>
      </p:sp>
      <p:cxnSp>
        <p:nvCxnSpPr>
          <p:cNvPr id="20" name="Connettore 2 19"/>
          <p:cNvCxnSpPr/>
          <p:nvPr/>
        </p:nvCxnSpPr>
        <p:spPr bwMode="auto">
          <a:xfrm flipH="1" flipV="1">
            <a:off x="4572000" y="1447800"/>
            <a:ext cx="72680" cy="1246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ttore 2 23"/>
          <p:cNvCxnSpPr/>
          <p:nvPr/>
        </p:nvCxnSpPr>
        <p:spPr bwMode="auto">
          <a:xfrm>
            <a:off x="4572000" y="1447800"/>
            <a:ext cx="152400" cy="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ttore 2 25"/>
          <p:cNvCxnSpPr/>
          <p:nvPr/>
        </p:nvCxnSpPr>
        <p:spPr bwMode="auto">
          <a:xfrm>
            <a:off x="2438400" y="5943600"/>
            <a:ext cx="914400" cy="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onnettore 4 27"/>
          <p:cNvCxnSpPr/>
          <p:nvPr/>
        </p:nvCxnSpPr>
        <p:spPr bwMode="auto">
          <a:xfrm>
            <a:off x="8534400" y="5105400"/>
            <a:ext cx="990600" cy="609600"/>
          </a:xfrm>
          <a:prstGeom prst="bentConnector3">
            <a:avLst>
              <a:gd name="adj1" fmla="val 38679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nettore 1 33"/>
          <p:cNvCxnSpPr/>
          <p:nvPr/>
        </p:nvCxnSpPr>
        <p:spPr bwMode="auto">
          <a:xfrm>
            <a:off x="8915400" y="54102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nettore 2 35"/>
          <p:cNvCxnSpPr>
            <a:endCxn id="37" idx="2"/>
          </p:cNvCxnSpPr>
          <p:nvPr/>
        </p:nvCxnSpPr>
        <p:spPr bwMode="auto">
          <a:xfrm flipH="1">
            <a:off x="8534400" y="4724400"/>
            <a:ext cx="228600" cy="8382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Ovale 36"/>
          <p:cNvSpPr/>
          <p:nvPr/>
        </p:nvSpPr>
        <p:spPr bwMode="auto">
          <a:xfrm>
            <a:off x="8534400" y="5410200"/>
            <a:ext cx="381000" cy="304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685800" y="1828800"/>
            <a:ext cx="3081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050" dirty="0" smtClean="0"/>
              <a:t>3</a:t>
            </a:r>
            <a:r>
              <a:rPr lang="it-IT" sz="1050" baseline="30000" dirty="0" smtClean="0"/>
              <a:t>°</a:t>
            </a:r>
            <a:r>
              <a:rPr lang="it-IT" sz="1050" dirty="0" smtClean="0"/>
              <a:t> </a:t>
            </a:r>
            <a:r>
              <a:rPr lang="it-IT" sz="1050" dirty="0" err="1" smtClean="0"/>
              <a:t>order</a:t>
            </a:r>
            <a:r>
              <a:rPr lang="it-IT" sz="1050" dirty="0" smtClean="0"/>
              <a:t> </a:t>
            </a:r>
            <a:r>
              <a:rPr lang="it-IT" sz="1050" dirty="0" err="1" smtClean="0"/>
              <a:t>complex</a:t>
            </a:r>
            <a:r>
              <a:rPr lang="it-IT" sz="1050" dirty="0" smtClean="0"/>
              <a:t> </a:t>
            </a:r>
            <a:r>
              <a:rPr lang="it-IT" sz="1050" dirty="0" err="1" smtClean="0"/>
              <a:t>shaper</a:t>
            </a:r>
            <a:r>
              <a:rPr lang="it-IT" sz="1050" dirty="0" smtClean="0"/>
              <a:t>, 500ns </a:t>
            </a:r>
            <a:r>
              <a:rPr lang="it-IT" sz="1050" dirty="0" err="1" smtClean="0"/>
              <a:t>peaking</a:t>
            </a:r>
            <a:r>
              <a:rPr lang="it-IT" sz="1050" dirty="0" smtClean="0"/>
              <a:t> time</a:t>
            </a:r>
            <a:r>
              <a:rPr lang="it-IT" sz="1050" baseline="30000" dirty="0" smtClean="0"/>
              <a:t> </a:t>
            </a:r>
            <a:endParaRPr lang="it-IT" sz="1050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63091"/>
            <a:ext cx="4236009" cy="3628109"/>
          </a:xfrm>
          <a:ln w="9525">
            <a:solidFill>
              <a:schemeClr val="tx1"/>
            </a:solidFill>
          </a:ln>
        </p:spPr>
      </p:pic>
      <p:cxnSp>
        <p:nvCxnSpPr>
          <p:cNvPr id="15" name="Connettore 1 14"/>
          <p:cNvCxnSpPr/>
          <p:nvPr/>
        </p:nvCxnSpPr>
        <p:spPr bwMode="auto">
          <a:xfrm flipH="1" flipV="1">
            <a:off x="8153400" y="5105400"/>
            <a:ext cx="152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1" name="Rettangolo 60"/>
              <p:cNvSpPr/>
              <p:nvPr/>
            </p:nvSpPr>
            <p:spPr>
              <a:xfrm>
                <a:off x="5534024" y="4595746"/>
                <a:ext cx="2466975" cy="188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/>
                <a:r>
                  <a:rPr lang="it-IT" sz="1800" dirty="0"/>
                  <a:t>Efficiency:</a:t>
                </a:r>
              </a:p>
              <a:p>
                <a:pPr lvl="0" algn="l"/>
                <a:r>
                  <a:rPr lang="it-IT" sz="2400" dirty="0"/>
                  <a:t/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/>
                        <a:ea typeface="Cambria Math"/>
                      </a:rPr>
                      <m:t>𝜼</m:t>
                    </m:r>
                    <m:r>
                      <a:rPr lang="it-IT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it-IT" sz="2400" i="1">
                        <a:latin typeface="Cambria Math"/>
                        <a:ea typeface="Cambria Math"/>
                      </a:rPr>
                      <m:t>𝟏</m:t>
                    </m:r>
                    <m:r>
                      <a:rPr lang="it-IT" sz="2400" i="1">
                        <a:latin typeface="Cambria Math"/>
                        <a:ea typeface="Cambria Math"/>
                      </a:rPr>
                      <m:t>− </m:t>
                    </m:r>
                    <m:f>
                      <m:fPr>
                        <m:ctrlPr>
                          <a:rPr lang="it-IT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𝑻</m:t>
                        </m:r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𝑶</m:t>
                        </m:r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𝑻</m:t>
                        </m:r>
                      </m:num>
                      <m:den>
                        <m:sSub>
                          <m:sSubPr>
                            <m:ctrlPr>
                              <a:rPr lang="it-IT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  <a:ea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it-IT" sz="2400" i="1">
                                <a:latin typeface="Cambria Math"/>
                                <a:ea typeface="Cambria Math"/>
                              </a:rPr>
                              <m:t>𝒕𝒐𝒕𝒂𝒍</m:t>
                            </m:r>
                          </m:sub>
                        </m:sSub>
                      </m:den>
                    </m:f>
                  </m:oMath>
                </a14:m>
                <a:endParaRPr lang="it-IT" sz="2400" dirty="0"/>
              </a:p>
              <a:p>
                <a:pPr lvl="0" algn="l"/>
                <a:endParaRPr lang="it-IT" sz="1400" dirty="0" smtClean="0"/>
              </a:p>
              <a:p>
                <a:pPr lvl="0" algn="l"/>
                <a:r>
                  <a:rPr lang="it-IT" dirty="0" err="1" smtClean="0"/>
                  <a:t>Threshold</a:t>
                </a:r>
                <a:r>
                  <a:rPr lang="it-IT" dirty="0" smtClean="0"/>
                  <a:t>: 0.25 MIP</a:t>
                </a:r>
                <a:endParaRPr lang="it-IT" dirty="0"/>
              </a:p>
            </p:txBody>
          </p:sp>
        </mc:Choice>
        <mc:Fallback>
          <p:sp>
            <p:nvSpPr>
              <p:cNvPr id="61" name="Rettangolo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024" y="4595746"/>
                <a:ext cx="2466975" cy="188417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228" t="-16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52422"/>
            <a:ext cx="4035071" cy="34804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384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Efficiency simulation for the different peaking time</a:t>
            </a:r>
            <a:endParaRPr lang="en-US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86630280"/>
              </p:ext>
            </p:extLst>
          </p:nvPr>
        </p:nvGraphicFramePr>
        <p:xfrm>
          <a:off x="1752600" y="901794"/>
          <a:ext cx="7010400" cy="2208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752"/>
                <a:gridCol w="1003426"/>
                <a:gridCol w="1798622"/>
                <a:gridCol w="1066800"/>
                <a:gridCol w="2209800"/>
              </a:tblGrid>
              <a:tr h="381002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Strip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Strip</a:t>
                      </a:r>
                      <a:r>
                        <a:rPr lang="it-IT" sz="1400" baseline="0" dirty="0" smtClean="0"/>
                        <a:t> rate [KHz]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Peaking</a:t>
                      </a:r>
                      <a:r>
                        <a:rPr lang="it-IT" sz="1400" baseline="0" dirty="0" smtClean="0"/>
                        <a:t> time [ns]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Efficiency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/>
                        <a:t>Efficiency</a:t>
                      </a:r>
                      <a:r>
                        <a:rPr lang="it-IT" sz="1400" dirty="0" smtClean="0"/>
                        <a:t>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(x5 </a:t>
                      </a:r>
                      <a:r>
                        <a:rPr lang="it-IT" sz="1400" dirty="0" err="1" smtClean="0"/>
                        <a:t>safety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margin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</a:tr>
              <a:tr h="349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L4 phi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18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250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99.2%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96.1%</a:t>
                      </a:r>
                      <a:endParaRPr lang="it-IT" sz="1600" dirty="0"/>
                    </a:p>
                  </a:txBody>
                  <a:tcPr/>
                </a:tc>
              </a:tr>
              <a:tr h="306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L4 phi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smtClean="0"/>
                        <a:t>375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98.8%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94.2%</a:t>
                      </a:r>
                      <a:endParaRPr lang="it-IT" sz="1600" dirty="0"/>
                    </a:p>
                  </a:txBody>
                  <a:tcPr/>
                </a:tc>
              </a:tr>
              <a:tr h="306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L4 phi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500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98.4%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92.3%</a:t>
                      </a:r>
                      <a:endParaRPr lang="it-IT" sz="1600" dirty="0"/>
                    </a:p>
                  </a:txBody>
                  <a:tcPr/>
                </a:tc>
              </a:tr>
              <a:tr h="306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L4 phi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500</a:t>
                      </a:r>
                      <a:r>
                        <a:rPr lang="it-IT" sz="1600" baseline="0" dirty="0" smtClean="0"/>
                        <a:t> (</a:t>
                      </a:r>
                      <a:r>
                        <a:rPr lang="it-IT" sz="1600" baseline="0" dirty="0" err="1" smtClean="0"/>
                        <a:t>real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poles</a:t>
                      </a:r>
                      <a:r>
                        <a:rPr lang="it-IT" sz="1600" baseline="0" dirty="0" smtClean="0"/>
                        <a:t>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98.2%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91.4%</a:t>
                      </a:r>
                      <a:endParaRPr lang="it-IT" sz="1600" dirty="0"/>
                    </a:p>
                  </a:txBody>
                  <a:tcPr/>
                </a:tc>
              </a:tr>
              <a:tr h="306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L4 phi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750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97.6%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88.6%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graphicFrame>
        <p:nvGraphicFramePr>
          <p:cNvPr id="6" name="Segnaposto contenuto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72524430"/>
              </p:ext>
            </p:extLst>
          </p:nvPr>
        </p:nvGraphicFramePr>
        <p:xfrm>
          <a:off x="1757855" y="3295511"/>
          <a:ext cx="7005145" cy="2476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145"/>
                <a:gridCol w="1028700"/>
                <a:gridCol w="1790700"/>
                <a:gridCol w="1066800"/>
                <a:gridCol w="2209800"/>
              </a:tblGrid>
              <a:tr h="592097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Strip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Strip</a:t>
                      </a:r>
                      <a:r>
                        <a:rPr lang="it-IT" sz="1400" baseline="0" dirty="0" smtClean="0"/>
                        <a:t> rate [KHz]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Peaking</a:t>
                      </a:r>
                      <a:r>
                        <a:rPr lang="it-IT" sz="1400" baseline="0" dirty="0" smtClean="0"/>
                        <a:t> time [ns]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Efficiency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/>
                        <a:t>Efficiency</a:t>
                      </a:r>
                      <a:r>
                        <a:rPr lang="it-IT" sz="1400" dirty="0" smtClean="0"/>
                        <a:t>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(x5 </a:t>
                      </a:r>
                      <a:r>
                        <a:rPr lang="it-IT" sz="1400" dirty="0" err="1" smtClean="0"/>
                        <a:t>safety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margin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L5 phi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10.9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375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99.3%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96.4%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L5 phi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10.9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500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99.0%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95.2%</a:t>
                      </a:r>
                      <a:endParaRPr lang="it-IT" sz="1600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L5 phi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10.9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750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98.5%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93.0%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L5 phi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10.9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1000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98.1%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90.7%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L5 phi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10.9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1000 (</a:t>
                      </a:r>
                      <a:r>
                        <a:rPr lang="it-IT" sz="1600" dirty="0" err="1" smtClean="0"/>
                        <a:t>real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poles</a:t>
                      </a:r>
                      <a:r>
                        <a:rPr lang="it-IT" sz="1600" dirty="0" smtClean="0"/>
                        <a:t>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97.8%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89.6%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152400" y="1301695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C00000"/>
                </a:solidFill>
              </a:rPr>
              <a:t>Available peaking-times</a:t>
            </a:r>
          </a:p>
        </p:txBody>
      </p:sp>
      <p:cxnSp>
        <p:nvCxnSpPr>
          <p:cNvPr id="11" name="Connettore 2 10"/>
          <p:cNvCxnSpPr>
            <a:endCxn id="5" idx="1"/>
          </p:cNvCxnSpPr>
          <p:nvPr/>
        </p:nvCxnSpPr>
        <p:spPr bwMode="auto">
          <a:xfrm>
            <a:off x="1428750" y="1886470"/>
            <a:ext cx="323850" cy="119555"/>
          </a:xfrm>
          <a:prstGeom prst="straightConnector1">
            <a:avLst/>
          </a:prstGeom>
          <a:noFill/>
          <a:ln w="28575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ttore 2 13"/>
          <p:cNvCxnSpPr/>
          <p:nvPr/>
        </p:nvCxnSpPr>
        <p:spPr bwMode="auto">
          <a:xfrm>
            <a:off x="1181100" y="1886470"/>
            <a:ext cx="495300" cy="424355"/>
          </a:xfrm>
          <a:prstGeom prst="straightConnector1">
            <a:avLst/>
          </a:prstGeom>
          <a:noFill/>
          <a:ln w="28575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ttore 2 16"/>
          <p:cNvCxnSpPr/>
          <p:nvPr/>
        </p:nvCxnSpPr>
        <p:spPr bwMode="auto">
          <a:xfrm>
            <a:off x="990600" y="1948875"/>
            <a:ext cx="685800" cy="933450"/>
          </a:xfrm>
          <a:prstGeom prst="straightConnector1">
            <a:avLst/>
          </a:prstGeom>
          <a:noFill/>
          <a:ln w="28575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ttangolo 18"/>
          <p:cNvSpPr/>
          <p:nvPr/>
        </p:nvSpPr>
        <p:spPr>
          <a:xfrm>
            <a:off x="190500" y="3225223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C00000"/>
                </a:solidFill>
              </a:rPr>
              <a:t>Available peaking-times</a:t>
            </a:r>
          </a:p>
        </p:txBody>
      </p:sp>
      <p:cxnSp>
        <p:nvCxnSpPr>
          <p:cNvPr id="20" name="Connettore 2 19"/>
          <p:cNvCxnSpPr/>
          <p:nvPr/>
        </p:nvCxnSpPr>
        <p:spPr bwMode="auto">
          <a:xfrm>
            <a:off x="1333500" y="3809998"/>
            <a:ext cx="485775" cy="152402"/>
          </a:xfrm>
          <a:prstGeom prst="straightConnector1">
            <a:avLst/>
          </a:prstGeom>
          <a:noFill/>
          <a:ln w="28575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nettore 2 20"/>
          <p:cNvCxnSpPr/>
          <p:nvPr/>
        </p:nvCxnSpPr>
        <p:spPr bwMode="auto">
          <a:xfrm>
            <a:off x="1181100" y="3886199"/>
            <a:ext cx="571500" cy="419101"/>
          </a:xfrm>
          <a:prstGeom prst="straightConnector1">
            <a:avLst/>
          </a:prstGeom>
          <a:noFill/>
          <a:ln w="28575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onnettore 2 21"/>
          <p:cNvCxnSpPr/>
          <p:nvPr/>
        </p:nvCxnSpPr>
        <p:spPr bwMode="auto">
          <a:xfrm>
            <a:off x="762000" y="3809998"/>
            <a:ext cx="990600" cy="1428751"/>
          </a:xfrm>
          <a:prstGeom prst="straightConnector1">
            <a:avLst/>
          </a:prstGeom>
          <a:noFill/>
          <a:ln w="28575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onnettore 2 27"/>
          <p:cNvCxnSpPr/>
          <p:nvPr/>
        </p:nvCxnSpPr>
        <p:spPr bwMode="auto">
          <a:xfrm>
            <a:off x="990600" y="3886199"/>
            <a:ext cx="762000" cy="895350"/>
          </a:xfrm>
          <a:prstGeom prst="straightConnector1">
            <a:avLst/>
          </a:prstGeom>
          <a:noFill/>
          <a:ln w="28575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11768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Efficiency simulation for the different peaking time</a:t>
            </a:r>
            <a:endParaRPr lang="en-US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42208292"/>
              </p:ext>
            </p:extLst>
          </p:nvPr>
        </p:nvGraphicFramePr>
        <p:xfrm>
          <a:off x="2057400" y="1070139"/>
          <a:ext cx="6705600" cy="2216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734"/>
                <a:gridCol w="1081066"/>
                <a:gridCol w="1752600"/>
                <a:gridCol w="1279558"/>
                <a:gridCol w="1844642"/>
              </a:tblGrid>
              <a:tr h="526094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Strip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Strip</a:t>
                      </a:r>
                      <a:r>
                        <a:rPr lang="it-IT" sz="1400" baseline="0" dirty="0" smtClean="0"/>
                        <a:t> rate [KHz]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Peaking</a:t>
                      </a:r>
                      <a:r>
                        <a:rPr lang="it-IT" sz="1400" baseline="0" dirty="0" smtClean="0"/>
                        <a:t> time [ns]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Efficiency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/>
                        <a:t>Efficiency</a:t>
                      </a:r>
                      <a:r>
                        <a:rPr lang="it-IT" sz="1400" dirty="0" smtClean="0"/>
                        <a:t>                           (x5 </a:t>
                      </a:r>
                      <a:r>
                        <a:rPr lang="it-IT" sz="1400" dirty="0" err="1" smtClean="0"/>
                        <a:t>safety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margin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</a:tr>
              <a:tr h="349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L4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9.4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250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99.5%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97.4%</a:t>
                      </a:r>
                      <a:endParaRPr lang="it-IT" sz="1600" dirty="0"/>
                    </a:p>
                  </a:txBody>
                  <a:tcPr/>
                </a:tc>
              </a:tr>
              <a:tr h="306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L4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9.4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smtClean="0"/>
                        <a:t>375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99.2%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96.1%</a:t>
                      </a:r>
                      <a:endParaRPr lang="it-IT" sz="1600" dirty="0"/>
                    </a:p>
                  </a:txBody>
                  <a:tcPr/>
                </a:tc>
              </a:tr>
              <a:tr h="306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L4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9.4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500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98.9%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94.8%</a:t>
                      </a:r>
                      <a:endParaRPr lang="it-IT" sz="1600" dirty="0"/>
                    </a:p>
                  </a:txBody>
                  <a:tcPr/>
                </a:tc>
              </a:tr>
              <a:tr h="306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L4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9.4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500</a:t>
                      </a:r>
                      <a:r>
                        <a:rPr lang="it-IT" sz="1600" baseline="0" dirty="0" smtClean="0"/>
                        <a:t> (</a:t>
                      </a:r>
                      <a:r>
                        <a:rPr lang="it-IT" sz="1600" baseline="0" dirty="0" err="1" smtClean="0"/>
                        <a:t>real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poles</a:t>
                      </a:r>
                      <a:r>
                        <a:rPr lang="it-IT" sz="1600" baseline="0" dirty="0" smtClean="0"/>
                        <a:t>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98.8%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94.1%</a:t>
                      </a:r>
                      <a:endParaRPr lang="it-IT" sz="1600" dirty="0"/>
                    </a:p>
                  </a:txBody>
                  <a:tcPr/>
                </a:tc>
              </a:tr>
              <a:tr h="306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L4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9.4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750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98.4%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92.4%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graphicFrame>
        <p:nvGraphicFramePr>
          <p:cNvPr id="6" name="Segnaposto contenuto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76601462"/>
              </p:ext>
            </p:extLst>
          </p:nvPr>
        </p:nvGraphicFramePr>
        <p:xfrm>
          <a:off x="2133600" y="3581400"/>
          <a:ext cx="6553200" cy="2333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1066800"/>
                <a:gridCol w="1828800"/>
                <a:gridCol w="1219200"/>
                <a:gridCol w="1828800"/>
              </a:tblGrid>
              <a:tr h="53340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Strip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Strip</a:t>
                      </a:r>
                      <a:r>
                        <a:rPr lang="it-IT" sz="1400" baseline="0" dirty="0" smtClean="0"/>
                        <a:t> rate [KHz]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Peaking</a:t>
                      </a:r>
                      <a:r>
                        <a:rPr lang="it-IT" sz="1400" baseline="0" dirty="0" smtClean="0"/>
                        <a:t> time [ns]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Efficiency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/>
                        <a:t>Efficiency</a:t>
                      </a:r>
                      <a:r>
                        <a:rPr lang="it-IT" sz="1400" dirty="0" smtClean="0"/>
                        <a:t>                           (x5 </a:t>
                      </a:r>
                      <a:r>
                        <a:rPr lang="it-IT" sz="1400" dirty="0" err="1" smtClean="0"/>
                        <a:t>safety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margin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dirty="0" smtClean="0"/>
                        <a:t>)</a:t>
                      </a:r>
                    </a:p>
                  </a:txBody>
                  <a:tcPr/>
                </a:tc>
              </a:tr>
              <a:tr h="354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L5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6.2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375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99.5%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97.5%</a:t>
                      </a:r>
                      <a:endParaRPr lang="it-IT" sz="1600" dirty="0"/>
                    </a:p>
                  </a:txBody>
                  <a:tcPr/>
                </a:tc>
              </a:tr>
              <a:tr h="354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L5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6.2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500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99.3%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96.7%</a:t>
                      </a:r>
                      <a:endParaRPr lang="it-IT" sz="1600" dirty="0"/>
                    </a:p>
                  </a:txBody>
                  <a:tcPr/>
                </a:tc>
              </a:tr>
              <a:tr h="383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L5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6.2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750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99.0%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95.1%</a:t>
                      </a:r>
                      <a:endParaRPr lang="it-IT" sz="1600" dirty="0"/>
                    </a:p>
                  </a:txBody>
                  <a:tcPr/>
                </a:tc>
              </a:tr>
              <a:tr h="354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L5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6.2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1000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98.7%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93.4%</a:t>
                      </a:r>
                      <a:endParaRPr lang="it-IT" sz="1600" dirty="0"/>
                    </a:p>
                  </a:txBody>
                  <a:tcPr/>
                </a:tc>
              </a:tr>
              <a:tr h="354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L5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6.2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1000 (</a:t>
                      </a:r>
                      <a:r>
                        <a:rPr lang="it-IT" sz="1600" dirty="0" err="1" smtClean="0"/>
                        <a:t>real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poles</a:t>
                      </a:r>
                      <a:r>
                        <a:rPr lang="it-IT" sz="1600" dirty="0" smtClean="0"/>
                        <a:t>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98.5%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92.5%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209550" y="1143000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C00000"/>
                </a:solidFill>
              </a:rPr>
              <a:t>Available peaking-times</a:t>
            </a:r>
          </a:p>
        </p:txBody>
      </p:sp>
      <p:cxnSp>
        <p:nvCxnSpPr>
          <p:cNvPr id="11" name="Connettore 2 10"/>
          <p:cNvCxnSpPr/>
          <p:nvPr/>
        </p:nvCxnSpPr>
        <p:spPr bwMode="auto">
          <a:xfrm>
            <a:off x="1352550" y="1896336"/>
            <a:ext cx="685800" cy="228600"/>
          </a:xfrm>
          <a:prstGeom prst="straightConnector1">
            <a:avLst/>
          </a:prstGeom>
          <a:noFill/>
          <a:ln w="28575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ttore 2 13"/>
          <p:cNvCxnSpPr/>
          <p:nvPr/>
        </p:nvCxnSpPr>
        <p:spPr bwMode="auto">
          <a:xfrm>
            <a:off x="1200150" y="1896336"/>
            <a:ext cx="838200" cy="533400"/>
          </a:xfrm>
          <a:prstGeom prst="straightConnector1">
            <a:avLst/>
          </a:prstGeom>
          <a:noFill/>
          <a:ln w="28575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ttore 2 16"/>
          <p:cNvCxnSpPr/>
          <p:nvPr/>
        </p:nvCxnSpPr>
        <p:spPr bwMode="auto">
          <a:xfrm>
            <a:off x="1047750" y="1896336"/>
            <a:ext cx="990600" cy="1219200"/>
          </a:xfrm>
          <a:prstGeom prst="straightConnector1">
            <a:avLst/>
          </a:prstGeom>
          <a:noFill/>
          <a:ln w="28575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ttangolo 18"/>
          <p:cNvSpPr/>
          <p:nvPr/>
        </p:nvSpPr>
        <p:spPr>
          <a:xfrm>
            <a:off x="0" y="3645187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C00000"/>
                </a:solidFill>
              </a:rPr>
              <a:t>Available peaking-times</a:t>
            </a:r>
          </a:p>
        </p:txBody>
      </p:sp>
      <p:cxnSp>
        <p:nvCxnSpPr>
          <p:cNvPr id="21" name="Connettore 2 20"/>
          <p:cNvCxnSpPr/>
          <p:nvPr/>
        </p:nvCxnSpPr>
        <p:spPr bwMode="auto">
          <a:xfrm>
            <a:off x="1447800" y="4229962"/>
            <a:ext cx="609600" cy="329625"/>
          </a:xfrm>
          <a:prstGeom prst="straightConnector1">
            <a:avLst/>
          </a:prstGeom>
          <a:noFill/>
          <a:ln w="28575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onnettore 2 21"/>
          <p:cNvCxnSpPr/>
          <p:nvPr/>
        </p:nvCxnSpPr>
        <p:spPr bwMode="auto">
          <a:xfrm>
            <a:off x="1143000" y="4254787"/>
            <a:ext cx="990600" cy="1143000"/>
          </a:xfrm>
          <a:prstGeom prst="straightConnector1">
            <a:avLst/>
          </a:prstGeom>
          <a:noFill/>
          <a:ln w="28575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onnettore 2 27"/>
          <p:cNvCxnSpPr/>
          <p:nvPr/>
        </p:nvCxnSpPr>
        <p:spPr bwMode="auto">
          <a:xfrm>
            <a:off x="1295400" y="4254787"/>
            <a:ext cx="762000" cy="685800"/>
          </a:xfrm>
          <a:prstGeom prst="straightConnector1">
            <a:avLst/>
          </a:prstGeom>
          <a:noFill/>
          <a:ln w="28575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2 14"/>
          <p:cNvCxnSpPr/>
          <p:nvPr/>
        </p:nvCxnSpPr>
        <p:spPr bwMode="auto">
          <a:xfrm>
            <a:off x="1571625" y="4153761"/>
            <a:ext cx="485775" cy="152402"/>
          </a:xfrm>
          <a:prstGeom prst="straightConnector1">
            <a:avLst/>
          </a:prstGeom>
          <a:noFill/>
          <a:ln w="28575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11768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332E018E-C185-491D-B742-645CA5930DE6}" type="slidenum">
              <a:rPr lang="it-IT" sz="1000" smtClean="0">
                <a:solidFill>
                  <a:srgbClr val="669933"/>
                </a:solidFill>
              </a:rPr>
              <a:pPr/>
              <a:t>14</a:t>
            </a:fld>
            <a:endParaRPr lang="it-IT" sz="1000" smtClean="0">
              <a:solidFill>
                <a:srgbClr val="669933"/>
              </a:solidFill>
            </a:endParaRPr>
          </a:p>
        </p:txBody>
      </p:sp>
      <p:sp>
        <p:nvSpPr>
          <p:cNvPr id="4099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838200" y="228600"/>
            <a:ext cx="6934200" cy="457200"/>
          </a:xfrm>
        </p:spPr>
        <p:txBody>
          <a:bodyPr/>
          <a:lstStyle/>
          <a:p>
            <a:r>
              <a:rPr lang="en-US" u="sng" dirty="0" smtClean="0"/>
              <a:t>Table of Contents</a:t>
            </a:r>
            <a:endParaRPr lang="it-IT" u="sng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FE architecture and Noise evaluation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Analog Efficiency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800" dirty="0" smtClean="0">
                <a:solidFill>
                  <a:srgbClr val="416220"/>
                </a:solidFill>
              </a:rPr>
              <a:t>Timing accuracy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400" dirty="0" smtClean="0">
                <a:solidFill>
                  <a:srgbClr val="416220"/>
                </a:solidFill>
              </a:rPr>
              <a:t>Noise jitter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400" dirty="0" smtClean="0">
                <a:solidFill>
                  <a:srgbClr val="416220"/>
                </a:solidFill>
              </a:rPr>
              <a:t>Time walk 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GB" sz="2400" dirty="0" smtClean="0">
              <a:solidFill>
                <a:srgbClr val="416220"/>
              </a:solidFill>
            </a:endParaRP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GB" sz="2400" dirty="0" smtClean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GB" sz="2400" dirty="0" smtClean="0">
              <a:solidFill>
                <a:srgbClr val="41622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rgbClr val="A3C57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4572000" y="6432550"/>
            <a:ext cx="4572000" cy="152400"/>
          </a:xfrm>
          <a:prstGeom prst="rect">
            <a:avLst/>
          </a:prstGeom>
          <a:solidFill>
            <a:srgbClr val="E4E0C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103" name="Line 10"/>
          <p:cNvSpPr>
            <a:spLocks noChangeShapeType="1"/>
          </p:cNvSpPr>
          <p:nvPr/>
        </p:nvSpPr>
        <p:spPr bwMode="auto">
          <a:xfrm>
            <a:off x="-25400" y="6578600"/>
            <a:ext cx="9232900" cy="0"/>
          </a:xfrm>
          <a:prstGeom prst="line">
            <a:avLst/>
          </a:prstGeom>
          <a:noFill/>
          <a:ln w="12700">
            <a:solidFill>
              <a:srgbClr val="66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 with TOT – Noise jitter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192" r="49794" b="4190"/>
          <a:stretch>
            <a:fillRect/>
          </a:stretch>
        </p:blipFill>
        <p:spPr bwMode="auto">
          <a:xfrm>
            <a:off x="457200" y="1219200"/>
            <a:ext cx="554498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6019800" y="4784973"/>
            <a:ext cx="35814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Signal = 52.8mV (1 MIP)</a:t>
            </a:r>
          </a:p>
          <a:p>
            <a:pPr algn="l"/>
            <a:r>
              <a:rPr lang="en-US" sz="1800" dirty="0" smtClean="0"/>
              <a:t>Noise  = 1.58mV (822 el)</a:t>
            </a:r>
          </a:p>
          <a:p>
            <a:pPr algn="l"/>
            <a:r>
              <a:rPr lang="en-US" sz="1800" dirty="0" smtClean="0"/>
              <a:t>Threshold = 0.25 MIP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Jitter TOT = 18ns rms</a:t>
            </a:r>
            <a:endParaRPr lang="en-US" sz="1800" dirty="0" smtClean="0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685800" y="838200"/>
            <a:ext cx="800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162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Transient noise simulation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41622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248400" y="12192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Peaking Time = 1us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r="1351"/>
          <a:stretch>
            <a:fillRect/>
          </a:stretch>
        </p:blipFill>
        <p:spPr bwMode="auto">
          <a:xfrm>
            <a:off x="533400" y="1219200"/>
            <a:ext cx="5562600" cy="199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 rot="20618185">
            <a:off x="1151807" y="1664716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Preliminary result</a:t>
            </a:r>
            <a:endParaRPr lang="it-IT" sz="18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0"/>
            <a:ext cx="5545227" cy="212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 with TOT – Noise jitter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715000" y="4861173"/>
            <a:ext cx="35814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Signal = 80mV (1 MIP)</a:t>
            </a:r>
          </a:p>
          <a:p>
            <a:pPr algn="l"/>
            <a:r>
              <a:rPr lang="en-US" sz="1800" dirty="0" smtClean="0"/>
              <a:t>Noise  = 2.6mV (888 el)</a:t>
            </a:r>
          </a:p>
          <a:p>
            <a:pPr algn="l"/>
            <a:r>
              <a:rPr lang="en-US" sz="1800" dirty="0" smtClean="0"/>
              <a:t>Threshold = 0.25 MIP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Jitter TOT = 12ns rms</a:t>
            </a:r>
            <a:endParaRPr lang="en-US" sz="1800" dirty="0" smtClean="0"/>
          </a:p>
        </p:txBody>
      </p:sp>
      <p:sp>
        <p:nvSpPr>
          <p:cNvPr id="8" name="Rettangolo 7"/>
          <p:cNvSpPr/>
          <p:nvPr/>
        </p:nvSpPr>
        <p:spPr>
          <a:xfrm>
            <a:off x="5943600" y="10668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Peaking Time = 500ns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5545227" cy="212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 r="1351"/>
          <a:stretch>
            <a:fillRect/>
          </a:stretch>
        </p:blipFill>
        <p:spPr bwMode="auto">
          <a:xfrm>
            <a:off x="457200" y="2971800"/>
            <a:ext cx="5562600" cy="199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 descr="tot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6324" y="838200"/>
            <a:ext cx="3969476" cy="2971800"/>
          </a:xfrm>
        </p:spPr>
      </p:pic>
      <p:pic>
        <p:nvPicPr>
          <p:cNvPr id="12" name="Segnaposto contenuto 10" descr="tot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875" y="2590800"/>
            <a:ext cx="5343525" cy="384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 with TOT – Time walk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62000" y="53340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Time walk = 936ns</a:t>
            </a:r>
            <a:endParaRPr lang="en-US" sz="1800" dirty="0" smtClean="0"/>
          </a:p>
        </p:txBody>
      </p:sp>
      <p:sp>
        <p:nvSpPr>
          <p:cNvPr id="8" name="Rettangolo 7"/>
          <p:cNvSpPr/>
          <p:nvPr/>
        </p:nvSpPr>
        <p:spPr>
          <a:xfrm>
            <a:off x="4648200" y="838201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Peaking Time = 1us</a:t>
            </a:r>
          </a:p>
          <a:p>
            <a:pPr algn="l"/>
            <a:r>
              <a:rPr lang="en-US" sz="1800" dirty="0" smtClean="0"/>
              <a:t>Threshold = 0.25 MIP</a:t>
            </a:r>
          </a:p>
          <a:p>
            <a:pPr algn="l"/>
            <a:r>
              <a:rPr lang="en-US" sz="1800" dirty="0" smtClean="0"/>
              <a:t>Dynamic Range = 0.25-15 MIP</a:t>
            </a:r>
          </a:p>
          <a:p>
            <a:pPr algn="l"/>
            <a:r>
              <a:rPr lang="en-US" sz="1800" u="sng" dirty="0" smtClean="0"/>
              <a:t>Signal applied at time 0s</a:t>
            </a:r>
          </a:p>
          <a:p>
            <a:pPr algn="l"/>
            <a:endParaRPr lang="en-US" sz="1800" dirty="0" smtClean="0"/>
          </a:p>
        </p:txBody>
      </p:sp>
      <p:cxnSp>
        <p:nvCxnSpPr>
          <p:cNvPr id="9" name="Connettore 2 8"/>
          <p:cNvCxnSpPr/>
          <p:nvPr/>
        </p:nvCxnSpPr>
        <p:spPr bwMode="auto">
          <a:xfrm>
            <a:off x="2971800" y="5562600"/>
            <a:ext cx="1524000" cy="304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ttangolo 12"/>
          <p:cNvSpPr/>
          <p:nvPr/>
        </p:nvSpPr>
        <p:spPr>
          <a:xfrm>
            <a:off x="7010400" y="28194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chemeClr val="accent2"/>
                </a:solidFill>
              </a:rPr>
              <a:t>Analog TOT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781800" y="548640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“Analog” TS</a:t>
            </a:r>
          </a:p>
        </p:txBody>
      </p:sp>
      <p:cxnSp>
        <p:nvCxnSpPr>
          <p:cNvPr id="16" name="Connettore 2 15"/>
          <p:cNvCxnSpPr/>
          <p:nvPr/>
        </p:nvCxnSpPr>
        <p:spPr bwMode="auto">
          <a:xfrm flipH="1" flipV="1">
            <a:off x="1143000" y="3352800"/>
            <a:ext cx="381000" cy="1981200"/>
          </a:xfrm>
          <a:prstGeom prst="straightConnector1">
            <a:avLst/>
          </a:prstGeom>
          <a:noFill/>
          <a:ln w="28575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ttangolo 16"/>
          <p:cNvSpPr/>
          <p:nvPr/>
        </p:nvSpPr>
        <p:spPr>
          <a:xfrm>
            <a:off x="1828800" y="40386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chemeClr val="accent2"/>
                </a:solidFill>
              </a:rPr>
              <a:t>Energy information</a:t>
            </a:r>
          </a:p>
        </p:txBody>
      </p:sp>
      <p:cxnSp>
        <p:nvCxnSpPr>
          <p:cNvPr id="18" name="Connettore 2 17"/>
          <p:cNvCxnSpPr/>
          <p:nvPr/>
        </p:nvCxnSpPr>
        <p:spPr bwMode="auto">
          <a:xfrm flipV="1">
            <a:off x="3276600" y="3733800"/>
            <a:ext cx="1447800" cy="5334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10" descr="tot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1063453"/>
            <a:ext cx="5343525" cy="370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 with TOT – “Digital” outputs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191000" y="17526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chemeClr val="accent2"/>
                </a:solidFill>
              </a:rPr>
              <a:t>Digital TOT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495800" y="38100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TS</a:t>
            </a:r>
          </a:p>
        </p:txBody>
      </p:sp>
      <p:sp>
        <p:nvSpPr>
          <p:cNvPr id="7" name="Rettangolo 6"/>
          <p:cNvSpPr/>
          <p:nvPr/>
        </p:nvSpPr>
        <p:spPr>
          <a:xfrm>
            <a:off x="5410200" y="50292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TOT clock = 2 MHz</a:t>
            </a:r>
          </a:p>
          <a:p>
            <a:pPr algn="l"/>
            <a:r>
              <a:rPr lang="en-US" sz="1800" dirty="0" smtClean="0"/>
              <a:t>	(3 bit TOT)</a:t>
            </a:r>
          </a:p>
          <a:p>
            <a:pPr algn="l"/>
            <a:r>
              <a:rPr lang="en-US" sz="1800" dirty="0" smtClean="0"/>
              <a:t>TS clock = 30 MHz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248400" y="9906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Peaking Time = 1us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239000" cy="838200"/>
          </a:xfrm>
        </p:spPr>
        <p:txBody>
          <a:bodyPr/>
          <a:lstStyle/>
          <a:p>
            <a:r>
              <a:rPr lang="en-US" dirty="0" smtClean="0"/>
              <a:t>Timing Resolution with TOT – Energy reconstruction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pic>
        <p:nvPicPr>
          <p:cNvPr id="10" name="Segnaposto contenuto 9" descr="tot3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07952"/>
            <a:ext cx="5343525" cy="3840248"/>
          </a:xfrm>
        </p:spPr>
      </p:pic>
      <p:pic>
        <p:nvPicPr>
          <p:cNvPr id="13" name="Segnaposto contenuto 10" descr="tot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53000" y="3429000"/>
            <a:ext cx="402909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igura a mano libera 18"/>
          <p:cNvSpPr/>
          <p:nvPr/>
        </p:nvSpPr>
        <p:spPr bwMode="auto">
          <a:xfrm>
            <a:off x="4419600" y="2133600"/>
            <a:ext cx="2286000" cy="3569493"/>
          </a:xfrm>
          <a:custGeom>
            <a:avLst/>
            <a:gdLst>
              <a:gd name="connsiteX0" fmla="*/ 0 w 1590675"/>
              <a:gd name="connsiteY0" fmla="*/ 0 h 4491037"/>
              <a:gd name="connsiteX1" fmla="*/ 1076325 w 1590675"/>
              <a:gd name="connsiteY1" fmla="*/ 790575 h 4491037"/>
              <a:gd name="connsiteX2" fmla="*/ 1371600 w 1590675"/>
              <a:gd name="connsiteY2" fmla="*/ 3876675 h 4491037"/>
              <a:gd name="connsiteX3" fmla="*/ 1590675 w 1590675"/>
              <a:gd name="connsiteY3" fmla="*/ 4476750 h 4491037"/>
              <a:gd name="connsiteX0" fmla="*/ 0 w 1590675"/>
              <a:gd name="connsiteY0" fmla="*/ 0 h 4483893"/>
              <a:gd name="connsiteX1" fmla="*/ 1209675 w 1590675"/>
              <a:gd name="connsiteY1" fmla="*/ 1905000 h 4483893"/>
              <a:gd name="connsiteX2" fmla="*/ 1371600 w 1590675"/>
              <a:gd name="connsiteY2" fmla="*/ 3876675 h 4483893"/>
              <a:gd name="connsiteX3" fmla="*/ 1590675 w 1590675"/>
              <a:gd name="connsiteY3" fmla="*/ 4476750 h 4483893"/>
              <a:gd name="connsiteX0" fmla="*/ 0 w 1219200"/>
              <a:gd name="connsiteY0" fmla="*/ 0 h 3264693"/>
              <a:gd name="connsiteX1" fmla="*/ 838200 w 1219200"/>
              <a:gd name="connsiteY1" fmla="*/ 685800 h 3264693"/>
              <a:gd name="connsiteX2" fmla="*/ 1000125 w 1219200"/>
              <a:gd name="connsiteY2" fmla="*/ 2657475 h 3264693"/>
              <a:gd name="connsiteX3" fmla="*/ 1219200 w 1219200"/>
              <a:gd name="connsiteY3" fmla="*/ 3257550 h 3264693"/>
              <a:gd name="connsiteX0" fmla="*/ 0 w 2286000"/>
              <a:gd name="connsiteY0" fmla="*/ 0 h 3569493"/>
              <a:gd name="connsiteX1" fmla="*/ 1905000 w 2286000"/>
              <a:gd name="connsiteY1" fmla="*/ 990600 h 3569493"/>
              <a:gd name="connsiteX2" fmla="*/ 2066925 w 2286000"/>
              <a:gd name="connsiteY2" fmla="*/ 2962275 h 3569493"/>
              <a:gd name="connsiteX3" fmla="*/ 2286000 w 2286000"/>
              <a:gd name="connsiteY3" fmla="*/ 3562350 h 3569493"/>
              <a:gd name="connsiteX0" fmla="*/ 0 w 2286000"/>
              <a:gd name="connsiteY0" fmla="*/ 0 h 3569493"/>
              <a:gd name="connsiteX1" fmla="*/ 1524000 w 2286000"/>
              <a:gd name="connsiteY1" fmla="*/ 914400 h 3569493"/>
              <a:gd name="connsiteX2" fmla="*/ 2066925 w 2286000"/>
              <a:gd name="connsiteY2" fmla="*/ 2962275 h 3569493"/>
              <a:gd name="connsiteX3" fmla="*/ 2286000 w 2286000"/>
              <a:gd name="connsiteY3" fmla="*/ 3562350 h 3569493"/>
              <a:gd name="connsiteX0" fmla="*/ 0 w 2286000"/>
              <a:gd name="connsiteY0" fmla="*/ 0 h 3569493"/>
              <a:gd name="connsiteX1" fmla="*/ 1524000 w 2286000"/>
              <a:gd name="connsiteY1" fmla="*/ 914400 h 3569493"/>
              <a:gd name="connsiteX2" fmla="*/ 1828800 w 2286000"/>
              <a:gd name="connsiteY2" fmla="*/ 2438400 h 3569493"/>
              <a:gd name="connsiteX3" fmla="*/ 2286000 w 2286000"/>
              <a:gd name="connsiteY3" fmla="*/ 3562350 h 3569493"/>
              <a:gd name="connsiteX0" fmla="*/ 0 w 2286000"/>
              <a:gd name="connsiteY0" fmla="*/ 0 h 3569493"/>
              <a:gd name="connsiteX1" fmla="*/ 1447800 w 2286000"/>
              <a:gd name="connsiteY1" fmla="*/ 685800 h 3569493"/>
              <a:gd name="connsiteX2" fmla="*/ 1828800 w 2286000"/>
              <a:gd name="connsiteY2" fmla="*/ 2438400 h 3569493"/>
              <a:gd name="connsiteX3" fmla="*/ 2286000 w 2286000"/>
              <a:gd name="connsiteY3" fmla="*/ 3562350 h 3569493"/>
              <a:gd name="connsiteX0" fmla="*/ 0 w 2286000"/>
              <a:gd name="connsiteY0" fmla="*/ 0 h 3569493"/>
              <a:gd name="connsiteX1" fmla="*/ 1447800 w 2286000"/>
              <a:gd name="connsiteY1" fmla="*/ 685800 h 3569493"/>
              <a:gd name="connsiteX2" fmla="*/ 1752600 w 2286000"/>
              <a:gd name="connsiteY2" fmla="*/ 2743200 h 3569493"/>
              <a:gd name="connsiteX3" fmla="*/ 2286000 w 2286000"/>
              <a:gd name="connsiteY3" fmla="*/ 3562350 h 356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569493">
                <a:moveTo>
                  <a:pt x="0" y="0"/>
                </a:moveTo>
                <a:cubicBezTo>
                  <a:pt x="423862" y="72231"/>
                  <a:pt x="1155700" y="228600"/>
                  <a:pt x="1447800" y="685800"/>
                </a:cubicBezTo>
                <a:cubicBezTo>
                  <a:pt x="1739900" y="1143000"/>
                  <a:pt x="1612900" y="2263775"/>
                  <a:pt x="1752600" y="2743200"/>
                </a:cubicBezTo>
                <a:cubicBezTo>
                  <a:pt x="1892300" y="3222625"/>
                  <a:pt x="2219325" y="3569493"/>
                  <a:pt x="2286000" y="356235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172200" y="16002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/>
              <a:t>With only this information, reconstruct what was the time walk.</a:t>
            </a:r>
          </a:p>
        </p:txBody>
      </p:sp>
      <p:sp>
        <p:nvSpPr>
          <p:cNvPr id="8" name="Rettangolo 7"/>
          <p:cNvSpPr/>
          <p:nvPr/>
        </p:nvSpPr>
        <p:spPr>
          <a:xfrm>
            <a:off x="7086600" y="548640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“Analog” 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332E018E-C185-491D-B742-645CA5930DE6}" type="slidenum">
              <a:rPr lang="it-IT" sz="1000" smtClean="0">
                <a:solidFill>
                  <a:srgbClr val="669933"/>
                </a:solidFill>
              </a:rPr>
              <a:pPr/>
              <a:t>2</a:t>
            </a:fld>
            <a:endParaRPr lang="it-IT" sz="1000" smtClean="0">
              <a:solidFill>
                <a:srgbClr val="669933"/>
              </a:solidFill>
            </a:endParaRPr>
          </a:p>
        </p:txBody>
      </p:sp>
      <p:sp>
        <p:nvSpPr>
          <p:cNvPr id="4099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838200" y="228600"/>
            <a:ext cx="6934200" cy="457200"/>
          </a:xfrm>
        </p:spPr>
        <p:txBody>
          <a:bodyPr/>
          <a:lstStyle/>
          <a:p>
            <a:r>
              <a:rPr lang="en-US" u="sng" dirty="0" smtClean="0"/>
              <a:t>Table of Contents</a:t>
            </a:r>
            <a:endParaRPr lang="it-IT" u="sng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800" dirty="0" smtClean="0">
                <a:solidFill>
                  <a:srgbClr val="416220"/>
                </a:solidFill>
              </a:rPr>
              <a:t>FE architecture and Noise evaluation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800" dirty="0" smtClean="0">
                <a:solidFill>
                  <a:srgbClr val="416220"/>
                </a:solidFill>
              </a:rPr>
              <a:t>Analog Efficiency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800" dirty="0" smtClean="0">
                <a:solidFill>
                  <a:srgbClr val="416220"/>
                </a:solidFill>
              </a:rPr>
              <a:t>Timing accuracy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400" dirty="0" smtClean="0">
                <a:solidFill>
                  <a:srgbClr val="416220"/>
                </a:solidFill>
              </a:rPr>
              <a:t>Noise jitter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400" dirty="0" smtClean="0">
                <a:solidFill>
                  <a:srgbClr val="416220"/>
                </a:solidFill>
              </a:rPr>
              <a:t>Time walk 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GB" sz="2400" dirty="0" smtClean="0">
              <a:solidFill>
                <a:srgbClr val="416220"/>
              </a:solidFill>
            </a:endParaRP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GB" sz="2400" dirty="0" smtClean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GB" sz="2400" dirty="0" smtClean="0">
              <a:solidFill>
                <a:srgbClr val="41622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rgbClr val="A3C57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4572000" y="6432550"/>
            <a:ext cx="4572000" cy="152400"/>
          </a:xfrm>
          <a:prstGeom prst="rect">
            <a:avLst/>
          </a:prstGeom>
          <a:solidFill>
            <a:srgbClr val="E4E0C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103" name="Line 10"/>
          <p:cNvSpPr>
            <a:spLocks noChangeShapeType="1"/>
          </p:cNvSpPr>
          <p:nvPr/>
        </p:nvSpPr>
        <p:spPr bwMode="auto">
          <a:xfrm>
            <a:off x="-25400" y="6578600"/>
            <a:ext cx="9232900" cy="0"/>
          </a:xfrm>
          <a:prstGeom prst="line">
            <a:avLst/>
          </a:prstGeom>
          <a:noFill/>
          <a:ln w="12700">
            <a:solidFill>
              <a:srgbClr val="66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 with TOT – Time correction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553200" y="1307068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Peaking Time = 1us</a:t>
            </a:r>
          </a:p>
        </p:txBody>
      </p:sp>
      <p:pic>
        <p:nvPicPr>
          <p:cNvPr id="11" name="Segnaposto contenuto 10" descr="tot4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99326"/>
            <a:ext cx="5343525" cy="3840248"/>
          </a:xfrm>
        </p:spPr>
      </p:pic>
      <p:sp>
        <p:nvSpPr>
          <p:cNvPr id="12" name="Rettangolo 11"/>
          <p:cNvSpPr/>
          <p:nvPr/>
        </p:nvSpPr>
        <p:spPr>
          <a:xfrm>
            <a:off x="2743200" y="34290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TS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267200" y="3581400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339966"/>
                </a:solidFill>
              </a:rPr>
              <a:t>Time walk correction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419600" y="4267200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chemeClr val="accent2"/>
                </a:solidFill>
              </a:rPr>
              <a:t>Reconstructed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 with TOT – Time corr</a:t>
            </a:r>
            <a:r>
              <a:rPr lang="en-US" dirty="0" smtClean="0">
                <a:solidFill>
                  <a:srgbClr val="416220"/>
                </a:solidFill>
              </a:rPr>
              <a:t>ection with phase error</a:t>
            </a:r>
            <a:endParaRPr lang="it-IT" dirty="0">
              <a:solidFill>
                <a:srgbClr val="41622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505200" y="5334000"/>
            <a:ext cx="54102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Max error = 80ns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Some residual structure in the reconstructed time</a:t>
            </a:r>
            <a:endParaRPr lang="en-US" sz="1800" dirty="0" smtClean="0"/>
          </a:p>
        </p:txBody>
      </p:sp>
      <p:sp>
        <p:nvSpPr>
          <p:cNvPr id="8" name="Rettangolo 7"/>
          <p:cNvSpPr/>
          <p:nvPr/>
        </p:nvSpPr>
        <p:spPr>
          <a:xfrm>
            <a:off x="6400800" y="1143000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Peaking Time = 1us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TOT = 3 bits</a:t>
            </a:r>
          </a:p>
          <a:p>
            <a:pPr algn="l"/>
            <a:r>
              <a:rPr lang="en-US" sz="1800" dirty="0" smtClean="0"/>
              <a:t>TOT clock = 2 MHz</a:t>
            </a:r>
          </a:p>
        </p:txBody>
      </p:sp>
      <p:pic>
        <p:nvPicPr>
          <p:cNvPr id="10" name="Segnaposto contenuto 9" descr="tot5_3bit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990600"/>
            <a:ext cx="5343525" cy="4000500"/>
          </a:xfrm>
        </p:spPr>
      </p:pic>
      <p:cxnSp>
        <p:nvCxnSpPr>
          <p:cNvPr id="9" name="Connettore 2 8"/>
          <p:cNvCxnSpPr/>
          <p:nvPr/>
        </p:nvCxnSpPr>
        <p:spPr bwMode="auto">
          <a:xfrm>
            <a:off x="5715000" y="2667000"/>
            <a:ext cx="0" cy="609600"/>
          </a:xfrm>
          <a:prstGeom prst="straightConnector1">
            <a:avLst/>
          </a:prstGeom>
          <a:noFill/>
          <a:ln w="28575">
            <a:solidFill>
              <a:srgbClr val="339966"/>
            </a:solidFill>
            <a:headEnd type="triangle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ttore 2 11"/>
          <p:cNvCxnSpPr/>
          <p:nvPr/>
        </p:nvCxnSpPr>
        <p:spPr bwMode="auto">
          <a:xfrm flipH="1" flipV="1">
            <a:off x="5791200" y="2971800"/>
            <a:ext cx="990600" cy="762000"/>
          </a:xfrm>
          <a:prstGeom prst="straightConnector1">
            <a:avLst/>
          </a:prstGeom>
          <a:noFill/>
          <a:ln w="28575">
            <a:solidFill>
              <a:srgbClr val="339966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ttangolo 12"/>
          <p:cNvSpPr/>
          <p:nvPr/>
        </p:nvSpPr>
        <p:spPr>
          <a:xfrm>
            <a:off x="6629400" y="3704272"/>
            <a:ext cx="236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63B360"/>
                </a:solidFill>
              </a:rPr>
              <a:t>Random time relation between  hit and TS clock</a:t>
            </a:r>
            <a:endParaRPr lang="en-US" sz="2000" u="sng" dirty="0" smtClean="0">
              <a:solidFill>
                <a:srgbClr val="63B360"/>
              </a:solidFill>
            </a:endParaRPr>
          </a:p>
          <a:p>
            <a:pPr algn="l"/>
            <a:endParaRPr lang="en-US" sz="2000" dirty="0" smtClean="0">
              <a:solidFill>
                <a:srgbClr val="63B3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 with TOT – Time correction with phase error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505200" y="5334000"/>
            <a:ext cx="54102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Max error = 50ns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Some residual structure in the reconstructed time</a:t>
            </a:r>
            <a:endParaRPr lang="en-US" sz="1800" dirty="0" smtClean="0"/>
          </a:p>
        </p:txBody>
      </p:sp>
      <p:sp>
        <p:nvSpPr>
          <p:cNvPr id="8" name="Rettangolo 7"/>
          <p:cNvSpPr/>
          <p:nvPr/>
        </p:nvSpPr>
        <p:spPr>
          <a:xfrm>
            <a:off x="6400800" y="114300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Peaking Time = 1us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TOT = 4 bits</a:t>
            </a:r>
          </a:p>
          <a:p>
            <a:pPr algn="l"/>
            <a:r>
              <a:rPr lang="en-US" sz="1800" dirty="0" smtClean="0"/>
              <a:t>TOT clock = 4.2 MHz</a:t>
            </a:r>
          </a:p>
        </p:txBody>
      </p:sp>
      <p:pic>
        <p:nvPicPr>
          <p:cNvPr id="10" name="Segnaposto contenuto 9" descr="tot5_3bit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990600"/>
            <a:ext cx="5343525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 with TOT – Time correction with phase error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505200" y="53340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Max error = 35ns</a:t>
            </a:r>
          </a:p>
        </p:txBody>
      </p:sp>
      <p:sp>
        <p:nvSpPr>
          <p:cNvPr id="8" name="Rettangolo 7"/>
          <p:cNvSpPr/>
          <p:nvPr/>
        </p:nvSpPr>
        <p:spPr>
          <a:xfrm>
            <a:off x="6400800" y="114300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Peaking Time = 1us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TOT = 5 bits</a:t>
            </a:r>
          </a:p>
          <a:p>
            <a:pPr algn="l"/>
            <a:r>
              <a:rPr lang="en-US" sz="1800" dirty="0" smtClean="0"/>
              <a:t>TOT clock = 8.8 MHz</a:t>
            </a:r>
          </a:p>
        </p:txBody>
      </p:sp>
      <p:pic>
        <p:nvPicPr>
          <p:cNvPr id="10" name="Segnaposto contenuto 9" descr="tot5_3bit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990600"/>
            <a:ext cx="5343525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 with TOT – Time correction with phase error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505200" y="5334000"/>
            <a:ext cx="5410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Max error = 25ns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Constant and uniform time error!  </a:t>
            </a:r>
            <a:endParaRPr lang="en-US" sz="1800" dirty="0" smtClean="0"/>
          </a:p>
        </p:txBody>
      </p:sp>
      <p:sp>
        <p:nvSpPr>
          <p:cNvPr id="8" name="Rettangolo 7"/>
          <p:cNvSpPr/>
          <p:nvPr/>
        </p:nvSpPr>
        <p:spPr>
          <a:xfrm>
            <a:off x="6400800" y="114300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Peaking Time = 1us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TOT = 6 bits</a:t>
            </a:r>
          </a:p>
          <a:p>
            <a:pPr algn="l"/>
            <a:r>
              <a:rPr lang="en-US" sz="1800" dirty="0" smtClean="0"/>
              <a:t>TOT clock = 18 MHz</a:t>
            </a:r>
          </a:p>
        </p:txBody>
      </p:sp>
      <p:pic>
        <p:nvPicPr>
          <p:cNvPr id="10" name="Segnaposto contenuto 9" descr="tot5_3bit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990600"/>
            <a:ext cx="5343525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 and next activities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Noise level adequate of a S/N &gt; 20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Foreseen efficiency &gt; 98% at nominal background rate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Time resolution can be increased in the outer layer with more precise TOT information.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Design  of TOT comparator and of BLR undergoing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800" dirty="0" smtClean="0"/>
              <a:t>Backup Slide</a:t>
            </a:r>
            <a:endParaRPr lang="it-IT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Efficiency</a:t>
            </a:r>
            <a:r>
              <a:rPr lang="it-IT" dirty="0"/>
              <a:t> </a:t>
            </a:r>
            <a:r>
              <a:rPr lang="it-IT" dirty="0" err="1" smtClean="0"/>
              <a:t>simulation</a:t>
            </a:r>
            <a:r>
              <a:rPr lang="it-IT" dirty="0" smtClean="0"/>
              <a:t> for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layers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shaper</a:t>
            </a:r>
            <a:r>
              <a:rPr lang="it-IT" dirty="0" smtClean="0"/>
              <a:t> (RC)</a:t>
            </a:r>
            <a:r>
              <a:rPr lang="it-IT" baseline="30000" dirty="0" smtClean="0"/>
              <a:t>2</a:t>
            </a:r>
            <a:r>
              <a:rPr lang="it-IT" dirty="0" smtClean="0"/>
              <a:t>-CR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nominal</a:t>
            </a:r>
            <a:r>
              <a:rPr lang="it-IT" dirty="0" smtClean="0"/>
              <a:t> </a:t>
            </a:r>
            <a:r>
              <a:rPr lang="it-IT" dirty="0" err="1" smtClean="0"/>
              <a:t>rates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22332235"/>
              </p:ext>
            </p:extLst>
          </p:nvPr>
        </p:nvGraphicFramePr>
        <p:xfrm>
          <a:off x="762000" y="838200"/>
          <a:ext cx="68580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524000"/>
                <a:gridCol w="1219200"/>
                <a:gridCol w="1828800"/>
              </a:tblGrid>
              <a:tr h="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Strip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Strip</a:t>
                      </a:r>
                      <a:r>
                        <a:rPr lang="it-IT" sz="1600" baseline="0" dirty="0" smtClean="0"/>
                        <a:t> rate [kHz]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Peaking</a:t>
                      </a:r>
                      <a:r>
                        <a:rPr lang="it-IT" sz="1600" baseline="0" dirty="0" smtClean="0"/>
                        <a:t> time [ns]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Efficiency</a:t>
                      </a:r>
                      <a:r>
                        <a:rPr lang="it-IT" sz="1600" dirty="0" smtClean="0"/>
                        <a:t>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Efficiency</a:t>
                      </a:r>
                      <a:endParaRPr lang="it-IT" sz="1600" dirty="0" smtClean="0"/>
                    </a:p>
                    <a:p>
                      <a:pPr algn="ctr"/>
                      <a:r>
                        <a:rPr lang="it-IT" sz="1400" dirty="0" smtClean="0"/>
                        <a:t>(x5 </a:t>
                      </a:r>
                      <a:r>
                        <a:rPr lang="it-IT" sz="1400" dirty="0" err="1" smtClean="0"/>
                        <a:t>safety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margin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L0 (side</a:t>
                      </a:r>
                      <a:r>
                        <a:rPr lang="it-IT" sz="1400" baseline="0" dirty="0" smtClean="0"/>
                        <a:t> 1)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242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25 </a:t>
                      </a:r>
                      <a:r>
                        <a:rPr lang="it-IT" sz="1400" baseline="0" dirty="0" smtClean="0"/>
                        <a:t>(</a:t>
                      </a:r>
                      <a:r>
                        <a:rPr lang="it-IT" sz="1400" baseline="0" dirty="0" err="1" smtClean="0"/>
                        <a:t>real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poles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99.1 %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95.7 %</a:t>
                      </a:r>
                      <a:endParaRPr lang="it-IT" sz="1600" dirty="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L1 Phi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100 </a:t>
                      </a:r>
                      <a:r>
                        <a:rPr lang="it-IT" sz="1400" baseline="0" dirty="0" smtClean="0"/>
                        <a:t>(</a:t>
                      </a:r>
                      <a:r>
                        <a:rPr lang="it-IT" sz="1400" baseline="0" dirty="0" err="1" smtClean="0"/>
                        <a:t>real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poles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98.3%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91.0%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L2 Phi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100 </a:t>
                      </a:r>
                      <a:r>
                        <a:rPr lang="it-IT" sz="1400" baseline="0" dirty="0" smtClean="0"/>
                        <a:t>(</a:t>
                      </a:r>
                      <a:r>
                        <a:rPr lang="it-IT" sz="1400" baseline="0" dirty="0" err="1" smtClean="0"/>
                        <a:t>real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poles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98.5%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92.6%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L3 phi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83.8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aseline="0" dirty="0" smtClean="0"/>
                        <a:t>200 (</a:t>
                      </a:r>
                      <a:r>
                        <a:rPr lang="it-IT" sz="1400" baseline="0" dirty="0" err="1" smtClean="0"/>
                        <a:t>real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poles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96.2%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82.4%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L4 phi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500 </a:t>
                      </a:r>
                      <a:r>
                        <a:rPr lang="it-IT" sz="1400" baseline="0" dirty="0" smtClean="0"/>
                        <a:t>(</a:t>
                      </a:r>
                      <a:r>
                        <a:rPr lang="it-IT" sz="1400" baseline="0" dirty="0" err="1" smtClean="0"/>
                        <a:t>real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poles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98.2 %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91.4 %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L5 phi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10.9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1000 </a:t>
                      </a:r>
                      <a:r>
                        <a:rPr lang="it-IT" sz="1400" baseline="0" dirty="0" smtClean="0"/>
                        <a:t>(</a:t>
                      </a:r>
                      <a:r>
                        <a:rPr lang="it-IT" sz="1400" baseline="0" dirty="0" err="1" smtClean="0"/>
                        <a:t>real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poles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97.8 %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89.6 % 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graphicFrame>
        <p:nvGraphicFramePr>
          <p:cNvPr id="6" name="Segnaposto contenuto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56526609"/>
              </p:ext>
            </p:extLst>
          </p:nvPr>
        </p:nvGraphicFramePr>
        <p:xfrm>
          <a:off x="762000" y="3568700"/>
          <a:ext cx="6858000" cy="279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524000"/>
                <a:gridCol w="1219200"/>
                <a:gridCol w="1828800"/>
              </a:tblGrid>
              <a:tr h="60960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Strip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Strip</a:t>
                      </a:r>
                      <a:r>
                        <a:rPr lang="it-IT" sz="1400" baseline="0" dirty="0" smtClean="0"/>
                        <a:t> rate [kHz]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Peaking</a:t>
                      </a:r>
                      <a:r>
                        <a:rPr lang="it-IT" sz="1400" baseline="0" dirty="0" smtClean="0"/>
                        <a:t> time [ns]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Efficiency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Efficiency</a:t>
                      </a:r>
                      <a:r>
                        <a:rPr kumimoji="0" lang="it-IT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(x5 </a:t>
                      </a:r>
                      <a:r>
                        <a:rPr kumimoji="0" lang="it-IT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safety</a:t>
                      </a: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margin</a:t>
                      </a: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L0 (side 2)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242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25 </a:t>
                      </a:r>
                      <a:r>
                        <a:rPr lang="it-IT" sz="1400" baseline="0" dirty="0" smtClean="0"/>
                        <a:t>(</a:t>
                      </a:r>
                      <a:r>
                        <a:rPr lang="it-IT" sz="1400" baseline="0" dirty="0" err="1" smtClean="0"/>
                        <a:t>real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poles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99.5%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97.4%</a:t>
                      </a:r>
                      <a:endParaRPr lang="it-IT" sz="1600" dirty="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L1 z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100 </a:t>
                      </a:r>
                      <a:r>
                        <a:rPr lang="it-IT" sz="1400" baseline="0" dirty="0" smtClean="0"/>
                        <a:t>(</a:t>
                      </a:r>
                      <a:r>
                        <a:rPr lang="it-IT" sz="1400" baseline="0" dirty="0" err="1" smtClean="0"/>
                        <a:t>real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poles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98.2%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90.8%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L2 z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90.8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100 </a:t>
                      </a:r>
                      <a:r>
                        <a:rPr lang="it-IT" sz="1400" baseline="0" dirty="0" smtClean="0"/>
                        <a:t>(</a:t>
                      </a:r>
                      <a:r>
                        <a:rPr lang="it-IT" sz="1400" baseline="0" dirty="0" err="1" smtClean="0"/>
                        <a:t>real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poles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98.2%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91.4%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L3 z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aseline="0" dirty="0" smtClean="0"/>
                        <a:t>200 (</a:t>
                      </a:r>
                      <a:r>
                        <a:rPr lang="it-IT" sz="1400" baseline="0" dirty="0" err="1" smtClean="0"/>
                        <a:t>real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poles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97.9</a:t>
                      </a:r>
                      <a:r>
                        <a:rPr lang="it-IT" sz="1400" dirty="0"/>
                        <a:t>%</a:t>
                      </a:r>
                      <a:endParaRPr lang="it-IT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89.3%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L4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500 </a:t>
                      </a:r>
                      <a:r>
                        <a:rPr lang="it-IT" sz="1400" baseline="0" dirty="0" smtClean="0"/>
                        <a:t>(</a:t>
                      </a:r>
                      <a:r>
                        <a:rPr lang="it-IT" sz="1400" baseline="0" dirty="0" err="1" smtClean="0"/>
                        <a:t>real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poles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98.8 %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94.1 %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L5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1000 </a:t>
                      </a:r>
                      <a:r>
                        <a:rPr lang="it-IT" sz="1400" baseline="0" dirty="0" smtClean="0"/>
                        <a:t>(</a:t>
                      </a:r>
                      <a:r>
                        <a:rPr lang="it-IT" sz="1400" baseline="0" dirty="0" err="1" smtClean="0"/>
                        <a:t>real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poles</a:t>
                      </a:r>
                      <a:r>
                        <a:rPr lang="it-IT" sz="1400" baseline="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98.5 %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92.5 % 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7553325" y="2679412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C00000"/>
                </a:solidFill>
              </a:rPr>
              <a:t>Foreseen peaking-times</a:t>
            </a:r>
          </a:p>
        </p:txBody>
      </p:sp>
      <p:cxnSp>
        <p:nvCxnSpPr>
          <p:cNvPr id="8" name="Connettore 2 7"/>
          <p:cNvCxnSpPr/>
          <p:nvPr/>
        </p:nvCxnSpPr>
        <p:spPr bwMode="auto">
          <a:xfrm flipH="1">
            <a:off x="7167564" y="3245136"/>
            <a:ext cx="438150" cy="159037"/>
          </a:xfrm>
          <a:prstGeom prst="straightConnector1">
            <a:avLst/>
          </a:prstGeom>
          <a:noFill/>
          <a:ln w="28575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ttore 2 8"/>
          <p:cNvCxnSpPr/>
          <p:nvPr/>
        </p:nvCxnSpPr>
        <p:spPr bwMode="auto">
          <a:xfrm flipH="1">
            <a:off x="7148514" y="2971800"/>
            <a:ext cx="414336" cy="152400"/>
          </a:xfrm>
          <a:prstGeom prst="straightConnector1">
            <a:avLst/>
          </a:prstGeom>
          <a:noFill/>
          <a:ln w="28575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ttangolo 13"/>
          <p:cNvSpPr/>
          <p:nvPr/>
        </p:nvSpPr>
        <p:spPr>
          <a:xfrm>
            <a:off x="7605714" y="5486400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C00000"/>
                </a:solidFill>
              </a:rPr>
              <a:t>Foreseen peaking-times</a:t>
            </a:r>
          </a:p>
        </p:txBody>
      </p:sp>
      <p:cxnSp>
        <p:nvCxnSpPr>
          <p:cNvPr id="15" name="Connettore 2 14"/>
          <p:cNvCxnSpPr/>
          <p:nvPr/>
        </p:nvCxnSpPr>
        <p:spPr bwMode="auto">
          <a:xfrm flipH="1">
            <a:off x="7219953" y="6052124"/>
            <a:ext cx="438150" cy="159037"/>
          </a:xfrm>
          <a:prstGeom prst="straightConnector1">
            <a:avLst/>
          </a:prstGeom>
          <a:noFill/>
          <a:ln w="28575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ttore 2 15"/>
          <p:cNvCxnSpPr/>
          <p:nvPr/>
        </p:nvCxnSpPr>
        <p:spPr bwMode="auto">
          <a:xfrm flipH="1">
            <a:off x="7200903" y="5778788"/>
            <a:ext cx="414336" cy="152400"/>
          </a:xfrm>
          <a:prstGeom prst="straightConnector1">
            <a:avLst/>
          </a:prstGeom>
          <a:noFill/>
          <a:ln w="28575">
            <a:solidFill>
              <a:srgbClr val="C0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13580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93930079"/>
              </p:ext>
            </p:extLst>
          </p:nvPr>
        </p:nvGraphicFramePr>
        <p:xfrm>
          <a:off x="533400" y="1447800"/>
          <a:ext cx="8242223" cy="2819400"/>
        </p:xfrm>
        <a:graphic>
          <a:graphicData uri="http://schemas.openxmlformats.org/presentationml/2006/ole">
            <p:oleObj spid="_x0000_s19557" name="Visio" r:id="rId3" imgW="7815560" imgH="2673787" progId="Visio.Drawing.11">
              <p:embed/>
            </p:oleObj>
          </a:graphicData>
        </a:graphic>
      </p:graphicFrame>
      <p:sp>
        <p:nvSpPr>
          <p:cNvPr id="5123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 of chosen architecture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838200" y="914400"/>
            <a:ext cx="2362200" cy="457200"/>
          </a:xfrm>
        </p:spPr>
        <p:txBody>
          <a:bodyPr/>
          <a:lstStyle/>
          <a:p>
            <a:r>
              <a:rPr lang="en-US" dirty="0" smtClean="0"/>
              <a:t>FE-Block Diagram</a:t>
            </a:r>
            <a:endParaRPr lang="en-US" dirty="0"/>
          </a:p>
        </p:txBody>
      </p:sp>
      <p:sp>
        <p:nvSpPr>
          <p:cNvPr id="5122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6A124460-C6AE-403B-B744-9E20BC5699AD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4572000"/>
            <a:ext cx="7848600" cy="190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416220"/>
                </a:solidFill>
              </a:rPr>
              <a:t>Third order complex-pole shaping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22C58C31-5CB3-404A-8324-0ECC24C268B6}" type="slidenum">
              <a:rPr lang="it-IT" sz="1000" smtClean="0">
                <a:solidFill>
                  <a:srgbClr val="669933"/>
                </a:solidFill>
              </a:rPr>
              <a:pPr/>
              <a:t>4</a:t>
            </a:fld>
            <a:endParaRPr lang="it-IT" sz="1000" smtClean="0">
              <a:solidFill>
                <a:srgbClr val="669933"/>
              </a:solidFill>
            </a:endParaRPr>
          </a:p>
        </p:txBody>
      </p:sp>
      <p:sp>
        <p:nvSpPr>
          <p:cNvPr id="6147" name="Rectangle 1026"/>
          <p:cNvSpPr>
            <a:spLocks noGrp="1" noChangeAspect="1" noChangeArrowheads="1"/>
          </p:cNvSpPr>
          <p:nvPr>
            <p:ph type="title"/>
          </p:nvPr>
        </p:nvSpPr>
        <p:spPr>
          <a:xfrm>
            <a:off x="838200" y="152400"/>
            <a:ext cx="6934200" cy="533400"/>
          </a:xfrm>
        </p:spPr>
        <p:txBody>
          <a:bodyPr/>
          <a:lstStyle/>
          <a:p>
            <a:r>
              <a:rPr lang="en-US" dirty="0" smtClean="0"/>
              <a:t>FE-Model (2)</a:t>
            </a:r>
            <a:endParaRPr lang="it-IT" dirty="0" smtClean="0"/>
          </a:p>
        </p:txBody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7848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 smtClean="0">
                <a:solidFill>
                  <a:srgbClr val="416220"/>
                </a:solidFill>
              </a:rPr>
              <a:t>Detector Model used in simulation</a:t>
            </a:r>
          </a:p>
          <a:p>
            <a:pPr>
              <a:lnSpc>
                <a:spcPct val="80000"/>
              </a:lnSpc>
            </a:pPr>
            <a:r>
              <a:rPr lang="en-GB" dirty="0" smtClean="0">
                <a:solidFill>
                  <a:srgbClr val="416220"/>
                </a:solidFill>
              </a:rPr>
              <a:t>(including ganging)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Parameters (from </a:t>
            </a:r>
            <a:r>
              <a:rPr lang="en-US" dirty="0" err="1" smtClean="0"/>
              <a:t>Luciano</a:t>
            </a:r>
            <a:r>
              <a:rPr lang="en-US" dirty="0" smtClean="0"/>
              <a:t> </a:t>
            </a:r>
            <a:r>
              <a:rPr lang="en-US" dirty="0" err="1" smtClean="0"/>
              <a:t>Bosisio</a:t>
            </a:r>
            <a:r>
              <a:rPr lang="en-US" dirty="0" smtClean="0"/>
              <a:t>):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Assumption on missing data</a:t>
            </a:r>
            <a:endParaRPr lang="en-US" dirty="0"/>
          </a:p>
          <a:p>
            <a:pPr lvl="2"/>
            <a:r>
              <a:rPr lang="en-US" dirty="0"/>
              <a:t>C</a:t>
            </a:r>
            <a:r>
              <a:rPr lang="en-US" baseline="-25000" dirty="0"/>
              <a:t>AC</a:t>
            </a:r>
            <a:r>
              <a:rPr lang="en-US" dirty="0"/>
              <a:t> = </a:t>
            </a:r>
            <a:r>
              <a:rPr lang="en-US" dirty="0" smtClean="0"/>
              <a:t>20×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en-US" baseline="-25000" dirty="0" smtClean="0"/>
              <a:t>D</a:t>
            </a:r>
            <a:endParaRPr lang="en-US" dirty="0" smtClean="0"/>
          </a:p>
          <a:p>
            <a:pPr lvl="2"/>
            <a:r>
              <a:rPr lang="en-US" dirty="0" err="1" smtClean="0"/>
              <a:t>C</a:t>
            </a:r>
            <a:r>
              <a:rPr lang="en-US" baseline="-25000" dirty="0" err="1" smtClean="0"/>
              <a:t>Fanout</a:t>
            </a:r>
            <a:r>
              <a:rPr lang="en-US" dirty="0" smtClean="0"/>
              <a:t> = 10 / </a:t>
            </a:r>
            <a:r>
              <a:rPr lang="en-US" dirty="0" smtClean="0"/>
              <a:t>25 </a:t>
            </a:r>
            <a:r>
              <a:rPr lang="en-US" dirty="0" smtClean="0"/>
              <a:t>pF</a:t>
            </a:r>
            <a:endParaRPr lang="en-US" dirty="0"/>
          </a:p>
          <a:p>
            <a:pPr>
              <a:lnSpc>
                <a:spcPct val="80000"/>
              </a:lnSpc>
            </a:pPr>
            <a:endParaRPr lang="en-GB" sz="2400" dirty="0" smtClean="0">
              <a:solidFill>
                <a:srgbClr val="416220"/>
              </a:solidFill>
            </a:endParaRPr>
          </a:p>
          <a:p>
            <a:pPr>
              <a:lnSpc>
                <a:spcPct val="80000"/>
              </a:lnSpc>
            </a:pPr>
            <a:endParaRPr lang="en-GB" sz="1800" dirty="0" smtClean="0">
              <a:solidFill>
                <a:srgbClr val="41622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65504140"/>
              </p:ext>
            </p:extLst>
          </p:nvPr>
        </p:nvGraphicFramePr>
        <p:xfrm>
          <a:off x="3657600" y="3733800"/>
          <a:ext cx="4953000" cy="2248786"/>
        </p:xfrm>
        <a:graphic>
          <a:graphicData uri="http://schemas.openxmlformats.org/presentationml/2006/ole">
            <p:oleObj spid="_x0000_s20581" name="Visio" r:id="rId3" imgW="4436370" imgH="2014538" progId="Visio.Drawing.11">
              <p:embed/>
            </p:oleObj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7436134"/>
              </p:ext>
            </p:extLst>
          </p:nvPr>
        </p:nvGraphicFramePr>
        <p:xfrm>
          <a:off x="1219200" y="2209800"/>
          <a:ext cx="6400800" cy="1218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850"/>
                <a:gridCol w="565150"/>
                <a:gridCol w="533400"/>
                <a:gridCol w="609600"/>
                <a:gridCol w="762000"/>
                <a:gridCol w="685800"/>
                <a:gridCol w="990600"/>
                <a:gridCol w="685800"/>
                <a:gridCol w="990600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Strip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Layer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Type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r>
                        <a:rPr lang="en-US" sz="1200" baseline="-25000">
                          <a:effectLst/>
                        </a:rPr>
                        <a:t>D</a:t>
                      </a:r>
                      <a:r>
                        <a:rPr lang="en-US" sz="1200">
                          <a:effectLst/>
                        </a:rPr>
                        <a:t>(pF)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R</a:t>
                      </a:r>
                      <a:r>
                        <a:rPr lang="en-US" sz="1200" baseline="-25000" dirty="0">
                          <a:effectLst/>
                        </a:rPr>
                        <a:t>B</a:t>
                      </a:r>
                      <a:r>
                        <a:rPr lang="en-US" sz="1200" dirty="0">
                          <a:effectLst/>
                        </a:rPr>
                        <a:t>(MΩ)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R</a:t>
                      </a:r>
                      <a:r>
                        <a:rPr lang="en-US" sz="1200" baseline="-25000">
                          <a:effectLst/>
                        </a:rPr>
                        <a:t>S</a:t>
                      </a:r>
                      <a:r>
                        <a:rPr lang="en-US" sz="1200">
                          <a:effectLst/>
                        </a:rPr>
                        <a:t>(Ω)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I leakage(nA)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r>
                        <a:rPr lang="en-US" sz="1200" baseline="-25000">
                          <a:effectLst/>
                        </a:rPr>
                        <a:t>AC</a:t>
                      </a:r>
                      <a:r>
                        <a:rPr lang="en-US" sz="1200">
                          <a:effectLst/>
                        </a:rPr>
                        <a:t>(pF)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C</a:t>
                      </a:r>
                      <a:r>
                        <a:rPr lang="en-US" sz="1200" baseline="-25000" dirty="0" err="1" smtClean="0">
                          <a:effectLst/>
                        </a:rPr>
                        <a:t>Fanout</a:t>
                      </a:r>
                      <a:r>
                        <a:rPr lang="en-US" sz="1200" dirty="0" smtClean="0">
                          <a:effectLst/>
                        </a:rPr>
                        <a:t>(pF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Phi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45.5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2.7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121.3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7.4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910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Phi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57.1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152.1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8.4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1142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Z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23.1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46.3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462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254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Z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23.1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46.3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3.8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462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22C58C31-5CB3-404A-8324-0ECC24C268B6}" type="slidenum">
              <a:rPr lang="it-IT" sz="1000" smtClean="0">
                <a:solidFill>
                  <a:srgbClr val="669933"/>
                </a:solidFill>
              </a:rPr>
              <a:pPr/>
              <a:t>5</a:t>
            </a:fld>
            <a:endParaRPr lang="it-IT" sz="1000" smtClean="0">
              <a:solidFill>
                <a:srgbClr val="669933"/>
              </a:solidFill>
            </a:endParaRPr>
          </a:p>
        </p:txBody>
      </p:sp>
      <p:sp>
        <p:nvSpPr>
          <p:cNvPr id="6147" name="Rectangle 1026"/>
          <p:cNvSpPr>
            <a:spLocks noGrp="1" noChangeAspect="1" noChangeArrowheads="1"/>
          </p:cNvSpPr>
          <p:nvPr>
            <p:ph type="title"/>
          </p:nvPr>
        </p:nvSpPr>
        <p:spPr>
          <a:xfrm>
            <a:off x="838200" y="152400"/>
            <a:ext cx="6934200" cy="533400"/>
          </a:xfrm>
        </p:spPr>
        <p:txBody>
          <a:bodyPr/>
          <a:lstStyle/>
          <a:p>
            <a:r>
              <a:rPr lang="en-US" dirty="0" smtClean="0"/>
              <a:t>FE-circuit</a:t>
            </a:r>
            <a:endParaRPr lang="it-IT" dirty="0" smtClean="0"/>
          </a:p>
        </p:txBody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1981200" cy="38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 smtClean="0">
                <a:solidFill>
                  <a:srgbClr val="416220"/>
                </a:solidFill>
              </a:rPr>
              <a:t>Preamplifier </a:t>
            </a:r>
          </a:p>
          <a:p>
            <a:pPr>
              <a:lnSpc>
                <a:spcPct val="80000"/>
              </a:lnSpc>
            </a:pPr>
            <a:endParaRPr lang="en-GB" sz="1800" dirty="0" smtClean="0">
              <a:solidFill>
                <a:srgbClr val="416220"/>
              </a:solidFill>
            </a:endParaRPr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685800" y="4343400"/>
            <a:ext cx="77724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Digital control: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selectable </a:t>
            </a:r>
            <a:r>
              <a:rPr lang="en-US" sz="2000" b="0" kern="0" dirty="0" smtClean="0">
                <a:solidFill>
                  <a:srgbClr val="669933"/>
                </a:solidFill>
                <a:latin typeface="+mn-lt"/>
              </a:rPr>
              <a:t>p</a:t>
            </a: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66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eaking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 (1000,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66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750, </a:t>
            </a:r>
            <a:r>
              <a:rPr lang="en-US" sz="2000" b="0" kern="0" dirty="0" smtClean="0">
                <a:solidFill>
                  <a:srgbClr val="669933"/>
                </a:solidFill>
                <a:latin typeface="+mn-lt"/>
              </a:rPr>
              <a:t>500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66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375 ns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b="0" kern="0" dirty="0" smtClean="0">
                <a:solidFill>
                  <a:srgbClr val="669933"/>
                </a:solidFill>
                <a:latin typeface="+mn-lt"/>
              </a:rPr>
              <a:t>2 polarity (n-strip, p-strip)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gain setting (nominal gain, +30%)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6699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 bwMode="auto">
          <a:xfrm>
            <a:off x="4648200" y="838200"/>
            <a:ext cx="198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lang="en-GB" sz="2400" b="0" kern="0" dirty="0" smtClean="0">
                <a:solidFill>
                  <a:srgbClr val="416220"/>
                </a:solidFill>
                <a:latin typeface="+mn-lt"/>
              </a:rPr>
              <a:t>S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162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haper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41622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41622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83656676"/>
              </p:ext>
            </p:extLst>
          </p:nvPr>
        </p:nvGraphicFramePr>
        <p:xfrm>
          <a:off x="304800" y="993219"/>
          <a:ext cx="8686800" cy="3578781"/>
        </p:xfrm>
        <a:graphic>
          <a:graphicData uri="http://schemas.openxmlformats.org/presentationml/2006/ole">
            <p:oleObj spid="_x0000_s21647" name="Visio" r:id="rId3" imgW="10679040" imgH="4398393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441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000" b="0" dirty="0" smtClean="0">
                <a:solidFill>
                  <a:srgbClr val="416220"/>
                </a:solidFill>
              </a:rPr>
              <a:t>Shaper output in different Peaking times and in both n-strip and n-strip</a:t>
            </a:r>
            <a:br>
              <a:rPr lang="en-US" sz="2000" b="0" dirty="0" smtClean="0">
                <a:solidFill>
                  <a:srgbClr val="41622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3DD51-5CC7-4627-AE37-5FC8FBA9D192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8398651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41315" y="1498937"/>
            <a:ext cx="1369285" cy="1015663"/>
          </a:xfrm>
          <a:prstGeom prst="rect">
            <a:avLst/>
          </a:prstGeom>
          <a:blipFill rotWithShape="1">
            <a:blip r:embed="rId3" cstate="print"/>
            <a:stretch>
              <a:fillRect l="-1778" t="-1597"/>
            </a:stretch>
          </a:blip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accent2"/>
                </a:solidFill>
              </a:rPr>
              <a:t> N-strip</a:t>
            </a:r>
          </a:p>
          <a:p>
            <a:pPr algn="l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FF0000"/>
                </a:solidFill>
              </a:rPr>
              <a:t> P-strip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93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 Estimation (1)</a:t>
            </a:r>
            <a:endParaRPr lang="it-IT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914400"/>
            <a:ext cx="5562600" cy="1066800"/>
          </a:xfrm>
        </p:spPr>
        <p:txBody>
          <a:bodyPr/>
          <a:lstStyle/>
          <a:p>
            <a:r>
              <a:rPr lang="en-US" dirty="0" smtClean="0"/>
              <a:t>Layer 5: p-strip</a:t>
            </a:r>
          </a:p>
        </p:txBody>
      </p:sp>
      <p:sp>
        <p:nvSpPr>
          <p:cNvPr id="9218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941E0F5F-8EF9-498C-96C2-27474D94E880}" type="slidenum">
              <a:rPr lang="it-IT" smtClean="0"/>
              <a:pPr/>
              <a:t>7</a:t>
            </a:fld>
            <a:endParaRPr lang="it-IT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4678115"/>
              </p:ext>
            </p:extLst>
          </p:nvPr>
        </p:nvGraphicFramePr>
        <p:xfrm>
          <a:off x="914400" y="3809998"/>
          <a:ext cx="4648199" cy="2278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9934"/>
                <a:gridCol w="798909"/>
                <a:gridCol w="798909"/>
                <a:gridCol w="798909"/>
                <a:gridCol w="871538"/>
              </a:tblGrid>
              <a:tr h="2662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2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2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2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379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2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2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2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6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1132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1066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998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978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3" name="Connettore 2 12"/>
          <p:cNvCxnSpPr/>
          <p:nvPr/>
        </p:nvCxnSpPr>
        <p:spPr bwMode="auto">
          <a:xfrm rot="10800000" flipV="1">
            <a:off x="5486400" y="4191000"/>
            <a:ext cx="9906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CasellaDiTesto 13"/>
          <p:cNvSpPr txBox="1"/>
          <p:nvPr/>
        </p:nvSpPr>
        <p:spPr>
          <a:xfrm>
            <a:off x="6477000" y="3962400"/>
            <a:ext cx="2667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smtClean="0"/>
              <a:t>Rbias = 10Mohm per sensor</a:t>
            </a:r>
          </a:p>
          <a:p>
            <a:pPr algn="l"/>
            <a:r>
              <a:rPr lang="it-IT" sz="1400" dirty="0" smtClean="0"/>
              <a:t>Can </a:t>
            </a:r>
            <a:r>
              <a:rPr lang="it-IT" sz="1400" dirty="0" err="1" smtClean="0"/>
              <a:t>be</a:t>
            </a:r>
            <a:r>
              <a:rPr lang="it-IT" sz="1400" dirty="0" smtClean="0"/>
              <a:t> </a:t>
            </a:r>
            <a:r>
              <a:rPr lang="it-IT" sz="1400" dirty="0" err="1" smtClean="0"/>
              <a:t>reduced</a:t>
            </a:r>
            <a:r>
              <a:rPr lang="it-IT" sz="1400" dirty="0" smtClean="0"/>
              <a:t> </a:t>
            </a:r>
            <a:r>
              <a:rPr lang="it-IT" sz="1400" dirty="0" err="1" smtClean="0"/>
              <a:t>to</a:t>
            </a:r>
            <a:r>
              <a:rPr lang="it-IT" sz="1400" dirty="0" smtClean="0">
                <a:solidFill>
                  <a:srgbClr val="FF0000"/>
                </a:solidFill>
              </a:rPr>
              <a:t> 276 </a:t>
            </a:r>
            <a:r>
              <a:rPr lang="it-IT" sz="1400" dirty="0" err="1" smtClean="0">
                <a:solidFill>
                  <a:srgbClr val="416220"/>
                </a:solidFill>
              </a:rPr>
              <a:t>with</a:t>
            </a:r>
            <a:r>
              <a:rPr lang="it-IT" sz="1400" dirty="0" smtClean="0">
                <a:solidFill>
                  <a:srgbClr val="416220"/>
                </a:solidFill>
              </a:rPr>
              <a:t> </a:t>
            </a:r>
            <a:r>
              <a:rPr lang="it-IT" sz="1400" dirty="0" err="1" smtClean="0">
                <a:solidFill>
                  <a:srgbClr val="416220"/>
                </a:solidFill>
              </a:rPr>
              <a:t>Rbias</a:t>
            </a:r>
            <a:r>
              <a:rPr lang="it-IT" sz="1400" dirty="0" smtClean="0">
                <a:solidFill>
                  <a:srgbClr val="416220"/>
                </a:solidFill>
              </a:rPr>
              <a:t> = 20 </a:t>
            </a:r>
            <a:r>
              <a:rPr lang="it-IT" sz="1400" dirty="0" err="1" smtClean="0">
                <a:solidFill>
                  <a:srgbClr val="416220"/>
                </a:solidFill>
              </a:rPr>
              <a:t>Mohm</a:t>
            </a:r>
            <a:endParaRPr lang="it-IT" sz="1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12018996"/>
              </p:ext>
            </p:extLst>
          </p:nvPr>
        </p:nvGraphicFramePr>
        <p:xfrm>
          <a:off x="2895600" y="838200"/>
          <a:ext cx="6019800" cy="2774649"/>
        </p:xfrm>
        <a:graphic>
          <a:graphicData uri="http://schemas.openxmlformats.org/presentationml/2006/ole">
            <p:oleObj spid="_x0000_s22580" name="Visio" r:id="rId3" imgW="4346448" imgH="2003001" progId="Visio.Drawing.11">
              <p:embed/>
            </p:oleObj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1981200" y="4038600"/>
            <a:ext cx="41148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81200" y="4563487"/>
            <a:ext cx="4114800" cy="34623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1" i="0" u="none" strike="noStrike" cap="none" normalizeH="0" baseline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5444966"/>
            <a:ext cx="4114800" cy="34623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1" i="0" u="none" strike="noStrike" cap="none" normalizeH="0" baseline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057400" y="5140166"/>
            <a:ext cx="4114800" cy="34623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1" i="0" u="none" strike="noStrike" cap="none" normalizeH="0" baseline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629400" y="2040374"/>
            <a:ext cx="838200" cy="779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467600" y="1752600"/>
            <a:ext cx="838200" cy="779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953000" y="1981200"/>
            <a:ext cx="838200" cy="779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191000" y="1430774"/>
            <a:ext cx="838200" cy="779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733800" y="2497574"/>
            <a:ext cx="838200" cy="779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rgbClr val="49695D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494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9" grpId="1" animBg="1"/>
      <p:bldP spid="11" grpId="0" animBg="1"/>
      <p:bldP spid="12" grpId="0" animBg="1"/>
      <p:bldP spid="12" grpId="1" animBg="1"/>
      <p:bldP spid="15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 Estimation (2)</a:t>
            </a:r>
            <a:endParaRPr lang="it-IT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38725" y="1066800"/>
            <a:ext cx="5029200" cy="495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Z-Strip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Layer 4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Layer 5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9218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941E0F5F-8EF9-498C-96C2-27474D94E880}" type="slidenum">
              <a:rPr lang="it-IT" smtClean="0"/>
              <a:pPr/>
              <a:t>8</a:t>
            </a:fld>
            <a:endParaRPr lang="it-IT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5311240"/>
              </p:ext>
            </p:extLst>
          </p:nvPr>
        </p:nvGraphicFramePr>
        <p:xfrm>
          <a:off x="4876800" y="1752600"/>
          <a:ext cx="4038599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959"/>
                <a:gridCol w="694134"/>
                <a:gridCol w="694134"/>
                <a:gridCol w="694134"/>
                <a:gridCol w="75723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525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1111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898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846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793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5442301"/>
              </p:ext>
            </p:extLst>
          </p:nvPr>
        </p:nvGraphicFramePr>
        <p:xfrm>
          <a:off x="4953000" y="4343400"/>
          <a:ext cx="4038599" cy="171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959"/>
                <a:gridCol w="694134"/>
                <a:gridCol w="694134"/>
                <a:gridCol w="694134"/>
                <a:gridCol w="75723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891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837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779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764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0259359"/>
              </p:ext>
            </p:extLst>
          </p:nvPr>
        </p:nvGraphicFramePr>
        <p:xfrm>
          <a:off x="381000" y="1828800"/>
          <a:ext cx="4038599" cy="171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959"/>
                <a:gridCol w="694134"/>
                <a:gridCol w="694134"/>
                <a:gridCol w="694134"/>
                <a:gridCol w="75723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512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614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526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1270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1028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980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931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2795204"/>
              </p:ext>
            </p:extLst>
          </p:nvPr>
        </p:nvGraphicFramePr>
        <p:xfrm>
          <a:off x="457200" y="4343400"/>
          <a:ext cx="4038599" cy="171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959"/>
                <a:gridCol w="694134"/>
                <a:gridCol w="694134"/>
                <a:gridCol w="694134"/>
                <a:gridCol w="75723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ENC_Rf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590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ENC_Leakage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ENC_others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ENC_Total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1132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1066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998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978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152400" y="990600"/>
            <a:ext cx="4800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rgbClr val="6699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rgbClr val="6699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rgbClr val="6699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>
                <a:solidFill>
                  <a:srgbClr val="6699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b="0" dirty="0" smtClean="0"/>
              <a:t>Phi-Strip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4</a:t>
            </a:r>
          </a:p>
          <a:p>
            <a:pPr marL="457200" lvl="1" indent="0">
              <a:buNone/>
            </a:pPr>
            <a:endParaRPr lang="en-US" b="0" dirty="0" smtClean="0"/>
          </a:p>
          <a:p>
            <a:pPr lvl="1">
              <a:buFont typeface="Arial" pitchFamily="34" charset="0"/>
              <a:buChar char="•"/>
            </a:pPr>
            <a:endParaRPr lang="en-US" b="0" dirty="0" smtClean="0"/>
          </a:p>
          <a:p>
            <a:pPr lvl="1">
              <a:buFont typeface="Arial" pitchFamily="34" charset="0"/>
              <a:buChar char="•"/>
            </a:pPr>
            <a:endParaRPr lang="en-US" b="0" dirty="0" smtClean="0"/>
          </a:p>
          <a:p>
            <a:pPr lvl="1">
              <a:buFont typeface="Arial" pitchFamily="34" charset="0"/>
              <a:buChar char="•"/>
            </a:pPr>
            <a:endParaRPr lang="en-US" b="0" dirty="0" smtClean="0"/>
          </a:p>
          <a:p>
            <a:pPr lvl="1">
              <a:buFont typeface="Arial" pitchFamily="34" charset="0"/>
              <a:buChar char="•"/>
            </a:pPr>
            <a:endParaRPr lang="en-US" b="0" dirty="0" smtClean="0"/>
          </a:p>
          <a:p>
            <a:pPr lvl="1">
              <a:buFont typeface="Arial" pitchFamily="34" charset="0"/>
              <a:buChar char="•"/>
            </a:pPr>
            <a:endParaRPr lang="en-US" b="0" dirty="0" smtClean="0"/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Layer 5</a:t>
            </a:r>
          </a:p>
          <a:p>
            <a:pPr lvl="1">
              <a:buFont typeface="Arial" pitchFamily="34" charset="0"/>
              <a:buChar char="•"/>
            </a:pPr>
            <a:endParaRPr lang="en-US" b="0" dirty="0" smtClean="0"/>
          </a:p>
          <a:p>
            <a:pPr lvl="1">
              <a:buFont typeface="Arial" pitchFamily="34" charset="0"/>
              <a:buChar char="•"/>
            </a:pPr>
            <a:endParaRPr lang="en-US" b="0" dirty="0" smtClean="0"/>
          </a:p>
          <a:p>
            <a:endParaRPr lang="en-US" b="0" dirty="0"/>
          </a:p>
        </p:txBody>
      </p:sp>
      <p:cxnSp>
        <p:nvCxnSpPr>
          <p:cNvPr id="13" name="Straight Connector 12"/>
          <p:cNvCxnSpPr/>
          <p:nvPr/>
        </p:nvCxnSpPr>
        <p:spPr bwMode="auto">
          <a:xfrm rot="16200000" flipH="1">
            <a:off x="1028700" y="2400300"/>
            <a:ext cx="1828800" cy="533400"/>
          </a:xfrm>
          <a:prstGeom prst="line">
            <a:avLst/>
          </a:prstGeom>
          <a:noFill/>
          <a:ln w="28575">
            <a:solidFill>
              <a:srgbClr val="FF0000"/>
            </a:solidFill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rot="16200000" flipH="1">
            <a:off x="5524500" y="2400301"/>
            <a:ext cx="1828800" cy="533400"/>
          </a:xfrm>
          <a:prstGeom prst="line">
            <a:avLst/>
          </a:prstGeom>
          <a:noFill/>
          <a:ln w="28575">
            <a:solidFill>
              <a:srgbClr val="FF0000"/>
            </a:solidFill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952500" y="2552700"/>
            <a:ext cx="1828800" cy="228600"/>
          </a:xfrm>
          <a:prstGeom prst="line">
            <a:avLst/>
          </a:prstGeom>
          <a:noFill/>
          <a:ln w="28575">
            <a:solidFill>
              <a:srgbClr val="FF0000"/>
            </a:solidFill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5448300" y="2552700"/>
            <a:ext cx="1828800" cy="228600"/>
          </a:xfrm>
          <a:prstGeom prst="line">
            <a:avLst/>
          </a:prstGeom>
          <a:noFill/>
          <a:ln w="28575">
            <a:solidFill>
              <a:srgbClr val="FF0000"/>
            </a:solidFill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332E018E-C185-491D-B742-645CA5930DE6}" type="slidenum">
              <a:rPr lang="it-IT" sz="1000" smtClean="0">
                <a:solidFill>
                  <a:srgbClr val="669933"/>
                </a:solidFill>
              </a:rPr>
              <a:pPr/>
              <a:t>9</a:t>
            </a:fld>
            <a:endParaRPr lang="it-IT" sz="1000" smtClean="0">
              <a:solidFill>
                <a:srgbClr val="669933"/>
              </a:solidFill>
            </a:endParaRPr>
          </a:p>
        </p:txBody>
      </p:sp>
      <p:sp>
        <p:nvSpPr>
          <p:cNvPr id="4099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838200" y="228600"/>
            <a:ext cx="6934200" cy="457200"/>
          </a:xfrm>
        </p:spPr>
        <p:txBody>
          <a:bodyPr/>
          <a:lstStyle/>
          <a:p>
            <a:r>
              <a:rPr lang="en-US" u="sng" dirty="0" smtClean="0"/>
              <a:t>Table of Contents</a:t>
            </a:r>
            <a:endParaRPr lang="it-IT" u="sng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FE architecture and Noise evaluation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800" dirty="0" smtClean="0">
                <a:solidFill>
                  <a:srgbClr val="416220"/>
                </a:solidFill>
              </a:rPr>
              <a:t>Analog Efficiency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Timing accuracy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Noise jitter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Time walk 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GB" sz="2400" dirty="0" smtClean="0">
              <a:solidFill>
                <a:srgbClr val="416220"/>
              </a:solidFill>
            </a:endParaRP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GB" sz="2400" dirty="0" smtClean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GB" sz="2400" dirty="0" smtClean="0">
              <a:solidFill>
                <a:srgbClr val="41622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rgbClr val="A3C57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4572000" y="6432550"/>
            <a:ext cx="4572000" cy="152400"/>
          </a:xfrm>
          <a:prstGeom prst="rect">
            <a:avLst/>
          </a:prstGeom>
          <a:solidFill>
            <a:srgbClr val="E4E0C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103" name="Line 10"/>
          <p:cNvSpPr>
            <a:spLocks noChangeShapeType="1"/>
          </p:cNvSpPr>
          <p:nvPr/>
        </p:nvSpPr>
        <p:spPr bwMode="auto">
          <a:xfrm>
            <a:off x="-25400" y="6578600"/>
            <a:ext cx="9232900" cy="0"/>
          </a:xfrm>
          <a:prstGeom prst="line">
            <a:avLst/>
          </a:prstGeom>
          <a:noFill/>
          <a:ln w="12700">
            <a:solidFill>
              <a:srgbClr val="66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rgbClr val="49695D"/>
            </a:solidFill>
            <a:effectLst/>
            <a:latin typeface="Arial" charset="0"/>
          </a:defRPr>
        </a:defPPr>
      </a:lstStyle>
    </a:spDef>
    <a:lnDef>
      <a:spPr bwMode="auto">
        <a:noFill/>
        <a:ln w="28575">
          <a:solidFill>
            <a:srgbClr val="FF0000"/>
          </a:solidFill>
          <a:tailEnd type="arrow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blipFill rotWithShape="1">
          <a:blip xmlns:r="http://schemas.openxmlformats.org/officeDocument/2006/relationships" r:embed="rId1" cstate="print"/>
          <a:stretch>
            <a:fillRect l="-1778" t="-1597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8281</TotalTime>
  <Words>1356</Words>
  <Application>Microsoft Office PowerPoint</Application>
  <PresentationFormat>On-screen Show (4:3)</PresentationFormat>
  <Paragraphs>632</Paragraphs>
  <Slides>27</Slides>
  <Notes>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Struttura predefinita</vt:lpstr>
      <vt:lpstr>Documento</vt:lpstr>
      <vt:lpstr>Visio</vt:lpstr>
      <vt:lpstr>Slide 1</vt:lpstr>
      <vt:lpstr>Table of Contents</vt:lpstr>
      <vt:lpstr>Remind of chosen architecture</vt:lpstr>
      <vt:lpstr>FE-Model (2)</vt:lpstr>
      <vt:lpstr>FE-circuit</vt:lpstr>
      <vt:lpstr>Shaper output in different Peaking times and in both n-strip and n-strip </vt:lpstr>
      <vt:lpstr>ENC Estimation (1)</vt:lpstr>
      <vt:lpstr>ENC Estimation (2)</vt:lpstr>
      <vt:lpstr>Table of Contents</vt:lpstr>
      <vt:lpstr>Efficiency simulation: background data used</vt:lpstr>
      <vt:lpstr>Efficiency simulation: Pulse shape and calculation</vt:lpstr>
      <vt:lpstr>Efficiency simulation for the different peaking time</vt:lpstr>
      <vt:lpstr>Efficiency simulation for the different peaking time</vt:lpstr>
      <vt:lpstr>Table of Contents</vt:lpstr>
      <vt:lpstr>Timing Resolution with TOT – Noise jitter</vt:lpstr>
      <vt:lpstr>Timing Resolution with TOT – Noise jitter</vt:lpstr>
      <vt:lpstr>Timing Resolution with TOT – Time walk</vt:lpstr>
      <vt:lpstr>Timing Resolution with TOT – “Digital” outputs</vt:lpstr>
      <vt:lpstr>Timing Resolution with TOT – Energy reconstruction</vt:lpstr>
      <vt:lpstr>Timing Resolution with TOT – Time correction</vt:lpstr>
      <vt:lpstr>Timing Resolution with TOT – Time correction with phase error</vt:lpstr>
      <vt:lpstr>Timing Resolution with TOT – Time correction with phase error</vt:lpstr>
      <vt:lpstr>Timing Resolution with TOT – Time correction with phase error</vt:lpstr>
      <vt:lpstr>Timing Resolution with TOT – Time correction with phase error</vt:lpstr>
      <vt:lpstr>Conclusion and next activities</vt:lpstr>
      <vt:lpstr>Slide 26</vt:lpstr>
      <vt:lpstr>Efficiency simulation for all layers shaper (RC)2-CR at nominal rates</vt:lpstr>
    </vt:vector>
  </TitlesOfParts>
  <Company>siwa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simon</dc:creator>
  <cp:lastModifiedBy>Nome utente</cp:lastModifiedBy>
  <cp:revision>694</cp:revision>
  <cp:lastPrinted>2012-03-05T14:42:54Z</cp:lastPrinted>
  <dcterms:created xsi:type="dcterms:W3CDTF">2003-06-16T09:31:13Z</dcterms:created>
  <dcterms:modified xsi:type="dcterms:W3CDTF">2012-03-20T14:58:19Z</dcterms:modified>
</cp:coreProperties>
</file>