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2"/>
  </p:notesMasterIdLst>
  <p:handoutMasterIdLst>
    <p:handoutMasterId r:id="rId23"/>
  </p:handoutMasterIdLst>
  <p:sldIdLst>
    <p:sldId id="466" r:id="rId3"/>
    <p:sldId id="508" r:id="rId4"/>
    <p:sldId id="503" r:id="rId5"/>
    <p:sldId id="482" r:id="rId6"/>
    <p:sldId id="488" r:id="rId7"/>
    <p:sldId id="496" r:id="rId8"/>
    <p:sldId id="481" r:id="rId9"/>
    <p:sldId id="515" r:id="rId10"/>
    <p:sldId id="489" r:id="rId11"/>
    <p:sldId id="510" r:id="rId12"/>
    <p:sldId id="511" r:id="rId13"/>
    <p:sldId id="494" r:id="rId14"/>
    <p:sldId id="507" r:id="rId15"/>
    <p:sldId id="502" r:id="rId16"/>
    <p:sldId id="506" r:id="rId17"/>
    <p:sldId id="514" r:id="rId18"/>
    <p:sldId id="513" r:id="rId19"/>
    <p:sldId id="501" r:id="rId20"/>
    <p:sldId id="500" r:id="rId21"/>
  </p:sldIdLst>
  <p:sldSz cx="9144000" cy="6858000" type="overhead"/>
  <p:notesSz cx="6794500" cy="9931400"/>
  <p:defaultTextStyle>
    <a:defPPr>
      <a:defRPr lang="en-US"/>
    </a:defPPr>
    <a:lvl1pPr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8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8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8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8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339966"/>
    <a:srgbClr val="FF0066"/>
    <a:srgbClr val="CC00FF"/>
    <a:srgbClr val="FFFF00"/>
    <a:srgbClr val="CC00CC"/>
    <a:srgbClr val="0000CC"/>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9191" autoAdjust="0"/>
  </p:normalViewPr>
  <p:slideViewPr>
    <p:cSldViewPr snapToGrid="0">
      <p:cViewPr varScale="1">
        <p:scale>
          <a:sx n="72" d="100"/>
          <a:sy n="72" d="100"/>
        </p:scale>
        <p:origin x="-1326" y="-10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00" d="100"/>
          <a:sy n="100" d="100"/>
        </p:scale>
        <p:origin x="-864" y="-60"/>
      </p:cViewPr>
      <p:guideLst>
        <p:guide orient="horz" pos="3128"/>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82913" cy="49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322" tIns="46661" rIns="93322" bIns="46661" numCol="1" anchor="t" anchorCtr="0" compatLnSpc="1">
            <a:prstTxWarp prst="textNoShape">
              <a:avLst/>
            </a:prstTxWarp>
          </a:bodyPr>
          <a:lstStyle>
            <a:lvl1pPr algn="l" defTabSz="933450">
              <a:defRPr sz="1200" smtClean="0">
                <a:cs typeface="+mn-cs"/>
              </a:defRPr>
            </a:lvl1pPr>
          </a:lstStyle>
          <a:p>
            <a:pPr>
              <a:defRPr/>
            </a:pPr>
            <a:r>
              <a:rPr lang="en-US"/>
              <a:t>Una semplice introduzione ai Raggi Cosmici</a:t>
            </a:r>
          </a:p>
        </p:txBody>
      </p:sp>
      <p:sp>
        <p:nvSpPr>
          <p:cNvPr id="19459" name="Rectangle 3"/>
          <p:cNvSpPr>
            <a:spLocks noGrp="1" noChangeArrowheads="1"/>
          </p:cNvSpPr>
          <p:nvPr>
            <p:ph type="dt" sz="quarter" idx="1"/>
          </p:nvPr>
        </p:nvSpPr>
        <p:spPr bwMode="auto">
          <a:xfrm>
            <a:off x="3873500" y="0"/>
            <a:ext cx="2908300" cy="49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322" tIns="46661" rIns="93322" bIns="46661" numCol="1" anchor="t" anchorCtr="0" compatLnSpc="1">
            <a:prstTxWarp prst="textNoShape">
              <a:avLst/>
            </a:prstTxWarp>
          </a:bodyPr>
          <a:lstStyle>
            <a:lvl1pPr algn="r" defTabSz="933450">
              <a:defRPr sz="1200" smtClean="0">
                <a:cs typeface="+mn-cs"/>
              </a:defRPr>
            </a:lvl1pPr>
          </a:lstStyle>
          <a:p>
            <a:pPr>
              <a:defRPr/>
            </a:pPr>
            <a:r>
              <a:rPr lang="en-US"/>
              <a:t>20 Aprile, 2005</a:t>
            </a:r>
          </a:p>
        </p:txBody>
      </p:sp>
      <p:sp>
        <p:nvSpPr>
          <p:cNvPr id="19460" name="Rectangle 4"/>
          <p:cNvSpPr>
            <a:spLocks noGrp="1" noChangeArrowheads="1"/>
          </p:cNvSpPr>
          <p:nvPr>
            <p:ph type="ftr" sz="quarter" idx="2"/>
          </p:nvPr>
        </p:nvSpPr>
        <p:spPr bwMode="auto">
          <a:xfrm>
            <a:off x="0" y="9426575"/>
            <a:ext cx="2982913"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322" tIns="46661" rIns="93322" bIns="46661" numCol="1" anchor="b" anchorCtr="0" compatLnSpc="1">
            <a:prstTxWarp prst="textNoShape">
              <a:avLst/>
            </a:prstTxWarp>
          </a:bodyPr>
          <a:lstStyle>
            <a:lvl1pPr algn="l" defTabSz="933450">
              <a:defRPr sz="1200" smtClean="0">
                <a:cs typeface="+mn-cs"/>
              </a:defRPr>
            </a:lvl1pPr>
          </a:lstStyle>
          <a:p>
            <a:pPr>
              <a:defRPr/>
            </a:pPr>
            <a:r>
              <a:rPr lang="en-US"/>
              <a:t>L.Lanceri - Orientamento AA2004-05</a:t>
            </a:r>
          </a:p>
        </p:txBody>
      </p:sp>
      <p:sp>
        <p:nvSpPr>
          <p:cNvPr id="19461" name="Rectangle 5"/>
          <p:cNvSpPr>
            <a:spLocks noGrp="1" noChangeArrowheads="1"/>
          </p:cNvSpPr>
          <p:nvPr>
            <p:ph type="sldNum" sz="quarter" idx="3"/>
          </p:nvPr>
        </p:nvSpPr>
        <p:spPr bwMode="auto">
          <a:xfrm>
            <a:off x="3873500" y="9426575"/>
            <a:ext cx="2908300"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322" tIns="46661" rIns="93322" bIns="46661" numCol="1" anchor="b" anchorCtr="0" compatLnSpc="1">
            <a:prstTxWarp prst="textNoShape">
              <a:avLst/>
            </a:prstTxWarp>
          </a:bodyPr>
          <a:lstStyle>
            <a:lvl1pPr algn="r" defTabSz="933450">
              <a:defRPr sz="1200" smtClean="0">
                <a:cs typeface="+mn-cs"/>
              </a:defRPr>
            </a:lvl1pPr>
          </a:lstStyle>
          <a:p>
            <a:pPr>
              <a:defRPr/>
            </a:pPr>
            <a:fld id="{5429985C-7692-444F-9500-9EC789606D3D}" type="slidenum">
              <a:rPr lang="en-US"/>
              <a:pPr>
                <a:defRPr/>
              </a:pPr>
              <a:t>‹#›</a:t>
            </a:fld>
            <a:endParaRPr lang="en-US"/>
          </a:p>
        </p:txBody>
      </p:sp>
    </p:spTree>
    <p:extLst>
      <p:ext uri="{BB962C8B-B14F-4D97-AF65-F5344CB8AC3E}">
        <p14:creationId xmlns="" xmlns:p14="http://schemas.microsoft.com/office/powerpoint/2010/main" val="4113722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82913" cy="49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322" tIns="46661" rIns="93322" bIns="46661" numCol="1" anchor="t" anchorCtr="0" compatLnSpc="1">
            <a:prstTxWarp prst="textNoShape">
              <a:avLst/>
            </a:prstTxWarp>
          </a:bodyPr>
          <a:lstStyle>
            <a:lvl1pPr algn="l" defTabSz="933450">
              <a:defRPr sz="1200" smtClean="0">
                <a:cs typeface="+mn-cs"/>
              </a:defRPr>
            </a:lvl1pPr>
          </a:lstStyle>
          <a:p>
            <a:pPr>
              <a:defRPr/>
            </a:pPr>
            <a:r>
              <a:rPr lang="en-US"/>
              <a:t>Una semplice introduzione ai Raggi Cosmici</a:t>
            </a:r>
          </a:p>
        </p:txBody>
      </p:sp>
      <p:sp>
        <p:nvSpPr>
          <p:cNvPr id="18435" name="Rectangle 3"/>
          <p:cNvSpPr>
            <a:spLocks noGrp="1" noChangeArrowheads="1"/>
          </p:cNvSpPr>
          <p:nvPr>
            <p:ph type="dt" idx="1"/>
          </p:nvPr>
        </p:nvSpPr>
        <p:spPr bwMode="auto">
          <a:xfrm>
            <a:off x="3873500" y="0"/>
            <a:ext cx="2908300" cy="49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322" tIns="46661" rIns="93322" bIns="46661" numCol="1" anchor="t" anchorCtr="0" compatLnSpc="1">
            <a:prstTxWarp prst="textNoShape">
              <a:avLst/>
            </a:prstTxWarp>
          </a:bodyPr>
          <a:lstStyle>
            <a:lvl1pPr algn="r" defTabSz="933450">
              <a:defRPr sz="1200" smtClean="0">
                <a:cs typeface="+mn-cs"/>
              </a:defRPr>
            </a:lvl1pPr>
          </a:lstStyle>
          <a:p>
            <a:pPr>
              <a:defRPr/>
            </a:pPr>
            <a:r>
              <a:rPr lang="en-US"/>
              <a:t>20 Aprile, 2005</a:t>
            </a:r>
          </a:p>
        </p:txBody>
      </p:sp>
      <p:sp>
        <p:nvSpPr>
          <p:cNvPr id="18436" name="Rectangle 4"/>
          <p:cNvSpPr>
            <a:spLocks noGrp="1" noRot="1" noChangeAspect="1" noChangeArrowheads="1" noTextEdit="1"/>
          </p:cNvSpPr>
          <p:nvPr>
            <p:ph type="sldImg" idx="2"/>
          </p:nvPr>
        </p:nvSpPr>
        <p:spPr bwMode="auto">
          <a:xfrm>
            <a:off x="879475" y="739775"/>
            <a:ext cx="5026025" cy="37687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8437" name="Rectangle 5"/>
          <p:cNvSpPr>
            <a:spLocks noGrp="1" noChangeArrowheads="1"/>
          </p:cNvSpPr>
          <p:nvPr>
            <p:ph type="body" sz="quarter" idx="3"/>
          </p:nvPr>
        </p:nvSpPr>
        <p:spPr bwMode="auto">
          <a:xfrm>
            <a:off x="892175" y="4752975"/>
            <a:ext cx="4997450" cy="4427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322" tIns="46661" rIns="93322" bIns="466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426575"/>
            <a:ext cx="2982913"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322" tIns="46661" rIns="93322" bIns="46661" numCol="1" anchor="b" anchorCtr="0" compatLnSpc="1">
            <a:prstTxWarp prst="textNoShape">
              <a:avLst/>
            </a:prstTxWarp>
          </a:bodyPr>
          <a:lstStyle>
            <a:lvl1pPr algn="l" defTabSz="933450">
              <a:defRPr sz="1200" smtClean="0">
                <a:cs typeface="+mn-cs"/>
              </a:defRPr>
            </a:lvl1pPr>
          </a:lstStyle>
          <a:p>
            <a:pPr>
              <a:defRPr/>
            </a:pPr>
            <a:r>
              <a:rPr lang="en-US"/>
              <a:t>L.Lanceri - Orientamento AA2004-05</a:t>
            </a:r>
          </a:p>
        </p:txBody>
      </p:sp>
      <p:sp>
        <p:nvSpPr>
          <p:cNvPr id="18439" name="Rectangle 7"/>
          <p:cNvSpPr>
            <a:spLocks noGrp="1" noChangeArrowheads="1"/>
          </p:cNvSpPr>
          <p:nvPr>
            <p:ph type="sldNum" sz="quarter" idx="5"/>
          </p:nvPr>
        </p:nvSpPr>
        <p:spPr bwMode="auto">
          <a:xfrm>
            <a:off x="3873500" y="9426575"/>
            <a:ext cx="2908300"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322" tIns="46661" rIns="93322" bIns="46661" numCol="1" anchor="b" anchorCtr="0" compatLnSpc="1">
            <a:prstTxWarp prst="textNoShape">
              <a:avLst/>
            </a:prstTxWarp>
          </a:bodyPr>
          <a:lstStyle>
            <a:lvl1pPr algn="r" defTabSz="933450">
              <a:defRPr sz="1200" smtClean="0">
                <a:cs typeface="+mn-cs"/>
              </a:defRPr>
            </a:lvl1pPr>
          </a:lstStyle>
          <a:p>
            <a:pPr>
              <a:defRPr/>
            </a:pPr>
            <a:fld id="{897FC265-36EB-2543-8645-87945A746641}" type="slidenum">
              <a:rPr lang="en-US"/>
              <a:pPr>
                <a:defRPr/>
              </a:pPr>
              <a:t>‹#›</a:t>
            </a:fld>
            <a:endParaRPr lang="en-US"/>
          </a:p>
        </p:txBody>
      </p:sp>
    </p:spTree>
    <p:extLst>
      <p:ext uri="{BB962C8B-B14F-4D97-AF65-F5344CB8AC3E}">
        <p14:creationId xmlns="" xmlns:p14="http://schemas.microsoft.com/office/powerpoint/2010/main" val="2852906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703263" y="1219200"/>
            <a:ext cx="7740650" cy="1143000"/>
          </a:xfrm>
          <a:ln w="9525">
            <a:noFill/>
          </a:ln>
          <a:extLst>
            <a:ext uri="{91240B29-F687-4f45-9708-019B960494DF}">
              <a14:hiddenLine xmlns="" xmlns:a14="http://schemas.microsoft.com/office/drawing/2010/main" w="9525">
                <a:solidFill>
                  <a:schemeClr val="tx1"/>
                </a:solidFill>
                <a:miter lim="800000"/>
                <a:headEnd/>
                <a:tailEnd/>
              </a14:hiddenLine>
            </a:ext>
          </a:extLst>
        </p:spPr>
        <p:txBody>
          <a:bodyPr/>
          <a:lstStyle>
            <a:lvl1pPr>
              <a:defRPr/>
            </a:lvl1pPr>
          </a:lstStyle>
          <a:p>
            <a:pPr lvl="0"/>
            <a:r>
              <a:rPr lang="en-US" noProof="0" smtClean="0"/>
              <a:t>Click to edit Master title style</a:t>
            </a:r>
          </a:p>
        </p:txBody>
      </p:sp>
      <p:sp>
        <p:nvSpPr>
          <p:cNvPr id="21507" name="Rectangle 3"/>
          <p:cNvSpPr>
            <a:spLocks noGrp="1" noChangeArrowheads="1"/>
          </p:cNvSpPr>
          <p:nvPr>
            <p:ph type="subTitle" idx="1"/>
          </p:nvPr>
        </p:nvSpPr>
        <p:spPr>
          <a:xfrm>
            <a:off x="1406525" y="2590800"/>
            <a:ext cx="6334125" cy="1752600"/>
          </a:xfrm>
        </p:spPr>
        <p:txBody>
          <a:bodyPr/>
          <a:lstStyle>
            <a:lvl1pPr marL="0" indent="0" algn="ctr">
              <a:buFontTx/>
              <a:buNone/>
              <a:defRPr sz="2800" b="1"/>
            </a:lvl1pPr>
          </a:lstStyle>
          <a:p>
            <a:pPr lvl="0"/>
            <a:r>
              <a:rPr lang="en-US" noProof="0" smtClean="0"/>
              <a:t>Click to edit Master subtitle style</a:t>
            </a:r>
          </a:p>
        </p:txBody>
      </p:sp>
      <p:sp>
        <p:nvSpPr>
          <p:cNvPr id="4" name="Rectangle 5"/>
          <p:cNvSpPr>
            <a:spLocks noGrp="1" noChangeArrowheads="1"/>
          </p:cNvSpPr>
          <p:nvPr>
            <p:ph type="ftr" sz="quarter" idx="10"/>
          </p:nvPr>
        </p:nvSpPr>
        <p:spPr>
          <a:xfrm>
            <a:off x="381000" y="6248400"/>
            <a:ext cx="7848600" cy="457200"/>
          </a:xfrm>
        </p:spPr>
        <p:txBody>
          <a:bodyPr/>
          <a:lstStyle>
            <a:lvl1pPr algn="ctr">
              <a:defRPr sz="1400" b="0" smtClean="0">
                <a:solidFill>
                  <a:schemeClr val="tx1"/>
                </a:solidFill>
                <a:latin typeface="Times New Roman" charset="0"/>
              </a:defRPr>
            </a:lvl1pPr>
          </a:lstStyle>
          <a:p>
            <a:pPr>
              <a:defRPr/>
            </a:pPr>
            <a:r>
              <a:rPr lang="en-US" smtClean="0"/>
              <a:t>L. Bosisio - SVT Meeting - Pisa - 27.01.2012</a:t>
            </a:r>
            <a:endParaRPr lang="en-US"/>
          </a:p>
        </p:txBody>
      </p:sp>
      <p:sp>
        <p:nvSpPr>
          <p:cNvPr id="5" name="Rectangle 6"/>
          <p:cNvSpPr>
            <a:spLocks noGrp="1" noChangeArrowheads="1"/>
          </p:cNvSpPr>
          <p:nvPr>
            <p:ph type="sldNum" sz="quarter" idx="11"/>
          </p:nvPr>
        </p:nvSpPr>
        <p:spPr>
          <a:xfrm>
            <a:off x="8382000" y="6248400"/>
            <a:ext cx="563563" cy="381000"/>
          </a:xfrm>
        </p:spPr>
        <p:txBody>
          <a:bodyPr/>
          <a:lstStyle>
            <a:lvl1pPr>
              <a:defRPr sz="1400" b="0" smtClean="0">
                <a:solidFill>
                  <a:schemeClr val="tx1"/>
                </a:solidFill>
                <a:latin typeface="Arial Unicode MS" charset="0"/>
              </a:defRPr>
            </a:lvl1pPr>
          </a:lstStyle>
          <a:p>
            <a:pPr>
              <a:defRPr/>
            </a:pPr>
            <a:fld id="{92E8B5A7-CA4C-A14F-99A2-12363504EE3D}" type="slidenum">
              <a:rPr lang="en-US"/>
              <a:pPr>
                <a:defRPr/>
              </a:pPr>
              <a:t>‹#›</a:t>
            </a:fld>
            <a:endParaRPr lang="en-US"/>
          </a:p>
        </p:txBody>
      </p:sp>
    </p:spTree>
    <p:extLst>
      <p:ext uri="{BB962C8B-B14F-4D97-AF65-F5344CB8AC3E}">
        <p14:creationId xmlns="" xmlns:p14="http://schemas.microsoft.com/office/powerpoint/2010/main" val="137183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D9A53E2A-6DE4-464F-B3F6-10ECE7D14031}" type="slidenum">
              <a:rPr lang="en-US"/>
              <a:pPr>
                <a:defRPr/>
              </a:pPr>
              <a:t>‹#›</a:t>
            </a:fld>
            <a:endParaRPr lang="en-US"/>
          </a:p>
        </p:txBody>
      </p:sp>
    </p:spTree>
    <p:extLst>
      <p:ext uri="{BB962C8B-B14F-4D97-AF65-F5344CB8AC3E}">
        <p14:creationId xmlns="" xmlns:p14="http://schemas.microsoft.com/office/powerpoint/2010/main" val="1951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11138"/>
            <a:ext cx="19812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11138"/>
            <a:ext cx="57912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2F1B5109-D9B0-D947-B11B-48B67D9ACB6F}" type="slidenum">
              <a:rPr lang="en-US"/>
              <a:pPr>
                <a:defRPr/>
              </a:pPr>
              <a:t>‹#›</a:t>
            </a:fld>
            <a:endParaRPr lang="en-US"/>
          </a:p>
        </p:txBody>
      </p:sp>
    </p:spTree>
    <p:extLst>
      <p:ext uri="{BB962C8B-B14F-4D97-AF65-F5344CB8AC3E}">
        <p14:creationId xmlns="" xmlns:p14="http://schemas.microsoft.com/office/powerpoint/2010/main" val="111680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C20AFB3F-80C2-3241-8195-A43F1C3D4BBD}" type="slidenum">
              <a:rPr lang="en-US"/>
              <a:pPr>
                <a:defRPr/>
              </a:pPr>
              <a:t>‹#›</a:t>
            </a:fld>
            <a:endParaRPr lang="en-US"/>
          </a:p>
        </p:txBody>
      </p:sp>
    </p:spTree>
    <p:extLst>
      <p:ext uri="{BB962C8B-B14F-4D97-AF65-F5344CB8AC3E}">
        <p14:creationId xmlns="" xmlns:p14="http://schemas.microsoft.com/office/powerpoint/2010/main" val="2916979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BC5DD54D-F061-AA42-B36B-8FFE51D40E67}" type="slidenum">
              <a:rPr lang="en-US"/>
              <a:pPr>
                <a:defRPr/>
              </a:pPr>
              <a:t>‹#›</a:t>
            </a:fld>
            <a:endParaRPr lang="en-US"/>
          </a:p>
        </p:txBody>
      </p:sp>
    </p:spTree>
    <p:extLst>
      <p:ext uri="{BB962C8B-B14F-4D97-AF65-F5344CB8AC3E}">
        <p14:creationId xmlns="" xmlns:p14="http://schemas.microsoft.com/office/powerpoint/2010/main" val="191413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CB9E70D4-FB33-EB4E-881D-0A707D4532B6}" type="slidenum">
              <a:rPr lang="en-US"/>
              <a:pPr>
                <a:defRPr/>
              </a:pPr>
              <a:t>‹#›</a:t>
            </a:fld>
            <a:endParaRPr lang="en-US"/>
          </a:p>
        </p:txBody>
      </p:sp>
    </p:spTree>
    <p:extLst>
      <p:ext uri="{BB962C8B-B14F-4D97-AF65-F5344CB8AC3E}">
        <p14:creationId xmlns="" xmlns:p14="http://schemas.microsoft.com/office/powerpoint/2010/main" val="3586688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459D5CF1-D057-7E44-B49E-F4A1E10E9D5F}" type="slidenum">
              <a:rPr lang="en-US"/>
              <a:pPr>
                <a:defRPr/>
              </a:pPr>
              <a:t>‹#›</a:t>
            </a:fld>
            <a:endParaRPr lang="en-US"/>
          </a:p>
        </p:txBody>
      </p:sp>
    </p:spTree>
    <p:extLst>
      <p:ext uri="{BB962C8B-B14F-4D97-AF65-F5344CB8AC3E}">
        <p14:creationId xmlns="" xmlns:p14="http://schemas.microsoft.com/office/powerpoint/2010/main" val="1825394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9" name="Slide Number Placeholder 5"/>
          <p:cNvSpPr>
            <a:spLocks noGrp="1"/>
          </p:cNvSpPr>
          <p:nvPr>
            <p:ph type="sldNum" sz="quarter" idx="12"/>
          </p:nvPr>
        </p:nvSpPr>
        <p:spPr/>
        <p:txBody>
          <a:bodyPr/>
          <a:lstStyle>
            <a:lvl1pPr>
              <a:defRPr/>
            </a:lvl1pPr>
          </a:lstStyle>
          <a:p>
            <a:pPr>
              <a:defRPr/>
            </a:pPr>
            <a:fld id="{DF6B6B7D-889C-F44B-A0CA-C1ECAE7E368A}" type="slidenum">
              <a:rPr lang="en-US"/>
              <a:pPr>
                <a:defRPr/>
              </a:pPr>
              <a:t>‹#›</a:t>
            </a:fld>
            <a:endParaRPr lang="en-US"/>
          </a:p>
        </p:txBody>
      </p:sp>
    </p:spTree>
    <p:extLst>
      <p:ext uri="{BB962C8B-B14F-4D97-AF65-F5344CB8AC3E}">
        <p14:creationId xmlns="" xmlns:p14="http://schemas.microsoft.com/office/powerpoint/2010/main" val="3196959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5" name="Slide Number Placeholder 5"/>
          <p:cNvSpPr>
            <a:spLocks noGrp="1"/>
          </p:cNvSpPr>
          <p:nvPr>
            <p:ph type="sldNum" sz="quarter" idx="12"/>
          </p:nvPr>
        </p:nvSpPr>
        <p:spPr/>
        <p:txBody>
          <a:bodyPr/>
          <a:lstStyle>
            <a:lvl1pPr>
              <a:defRPr/>
            </a:lvl1pPr>
          </a:lstStyle>
          <a:p>
            <a:pPr>
              <a:defRPr/>
            </a:pPr>
            <a:fld id="{1A0B24FF-7B4E-CB40-8E2F-3C01AADA68BF}" type="slidenum">
              <a:rPr lang="en-US"/>
              <a:pPr>
                <a:defRPr/>
              </a:pPr>
              <a:t>‹#›</a:t>
            </a:fld>
            <a:endParaRPr lang="en-US"/>
          </a:p>
        </p:txBody>
      </p:sp>
    </p:spTree>
    <p:extLst>
      <p:ext uri="{BB962C8B-B14F-4D97-AF65-F5344CB8AC3E}">
        <p14:creationId xmlns="" xmlns:p14="http://schemas.microsoft.com/office/powerpoint/2010/main" val="155668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4" name="Slide Number Placeholder 5"/>
          <p:cNvSpPr>
            <a:spLocks noGrp="1"/>
          </p:cNvSpPr>
          <p:nvPr>
            <p:ph type="sldNum" sz="quarter" idx="12"/>
          </p:nvPr>
        </p:nvSpPr>
        <p:spPr/>
        <p:txBody>
          <a:bodyPr/>
          <a:lstStyle>
            <a:lvl1pPr>
              <a:defRPr/>
            </a:lvl1pPr>
          </a:lstStyle>
          <a:p>
            <a:pPr>
              <a:defRPr/>
            </a:pPr>
            <a:fld id="{D6E21DDA-904A-FF40-931E-6D1D34BE978B}" type="slidenum">
              <a:rPr lang="en-US"/>
              <a:pPr>
                <a:defRPr/>
              </a:pPr>
              <a:t>‹#›</a:t>
            </a:fld>
            <a:endParaRPr lang="en-US"/>
          </a:p>
        </p:txBody>
      </p:sp>
    </p:spTree>
    <p:extLst>
      <p:ext uri="{BB962C8B-B14F-4D97-AF65-F5344CB8AC3E}">
        <p14:creationId xmlns="" xmlns:p14="http://schemas.microsoft.com/office/powerpoint/2010/main" val="3075149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B43A7E48-3C27-1342-BCE3-0F5B8B2F5EA6}" type="slidenum">
              <a:rPr lang="en-US"/>
              <a:pPr>
                <a:defRPr/>
              </a:pPr>
              <a:t>‹#›</a:t>
            </a:fld>
            <a:endParaRPr lang="en-US"/>
          </a:p>
        </p:txBody>
      </p:sp>
    </p:spTree>
    <p:extLst>
      <p:ext uri="{BB962C8B-B14F-4D97-AF65-F5344CB8AC3E}">
        <p14:creationId xmlns="" xmlns:p14="http://schemas.microsoft.com/office/powerpoint/2010/main" val="397759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99FBAA45-A160-2543-817A-58D157189855}" type="slidenum">
              <a:rPr lang="en-US"/>
              <a:pPr>
                <a:defRPr/>
              </a:pPr>
              <a:t>‹#›</a:t>
            </a:fld>
            <a:endParaRPr lang="en-US"/>
          </a:p>
        </p:txBody>
      </p:sp>
    </p:spTree>
    <p:extLst>
      <p:ext uri="{BB962C8B-B14F-4D97-AF65-F5344CB8AC3E}">
        <p14:creationId xmlns="" xmlns:p14="http://schemas.microsoft.com/office/powerpoint/2010/main" val="3337055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AC3739FB-3407-3149-8B22-436BA97CE996}" type="slidenum">
              <a:rPr lang="en-US"/>
              <a:pPr>
                <a:defRPr/>
              </a:pPr>
              <a:t>‹#›</a:t>
            </a:fld>
            <a:endParaRPr lang="en-US"/>
          </a:p>
        </p:txBody>
      </p:sp>
    </p:spTree>
    <p:extLst>
      <p:ext uri="{BB962C8B-B14F-4D97-AF65-F5344CB8AC3E}">
        <p14:creationId xmlns="" xmlns:p14="http://schemas.microsoft.com/office/powerpoint/2010/main" val="88757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F6ECAD1C-E4B9-8243-8D6F-4DE787BD6172}" type="slidenum">
              <a:rPr lang="en-US"/>
              <a:pPr>
                <a:defRPr/>
              </a:pPr>
              <a:t>‹#›</a:t>
            </a:fld>
            <a:endParaRPr lang="en-US"/>
          </a:p>
        </p:txBody>
      </p:sp>
    </p:spTree>
    <p:extLst>
      <p:ext uri="{BB962C8B-B14F-4D97-AF65-F5344CB8AC3E}">
        <p14:creationId xmlns="" xmlns:p14="http://schemas.microsoft.com/office/powerpoint/2010/main" val="3493763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E130B75B-0E2E-914D-A87B-A9A1754E675E}" type="slidenum">
              <a:rPr lang="en-US"/>
              <a:pPr>
                <a:defRPr/>
              </a:pPr>
              <a:t>‹#›</a:t>
            </a:fld>
            <a:endParaRPr lang="en-US"/>
          </a:p>
        </p:txBody>
      </p:sp>
    </p:spTree>
    <p:extLst>
      <p:ext uri="{BB962C8B-B14F-4D97-AF65-F5344CB8AC3E}">
        <p14:creationId xmlns="" xmlns:p14="http://schemas.microsoft.com/office/powerpoint/2010/main" val="346330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F0FB02BB-BCAF-B541-B229-8115665BB201}" type="slidenum">
              <a:rPr lang="en-US"/>
              <a:pPr>
                <a:defRPr/>
              </a:pPr>
              <a:t>‹#›</a:t>
            </a:fld>
            <a:endParaRPr lang="en-US"/>
          </a:p>
        </p:txBody>
      </p:sp>
    </p:spTree>
    <p:extLst>
      <p:ext uri="{BB962C8B-B14F-4D97-AF65-F5344CB8AC3E}">
        <p14:creationId xmlns="" xmlns:p14="http://schemas.microsoft.com/office/powerpoint/2010/main" val="412466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90600"/>
            <a:ext cx="38862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862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6F49B743-9AA0-BB47-8615-06CF39F1CC06}" type="slidenum">
              <a:rPr lang="en-US"/>
              <a:pPr>
                <a:defRPr/>
              </a:pPr>
              <a:t>‹#›</a:t>
            </a:fld>
            <a:endParaRPr lang="en-US"/>
          </a:p>
        </p:txBody>
      </p:sp>
    </p:spTree>
    <p:extLst>
      <p:ext uri="{BB962C8B-B14F-4D97-AF65-F5344CB8AC3E}">
        <p14:creationId xmlns="" xmlns:p14="http://schemas.microsoft.com/office/powerpoint/2010/main" val="224563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8" name="Slide Number Placeholder 7"/>
          <p:cNvSpPr>
            <a:spLocks noGrp="1"/>
          </p:cNvSpPr>
          <p:nvPr>
            <p:ph type="sldNum" sz="quarter" idx="11"/>
          </p:nvPr>
        </p:nvSpPr>
        <p:spPr/>
        <p:txBody>
          <a:bodyPr/>
          <a:lstStyle>
            <a:lvl1pPr>
              <a:defRPr smtClean="0"/>
            </a:lvl1pPr>
          </a:lstStyle>
          <a:p>
            <a:pPr>
              <a:defRPr/>
            </a:pPr>
            <a:fld id="{F7796E59-92E3-9F4D-BCEC-5B8EBE557829}" type="slidenum">
              <a:rPr lang="en-US"/>
              <a:pPr>
                <a:defRPr/>
              </a:pPr>
              <a:t>‹#›</a:t>
            </a:fld>
            <a:endParaRPr lang="en-US"/>
          </a:p>
        </p:txBody>
      </p:sp>
    </p:spTree>
    <p:extLst>
      <p:ext uri="{BB962C8B-B14F-4D97-AF65-F5344CB8AC3E}">
        <p14:creationId xmlns="" xmlns:p14="http://schemas.microsoft.com/office/powerpoint/2010/main" val="157322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15F37C48-1B68-4D49-A8B9-2A8474D773E9}" type="slidenum">
              <a:rPr lang="en-US"/>
              <a:pPr>
                <a:defRPr/>
              </a:pPr>
              <a:t>‹#›</a:t>
            </a:fld>
            <a:endParaRPr lang="en-US"/>
          </a:p>
        </p:txBody>
      </p:sp>
    </p:spTree>
    <p:extLst>
      <p:ext uri="{BB962C8B-B14F-4D97-AF65-F5344CB8AC3E}">
        <p14:creationId xmlns="" xmlns:p14="http://schemas.microsoft.com/office/powerpoint/2010/main" val="397118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3" name="Slide Number Placeholder 2"/>
          <p:cNvSpPr>
            <a:spLocks noGrp="1"/>
          </p:cNvSpPr>
          <p:nvPr>
            <p:ph type="sldNum" sz="quarter" idx="11"/>
          </p:nvPr>
        </p:nvSpPr>
        <p:spPr/>
        <p:txBody>
          <a:bodyPr/>
          <a:lstStyle>
            <a:lvl1pPr>
              <a:defRPr smtClean="0"/>
            </a:lvl1pPr>
          </a:lstStyle>
          <a:p>
            <a:pPr>
              <a:defRPr/>
            </a:pPr>
            <a:fld id="{F4B75D5D-04CC-CF47-B6E6-6EA6A3789845}" type="slidenum">
              <a:rPr lang="en-US"/>
              <a:pPr>
                <a:defRPr/>
              </a:pPr>
              <a:t>‹#›</a:t>
            </a:fld>
            <a:endParaRPr lang="en-US"/>
          </a:p>
        </p:txBody>
      </p:sp>
    </p:spTree>
    <p:extLst>
      <p:ext uri="{BB962C8B-B14F-4D97-AF65-F5344CB8AC3E}">
        <p14:creationId xmlns="" xmlns:p14="http://schemas.microsoft.com/office/powerpoint/2010/main" val="125008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96F450AD-D961-6844-B522-042ADF812049}" type="slidenum">
              <a:rPr lang="en-US"/>
              <a:pPr>
                <a:defRPr/>
              </a:pPr>
              <a:t>‹#›</a:t>
            </a:fld>
            <a:endParaRPr lang="en-US"/>
          </a:p>
        </p:txBody>
      </p:sp>
    </p:spTree>
    <p:extLst>
      <p:ext uri="{BB962C8B-B14F-4D97-AF65-F5344CB8AC3E}">
        <p14:creationId xmlns="" xmlns:p14="http://schemas.microsoft.com/office/powerpoint/2010/main" val="242235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9433EE49-AB71-1945-8C43-58E557455C20}" type="slidenum">
              <a:rPr lang="en-US"/>
              <a:pPr>
                <a:defRPr/>
              </a:pPr>
              <a:t>‹#›</a:t>
            </a:fld>
            <a:endParaRPr lang="en-US"/>
          </a:p>
        </p:txBody>
      </p:sp>
    </p:spTree>
    <p:extLst>
      <p:ext uri="{BB962C8B-B14F-4D97-AF65-F5344CB8AC3E}">
        <p14:creationId xmlns="" xmlns:p14="http://schemas.microsoft.com/office/powerpoint/2010/main" val="244619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univ.trieste.it/"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physics.units.i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88988" y="211138"/>
            <a:ext cx="7529512" cy="572294"/>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Title</a:t>
            </a:r>
          </a:p>
        </p:txBody>
      </p:sp>
      <p:sp>
        <p:nvSpPr>
          <p:cNvPr id="1027" name="Rectangle 3"/>
          <p:cNvSpPr>
            <a:spLocks noGrp="1" noChangeArrowheads="1"/>
          </p:cNvSpPr>
          <p:nvPr>
            <p:ph type="body" idx="1"/>
          </p:nvPr>
        </p:nvSpPr>
        <p:spPr bwMode="auto">
          <a:xfrm>
            <a:off x="609600" y="990600"/>
            <a:ext cx="7924800" cy="511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4" name="Rectangle 10"/>
          <p:cNvSpPr>
            <a:spLocks noGrp="1" noChangeArrowheads="1"/>
          </p:cNvSpPr>
          <p:nvPr>
            <p:ph type="ftr" sz="quarter" idx="3"/>
          </p:nvPr>
        </p:nvSpPr>
        <p:spPr bwMode="auto">
          <a:xfrm>
            <a:off x="762000" y="6400800"/>
            <a:ext cx="7772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b="1" dirty="0" smtClean="0">
                <a:solidFill>
                  <a:schemeClr val="accent2"/>
                </a:solidFill>
                <a:latin typeface="+mn-lt"/>
                <a:cs typeface="+mn-cs"/>
              </a:defRPr>
            </a:lvl1pPr>
          </a:lstStyle>
          <a:p>
            <a:pPr>
              <a:defRPr/>
            </a:pPr>
            <a:r>
              <a:rPr lang="en-US" dirty="0" smtClean="0"/>
              <a:t>I. </a:t>
            </a:r>
            <a:r>
              <a:rPr lang="en-US" dirty="0" err="1" smtClean="0"/>
              <a:t>Rashevskaya</a:t>
            </a:r>
            <a:r>
              <a:rPr lang="en-US" dirty="0" smtClean="0"/>
              <a:t> - SVT Meeting - </a:t>
            </a:r>
            <a:r>
              <a:rPr lang="en-US" dirty="0" err="1" smtClean="0"/>
              <a:t>Frascati</a:t>
            </a:r>
            <a:r>
              <a:rPr lang="en-US" dirty="0" smtClean="0"/>
              <a:t> - 22.03.2012</a:t>
            </a:r>
            <a:endParaRPr lang="en-US" dirty="0"/>
          </a:p>
        </p:txBody>
      </p:sp>
      <p:sp>
        <p:nvSpPr>
          <p:cNvPr id="1035" name="Rectangle 11"/>
          <p:cNvSpPr>
            <a:spLocks noGrp="1" noChangeArrowheads="1"/>
          </p:cNvSpPr>
          <p:nvPr>
            <p:ph type="sldNum" sz="quarter" idx="4"/>
          </p:nvPr>
        </p:nvSpPr>
        <p:spPr bwMode="auto">
          <a:xfrm>
            <a:off x="8001000" y="6400800"/>
            <a:ext cx="381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1" smtClean="0">
                <a:solidFill>
                  <a:srgbClr val="0000FF"/>
                </a:solidFill>
                <a:latin typeface="+mn-lt"/>
                <a:cs typeface="+mn-cs"/>
              </a:defRPr>
            </a:lvl1pPr>
          </a:lstStyle>
          <a:p>
            <a:pPr>
              <a:defRPr/>
            </a:pPr>
            <a:fld id="{BAD65227-6A27-6540-B314-D07370E15F23}" type="slidenum">
              <a:rPr lang="en-US" smtClean="0"/>
              <a:pPr>
                <a:defRPr/>
              </a:pPr>
              <a:t>‹#›</a:t>
            </a:fld>
            <a:endParaRPr lang="en-US" dirty="0"/>
          </a:p>
        </p:txBody>
      </p:sp>
      <p:sp>
        <p:nvSpPr>
          <p:cNvPr id="1037" name="Line 13"/>
          <p:cNvSpPr>
            <a:spLocks noChangeShapeType="1"/>
          </p:cNvSpPr>
          <p:nvPr/>
        </p:nvSpPr>
        <p:spPr bwMode="auto">
          <a:xfrm>
            <a:off x="838200" y="6324600"/>
            <a:ext cx="7467600" cy="0"/>
          </a:xfrm>
          <a:prstGeom prst="line">
            <a:avLst/>
          </a:prstGeom>
          <a:noFill/>
          <a:ln w="28575">
            <a:solidFill>
              <a:srgbClr val="CC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1" name="Picture 17" descr="UNIV">
            <a:hlinkClick r:id="rId13"/>
          </p:cNvPr>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152400" y="6108700"/>
            <a:ext cx="60960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8" descr="INFN">
            <a:hlinkClick r:id="rId15"/>
          </p:cNvPr>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8382000" y="6194425"/>
            <a:ext cx="60960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ctr" rtl="0" eaLnBrk="0" fontAlgn="base" hangingPunct="0">
        <a:spcBef>
          <a:spcPct val="0"/>
        </a:spcBef>
        <a:spcAft>
          <a:spcPct val="0"/>
        </a:spcAft>
        <a:defRPr sz="3200">
          <a:solidFill>
            <a:srgbClr val="FF0000"/>
          </a:solidFill>
          <a:latin typeface="+mj-lt"/>
          <a:ea typeface="+mj-ea"/>
          <a:cs typeface="ＭＳ Ｐゴシック" charset="0"/>
        </a:defRPr>
      </a:lvl1pPr>
      <a:lvl2pPr algn="ctr" rtl="0" eaLnBrk="0" fontAlgn="base" hangingPunct="0">
        <a:spcBef>
          <a:spcPct val="0"/>
        </a:spcBef>
        <a:spcAft>
          <a:spcPct val="0"/>
        </a:spcAft>
        <a:defRPr sz="3200">
          <a:solidFill>
            <a:srgbClr val="FF0000"/>
          </a:solidFill>
          <a:latin typeface="Arial" charset="0"/>
          <a:ea typeface="ＭＳ Ｐゴシック" charset="0"/>
          <a:cs typeface="ＭＳ Ｐゴシック" charset="0"/>
        </a:defRPr>
      </a:lvl2pPr>
      <a:lvl3pPr algn="ctr" rtl="0" eaLnBrk="0" fontAlgn="base" hangingPunct="0">
        <a:spcBef>
          <a:spcPct val="0"/>
        </a:spcBef>
        <a:spcAft>
          <a:spcPct val="0"/>
        </a:spcAft>
        <a:defRPr sz="3200">
          <a:solidFill>
            <a:srgbClr val="FF0000"/>
          </a:solidFill>
          <a:latin typeface="Arial" charset="0"/>
          <a:ea typeface="ＭＳ Ｐゴシック" charset="0"/>
          <a:cs typeface="ＭＳ Ｐゴシック" charset="0"/>
        </a:defRPr>
      </a:lvl3pPr>
      <a:lvl4pPr algn="ctr" rtl="0" eaLnBrk="0" fontAlgn="base" hangingPunct="0">
        <a:spcBef>
          <a:spcPct val="0"/>
        </a:spcBef>
        <a:spcAft>
          <a:spcPct val="0"/>
        </a:spcAft>
        <a:defRPr sz="3200">
          <a:solidFill>
            <a:srgbClr val="FF0000"/>
          </a:solidFill>
          <a:latin typeface="Arial" charset="0"/>
          <a:ea typeface="ＭＳ Ｐゴシック" charset="0"/>
          <a:cs typeface="ＭＳ Ｐゴシック" charset="0"/>
        </a:defRPr>
      </a:lvl4pPr>
      <a:lvl5pPr algn="ctr" rtl="0" eaLnBrk="0" fontAlgn="base" hangingPunct="0">
        <a:spcBef>
          <a:spcPct val="0"/>
        </a:spcBef>
        <a:spcAft>
          <a:spcPct val="0"/>
        </a:spcAft>
        <a:defRPr sz="3200">
          <a:solidFill>
            <a:srgbClr val="FF0000"/>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200">
          <a:solidFill>
            <a:srgbClr val="FF0000"/>
          </a:solidFill>
          <a:latin typeface="Arial" charset="0"/>
          <a:ea typeface="ＭＳ Ｐゴシック" charset="0"/>
        </a:defRPr>
      </a:lvl6pPr>
      <a:lvl7pPr marL="914400" algn="ctr" rtl="0" eaLnBrk="0" fontAlgn="base" hangingPunct="0">
        <a:spcBef>
          <a:spcPct val="0"/>
        </a:spcBef>
        <a:spcAft>
          <a:spcPct val="0"/>
        </a:spcAft>
        <a:defRPr sz="3200">
          <a:solidFill>
            <a:srgbClr val="FF0000"/>
          </a:solidFill>
          <a:latin typeface="Arial" charset="0"/>
          <a:ea typeface="ＭＳ Ｐゴシック" charset="0"/>
        </a:defRPr>
      </a:lvl7pPr>
      <a:lvl8pPr marL="1371600" algn="ctr" rtl="0" eaLnBrk="0" fontAlgn="base" hangingPunct="0">
        <a:spcBef>
          <a:spcPct val="0"/>
        </a:spcBef>
        <a:spcAft>
          <a:spcPct val="0"/>
        </a:spcAft>
        <a:defRPr sz="3200">
          <a:solidFill>
            <a:srgbClr val="FF0000"/>
          </a:solidFill>
          <a:latin typeface="Arial" charset="0"/>
          <a:ea typeface="ＭＳ Ｐゴシック" charset="0"/>
        </a:defRPr>
      </a:lvl8pPr>
      <a:lvl9pPr marL="1828800" algn="ctr" rtl="0" eaLnBrk="0" fontAlgn="base" hangingPunct="0">
        <a:spcBef>
          <a:spcPct val="0"/>
        </a:spcBef>
        <a:spcAft>
          <a:spcPct val="0"/>
        </a:spcAft>
        <a:defRPr sz="3200">
          <a:solidFill>
            <a:srgbClr val="FF0000"/>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580E6983-3974-7D44-84F9-B6F2A5ACAF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ieste.jpg"/>
          <p:cNvPicPr>
            <a:picLocks noChangeAspect="1"/>
          </p:cNvPicPr>
          <p:nvPr/>
        </p:nvPicPr>
        <p:blipFill>
          <a:blip r:embed="rId2">
            <a:alphaModFix amt="50000"/>
          </a:blip>
          <a:stretch>
            <a:fillRect/>
          </a:stretch>
        </p:blipFill>
        <p:spPr>
          <a:xfrm>
            <a:off x="26122" y="28751"/>
            <a:ext cx="9105666" cy="6829249"/>
          </a:xfrm>
          <a:prstGeom prst="rect">
            <a:avLst/>
          </a:prstGeom>
        </p:spPr>
      </p:pic>
      <p:sp>
        <p:nvSpPr>
          <p:cNvPr id="4" name="Footer Placeholder 3"/>
          <p:cNvSpPr>
            <a:spLocks noGrp="1"/>
          </p:cNvSpPr>
          <p:nvPr>
            <p:ph type="ftr" sz="quarter" idx="10"/>
          </p:nvPr>
        </p:nvSpPr>
        <p:spPr/>
        <p:txBody>
          <a:bodyPr/>
          <a:lstStyle/>
          <a:p>
            <a:pPr>
              <a:defRPr/>
            </a:pPr>
            <a:r>
              <a:rPr lang="en-US" dirty="0" err="1" smtClean="0"/>
              <a:t>I.Rashevskaya</a:t>
            </a:r>
            <a:r>
              <a:rPr lang="en-US" dirty="0" smtClean="0"/>
              <a:t>- SVT Meeting - </a:t>
            </a:r>
            <a:r>
              <a:rPr lang="en-US" dirty="0" err="1" smtClean="0"/>
              <a:t>Frascati</a:t>
            </a:r>
            <a:r>
              <a:rPr lang="en-US" dirty="0" smtClean="0"/>
              <a:t> - 22.03.2012</a:t>
            </a:r>
            <a:endParaRPr lang="en-US" dirty="0"/>
          </a:p>
        </p:txBody>
      </p:sp>
      <p:sp>
        <p:nvSpPr>
          <p:cNvPr id="5" name="Slide Number Placeholder 4"/>
          <p:cNvSpPr>
            <a:spLocks noGrp="1"/>
          </p:cNvSpPr>
          <p:nvPr>
            <p:ph type="sldNum" sz="quarter" idx="11"/>
          </p:nvPr>
        </p:nvSpPr>
        <p:spPr/>
        <p:txBody>
          <a:bodyPr/>
          <a:lstStyle/>
          <a:p>
            <a:pPr>
              <a:defRPr/>
            </a:pPr>
            <a:fld id="{78E5E9B2-8B0E-0247-94D0-551295A2D302}" type="slidenum">
              <a:rPr lang="en-US"/>
              <a:pPr>
                <a:defRPr/>
              </a:pPr>
              <a:t>1</a:t>
            </a:fld>
            <a:endParaRPr lang="en-US" dirty="0"/>
          </a:p>
        </p:txBody>
      </p:sp>
      <p:sp>
        <p:nvSpPr>
          <p:cNvPr id="902146" name="Rectangle 2"/>
          <p:cNvSpPr>
            <a:spLocks noGrp="1" noChangeArrowheads="1"/>
          </p:cNvSpPr>
          <p:nvPr>
            <p:ph type="title"/>
          </p:nvPr>
        </p:nvSpPr>
        <p:spPr>
          <a:xfrm>
            <a:off x="723605" y="1899561"/>
            <a:ext cx="7694612" cy="2486267"/>
          </a:xfrm>
          <a:ln>
            <a:noFill/>
          </a:ln>
        </p:spPr>
        <p:txBody>
          <a:bodyPr anchor="t" anchorCtr="0"/>
          <a:lstStyle/>
          <a:p>
            <a:pPr>
              <a:spcBef>
                <a:spcPts val="0"/>
              </a:spcBef>
              <a:spcAft>
                <a:spcPts val="0"/>
              </a:spcAft>
              <a:defRPr/>
            </a:pPr>
            <a:r>
              <a:rPr lang="en-US" sz="3600" dirty="0" err="1" smtClean="0">
                <a:solidFill>
                  <a:srgbClr val="0000FF"/>
                </a:solidFill>
                <a:cs typeface="+mj-cs"/>
              </a:rPr>
              <a:t>SuperB</a:t>
            </a:r>
            <a:r>
              <a:rPr lang="en-US" sz="3600" dirty="0" smtClean="0">
                <a:solidFill>
                  <a:srgbClr val="0000FF"/>
                </a:solidFill>
                <a:cs typeface="+mj-cs"/>
              </a:rPr>
              <a:t>  SVT</a:t>
            </a:r>
            <a:br>
              <a:rPr lang="en-US" sz="3600" dirty="0" smtClean="0">
                <a:solidFill>
                  <a:srgbClr val="0000FF"/>
                </a:solidFill>
                <a:cs typeface="+mj-cs"/>
              </a:rPr>
            </a:br>
            <a:r>
              <a:rPr lang="en-US" sz="900" dirty="0" smtClean="0">
                <a:solidFill>
                  <a:srgbClr val="0000FF"/>
                </a:solidFill>
                <a:cs typeface="+mj-cs"/>
              </a:rPr>
              <a:t> </a:t>
            </a:r>
            <a:r>
              <a:rPr lang="en-US" sz="900" dirty="0" smtClean="0">
                <a:solidFill>
                  <a:srgbClr val="CC00CC"/>
                </a:solidFill>
                <a:cs typeface="+mj-cs"/>
              </a:rPr>
              <a:t/>
            </a:r>
            <a:br>
              <a:rPr lang="en-US" sz="900" dirty="0" smtClean="0">
                <a:solidFill>
                  <a:srgbClr val="CC00CC"/>
                </a:solidFill>
                <a:cs typeface="+mj-cs"/>
              </a:rPr>
            </a:br>
            <a:r>
              <a:rPr lang="en-US" sz="3600" dirty="0" smtClean="0">
                <a:solidFill>
                  <a:schemeClr val="tx1"/>
                </a:solidFill>
                <a:cs typeface="+mj-cs"/>
              </a:rPr>
              <a:t>Strip Pairing: impact on the capacitance value</a:t>
            </a:r>
          </a:p>
        </p:txBody>
      </p:sp>
      <p:sp>
        <p:nvSpPr>
          <p:cNvPr id="902148" name="Rectangle 4"/>
          <p:cNvSpPr>
            <a:spLocks noGrp="1" noChangeArrowheads="1"/>
          </p:cNvSpPr>
          <p:nvPr>
            <p:ph type="body" idx="1"/>
          </p:nvPr>
        </p:nvSpPr>
        <p:spPr>
          <a:xfrm>
            <a:off x="646740" y="4144498"/>
            <a:ext cx="7864144" cy="1307694"/>
          </a:xfrm>
        </p:spPr>
        <p:txBody>
          <a:bodyPr/>
          <a:lstStyle/>
          <a:p>
            <a:pPr marL="0" indent="0" algn="ctr">
              <a:lnSpc>
                <a:spcPct val="150000"/>
              </a:lnSpc>
              <a:buFontTx/>
              <a:buNone/>
              <a:defRPr/>
            </a:pPr>
            <a:r>
              <a:rPr lang="en-US" sz="2000" u="sng" dirty="0">
                <a:solidFill>
                  <a:srgbClr val="0000FF"/>
                </a:solidFill>
              </a:rPr>
              <a:t>Irina </a:t>
            </a:r>
            <a:r>
              <a:rPr lang="en-US" sz="2000" u="sng" dirty="0" err="1" smtClean="0">
                <a:solidFill>
                  <a:srgbClr val="0000FF"/>
                </a:solidFill>
              </a:rPr>
              <a:t>Rashevskaya</a:t>
            </a:r>
            <a:r>
              <a:rPr lang="en-US" sz="2000" dirty="0" smtClean="0">
                <a:solidFill>
                  <a:srgbClr val="0000FF"/>
                </a:solidFill>
              </a:rPr>
              <a:t>, </a:t>
            </a:r>
            <a:r>
              <a:rPr lang="en-US" sz="2000" dirty="0" err="1" smtClean="0">
                <a:solidFill>
                  <a:srgbClr val="0000FF"/>
                </a:solidFill>
              </a:rPr>
              <a:t>Luciano</a:t>
            </a:r>
            <a:r>
              <a:rPr lang="en-US" sz="2000" dirty="0" smtClean="0">
                <a:solidFill>
                  <a:srgbClr val="0000FF"/>
                </a:solidFill>
              </a:rPr>
              <a:t> </a:t>
            </a:r>
            <a:r>
              <a:rPr lang="en-US" sz="2000" dirty="0" err="1" smtClean="0">
                <a:solidFill>
                  <a:srgbClr val="0000FF"/>
                </a:solidFill>
              </a:rPr>
              <a:t>Bosisio</a:t>
            </a:r>
            <a:r>
              <a:rPr lang="en-US" sz="2000" dirty="0" smtClean="0">
                <a:solidFill>
                  <a:srgbClr val="0000FF"/>
                </a:solidFill>
              </a:rPr>
              <a:t>, </a:t>
            </a:r>
            <a:r>
              <a:rPr lang="en-US" sz="2000" dirty="0" err="1" smtClean="0">
                <a:solidFill>
                  <a:srgbClr val="0000FF"/>
                </a:solidFill>
              </a:rPr>
              <a:t>Livio</a:t>
            </a:r>
            <a:r>
              <a:rPr lang="en-US" sz="2000" dirty="0" smtClean="0">
                <a:solidFill>
                  <a:srgbClr val="0000FF"/>
                </a:solidFill>
              </a:rPr>
              <a:t> </a:t>
            </a:r>
            <a:r>
              <a:rPr lang="en-US" sz="2000" dirty="0" err="1" smtClean="0">
                <a:solidFill>
                  <a:srgbClr val="0000FF"/>
                </a:solidFill>
              </a:rPr>
              <a:t>Lanceri</a:t>
            </a:r>
            <a:r>
              <a:rPr lang="en-US" sz="2000" dirty="0" smtClean="0">
                <a:solidFill>
                  <a:srgbClr val="0000FF"/>
                </a:solidFill>
              </a:rPr>
              <a:t>, Lorenzo </a:t>
            </a:r>
            <a:r>
              <a:rPr lang="en-US" sz="2000" dirty="0" smtClean="0">
                <a:solidFill>
                  <a:srgbClr val="0000FF"/>
                </a:solidFill>
              </a:rPr>
              <a:t>Vitale</a:t>
            </a:r>
          </a:p>
          <a:p>
            <a:pPr marL="0" indent="0" algn="ctr">
              <a:lnSpc>
                <a:spcPct val="150000"/>
              </a:lnSpc>
              <a:buFontTx/>
              <a:buNone/>
              <a:defRPr/>
            </a:pPr>
            <a:r>
              <a:rPr lang="en-US" sz="2000" dirty="0" smtClean="0">
                <a:solidFill>
                  <a:srgbClr val="0000FF"/>
                </a:solidFill>
              </a:rPr>
              <a:t>Erik </a:t>
            </a:r>
            <a:r>
              <a:rPr lang="en-US" sz="2000" dirty="0" err="1" smtClean="0">
                <a:solidFill>
                  <a:srgbClr val="0000FF"/>
                </a:solidFill>
              </a:rPr>
              <a:t>Vallazza</a:t>
            </a:r>
            <a:r>
              <a:rPr lang="en-US" sz="2000" dirty="0" smtClean="0">
                <a:solidFill>
                  <a:srgbClr val="0000FF"/>
                </a:solidFill>
              </a:rPr>
              <a:t>, </a:t>
            </a:r>
            <a:r>
              <a:rPr lang="en-US" sz="2000" dirty="0" err="1" smtClean="0">
                <a:solidFill>
                  <a:srgbClr val="0000FF"/>
                </a:solidFill>
              </a:rPr>
              <a:t>Michela</a:t>
            </a:r>
            <a:r>
              <a:rPr lang="en-US" sz="2000" dirty="0" smtClean="0">
                <a:solidFill>
                  <a:srgbClr val="0000FF"/>
                </a:solidFill>
              </a:rPr>
              <a:t> </a:t>
            </a:r>
            <a:r>
              <a:rPr lang="en-US" sz="2000" dirty="0" err="1" smtClean="0">
                <a:solidFill>
                  <a:srgbClr val="0000FF"/>
                </a:solidFill>
              </a:rPr>
              <a:t>Prest</a:t>
            </a:r>
            <a:endParaRPr lang="en-US" sz="2000" dirty="0" smtClean="0">
              <a:solidFill>
                <a:srgbClr val="0000FF"/>
              </a:solidFill>
              <a:cs typeface="+mn-cs"/>
            </a:endParaRPr>
          </a:p>
          <a:p>
            <a:pPr marL="0" indent="0" algn="ctr">
              <a:spcBef>
                <a:spcPts val="1032"/>
              </a:spcBef>
              <a:buFontTx/>
              <a:buNone/>
              <a:defRPr/>
            </a:pPr>
            <a:r>
              <a:rPr lang="en-US" sz="1800" dirty="0" smtClean="0">
                <a:solidFill>
                  <a:schemeClr val="tx1"/>
                </a:solidFill>
                <a:cs typeface="+mn-cs"/>
              </a:rPr>
              <a:t>INFN-Trieste e Università di Trieste</a:t>
            </a:r>
          </a:p>
          <a:p>
            <a:pPr marL="0" indent="0" algn="ctr">
              <a:spcBef>
                <a:spcPts val="0"/>
              </a:spcBef>
              <a:buFontTx/>
              <a:buNone/>
              <a:defRPr/>
            </a:pPr>
            <a:endParaRPr lang="en-US" sz="1800" dirty="0" smtClean="0">
              <a:solidFill>
                <a:schemeClr val="tx1"/>
              </a:solidFill>
              <a:cs typeface="+mn-cs"/>
            </a:endParaRPr>
          </a:p>
        </p:txBody>
      </p:sp>
      <p:pic>
        <p:nvPicPr>
          <p:cNvPr id="6" name="Picture 6" descr="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92095" y="127652"/>
            <a:ext cx="1371600" cy="12901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10</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a:t>Measured </a:t>
            </a:r>
            <a:r>
              <a:rPr lang="en-US" sz="2800" dirty="0" smtClean="0">
                <a:cs typeface="+mj-cs"/>
              </a:rPr>
              <a:t>Capacitances on P-side</a:t>
            </a:r>
          </a:p>
        </p:txBody>
      </p:sp>
      <p:pic>
        <p:nvPicPr>
          <p:cNvPr id="1027" name="Picture 3"/>
          <p:cNvPicPr>
            <a:picLocks noChangeAspect="1" noChangeArrowheads="1"/>
          </p:cNvPicPr>
          <p:nvPr/>
        </p:nvPicPr>
        <p:blipFill>
          <a:blip r:embed="rId2"/>
          <a:srcRect/>
          <a:stretch>
            <a:fillRect/>
          </a:stretch>
        </p:blipFill>
        <p:spPr bwMode="auto">
          <a:xfrm>
            <a:off x="648653" y="1483678"/>
            <a:ext cx="7992646" cy="2488882"/>
          </a:xfrm>
          <a:prstGeom prst="rect">
            <a:avLst/>
          </a:prstGeom>
          <a:noFill/>
          <a:ln w="9525">
            <a:noFill/>
            <a:miter lim="800000"/>
            <a:headEnd/>
            <a:tailEnd/>
          </a:ln>
          <a:effectLst/>
        </p:spPr>
      </p:pic>
      <p:sp>
        <p:nvSpPr>
          <p:cNvPr id="14" name="TextBox 13"/>
          <p:cNvSpPr txBox="1"/>
          <p:nvPr/>
        </p:nvSpPr>
        <p:spPr>
          <a:xfrm>
            <a:off x="895948" y="975072"/>
            <a:ext cx="7379394" cy="461665"/>
          </a:xfrm>
          <a:prstGeom prst="rect">
            <a:avLst/>
          </a:prstGeom>
          <a:noFill/>
        </p:spPr>
        <p:txBody>
          <a:bodyPr wrap="square" rtlCol="0">
            <a:spAutoFit/>
          </a:bodyPr>
          <a:lstStyle/>
          <a:p>
            <a:pPr algn="l"/>
            <a:r>
              <a:rPr lang="en-US" sz="2400" dirty="0" smtClean="0">
                <a:latin typeface="Arial" pitchFamily="34" charset="0"/>
                <a:cs typeface="Arial" pitchFamily="34" charset="0"/>
              </a:rPr>
              <a:t>p+ Strip Pitch = 50 um      Readout Pitch = 100um</a:t>
            </a:r>
          </a:p>
        </p:txBody>
      </p:sp>
      <p:sp>
        <p:nvSpPr>
          <p:cNvPr id="15" name="TextBox 14"/>
          <p:cNvSpPr txBox="1"/>
          <p:nvPr/>
        </p:nvSpPr>
        <p:spPr>
          <a:xfrm>
            <a:off x="362333" y="4638170"/>
            <a:ext cx="8591469" cy="1446550"/>
          </a:xfrm>
          <a:prstGeom prst="rect">
            <a:avLst/>
          </a:prstGeom>
          <a:noFill/>
        </p:spPr>
        <p:txBody>
          <a:bodyPr wrap="square" rtlCol="0">
            <a:spAutoFit/>
          </a:bodyPr>
          <a:lstStyle/>
          <a:p>
            <a:pPr algn="l"/>
            <a:r>
              <a:rPr lang="en-US" sz="2200" dirty="0" smtClean="0">
                <a:latin typeface="Arial" pitchFamily="34" charset="0"/>
                <a:cs typeface="Arial" pitchFamily="34" charset="0"/>
              </a:rPr>
              <a:t>black % =  Capacitance increase for </a:t>
            </a:r>
          </a:p>
          <a:p>
            <a:pPr algn="l"/>
            <a:r>
              <a:rPr lang="en-US" sz="2200" dirty="0" smtClean="0">
                <a:latin typeface="Arial" pitchFamily="34" charset="0"/>
                <a:cs typeface="Arial" pitchFamily="34" charset="0"/>
              </a:rPr>
              <a:t>                         “</a:t>
            </a:r>
            <a:r>
              <a:rPr lang="en-US" sz="2200" i="1" dirty="0" smtClean="0">
                <a:latin typeface="Arial" pitchFamily="34" charset="0"/>
                <a:cs typeface="Arial" pitchFamily="34" charset="0"/>
              </a:rPr>
              <a:t>pairing”</a:t>
            </a:r>
            <a:r>
              <a:rPr lang="en-US" sz="2200" dirty="0" smtClean="0">
                <a:latin typeface="Arial" pitchFamily="34" charset="0"/>
                <a:cs typeface="Arial" pitchFamily="34" charset="0"/>
              </a:rPr>
              <a:t>   vs.  “</a:t>
            </a:r>
            <a:r>
              <a:rPr lang="en-US" sz="2200" i="1" dirty="0" smtClean="0">
                <a:latin typeface="Arial" pitchFamily="34" charset="0"/>
                <a:cs typeface="Arial" pitchFamily="34" charset="0"/>
              </a:rPr>
              <a:t>non pairing</a:t>
            </a:r>
            <a:r>
              <a:rPr lang="en-US" sz="2200" dirty="0" smtClean="0">
                <a:latin typeface="Arial" pitchFamily="34" charset="0"/>
                <a:cs typeface="Arial" pitchFamily="34" charset="0"/>
              </a:rPr>
              <a:t>”</a:t>
            </a:r>
          </a:p>
          <a:p>
            <a:pPr algn="l"/>
            <a:r>
              <a:rPr lang="en-US" sz="2200" dirty="0" smtClean="0">
                <a:solidFill>
                  <a:srgbClr val="FF0000"/>
                </a:solidFill>
                <a:latin typeface="Arial" pitchFamily="34" charset="0"/>
                <a:cs typeface="Arial" pitchFamily="34" charset="0"/>
              </a:rPr>
              <a:t>   red % =  Capacitance increase for </a:t>
            </a:r>
          </a:p>
          <a:p>
            <a:pPr algn="l"/>
            <a:r>
              <a:rPr lang="en-US" sz="2200" i="1" dirty="0">
                <a:solidFill>
                  <a:srgbClr val="FF0000"/>
                </a:solidFill>
                <a:latin typeface="Arial" pitchFamily="34" charset="0"/>
                <a:cs typeface="Arial" pitchFamily="34" charset="0"/>
              </a:rPr>
              <a:t> </a:t>
            </a:r>
            <a:r>
              <a:rPr lang="en-US" sz="2200" i="1" dirty="0" smtClean="0">
                <a:solidFill>
                  <a:srgbClr val="FF0000"/>
                </a:solidFill>
                <a:latin typeface="Arial" pitchFamily="34" charset="0"/>
                <a:cs typeface="Arial" pitchFamily="34" charset="0"/>
              </a:rPr>
              <a:t>                        intermediate strips connected   </a:t>
            </a:r>
            <a:r>
              <a:rPr lang="en-US" sz="2200" dirty="0" smtClean="0">
                <a:solidFill>
                  <a:srgbClr val="FF0000"/>
                </a:solidFill>
                <a:latin typeface="Arial" pitchFamily="34" charset="0"/>
                <a:cs typeface="Arial" pitchFamily="34" charset="0"/>
              </a:rPr>
              <a:t>vs.  </a:t>
            </a:r>
            <a:r>
              <a:rPr lang="en-US" sz="2200" i="1" dirty="0" smtClean="0">
                <a:solidFill>
                  <a:srgbClr val="FF0000"/>
                </a:solidFill>
                <a:latin typeface="Arial" pitchFamily="34" charset="0"/>
                <a:cs typeface="Arial" pitchFamily="34" charset="0"/>
              </a:rPr>
              <a:t>floating</a:t>
            </a:r>
          </a:p>
        </p:txBody>
      </p:sp>
      <p:sp>
        <p:nvSpPr>
          <p:cNvPr id="8" name="TextBox 7"/>
          <p:cNvSpPr txBox="1"/>
          <p:nvPr/>
        </p:nvSpPr>
        <p:spPr>
          <a:xfrm>
            <a:off x="870548" y="4061172"/>
            <a:ext cx="7379394" cy="430887"/>
          </a:xfrm>
          <a:prstGeom prst="rect">
            <a:avLst/>
          </a:prstGeom>
          <a:noFill/>
        </p:spPr>
        <p:txBody>
          <a:bodyPr wrap="square" rtlCol="0">
            <a:spAutoFit/>
          </a:bodyPr>
          <a:lstStyle/>
          <a:p>
            <a:pPr algn="l"/>
            <a:r>
              <a:rPr lang="en-US" sz="2200" dirty="0" smtClean="0">
                <a:solidFill>
                  <a:srgbClr val="FF0000"/>
                </a:solidFill>
                <a:latin typeface="Arial" pitchFamily="34" charset="0"/>
                <a:cs typeface="Arial" pitchFamily="34" charset="0"/>
              </a:rPr>
              <a:t>RED figures: Values with intermediate strips connected</a:t>
            </a:r>
          </a:p>
        </p:txBody>
      </p:sp>
    </p:spTree>
    <p:extLst>
      <p:ext uri="{BB962C8B-B14F-4D97-AF65-F5344CB8AC3E}">
        <p14:creationId xmlns="" xmlns:p14="http://schemas.microsoft.com/office/powerpoint/2010/main" val="38564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11</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a:t>Measured Capacitances on </a:t>
            </a:r>
            <a:r>
              <a:rPr lang="en-US" sz="2800" dirty="0" smtClean="0"/>
              <a:t>N-</a:t>
            </a:r>
            <a:r>
              <a:rPr lang="en-US" sz="2800" dirty="0"/>
              <a:t>side</a:t>
            </a:r>
            <a:endParaRPr lang="en-US" sz="2800" dirty="0" smtClean="0">
              <a:cs typeface="+mj-cs"/>
            </a:endParaRPr>
          </a:p>
        </p:txBody>
      </p:sp>
      <p:sp>
        <p:nvSpPr>
          <p:cNvPr id="14" name="TextBox 13"/>
          <p:cNvSpPr txBox="1"/>
          <p:nvPr/>
        </p:nvSpPr>
        <p:spPr>
          <a:xfrm>
            <a:off x="895948" y="975072"/>
            <a:ext cx="7379394" cy="461665"/>
          </a:xfrm>
          <a:prstGeom prst="rect">
            <a:avLst/>
          </a:prstGeom>
          <a:noFill/>
        </p:spPr>
        <p:txBody>
          <a:bodyPr wrap="square" rtlCol="0">
            <a:spAutoFit/>
          </a:bodyPr>
          <a:lstStyle/>
          <a:p>
            <a:pPr algn="l"/>
            <a:r>
              <a:rPr lang="en-US" sz="2400" dirty="0" smtClean="0">
                <a:latin typeface="Arial" pitchFamily="34" charset="0"/>
                <a:cs typeface="Arial" pitchFamily="34" charset="0"/>
              </a:rPr>
              <a:t>n+ Strip Pitch = 50 um      Readout Pitch = 100um</a:t>
            </a:r>
          </a:p>
        </p:txBody>
      </p:sp>
      <p:pic>
        <p:nvPicPr>
          <p:cNvPr id="44035" name="Picture 3"/>
          <p:cNvPicPr>
            <a:picLocks noChangeAspect="1" noChangeArrowheads="1"/>
          </p:cNvPicPr>
          <p:nvPr/>
        </p:nvPicPr>
        <p:blipFill>
          <a:blip r:embed="rId2"/>
          <a:srcRect/>
          <a:stretch>
            <a:fillRect/>
          </a:stretch>
        </p:blipFill>
        <p:spPr bwMode="auto">
          <a:xfrm>
            <a:off x="453736" y="1522389"/>
            <a:ext cx="8172593" cy="2439204"/>
          </a:xfrm>
          <a:prstGeom prst="rect">
            <a:avLst/>
          </a:prstGeom>
          <a:noFill/>
          <a:ln w="9525">
            <a:noFill/>
            <a:miter lim="800000"/>
            <a:headEnd/>
            <a:tailEnd/>
          </a:ln>
          <a:effectLst/>
        </p:spPr>
      </p:pic>
      <p:sp>
        <p:nvSpPr>
          <p:cNvPr id="10" name="TextBox 9"/>
          <p:cNvSpPr txBox="1"/>
          <p:nvPr/>
        </p:nvSpPr>
        <p:spPr>
          <a:xfrm>
            <a:off x="298833" y="4498470"/>
            <a:ext cx="8591469" cy="1446550"/>
          </a:xfrm>
          <a:prstGeom prst="rect">
            <a:avLst/>
          </a:prstGeom>
          <a:noFill/>
        </p:spPr>
        <p:txBody>
          <a:bodyPr wrap="square" rtlCol="0">
            <a:spAutoFit/>
          </a:bodyPr>
          <a:lstStyle/>
          <a:p>
            <a:pPr algn="l"/>
            <a:r>
              <a:rPr lang="en-US" sz="2200" dirty="0" smtClean="0">
                <a:latin typeface="Arial" pitchFamily="34" charset="0"/>
                <a:cs typeface="Arial" pitchFamily="34" charset="0"/>
              </a:rPr>
              <a:t>black % =  Capacitance increase for </a:t>
            </a:r>
          </a:p>
          <a:p>
            <a:pPr algn="l"/>
            <a:r>
              <a:rPr lang="en-US" sz="2200" dirty="0" smtClean="0">
                <a:latin typeface="Arial" pitchFamily="34" charset="0"/>
                <a:cs typeface="Arial" pitchFamily="34" charset="0"/>
              </a:rPr>
              <a:t>                         “</a:t>
            </a:r>
            <a:r>
              <a:rPr lang="en-US" sz="2200" i="1" dirty="0" smtClean="0">
                <a:latin typeface="Arial" pitchFamily="34" charset="0"/>
                <a:cs typeface="Arial" pitchFamily="34" charset="0"/>
              </a:rPr>
              <a:t>pairing”</a:t>
            </a:r>
            <a:r>
              <a:rPr lang="en-US" sz="2200" dirty="0" smtClean="0">
                <a:latin typeface="Arial" pitchFamily="34" charset="0"/>
                <a:cs typeface="Arial" pitchFamily="34" charset="0"/>
              </a:rPr>
              <a:t>   vs.  “</a:t>
            </a:r>
            <a:r>
              <a:rPr lang="en-US" sz="2200" i="1" dirty="0" smtClean="0">
                <a:latin typeface="Arial" pitchFamily="34" charset="0"/>
                <a:cs typeface="Arial" pitchFamily="34" charset="0"/>
              </a:rPr>
              <a:t>non pairing</a:t>
            </a:r>
            <a:r>
              <a:rPr lang="en-US" sz="2200" dirty="0" smtClean="0">
                <a:latin typeface="Arial" pitchFamily="34" charset="0"/>
                <a:cs typeface="Arial" pitchFamily="34" charset="0"/>
              </a:rPr>
              <a:t>”</a:t>
            </a:r>
          </a:p>
          <a:p>
            <a:pPr algn="l"/>
            <a:r>
              <a:rPr lang="en-US" sz="2200" dirty="0" smtClean="0">
                <a:solidFill>
                  <a:srgbClr val="FF0000"/>
                </a:solidFill>
                <a:latin typeface="Arial" pitchFamily="34" charset="0"/>
                <a:cs typeface="Arial" pitchFamily="34" charset="0"/>
              </a:rPr>
              <a:t>   red % =  Capacitance increase for </a:t>
            </a:r>
          </a:p>
          <a:p>
            <a:pPr algn="l"/>
            <a:r>
              <a:rPr lang="en-US" sz="2200" i="1" dirty="0">
                <a:solidFill>
                  <a:srgbClr val="FF0000"/>
                </a:solidFill>
                <a:latin typeface="Arial" pitchFamily="34" charset="0"/>
                <a:cs typeface="Arial" pitchFamily="34" charset="0"/>
              </a:rPr>
              <a:t> </a:t>
            </a:r>
            <a:r>
              <a:rPr lang="en-US" sz="2200" i="1" dirty="0" smtClean="0">
                <a:solidFill>
                  <a:srgbClr val="FF0000"/>
                </a:solidFill>
                <a:latin typeface="Arial" pitchFamily="34" charset="0"/>
                <a:cs typeface="Arial" pitchFamily="34" charset="0"/>
              </a:rPr>
              <a:t>                        intermediate strips connected   </a:t>
            </a:r>
            <a:r>
              <a:rPr lang="en-US" sz="2200" dirty="0" smtClean="0">
                <a:solidFill>
                  <a:srgbClr val="FF0000"/>
                </a:solidFill>
                <a:latin typeface="Arial" pitchFamily="34" charset="0"/>
                <a:cs typeface="Arial" pitchFamily="34" charset="0"/>
              </a:rPr>
              <a:t>vs.  </a:t>
            </a:r>
            <a:r>
              <a:rPr lang="en-US" sz="2200" i="1" dirty="0" smtClean="0">
                <a:solidFill>
                  <a:srgbClr val="FF0000"/>
                </a:solidFill>
                <a:latin typeface="Arial" pitchFamily="34" charset="0"/>
                <a:cs typeface="Arial" pitchFamily="34" charset="0"/>
              </a:rPr>
              <a:t>floating</a:t>
            </a:r>
          </a:p>
        </p:txBody>
      </p:sp>
      <p:sp>
        <p:nvSpPr>
          <p:cNvPr id="8" name="TextBox 7"/>
          <p:cNvSpPr txBox="1"/>
          <p:nvPr/>
        </p:nvSpPr>
        <p:spPr>
          <a:xfrm>
            <a:off x="857848" y="3997672"/>
            <a:ext cx="7379394" cy="430887"/>
          </a:xfrm>
          <a:prstGeom prst="rect">
            <a:avLst/>
          </a:prstGeom>
          <a:noFill/>
        </p:spPr>
        <p:txBody>
          <a:bodyPr wrap="square" rtlCol="0">
            <a:spAutoFit/>
          </a:bodyPr>
          <a:lstStyle/>
          <a:p>
            <a:pPr algn="l"/>
            <a:r>
              <a:rPr lang="en-US" sz="2200" dirty="0" smtClean="0">
                <a:solidFill>
                  <a:srgbClr val="FF0000"/>
                </a:solidFill>
                <a:latin typeface="Arial" pitchFamily="34" charset="0"/>
                <a:cs typeface="Arial" pitchFamily="34" charset="0"/>
              </a:rPr>
              <a:t>RED figures: Values with intermediate strips connected</a:t>
            </a:r>
          </a:p>
        </p:txBody>
      </p:sp>
    </p:spTree>
    <p:extLst>
      <p:ext uri="{BB962C8B-B14F-4D97-AF65-F5344CB8AC3E}">
        <p14:creationId xmlns="" xmlns:p14="http://schemas.microsoft.com/office/powerpoint/2010/main" val="1815332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12</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Comments</a:t>
            </a:r>
          </a:p>
        </p:txBody>
      </p:sp>
      <p:sp>
        <p:nvSpPr>
          <p:cNvPr id="6" name="TextBox 5"/>
          <p:cNvSpPr txBox="1"/>
          <p:nvPr/>
        </p:nvSpPr>
        <p:spPr>
          <a:xfrm>
            <a:off x="492656" y="1190280"/>
            <a:ext cx="8187439" cy="3816429"/>
          </a:xfrm>
          <a:prstGeom prst="rect">
            <a:avLst/>
          </a:prstGeom>
          <a:noFill/>
        </p:spPr>
        <p:txBody>
          <a:bodyPr wrap="square" rtlCol="0">
            <a:spAutoFit/>
          </a:bodyPr>
          <a:lstStyle/>
          <a:p>
            <a:pPr algn="l"/>
            <a:r>
              <a:rPr lang="en-US" sz="2200" dirty="0" smtClean="0">
                <a:latin typeface="Arial" pitchFamily="34" charset="0"/>
                <a:cs typeface="Arial" pitchFamily="34" charset="0"/>
              </a:rPr>
              <a:t>Pairing gives significantly lower capacitance with respect to ganging the same number of strips. </a:t>
            </a:r>
          </a:p>
          <a:p>
            <a:pPr algn="l"/>
            <a:endParaRPr lang="en-US" sz="2200" dirty="0" smtClean="0">
              <a:latin typeface="Arial" pitchFamily="34" charset="0"/>
              <a:cs typeface="Arial" pitchFamily="34" charset="0"/>
            </a:endParaRPr>
          </a:p>
          <a:p>
            <a:pPr algn="l"/>
            <a:r>
              <a:rPr lang="en-US" sz="2200" dirty="0" smtClean="0">
                <a:latin typeface="Arial" pitchFamily="34" charset="0"/>
                <a:cs typeface="Arial" pitchFamily="34" charset="0"/>
              </a:rPr>
              <a:t>The </a:t>
            </a:r>
            <a:r>
              <a:rPr lang="en-US" sz="2200" dirty="0">
                <a:latin typeface="Arial" pitchFamily="34" charset="0"/>
                <a:cs typeface="Arial" pitchFamily="34" charset="0"/>
              </a:rPr>
              <a:t>advantage in capacitance </a:t>
            </a:r>
            <a:r>
              <a:rPr lang="en-US" sz="2200" dirty="0" smtClean="0">
                <a:latin typeface="Arial" pitchFamily="34" charset="0"/>
                <a:cs typeface="Arial" pitchFamily="34" charset="0"/>
              </a:rPr>
              <a:t>of pairing with </a:t>
            </a:r>
            <a:r>
              <a:rPr lang="en-US" sz="2200" dirty="0">
                <a:latin typeface="Arial" pitchFamily="34" charset="0"/>
                <a:cs typeface="Arial" pitchFamily="34" charset="0"/>
              </a:rPr>
              <a:t>respect to </a:t>
            </a:r>
            <a:r>
              <a:rPr lang="en-US" sz="2200" dirty="0" smtClean="0">
                <a:latin typeface="Arial" pitchFamily="34" charset="0"/>
                <a:cs typeface="Arial" pitchFamily="34" charset="0"/>
              </a:rPr>
              <a:t>ganging increases with the pairing/ganging multiplicity.</a:t>
            </a:r>
          </a:p>
          <a:p>
            <a:pPr algn="l"/>
            <a:endParaRPr lang="en-US" sz="2200" dirty="0" smtClean="0">
              <a:latin typeface="Arial" pitchFamily="34" charset="0"/>
              <a:cs typeface="Arial" pitchFamily="34" charset="0"/>
            </a:endParaRPr>
          </a:p>
          <a:p>
            <a:pPr algn="l"/>
            <a:r>
              <a:rPr lang="en-US" sz="2200" dirty="0" smtClean="0">
                <a:latin typeface="Arial" pitchFamily="34" charset="0"/>
                <a:cs typeface="Arial" pitchFamily="34" charset="0"/>
              </a:rPr>
              <a:t>A further gain in capacitance comes from the </a:t>
            </a:r>
            <a:r>
              <a:rPr lang="en-US" sz="2200" dirty="0" err="1" smtClean="0">
                <a:latin typeface="Arial" pitchFamily="34" charset="0"/>
                <a:cs typeface="Arial" pitchFamily="34" charset="0"/>
              </a:rPr>
              <a:t>fanout</a:t>
            </a:r>
            <a:r>
              <a:rPr lang="en-US" sz="2200" dirty="0" smtClean="0">
                <a:latin typeface="Arial" pitchFamily="34" charset="0"/>
                <a:cs typeface="Arial" pitchFamily="34" charset="0"/>
              </a:rPr>
              <a:t> circuit: pairing requires shorter traces at a wider pitch.</a:t>
            </a:r>
          </a:p>
          <a:p>
            <a:pPr algn="l"/>
            <a:endParaRPr lang="en-US" sz="2200" dirty="0">
              <a:latin typeface="Arial" pitchFamily="34" charset="0"/>
              <a:cs typeface="Arial" pitchFamily="34" charset="0"/>
            </a:endParaRPr>
          </a:p>
          <a:p>
            <a:pPr algn="l"/>
            <a:r>
              <a:rPr lang="en-US" sz="2200" dirty="0" smtClean="0">
                <a:latin typeface="Arial" pitchFamily="34" charset="0"/>
                <a:cs typeface="Arial" pitchFamily="34" charset="0"/>
              </a:rPr>
              <a:t>The additional capacitance increase when connecting also the  intermediate strips is ~ 4 – 6 % for p-side,  ~ 6 – 9 % for n-side.</a:t>
            </a:r>
          </a:p>
        </p:txBody>
      </p:sp>
    </p:spTree>
    <p:extLst>
      <p:ext uri="{BB962C8B-B14F-4D97-AF65-F5344CB8AC3E}">
        <p14:creationId xmlns="" xmlns:p14="http://schemas.microsoft.com/office/powerpoint/2010/main" val="697856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Outer Layers:  Pairing + Ganging</a:t>
            </a:r>
            <a:endParaRPr lang="en-US" sz="2800" dirty="0"/>
          </a:p>
        </p:txBody>
      </p:sp>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99FBAA45-A160-2543-817A-58D157189855}" type="slidenum">
              <a:rPr lang="en-US" smtClean="0"/>
              <a:pPr>
                <a:defRPr/>
              </a:pPr>
              <a:t>13</a:t>
            </a:fld>
            <a:endParaRPr lang="en-US"/>
          </a:p>
        </p:txBody>
      </p:sp>
      <p:sp>
        <p:nvSpPr>
          <p:cNvPr id="9" name="TextBox 8"/>
          <p:cNvSpPr txBox="1"/>
          <p:nvPr/>
        </p:nvSpPr>
        <p:spPr>
          <a:xfrm>
            <a:off x="631090" y="4995295"/>
            <a:ext cx="7814741" cy="1015663"/>
          </a:xfrm>
          <a:prstGeom prst="rect">
            <a:avLst/>
          </a:prstGeom>
          <a:noFill/>
        </p:spPr>
        <p:txBody>
          <a:bodyPr wrap="square" rtlCol="0">
            <a:spAutoFit/>
          </a:bodyPr>
          <a:lstStyle/>
          <a:p>
            <a:pPr algn="l"/>
            <a:r>
              <a:rPr lang="en-US" sz="2000" dirty="0" smtClean="0">
                <a:latin typeface="+mn-lt"/>
              </a:rPr>
              <a:t>Accurate measurements of paired strips cannot be made, because</a:t>
            </a:r>
          </a:p>
          <a:p>
            <a:pPr algn="l"/>
            <a:r>
              <a:rPr lang="en-US" sz="2000" dirty="0" smtClean="0">
                <a:latin typeface="+mn-lt"/>
              </a:rPr>
              <a:t>we do not have a detector with the appropriate strip pitch (105 µm on n-side).    </a:t>
            </a:r>
            <a:r>
              <a:rPr lang="en-US" sz="2000" i="1" dirty="0" smtClean="0">
                <a:latin typeface="+mn-lt"/>
              </a:rPr>
              <a:t>Are some </a:t>
            </a:r>
            <a:r>
              <a:rPr lang="en-US" sz="2000" i="1" dirty="0" err="1" smtClean="0">
                <a:latin typeface="+mn-lt"/>
              </a:rPr>
              <a:t>BaBar</a:t>
            </a:r>
            <a:r>
              <a:rPr lang="en-US" sz="2000" i="1" dirty="0" smtClean="0">
                <a:latin typeface="+mn-lt"/>
              </a:rPr>
              <a:t> Model IV or Model V available?</a:t>
            </a:r>
          </a:p>
        </p:txBody>
      </p:sp>
      <p:sp>
        <p:nvSpPr>
          <p:cNvPr id="6" name="TextBox 5"/>
          <p:cNvSpPr txBox="1"/>
          <p:nvPr/>
        </p:nvSpPr>
        <p:spPr>
          <a:xfrm>
            <a:off x="491540" y="890337"/>
            <a:ext cx="8251883" cy="1015663"/>
          </a:xfrm>
          <a:prstGeom prst="rect">
            <a:avLst/>
          </a:prstGeom>
          <a:noFill/>
        </p:spPr>
        <p:txBody>
          <a:bodyPr wrap="square" rtlCol="0">
            <a:spAutoFit/>
          </a:bodyPr>
          <a:lstStyle/>
          <a:p>
            <a:pPr algn="l"/>
            <a:r>
              <a:rPr lang="en-US" sz="2000" dirty="0" smtClean="0">
                <a:latin typeface="+mn-lt"/>
              </a:rPr>
              <a:t>Proposed z-side strip connection for Layers 4, 5. </a:t>
            </a:r>
          </a:p>
          <a:p>
            <a:pPr algn="l"/>
            <a:r>
              <a:rPr lang="en-US" sz="2000" dirty="0" smtClean="0">
                <a:latin typeface="+mn-lt"/>
              </a:rPr>
              <a:t>Pairing alone (2 strips at most, due to limited dip angles) is not enough: we must </a:t>
            </a:r>
            <a:r>
              <a:rPr lang="en-US" sz="2000" dirty="0" smtClean="0">
                <a:solidFill>
                  <a:srgbClr val="FF0000"/>
                </a:solidFill>
                <a:latin typeface="+mn-lt"/>
              </a:rPr>
              <a:t>in addition</a:t>
            </a:r>
            <a:r>
              <a:rPr lang="en-US" sz="2000" dirty="0" smtClean="0">
                <a:latin typeface="+mn-lt"/>
              </a:rPr>
              <a:t> gang together 2 </a:t>
            </a:r>
            <a:r>
              <a:rPr lang="en-US" sz="2000" dirty="0" smtClean="0">
                <a:solidFill>
                  <a:srgbClr val="FF0000"/>
                </a:solidFill>
                <a:latin typeface="+mn-lt"/>
              </a:rPr>
              <a:t>and</a:t>
            </a:r>
            <a:r>
              <a:rPr lang="en-US" sz="2000" dirty="0" smtClean="0">
                <a:latin typeface="+mn-lt"/>
              </a:rPr>
              <a:t> 3 strips.</a:t>
            </a:r>
            <a:endParaRPr lang="en-US" sz="2000" dirty="0">
              <a:latin typeface="+mn-lt"/>
            </a:endParaRPr>
          </a:p>
        </p:txBody>
      </p:sp>
      <p:graphicFrame>
        <p:nvGraphicFramePr>
          <p:cNvPr id="8" name="Table 7"/>
          <p:cNvGraphicFramePr>
            <a:graphicFrameLocks noGrp="1"/>
          </p:cNvGraphicFramePr>
          <p:nvPr>
            <p:extLst>
              <p:ext uri="{D42A27DB-BD31-4B8C-83A1-F6EECF244321}">
                <p14:modId xmlns="" xmlns:p14="http://schemas.microsoft.com/office/powerpoint/2010/main" val="2183005461"/>
              </p:ext>
            </p:extLst>
          </p:nvPr>
        </p:nvGraphicFramePr>
        <p:xfrm>
          <a:off x="597730" y="2029802"/>
          <a:ext cx="7924800" cy="2610264"/>
        </p:xfrm>
        <a:graphic>
          <a:graphicData uri="http://schemas.openxmlformats.org/drawingml/2006/table">
            <a:tbl>
              <a:tblPr/>
              <a:tblGrid>
                <a:gridCol w="599985"/>
                <a:gridCol w="824979"/>
                <a:gridCol w="874978"/>
                <a:gridCol w="874978"/>
                <a:gridCol w="1112472"/>
                <a:gridCol w="962476"/>
                <a:gridCol w="799980"/>
                <a:gridCol w="624984"/>
                <a:gridCol w="624984"/>
                <a:gridCol w="624984"/>
              </a:tblGrid>
              <a:tr h="1286358">
                <a:tc>
                  <a:txBody>
                    <a:bodyPr/>
                    <a:lstStyle/>
                    <a:p>
                      <a:pPr algn="ctr" fontAlgn="ctr"/>
                      <a:r>
                        <a:rPr lang="en-US" sz="1400" b="1" i="0" u="none" strike="noStrike" dirty="0">
                          <a:solidFill>
                            <a:srgbClr val="000090"/>
                          </a:solidFill>
                          <a:effectLst/>
                          <a:latin typeface="Arial"/>
                        </a:rPr>
                        <a:t>Layer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90"/>
                          </a:solidFill>
                          <a:effectLst/>
                          <a:latin typeface="Arial"/>
                        </a:rPr>
                        <a:t>Total number of strips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1" i="0" u="none" strike="noStrike" dirty="0">
                          <a:solidFill>
                            <a:srgbClr val="000090"/>
                          </a:solidFill>
                          <a:effectLst/>
                          <a:latin typeface="Arial"/>
                        </a:rPr>
                        <a:t>Number of channels with the indicated </a:t>
                      </a:r>
                      <a:r>
                        <a:rPr lang="en-US" sz="1400" b="1" i="0" u="none" strike="noStrike" dirty="0">
                          <a:solidFill>
                            <a:srgbClr val="FF0000"/>
                          </a:solidFill>
                          <a:effectLst/>
                          <a:latin typeface="Arial"/>
                        </a:rPr>
                        <a:t>pairing</a:t>
                      </a:r>
                      <a:r>
                        <a:rPr lang="en-US" sz="1400" b="1" i="0" u="none" strike="noStrike" dirty="0">
                          <a:solidFill>
                            <a:srgbClr val="000090"/>
                          </a:solidFill>
                          <a:effectLst/>
                          <a:latin typeface="Arial"/>
                        </a:rPr>
                        <a:t> </a:t>
                      </a:r>
                      <a:r>
                        <a:rPr lang="en-US" sz="1400" b="1" i="0" u="none" strike="noStrike" dirty="0">
                          <a:solidFill>
                            <a:srgbClr val="FF0000"/>
                          </a:solidFill>
                          <a:effectLst/>
                          <a:latin typeface="Arial"/>
                        </a:rPr>
                        <a:t>multiplicity</a:t>
                      </a:r>
                      <a:endParaRPr lang="en-US" sz="1400" b="1" i="0" u="none" strike="noStrike" dirty="0">
                        <a:solidFill>
                          <a:srgbClr val="00009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1" i="0" u="none" strike="noStrike">
                          <a:solidFill>
                            <a:srgbClr val="000090"/>
                          </a:solidFill>
                          <a:effectLst/>
                          <a:latin typeface="Arial"/>
                        </a:rPr>
                        <a:t>Number of channels needed with pairing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90"/>
                          </a:solidFill>
                          <a:effectLst/>
                          <a:latin typeface="Arial"/>
                        </a:rPr>
                        <a:t>Number of readout channels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90"/>
                          </a:solidFill>
                          <a:effectLst/>
                          <a:latin typeface="Arial"/>
                        </a:rPr>
                        <a:t>Ganging factor needed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400" b="1" i="0" u="none" strike="noStrike" dirty="0">
                          <a:solidFill>
                            <a:srgbClr val="000090"/>
                          </a:solidFill>
                          <a:effectLst/>
                          <a:latin typeface="Arial"/>
                        </a:rPr>
                        <a:t>Number of channels with the indicated </a:t>
                      </a:r>
                      <a:r>
                        <a:rPr lang="en-US" sz="1400" b="1" i="0" u="none" strike="noStrike" dirty="0">
                          <a:solidFill>
                            <a:srgbClr val="FF0000"/>
                          </a:solidFill>
                          <a:effectLst/>
                          <a:latin typeface="Arial"/>
                        </a:rPr>
                        <a:t>ganging</a:t>
                      </a:r>
                      <a:r>
                        <a:rPr lang="en-US" sz="1400" b="1" i="0" u="none" strike="noStrike" dirty="0">
                          <a:solidFill>
                            <a:srgbClr val="000090"/>
                          </a:solidFill>
                          <a:effectLst/>
                          <a:latin typeface="Arial"/>
                        </a:rPr>
                        <a:t> </a:t>
                      </a:r>
                      <a:r>
                        <a:rPr lang="en-US" sz="1400" b="1" i="0" u="none" strike="noStrike" dirty="0">
                          <a:solidFill>
                            <a:srgbClr val="FF0000"/>
                          </a:solidFill>
                          <a:effectLst/>
                          <a:latin typeface="Arial"/>
                        </a:rPr>
                        <a:t>multiplicity</a:t>
                      </a:r>
                      <a:endParaRPr lang="en-US" sz="1400" b="1" i="0" u="none" strike="noStrike" dirty="0">
                        <a:solidFill>
                          <a:srgbClr val="00009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1925">
                <a:tc>
                  <a:txBody>
                    <a:bodyPr/>
                    <a:lstStyle/>
                    <a:p>
                      <a:pPr algn="ctr" fontAlgn="ctr"/>
                      <a:r>
                        <a:rPr lang="en-US" sz="1400" b="1"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25">
                <a:tc>
                  <a:txBody>
                    <a:bodyPr/>
                    <a:lstStyle/>
                    <a:p>
                      <a:pPr algn="ctr" fontAlgn="ctr"/>
                      <a:r>
                        <a:rPr lang="en-US" sz="1400" b="1" i="0" u="none" strike="noStrike">
                          <a:solidFill>
                            <a:srgbClr val="0000FF"/>
                          </a:solidFill>
                          <a:effectLst/>
                          <a:latin typeface="Arial"/>
                        </a:rPr>
                        <a:t>4a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1925">
                <a:tc>
                  <a:txBody>
                    <a:bodyPr/>
                    <a:lstStyle/>
                    <a:p>
                      <a:pPr algn="ctr" fontAlgn="ctr"/>
                      <a:r>
                        <a:rPr lang="en-US" sz="1400" b="1" i="0" u="none" strike="noStrike">
                          <a:solidFill>
                            <a:srgbClr val="0000FF"/>
                          </a:solidFill>
                          <a:effectLst/>
                          <a:latin typeface="Arial"/>
                        </a:rPr>
                        <a:t>4b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1925">
                <a:tc>
                  <a:txBody>
                    <a:bodyPr/>
                    <a:lstStyle/>
                    <a:p>
                      <a:pPr algn="ctr" fontAlgn="ctr"/>
                      <a:r>
                        <a:rPr lang="en-US" sz="1400" b="1" i="0" u="none" strike="noStrike">
                          <a:solidFill>
                            <a:srgbClr val="0000FF"/>
                          </a:solidFill>
                          <a:effectLst/>
                          <a:latin typeface="Arial"/>
                        </a:rPr>
                        <a:t>5a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1761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FF"/>
                          </a:solidFill>
                          <a:effectLst/>
                          <a:latin typeface="Arial"/>
                        </a:rPr>
                        <a:t>1501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221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6206">
                <a:tc>
                  <a:txBody>
                    <a:bodyPr/>
                    <a:lstStyle/>
                    <a:p>
                      <a:pPr algn="ctr" fontAlgn="ctr"/>
                      <a:r>
                        <a:rPr lang="en-US" sz="1400" b="1" i="0" u="none" strike="noStrike">
                          <a:solidFill>
                            <a:srgbClr val="0000FF"/>
                          </a:solidFill>
                          <a:effectLst/>
                          <a:latin typeface="Arial"/>
                        </a:rPr>
                        <a:t>5b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FF"/>
                          </a:solidFill>
                          <a:effectLst/>
                          <a:latin typeface="Arial"/>
                        </a:rPr>
                        <a:t>260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 xmlns:p14="http://schemas.microsoft.com/office/powerpoint/2010/main" val="372694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14</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Conclusions</a:t>
            </a:r>
          </a:p>
        </p:txBody>
      </p:sp>
      <p:sp>
        <p:nvSpPr>
          <p:cNvPr id="6" name="TextBox 5"/>
          <p:cNvSpPr txBox="1"/>
          <p:nvPr/>
        </p:nvSpPr>
        <p:spPr>
          <a:xfrm>
            <a:off x="458435" y="928334"/>
            <a:ext cx="7888759" cy="5509200"/>
          </a:xfrm>
          <a:prstGeom prst="rect">
            <a:avLst/>
          </a:prstGeom>
          <a:noFill/>
        </p:spPr>
        <p:txBody>
          <a:bodyPr wrap="square" rtlCol="0">
            <a:spAutoFit/>
          </a:bodyPr>
          <a:lstStyle/>
          <a:p>
            <a:pPr algn="l"/>
            <a:r>
              <a:rPr lang="en-US" sz="2200" dirty="0" smtClean="0">
                <a:latin typeface="Arial" pitchFamily="34" charset="0"/>
                <a:cs typeface="Arial" pitchFamily="34" charset="0"/>
              </a:rPr>
              <a:t>We </a:t>
            </a:r>
            <a:r>
              <a:rPr lang="en-US" sz="2200" dirty="0" smtClean="0">
                <a:latin typeface="Arial" pitchFamily="34" charset="0"/>
                <a:cs typeface="Arial" pitchFamily="34" charset="0"/>
              </a:rPr>
              <a:t>measured </a:t>
            </a:r>
            <a:r>
              <a:rPr lang="en-US" sz="2200" dirty="0" smtClean="0">
                <a:latin typeface="Arial" pitchFamily="34" charset="0"/>
                <a:cs typeface="Arial" pitchFamily="34" charset="0"/>
              </a:rPr>
              <a:t>the capacitance of the single strip and of different pairing configurations.</a:t>
            </a:r>
          </a:p>
          <a:p>
            <a:pPr algn="l"/>
            <a:endParaRPr lang="en-US" sz="2200" dirty="0" smtClean="0">
              <a:latin typeface="Arial" pitchFamily="34" charset="0"/>
              <a:cs typeface="Arial" pitchFamily="34" charset="0"/>
            </a:endParaRPr>
          </a:p>
          <a:p>
            <a:pPr algn="l"/>
            <a:endParaRPr lang="en-US" sz="2200" dirty="0" smtClean="0">
              <a:latin typeface="Arial" pitchFamily="34" charset="0"/>
              <a:cs typeface="Arial" pitchFamily="34" charset="0"/>
            </a:endParaRPr>
          </a:p>
          <a:p>
            <a:pPr algn="l"/>
            <a:r>
              <a:rPr lang="en-US" sz="2200" dirty="0" smtClean="0">
                <a:latin typeface="Arial" pitchFamily="34" charset="0"/>
                <a:cs typeface="Arial" pitchFamily="34" charset="0"/>
              </a:rPr>
              <a:t>These  measurements can be used to estimate the total capacitance and noise of the strip of:</a:t>
            </a:r>
          </a:p>
          <a:p>
            <a:pPr algn="l">
              <a:buFont typeface="Arial" pitchFamily="34" charset="0"/>
              <a:buChar char="•"/>
            </a:pPr>
            <a:r>
              <a:rPr lang="en-US" sz="2200" dirty="0" smtClean="0">
                <a:latin typeface="Arial" pitchFamily="34" charset="0"/>
                <a:cs typeface="Arial" pitchFamily="34" charset="0"/>
              </a:rPr>
              <a:t>   Phi-side channels for layer 1-5 and </a:t>
            </a:r>
          </a:p>
          <a:p>
            <a:pPr algn="l">
              <a:buFont typeface="Arial" pitchFamily="34" charset="0"/>
              <a:buChar char="•"/>
            </a:pPr>
            <a:r>
              <a:rPr lang="en-US" sz="2200" dirty="0" smtClean="0">
                <a:latin typeface="Arial" pitchFamily="34" charset="0"/>
                <a:cs typeface="Arial" pitchFamily="34" charset="0"/>
              </a:rPr>
              <a:t>   Z-side channels for layer 1, 2, 3.</a:t>
            </a:r>
          </a:p>
          <a:p>
            <a:pPr algn="l">
              <a:buFont typeface="Arial" pitchFamily="34" charset="0"/>
              <a:buChar char="•"/>
            </a:pPr>
            <a:endParaRPr lang="en-US" sz="2200" dirty="0" smtClean="0">
              <a:latin typeface="Arial" pitchFamily="34" charset="0"/>
              <a:cs typeface="Arial" pitchFamily="34" charset="0"/>
            </a:endParaRPr>
          </a:p>
          <a:p>
            <a:pPr algn="l">
              <a:buFont typeface="Arial" pitchFamily="34" charset="0"/>
              <a:buChar char="•"/>
            </a:pPr>
            <a:endParaRPr lang="en-US" sz="2200" dirty="0" smtClean="0">
              <a:latin typeface="Arial" pitchFamily="34" charset="0"/>
              <a:cs typeface="Arial" pitchFamily="34" charset="0"/>
            </a:endParaRPr>
          </a:p>
          <a:p>
            <a:pPr algn="l"/>
            <a:r>
              <a:rPr lang="en-US" sz="2200" dirty="0" smtClean="0">
                <a:latin typeface="Arial" pitchFamily="34" charset="0"/>
                <a:cs typeface="Arial" pitchFamily="34" charset="0"/>
              </a:rPr>
              <a:t>As soon as </a:t>
            </a:r>
            <a:r>
              <a:rPr lang="en-US" sz="2200" dirty="0" err="1" smtClean="0">
                <a:latin typeface="Arial" pitchFamily="34" charset="0"/>
                <a:cs typeface="Arial" pitchFamily="34" charset="0"/>
              </a:rPr>
              <a:t>fanout</a:t>
            </a:r>
            <a:r>
              <a:rPr lang="en-US" sz="2200" dirty="0" smtClean="0">
                <a:latin typeface="Arial" pitchFamily="34" charset="0"/>
                <a:cs typeface="Arial" pitchFamily="34" charset="0"/>
              </a:rPr>
              <a:t> prototypes will be available, capacitance measurement of the trace will be performed.</a:t>
            </a:r>
          </a:p>
          <a:p>
            <a:pPr algn="l"/>
            <a:endParaRPr lang="en-US" sz="2200" dirty="0" smtClean="0">
              <a:latin typeface="Arial" pitchFamily="34" charset="0"/>
              <a:cs typeface="Arial" pitchFamily="34" charset="0"/>
            </a:endParaRPr>
          </a:p>
          <a:p>
            <a:pPr algn="l"/>
            <a:endParaRPr lang="en-US" sz="2200" dirty="0" smtClean="0">
              <a:latin typeface="Arial" pitchFamily="34" charset="0"/>
              <a:cs typeface="Arial" pitchFamily="34" charset="0"/>
            </a:endParaRPr>
          </a:p>
          <a:p>
            <a:pPr algn="l"/>
            <a:endParaRPr lang="en-US" sz="2200" dirty="0" smtClean="0">
              <a:latin typeface="Arial" pitchFamily="34" charset="0"/>
              <a:cs typeface="Arial" pitchFamily="34" charset="0"/>
            </a:endParaRPr>
          </a:p>
          <a:p>
            <a:pPr algn="l"/>
            <a:r>
              <a:rPr lang="en-US" sz="2200" dirty="0" smtClean="0">
                <a:latin typeface="Arial" pitchFamily="34" charset="0"/>
                <a:cs typeface="Arial" pitchFamily="34" charset="0"/>
              </a:rPr>
              <a:t>	</a:t>
            </a:r>
          </a:p>
        </p:txBody>
      </p:sp>
    </p:spTree>
    <p:extLst>
      <p:ext uri="{BB962C8B-B14F-4D97-AF65-F5344CB8AC3E}">
        <p14:creationId xmlns="" xmlns:p14="http://schemas.microsoft.com/office/powerpoint/2010/main" val="697856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15</a:t>
            </a:fld>
            <a:endParaRPr lang="en-US"/>
          </a:p>
        </p:txBody>
      </p:sp>
      <p:sp>
        <p:nvSpPr>
          <p:cNvPr id="6" name="TextBox 5"/>
          <p:cNvSpPr txBox="1"/>
          <p:nvPr/>
        </p:nvSpPr>
        <p:spPr>
          <a:xfrm>
            <a:off x="2971800" y="2423179"/>
            <a:ext cx="2956559" cy="1384995"/>
          </a:xfrm>
          <a:prstGeom prst="rect">
            <a:avLst/>
          </a:prstGeom>
          <a:noFill/>
        </p:spPr>
        <p:txBody>
          <a:bodyPr wrap="square" rtlCol="0">
            <a:spAutoFit/>
          </a:bodyPr>
          <a:lstStyle/>
          <a:p>
            <a:pPr algn="l"/>
            <a:r>
              <a:rPr lang="en-US" sz="4000" dirty="0" smtClean="0">
                <a:latin typeface="+mj-lt"/>
                <a:cs typeface="Arial" pitchFamily="34" charset="0"/>
              </a:rPr>
              <a:t>Backup</a:t>
            </a:r>
          </a:p>
          <a:p>
            <a:pPr algn="l"/>
            <a:endParaRPr lang="en-US" sz="2200" dirty="0" smtClean="0">
              <a:latin typeface="Arial" pitchFamily="34" charset="0"/>
              <a:cs typeface="Arial" pitchFamily="34" charset="0"/>
            </a:endParaRPr>
          </a:p>
          <a:p>
            <a:pPr algn="l"/>
            <a:r>
              <a:rPr lang="en-US" sz="2200" dirty="0" smtClean="0">
                <a:latin typeface="Arial" pitchFamily="34" charset="0"/>
                <a:cs typeface="Arial" pitchFamily="34" charset="0"/>
              </a:rPr>
              <a:t>	</a:t>
            </a:r>
          </a:p>
        </p:txBody>
      </p:sp>
      <p:sp>
        <p:nvSpPr>
          <p:cNvPr id="7" name="Title 6"/>
          <p:cNvSpPr>
            <a:spLocks noGrp="1"/>
          </p:cNvSpPr>
          <p:nvPr>
            <p:ph type="title"/>
          </p:nvPr>
        </p:nvSpPr>
        <p:spPr/>
        <p:txBody>
          <a:bodyPr/>
          <a:lstStyle/>
          <a:p>
            <a:endParaRPr lang="en-US" dirty="0"/>
          </a:p>
        </p:txBody>
      </p:sp>
    </p:spTree>
    <p:extLst>
      <p:ext uri="{BB962C8B-B14F-4D97-AF65-F5344CB8AC3E}">
        <p14:creationId xmlns="" xmlns:p14="http://schemas.microsoft.com/office/powerpoint/2010/main" val="697856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682" y="320719"/>
            <a:ext cx="8436351" cy="954107"/>
          </a:xfrm>
          <a:prstGeom prst="rect">
            <a:avLst/>
          </a:prstGeom>
          <a:noFill/>
        </p:spPr>
        <p:txBody>
          <a:bodyPr wrap="square" rtlCol="0">
            <a:spAutoFit/>
          </a:bodyPr>
          <a:lstStyle/>
          <a:p>
            <a:r>
              <a:rPr lang="en-US" dirty="0" smtClean="0"/>
              <a:t>Estimate of strip detector parameters </a:t>
            </a:r>
            <a:endParaRPr lang="en-US" dirty="0" smtClean="0"/>
          </a:p>
          <a:p>
            <a:r>
              <a:rPr lang="en-US" dirty="0" smtClean="0"/>
              <a:t>  </a:t>
            </a:r>
            <a:r>
              <a:rPr lang="en-US" dirty="0" smtClean="0"/>
              <a:t>(not completed, under revision)</a:t>
            </a:r>
          </a:p>
        </p:txBody>
      </p:sp>
      <p:pic>
        <p:nvPicPr>
          <p:cNvPr id="1028" name="Picture 4"/>
          <p:cNvPicPr>
            <a:picLocks noChangeAspect="1" noChangeArrowheads="1"/>
          </p:cNvPicPr>
          <p:nvPr/>
        </p:nvPicPr>
        <p:blipFill>
          <a:blip r:embed="rId2"/>
          <a:srcRect/>
          <a:stretch>
            <a:fillRect/>
          </a:stretch>
        </p:blipFill>
        <p:spPr bwMode="auto">
          <a:xfrm>
            <a:off x="130472" y="2474775"/>
            <a:ext cx="9013528" cy="1805682"/>
          </a:xfrm>
          <a:prstGeom prst="rect">
            <a:avLst/>
          </a:prstGeom>
          <a:noFill/>
          <a:ln w="9525">
            <a:noFill/>
            <a:miter lim="800000"/>
            <a:headEnd/>
            <a:tailEnd/>
          </a:ln>
          <a:effectLst/>
        </p:spPr>
      </p:pic>
      <p:sp>
        <p:nvSpPr>
          <p:cNvPr id="9" name="Rectangle 8"/>
          <p:cNvSpPr/>
          <p:nvPr/>
        </p:nvSpPr>
        <p:spPr>
          <a:xfrm>
            <a:off x="1744677" y="1683147"/>
            <a:ext cx="1519968" cy="523220"/>
          </a:xfrm>
          <a:prstGeom prst="rect">
            <a:avLst/>
          </a:prstGeom>
        </p:spPr>
        <p:txBody>
          <a:bodyPr wrap="none">
            <a:spAutoFit/>
          </a:bodyPr>
          <a:lstStyle/>
          <a:p>
            <a:pPr algn="l"/>
            <a:r>
              <a:rPr lang="en-US" dirty="0" smtClean="0">
                <a:solidFill>
                  <a:srgbClr val="FF0000"/>
                </a:solidFill>
              </a:rPr>
              <a:t>phi - side</a:t>
            </a:r>
            <a:endParaRPr lang="en-US" dirty="0">
              <a:solidFill>
                <a:srgbClr val="FF0000"/>
              </a:solidFill>
            </a:endParaRPr>
          </a:p>
        </p:txBody>
      </p:sp>
    </p:spTree>
    <p:extLst>
      <p:ext uri="{BB962C8B-B14F-4D97-AF65-F5344CB8AC3E}">
        <p14:creationId xmlns:p14="http://schemas.microsoft.com/office/powerpoint/2010/main" xmlns="" val="3500989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682" y="320719"/>
            <a:ext cx="8436351" cy="954107"/>
          </a:xfrm>
          <a:prstGeom prst="rect">
            <a:avLst/>
          </a:prstGeom>
          <a:noFill/>
        </p:spPr>
        <p:txBody>
          <a:bodyPr wrap="square" rtlCol="0">
            <a:spAutoFit/>
          </a:bodyPr>
          <a:lstStyle/>
          <a:p>
            <a:r>
              <a:rPr lang="en-US" dirty="0" smtClean="0"/>
              <a:t>Estimate of strip detector parameters </a:t>
            </a:r>
            <a:endParaRPr lang="en-US" dirty="0" smtClean="0"/>
          </a:p>
          <a:p>
            <a:r>
              <a:rPr lang="en-US" dirty="0" smtClean="0"/>
              <a:t>  </a:t>
            </a:r>
            <a:r>
              <a:rPr lang="en-US" dirty="0" smtClean="0"/>
              <a:t>(not completed, under revision)</a:t>
            </a:r>
          </a:p>
        </p:txBody>
      </p:sp>
      <p:sp>
        <p:nvSpPr>
          <p:cNvPr id="8" name="TextBox 7"/>
          <p:cNvSpPr txBox="1"/>
          <p:nvPr/>
        </p:nvSpPr>
        <p:spPr>
          <a:xfrm>
            <a:off x="424636" y="1313646"/>
            <a:ext cx="830275" cy="369332"/>
          </a:xfrm>
          <a:prstGeom prst="rect">
            <a:avLst/>
          </a:prstGeom>
          <a:noFill/>
        </p:spPr>
        <p:txBody>
          <a:bodyPr wrap="none" rtlCol="0">
            <a:spAutoFit/>
          </a:bodyPr>
          <a:lstStyle/>
          <a:p>
            <a:r>
              <a:rPr lang="en-US" dirty="0">
                <a:solidFill>
                  <a:srgbClr val="FF0000"/>
                </a:solidFill>
              </a:rPr>
              <a:t>z</a:t>
            </a:r>
            <a:r>
              <a:rPr lang="en-US" dirty="0" smtClean="0">
                <a:solidFill>
                  <a:srgbClr val="FF0000"/>
                </a:solidFill>
              </a:rPr>
              <a:t> - side</a:t>
            </a:r>
            <a:endParaRPr lang="en-US"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92764" y="2054379"/>
            <a:ext cx="8931968" cy="3727950"/>
          </a:xfrm>
          <a:prstGeom prst="rect">
            <a:avLst/>
          </a:prstGeom>
          <a:noFill/>
          <a:ln w="9525">
            <a:noFill/>
            <a:miter lim="800000"/>
            <a:headEnd/>
            <a:tailEnd/>
          </a:ln>
          <a:effectLst/>
        </p:spPr>
      </p:pic>
      <p:sp>
        <p:nvSpPr>
          <p:cNvPr id="10" name="Rectangle 9"/>
          <p:cNvSpPr/>
          <p:nvPr/>
        </p:nvSpPr>
        <p:spPr>
          <a:xfrm>
            <a:off x="3029468" y="1524121"/>
            <a:ext cx="2422458" cy="461665"/>
          </a:xfrm>
          <a:prstGeom prst="rect">
            <a:avLst/>
          </a:prstGeom>
        </p:spPr>
        <p:txBody>
          <a:bodyPr wrap="none">
            <a:spAutoFit/>
          </a:bodyPr>
          <a:lstStyle/>
          <a:p>
            <a:r>
              <a:rPr lang="en-US" sz="2400" dirty="0" smtClean="0">
                <a:solidFill>
                  <a:srgbClr val="0070C0"/>
                </a:solidFill>
              </a:rPr>
              <a:t>Ganging layer 1-5</a:t>
            </a:r>
            <a:endParaRPr lang="en-US" sz="2400" dirty="0">
              <a:solidFill>
                <a:srgbClr val="0070C0"/>
              </a:solidFill>
            </a:endParaRPr>
          </a:p>
        </p:txBody>
      </p:sp>
      <p:sp>
        <p:nvSpPr>
          <p:cNvPr id="11" name="Rectangle 10"/>
          <p:cNvSpPr/>
          <p:nvPr/>
        </p:nvSpPr>
        <p:spPr>
          <a:xfrm>
            <a:off x="2886741" y="3664347"/>
            <a:ext cx="2456122" cy="461665"/>
          </a:xfrm>
          <a:prstGeom prst="rect">
            <a:avLst/>
          </a:prstGeom>
        </p:spPr>
        <p:txBody>
          <a:bodyPr wrap="none">
            <a:spAutoFit/>
          </a:bodyPr>
          <a:lstStyle/>
          <a:p>
            <a:r>
              <a:rPr lang="en-US" sz="2400" dirty="0" smtClean="0">
                <a:solidFill>
                  <a:srgbClr val="0070C0"/>
                </a:solidFill>
              </a:rPr>
              <a:t>Pairing layer 1,2,3</a:t>
            </a:r>
            <a:endParaRPr lang="en-US" sz="2400" dirty="0">
              <a:solidFill>
                <a:srgbClr val="0070C0"/>
              </a:solidFill>
            </a:endParaRPr>
          </a:p>
        </p:txBody>
      </p:sp>
    </p:spTree>
    <p:extLst>
      <p:ext uri="{BB962C8B-B14F-4D97-AF65-F5344CB8AC3E}">
        <p14:creationId xmlns:p14="http://schemas.microsoft.com/office/powerpoint/2010/main" xmlns="" val="3500989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Outer Layers:  Pairing + Ganging</a:t>
            </a:r>
            <a:endParaRPr lang="en-US" sz="2800" dirty="0"/>
          </a:p>
        </p:txBody>
      </p:sp>
      <p:sp>
        <p:nvSpPr>
          <p:cNvPr id="4" name="Footer Placeholder 3"/>
          <p:cNvSpPr>
            <a:spLocks noGrp="1"/>
          </p:cNvSpPr>
          <p:nvPr>
            <p:ph type="ftr" sz="quarter" idx="10"/>
          </p:nvPr>
        </p:nvSpPr>
        <p:spPr/>
        <p:txBody>
          <a:body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p>
            <a:pPr>
              <a:defRPr/>
            </a:pPr>
            <a:fld id="{99FBAA45-A160-2543-817A-58D157189855}" type="slidenum">
              <a:rPr lang="en-US" smtClean="0"/>
              <a:pPr>
                <a:defRPr/>
              </a:pPr>
              <a:t>18</a:t>
            </a:fld>
            <a:endParaRPr lang="en-US"/>
          </a:p>
        </p:txBody>
      </p:sp>
      <p:sp>
        <p:nvSpPr>
          <p:cNvPr id="9" name="TextBox 8"/>
          <p:cNvSpPr txBox="1"/>
          <p:nvPr/>
        </p:nvSpPr>
        <p:spPr>
          <a:xfrm>
            <a:off x="539018" y="1056520"/>
            <a:ext cx="8251883" cy="400110"/>
          </a:xfrm>
          <a:prstGeom prst="rect">
            <a:avLst/>
          </a:prstGeom>
          <a:noFill/>
        </p:spPr>
        <p:txBody>
          <a:bodyPr wrap="square" rtlCol="0">
            <a:spAutoFit/>
          </a:bodyPr>
          <a:lstStyle/>
          <a:p>
            <a:pPr algn="l"/>
            <a:r>
              <a:rPr lang="en-US" sz="2000" dirty="0" smtClean="0">
                <a:latin typeface="+mn-lt"/>
              </a:rPr>
              <a:t>Example: Proposed connection scheme for Layers 5b z-side </a:t>
            </a:r>
            <a:r>
              <a:rPr lang="en-US" sz="2000" dirty="0" err="1" smtClean="0">
                <a:latin typeface="+mn-lt"/>
              </a:rPr>
              <a:t>fanout</a:t>
            </a:r>
            <a:r>
              <a:rPr lang="en-US" sz="2000" dirty="0" smtClean="0">
                <a:latin typeface="+mn-lt"/>
              </a:rPr>
              <a:t>. </a:t>
            </a:r>
          </a:p>
        </p:txBody>
      </p:sp>
      <p:graphicFrame>
        <p:nvGraphicFramePr>
          <p:cNvPr id="3" name="Table 2"/>
          <p:cNvGraphicFramePr>
            <a:graphicFrameLocks noGrp="1"/>
          </p:cNvGraphicFramePr>
          <p:nvPr>
            <p:extLst>
              <p:ext uri="{D42A27DB-BD31-4B8C-83A1-F6EECF244321}">
                <p14:modId xmlns="" xmlns:p14="http://schemas.microsoft.com/office/powerpoint/2010/main" val="1744832278"/>
              </p:ext>
            </p:extLst>
          </p:nvPr>
        </p:nvGraphicFramePr>
        <p:xfrm>
          <a:off x="1364995" y="1633908"/>
          <a:ext cx="5426330" cy="2924244"/>
        </p:xfrm>
        <a:graphic>
          <a:graphicData uri="http://schemas.openxmlformats.org/drawingml/2006/table">
            <a:tbl>
              <a:tblPr/>
              <a:tblGrid>
                <a:gridCol w="1085266"/>
                <a:gridCol w="1085266"/>
                <a:gridCol w="1085266"/>
                <a:gridCol w="1085266"/>
                <a:gridCol w="1085266"/>
              </a:tblGrid>
              <a:tr h="263337">
                <a:tc>
                  <a:txBody>
                    <a:bodyPr/>
                    <a:lstStyle/>
                    <a:p>
                      <a:pPr algn="ctr" fontAlgn="ctr"/>
                      <a:r>
                        <a:rPr lang="en-US" sz="1500" b="0" i="0" u="none" strike="noStrike" dirty="0">
                          <a:solidFill>
                            <a:srgbClr val="00009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500" b="1" i="0" u="none" strike="noStrike">
                          <a:solidFill>
                            <a:srgbClr val="000090"/>
                          </a:solidFill>
                          <a:effectLst/>
                          <a:latin typeface="Arial"/>
                        </a:rPr>
                        <a:t>Fanout  for  Layer 5b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63337">
                <a:tc>
                  <a:txBody>
                    <a:bodyPr/>
                    <a:lstStyle/>
                    <a:p>
                      <a:pPr algn="ctr" fontAlgn="ctr"/>
                      <a:r>
                        <a:rPr lang="en-US" sz="1500" b="1" i="0" u="none" strike="noStrike" dirty="0">
                          <a:solidFill>
                            <a:srgbClr val="FF0000"/>
                          </a:solidFill>
                          <a:effectLst/>
                          <a:latin typeface="Arial"/>
                        </a:rPr>
                        <a:t>Sensor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90"/>
                          </a:solidFill>
                          <a:effectLst/>
                          <a:latin typeface="Arial"/>
                        </a:rPr>
                        <a:t>From strip</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90"/>
                          </a:solidFill>
                          <a:effectLst/>
                          <a:latin typeface="Arial"/>
                        </a:rPr>
                        <a:t>To strip</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Pairing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90"/>
                          </a:solidFill>
                          <a:effectLst/>
                          <a:latin typeface="Arial"/>
                        </a:rPr>
                        <a:t>Ganging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rowSpan="2">
                  <a:txBody>
                    <a:bodyPr/>
                    <a:lstStyle/>
                    <a:p>
                      <a:pPr algn="ctr" fontAlgn="ctr"/>
                      <a:r>
                        <a:rPr lang="en-US" sz="1500" b="1" i="0" u="none" strike="noStrike" dirty="0">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260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0000FF"/>
                          </a:solidFill>
                          <a:effectLst/>
                          <a:latin typeface="Arial"/>
                        </a:rPr>
                        <a:t>x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vMerge="1">
                  <a:txBody>
                    <a:bodyPr/>
                    <a:lstStyle/>
                    <a:p>
                      <a:endParaRPr lang="en-US"/>
                    </a:p>
                  </a:txBody>
                  <a:tcPr/>
                </a:tc>
                <a:tc>
                  <a:txBody>
                    <a:bodyPr/>
                    <a:lstStyle/>
                    <a:p>
                      <a:pPr algn="ctr" fontAlgn="ctr"/>
                      <a:r>
                        <a:rPr lang="en-US" sz="1500" b="1" i="0" u="none" strike="noStrike">
                          <a:solidFill>
                            <a:srgbClr val="0000FF"/>
                          </a:solidFill>
                          <a:effectLst/>
                          <a:latin typeface="Arial"/>
                        </a:rPr>
                        <a:t>261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499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500" b="1" i="0" u="none" strike="noStrike" dirty="0">
                          <a:solidFill>
                            <a:srgbClr val="0000FF"/>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rowSpan="4">
                  <a:txBody>
                    <a:bodyPr/>
                    <a:lstStyle/>
                    <a:p>
                      <a:pPr algn="ctr" fontAlgn="ctr"/>
                      <a:r>
                        <a:rPr lang="en-US" sz="1500" b="1" i="0" u="none" strike="noStrike" dirty="0">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141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63337">
                <a:tc vMerge="1">
                  <a:txBody>
                    <a:bodyPr/>
                    <a:lstStyle/>
                    <a:p>
                      <a:endParaRPr lang="en-US"/>
                    </a:p>
                  </a:txBody>
                  <a:tcPr/>
                </a:tc>
                <a:tc>
                  <a:txBody>
                    <a:bodyPr/>
                    <a:lstStyle/>
                    <a:p>
                      <a:pPr algn="ctr" fontAlgn="ctr"/>
                      <a:r>
                        <a:rPr lang="en-US" sz="1500" b="1" i="0" u="none" strike="noStrike">
                          <a:solidFill>
                            <a:srgbClr val="0000FF"/>
                          </a:solidFill>
                          <a:effectLst/>
                          <a:latin typeface="Arial"/>
                        </a:rPr>
                        <a:t>142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401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0000FF"/>
                          </a:solidFill>
                          <a:effectLst/>
                          <a:latin typeface="Arial"/>
                        </a:rPr>
                        <a:t>x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vMerge="1">
                  <a:txBody>
                    <a:bodyPr/>
                    <a:lstStyle/>
                    <a:p>
                      <a:endParaRPr lang="en-US"/>
                    </a:p>
                  </a:txBody>
                  <a:tcPr/>
                </a:tc>
                <a:tc>
                  <a:txBody>
                    <a:bodyPr/>
                    <a:lstStyle/>
                    <a:p>
                      <a:pPr algn="ctr" fontAlgn="ctr"/>
                      <a:r>
                        <a:rPr lang="en-US" sz="1500" b="1" i="0" u="none" strike="noStrike">
                          <a:solidFill>
                            <a:srgbClr val="0000FF"/>
                          </a:solidFill>
                          <a:effectLst/>
                          <a:latin typeface="Arial"/>
                        </a:rPr>
                        <a:t>402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449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1500" b="1" i="0" u="none" strike="noStrike" dirty="0">
                          <a:solidFill>
                            <a:srgbClr val="0000FF"/>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vMerge="1">
                  <a:txBody>
                    <a:bodyPr/>
                    <a:lstStyle/>
                    <a:p>
                      <a:endParaRPr lang="en-US"/>
                    </a:p>
                  </a:txBody>
                  <a:tcPr/>
                </a:tc>
                <a:tc>
                  <a:txBody>
                    <a:bodyPr/>
                    <a:lstStyle/>
                    <a:p>
                      <a:pPr algn="ctr" fontAlgn="ctr"/>
                      <a:r>
                        <a:rPr lang="en-US" sz="1500" b="1" i="0" u="none" strike="noStrike">
                          <a:solidFill>
                            <a:srgbClr val="0000FF"/>
                          </a:solidFill>
                          <a:effectLst/>
                          <a:latin typeface="Arial"/>
                        </a:rPr>
                        <a:t>450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499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CC00CC"/>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63337">
                <a:tc>
                  <a:txBody>
                    <a:bodyPr/>
                    <a:lstStyle/>
                    <a:p>
                      <a:pPr algn="ctr" fontAlgn="ctr"/>
                      <a:r>
                        <a:rPr lang="en-US" sz="1500" b="1" i="0" u="none" strike="noStrike" dirty="0">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499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CC00CC"/>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63337">
                <a:tc rowSpan="2">
                  <a:txBody>
                    <a:bodyPr/>
                    <a:lstStyle/>
                    <a:p>
                      <a:pPr algn="ctr" fontAlgn="ctr"/>
                      <a:r>
                        <a:rPr lang="en-US" sz="1500" b="1" i="0" u="none" strike="noStrike" dirty="0">
                          <a:solidFill>
                            <a:srgbClr val="FF0000"/>
                          </a:solidFill>
                          <a:effectLst/>
                          <a:latin typeface="Arial"/>
                        </a:rPr>
                        <a:t>Wedge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58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90874">
                <a:tc vMerge="1">
                  <a:txBody>
                    <a:bodyPr/>
                    <a:lstStyle/>
                    <a:p>
                      <a:endParaRPr lang="en-US"/>
                    </a:p>
                  </a:txBody>
                  <a:tcPr/>
                </a:tc>
                <a:tc>
                  <a:txBody>
                    <a:bodyPr/>
                    <a:lstStyle/>
                    <a:p>
                      <a:pPr algn="ctr" fontAlgn="ctr"/>
                      <a:r>
                        <a:rPr lang="en-US" sz="1500" b="1" i="0" u="none" strike="noStrike">
                          <a:solidFill>
                            <a:srgbClr val="0000FF"/>
                          </a:solidFill>
                          <a:effectLst/>
                          <a:latin typeface="Arial"/>
                        </a:rPr>
                        <a:t>59</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318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0000FF"/>
                          </a:solidFill>
                          <a:effectLst/>
                          <a:latin typeface="Arial"/>
                        </a:rPr>
                        <a:t>x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71184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8" name="Rectangle 4"/>
          <p:cNvSpPr>
            <a:spLocks noGrp="1" noChangeArrowheads="1"/>
          </p:cNvSpPr>
          <p:nvPr>
            <p:ph type="body" idx="1"/>
          </p:nvPr>
        </p:nvSpPr>
        <p:spPr>
          <a:xfrm>
            <a:off x="275042" y="831406"/>
            <a:ext cx="8578273" cy="5625158"/>
          </a:xfrm>
        </p:spPr>
        <p:txBody>
          <a:bodyPr/>
          <a:lstStyle/>
          <a:p>
            <a:pPr indent="-216000">
              <a:spcBef>
                <a:spcPts val="1000"/>
              </a:spcBef>
            </a:pPr>
            <a:r>
              <a:rPr lang="en-US" sz="2000" dirty="0" smtClean="0">
                <a:solidFill>
                  <a:schemeClr val="tx1"/>
                </a:solidFill>
                <a:latin typeface="Arial" charset="0"/>
                <a:ea typeface="ＭＳ Ｐゴシック" charset="0"/>
              </a:rPr>
              <a:t>At small theta </a:t>
            </a:r>
            <a:r>
              <a:rPr lang="en-US" sz="2000" dirty="0">
                <a:solidFill>
                  <a:schemeClr val="tx1"/>
                </a:solidFill>
                <a:latin typeface="Arial" charset="0"/>
                <a:ea typeface="ＭＳ Ｐゴシック" charset="0"/>
              </a:rPr>
              <a:t>angles (large incidence angles</a:t>
            </a:r>
            <a:r>
              <a:rPr lang="en-US" sz="2000" dirty="0" smtClean="0">
                <a:solidFill>
                  <a:schemeClr val="tx1"/>
                </a:solidFill>
                <a:latin typeface="Arial" charset="0"/>
                <a:ea typeface="ＭＳ Ｐゴシック" charset="0"/>
              </a:rPr>
              <a:t>) the track traverses several z-strips (up to 9 in the inner layers!) and the signal becomes ~ proportional to the strip pitch ( &lt; wafer thickness)</a:t>
            </a:r>
          </a:p>
          <a:p>
            <a:pPr indent="-216000">
              <a:spcBef>
                <a:spcPts val="1000"/>
              </a:spcBef>
            </a:pPr>
            <a:r>
              <a:rPr lang="en-US" sz="2000" dirty="0" smtClean="0">
                <a:solidFill>
                  <a:schemeClr val="tx1"/>
                </a:solidFill>
                <a:latin typeface="Arial" charset="0"/>
                <a:ea typeface="ＭＳ Ｐゴシック" charset="0"/>
              </a:rPr>
              <a:t>This suggest to bond two or more </a:t>
            </a:r>
            <a:r>
              <a:rPr lang="en-US" sz="2000" i="1" dirty="0" smtClean="0">
                <a:solidFill>
                  <a:srgbClr val="FF0000"/>
                </a:solidFill>
                <a:latin typeface="Arial" charset="0"/>
                <a:ea typeface="ＭＳ Ｐゴシック" charset="0"/>
              </a:rPr>
              <a:t>adjacent</a:t>
            </a:r>
            <a:r>
              <a:rPr lang="en-US" sz="2000" dirty="0" smtClean="0">
                <a:solidFill>
                  <a:schemeClr val="tx1"/>
                </a:solidFill>
                <a:latin typeface="Arial" charset="0"/>
                <a:ea typeface="ＭＳ Ｐゴシック" charset="0"/>
              </a:rPr>
              <a:t> strips to a single </a:t>
            </a:r>
            <a:r>
              <a:rPr lang="en-US" sz="2000" dirty="0" err="1" smtClean="0">
                <a:solidFill>
                  <a:schemeClr val="tx1"/>
                </a:solidFill>
                <a:latin typeface="Arial" charset="0"/>
                <a:ea typeface="ＭＳ Ｐゴシック" charset="0"/>
              </a:rPr>
              <a:t>fanout</a:t>
            </a:r>
            <a:r>
              <a:rPr lang="en-US" sz="2000" dirty="0" smtClean="0">
                <a:solidFill>
                  <a:schemeClr val="tx1"/>
                </a:solidFill>
                <a:latin typeface="Arial" charset="0"/>
                <a:ea typeface="ＭＳ Ｐゴシック" charset="0"/>
              </a:rPr>
              <a:t> trace, effectively increasing the strip pitch and the signal into a readout channel, with a less than proportional increase in capacitance. </a:t>
            </a:r>
          </a:p>
          <a:p>
            <a:pPr indent="-216000">
              <a:spcBef>
                <a:spcPts val="1000"/>
              </a:spcBef>
            </a:pPr>
            <a:r>
              <a:rPr lang="en-US" sz="2000" dirty="0" smtClean="0">
                <a:solidFill>
                  <a:schemeClr val="tx1"/>
                </a:solidFill>
                <a:latin typeface="Arial" charset="0"/>
                <a:ea typeface="ＭＳ Ｐゴシック" charset="0"/>
              </a:rPr>
              <a:t>This gives better S/N and efficiency at small theta angles compared to non-paired strips. The improvement is more important when compared to ganging, for which the strip capacitance is proportional to the number of strips ganged together, but the signal is that of a single strip. Moreover, in the pairing scheme the </a:t>
            </a:r>
            <a:r>
              <a:rPr lang="en-US" sz="2000" dirty="0" err="1" smtClean="0">
                <a:solidFill>
                  <a:schemeClr val="tx1"/>
                </a:solidFill>
                <a:latin typeface="Arial" charset="0"/>
                <a:ea typeface="ＭＳ Ｐゴシック" charset="0"/>
              </a:rPr>
              <a:t>fanout</a:t>
            </a:r>
            <a:r>
              <a:rPr lang="en-US" sz="2000" dirty="0" smtClean="0">
                <a:solidFill>
                  <a:schemeClr val="tx1"/>
                </a:solidFill>
                <a:latin typeface="Arial" charset="0"/>
                <a:ea typeface="ＭＳ Ｐゴシック" charset="0"/>
              </a:rPr>
              <a:t> capacitance too is lower, because of the doubled trace pitch. </a:t>
            </a:r>
          </a:p>
          <a:p>
            <a:pPr indent="-216000">
              <a:spcBef>
                <a:spcPts val="1000"/>
              </a:spcBef>
            </a:pPr>
            <a:r>
              <a:rPr lang="en-US" sz="2000" dirty="0" smtClean="0">
                <a:solidFill>
                  <a:schemeClr val="tx1"/>
                </a:solidFill>
                <a:latin typeface="Arial" charset="0"/>
                <a:ea typeface="ＭＳ Ｐゴシック" charset="0"/>
              </a:rPr>
              <a:t>In addition, at small theta angles pairing is expected to give better spatial </a:t>
            </a:r>
            <a:r>
              <a:rPr lang="en-US" sz="2000" dirty="0">
                <a:solidFill>
                  <a:schemeClr val="tx1"/>
                </a:solidFill>
                <a:latin typeface="Arial" charset="0"/>
                <a:ea typeface="ＭＳ Ｐゴシック" charset="0"/>
              </a:rPr>
              <a:t>resolution </a:t>
            </a:r>
            <a:r>
              <a:rPr lang="en-US" sz="2000" dirty="0" smtClean="0">
                <a:solidFill>
                  <a:schemeClr val="tx1"/>
                </a:solidFill>
                <a:latin typeface="Arial" charset="0"/>
                <a:ea typeface="ＭＳ Ｐゴシック" charset="0"/>
              </a:rPr>
              <a:t>with respect to ganging. </a:t>
            </a:r>
          </a:p>
          <a:p>
            <a:pPr indent="-216000">
              <a:spcBef>
                <a:spcPts val="1000"/>
              </a:spcBef>
            </a:pPr>
            <a:r>
              <a:rPr lang="en-US" sz="2000" dirty="0" smtClean="0">
                <a:solidFill>
                  <a:schemeClr val="tx1"/>
                </a:solidFill>
                <a:latin typeface="Arial" charset="0"/>
                <a:ea typeface="ＭＳ Ｐゴシック" charset="0"/>
              </a:rPr>
              <a:t>To preserve spatial resolution, two strips can be paired only when the track projection exceeds 2 times the pitch. </a:t>
            </a:r>
          </a:p>
        </p:txBody>
      </p:sp>
      <p:sp>
        <p:nvSpPr>
          <p:cNvPr id="4" name="Footer Placeholder 3"/>
          <p:cNvSpPr>
            <a:spLocks noGrp="1"/>
          </p:cNvSpPr>
          <p:nvPr>
            <p:ph type="ftr" sz="quarter" idx="10"/>
          </p:nvPr>
        </p:nvSpPr>
        <p:spPr/>
        <p:txBody>
          <a:bodyPr/>
          <a:lstStyle/>
          <a:p>
            <a:pPr>
              <a:defRPr/>
            </a:pPr>
            <a:r>
              <a:rPr lang="en-US" smtClean="0"/>
              <a:t>L. Bosisio - SVT Meeting - Pisa - 27.01.2012</a:t>
            </a:r>
            <a:endParaRPr lang="en-US" dirty="0"/>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19</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 </a:t>
            </a:r>
            <a:r>
              <a:rPr lang="en-US" sz="2800" dirty="0" smtClean="0">
                <a:cs typeface="+mj-cs"/>
              </a:rPr>
              <a:t>‘pairing’ of strips</a:t>
            </a:r>
          </a:p>
        </p:txBody>
      </p:sp>
    </p:spTree>
    <p:extLst>
      <p:ext uri="{BB962C8B-B14F-4D97-AF65-F5344CB8AC3E}">
        <p14:creationId xmlns="" xmlns:p14="http://schemas.microsoft.com/office/powerpoint/2010/main" val="1391444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 </a:t>
            </a:r>
            <a:r>
              <a:rPr lang="en-US" dirty="0" err="1"/>
              <a:t>I.Rashevskaya</a:t>
            </a:r>
            <a:r>
              <a:rPr lang="en-US" dirty="0"/>
              <a:t>- 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2</a:t>
            </a:fld>
            <a:endParaRPr lang="en-US"/>
          </a:p>
        </p:txBody>
      </p:sp>
      <p:sp>
        <p:nvSpPr>
          <p:cNvPr id="902146" name="Rectangle 2"/>
          <p:cNvSpPr>
            <a:spLocks noGrp="1" noChangeArrowheads="1"/>
          </p:cNvSpPr>
          <p:nvPr>
            <p:ph type="title"/>
          </p:nvPr>
        </p:nvSpPr>
        <p:spPr>
          <a:xfrm>
            <a:off x="700088" y="144730"/>
            <a:ext cx="7694612" cy="539750"/>
          </a:xfrm>
        </p:spPr>
        <p:txBody>
          <a:bodyPr/>
          <a:lstStyle/>
          <a:p>
            <a:pPr>
              <a:defRPr/>
            </a:pPr>
            <a:r>
              <a:rPr lang="en-US" sz="2800" dirty="0" smtClean="0">
                <a:cs typeface="+mj-cs"/>
              </a:rPr>
              <a:t>Update on activities in Trieste</a:t>
            </a:r>
          </a:p>
        </p:txBody>
      </p:sp>
      <p:sp>
        <p:nvSpPr>
          <p:cNvPr id="902148" name="Rectangle 4"/>
          <p:cNvSpPr>
            <a:spLocks noGrp="1" noChangeArrowheads="1"/>
          </p:cNvSpPr>
          <p:nvPr>
            <p:ph type="body" idx="1"/>
          </p:nvPr>
        </p:nvSpPr>
        <p:spPr>
          <a:xfrm>
            <a:off x="290204" y="725630"/>
            <a:ext cx="8578273" cy="5191169"/>
          </a:xfrm>
        </p:spPr>
        <p:txBody>
          <a:bodyPr/>
          <a:lstStyle/>
          <a:p>
            <a:r>
              <a:rPr lang="en-US" dirty="0" err="1" smtClean="0">
                <a:solidFill>
                  <a:schemeClr val="tx1"/>
                </a:solidFill>
                <a:latin typeface="Arial" charset="0"/>
                <a:ea typeface="ＭＳ Ｐゴシック" charset="0"/>
              </a:rPr>
              <a:t>Microstrip</a:t>
            </a:r>
            <a:r>
              <a:rPr lang="en-US" dirty="0" smtClean="0">
                <a:solidFill>
                  <a:schemeClr val="tx1"/>
                </a:solidFill>
                <a:latin typeface="Arial" charset="0"/>
                <a:ea typeface="ＭＳ Ｐゴシック" charset="0"/>
              </a:rPr>
              <a:t> Sensor for Layers 0 - 5 </a:t>
            </a:r>
          </a:p>
          <a:p>
            <a:pPr lvl="1"/>
            <a:r>
              <a:rPr lang="en-US" dirty="0">
                <a:latin typeface="Arial" charset="0"/>
                <a:ea typeface="ＭＳ Ｐゴシック" charset="0"/>
              </a:rPr>
              <a:t>D</a:t>
            </a:r>
            <a:r>
              <a:rPr lang="en-US" dirty="0" smtClean="0">
                <a:latin typeface="Arial" charset="0"/>
                <a:ea typeface="ＭＳ Ｐゴシック" charset="0"/>
              </a:rPr>
              <a:t>efinition of</a:t>
            </a:r>
            <a:r>
              <a:rPr lang="en-US" dirty="0">
                <a:latin typeface="Arial" charset="0"/>
                <a:ea typeface="ＭＳ Ｐゴシック" charset="0"/>
              </a:rPr>
              <a:t> </a:t>
            </a:r>
            <a:r>
              <a:rPr lang="en-US" dirty="0" smtClean="0">
                <a:latin typeface="Arial" charset="0"/>
                <a:ea typeface="ＭＳ Ｐゴシック" charset="0"/>
              </a:rPr>
              <a:t>ladder composition, sensor models and dimensions, strip pitches </a:t>
            </a:r>
          </a:p>
          <a:p>
            <a:pPr lvl="1"/>
            <a:r>
              <a:rPr lang="en-US" dirty="0" smtClean="0">
                <a:latin typeface="Arial" charset="0"/>
                <a:ea typeface="ＭＳ Ｐゴシック" charset="0"/>
              </a:rPr>
              <a:t>Accurate strip capacitance measurements </a:t>
            </a:r>
          </a:p>
          <a:p>
            <a:pPr lvl="1"/>
            <a:r>
              <a:rPr lang="en-US" dirty="0" smtClean="0">
                <a:latin typeface="Arial" charset="0"/>
                <a:ea typeface="ＭＳ Ｐゴシック" charset="0"/>
              </a:rPr>
              <a:t>6’’ Silicon wafer for mechanical assembly tests</a:t>
            </a:r>
            <a:r>
              <a:rPr lang="en-US" dirty="0">
                <a:latin typeface="Arial" charset="0"/>
                <a:ea typeface="ＭＳ Ｐゴシック" charset="0"/>
              </a:rPr>
              <a:t>: </a:t>
            </a:r>
            <a:endParaRPr lang="en-US" dirty="0" smtClean="0">
              <a:latin typeface="Arial" charset="0"/>
              <a:ea typeface="ＭＳ Ｐゴシック" charset="0"/>
            </a:endParaRPr>
          </a:p>
          <a:p>
            <a:pPr marL="457200" lvl="1" indent="0">
              <a:spcBef>
                <a:spcPts val="0"/>
              </a:spcBef>
              <a:buNone/>
            </a:pPr>
            <a:r>
              <a:rPr lang="en-US" dirty="0">
                <a:latin typeface="Arial" charset="0"/>
                <a:ea typeface="ＭＳ Ｐゴシック" charset="0"/>
              </a:rPr>
              <a:t>	</a:t>
            </a:r>
            <a:r>
              <a:rPr lang="en-US" dirty="0" smtClean="0">
                <a:latin typeface="Arial" charset="0"/>
                <a:ea typeface="ＭＳ Ｐゴシック" charset="0"/>
              </a:rPr>
              <a:t>	      300 </a:t>
            </a:r>
            <a:r>
              <a:rPr lang="en-US" dirty="0">
                <a:latin typeface="Arial" charset="0"/>
                <a:ea typeface="ＭＳ Ｐゴシック" charset="0"/>
              </a:rPr>
              <a:t>µm thick </a:t>
            </a:r>
            <a:r>
              <a:rPr lang="en-US" dirty="0" smtClean="0">
                <a:latin typeface="Arial" charset="0"/>
                <a:ea typeface="ＭＳ Ｐゴシック" charset="0"/>
              </a:rPr>
              <a:t>received,  waiting for 200µm thick</a:t>
            </a:r>
          </a:p>
          <a:p>
            <a:pPr lvl="1"/>
            <a:endParaRPr lang="en-US" sz="1800" dirty="0" smtClean="0">
              <a:latin typeface="Arial" charset="0"/>
              <a:ea typeface="ＭＳ Ｐゴシック" charset="0"/>
            </a:endParaRPr>
          </a:p>
          <a:p>
            <a:r>
              <a:rPr lang="en-US" dirty="0" err="1" smtClean="0">
                <a:solidFill>
                  <a:schemeClr val="tx1"/>
                </a:solidFill>
                <a:latin typeface="Arial" charset="0"/>
                <a:ea typeface="ＭＳ Ｐゴシック" charset="0"/>
              </a:rPr>
              <a:t>Fanout</a:t>
            </a:r>
            <a:r>
              <a:rPr lang="en-US" dirty="0" smtClean="0">
                <a:solidFill>
                  <a:schemeClr val="tx1"/>
                </a:solidFill>
                <a:latin typeface="Arial" charset="0"/>
                <a:ea typeface="ＭＳ Ｐゴシック" charset="0"/>
              </a:rPr>
              <a:t> </a:t>
            </a:r>
            <a:r>
              <a:rPr lang="en-US" dirty="0">
                <a:solidFill>
                  <a:schemeClr val="tx1"/>
                </a:solidFill>
                <a:latin typeface="Arial" charset="0"/>
                <a:ea typeface="ＭＳ Ｐゴシック" charset="0"/>
              </a:rPr>
              <a:t>design for Layers </a:t>
            </a:r>
            <a:r>
              <a:rPr lang="en-US" dirty="0" smtClean="0">
                <a:solidFill>
                  <a:schemeClr val="tx1"/>
                </a:solidFill>
                <a:latin typeface="Arial" charset="0"/>
                <a:ea typeface="ＭＳ Ｐゴシック" charset="0"/>
              </a:rPr>
              <a:t>1 - 5 </a:t>
            </a:r>
          </a:p>
          <a:p>
            <a:pPr lvl="1"/>
            <a:r>
              <a:rPr lang="en-US" dirty="0" smtClean="0">
                <a:solidFill>
                  <a:schemeClr val="tx1"/>
                </a:solidFill>
                <a:latin typeface="Arial" charset="0"/>
                <a:ea typeface="ＭＳ Ｐゴシック" charset="0"/>
              </a:rPr>
              <a:t>Evaluation of strip connection schemes (ganging/pairing)</a:t>
            </a:r>
          </a:p>
          <a:p>
            <a:pPr lvl="1"/>
            <a:r>
              <a:rPr lang="en-US" dirty="0" smtClean="0">
                <a:latin typeface="Arial" charset="0"/>
                <a:ea typeface="ＭＳ Ｐゴシック" charset="0"/>
              </a:rPr>
              <a:t>Prototypes L1phi, L3z ganging, L3z pairing  are now in production</a:t>
            </a:r>
          </a:p>
          <a:p>
            <a:pPr lvl="1"/>
            <a:r>
              <a:rPr lang="en-US" dirty="0" smtClean="0">
                <a:solidFill>
                  <a:schemeClr val="tx1"/>
                </a:solidFill>
                <a:latin typeface="Arial" charset="0"/>
                <a:ea typeface="ＭＳ Ｐゴシック" charset="0"/>
              </a:rPr>
              <a:t>Prototypes L5z </a:t>
            </a:r>
            <a:r>
              <a:rPr lang="en-US" dirty="0" err="1" smtClean="0">
                <a:solidFill>
                  <a:schemeClr val="tx1"/>
                </a:solidFill>
                <a:latin typeface="Arial" charset="0"/>
                <a:ea typeface="ＭＳ Ｐゴシック" charset="0"/>
              </a:rPr>
              <a:t>ganging+pairing</a:t>
            </a:r>
            <a:r>
              <a:rPr lang="en-US" dirty="0" smtClean="0">
                <a:solidFill>
                  <a:schemeClr val="tx1"/>
                </a:solidFill>
                <a:latin typeface="Arial" charset="0"/>
                <a:ea typeface="ＭＳ Ｐゴシック" charset="0"/>
              </a:rPr>
              <a:t> are being designed</a:t>
            </a:r>
            <a:endParaRPr lang="en-US" dirty="0">
              <a:solidFill>
                <a:schemeClr val="tx1"/>
              </a:solidFill>
              <a:latin typeface="Arial" charset="0"/>
              <a:ea typeface="ＭＳ Ｐゴシック" charset="0"/>
            </a:endParaRPr>
          </a:p>
          <a:p>
            <a:pPr marL="457200" lvl="1" indent="0">
              <a:buNone/>
            </a:pPr>
            <a:endParaRPr lang="en-US" dirty="0">
              <a:latin typeface="Arial" charset="0"/>
              <a:ea typeface="ＭＳ Ｐゴシック" charset="0"/>
            </a:endParaRPr>
          </a:p>
          <a:p>
            <a:r>
              <a:rPr lang="en-US" dirty="0" smtClean="0">
                <a:solidFill>
                  <a:schemeClr val="tx1"/>
                </a:solidFill>
                <a:latin typeface="Arial" charset="0"/>
                <a:ea typeface="ＭＳ Ｐゴシック" charset="0"/>
              </a:rPr>
              <a:t>Not covered here:</a:t>
            </a:r>
            <a:endParaRPr lang="en-US" dirty="0">
              <a:solidFill>
                <a:schemeClr val="tx1"/>
              </a:solidFill>
              <a:latin typeface="Arial" charset="0"/>
              <a:ea typeface="ＭＳ Ｐゴシック" charset="0"/>
            </a:endParaRPr>
          </a:p>
          <a:p>
            <a:pPr lvl="1"/>
            <a:r>
              <a:rPr lang="en-US" dirty="0" smtClean="0">
                <a:latin typeface="Arial" charset="0"/>
                <a:ea typeface="ＭＳ Ｐゴシック" charset="0"/>
              </a:rPr>
              <a:t>Analysis of 2011 Beam-Test data</a:t>
            </a:r>
          </a:p>
          <a:p>
            <a:pPr lvl="1"/>
            <a:r>
              <a:rPr lang="en-US" dirty="0" smtClean="0">
                <a:latin typeface="Arial" charset="0"/>
                <a:ea typeface="ＭＳ Ｐゴシック" charset="0"/>
              </a:rPr>
              <a:t>Evaluation of background from </a:t>
            </a:r>
            <a:r>
              <a:rPr lang="en-US" dirty="0" err="1" smtClean="0">
                <a:latin typeface="Arial" charset="0"/>
                <a:ea typeface="ＭＳ Ｐゴシック" charset="0"/>
              </a:rPr>
              <a:t>e</a:t>
            </a:r>
            <a:r>
              <a:rPr lang="en-US" baseline="30000" dirty="0" err="1" smtClean="0">
                <a:latin typeface="Arial" charset="0"/>
                <a:ea typeface="ＭＳ Ｐゴシック" charset="0"/>
              </a:rPr>
              <a:t>+</a:t>
            </a:r>
            <a:r>
              <a:rPr lang="en-US" dirty="0" err="1" smtClean="0">
                <a:latin typeface="Arial" charset="0"/>
                <a:ea typeface="ＭＳ Ｐゴシック" charset="0"/>
              </a:rPr>
              <a:t>e</a:t>
            </a:r>
            <a:r>
              <a:rPr lang="en-US" baseline="30000" dirty="0" smtClean="0">
                <a:latin typeface="Arial" charset="0"/>
                <a:ea typeface="ＭＳ Ｐゴシック" charset="0"/>
              </a:rPr>
              <a:t>-</a:t>
            </a:r>
            <a:r>
              <a:rPr lang="en-US" dirty="0" smtClean="0">
                <a:latin typeface="Arial" charset="0"/>
                <a:ea typeface="ＭＳ Ｐゴシック" charset="0"/>
              </a:rPr>
              <a:t> pairs (Carlo Stella)</a:t>
            </a:r>
          </a:p>
        </p:txBody>
      </p:sp>
    </p:spTree>
    <p:extLst>
      <p:ext uri="{BB962C8B-B14F-4D97-AF65-F5344CB8AC3E}">
        <p14:creationId xmlns="" xmlns:p14="http://schemas.microsoft.com/office/powerpoint/2010/main" val="1594949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3</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solidFill>
                  <a:srgbClr val="800000"/>
                </a:solidFill>
                <a:cs typeface="+mj-cs"/>
              </a:rPr>
              <a:t>Ganging vs. Pairing Layer3</a:t>
            </a:r>
          </a:p>
        </p:txBody>
      </p:sp>
      <p:sp>
        <p:nvSpPr>
          <p:cNvPr id="3" name="Rectangle 2"/>
          <p:cNvSpPr/>
          <p:nvPr/>
        </p:nvSpPr>
        <p:spPr bwMode="auto">
          <a:xfrm>
            <a:off x="1030309" y="1641486"/>
            <a:ext cx="2527854" cy="177328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Times New Roman" charset="0"/>
              <a:ea typeface="ＭＳ Ｐゴシック" charset="0"/>
            </a:endParaRPr>
          </a:p>
        </p:txBody>
      </p:sp>
      <p:sp>
        <p:nvSpPr>
          <p:cNvPr id="8" name="Rectangle 7"/>
          <p:cNvSpPr/>
          <p:nvPr/>
        </p:nvSpPr>
        <p:spPr bwMode="auto">
          <a:xfrm>
            <a:off x="3590759" y="1638125"/>
            <a:ext cx="2527854" cy="177328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Times New Roman" charset="0"/>
              <a:ea typeface="ＭＳ Ｐゴシック" charset="0"/>
            </a:endParaRPr>
          </a:p>
        </p:txBody>
      </p:sp>
      <p:cxnSp>
        <p:nvCxnSpPr>
          <p:cNvPr id="7" name="Straight Connector 6"/>
          <p:cNvCxnSpPr/>
          <p:nvPr/>
        </p:nvCxnSpPr>
        <p:spPr bwMode="auto">
          <a:xfrm flipH="1" flipV="1">
            <a:off x="1363543" y="1638225"/>
            <a:ext cx="2583" cy="1780685"/>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Straight Connector 12"/>
          <p:cNvCxnSpPr/>
          <p:nvPr/>
        </p:nvCxnSpPr>
        <p:spPr bwMode="auto">
          <a:xfrm flipH="1" flipV="1">
            <a:off x="3129148" y="1651537"/>
            <a:ext cx="2583" cy="1780685"/>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Straight Connector 11"/>
          <p:cNvCxnSpPr/>
          <p:nvPr/>
        </p:nvCxnSpPr>
        <p:spPr bwMode="auto">
          <a:xfrm flipV="1">
            <a:off x="1391478" y="1652588"/>
            <a:ext cx="1742247" cy="1779725"/>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0" name="Straight Connector 19"/>
          <p:cNvCxnSpPr/>
          <p:nvPr/>
        </p:nvCxnSpPr>
        <p:spPr bwMode="auto">
          <a:xfrm flipV="1">
            <a:off x="3138488" y="1841502"/>
            <a:ext cx="2732087" cy="1563686"/>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2" name="Straight Connector 21"/>
          <p:cNvCxnSpPr/>
          <p:nvPr/>
        </p:nvCxnSpPr>
        <p:spPr bwMode="auto">
          <a:xfrm flipV="1">
            <a:off x="5861050" y="1841500"/>
            <a:ext cx="650875" cy="4676"/>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6" name="Rectangle 25"/>
          <p:cNvSpPr/>
          <p:nvPr/>
        </p:nvSpPr>
        <p:spPr bwMode="auto">
          <a:xfrm>
            <a:off x="1018356" y="3945416"/>
            <a:ext cx="2527854" cy="177328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Times New Roman" charset="0"/>
              <a:ea typeface="ＭＳ Ｐゴシック" charset="0"/>
            </a:endParaRPr>
          </a:p>
        </p:txBody>
      </p:sp>
      <p:sp>
        <p:nvSpPr>
          <p:cNvPr id="27" name="Rectangle 26"/>
          <p:cNvSpPr/>
          <p:nvPr/>
        </p:nvSpPr>
        <p:spPr bwMode="auto">
          <a:xfrm>
            <a:off x="3578806" y="3942055"/>
            <a:ext cx="2527854" cy="177328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Times New Roman" charset="0"/>
              <a:ea typeface="ＭＳ Ｐゴシック" charset="0"/>
            </a:endParaRPr>
          </a:p>
        </p:txBody>
      </p:sp>
      <p:cxnSp>
        <p:nvCxnSpPr>
          <p:cNvPr id="28" name="Straight Connector 27"/>
          <p:cNvCxnSpPr/>
          <p:nvPr/>
        </p:nvCxnSpPr>
        <p:spPr bwMode="auto">
          <a:xfrm flipH="1" flipV="1">
            <a:off x="1346542" y="3969922"/>
            <a:ext cx="2583" cy="1780685"/>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9" name="Straight Connector 28"/>
          <p:cNvCxnSpPr/>
          <p:nvPr/>
        </p:nvCxnSpPr>
        <p:spPr bwMode="auto">
          <a:xfrm flipH="1" flipV="1">
            <a:off x="4290675" y="3939276"/>
            <a:ext cx="2583" cy="1780685"/>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 name="Straight Connector 29"/>
          <p:cNvCxnSpPr/>
          <p:nvPr/>
        </p:nvCxnSpPr>
        <p:spPr bwMode="auto">
          <a:xfrm flipV="1">
            <a:off x="1364974" y="4136127"/>
            <a:ext cx="3597555" cy="1602064"/>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1" name="Straight Connector 30"/>
          <p:cNvCxnSpPr/>
          <p:nvPr/>
        </p:nvCxnSpPr>
        <p:spPr bwMode="auto">
          <a:xfrm flipV="1">
            <a:off x="4296522" y="5199529"/>
            <a:ext cx="738654" cy="511179"/>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2" name="Straight Connector 31"/>
          <p:cNvCxnSpPr/>
          <p:nvPr/>
        </p:nvCxnSpPr>
        <p:spPr bwMode="auto">
          <a:xfrm>
            <a:off x="4974986" y="4138117"/>
            <a:ext cx="1494185" cy="6392"/>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4" name="Straight Connector 33"/>
          <p:cNvCxnSpPr/>
          <p:nvPr/>
        </p:nvCxnSpPr>
        <p:spPr bwMode="auto">
          <a:xfrm flipV="1">
            <a:off x="5029200" y="5197475"/>
            <a:ext cx="1501775" cy="1"/>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0" name="Straight Connector 39"/>
          <p:cNvCxnSpPr/>
          <p:nvPr/>
        </p:nvCxnSpPr>
        <p:spPr bwMode="auto">
          <a:xfrm flipH="1" flipV="1">
            <a:off x="4258655" y="3939773"/>
            <a:ext cx="2583" cy="1780685"/>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8" name="Oval 37"/>
          <p:cNvSpPr/>
          <p:nvPr/>
        </p:nvSpPr>
        <p:spPr bwMode="auto">
          <a:xfrm>
            <a:off x="4254242" y="5695965"/>
            <a:ext cx="45719" cy="45719"/>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Times New Roman" charset="0"/>
              <a:ea typeface="ＭＳ Ｐゴシック" charset="0"/>
            </a:endParaRPr>
          </a:p>
        </p:txBody>
      </p:sp>
      <p:sp>
        <p:nvSpPr>
          <p:cNvPr id="43" name="TextBox 42"/>
          <p:cNvSpPr txBox="1"/>
          <p:nvPr/>
        </p:nvSpPr>
        <p:spPr>
          <a:xfrm>
            <a:off x="1486468" y="938186"/>
            <a:ext cx="1834156" cy="400110"/>
          </a:xfrm>
          <a:prstGeom prst="rect">
            <a:avLst/>
          </a:prstGeom>
          <a:noFill/>
        </p:spPr>
        <p:txBody>
          <a:bodyPr wrap="none" rtlCol="0">
            <a:spAutoFit/>
          </a:bodyPr>
          <a:lstStyle/>
          <a:p>
            <a:r>
              <a:rPr lang="en-GB" sz="2000" dirty="0" smtClean="0">
                <a:solidFill>
                  <a:srgbClr val="0000FF"/>
                </a:solidFill>
              </a:rPr>
              <a:t>“ganged” strips </a:t>
            </a:r>
            <a:endParaRPr lang="en-GB" sz="2000" dirty="0">
              <a:solidFill>
                <a:srgbClr val="0000FF"/>
              </a:solidFill>
            </a:endParaRPr>
          </a:p>
        </p:txBody>
      </p:sp>
      <p:cxnSp>
        <p:nvCxnSpPr>
          <p:cNvPr id="45" name="Straight Arrow Connector 44"/>
          <p:cNvCxnSpPr/>
          <p:nvPr/>
        </p:nvCxnSpPr>
        <p:spPr bwMode="auto">
          <a:xfrm flipH="1">
            <a:off x="1480958" y="1324088"/>
            <a:ext cx="430305" cy="283399"/>
          </a:xfrm>
          <a:prstGeom prst="straightConnector1">
            <a:avLst/>
          </a:prstGeom>
          <a:solidFill>
            <a:schemeClr val="accent1"/>
          </a:solidFill>
          <a:ln w="9525" cap="flat" cmpd="sng" algn="ctr">
            <a:solidFill>
              <a:srgbClr val="0000FF"/>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8" name="Straight Arrow Connector 47"/>
          <p:cNvCxnSpPr/>
          <p:nvPr/>
        </p:nvCxnSpPr>
        <p:spPr bwMode="auto">
          <a:xfrm>
            <a:off x="2745324" y="1341062"/>
            <a:ext cx="461795" cy="230917"/>
          </a:xfrm>
          <a:prstGeom prst="straightConnector1">
            <a:avLst/>
          </a:prstGeom>
          <a:solidFill>
            <a:schemeClr val="accent1"/>
          </a:solidFill>
          <a:ln w="9525" cap="flat" cmpd="sng" algn="ctr">
            <a:solidFill>
              <a:srgbClr val="0000FF"/>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52" name="TextBox 51"/>
          <p:cNvSpPr txBox="1"/>
          <p:nvPr/>
        </p:nvSpPr>
        <p:spPr>
          <a:xfrm>
            <a:off x="6586829" y="1534623"/>
            <a:ext cx="1558440" cy="707886"/>
          </a:xfrm>
          <a:prstGeom prst="rect">
            <a:avLst/>
          </a:prstGeom>
          <a:noFill/>
        </p:spPr>
        <p:txBody>
          <a:bodyPr wrap="none" rtlCol="0">
            <a:spAutoFit/>
          </a:bodyPr>
          <a:lstStyle/>
          <a:p>
            <a:r>
              <a:rPr lang="en-GB" sz="2000" dirty="0" err="1" smtClean="0">
                <a:solidFill>
                  <a:srgbClr val="FF0000"/>
                </a:solidFill>
              </a:rPr>
              <a:t>fanout</a:t>
            </a:r>
            <a:r>
              <a:rPr lang="en-GB" sz="2000" dirty="0" smtClean="0">
                <a:solidFill>
                  <a:srgbClr val="FF0000"/>
                </a:solidFill>
              </a:rPr>
              <a:t> trace </a:t>
            </a:r>
          </a:p>
          <a:p>
            <a:r>
              <a:rPr lang="en-GB" sz="2000" dirty="0" smtClean="0">
                <a:solidFill>
                  <a:srgbClr val="FF0000"/>
                </a:solidFill>
              </a:rPr>
              <a:t>(X2 ganging)</a:t>
            </a:r>
          </a:p>
        </p:txBody>
      </p:sp>
      <p:sp>
        <p:nvSpPr>
          <p:cNvPr id="50" name="Rectangle 49"/>
          <p:cNvSpPr/>
          <p:nvPr/>
        </p:nvSpPr>
        <p:spPr>
          <a:xfrm>
            <a:off x="704335" y="5723562"/>
            <a:ext cx="2109873" cy="400110"/>
          </a:xfrm>
          <a:prstGeom prst="rect">
            <a:avLst/>
          </a:prstGeom>
        </p:spPr>
        <p:txBody>
          <a:bodyPr wrap="none">
            <a:spAutoFit/>
          </a:bodyPr>
          <a:lstStyle/>
          <a:p>
            <a:r>
              <a:rPr lang="en-GB" sz="2000" dirty="0">
                <a:solidFill>
                  <a:srgbClr val="0000FF"/>
                </a:solidFill>
              </a:rPr>
              <a:t>“</a:t>
            </a:r>
            <a:r>
              <a:rPr lang="en-GB" sz="2000" dirty="0" smtClean="0">
                <a:solidFill>
                  <a:srgbClr val="0000FF"/>
                </a:solidFill>
              </a:rPr>
              <a:t>not-paired”  </a:t>
            </a:r>
            <a:r>
              <a:rPr lang="en-GB" sz="2000" dirty="0">
                <a:solidFill>
                  <a:srgbClr val="0000FF"/>
                </a:solidFill>
              </a:rPr>
              <a:t>strip </a:t>
            </a:r>
          </a:p>
        </p:txBody>
      </p:sp>
      <p:sp>
        <p:nvSpPr>
          <p:cNvPr id="54" name="Rectangle 53"/>
          <p:cNvSpPr/>
          <p:nvPr/>
        </p:nvSpPr>
        <p:spPr>
          <a:xfrm>
            <a:off x="3302933" y="5729016"/>
            <a:ext cx="2108270" cy="400110"/>
          </a:xfrm>
          <a:prstGeom prst="rect">
            <a:avLst/>
          </a:prstGeom>
        </p:spPr>
        <p:txBody>
          <a:bodyPr wrap="none">
            <a:spAutoFit/>
          </a:bodyPr>
          <a:lstStyle/>
          <a:p>
            <a:r>
              <a:rPr lang="en-GB" sz="2000" dirty="0" smtClean="0">
                <a:solidFill>
                  <a:srgbClr val="0000FF"/>
                </a:solidFill>
              </a:rPr>
              <a:t>“paired x2”  strips </a:t>
            </a:r>
            <a:endParaRPr lang="en-GB" sz="2000" dirty="0">
              <a:solidFill>
                <a:srgbClr val="0000FF"/>
              </a:solidFill>
            </a:endParaRPr>
          </a:p>
        </p:txBody>
      </p:sp>
      <p:sp>
        <p:nvSpPr>
          <p:cNvPr id="55" name="TextBox 54"/>
          <p:cNvSpPr txBox="1"/>
          <p:nvPr/>
        </p:nvSpPr>
        <p:spPr>
          <a:xfrm>
            <a:off x="6676580" y="3932050"/>
            <a:ext cx="1463862" cy="400110"/>
          </a:xfrm>
          <a:prstGeom prst="rect">
            <a:avLst/>
          </a:prstGeom>
          <a:noFill/>
        </p:spPr>
        <p:txBody>
          <a:bodyPr wrap="none" rtlCol="0">
            <a:spAutoFit/>
          </a:bodyPr>
          <a:lstStyle/>
          <a:p>
            <a:r>
              <a:rPr lang="en-GB" sz="2000" dirty="0" smtClean="0">
                <a:solidFill>
                  <a:srgbClr val="FF0000"/>
                </a:solidFill>
              </a:rPr>
              <a:t> </a:t>
            </a:r>
            <a:r>
              <a:rPr lang="en-GB" sz="2000" dirty="0" err="1" smtClean="0">
                <a:solidFill>
                  <a:srgbClr val="FF0000"/>
                </a:solidFill>
              </a:rPr>
              <a:t>fanout</a:t>
            </a:r>
            <a:r>
              <a:rPr lang="en-GB" sz="2000" dirty="0" smtClean="0">
                <a:solidFill>
                  <a:srgbClr val="FF0000"/>
                </a:solidFill>
              </a:rPr>
              <a:t> trace</a:t>
            </a:r>
          </a:p>
        </p:txBody>
      </p:sp>
      <p:sp>
        <p:nvSpPr>
          <p:cNvPr id="56" name="TextBox 55"/>
          <p:cNvSpPr txBox="1"/>
          <p:nvPr/>
        </p:nvSpPr>
        <p:spPr>
          <a:xfrm>
            <a:off x="6713582" y="4899938"/>
            <a:ext cx="1608784" cy="707886"/>
          </a:xfrm>
          <a:prstGeom prst="rect">
            <a:avLst/>
          </a:prstGeom>
          <a:noFill/>
        </p:spPr>
        <p:txBody>
          <a:bodyPr wrap="square" rtlCol="0">
            <a:spAutoFit/>
          </a:bodyPr>
          <a:lstStyle/>
          <a:p>
            <a:r>
              <a:rPr lang="en-GB" sz="2000" dirty="0" smtClean="0">
                <a:solidFill>
                  <a:srgbClr val="FF0000"/>
                </a:solidFill>
              </a:rPr>
              <a:t> </a:t>
            </a:r>
            <a:r>
              <a:rPr lang="en-GB" sz="2000" dirty="0" err="1" smtClean="0">
                <a:solidFill>
                  <a:srgbClr val="FF0000"/>
                </a:solidFill>
              </a:rPr>
              <a:t>fanout</a:t>
            </a:r>
            <a:r>
              <a:rPr lang="en-GB" sz="2000" dirty="0" smtClean="0">
                <a:solidFill>
                  <a:srgbClr val="FF0000"/>
                </a:solidFill>
              </a:rPr>
              <a:t> trace  </a:t>
            </a:r>
          </a:p>
          <a:p>
            <a:r>
              <a:rPr lang="en-GB" sz="2000" dirty="0" smtClean="0">
                <a:solidFill>
                  <a:srgbClr val="FF0000"/>
                </a:solidFill>
              </a:rPr>
              <a:t>(X2 pairing)</a:t>
            </a:r>
            <a:endParaRPr lang="en-GB" sz="2000" dirty="0">
              <a:solidFill>
                <a:srgbClr val="FF0000"/>
              </a:solidFill>
            </a:endParaRPr>
          </a:p>
        </p:txBody>
      </p:sp>
      <p:sp>
        <p:nvSpPr>
          <p:cNvPr id="58" name="Rectangle 57"/>
          <p:cNvSpPr/>
          <p:nvPr/>
        </p:nvSpPr>
        <p:spPr>
          <a:xfrm>
            <a:off x="6268549" y="2666074"/>
            <a:ext cx="1850186" cy="646331"/>
          </a:xfrm>
          <a:prstGeom prst="rect">
            <a:avLst/>
          </a:prstGeom>
        </p:spPr>
        <p:txBody>
          <a:bodyPr wrap="none">
            <a:spAutoFit/>
          </a:bodyPr>
          <a:lstStyle/>
          <a:p>
            <a:r>
              <a:rPr lang="en-GB" sz="2000" dirty="0" smtClean="0">
                <a:solidFill>
                  <a:srgbClr val="FF0000"/>
                </a:solidFill>
              </a:rPr>
              <a:t>C(</a:t>
            </a:r>
            <a:r>
              <a:rPr lang="en-GB" sz="3600" dirty="0" smtClean="0">
                <a:solidFill>
                  <a:srgbClr val="FF0000"/>
                </a:solidFill>
                <a:latin typeface="Brush Script MT" pitchFamily="66" charset="0"/>
              </a:rPr>
              <a:t>l</a:t>
            </a:r>
            <a:r>
              <a:rPr lang="en-GB" sz="2000" dirty="0" smtClean="0">
                <a:solidFill>
                  <a:srgbClr val="FF0000"/>
                </a:solidFill>
              </a:rPr>
              <a:t>1) </a:t>
            </a:r>
            <a:r>
              <a:rPr lang="en-GB" sz="2000" dirty="0" smtClean="0">
                <a:solidFill>
                  <a:srgbClr val="0000FF"/>
                </a:solidFill>
              </a:rPr>
              <a:t>+ 2Cstrip </a:t>
            </a:r>
            <a:endParaRPr lang="en-GB" sz="2000" dirty="0">
              <a:solidFill>
                <a:srgbClr val="FF0000"/>
              </a:solidFill>
            </a:endParaRPr>
          </a:p>
        </p:txBody>
      </p:sp>
      <p:sp>
        <p:nvSpPr>
          <p:cNvPr id="61" name="Rectangle 60"/>
          <p:cNvSpPr/>
          <p:nvPr/>
        </p:nvSpPr>
        <p:spPr>
          <a:xfrm>
            <a:off x="6325110" y="4310470"/>
            <a:ext cx="1721946" cy="646331"/>
          </a:xfrm>
          <a:prstGeom prst="rect">
            <a:avLst/>
          </a:prstGeom>
        </p:spPr>
        <p:txBody>
          <a:bodyPr wrap="none">
            <a:spAutoFit/>
          </a:bodyPr>
          <a:lstStyle/>
          <a:p>
            <a:r>
              <a:rPr lang="en-GB" sz="2000" dirty="0" smtClean="0">
                <a:solidFill>
                  <a:srgbClr val="FF0000"/>
                </a:solidFill>
              </a:rPr>
              <a:t>C(</a:t>
            </a:r>
            <a:r>
              <a:rPr lang="en-GB" sz="3600" dirty="0" smtClean="0">
                <a:solidFill>
                  <a:srgbClr val="FF0000"/>
                </a:solidFill>
                <a:latin typeface="Brush Script MT" pitchFamily="66" charset="0"/>
              </a:rPr>
              <a:t>l</a:t>
            </a:r>
            <a:r>
              <a:rPr lang="en-GB" sz="2000" dirty="0" smtClean="0">
                <a:solidFill>
                  <a:srgbClr val="FF0000"/>
                </a:solidFill>
              </a:rPr>
              <a:t>2) </a:t>
            </a:r>
            <a:r>
              <a:rPr lang="en-GB" sz="2000" dirty="0" smtClean="0">
                <a:solidFill>
                  <a:srgbClr val="0000FF"/>
                </a:solidFill>
              </a:rPr>
              <a:t>+ </a:t>
            </a:r>
            <a:r>
              <a:rPr lang="en-GB" sz="2000" dirty="0" err="1" smtClean="0">
                <a:solidFill>
                  <a:srgbClr val="0000FF"/>
                </a:solidFill>
              </a:rPr>
              <a:t>Cstrip</a:t>
            </a:r>
            <a:r>
              <a:rPr lang="en-GB" sz="2000" dirty="0" smtClean="0">
                <a:solidFill>
                  <a:srgbClr val="0000FF"/>
                </a:solidFill>
              </a:rPr>
              <a:t> </a:t>
            </a:r>
            <a:endParaRPr lang="en-GB" sz="2000" dirty="0">
              <a:solidFill>
                <a:srgbClr val="FF0000"/>
              </a:solidFill>
            </a:endParaRPr>
          </a:p>
        </p:txBody>
      </p:sp>
      <p:sp>
        <p:nvSpPr>
          <p:cNvPr id="62" name="Rectangle 61"/>
          <p:cNvSpPr/>
          <p:nvPr/>
        </p:nvSpPr>
        <p:spPr>
          <a:xfrm>
            <a:off x="6355648" y="5571133"/>
            <a:ext cx="2489785" cy="646331"/>
          </a:xfrm>
          <a:prstGeom prst="rect">
            <a:avLst/>
          </a:prstGeom>
        </p:spPr>
        <p:txBody>
          <a:bodyPr wrap="none">
            <a:spAutoFit/>
          </a:bodyPr>
          <a:lstStyle/>
          <a:p>
            <a:r>
              <a:rPr lang="en-GB" sz="2000" dirty="0" smtClean="0">
                <a:solidFill>
                  <a:srgbClr val="FF0000"/>
                </a:solidFill>
              </a:rPr>
              <a:t>C(</a:t>
            </a:r>
            <a:r>
              <a:rPr lang="en-GB" sz="3600" dirty="0" smtClean="0">
                <a:solidFill>
                  <a:srgbClr val="FF0000"/>
                </a:solidFill>
                <a:latin typeface="Brush Script MT" pitchFamily="66" charset="0"/>
              </a:rPr>
              <a:t>l</a:t>
            </a:r>
            <a:r>
              <a:rPr lang="en-GB" sz="2000" dirty="0" smtClean="0">
                <a:solidFill>
                  <a:srgbClr val="FF0000"/>
                </a:solidFill>
              </a:rPr>
              <a:t>3) </a:t>
            </a:r>
            <a:r>
              <a:rPr lang="en-GB" sz="2000" dirty="0" smtClean="0">
                <a:solidFill>
                  <a:srgbClr val="0000FF"/>
                </a:solidFill>
              </a:rPr>
              <a:t>+ C paired strip </a:t>
            </a:r>
            <a:endParaRPr lang="en-GB" sz="2000" dirty="0">
              <a:solidFill>
                <a:srgbClr val="FF0000"/>
              </a:solidFill>
            </a:endParaRPr>
          </a:p>
        </p:txBody>
      </p:sp>
      <p:cxnSp>
        <p:nvCxnSpPr>
          <p:cNvPr id="63" name="Straight Connector 62"/>
          <p:cNvCxnSpPr/>
          <p:nvPr/>
        </p:nvCxnSpPr>
        <p:spPr bwMode="auto">
          <a:xfrm flipH="1" flipV="1">
            <a:off x="5758615" y="3940436"/>
            <a:ext cx="2583" cy="1780685"/>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4" name="Straight Connector 63"/>
          <p:cNvCxnSpPr/>
          <p:nvPr/>
        </p:nvCxnSpPr>
        <p:spPr bwMode="auto">
          <a:xfrm flipH="1" flipV="1">
            <a:off x="5726595" y="3940933"/>
            <a:ext cx="2583" cy="1780685"/>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5" name="Straight Connector 64"/>
          <p:cNvCxnSpPr/>
          <p:nvPr/>
        </p:nvCxnSpPr>
        <p:spPr bwMode="auto">
          <a:xfrm flipH="1" flipV="1">
            <a:off x="5787875" y="3938917"/>
            <a:ext cx="2583" cy="1780685"/>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49" name="TextBox 48"/>
          <p:cNvSpPr txBox="1"/>
          <p:nvPr/>
        </p:nvSpPr>
        <p:spPr>
          <a:xfrm>
            <a:off x="4088819" y="2044832"/>
            <a:ext cx="418704" cy="646331"/>
          </a:xfrm>
          <a:prstGeom prst="rect">
            <a:avLst/>
          </a:prstGeom>
          <a:noFill/>
        </p:spPr>
        <p:txBody>
          <a:bodyPr wrap="none" rtlCol="0">
            <a:spAutoFit/>
          </a:bodyPr>
          <a:lstStyle/>
          <a:p>
            <a:r>
              <a:rPr lang="en-GB" sz="3600" dirty="0" smtClean="0">
                <a:solidFill>
                  <a:srgbClr val="FF0000"/>
                </a:solidFill>
                <a:latin typeface="Brush Script MT" pitchFamily="66" charset="0"/>
              </a:rPr>
              <a:t>l</a:t>
            </a:r>
            <a:r>
              <a:rPr lang="en-GB" sz="2000" dirty="0" smtClean="0">
                <a:solidFill>
                  <a:srgbClr val="FF0000"/>
                </a:solidFill>
              </a:rPr>
              <a:t>1</a:t>
            </a:r>
          </a:p>
        </p:txBody>
      </p:sp>
      <p:sp>
        <p:nvSpPr>
          <p:cNvPr id="51" name="TextBox 50"/>
          <p:cNvSpPr txBox="1"/>
          <p:nvPr/>
        </p:nvSpPr>
        <p:spPr>
          <a:xfrm>
            <a:off x="2730471" y="4436849"/>
            <a:ext cx="418705" cy="646331"/>
          </a:xfrm>
          <a:prstGeom prst="rect">
            <a:avLst/>
          </a:prstGeom>
          <a:noFill/>
        </p:spPr>
        <p:txBody>
          <a:bodyPr wrap="none" rtlCol="0">
            <a:spAutoFit/>
          </a:bodyPr>
          <a:lstStyle/>
          <a:p>
            <a:r>
              <a:rPr lang="en-GB" sz="3600" dirty="0" smtClean="0">
                <a:solidFill>
                  <a:srgbClr val="FF0000"/>
                </a:solidFill>
                <a:latin typeface="Brush Script MT" pitchFamily="66" charset="0"/>
              </a:rPr>
              <a:t>l</a:t>
            </a:r>
            <a:r>
              <a:rPr lang="en-GB" sz="2000" dirty="0" smtClean="0">
                <a:solidFill>
                  <a:srgbClr val="FF0000"/>
                </a:solidFill>
              </a:rPr>
              <a:t>2</a:t>
            </a:r>
          </a:p>
        </p:txBody>
      </p:sp>
      <p:sp>
        <p:nvSpPr>
          <p:cNvPr id="53" name="TextBox 52"/>
          <p:cNvSpPr txBox="1"/>
          <p:nvPr/>
        </p:nvSpPr>
        <p:spPr>
          <a:xfrm>
            <a:off x="5056228" y="4629004"/>
            <a:ext cx="418705" cy="646331"/>
          </a:xfrm>
          <a:prstGeom prst="rect">
            <a:avLst/>
          </a:prstGeom>
          <a:noFill/>
        </p:spPr>
        <p:txBody>
          <a:bodyPr wrap="none" rtlCol="0">
            <a:spAutoFit/>
          </a:bodyPr>
          <a:lstStyle/>
          <a:p>
            <a:r>
              <a:rPr lang="en-GB" sz="3600" dirty="0" smtClean="0">
                <a:solidFill>
                  <a:srgbClr val="FF0000"/>
                </a:solidFill>
                <a:latin typeface="Brush Script MT" pitchFamily="66" charset="0"/>
              </a:rPr>
              <a:t>l</a:t>
            </a:r>
            <a:r>
              <a:rPr lang="en-GB" sz="2000" dirty="0" smtClean="0">
                <a:solidFill>
                  <a:srgbClr val="FF0000"/>
                </a:solidFill>
              </a:rPr>
              <a:t>3</a:t>
            </a:r>
          </a:p>
        </p:txBody>
      </p:sp>
    </p:spTree>
    <p:extLst>
      <p:ext uri="{BB962C8B-B14F-4D97-AF65-F5344CB8AC3E}">
        <p14:creationId xmlns="" xmlns:p14="http://schemas.microsoft.com/office/powerpoint/2010/main" val="3097830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Inner Layers:  Pairing only</a:t>
            </a:r>
            <a:endParaRPr lang="en-US" sz="2800" dirty="0"/>
          </a:p>
        </p:txBody>
      </p:sp>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99FBAA45-A160-2543-817A-58D157189855}" type="slidenum">
              <a:rPr lang="en-US" smtClean="0"/>
              <a:pPr>
                <a:defRPr/>
              </a:pPr>
              <a:t>4</a:t>
            </a:fld>
            <a:endParaRPr lang="en-US"/>
          </a:p>
        </p:txBody>
      </p:sp>
      <p:sp>
        <p:nvSpPr>
          <p:cNvPr id="9" name="TextBox 8"/>
          <p:cNvSpPr txBox="1"/>
          <p:nvPr/>
        </p:nvSpPr>
        <p:spPr>
          <a:xfrm>
            <a:off x="912396" y="1166494"/>
            <a:ext cx="7221459" cy="461665"/>
          </a:xfrm>
          <a:prstGeom prst="rect">
            <a:avLst/>
          </a:prstGeom>
          <a:noFill/>
        </p:spPr>
        <p:txBody>
          <a:bodyPr wrap="square" rtlCol="0">
            <a:spAutoFit/>
          </a:bodyPr>
          <a:lstStyle/>
          <a:p>
            <a:pPr algn="l"/>
            <a:r>
              <a:rPr lang="en-US" sz="2400" dirty="0" smtClean="0">
                <a:latin typeface="+mn-lt"/>
              </a:rPr>
              <a:t>Proposed z-side strip connection for Layers 1, 2, 3. </a:t>
            </a:r>
          </a:p>
        </p:txBody>
      </p:sp>
      <p:graphicFrame>
        <p:nvGraphicFramePr>
          <p:cNvPr id="6" name="Table 5"/>
          <p:cNvGraphicFramePr>
            <a:graphicFrameLocks noGrp="1"/>
          </p:cNvGraphicFramePr>
          <p:nvPr>
            <p:extLst>
              <p:ext uri="{D42A27DB-BD31-4B8C-83A1-F6EECF244321}">
                <p14:modId xmlns="" xmlns:p14="http://schemas.microsoft.com/office/powerpoint/2010/main" val="2954189267"/>
              </p:ext>
            </p:extLst>
          </p:nvPr>
        </p:nvGraphicFramePr>
        <p:xfrm>
          <a:off x="1131311" y="1771245"/>
          <a:ext cx="6511435" cy="2596039"/>
        </p:xfrm>
        <a:graphic>
          <a:graphicData uri="http://schemas.openxmlformats.org/drawingml/2006/table">
            <a:tbl>
              <a:tblPr/>
              <a:tblGrid>
                <a:gridCol w="1308831"/>
                <a:gridCol w="1259750"/>
                <a:gridCol w="1259750"/>
                <a:gridCol w="1259750"/>
                <a:gridCol w="1423354"/>
              </a:tblGrid>
              <a:tr h="1252216">
                <a:tc>
                  <a:txBody>
                    <a:bodyPr/>
                    <a:lstStyle/>
                    <a:p>
                      <a:pPr algn="ctr" fontAlgn="ctr"/>
                      <a:r>
                        <a:rPr lang="en-US" sz="1600" b="1" i="0" u="none" strike="noStrike" dirty="0">
                          <a:solidFill>
                            <a:srgbClr val="000000"/>
                          </a:solidFill>
                          <a:effectLst/>
                          <a:latin typeface="Arial"/>
                        </a:rPr>
                        <a:t>Layer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FF"/>
                          </a:solidFill>
                          <a:effectLst/>
                          <a:latin typeface="Arial"/>
                        </a:rPr>
                        <a:t># of channels with NO pairing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FF0000"/>
                          </a:solidFill>
                          <a:effectLst/>
                          <a:latin typeface="Arial"/>
                        </a:rPr>
                        <a:t># of channels with  pairing x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E800BA"/>
                          </a:solidFill>
                          <a:effectLst/>
                          <a:latin typeface="Arial"/>
                        </a:rPr>
                        <a:t># of channels with  pairing x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a:rPr>
                        <a:t>Total # of readout channels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941">
                <a:tc>
                  <a:txBody>
                    <a:bodyPr/>
                    <a:lstStyle/>
                    <a:p>
                      <a:pPr algn="ctr" fontAlgn="ctr"/>
                      <a:r>
                        <a:rPr lang="en-US" sz="1600" b="1" i="0" u="none" strike="noStrike">
                          <a:solidFill>
                            <a:srgbClr val="00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FF"/>
                          </a:solidFill>
                          <a:effectLst/>
                          <a:latin typeface="Arial"/>
                        </a:rPr>
                        <a:t>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Arial"/>
                        </a:rPr>
                        <a:t>208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E800BA"/>
                          </a:solidFill>
                          <a:effectLst/>
                          <a:latin typeface="Arial"/>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a:rPr>
                        <a:t>896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941">
                <a:tc>
                  <a:txBody>
                    <a:bodyPr/>
                    <a:lstStyle/>
                    <a:p>
                      <a:pPr algn="ctr" fontAlgn="ctr"/>
                      <a:r>
                        <a:rPr lang="en-US" sz="1600" b="1" i="0" u="none" strike="noStrike">
                          <a:solidFill>
                            <a:srgbClr val="00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FF"/>
                          </a:solidFill>
                          <a:effectLst/>
                          <a:latin typeface="Arial"/>
                        </a:rPr>
                        <a:t>627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Arial"/>
                        </a:rPr>
                        <a:t>132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E800BA"/>
                          </a:solidFill>
                          <a:effectLst/>
                          <a:latin typeface="Arial"/>
                        </a:rPr>
                        <a:t>137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a:rPr>
                        <a:t>896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941">
                <a:tc>
                  <a:txBody>
                    <a:bodyPr/>
                    <a:lstStyle/>
                    <a:p>
                      <a:pPr algn="ctr" fontAlgn="ctr"/>
                      <a:r>
                        <a:rPr lang="en-US" sz="1600" b="1" i="0" u="none" strike="noStrike">
                          <a:solidFill>
                            <a:srgbClr val="00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FF"/>
                          </a:solidFill>
                          <a:effectLst/>
                          <a:latin typeface="Arial"/>
                        </a:rPr>
                        <a:t>957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FF0000"/>
                          </a:solidFill>
                          <a:effectLst/>
                          <a:latin typeface="Arial"/>
                        </a:rPr>
                        <a:t>196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E800BA"/>
                          </a:solidFill>
                          <a:effectLst/>
                          <a:latin typeface="Arial"/>
                        </a:rPr>
                        <a:t>127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a:rPr>
                        <a:t>1280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295998" y="4670772"/>
            <a:ext cx="7379394" cy="830997"/>
          </a:xfrm>
          <a:prstGeom prst="rect">
            <a:avLst/>
          </a:prstGeom>
          <a:noFill/>
        </p:spPr>
        <p:txBody>
          <a:bodyPr wrap="square" rtlCol="0">
            <a:spAutoFit/>
          </a:bodyPr>
          <a:lstStyle/>
          <a:p>
            <a:pPr algn="l"/>
            <a:r>
              <a:rPr lang="en-US" sz="2400" dirty="0" smtClean="0">
                <a:latin typeface="Arial" pitchFamily="34" charset="0"/>
                <a:cs typeface="Arial" pitchFamily="34" charset="0"/>
              </a:rPr>
              <a:t>Layer 1, 2     p side  100um  readout pitch</a:t>
            </a:r>
          </a:p>
          <a:p>
            <a:pPr algn="l"/>
            <a:r>
              <a:rPr lang="en-US" sz="2400" dirty="0" smtClean="0">
                <a:latin typeface="Arial" pitchFamily="34" charset="0"/>
                <a:cs typeface="Arial" pitchFamily="34" charset="0"/>
              </a:rPr>
              <a:t>Layer 3         n side  110um  readout pitch</a:t>
            </a:r>
            <a:endParaRPr lang="en-US" sz="2400" dirty="0">
              <a:latin typeface="Arial" pitchFamily="34" charset="0"/>
              <a:cs typeface="Arial" pitchFamily="34" charset="0"/>
            </a:endParaRPr>
          </a:p>
        </p:txBody>
      </p:sp>
    </p:spTree>
    <p:extLst>
      <p:ext uri="{BB962C8B-B14F-4D97-AF65-F5344CB8AC3E}">
        <p14:creationId xmlns="" xmlns:p14="http://schemas.microsoft.com/office/powerpoint/2010/main" val="4279327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5</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Setup for </a:t>
            </a:r>
            <a:r>
              <a:rPr lang="en-US" sz="2800" dirty="0" smtClean="0"/>
              <a:t>Strip Capacitance </a:t>
            </a:r>
            <a:r>
              <a:rPr lang="en-US" sz="2800" dirty="0" smtClean="0">
                <a:cs typeface="+mj-cs"/>
              </a:rPr>
              <a:t>Measurements</a:t>
            </a:r>
          </a:p>
        </p:txBody>
      </p:sp>
      <p:sp>
        <p:nvSpPr>
          <p:cNvPr id="902148" name="Rectangle 4"/>
          <p:cNvSpPr>
            <a:spLocks noGrp="1" noChangeArrowheads="1"/>
          </p:cNvSpPr>
          <p:nvPr>
            <p:ph type="body" idx="1"/>
          </p:nvPr>
        </p:nvSpPr>
        <p:spPr>
          <a:xfrm>
            <a:off x="147222" y="878773"/>
            <a:ext cx="8721475" cy="5197561"/>
          </a:xfrm>
        </p:spPr>
        <p:txBody>
          <a:bodyPr/>
          <a:lstStyle/>
          <a:p>
            <a:endParaRPr lang="en-US" dirty="0" smtClean="0">
              <a:solidFill>
                <a:schemeClr val="tx1"/>
              </a:solidFill>
              <a:latin typeface="Arial" charset="0"/>
              <a:ea typeface="ＭＳ Ｐゴシック" charset="0"/>
            </a:endParaRPr>
          </a:p>
          <a:p>
            <a:pPr>
              <a:buNone/>
            </a:pPr>
            <a:r>
              <a:rPr lang="en-US" dirty="0" smtClean="0">
                <a:solidFill>
                  <a:schemeClr val="tx1"/>
                </a:solidFill>
                <a:latin typeface="Arial" charset="0"/>
                <a:ea typeface="ＭＳ Ｐゴシック" charset="0"/>
              </a:rPr>
              <a:t>   We measured the capacitance of </a:t>
            </a:r>
          </a:p>
          <a:p>
            <a:pPr>
              <a:buNone/>
            </a:pPr>
            <a:r>
              <a:rPr lang="en-US" dirty="0" smtClean="0">
                <a:solidFill>
                  <a:schemeClr val="tx1"/>
                </a:solidFill>
                <a:latin typeface="Arial" charset="0"/>
                <a:ea typeface="ＭＳ Ｐゴシック" charset="0"/>
              </a:rPr>
              <a:t>   different pairing configurations</a:t>
            </a:r>
          </a:p>
          <a:p>
            <a:pPr>
              <a:buNone/>
            </a:pPr>
            <a:r>
              <a:rPr lang="en-US" dirty="0" smtClean="0">
                <a:solidFill>
                  <a:schemeClr val="tx1"/>
                </a:solidFill>
                <a:latin typeface="Arial" charset="0"/>
                <a:ea typeface="ＭＳ Ｐゴシック" charset="0"/>
              </a:rPr>
              <a:t>   on </a:t>
            </a:r>
            <a:r>
              <a:rPr lang="en-US" dirty="0" err="1" smtClean="0">
                <a:solidFill>
                  <a:schemeClr val="tx1"/>
                </a:solidFill>
                <a:latin typeface="Arial" charset="0"/>
                <a:ea typeface="ＭＳ Ｐゴシック" charset="0"/>
              </a:rPr>
              <a:t>BaBar</a:t>
            </a:r>
            <a:r>
              <a:rPr lang="en-US" dirty="0">
                <a:solidFill>
                  <a:schemeClr val="tx1"/>
                </a:solidFill>
                <a:latin typeface="Arial" charset="0"/>
                <a:ea typeface="ＭＳ Ｐゴシック" charset="0"/>
              </a:rPr>
              <a:t>-</a:t>
            </a:r>
            <a:r>
              <a:rPr lang="en-US" dirty="0" smtClean="0">
                <a:solidFill>
                  <a:schemeClr val="tx1"/>
                </a:solidFill>
                <a:latin typeface="Arial" charset="0"/>
                <a:ea typeface="ＭＳ Ｐゴシック" charset="0"/>
              </a:rPr>
              <a:t>like FBK-</a:t>
            </a:r>
            <a:r>
              <a:rPr lang="en-US" dirty="0" err="1" smtClean="0">
                <a:solidFill>
                  <a:schemeClr val="tx1"/>
                </a:solidFill>
                <a:latin typeface="Arial" charset="0"/>
                <a:ea typeface="ＭＳ Ｐゴシック" charset="0"/>
              </a:rPr>
              <a:t>irst</a:t>
            </a:r>
            <a:r>
              <a:rPr lang="en-US" dirty="0" smtClean="0">
                <a:solidFill>
                  <a:schemeClr val="tx1"/>
                </a:solidFill>
                <a:latin typeface="Arial" charset="0"/>
                <a:ea typeface="ＭＳ Ｐゴシック" charset="0"/>
              </a:rPr>
              <a:t> sensors</a:t>
            </a:r>
          </a:p>
          <a:p>
            <a:pPr>
              <a:buNone/>
            </a:pPr>
            <a:endParaRPr lang="en-US" dirty="0" smtClean="0">
              <a:solidFill>
                <a:schemeClr val="tx1"/>
              </a:solidFill>
              <a:latin typeface="Arial" charset="0"/>
              <a:ea typeface="ＭＳ Ｐゴシック" charset="0"/>
            </a:endParaRPr>
          </a:p>
          <a:p>
            <a:pPr lvl="1"/>
            <a:r>
              <a:rPr lang="en-US" dirty="0" smtClean="0">
                <a:latin typeface="Arial" charset="0"/>
                <a:ea typeface="ＭＳ Ｐゴシック" charset="0"/>
              </a:rPr>
              <a:t>Double-sided with parallel strips on p and n sides at 50 um pitch</a:t>
            </a:r>
            <a:endParaRPr lang="en-US" dirty="0" smtClean="0">
              <a:solidFill>
                <a:schemeClr val="tx1"/>
              </a:solidFill>
              <a:latin typeface="Arial" charset="0"/>
              <a:ea typeface="ＭＳ Ｐゴシック" charset="0"/>
            </a:endParaRPr>
          </a:p>
          <a:p>
            <a:pPr lvl="1"/>
            <a:r>
              <a:rPr lang="en-US" dirty="0" smtClean="0">
                <a:latin typeface="Arial" charset="0"/>
                <a:ea typeface="ＭＳ Ｐゴシック" charset="0"/>
              </a:rPr>
              <a:t>T</a:t>
            </a:r>
            <a:r>
              <a:rPr lang="en-US" dirty="0" smtClean="0">
                <a:solidFill>
                  <a:schemeClr val="tx1"/>
                </a:solidFill>
                <a:latin typeface="Arial" charset="0"/>
                <a:ea typeface="ＭＳ Ｐゴシック" charset="0"/>
              </a:rPr>
              <a:t>wo sensors glued  and bonded on fiberglass boards, for measurements on p-side and n-side, respectively.  On opposite (back) side all strips bonded to a common line.</a:t>
            </a:r>
          </a:p>
          <a:p>
            <a:pPr lvl="1"/>
            <a:r>
              <a:rPr lang="en-US" dirty="0" smtClean="0">
                <a:latin typeface="Arial" charset="0"/>
                <a:ea typeface="ＭＳ Ｐゴシック" charset="0"/>
              </a:rPr>
              <a:t>On front side four groups of strips have been bonded in such a way to facilitate capacitance measurements on four pairing configurations (x1, x2, x3, x4).</a:t>
            </a:r>
          </a:p>
          <a:p>
            <a:pPr lvl="1"/>
            <a:r>
              <a:rPr lang="en-US" dirty="0" smtClean="0">
                <a:solidFill>
                  <a:schemeClr val="tx1"/>
                </a:solidFill>
                <a:latin typeface="Arial" charset="0"/>
                <a:ea typeface="ＭＳ Ｐゴシック" charset="0"/>
              </a:rPr>
              <a:t>The same setup will be used for noise measurements</a:t>
            </a:r>
          </a:p>
          <a:p>
            <a:pPr lvl="1"/>
            <a:endParaRPr lang="en-US" sz="1600" dirty="0" smtClean="0">
              <a:solidFill>
                <a:srgbClr val="000000"/>
              </a:solidFill>
              <a:latin typeface="Arial" charset="0"/>
              <a:ea typeface="ＭＳ Ｐゴシック" charset="0"/>
            </a:endParaRPr>
          </a:p>
        </p:txBody>
      </p:sp>
      <p:pic>
        <p:nvPicPr>
          <p:cNvPr id="8" name="Picture 7" descr="SD3_05_N.bmp"/>
          <p:cNvPicPr>
            <a:picLocks noChangeAspect="1"/>
          </p:cNvPicPr>
          <p:nvPr/>
        </p:nvPicPr>
        <p:blipFill>
          <a:blip r:embed="rId2"/>
          <a:stretch>
            <a:fillRect/>
          </a:stretch>
        </p:blipFill>
        <p:spPr>
          <a:xfrm rot="10800000">
            <a:off x="5649677" y="866785"/>
            <a:ext cx="2820801" cy="2115601"/>
          </a:xfrm>
          <a:prstGeom prst="rect">
            <a:avLst/>
          </a:prstGeom>
        </p:spPr>
      </p:pic>
    </p:spTree>
    <p:extLst>
      <p:ext uri="{BB962C8B-B14F-4D97-AF65-F5344CB8AC3E}">
        <p14:creationId xmlns="" xmlns:p14="http://schemas.microsoft.com/office/powerpoint/2010/main" val="697856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6</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Sample mounting</a:t>
            </a:r>
          </a:p>
        </p:txBody>
      </p:sp>
      <p:pic>
        <p:nvPicPr>
          <p:cNvPr id="11" name="Picture 10" descr="DSCN1922a.jpg"/>
          <p:cNvPicPr>
            <a:picLocks noChangeAspect="1"/>
          </p:cNvPicPr>
          <p:nvPr/>
        </p:nvPicPr>
        <p:blipFill>
          <a:blip r:embed="rId2"/>
          <a:stretch>
            <a:fillRect/>
          </a:stretch>
        </p:blipFill>
        <p:spPr>
          <a:xfrm>
            <a:off x="4064851" y="2926246"/>
            <a:ext cx="5079149" cy="3366992"/>
          </a:xfrm>
          <a:prstGeom prst="rect">
            <a:avLst/>
          </a:prstGeom>
        </p:spPr>
      </p:pic>
      <p:pic>
        <p:nvPicPr>
          <p:cNvPr id="9" name="Picture 8" descr="DSCN1923a.jpg"/>
          <p:cNvPicPr>
            <a:picLocks noChangeAspect="1"/>
          </p:cNvPicPr>
          <p:nvPr/>
        </p:nvPicPr>
        <p:blipFill>
          <a:blip r:embed="rId3"/>
          <a:stretch>
            <a:fillRect/>
          </a:stretch>
        </p:blipFill>
        <p:spPr>
          <a:xfrm>
            <a:off x="177421" y="813392"/>
            <a:ext cx="4858603" cy="3381945"/>
          </a:xfrm>
          <a:prstGeom prst="rect">
            <a:avLst/>
          </a:prstGeom>
        </p:spPr>
      </p:pic>
      <p:sp>
        <p:nvSpPr>
          <p:cNvPr id="12" name="Rectangle 11"/>
          <p:cNvSpPr/>
          <p:nvPr/>
        </p:nvSpPr>
        <p:spPr>
          <a:xfrm>
            <a:off x="6250447" y="1338590"/>
            <a:ext cx="1883850" cy="523220"/>
          </a:xfrm>
          <a:prstGeom prst="rect">
            <a:avLst/>
          </a:prstGeom>
        </p:spPr>
        <p:txBody>
          <a:bodyPr wrap="none">
            <a:spAutoFit/>
          </a:bodyPr>
          <a:lstStyle/>
          <a:p>
            <a:r>
              <a:rPr lang="en-US" dirty="0" smtClean="0">
                <a:latin typeface="Arial" charset="0"/>
              </a:rPr>
              <a:t>Front side </a:t>
            </a:r>
            <a:endParaRPr lang="en-US" dirty="0"/>
          </a:p>
        </p:txBody>
      </p:sp>
      <p:sp>
        <p:nvSpPr>
          <p:cNvPr id="13" name="Rectangle 12"/>
          <p:cNvSpPr/>
          <p:nvPr/>
        </p:nvSpPr>
        <p:spPr>
          <a:xfrm>
            <a:off x="577550" y="5435192"/>
            <a:ext cx="1742785" cy="523220"/>
          </a:xfrm>
          <a:prstGeom prst="rect">
            <a:avLst/>
          </a:prstGeom>
        </p:spPr>
        <p:txBody>
          <a:bodyPr wrap="none">
            <a:spAutoFit/>
          </a:bodyPr>
          <a:lstStyle/>
          <a:p>
            <a:r>
              <a:rPr lang="en-US" dirty="0" smtClean="0">
                <a:latin typeface="Arial" charset="0"/>
              </a:rPr>
              <a:t>Back side</a:t>
            </a:r>
            <a:endParaRPr lang="en-US" dirty="0"/>
          </a:p>
        </p:txBody>
      </p:sp>
      <p:sp>
        <p:nvSpPr>
          <p:cNvPr id="14" name="Right Arrow 13"/>
          <p:cNvSpPr/>
          <p:nvPr/>
        </p:nvSpPr>
        <p:spPr bwMode="auto">
          <a:xfrm>
            <a:off x="2483892" y="5472752"/>
            <a:ext cx="978408" cy="464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15" name="Left Arrow 14"/>
          <p:cNvSpPr/>
          <p:nvPr/>
        </p:nvSpPr>
        <p:spPr bwMode="auto">
          <a:xfrm>
            <a:off x="5172501" y="1364776"/>
            <a:ext cx="900753" cy="436728"/>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Tree>
    <p:extLst>
      <p:ext uri="{BB962C8B-B14F-4D97-AF65-F5344CB8AC3E}">
        <p14:creationId xmlns="" xmlns:p14="http://schemas.microsoft.com/office/powerpoint/2010/main" val="69785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Bonding Scheme  </a:t>
            </a:r>
            <a:endParaRPr lang="en-US" sz="2800" dirty="0"/>
          </a:p>
        </p:txBody>
      </p:sp>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99FBAA45-A160-2543-817A-58D157189855}" type="slidenum">
              <a:rPr lang="en-US" smtClean="0"/>
              <a:pPr>
                <a:defRPr/>
              </a:pPr>
              <a:t>7</a:t>
            </a:fld>
            <a:endParaRPr lang="en-US"/>
          </a:p>
        </p:txBody>
      </p:sp>
      <p:sp>
        <p:nvSpPr>
          <p:cNvPr id="37" name="Rectangle 36"/>
          <p:cNvSpPr/>
          <p:nvPr/>
        </p:nvSpPr>
        <p:spPr>
          <a:xfrm>
            <a:off x="1365920"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13992"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734072"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725960"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374032"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82144"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094112" y="2544316"/>
            <a:ext cx="72008" cy="864096"/>
          </a:xfrm>
          <a:prstGeom prst="rect">
            <a:avLst/>
          </a:prstGeom>
          <a:solidFill>
            <a:srgbClr val="CC00FF"/>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742184" y="2544316"/>
            <a:ext cx="72008" cy="864096"/>
          </a:xfrm>
          <a:prstGeom prst="rect">
            <a:avLst/>
          </a:prstGeom>
          <a:solidFill>
            <a:srgbClr val="CC00FF"/>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102224"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50296"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90256"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110336"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70376"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118448"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58408"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478488"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77888"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73832" y="3696444"/>
            <a:ext cx="633670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Freeform 54"/>
          <p:cNvSpPr/>
          <p:nvPr/>
        </p:nvSpPr>
        <p:spPr>
          <a:xfrm>
            <a:off x="1005880" y="3048372"/>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686400" y="2976364"/>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406480" y="2976364"/>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127248" y="2863604"/>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462264" y="2832348"/>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725960" y="2832348"/>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ectangle 61"/>
          <p:cNvSpPr/>
          <p:nvPr/>
        </p:nvSpPr>
        <p:spPr>
          <a:xfrm>
            <a:off x="1337345"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85417"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705497"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97385"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345457"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353569"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065537"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713609" y="1092718"/>
            <a:ext cx="72008" cy="819128"/>
          </a:xfrm>
          <a:prstGeom prst="rect">
            <a:avLst/>
          </a:prstGeom>
          <a:solidFill>
            <a:srgbClr val="CC00FF"/>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FF"/>
              </a:solidFill>
            </a:endParaRPr>
          </a:p>
        </p:txBody>
      </p:sp>
      <p:sp>
        <p:nvSpPr>
          <p:cNvPr id="70" name="Rectangle 69"/>
          <p:cNvSpPr/>
          <p:nvPr/>
        </p:nvSpPr>
        <p:spPr>
          <a:xfrm>
            <a:off x="4073649"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721721"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361681"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081761"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441801"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089873"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729833"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449913"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049313"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66775" y="2171700"/>
            <a:ext cx="5839915" cy="55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Freeform 80"/>
          <p:cNvSpPr/>
          <p:nvPr/>
        </p:nvSpPr>
        <p:spPr>
          <a:xfrm>
            <a:off x="977305"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653949"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657825"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6377905"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273449"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009753"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Rectangle 86"/>
          <p:cNvSpPr/>
          <p:nvPr/>
        </p:nvSpPr>
        <p:spPr>
          <a:xfrm>
            <a:off x="3349377" y="749052"/>
            <a:ext cx="813048" cy="400110"/>
          </a:xfrm>
          <a:prstGeom prst="rect">
            <a:avLst/>
          </a:prstGeom>
        </p:spPr>
        <p:txBody>
          <a:bodyPr wrap="square">
            <a:spAutoFit/>
          </a:bodyPr>
          <a:lstStyle/>
          <a:p>
            <a:r>
              <a:rPr lang="en-US" sz="2000" dirty="0" smtClean="0"/>
              <a:t>Strip</a:t>
            </a:r>
            <a:endParaRPr lang="en-US" sz="2000" dirty="0"/>
          </a:p>
        </p:txBody>
      </p:sp>
      <p:sp>
        <p:nvSpPr>
          <p:cNvPr id="88" name="Rectangle 87"/>
          <p:cNvSpPr/>
          <p:nvPr/>
        </p:nvSpPr>
        <p:spPr>
          <a:xfrm>
            <a:off x="4098032" y="720477"/>
            <a:ext cx="797818" cy="400110"/>
          </a:xfrm>
          <a:prstGeom prst="rect">
            <a:avLst/>
          </a:prstGeom>
        </p:spPr>
        <p:txBody>
          <a:bodyPr wrap="square">
            <a:spAutoFit/>
          </a:bodyPr>
          <a:lstStyle/>
          <a:p>
            <a:r>
              <a:rPr lang="en-US" sz="2000" dirty="0" smtClean="0"/>
              <a:t>ADJ</a:t>
            </a:r>
            <a:endParaRPr lang="en-US" sz="2000" dirty="0"/>
          </a:p>
        </p:txBody>
      </p:sp>
      <p:sp>
        <p:nvSpPr>
          <p:cNvPr id="89" name="Rectangle 88"/>
          <p:cNvSpPr/>
          <p:nvPr/>
        </p:nvSpPr>
        <p:spPr>
          <a:xfrm>
            <a:off x="2630437" y="758577"/>
            <a:ext cx="655687" cy="400110"/>
          </a:xfrm>
          <a:prstGeom prst="rect">
            <a:avLst/>
          </a:prstGeom>
        </p:spPr>
        <p:txBody>
          <a:bodyPr wrap="square">
            <a:spAutoFit/>
          </a:bodyPr>
          <a:lstStyle/>
          <a:p>
            <a:r>
              <a:rPr lang="en-US" sz="2000" dirty="0" smtClean="0"/>
              <a:t>ADJ</a:t>
            </a:r>
            <a:endParaRPr lang="en-US" sz="2000" dirty="0"/>
          </a:p>
        </p:txBody>
      </p:sp>
      <p:sp>
        <p:nvSpPr>
          <p:cNvPr id="90" name="Rectangle 89"/>
          <p:cNvSpPr/>
          <p:nvPr/>
        </p:nvSpPr>
        <p:spPr>
          <a:xfrm>
            <a:off x="6676875" y="1793560"/>
            <a:ext cx="1893193" cy="400110"/>
          </a:xfrm>
          <a:prstGeom prst="rect">
            <a:avLst/>
          </a:prstGeom>
        </p:spPr>
        <p:txBody>
          <a:bodyPr wrap="square">
            <a:spAutoFit/>
          </a:bodyPr>
          <a:lstStyle/>
          <a:p>
            <a:r>
              <a:rPr lang="en-US" sz="2000" b="1" dirty="0" smtClean="0">
                <a:latin typeface="+mn-lt"/>
              </a:rPr>
              <a:t>No Pairing</a:t>
            </a:r>
            <a:endParaRPr lang="en-US" sz="2000" b="1" dirty="0">
              <a:latin typeface="+mn-lt"/>
            </a:endParaRPr>
          </a:p>
        </p:txBody>
      </p:sp>
      <p:sp>
        <p:nvSpPr>
          <p:cNvPr id="91" name="Rectangle 90"/>
          <p:cNvSpPr/>
          <p:nvPr/>
        </p:nvSpPr>
        <p:spPr>
          <a:xfrm>
            <a:off x="6774152" y="3136585"/>
            <a:ext cx="1893193" cy="400110"/>
          </a:xfrm>
          <a:prstGeom prst="rect">
            <a:avLst/>
          </a:prstGeom>
        </p:spPr>
        <p:txBody>
          <a:bodyPr wrap="square">
            <a:spAutoFit/>
          </a:bodyPr>
          <a:lstStyle/>
          <a:p>
            <a:r>
              <a:rPr lang="en-US" sz="2000" b="1" dirty="0" smtClean="0">
                <a:latin typeface="+mn-lt"/>
              </a:rPr>
              <a:t>Pairing x2</a:t>
            </a:r>
            <a:endParaRPr lang="en-US" sz="2000" b="1" dirty="0">
              <a:latin typeface="+mn-lt"/>
            </a:endParaRPr>
          </a:p>
        </p:txBody>
      </p:sp>
      <p:sp>
        <p:nvSpPr>
          <p:cNvPr id="92" name="Rectangle 91"/>
          <p:cNvSpPr/>
          <p:nvPr/>
        </p:nvSpPr>
        <p:spPr>
          <a:xfrm>
            <a:off x="1326679"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974751"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694831"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686719"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334791"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342903"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054871" y="3938017"/>
            <a:ext cx="72008" cy="1080120"/>
          </a:xfrm>
          <a:prstGeom prst="rect">
            <a:avLst/>
          </a:prstGeom>
          <a:solidFill>
            <a:srgbClr val="CC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C00FF"/>
                </a:solidFill>
              </a:ln>
            </a:endParaRPr>
          </a:p>
        </p:txBody>
      </p:sp>
      <p:sp>
        <p:nvSpPr>
          <p:cNvPr id="99" name="Rectangle 98"/>
          <p:cNvSpPr/>
          <p:nvPr/>
        </p:nvSpPr>
        <p:spPr>
          <a:xfrm>
            <a:off x="3702943" y="3938017"/>
            <a:ext cx="72008" cy="1080120"/>
          </a:xfrm>
          <a:prstGeom prst="rect">
            <a:avLst/>
          </a:prstGeom>
          <a:solidFill>
            <a:srgbClr val="CC00FF"/>
          </a:solidFill>
          <a:ln>
            <a:solidFill>
              <a:srgbClr val="7030A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0" name="Rectangle 99"/>
          <p:cNvSpPr/>
          <p:nvPr/>
        </p:nvSpPr>
        <p:spPr>
          <a:xfrm>
            <a:off x="4062983"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711055"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351015" y="3938017"/>
            <a:ext cx="72008" cy="1080120"/>
          </a:xfrm>
          <a:prstGeom prst="rect">
            <a:avLst/>
          </a:prstGeom>
          <a:solidFill>
            <a:srgbClr val="CC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C00FF"/>
                </a:solidFill>
              </a:ln>
            </a:endParaRPr>
          </a:p>
        </p:txBody>
      </p:sp>
      <p:sp>
        <p:nvSpPr>
          <p:cNvPr id="103" name="Rectangle 102"/>
          <p:cNvSpPr/>
          <p:nvPr/>
        </p:nvSpPr>
        <p:spPr>
          <a:xfrm>
            <a:off x="5071095"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431135"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079207"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719167"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439247"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038647"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02543" y="5306169"/>
            <a:ext cx="7488832"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0" name="Freeform 109"/>
          <p:cNvSpPr/>
          <p:nvPr/>
        </p:nvSpPr>
        <p:spPr>
          <a:xfrm>
            <a:off x="3088007" y="4473329"/>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3702943" y="4514081"/>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1686719" y="4442073"/>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Rectangle 112"/>
          <p:cNvSpPr/>
          <p:nvPr/>
        </p:nvSpPr>
        <p:spPr>
          <a:xfrm>
            <a:off x="750615"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375351"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799287"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62583"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087319"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90575" y="4586089"/>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1038647" y="4442073"/>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5791175" y="4514081"/>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5071095" y="4514081"/>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7015311" y="4586089"/>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Rectangle 122"/>
          <p:cNvSpPr/>
          <p:nvPr/>
        </p:nvSpPr>
        <p:spPr>
          <a:xfrm>
            <a:off x="174551"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250807" y="4691591"/>
            <a:ext cx="1893193" cy="400110"/>
          </a:xfrm>
          <a:prstGeom prst="rect">
            <a:avLst/>
          </a:prstGeom>
        </p:spPr>
        <p:txBody>
          <a:bodyPr wrap="square">
            <a:spAutoFit/>
          </a:bodyPr>
          <a:lstStyle/>
          <a:p>
            <a:r>
              <a:rPr lang="en-US" sz="2000" b="1" dirty="0" smtClean="0">
                <a:latin typeface="+mn-lt"/>
              </a:rPr>
              <a:t>Pairing x3</a:t>
            </a:r>
            <a:endParaRPr lang="en-US" sz="2000" b="1" dirty="0">
              <a:latin typeface="+mn-lt"/>
            </a:endParaRPr>
          </a:p>
        </p:txBody>
      </p:sp>
      <p:sp>
        <p:nvSpPr>
          <p:cNvPr id="130" name="Rectangle 129"/>
          <p:cNvSpPr/>
          <p:nvPr/>
        </p:nvSpPr>
        <p:spPr>
          <a:xfrm>
            <a:off x="6854182" y="928476"/>
            <a:ext cx="576064" cy="72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6854182" y="1216508"/>
            <a:ext cx="57606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7135047" y="1037540"/>
            <a:ext cx="2256667" cy="369332"/>
          </a:xfrm>
          <a:prstGeom prst="rect">
            <a:avLst/>
          </a:prstGeom>
        </p:spPr>
        <p:txBody>
          <a:bodyPr wrap="square">
            <a:spAutoFit/>
          </a:bodyPr>
          <a:lstStyle/>
          <a:p>
            <a:r>
              <a:rPr lang="en-US" sz="1800" dirty="0" smtClean="0">
                <a:latin typeface="+mn-lt"/>
              </a:rPr>
              <a:t>Non Readout </a:t>
            </a:r>
          </a:p>
        </p:txBody>
      </p:sp>
      <p:sp>
        <p:nvSpPr>
          <p:cNvPr id="135" name="Rectangle 134"/>
          <p:cNvSpPr/>
          <p:nvPr/>
        </p:nvSpPr>
        <p:spPr>
          <a:xfrm>
            <a:off x="1503224" y="5471785"/>
            <a:ext cx="4750092" cy="400110"/>
          </a:xfrm>
          <a:prstGeom prst="rect">
            <a:avLst/>
          </a:prstGeom>
        </p:spPr>
        <p:txBody>
          <a:bodyPr wrap="square">
            <a:spAutoFit/>
          </a:bodyPr>
          <a:lstStyle/>
          <a:p>
            <a:r>
              <a:rPr lang="en-US" sz="2000" b="1" dirty="0" smtClean="0">
                <a:latin typeface="+mn-lt"/>
              </a:rPr>
              <a:t>Similar arrangement for Pairing x4</a:t>
            </a:r>
          </a:p>
        </p:txBody>
      </p:sp>
      <p:sp>
        <p:nvSpPr>
          <p:cNvPr id="136" name="Rectangle 135"/>
          <p:cNvSpPr/>
          <p:nvPr/>
        </p:nvSpPr>
        <p:spPr>
          <a:xfrm>
            <a:off x="304800" y="5830819"/>
            <a:ext cx="8839200" cy="400110"/>
          </a:xfrm>
          <a:prstGeom prst="rect">
            <a:avLst/>
          </a:prstGeom>
        </p:spPr>
        <p:txBody>
          <a:bodyPr wrap="square">
            <a:spAutoFit/>
          </a:bodyPr>
          <a:lstStyle/>
          <a:p>
            <a:r>
              <a:rPr lang="en-US" sz="2000" b="1" dirty="0" smtClean="0">
                <a:latin typeface="+mn-lt"/>
              </a:rPr>
              <a:t> On left and right sides &gt; 10 readout strips bonded to Common line</a:t>
            </a:r>
          </a:p>
        </p:txBody>
      </p:sp>
      <p:sp>
        <p:nvSpPr>
          <p:cNvPr id="137" name="Rectangle 136"/>
          <p:cNvSpPr/>
          <p:nvPr/>
        </p:nvSpPr>
        <p:spPr>
          <a:xfrm>
            <a:off x="7316228" y="759800"/>
            <a:ext cx="1815442" cy="369332"/>
          </a:xfrm>
          <a:prstGeom prst="rect">
            <a:avLst/>
          </a:prstGeom>
        </p:spPr>
        <p:txBody>
          <a:bodyPr wrap="square">
            <a:spAutoFit/>
          </a:bodyPr>
          <a:lstStyle/>
          <a:p>
            <a:r>
              <a:rPr lang="en-US" sz="1800" dirty="0" smtClean="0">
                <a:latin typeface="+mn-lt"/>
              </a:rPr>
              <a:t>Readout strip</a:t>
            </a:r>
            <a:endParaRPr lang="en-US" sz="1800" dirty="0">
              <a:latin typeface="+mn-lt"/>
            </a:endParaRPr>
          </a:p>
        </p:txBody>
      </p:sp>
    </p:spTree>
    <p:extLst>
      <p:ext uri="{BB962C8B-B14F-4D97-AF65-F5344CB8AC3E}">
        <p14:creationId xmlns="" xmlns:p14="http://schemas.microsoft.com/office/powerpoint/2010/main" val="2371184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211138"/>
            <a:ext cx="8825948" cy="572294"/>
          </a:xfrm>
        </p:spPr>
        <p:txBody>
          <a:bodyPr/>
          <a:lstStyle/>
          <a:p>
            <a:r>
              <a:rPr lang="en-US" sz="2800" dirty="0" smtClean="0"/>
              <a:t>Bonding </a:t>
            </a:r>
            <a:r>
              <a:rPr lang="en-US" sz="2800" dirty="0" smtClean="0"/>
              <a:t>Scheme with intermediate strips connected  </a:t>
            </a:r>
            <a:endParaRPr lang="en-US" sz="2800" dirty="0"/>
          </a:p>
        </p:txBody>
      </p:sp>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99FBAA45-A160-2543-817A-58D157189855}" type="slidenum">
              <a:rPr lang="en-US" smtClean="0"/>
              <a:pPr>
                <a:defRPr/>
              </a:pPr>
              <a:t>8</a:t>
            </a:fld>
            <a:endParaRPr lang="en-US"/>
          </a:p>
        </p:txBody>
      </p:sp>
      <p:sp>
        <p:nvSpPr>
          <p:cNvPr id="37" name="Rectangle 36"/>
          <p:cNvSpPr/>
          <p:nvPr/>
        </p:nvSpPr>
        <p:spPr>
          <a:xfrm>
            <a:off x="1365920"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13992"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734072"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725960"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374032"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82144"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094112" y="2544316"/>
            <a:ext cx="72008" cy="864096"/>
          </a:xfrm>
          <a:prstGeom prst="rect">
            <a:avLst/>
          </a:prstGeom>
          <a:solidFill>
            <a:srgbClr val="CC00FF"/>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742184" y="2544316"/>
            <a:ext cx="72008" cy="864096"/>
          </a:xfrm>
          <a:prstGeom prst="rect">
            <a:avLst/>
          </a:prstGeom>
          <a:solidFill>
            <a:srgbClr val="CC00FF"/>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102224"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750296"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90256"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110336"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70376"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118448" y="2544316"/>
            <a:ext cx="720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58408"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478488"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77888" y="2544316"/>
            <a:ext cx="72008" cy="8640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73832" y="3696444"/>
            <a:ext cx="633670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Freeform 54"/>
          <p:cNvSpPr/>
          <p:nvPr/>
        </p:nvSpPr>
        <p:spPr>
          <a:xfrm>
            <a:off x="1005880" y="3048372"/>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686400" y="2976364"/>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406480" y="2976364"/>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127248" y="2863604"/>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462264" y="2832348"/>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725960" y="2832348"/>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ectangle 61"/>
          <p:cNvSpPr/>
          <p:nvPr/>
        </p:nvSpPr>
        <p:spPr>
          <a:xfrm>
            <a:off x="1337345"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85417"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705497"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97385"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345457"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353569"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065537"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713609" y="1092718"/>
            <a:ext cx="72008" cy="819128"/>
          </a:xfrm>
          <a:prstGeom prst="rect">
            <a:avLst/>
          </a:prstGeom>
          <a:solidFill>
            <a:srgbClr val="CC00FF"/>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FF"/>
              </a:solidFill>
            </a:endParaRPr>
          </a:p>
        </p:txBody>
      </p:sp>
      <p:sp>
        <p:nvSpPr>
          <p:cNvPr id="70" name="Rectangle 69"/>
          <p:cNvSpPr/>
          <p:nvPr/>
        </p:nvSpPr>
        <p:spPr>
          <a:xfrm>
            <a:off x="4073649"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721721"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361681"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081761"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441801"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089873" y="1092718"/>
            <a:ext cx="72008" cy="81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729833"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449913"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049313" y="1092718"/>
            <a:ext cx="72008" cy="8191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66775" y="2171700"/>
            <a:ext cx="5839915" cy="55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Freeform 80"/>
          <p:cNvSpPr/>
          <p:nvPr/>
        </p:nvSpPr>
        <p:spPr>
          <a:xfrm>
            <a:off x="977305"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653949"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657825"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6377905"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273449"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009753" y="1506838"/>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Rectangle 86"/>
          <p:cNvSpPr/>
          <p:nvPr/>
        </p:nvSpPr>
        <p:spPr>
          <a:xfrm>
            <a:off x="3349377" y="749052"/>
            <a:ext cx="813048" cy="400110"/>
          </a:xfrm>
          <a:prstGeom prst="rect">
            <a:avLst/>
          </a:prstGeom>
        </p:spPr>
        <p:txBody>
          <a:bodyPr wrap="square">
            <a:spAutoFit/>
          </a:bodyPr>
          <a:lstStyle/>
          <a:p>
            <a:r>
              <a:rPr lang="en-US" sz="2000" dirty="0" smtClean="0"/>
              <a:t>Strip</a:t>
            </a:r>
            <a:endParaRPr lang="en-US" sz="2000" dirty="0"/>
          </a:p>
        </p:txBody>
      </p:sp>
      <p:sp>
        <p:nvSpPr>
          <p:cNvPr id="88" name="Rectangle 87"/>
          <p:cNvSpPr/>
          <p:nvPr/>
        </p:nvSpPr>
        <p:spPr>
          <a:xfrm>
            <a:off x="4098032" y="720477"/>
            <a:ext cx="797818" cy="400110"/>
          </a:xfrm>
          <a:prstGeom prst="rect">
            <a:avLst/>
          </a:prstGeom>
        </p:spPr>
        <p:txBody>
          <a:bodyPr wrap="square">
            <a:spAutoFit/>
          </a:bodyPr>
          <a:lstStyle/>
          <a:p>
            <a:r>
              <a:rPr lang="en-US" sz="2000" dirty="0" smtClean="0"/>
              <a:t>ADJ</a:t>
            </a:r>
            <a:endParaRPr lang="en-US" sz="2000" dirty="0"/>
          </a:p>
        </p:txBody>
      </p:sp>
      <p:sp>
        <p:nvSpPr>
          <p:cNvPr id="89" name="Rectangle 88"/>
          <p:cNvSpPr/>
          <p:nvPr/>
        </p:nvSpPr>
        <p:spPr>
          <a:xfrm>
            <a:off x="2630437" y="758577"/>
            <a:ext cx="655687" cy="400110"/>
          </a:xfrm>
          <a:prstGeom prst="rect">
            <a:avLst/>
          </a:prstGeom>
        </p:spPr>
        <p:txBody>
          <a:bodyPr wrap="square">
            <a:spAutoFit/>
          </a:bodyPr>
          <a:lstStyle/>
          <a:p>
            <a:r>
              <a:rPr lang="en-US" sz="2000" dirty="0" smtClean="0"/>
              <a:t>ADJ</a:t>
            </a:r>
            <a:endParaRPr lang="en-US" sz="2000" dirty="0"/>
          </a:p>
        </p:txBody>
      </p:sp>
      <p:sp>
        <p:nvSpPr>
          <p:cNvPr id="90" name="Rectangle 89"/>
          <p:cNvSpPr/>
          <p:nvPr/>
        </p:nvSpPr>
        <p:spPr>
          <a:xfrm>
            <a:off x="6676875" y="1793560"/>
            <a:ext cx="1893193" cy="400110"/>
          </a:xfrm>
          <a:prstGeom prst="rect">
            <a:avLst/>
          </a:prstGeom>
        </p:spPr>
        <p:txBody>
          <a:bodyPr wrap="square">
            <a:spAutoFit/>
          </a:bodyPr>
          <a:lstStyle/>
          <a:p>
            <a:r>
              <a:rPr lang="en-US" sz="2000" b="1" dirty="0" smtClean="0">
                <a:latin typeface="+mn-lt"/>
              </a:rPr>
              <a:t>No Pairing</a:t>
            </a:r>
            <a:endParaRPr lang="en-US" sz="2000" b="1" dirty="0">
              <a:latin typeface="+mn-lt"/>
            </a:endParaRPr>
          </a:p>
        </p:txBody>
      </p:sp>
      <p:sp>
        <p:nvSpPr>
          <p:cNvPr id="91" name="Rectangle 90"/>
          <p:cNvSpPr/>
          <p:nvPr/>
        </p:nvSpPr>
        <p:spPr>
          <a:xfrm>
            <a:off x="6774152" y="3136585"/>
            <a:ext cx="1893193" cy="400110"/>
          </a:xfrm>
          <a:prstGeom prst="rect">
            <a:avLst/>
          </a:prstGeom>
        </p:spPr>
        <p:txBody>
          <a:bodyPr wrap="square">
            <a:spAutoFit/>
          </a:bodyPr>
          <a:lstStyle/>
          <a:p>
            <a:r>
              <a:rPr lang="en-US" sz="2000" b="1" dirty="0" smtClean="0">
                <a:latin typeface="+mn-lt"/>
              </a:rPr>
              <a:t>Pairing x2</a:t>
            </a:r>
            <a:endParaRPr lang="en-US" sz="2000" b="1" dirty="0">
              <a:latin typeface="+mn-lt"/>
            </a:endParaRPr>
          </a:p>
        </p:txBody>
      </p:sp>
      <p:sp>
        <p:nvSpPr>
          <p:cNvPr id="92" name="Rectangle 91"/>
          <p:cNvSpPr/>
          <p:nvPr/>
        </p:nvSpPr>
        <p:spPr>
          <a:xfrm>
            <a:off x="1326679"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974751"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694831"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686719"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334791"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342903"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054871" y="3938017"/>
            <a:ext cx="72008" cy="1080120"/>
          </a:xfrm>
          <a:prstGeom prst="rect">
            <a:avLst/>
          </a:prstGeom>
          <a:solidFill>
            <a:srgbClr val="CC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C00FF"/>
                </a:solidFill>
              </a:ln>
            </a:endParaRPr>
          </a:p>
        </p:txBody>
      </p:sp>
      <p:sp>
        <p:nvSpPr>
          <p:cNvPr id="99" name="Rectangle 98"/>
          <p:cNvSpPr/>
          <p:nvPr/>
        </p:nvSpPr>
        <p:spPr>
          <a:xfrm>
            <a:off x="3702943" y="3938017"/>
            <a:ext cx="72008" cy="1080120"/>
          </a:xfrm>
          <a:prstGeom prst="rect">
            <a:avLst/>
          </a:prstGeom>
          <a:solidFill>
            <a:srgbClr val="CC00FF"/>
          </a:solidFill>
          <a:ln>
            <a:solidFill>
              <a:srgbClr val="7030A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0" name="Rectangle 99"/>
          <p:cNvSpPr/>
          <p:nvPr/>
        </p:nvSpPr>
        <p:spPr>
          <a:xfrm>
            <a:off x="4062983"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711055"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351015" y="3938017"/>
            <a:ext cx="72008" cy="1080120"/>
          </a:xfrm>
          <a:prstGeom prst="rect">
            <a:avLst/>
          </a:prstGeom>
          <a:solidFill>
            <a:srgbClr val="CC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C00FF"/>
                </a:solidFill>
              </a:ln>
            </a:endParaRPr>
          </a:p>
        </p:txBody>
      </p:sp>
      <p:sp>
        <p:nvSpPr>
          <p:cNvPr id="103" name="Rectangle 102"/>
          <p:cNvSpPr/>
          <p:nvPr/>
        </p:nvSpPr>
        <p:spPr>
          <a:xfrm>
            <a:off x="5071095"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431135"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079207"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719167"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439247"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038647"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02543" y="5306169"/>
            <a:ext cx="7488832"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0" name="Freeform 109"/>
          <p:cNvSpPr/>
          <p:nvPr/>
        </p:nvSpPr>
        <p:spPr>
          <a:xfrm>
            <a:off x="3088007" y="4473329"/>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3702943" y="4514081"/>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1686719" y="4442073"/>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Rectangle 112"/>
          <p:cNvSpPr/>
          <p:nvPr/>
        </p:nvSpPr>
        <p:spPr>
          <a:xfrm>
            <a:off x="750615"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7375351"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799287"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62583"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087319" y="3938017"/>
            <a:ext cx="72008" cy="10801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90575" y="4586089"/>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1038647" y="4442073"/>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5791175" y="4514081"/>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5071095" y="4514081"/>
            <a:ext cx="729996" cy="472440"/>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7015311" y="4586089"/>
            <a:ext cx="187452" cy="765048"/>
          </a:xfrm>
          <a:custGeom>
            <a:avLst/>
            <a:gdLst>
              <a:gd name="connsiteX0" fmla="*/ 124968 w 187452"/>
              <a:gd name="connsiteY0" fmla="*/ 96012 h 765048"/>
              <a:gd name="connsiteX1" fmla="*/ 6096 w 187452"/>
              <a:gd name="connsiteY1" fmla="*/ 96012 h 765048"/>
              <a:gd name="connsiteX2" fmla="*/ 161544 w 187452"/>
              <a:gd name="connsiteY2" fmla="*/ 672084 h 765048"/>
              <a:gd name="connsiteX3" fmla="*/ 161544 w 187452"/>
              <a:gd name="connsiteY3" fmla="*/ 653796 h 765048"/>
            </a:gdLst>
            <a:ahLst/>
            <a:cxnLst>
              <a:cxn ang="0">
                <a:pos x="connsiteX0" y="connsiteY0"/>
              </a:cxn>
              <a:cxn ang="0">
                <a:pos x="connsiteX1" y="connsiteY1"/>
              </a:cxn>
              <a:cxn ang="0">
                <a:pos x="connsiteX2" y="connsiteY2"/>
              </a:cxn>
              <a:cxn ang="0">
                <a:pos x="connsiteX3" y="connsiteY3"/>
              </a:cxn>
            </a:cxnLst>
            <a:rect l="l" t="t" r="r" b="b"/>
            <a:pathLst>
              <a:path w="187452" h="765048">
                <a:moveTo>
                  <a:pt x="124968" y="96012"/>
                </a:moveTo>
                <a:cubicBezTo>
                  <a:pt x="62484" y="48006"/>
                  <a:pt x="0" y="0"/>
                  <a:pt x="6096" y="96012"/>
                </a:cubicBezTo>
                <a:cubicBezTo>
                  <a:pt x="12192" y="192024"/>
                  <a:pt x="135636" y="579120"/>
                  <a:pt x="161544" y="672084"/>
                </a:cubicBezTo>
                <a:cubicBezTo>
                  <a:pt x="187452" y="765048"/>
                  <a:pt x="166116" y="656844"/>
                  <a:pt x="161544" y="65379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Rectangle 122"/>
          <p:cNvSpPr/>
          <p:nvPr/>
        </p:nvSpPr>
        <p:spPr>
          <a:xfrm>
            <a:off x="174551" y="3938017"/>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250807" y="4691591"/>
            <a:ext cx="1893193" cy="400110"/>
          </a:xfrm>
          <a:prstGeom prst="rect">
            <a:avLst/>
          </a:prstGeom>
        </p:spPr>
        <p:txBody>
          <a:bodyPr wrap="square">
            <a:spAutoFit/>
          </a:bodyPr>
          <a:lstStyle/>
          <a:p>
            <a:r>
              <a:rPr lang="en-US" sz="2000" b="1" dirty="0" smtClean="0">
                <a:latin typeface="+mn-lt"/>
              </a:rPr>
              <a:t>Pairing x3</a:t>
            </a:r>
            <a:endParaRPr lang="en-US" sz="2000" b="1" dirty="0">
              <a:latin typeface="+mn-lt"/>
            </a:endParaRPr>
          </a:p>
        </p:txBody>
      </p:sp>
      <p:sp>
        <p:nvSpPr>
          <p:cNvPr id="130" name="Rectangle 129"/>
          <p:cNvSpPr/>
          <p:nvPr/>
        </p:nvSpPr>
        <p:spPr>
          <a:xfrm>
            <a:off x="6854182" y="928476"/>
            <a:ext cx="576064" cy="720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6854182" y="1216508"/>
            <a:ext cx="57606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7135047" y="1037540"/>
            <a:ext cx="2256667" cy="369332"/>
          </a:xfrm>
          <a:prstGeom prst="rect">
            <a:avLst/>
          </a:prstGeom>
        </p:spPr>
        <p:txBody>
          <a:bodyPr wrap="square">
            <a:spAutoFit/>
          </a:bodyPr>
          <a:lstStyle/>
          <a:p>
            <a:r>
              <a:rPr lang="en-US" sz="1800" dirty="0" smtClean="0">
                <a:latin typeface="+mn-lt"/>
              </a:rPr>
              <a:t>Non Readout </a:t>
            </a:r>
          </a:p>
        </p:txBody>
      </p:sp>
      <p:sp>
        <p:nvSpPr>
          <p:cNvPr id="135" name="Rectangle 134"/>
          <p:cNvSpPr/>
          <p:nvPr/>
        </p:nvSpPr>
        <p:spPr>
          <a:xfrm>
            <a:off x="1503224" y="5471785"/>
            <a:ext cx="4750092" cy="400110"/>
          </a:xfrm>
          <a:prstGeom prst="rect">
            <a:avLst/>
          </a:prstGeom>
        </p:spPr>
        <p:txBody>
          <a:bodyPr wrap="square">
            <a:spAutoFit/>
          </a:bodyPr>
          <a:lstStyle/>
          <a:p>
            <a:r>
              <a:rPr lang="en-US" sz="2000" b="1" dirty="0" smtClean="0">
                <a:latin typeface="+mn-lt"/>
              </a:rPr>
              <a:t>Similar arrangement for Pairing x4</a:t>
            </a:r>
          </a:p>
        </p:txBody>
      </p:sp>
      <p:sp>
        <p:nvSpPr>
          <p:cNvPr id="136" name="Rectangle 135"/>
          <p:cNvSpPr/>
          <p:nvPr/>
        </p:nvSpPr>
        <p:spPr>
          <a:xfrm>
            <a:off x="304800" y="5830819"/>
            <a:ext cx="8839200" cy="400110"/>
          </a:xfrm>
          <a:prstGeom prst="rect">
            <a:avLst/>
          </a:prstGeom>
        </p:spPr>
        <p:txBody>
          <a:bodyPr wrap="square">
            <a:spAutoFit/>
          </a:bodyPr>
          <a:lstStyle/>
          <a:p>
            <a:r>
              <a:rPr lang="en-US" sz="2000" b="1" dirty="0" smtClean="0">
                <a:latin typeface="+mn-lt"/>
              </a:rPr>
              <a:t> On left and right sides &gt; 10 readout strips bonded to Common line</a:t>
            </a:r>
          </a:p>
        </p:txBody>
      </p:sp>
      <p:sp>
        <p:nvSpPr>
          <p:cNvPr id="137" name="Rectangle 136"/>
          <p:cNvSpPr/>
          <p:nvPr/>
        </p:nvSpPr>
        <p:spPr>
          <a:xfrm>
            <a:off x="7316228" y="759800"/>
            <a:ext cx="1815442" cy="369332"/>
          </a:xfrm>
          <a:prstGeom prst="rect">
            <a:avLst/>
          </a:prstGeom>
        </p:spPr>
        <p:txBody>
          <a:bodyPr wrap="square">
            <a:spAutoFit/>
          </a:bodyPr>
          <a:lstStyle/>
          <a:p>
            <a:r>
              <a:rPr lang="en-US" sz="1800" dirty="0" smtClean="0">
                <a:latin typeface="+mn-lt"/>
              </a:rPr>
              <a:t>Readout strip</a:t>
            </a:r>
            <a:endParaRPr lang="en-US" sz="1800" dirty="0">
              <a:latin typeface="+mn-lt"/>
            </a:endParaRPr>
          </a:p>
        </p:txBody>
      </p:sp>
      <p:sp>
        <p:nvSpPr>
          <p:cNvPr id="125" name="Freeform 124"/>
          <p:cNvSpPr/>
          <p:nvPr/>
        </p:nvSpPr>
        <p:spPr>
          <a:xfrm>
            <a:off x="1408187" y="3944609"/>
            <a:ext cx="288032" cy="279648"/>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2065412" y="3982709"/>
            <a:ext cx="288032" cy="279648"/>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3437012" y="3954134"/>
            <a:ext cx="288032" cy="279648"/>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4113287" y="3944609"/>
            <a:ext cx="288032" cy="279648"/>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5151512" y="3925559"/>
            <a:ext cx="288032" cy="279648"/>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5799212" y="3963659"/>
            <a:ext cx="288032" cy="279648"/>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2093987" y="2510061"/>
            <a:ext cx="288032" cy="279648"/>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3113162" y="2500536"/>
            <a:ext cx="288032" cy="279648"/>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4484762" y="2519586"/>
            <a:ext cx="288032" cy="279648"/>
          </a:xfrm>
          <a:custGeom>
            <a:avLst/>
            <a:gdLst>
              <a:gd name="connsiteX0" fmla="*/ 0 w 729996"/>
              <a:gd name="connsiteY0" fmla="*/ 387096 h 472440"/>
              <a:gd name="connsiteX1" fmla="*/ 283464 w 729996"/>
              <a:gd name="connsiteY1" fmla="*/ 3048 h 472440"/>
              <a:gd name="connsiteX2" fmla="*/ 667512 w 729996"/>
              <a:gd name="connsiteY2" fmla="*/ 405384 h 472440"/>
              <a:gd name="connsiteX3" fmla="*/ 658368 w 729996"/>
              <a:gd name="connsiteY3" fmla="*/ 405384 h 472440"/>
            </a:gdLst>
            <a:ahLst/>
            <a:cxnLst>
              <a:cxn ang="0">
                <a:pos x="connsiteX0" y="connsiteY0"/>
              </a:cxn>
              <a:cxn ang="0">
                <a:pos x="connsiteX1" y="connsiteY1"/>
              </a:cxn>
              <a:cxn ang="0">
                <a:pos x="connsiteX2" y="connsiteY2"/>
              </a:cxn>
              <a:cxn ang="0">
                <a:pos x="connsiteX3" y="connsiteY3"/>
              </a:cxn>
            </a:cxnLst>
            <a:rect l="l" t="t" r="r" b="b"/>
            <a:pathLst>
              <a:path w="729996" h="472440">
                <a:moveTo>
                  <a:pt x="0" y="387096"/>
                </a:moveTo>
                <a:cubicBezTo>
                  <a:pt x="86106" y="193548"/>
                  <a:pt x="172212" y="0"/>
                  <a:pt x="283464" y="3048"/>
                </a:cubicBezTo>
                <a:cubicBezTo>
                  <a:pt x="394716" y="6096"/>
                  <a:pt x="605028" y="338328"/>
                  <a:pt x="667512" y="405384"/>
                </a:cubicBezTo>
                <a:cubicBezTo>
                  <a:pt x="729996" y="472440"/>
                  <a:pt x="661416" y="409956"/>
                  <a:pt x="658368" y="40538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371184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r>
              <a:rPr lang="en-US" dirty="0" err="1" smtClean="0"/>
              <a:t>I.Rashevskaya</a:t>
            </a:r>
            <a:r>
              <a:rPr lang="en-US" dirty="0" smtClean="0"/>
              <a:t>- </a:t>
            </a:r>
            <a:r>
              <a:rPr lang="en-US" dirty="0"/>
              <a:t>SVT Meeting - </a:t>
            </a:r>
            <a:r>
              <a:rPr lang="en-US" dirty="0" err="1"/>
              <a:t>Frascati</a:t>
            </a:r>
            <a:r>
              <a:rPr lang="en-US" dirty="0"/>
              <a:t> - 22.03.2012</a:t>
            </a:r>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9</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Measurement</a:t>
            </a:r>
          </a:p>
        </p:txBody>
      </p:sp>
      <p:sp>
        <p:nvSpPr>
          <p:cNvPr id="902148" name="Rectangle 4"/>
          <p:cNvSpPr>
            <a:spLocks noGrp="1" noChangeArrowheads="1"/>
          </p:cNvSpPr>
          <p:nvPr>
            <p:ph type="body" idx="1"/>
          </p:nvPr>
        </p:nvSpPr>
        <p:spPr>
          <a:xfrm>
            <a:off x="124513" y="861003"/>
            <a:ext cx="7789784" cy="844935"/>
          </a:xfrm>
        </p:spPr>
        <p:txBody>
          <a:bodyPr/>
          <a:lstStyle/>
          <a:p>
            <a:pPr marL="0" indent="0">
              <a:buNone/>
            </a:pPr>
            <a:r>
              <a:rPr lang="en-US" dirty="0" smtClean="0">
                <a:solidFill>
                  <a:schemeClr val="tx1"/>
                </a:solidFill>
                <a:latin typeface="Arial" charset="0"/>
                <a:ea typeface="ＭＳ Ｐゴシック" charset="0"/>
              </a:rPr>
              <a:t>For every configuration three  C-V measurements were performed (at 100kHz and 1MHz):</a:t>
            </a:r>
          </a:p>
          <a:p>
            <a:pPr marL="0" lvl="1" indent="0">
              <a:buNone/>
            </a:pPr>
            <a:endParaRPr lang="en-US" sz="1600" dirty="0" smtClean="0">
              <a:solidFill>
                <a:srgbClr val="000000"/>
              </a:solidFill>
              <a:latin typeface="Arial" charset="0"/>
              <a:ea typeface="ＭＳ Ｐゴシック" charset="0"/>
            </a:endParaRPr>
          </a:p>
        </p:txBody>
      </p:sp>
      <p:pic>
        <p:nvPicPr>
          <p:cNvPr id="8" name="Picture 7" descr="DSCN1932.jpg"/>
          <p:cNvPicPr>
            <a:picLocks noChangeAspect="1"/>
          </p:cNvPicPr>
          <p:nvPr/>
        </p:nvPicPr>
        <p:blipFill>
          <a:blip r:embed="rId2"/>
          <a:stretch>
            <a:fillRect/>
          </a:stretch>
        </p:blipFill>
        <p:spPr>
          <a:xfrm>
            <a:off x="3625752" y="1774208"/>
            <a:ext cx="5368120" cy="4026090"/>
          </a:xfrm>
          <a:prstGeom prst="rect">
            <a:avLst/>
          </a:prstGeom>
        </p:spPr>
      </p:pic>
      <p:sp>
        <p:nvSpPr>
          <p:cNvPr id="3" name="TextBox 2"/>
          <p:cNvSpPr txBox="1"/>
          <p:nvPr/>
        </p:nvSpPr>
        <p:spPr>
          <a:xfrm>
            <a:off x="186632" y="1818008"/>
            <a:ext cx="3386921" cy="3816430"/>
          </a:xfrm>
          <a:prstGeom prst="rect">
            <a:avLst/>
          </a:prstGeom>
          <a:noFill/>
        </p:spPr>
        <p:txBody>
          <a:bodyPr wrap="square" rtlCol="0">
            <a:spAutoFit/>
          </a:bodyPr>
          <a:lstStyle/>
          <a:p>
            <a:pPr marL="342900" lvl="1" indent="-342900" algn="l">
              <a:spcBef>
                <a:spcPts val="600"/>
              </a:spcBef>
              <a:buFont typeface="Arial"/>
              <a:buChar char="•"/>
            </a:pPr>
            <a:r>
              <a:rPr lang="en-US" sz="2000" dirty="0">
                <a:latin typeface="Arial" charset="0"/>
              </a:rPr>
              <a:t>Capacitance to </a:t>
            </a:r>
            <a:r>
              <a:rPr lang="en-US" sz="2000" dirty="0" smtClean="0">
                <a:latin typeface="Arial" charset="0"/>
              </a:rPr>
              <a:t>First </a:t>
            </a:r>
            <a:r>
              <a:rPr lang="en-US" sz="2000" dirty="0" err="1" smtClean="0">
                <a:latin typeface="Arial" charset="0"/>
              </a:rPr>
              <a:t>neighbouring</a:t>
            </a:r>
            <a:r>
              <a:rPr lang="en-US" sz="2000" dirty="0" smtClean="0">
                <a:latin typeface="Arial" charset="0"/>
              </a:rPr>
              <a:t> </a:t>
            </a:r>
            <a:r>
              <a:rPr lang="en-US" sz="2000" dirty="0">
                <a:latin typeface="Arial" charset="0"/>
              </a:rPr>
              <a:t>strips</a:t>
            </a:r>
          </a:p>
          <a:p>
            <a:pPr marL="342900" lvl="1" indent="-342900" algn="l">
              <a:spcBef>
                <a:spcPts val="600"/>
              </a:spcBef>
              <a:buFont typeface="Arial"/>
              <a:buChar char="•"/>
            </a:pPr>
            <a:r>
              <a:rPr lang="en-US" sz="2000" dirty="0" smtClean="0">
                <a:latin typeface="Arial" charset="0"/>
              </a:rPr>
              <a:t>Capacitance </a:t>
            </a:r>
            <a:r>
              <a:rPr lang="en-US" sz="2000" dirty="0">
                <a:latin typeface="Arial" charset="0"/>
              </a:rPr>
              <a:t>to All strips on the same side </a:t>
            </a:r>
          </a:p>
          <a:p>
            <a:pPr marL="342900" lvl="1" indent="-342900" algn="l">
              <a:spcBef>
                <a:spcPts val="600"/>
              </a:spcBef>
              <a:buFont typeface="Arial"/>
              <a:buChar char="•"/>
            </a:pPr>
            <a:r>
              <a:rPr lang="en-US" sz="2000" dirty="0">
                <a:latin typeface="Arial" charset="0"/>
              </a:rPr>
              <a:t>Total  strip Capacitance </a:t>
            </a:r>
            <a:r>
              <a:rPr lang="en-US" sz="2000" dirty="0" smtClean="0">
                <a:latin typeface="Arial" charset="0"/>
              </a:rPr>
              <a:t>to </a:t>
            </a:r>
            <a:r>
              <a:rPr lang="en-US" sz="2000" dirty="0">
                <a:latin typeface="Arial" charset="0"/>
              </a:rPr>
              <a:t>front and back sides</a:t>
            </a:r>
          </a:p>
          <a:p>
            <a:pPr marL="342900" indent="-342900" algn="l">
              <a:buFont typeface="Arial"/>
              <a:buChar char="•"/>
            </a:pPr>
            <a:endParaRPr lang="en-US" sz="2000" dirty="0" smtClean="0"/>
          </a:p>
          <a:p>
            <a:pPr algn="l"/>
            <a:endParaRPr lang="en-US" sz="2000" dirty="0" smtClean="0"/>
          </a:p>
          <a:p>
            <a:pPr algn="l"/>
            <a:r>
              <a:rPr lang="en-US" sz="1800" dirty="0" smtClean="0">
                <a:latin typeface="+mn-lt"/>
              </a:rPr>
              <a:t>(The strip under test and its first </a:t>
            </a:r>
            <a:r>
              <a:rPr lang="en-US" sz="1800" dirty="0" err="1" smtClean="0">
                <a:latin typeface="+mn-lt"/>
              </a:rPr>
              <a:t>neighbours</a:t>
            </a:r>
            <a:r>
              <a:rPr lang="en-US" sz="1800" dirty="0" smtClean="0">
                <a:latin typeface="+mn-lt"/>
              </a:rPr>
              <a:t> are contacted by probe needles: this minimizes stray capacitance)</a:t>
            </a:r>
            <a:endParaRPr lang="en-US" sz="1800" dirty="0">
              <a:latin typeface="+mn-lt"/>
            </a:endParaRPr>
          </a:p>
        </p:txBody>
      </p:sp>
    </p:spTree>
    <p:extLst>
      <p:ext uri="{BB962C8B-B14F-4D97-AF65-F5344CB8AC3E}">
        <p14:creationId xmlns="" xmlns:p14="http://schemas.microsoft.com/office/powerpoint/2010/main" val="697856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30016</TotalTime>
  <Words>1294</Words>
  <Application>Microsoft Office PowerPoint</Application>
  <PresentationFormat>Overhead</PresentationFormat>
  <Paragraphs>295</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Default Design</vt:lpstr>
      <vt:lpstr>Custom Design</vt:lpstr>
      <vt:lpstr>SuperB  SVT   Strip Pairing: impact on the capacitance value</vt:lpstr>
      <vt:lpstr>Update on activities in Trieste</vt:lpstr>
      <vt:lpstr>Ganging vs. Pairing Layer3</vt:lpstr>
      <vt:lpstr>Inner Layers:  Pairing only</vt:lpstr>
      <vt:lpstr>Setup for Strip Capacitance Measurements</vt:lpstr>
      <vt:lpstr>Sample mounting</vt:lpstr>
      <vt:lpstr>Bonding Scheme  </vt:lpstr>
      <vt:lpstr>Bonding Scheme with intermediate strips connected  </vt:lpstr>
      <vt:lpstr>Measurement</vt:lpstr>
      <vt:lpstr>Measured Capacitances on P-side</vt:lpstr>
      <vt:lpstr>Measured Capacitances on N-side</vt:lpstr>
      <vt:lpstr>Comments</vt:lpstr>
      <vt:lpstr>Outer Layers:  Pairing + Ganging</vt:lpstr>
      <vt:lpstr>Conclusions</vt:lpstr>
      <vt:lpstr>Slide 15</vt:lpstr>
      <vt:lpstr>Slide 16</vt:lpstr>
      <vt:lpstr>Slide 17</vt:lpstr>
      <vt:lpstr>Outer Layers:  Pairing + Ganging</vt:lpstr>
      <vt:lpstr> ‘pairing’ of strips</vt:lpstr>
    </vt:vector>
  </TitlesOfParts>
  <Company>TRIESTE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I.N.F.N.</dc:creator>
  <cp:lastModifiedBy>Irina</cp:lastModifiedBy>
  <cp:revision>861</cp:revision>
  <cp:lastPrinted>1999-04-07T04:32:36Z</cp:lastPrinted>
  <dcterms:created xsi:type="dcterms:W3CDTF">1998-11-15T17:17:08Z</dcterms:created>
  <dcterms:modified xsi:type="dcterms:W3CDTF">2012-03-21T09:48:18Z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lanceri@trieste.infn.it</vt:lpwstr>
  </property>
  <property fmtid="{D5CDD505-2E9C-101B-9397-08002B2CF9AE}" pid="8" name="HomePage">
    <vt:lpwstr>http://www.ts.infn.it/experiments/babar</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Documents\BaBar slides</vt:lpwstr>
  </property>
</Properties>
</file>