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0" r:id="rId1"/>
  </p:sldMasterIdLst>
  <p:notesMasterIdLst>
    <p:notesMasterId r:id="rId32"/>
  </p:notesMasterIdLst>
  <p:handoutMasterIdLst>
    <p:handoutMasterId r:id="rId33"/>
  </p:handoutMasterIdLst>
  <p:sldIdLst>
    <p:sldId id="306" r:id="rId2"/>
    <p:sldId id="325" r:id="rId3"/>
    <p:sldId id="309" r:id="rId4"/>
    <p:sldId id="326" r:id="rId5"/>
    <p:sldId id="327" r:id="rId6"/>
    <p:sldId id="328" r:id="rId7"/>
    <p:sldId id="332" r:id="rId8"/>
    <p:sldId id="333" r:id="rId9"/>
    <p:sldId id="330" r:id="rId10"/>
    <p:sldId id="335" r:id="rId11"/>
    <p:sldId id="337" r:id="rId12"/>
    <p:sldId id="336" r:id="rId13"/>
    <p:sldId id="334" r:id="rId14"/>
    <p:sldId id="338" r:id="rId15"/>
    <p:sldId id="340" r:id="rId16"/>
    <p:sldId id="339" r:id="rId17"/>
    <p:sldId id="341" r:id="rId18"/>
    <p:sldId id="347" r:id="rId19"/>
    <p:sldId id="343" r:id="rId20"/>
    <p:sldId id="349" r:id="rId21"/>
    <p:sldId id="348" r:id="rId22"/>
    <p:sldId id="344" r:id="rId23"/>
    <p:sldId id="345" r:id="rId24"/>
    <p:sldId id="346" r:id="rId25"/>
    <p:sldId id="342" r:id="rId26"/>
    <p:sldId id="350" r:id="rId27"/>
    <p:sldId id="351" r:id="rId28"/>
    <p:sldId id="352" r:id="rId29"/>
    <p:sldId id="353" r:id="rId30"/>
    <p:sldId id="354" r:id="rId31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79" autoAdjust="0"/>
  </p:normalViewPr>
  <p:slideViewPr>
    <p:cSldViewPr snapToGrid="0">
      <p:cViewPr varScale="1">
        <p:scale>
          <a:sx n="85" d="100"/>
          <a:sy n="85" d="100"/>
        </p:scale>
        <p:origin x="-1056" y="-112"/>
      </p:cViewPr>
      <p:guideLst>
        <p:guide orient="horz" pos="2160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9CB52D-1F76-BB47-8764-B0069BFF86EC}" type="datetime1">
              <a:rPr lang="it-IT"/>
              <a:pPr>
                <a:defRPr/>
              </a:pPr>
              <a:t>3/25/12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BBC27A6-0897-7F43-B130-0B833EB3ABF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71084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B17CE26-7B90-FA45-A51B-FA8E5FD60E4D}" type="datetime1">
              <a:rPr lang="it-IT"/>
              <a:pPr>
                <a:defRPr/>
              </a:pPr>
              <a:t>3/25/12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3573E6-2C67-544E-A76B-D9280DB44BD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723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2090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220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626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93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686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748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144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959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44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551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13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2866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9500"/>
            <a:ext cx="8229600" cy="5276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98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21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98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98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32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b="1" i="1" kern="1200">
          <a:solidFill>
            <a:srgbClr val="C0504D"/>
          </a:solidFill>
          <a:effectLst>
            <a:reflection stA="50000" endPos="54000" dist="127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266700" indent="-26670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349250" algn="l" defTabSz="457200" rtl="0" eaLnBrk="1" latinLnBrk="0" hangingPunct="1">
        <a:spcBef>
          <a:spcPct val="20000"/>
        </a:spcBef>
        <a:buClr>
          <a:srgbClr val="3366FF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01700" indent="-279400" algn="l" defTabSz="457200" rtl="0" eaLnBrk="1" latinLnBrk="0" hangingPunct="1">
        <a:spcBef>
          <a:spcPct val="20000"/>
        </a:spcBef>
        <a:buClr>
          <a:srgbClr val="FFFF0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355600" algn="l" defTabSz="457200" rtl="0" eaLnBrk="1" latinLnBrk="0" hangingPunct="1">
        <a:spcBef>
          <a:spcPct val="20000"/>
        </a:spcBef>
        <a:buClr>
          <a:srgbClr val="FF6600"/>
        </a:buClr>
        <a:buFont typeface="Arial"/>
        <a:buChar char="–"/>
        <a:tabLst>
          <a:tab pos="90170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355600" algn="l" defTabSz="457200" rtl="0" eaLnBrk="1" latinLnBrk="0" hangingPunct="1">
        <a:spcBef>
          <a:spcPct val="20000"/>
        </a:spcBef>
        <a:buClr>
          <a:srgbClr val="008000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i="1" dirty="0" smtClean="0">
                <a:solidFill>
                  <a:schemeClr val="accent2"/>
                </a:solidFill>
                <a:effectLst>
                  <a:reflection blurRad="6350" stA="60000" endA="900" endPos="58000" dir="5400000" sy="-100000" algn="bl" rotWithShape="0"/>
                </a:effectLst>
              </a:rPr>
              <a:t>Prototype2 BTF test</a:t>
            </a:r>
            <a:r>
              <a:rPr lang="en-US" sz="5400" b="1" i="1" dirty="0" smtClean="0">
                <a:solidFill>
                  <a:schemeClr val="accent2"/>
                </a:solidFill>
                <a:effectLst>
                  <a:reflection blurRad="6350" stA="60000" endA="900" endPos="58000" dir="5400000" sy="-100000" algn="bl" rotWithShape="0"/>
                </a:effectLst>
              </a:rPr>
              <a:t/>
            </a:r>
            <a:br>
              <a:rPr lang="en-US" sz="5400" b="1" i="1" dirty="0" smtClean="0">
                <a:solidFill>
                  <a:schemeClr val="accent2"/>
                </a:solidFill>
                <a:effectLst>
                  <a:reflection blurRad="6350" stA="60000" endA="900" endPos="58000" dir="5400000" sy="-100000" algn="bl" rotWithShape="0"/>
                </a:effectLst>
              </a:rPr>
            </a:br>
            <a:r>
              <a:rPr lang="en-US" sz="5300" dirty="0" smtClean="0">
                <a:solidFill>
                  <a:schemeClr val="tx1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overview and first results</a:t>
            </a:r>
            <a:endParaRPr lang="en-US" sz="5400" b="1" i="1" dirty="0">
              <a:solidFill>
                <a:schemeClr val="tx1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G. </a:t>
            </a:r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Finocchiaro - LNF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SuperB Collaboration Meeting</a:t>
            </a:r>
          </a:p>
          <a:p>
            <a:r>
              <a:rPr lang="en-US" dirty="0" smtClean="0"/>
              <a:t>LNF Mar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917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3999" cy="7286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Number of digitizer channels–another run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273" y="1533467"/>
            <a:ext cx="6600910" cy="4476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50402" y="1113073"/>
            <a:ext cx="2439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</a:rPr>
              <a:t>Run 148– 7 Feb 2012 </a:t>
            </a:r>
            <a:endParaRPr lang="en-US" sz="2000" b="1" i="1" dirty="0">
              <a:solidFill>
                <a:srgbClr val="3366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490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00183-184_time0_cell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10" y="916923"/>
            <a:ext cx="6296607" cy="4270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variables – t[0]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10734" y="4889957"/>
            <a:ext cx="8229600" cy="1801557"/>
          </a:xfrm>
        </p:spPr>
        <p:txBody>
          <a:bodyPr>
            <a:normAutofit/>
          </a:bodyPr>
          <a:lstStyle/>
          <a:p>
            <a:pPr>
              <a:buClr>
                <a:srgbClr val="008000"/>
              </a:buClr>
              <a:buSzPct val="59000"/>
              <a:buFont typeface="Wingdings" charset="2"/>
              <a:buChar char="v"/>
            </a:pPr>
            <a:r>
              <a:rPr lang="en-US" sz="2400" dirty="0" smtClean="0"/>
              <a:t>Black is raw time</a:t>
            </a:r>
          </a:p>
          <a:p>
            <a:pPr>
              <a:buClr>
                <a:srgbClr val="008000"/>
              </a:buClr>
              <a:buSzPct val="59000"/>
              <a:buFont typeface="Wingdings" charset="2"/>
              <a:buChar char="v"/>
            </a:pPr>
            <a:r>
              <a:rPr lang="en-US" sz="2400" dirty="0">
                <a:solidFill>
                  <a:srgbClr val="FF0000"/>
                </a:solidFill>
              </a:rPr>
              <a:t>red </a:t>
            </a:r>
            <a:r>
              <a:rPr lang="en-US" sz="2400" dirty="0">
                <a:solidFill>
                  <a:srgbClr val="000000"/>
                </a:solidFill>
              </a:rPr>
              <a:t>is corrected by trigger time (tr-0/tr-1 on digitizer board):</a:t>
            </a:r>
          </a:p>
          <a:p>
            <a:pPr lvl="1"/>
            <a:r>
              <a:rPr lang="en-US" sz="2000" dirty="0" smtClean="0"/>
              <a:t>offset is removed</a:t>
            </a:r>
          </a:p>
          <a:p>
            <a:pPr lvl="1"/>
            <a:r>
              <a:rPr lang="en-US" sz="2000" dirty="0"/>
              <a:t>somewhat sharper </a:t>
            </a:r>
            <a:r>
              <a:rPr lang="en-US" sz="2000" dirty="0" err="1"/>
              <a:t>risetime</a:t>
            </a:r>
            <a:r>
              <a:rPr lang="en-US" sz="2000" dirty="0"/>
              <a:t> (sampling time jitter of 8.5ns is removed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520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41712" y="323602"/>
            <a:ext cx="8229600" cy="51283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Un-optimized Space-Time Relation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734" y="1218906"/>
            <a:ext cx="8229600" cy="48994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From preliminary fit to cosmic-ray data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Next weeks will work on iterative procedure to improve space-time relations</a:t>
            </a:r>
          </a:p>
          <a:p>
            <a:r>
              <a:rPr lang="en-US" sz="2800" dirty="0" smtClean="0"/>
              <a:t>Results shown in the next slides use current STR </a:t>
            </a:r>
            <a:endParaRPr lang="en-US" sz="2800" dirty="0"/>
          </a:p>
        </p:txBody>
      </p:sp>
      <p:pic>
        <p:nvPicPr>
          <p:cNvPr id="6" name="Picture 5" descr="run00183-184_hP2str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66" y="1660057"/>
            <a:ext cx="4104442" cy="2783472"/>
          </a:xfrm>
          <a:prstGeom prst="rect">
            <a:avLst/>
          </a:prstGeom>
        </p:spPr>
      </p:pic>
      <p:pic>
        <p:nvPicPr>
          <p:cNvPr id="12" name="Picture 11" descr="rvst_fit_exam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41" y="1718523"/>
            <a:ext cx="2723797" cy="2592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025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2188" y="76941"/>
            <a:ext cx="2160000" cy="32755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800" y="108421"/>
            <a:ext cx="2160000" cy="3275556"/>
          </a:xfrm>
          <a:prstGeom prst="rect">
            <a:avLst/>
          </a:prstGeom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1283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Tracking in Proto2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3445" y="2757148"/>
            <a:ext cx="7635812" cy="39343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3366FF"/>
                </a:solidFill>
              </a:rPr>
              <a:t>Simplified straight-line fit tracking</a:t>
            </a:r>
          </a:p>
          <a:p>
            <a:r>
              <a:rPr lang="en-US" sz="2000" dirty="0" smtClean="0"/>
              <a:t>Pattern recognition starts from the first layer with 1 and only 1 hit (seed layer, seed cell)</a:t>
            </a:r>
          </a:p>
          <a:p>
            <a:r>
              <a:rPr lang="en-US" sz="2000" dirty="0" smtClean="0"/>
              <a:t>A pattern of hits is then searched among first-neighbor cells in the layers above and below</a:t>
            </a:r>
            <a:endParaRPr lang="en-US" sz="2000" dirty="0"/>
          </a:p>
          <a:p>
            <a:r>
              <a:rPr lang="en-US" sz="2000" dirty="0" smtClean="0"/>
              <a:t>At most 2 hits in the same layer are accepted</a:t>
            </a:r>
          </a:p>
          <a:p>
            <a:r>
              <a:rPr lang="en-US" sz="2000" dirty="0" smtClean="0"/>
              <a:t>At most 4 layers with 2 hits are accepted</a:t>
            </a:r>
          </a:p>
          <a:p>
            <a:r>
              <a:rPr lang="en-US" sz="2000" dirty="0" smtClean="0"/>
              <a:t>Combination with best chi2 probability is selected (also LR ambiguity is solved choosing the highest probability fit)</a:t>
            </a:r>
          </a:p>
          <a:p>
            <a:r>
              <a:rPr lang="en-US" sz="2000" dirty="0" smtClean="0"/>
              <a:t>If </a:t>
            </a:r>
            <a:r>
              <a:rPr lang="en-US" sz="2000" dirty="0" err="1" smtClean="0"/>
              <a:t>Prob</a:t>
            </a:r>
            <a:r>
              <a:rPr lang="en-US" sz="2000" dirty="0" smtClean="0"/>
              <a:t>(chi2,ndof)&gt;0.02 and </a:t>
            </a:r>
            <a:r>
              <a:rPr lang="en-US" sz="2000" dirty="0" err="1" smtClean="0"/>
              <a:t>ndof</a:t>
            </a:r>
            <a:r>
              <a:rPr lang="en-US" sz="2000" dirty="0" smtClean="0"/>
              <a:t>&gt;4 exclude hit with largest chi2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090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81415" y="122238"/>
            <a:ext cx="8693951" cy="505291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Track slope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14" y="857783"/>
            <a:ext cx="4140611" cy="280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13" y="3644135"/>
            <a:ext cx="4140612" cy="280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40314" y="2135383"/>
            <a:ext cx="2497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</a:rPr>
              <a:t>Run 107 – 3 Feb 2012 </a:t>
            </a:r>
            <a:endParaRPr lang="en-US" sz="2000" b="1" i="1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6249" y="4561362"/>
            <a:ext cx="2439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</a:rPr>
              <a:t>Run 147– 7 Feb 2012 </a:t>
            </a:r>
            <a:endParaRPr lang="en-US" sz="2000" b="1" i="1" dirty="0">
              <a:solidFill>
                <a:srgbClr val="3366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233117" y="1549203"/>
            <a:ext cx="795434" cy="32100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89079" y="4409491"/>
            <a:ext cx="795434" cy="32100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637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67814" y="90088"/>
            <a:ext cx="8229600" cy="7286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Symbol" charset="2"/>
                <a:ea typeface="ＭＳ Ｐゴシック" pitchFamily="-112" charset="-128"/>
                <a:cs typeface="Symbol" charset="2"/>
              </a:rPr>
              <a:t>f </a:t>
            </a: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= 20 degrees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67" y="1332101"/>
            <a:ext cx="6030600" cy="4522950"/>
          </a:xfrm>
          <a:prstGeom prst="rect">
            <a:avLst/>
          </a:prstGeom>
          <a:ln w="57150" cmpd="sng">
            <a:solidFill>
              <a:srgbClr val="FF6600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550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81415" y="122238"/>
            <a:ext cx="8693951" cy="728662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Run 236: </a:t>
            </a:r>
            <a:r>
              <a:rPr lang="en-US" sz="4000" dirty="0" smtClean="0">
                <a:latin typeface="Symbol" charset="2"/>
                <a:ea typeface="ＭＳ Ｐゴシック" pitchFamily="-112" charset="-128"/>
                <a:cs typeface="Symbol" charset="2"/>
              </a:rPr>
              <a:t>f</a:t>
            </a:r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=20 degrees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 descr="run00236_slop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64" y="1119962"/>
            <a:ext cx="7313231" cy="495954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836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85870"/>
            <a:ext cx="8229600" cy="52561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Beam profile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8850" y="297394"/>
            <a:ext cx="2777969" cy="4101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8850" y="3205500"/>
            <a:ext cx="2777969" cy="4101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7884" y="1847078"/>
            <a:ext cx="33151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 smtClean="0">
                <a:solidFill>
                  <a:srgbClr val="3366FF"/>
                </a:solidFill>
              </a:rPr>
              <a:t>Run 212: </a:t>
            </a:r>
            <a:r>
              <a:rPr lang="en-US" sz="2600" b="1" i="1" dirty="0" err="1" smtClean="0">
                <a:solidFill>
                  <a:srgbClr val="3366FF"/>
                </a:solidFill>
              </a:rPr>
              <a:t>y</a:t>
            </a:r>
            <a:r>
              <a:rPr lang="en-US" sz="2600" b="1" i="1" baseline="-25000" dirty="0" err="1" smtClean="0">
                <a:solidFill>
                  <a:srgbClr val="3366FF"/>
                </a:solidFill>
              </a:rPr>
              <a:t>table</a:t>
            </a:r>
            <a:r>
              <a:rPr lang="en-US" sz="2600" b="1" i="1" dirty="0" smtClean="0">
                <a:solidFill>
                  <a:srgbClr val="3366FF"/>
                </a:solidFill>
              </a:rPr>
              <a:t>= 20mm</a:t>
            </a:r>
            <a:endParaRPr lang="en-US" sz="2600" b="1" i="1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7884" y="5056007"/>
            <a:ext cx="33151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 smtClean="0">
                <a:solidFill>
                  <a:srgbClr val="3366FF"/>
                </a:solidFill>
              </a:rPr>
              <a:t>Run 219: </a:t>
            </a:r>
            <a:r>
              <a:rPr lang="en-US" sz="2600" b="1" i="1" dirty="0" err="1" smtClean="0">
                <a:solidFill>
                  <a:srgbClr val="3366FF"/>
                </a:solidFill>
              </a:rPr>
              <a:t>y</a:t>
            </a:r>
            <a:r>
              <a:rPr lang="en-US" sz="2600" b="1" i="1" baseline="-25000" dirty="0" err="1" smtClean="0">
                <a:solidFill>
                  <a:srgbClr val="3366FF"/>
                </a:solidFill>
              </a:rPr>
              <a:t>table</a:t>
            </a:r>
            <a:r>
              <a:rPr lang="en-US" sz="2600" b="1" i="1" dirty="0" smtClean="0">
                <a:solidFill>
                  <a:srgbClr val="3366FF"/>
                </a:solidFill>
              </a:rPr>
              <a:t>= 30mm</a:t>
            </a:r>
            <a:endParaRPr lang="en-US" sz="2600" b="1" i="1" dirty="0">
              <a:solidFill>
                <a:srgbClr val="3366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803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2666" y="2330076"/>
            <a:ext cx="7772400" cy="1362075"/>
          </a:xfrm>
        </p:spPr>
        <p:txBody>
          <a:bodyPr/>
          <a:lstStyle/>
          <a:p>
            <a:r>
              <a:rPr lang="en-US" dirty="0" smtClean="0"/>
              <a:t>Preliminary cluster studies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22313" y="3295179"/>
            <a:ext cx="8048158" cy="1500187"/>
          </a:xfrm>
        </p:spPr>
        <p:txBody>
          <a:bodyPr/>
          <a:lstStyle/>
          <a:p>
            <a:r>
              <a:rPr lang="en-US" dirty="0" smtClean="0"/>
              <a:t>Using the cluster finding algorithm shown by M. Piccolo a few months ago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3668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2967" y="-156938"/>
            <a:ext cx="3809251" cy="5776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/>
                <a:cs typeface="Calibri"/>
              </a:rPr>
              <a:t>dE/dx and </a:t>
            </a:r>
            <a:r>
              <a:rPr lang="en-US" dirty="0" err="1" smtClean="0">
                <a:latin typeface="Calibri"/>
                <a:cs typeface="Calibri"/>
              </a:rPr>
              <a:t>nClus</a:t>
            </a:r>
            <a:r>
              <a:rPr lang="en-US" dirty="0" smtClean="0">
                <a:latin typeface="Calibri"/>
                <a:cs typeface="Calibri"/>
              </a:rPr>
              <a:t> over fitted tracks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32941"/>
            <a:ext cx="8537388" cy="203835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Considering only HOT’s (Hits On Track), one can:</a:t>
            </a:r>
          </a:p>
          <a:p>
            <a:pPr lvl="1"/>
            <a:r>
              <a:rPr lang="en-US" sz="2400" dirty="0" smtClean="0"/>
              <a:t>accumulate dE/dx (</a:t>
            </a:r>
            <a:r>
              <a:rPr lang="en-US" sz="2400" dirty="0" err="1" smtClean="0"/>
              <a:t>Nclus</a:t>
            </a:r>
            <a:r>
              <a:rPr lang="en-US" sz="2400" dirty="0" smtClean="0"/>
              <a:t>) on the same cell in different events, or </a:t>
            </a:r>
          </a:p>
          <a:p>
            <a:pPr lvl="1"/>
            <a:r>
              <a:rPr lang="en-US" sz="2400" dirty="0" smtClean="0"/>
              <a:t>accumulate the N cells along a given track</a:t>
            </a:r>
          </a:p>
          <a:p>
            <a:pPr lvl="2"/>
            <a:r>
              <a:rPr lang="en-US" sz="2000" dirty="0" smtClean="0"/>
              <a:t>Before comparing different cells, need to equalize the response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Mar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539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67814" y="90088"/>
            <a:ext cx="8229600" cy="7286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Beam test of Prototype2 at BTF</a:t>
            </a:r>
          </a:p>
        </p:txBody>
      </p:sp>
      <p:sp>
        <p:nvSpPr>
          <p:cNvPr id="15366" name="Content Placeholder 5"/>
          <p:cNvSpPr>
            <a:spLocks noGrp="1"/>
          </p:cNvSpPr>
          <p:nvPr>
            <p:ph sz="quarter" idx="1"/>
          </p:nvPr>
        </p:nvSpPr>
        <p:spPr>
          <a:xfrm>
            <a:off x="0" y="784699"/>
            <a:ext cx="7331277" cy="51371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i="1" dirty="0" smtClean="0">
                <a:ea typeface="ＭＳ Ｐゴシック" pitchFamily="-112" charset="-128"/>
                <a:cs typeface="ＭＳ Ｐゴシック" pitchFamily="-112" charset="-128"/>
              </a:rPr>
              <a:t>2.5m</a:t>
            </a:r>
            <a:r>
              <a:rPr lang="en-US" sz="2000" dirty="0" smtClean="0">
                <a:ea typeface="ＭＳ Ｐゴシック" pitchFamily="-112" charset="-128"/>
                <a:cs typeface="ＭＳ Ｐゴシック" pitchFamily="-112" charset="-128"/>
              </a:rPr>
              <a:t> long prototype with 28 sense wires arranged in 8 layers</a:t>
            </a:r>
          </a:p>
          <a:p>
            <a:pPr lvl="1" eaLnBrk="1" hangingPunct="1"/>
            <a:r>
              <a:rPr lang="en-US" sz="1800" dirty="0" smtClean="0">
                <a:ea typeface="ＭＳ Ｐゴシック" pitchFamily="-112" charset="-128"/>
                <a:cs typeface="ＭＳ Ｐゴシック" pitchFamily="-112" charset="-128"/>
              </a:rPr>
              <a:t>Goal: study DCH response from single clusters in a realistic environment, and serve as a test bench for the final FEE and for test of DCH trigger implementation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8"/>
          <a:stretch/>
        </p:blipFill>
        <p:spPr>
          <a:xfrm>
            <a:off x="7141893" y="175300"/>
            <a:ext cx="1905645" cy="1737625"/>
          </a:xfrm>
          <a:prstGeom prst="rect">
            <a:avLst/>
          </a:prstGeom>
          <a:ln w="57150" cmpd="sng">
            <a:solidFill>
              <a:srgbClr val="4F81BD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82" y="2337665"/>
            <a:ext cx="5032214" cy="3774161"/>
          </a:xfrm>
          <a:prstGeom prst="rect">
            <a:avLst/>
          </a:prstGeom>
          <a:ln w="57150" cmpd="sng">
            <a:solidFill>
              <a:srgbClr val="FF6600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632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22238"/>
            <a:ext cx="8471646" cy="7286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/>
                <a:cs typeface="Calibri"/>
              </a:rPr>
              <a:t>By cell - </a:t>
            </a:r>
            <a:r>
              <a:rPr lang="en-US" dirty="0" err="1" smtClean="0">
                <a:latin typeface="Calibri"/>
                <a:cs typeface="Calibri"/>
              </a:rPr>
              <a:t>N</a:t>
            </a:r>
            <a:r>
              <a:rPr lang="en-US" baseline="-25000" dirty="0" err="1" smtClean="0">
                <a:latin typeface="Calibri"/>
                <a:cs typeface="Calibri"/>
              </a:rPr>
              <a:t>clus</a:t>
            </a:r>
            <a:r>
              <a:rPr lang="en-US" dirty="0" smtClean="0">
                <a:latin typeface="Calibri"/>
                <a:cs typeface="Calibri"/>
              </a:rPr>
              <a:t> over 10 events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Mar 2012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7899" y="316319"/>
            <a:ext cx="4644571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9529" y="5782235"/>
            <a:ext cx="4904690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3366FF"/>
                </a:solidFill>
                <a:effectLst>
                  <a:reflection stA="50000" endPos="54000" dist="12700" dir="5400000" sy="-100000" algn="bl" rotWithShape="0"/>
                </a:effectLst>
                <a:latin typeface="Calibri"/>
                <a:ea typeface="+mj-ea"/>
                <a:cs typeface="Calibri"/>
              </a:rPr>
              <a:t>N</a:t>
            </a:r>
            <a:r>
              <a:rPr lang="en-US" sz="2800" b="1" i="1" baseline="-25000" dirty="0" err="1">
                <a:solidFill>
                  <a:srgbClr val="3366FF"/>
                </a:solidFill>
                <a:effectLst>
                  <a:reflection stA="50000" endPos="54000" dist="12700" dir="5400000" sy="-100000" algn="bl" rotWithShape="0"/>
                </a:effectLst>
                <a:latin typeface="Calibri"/>
                <a:ea typeface="+mj-ea"/>
                <a:cs typeface="Calibri"/>
              </a:rPr>
              <a:t>clus</a:t>
            </a:r>
            <a:r>
              <a:rPr lang="en-US" sz="2800" b="1" i="1" dirty="0">
                <a:solidFill>
                  <a:srgbClr val="3366FF"/>
                </a:solidFill>
                <a:effectLst>
                  <a:reflection stA="50000" endPos="54000" dist="12700" dir="5400000" sy="-100000" algn="bl" rotWithShape="0"/>
                </a:effectLst>
                <a:latin typeface="Calibri"/>
                <a:ea typeface="+mj-ea"/>
                <a:cs typeface="Calibri"/>
              </a:rPr>
              <a:t> vs. bins in running average</a:t>
            </a:r>
            <a:endParaRPr lang="en-US" sz="1200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8824" y="2300941"/>
            <a:ext cx="2134973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3366FF"/>
                </a:solidFill>
              </a:rPr>
              <a:t>V</a:t>
            </a:r>
            <a:r>
              <a:rPr lang="en-US" sz="2800" i="1" baseline="-25000" dirty="0" err="1" smtClean="0">
                <a:solidFill>
                  <a:srgbClr val="3366FF"/>
                </a:solidFill>
              </a:rPr>
              <a:t>thresh</a:t>
            </a:r>
            <a:r>
              <a:rPr lang="en-US" sz="2800" i="1" dirty="0">
                <a:solidFill>
                  <a:srgbClr val="3366FF"/>
                </a:solidFill>
              </a:rPr>
              <a:t>=15mV </a:t>
            </a:r>
            <a:endParaRPr lang="en-US" sz="2800" i="1" baseline="-25000" dirty="0">
              <a:solidFill>
                <a:srgbClr val="3366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744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/>
                <a:cs typeface="Calibri"/>
              </a:rPr>
              <a:t>Noise lever was lower at the BTF than in our Lab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Mar 2012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7899" y="256555"/>
            <a:ext cx="4644570" cy="685799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921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alibri"/>
                <a:cs typeface="Calibri"/>
              </a:rPr>
              <a:t>N</a:t>
            </a:r>
            <a:r>
              <a:rPr lang="en-US" baseline="-25000" dirty="0" err="1" smtClean="0">
                <a:latin typeface="Calibri"/>
                <a:cs typeface="Calibri"/>
              </a:rPr>
              <a:t>clus</a:t>
            </a:r>
            <a:r>
              <a:rPr lang="en-US" dirty="0" smtClean="0">
                <a:latin typeface="Calibri"/>
                <a:cs typeface="Calibri"/>
              </a:rPr>
              <a:t> vs. bins in running average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Mar 2012</a:t>
            </a:r>
            <a:endParaRPr lang="en-US"/>
          </a:p>
        </p:txBody>
      </p:sp>
      <p:pic>
        <p:nvPicPr>
          <p:cNvPr id="12" name="Picture 11" descr="run00175-176_NClu10_12mV_vs_bins_cell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7899" y="256555"/>
            <a:ext cx="464457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0824" y="3227294"/>
            <a:ext cx="2134973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3366FF"/>
                </a:solidFill>
              </a:rPr>
              <a:t>V</a:t>
            </a:r>
            <a:r>
              <a:rPr lang="en-US" sz="2800" i="1" baseline="-25000" dirty="0" err="1" smtClean="0">
                <a:solidFill>
                  <a:srgbClr val="3366FF"/>
                </a:solidFill>
              </a:rPr>
              <a:t>thresh</a:t>
            </a:r>
            <a:r>
              <a:rPr lang="en-US" sz="2800" i="1" dirty="0">
                <a:solidFill>
                  <a:srgbClr val="3366FF"/>
                </a:solidFill>
              </a:rPr>
              <a:t>=</a:t>
            </a:r>
            <a:r>
              <a:rPr lang="en-US" sz="2800" i="1" dirty="0" smtClean="0">
                <a:solidFill>
                  <a:srgbClr val="3366FF"/>
                </a:solidFill>
              </a:rPr>
              <a:t>12mV </a:t>
            </a:r>
            <a:endParaRPr lang="en-US" sz="2800" i="1" baseline="-25000" dirty="0">
              <a:solidFill>
                <a:srgbClr val="3366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2528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alibri"/>
                <a:cs typeface="Calibri"/>
              </a:rPr>
              <a:t>N</a:t>
            </a:r>
            <a:r>
              <a:rPr lang="en-US" baseline="-25000" dirty="0" err="1" smtClean="0">
                <a:latin typeface="Calibri"/>
                <a:cs typeface="Calibri"/>
              </a:rPr>
              <a:t>clus</a:t>
            </a:r>
            <a:r>
              <a:rPr lang="en-US" dirty="0" smtClean="0">
                <a:latin typeface="Calibri"/>
                <a:cs typeface="Calibri"/>
              </a:rPr>
              <a:t> vs. bins in running average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Mar 2012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4959" y="-1233140"/>
            <a:ext cx="4252475" cy="896339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39505" y="2347459"/>
            <a:ext cx="6852020" cy="2594561"/>
            <a:chOff x="1539505" y="2347459"/>
            <a:chExt cx="6852020" cy="2594561"/>
          </a:xfrm>
        </p:grpSpPr>
        <p:sp>
          <p:nvSpPr>
            <p:cNvPr id="3" name="TextBox 2"/>
            <p:cNvSpPr txBox="1"/>
            <p:nvPr/>
          </p:nvSpPr>
          <p:spPr>
            <a:xfrm>
              <a:off x="1539505" y="2347459"/>
              <a:ext cx="3146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2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92505" y="2347459"/>
              <a:ext cx="3146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3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84102" y="2347459"/>
              <a:ext cx="3146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4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76866" y="2347459"/>
              <a:ext cx="3146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5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39505" y="4541910"/>
              <a:ext cx="3146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6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30686" y="4541910"/>
              <a:ext cx="3146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7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78088" y="4541910"/>
              <a:ext cx="3146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8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4675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46" y="77415"/>
            <a:ext cx="9039412" cy="7286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/>
                <a:cs typeface="Calibri"/>
              </a:rPr>
              <a:t>Fake clusters vs. bins in running average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76018" y="989851"/>
            <a:ext cx="8963395" cy="5644031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Number of clusters in the first </a:t>
            </a:r>
            <a:r>
              <a:rPr lang="en-US" sz="2800" dirty="0" smtClean="0"/>
              <a:t>102 ns</a:t>
            </a:r>
          </a:p>
          <a:p>
            <a:pPr lvl="1"/>
            <a:r>
              <a:rPr lang="en-US" sz="2400" dirty="0" smtClean="0"/>
              <a:t>given the timing relative to the trigger, no clusters are expected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Question of how to rescale to </a:t>
            </a:r>
            <a:r>
              <a:rPr lang="en-US" sz="2800" dirty="0"/>
              <a:t>the full time window (other than </a:t>
            </a:r>
            <a:r>
              <a:rPr lang="en-US" sz="2800" dirty="0" smtClean="0"/>
              <a:t>multiplying by 1024</a:t>
            </a:r>
            <a:r>
              <a:rPr lang="en-US" sz="2800" dirty="0"/>
              <a:t>/</a:t>
            </a:r>
            <a:r>
              <a:rPr lang="en-US" sz="2800" dirty="0" smtClean="0"/>
              <a:t>100)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Mar 2012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2327" y="1748624"/>
            <a:ext cx="8963395" cy="4252474"/>
            <a:chOff x="59498" y="1152203"/>
            <a:chExt cx="8963395" cy="425247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14959" y="-1203258"/>
              <a:ext cx="4252474" cy="8963395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1539505" y="2347459"/>
              <a:ext cx="6852020" cy="2594561"/>
              <a:chOff x="1539505" y="2347459"/>
              <a:chExt cx="6852020" cy="2594561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539505" y="2347459"/>
                <a:ext cx="3146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2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792505" y="2347459"/>
                <a:ext cx="3146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3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784102" y="2347459"/>
                <a:ext cx="3146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4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076866" y="2347459"/>
                <a:ext cx="3146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5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539505" y="4541910"/>
                <a:ext cx="3146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6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830686" y="4541910"/>
                <a:ext cx="3146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7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678088" y="4541910"/>
                <a:ext cx="3146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8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681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0007" y="2646946"/>
            <a:ext cx="2520000" cy="3510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47353" y="2649936"/>
            <a:ext cx="2520000" cy="351066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7140" y="170306"/>
            <a:ext cx="2520000" cy="35106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4485" y="173296"/>
            <a:ext cx="2520000" cy="3510665"/>
          </a:xfrm>
          <a:prstGeom prst="rect">
            <a:avLst/>
          </a:prstGeom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2561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>
                <a:ea typeface="ＭＳ Ｐゴシック" pitchFamily="-112" charset="-128"/>
                <a:cs typeface="ＭＳ Ｐゴシック" pitchFamily="-112" charset="-128"/>
              </a:rPr>
              <a:t>Nclus</a:t>
            </a: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 vs. threshold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8706" y="5842000"/>
            <a:ext cx="604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hint of a plateau in the low threshold region, unfortunately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66352" y="1240116"/>
            <a:ext cx="1249060" cy="923330"/>
          </a:xfrm>
          <a:prstGeom prst="rect">
            <a:avLst/>
          </a:prstGeom>
          <a:solidFill>
            <a:srgbClr val="FFFFFF"/>
          </a:solidFill>
          <a:ln>
            <a:solidFill>
              <a:srgbClr val="660066"/>
            </a:solidFill>
          </a:ln>
          <a:effectLst>
            <a:outerShdw blurRad="50800" dist="63500" dir="2700000" algn="tl" rotWithShape="0">
              <a:srgbClr val="000000">
                <a:alpha val="95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alibri"/>
                <a:cs typeface="Calibri"/>
              </a:rPr>
              <a:t>N</a:t>
            </a:r>
            <a:r>
              <a:rPr lang="en-US" b="1" baseline="-25000" dirty="0" err="1" smtClean="0">
                <a:latin typeface="Calibri"/>
                <a:cs typeface="Calibri"/>
              </a:rPr>
              <a:t>clu</a:t>
            </a:r>
            <a:endParaRPr lang="en-US" b="1" baseline="-25000" dirty="0" smtClean="0">
              <a:latin typeface="Calibri"/>
              <a:cs typeface="Calibri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(N)/N [%]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N </a:t>
            </a:r>
            <a:r>
              <a:rPr lang="en-US" b="1" baseline="-25000" dirty="0" smtClean="0">
                <a:solidFill>
                  <a:srgbClr val="3366FF"/>
                </a:solidFill>
              </a:rPr>
              <a:t>fake</a:t>
            </a:r>
            <a:endParaRPr lang="en-US" b="1" baseline="-25000" dirty="0">
              <a:solidFill>
                <a:srgbClr val="3366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129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/>
                <a:cs typeface="Calibri"/>
              </a:rPr>
              <a:t>HOT by </a:t>
            </a:r>
            <a:r>
              <a:rPr lang="en-US" dirty="0" err="1" smtClean="0">
                <a:latin typeface="Calibri"/>
                <a:cs typeface="Calibri"/>
              </a:rPr>
              <a:t>Trk</a:t>
            </a:r>
            <a:r>
              <a:rPr lang="en-US" dirty="0" smtClean="0">
                <a:latin typeface="Calibri"/>
                <a:cs typeface="Calibri"/>
              </a:rPr>
              <a:t> - Intercalibration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7554" y="1079500"/>
            <a:ext cx="3532094" cy="169955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Fit most probable value of total charge distribution for every cell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Mar 2012</a:t>
            </a:r>
            <a:endParaRPr lang="en-US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823011" y="4608604"/>
            <a:ext cx="3573929" cy="1965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349250" algn="l" defTabSz="457200" rtl="0" eaLnBrk="1" latinLnBrk="0" hangingPunct="1">
              <a:spcBef>
                <a:spcPct val="20000"/>
              </a:spcBef>
              <a:buClr>
                <a:srgbClr val="3366F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279400" algn="l" defTabSz="457200" rtl="0" eaLnBrk="1" latinLnBrk="0" hangingPunct="1">
              <a:spcBef>
                <a:spcPct val="20000"/>
              </a:spcBef>
              <a:buClr>
                <a:srgbClr val="FFFF0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355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tabLst>
                <a:tab pos="9017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355600" algn="l" defTabSz="457200" rtl="0" eaLnBrk="1" latinLnBrk="0" hangingPunct="1">
              <a:spcBef>
                <a:spcPct val="20000"/>
              </a:spcBef>
              <a:buClr>
                <a:srgbClr val="008000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 per-board (7 channels) structure is observed</a:t>
            </a:r>
          </a:p>
          <a:p>
            <a:r>
              <a:rPr lang="en-US" sz="2000" dirty="0" smtClean="0"/>
              <a:t>Normalize digitizer amplitude of all cells to amplitude of one particular cell (e.g. cell#1)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4850" y="2777276"/>
            <a:ext cx="3131995" cy="43632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6119" y="345583"/>
            <a:ext cx="3461396" cy="511096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2944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600" y="2775600"/>
            <a:ext cx="3131995" cy="4363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HOT by </a:t>
            </a:r>
            <a:r>
              <a:rPr lang="en-US" dirty="0" err="1">
                <a:cs typeface="Calibri"/>
              </a:rPr>
              <a:t>Trk</a:t>
            </a:r>
            <a:r>
              <a:rPr lang="en-US" dirty="0">
                <a:cs typeface="Calibri"/>
              </a:rPr>
              <a:t> - Intercalibration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7554" y="1079500"/>
            <a:ext cx="3532094" cy="169955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Fit most probable value of total charge distribution for every cell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Mar 2012</a:t>
            </a:r>
            <a:endParaRPr lang="en-US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823011" y="4608604"/>
            <a:ext cx="3573929" cy="1965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349250" algn="l" defTabSz="457200" rtl="0" eaLnBrk="1" latinLnBrk="0" hangingPunct="1">
              <a:spcBef>
                <a:spcPct val="20000"/>
              </a:spcBef>
              <a:buClr>
                <a:srgbClr val="3366F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279400" algn="l" defTabSz="457200" rtl="0" eaLnBrk="1" latinLnBrk="0" hangingPunct="1">
              <a:spcBef>
                <a:spcPct val="20000"/>
              </a:spcBef>
              <a:buClr>
                <a:srgbClr val="FFFF0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355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tabLst>
                <a:tab pos="9017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355600" algn="l" defTabSz="457200" rtl="0" eaLnBrk="1" latinLnBrk="0" hangingPunct="1">
              <a:spcBef>
                <a:spcPct val="20000"/>
              </a:spcBef>
              <a:buClr>
                <a:srgbClr val="008000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 per-board (7 channels) structure is observed</a:t>
            </a:r>
          </a:p>
          <a:p>
            <a:r>
              <a:rPr lang="en-US" sz="2000" dirty="0" smtClean="0"/>
              <a:t>Normalize digitizer amplitude of all cells to amplitude of one particular cell (e.g. cell#1)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6119" y="345583"/>
            <a:ext cx="3461396" cy="511096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93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Calibri"/>
              </a:rPr>
              <a:t>By </a:t>
            </a:r>
            <a:r>
              <a:rPr lang="en-US" dirty="0" err="1" smtClean="0">
                <a:cs typeface="Calibri"/>
              </a:rPr>
              <a:t>Trk</a:t>
            </a:r>
            <a:r>
              <a:rPr lang="en-US" dirty="0" smtClean="0">
                <a:cs typeface="Calibri"/>
              </a:rPr>
              <a:t> – dE/dx vs. n. of HOTS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Mar 2012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29" y="1079501"/>
            <a:ext cx="8567271" cy="1580028"/>
          </a:xfrm>
        </p:spPr>
        <p:txBody>
          <a:bodyPr>
            <a:noAutofit/>
          </a:bodyPr>
          <a:lstStyle/>
          <a:p>
            <a:r>
              <a:rPr lang="en-US" sz="2800" dirty="0" smtClean="0"/>
              <a:t>Calculate truncated mean discarding the two highest charge measurements on the track</a:t>
            </a:r>
          </a:p>
          <a:p>
            <a:pPr lvl="1"/>
            <a:r>
              <a:rPr lang="en-US" sz="2400" dirty="0" smtClean="0"/>
              <a:t>2/4=50% truncation; 2/5=40%; 2/6=33%; 2/7=29%; 2/8=25%</a:t>
            </a:r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5858" y="1668418"/>
            <a:ext cx="3736216" cy="5516757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060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Calibri"/>
              </a:rPr>
              <a:t>By </a:t>
            </a:r>
            <a:r>
              <a:rPr lang="en-US" dirty="0" err="1" smtClean="0">
                <a:cs typeface="Calibri"/>
              </a:rPr>
              <a:t>Trk</a:t>
            </a:r>
            <a:r>
              <a:rPr lang="en-US" dirty="0" smtClean="0">
                <a:cs typeface="Calibri"/>
              </a:rPr>
              <a:t> – dE/dx vs. n. of HOTS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Mar 2012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11" y="5337737"/>
            <a:ext cx="8567271" cy="892734"/>
          </a:xfrm>
        </p:spPr>
        <p:txBody>
          <a:bodyPr>
            <a:noAutofit/>
          </a:bodyPr>
          <a:lstStyle/>
          <a:p>
            <a:r>
              <a:rPr lang="en-US" sz="2800" dirty="0" smtClean="0"/>
              <a:t>Would scale to 6.7% resolution with 40 samples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7423" y="205550"/>
            <a:ext cx="4333102" cy="60365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32941" y="3107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608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67814" y="90088"/>
            <a:ext cx="8229600" cy="7286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Beam test of Prototype2 at BTF</a:t>
            </a:r>
          </a:p>
        </p:txBody>
      </p:sp>
      <p:sp>
        <p:nvSpPr>
          <p:cNvPr id="15366" name="Content Placeholder 5"/>
          <p:cNvSpPr>
            <a:spLocks noGrp="1"/>
          </p:cNvSpPr>
          <p:nvPr>
            <p:ph sz="quarter" idx="1"/>
          </p:nvPr>
        </p:nvSpPr>
        <p:spPr>
          <a:xfrm>
            <a:off x="176852" y="989946"/>
            <a:ext cx="8810394" cy="5436329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i="1" dirty="0" smtClean="0">
                <a:ea typeface="ＭＳ Ｐゴシック" pitchFamily="-112" charset="-128"/>
                <a:cs typeface="ＭＳ Ｐゴシック" pitchFamily="-112" charset="-128"/>
              </a:rPr>
              <a:t>Chamber mounted on moving table and rotating support, allowing</a:t>
            </a:r>
          </a:p>
          <a:p>
            <a:pPr lvl="1"/>
            <a:r>
              <a:rPr lang="en-US" sz="1600" i="1" dirty="0" smtClean="0">
                <a:ea typeface="ＭＳ Ｐゴシック" pitchFamily="-112" charset="-128"/>
                <a:cs typeface="ＭＳ Ｐゴシック" pitchFamily="-112" charset="-128"/>
              </a:rPr>
              <a:t>vertical displacements</a:t>
            </a:r>
          </a:p>
          <a:p>
            <a:pPr lvl="1"/>
            <a:r>
              <a:rPr lang="en-US" sz="1600" i="1" dirty="0">
                <a:ea typeface="ＭＳ Ｐゴシック" pitchFamily="-112" charset="-128"/>
                <a:cs typeface="ＭＳ Ｐゴシック" pitchFamily="-112" charset="-128"/>
              </a:rPr>
              <a:t>horizontal displacements (beam close or far from the preamp side) </a:t>
            </a:r>
            <a:endParaRPr lang="en-US" sz="1600" i="1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lvl="1"/>
            <a:r>
              <a:rPr lang="en-US" sz="1600" i="1" dirty="0" smtClean="0">
                <a:ea typeface="ＭＳ Ｐゴシック" pitchFamily="-112" charset="-128"/>
                <a:cs typeface="ＭＳ Ｐゴシック" pitchFamily="-112" charset="-128"/>
              </a:rPr>
              <a:t>“</a:t>
            </a:r>
            <a:r>
              <a:rPr lang="en-US" sz="1600" i="1" dirty="0" smtClean="0">
                <a:latin typeface="Symbol" charset="2"/>
                <a:ea typeface="ＭＳ Ｐゴシック" pitchFamily="-112" charset="-128"/>
                <a:cs typeface="Symbol" charset="2"/>
              </a:rPr>
              <a:t>q</a:t>
            </a:r>
            <a:r>
              <a:rPr lang="en-US" sz="1600" i="1" dirty="0" smtClean="0">
                <a:ea typeface="ＭＳ Ｐゴシック" pitchFamily="-112" charset="-128"/>
                <a:cs typeface="ＭＳ Ｐゴシック" pitchFamily="-112" charset="-128"/>
              </a:rPr>
              <a:t>” and “</a:t>
            </a:r>
            <a:r>
              <a:rPr lang="en-US" sz="1600" i="1" dirty="0" smtClean="0">
                <a:latin typeface="Symbol" charset="2"/>
                <a:ea typeface="ＭＳ Ｐゴシック" pitchFamily="-112" charset="-128"/>
                <a:cs typeface="Symbol" charset="2"/>
              </a:rPr>
              <a:t>f</a:t>
            </a:r>
            <a:r>
              <a:rPr lang="en-US" sz="1600" i="1" dirty="0" smtClean="0">
                <a:ea typeface="ＭＳ Ｐゴシック" pitchFamily="-112" charset="-128"/>
                <a:cs typeface="ＭＳ Ｐゴシック" pitchFamily="-112" charset="-128"/>
              </a:rPr>
              <a:t>” rotations</a:t>
            </a:r>
            <a:endParaRPr lang="en-US" sz="2000" i="1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en-US" sz="2000" i="1" dirty="0" smtClean="0">
                <a:ea typeface="ＭＳ Ｐゴシック" pitchFamily="-112" charset="-128"/>
                <a:cs typeface="ＭＳ Ｐゴシック" pitchFamily="-112" charset="-128"/>
              </a:rPr>
              <a:t>We explored 3 different gas mixtures, using a few HV settings</a:t>
            </a:r>
          </a:p>
          <a:p>
            <a:r>
              <a:rPr lang="en-US" sz="2000" i="1" dirty="0" smtClean="0">
                <a:ea typeface="ＭＳ Ｐゴシック" pitchFamily="-112" charset="-128"/>
                <a:cs typeface="ＭＳ Ｐゴシック" pitchFamily="-112" charset="-128"/>
              </a:rPr>
              <a:t>Lead-Fiber calorimeter used to select n. of electrons</a:t>
            </a:r>
          </a:p>
          <a:p>
            <a:endParaRPr lang="en-US" sz="2000" i="1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0"/>
          <a:stretch/>
        </p:blipFill>
        <p:spPr>
          <a:xfrm>
            <a:off x="1012876" y="3391825"/>
            <a:ext cx="2969887" cy="2124053"/>
          </a:xfrm>
          <a:prstGeom prst="rect">
            <a:avLst/>
          </a:prstGeom>
          <a:ln w="57150" cmpd="sng">
            <a:solidFill>
              <a:srgbClr val="4F81BD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4887" y="2933683"/>
            <a:ext cx="2057638" cy="3038232"/>
          </a:xfrm>
          <a:prstGeom prst="rect">
            <a:avLst/>
          </a:prstGeom>
          <a:ln w="57150" cmpd="sng">
            <a:solidFill>
              <a:srgbClr val="4F81BD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1414808" y="3070326"/>
            <a:ext cx="369779" cy="1125251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747323" y="3045901"/>
            <a:ext cx="369779" cy="1125251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391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Calibri"/>
              </a:rPr>
              <a:t>Summary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Mar 2012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88" y="956237"/>
            <a:ext cx="8860118" cy="5154706"/>
          </a:xfrm>
        </p:spPr>
        <p:txBody>
          <a:bodyPr>
            <a:noAutofit/>
          </a:bodyPr>
          <a:lstStyle/>
          <a:p>
            <a:r>
              <a:rPr lang="en-US" sz="2400" dirty="0" smtClean="0"/>
              <a:t>No conclusions yet, this is just a a first sample of measurements done with the data collected during the BTF test</a:t>
            </a:r>
          </a:p>
          <a:p>
            <a:pPr lvl="1"/>
            <a:r>
              <a:rPr lang="en-US" sz="2000" dirty="0" smtClean="0"/>
              <a:t>more in Marcello’s talk, and in the coming weeks.</a:t>
            </a:r>
          </a:p>
          <a:p>
            <a:r>
              <a:rPr lang="en-US" sz="2400" dirty="0" smtClean="0"/>
              <a:t>Many thanks to all who contributed to this test</a:t>
            </a:r>
          </a:p>
          <a:p>
            <a:pPr lvl="1"/>
            <a:r>
              <a:rPr lang="en-US" sz="1800" dirty="0" smtClean="0"/>
              <a:t>E. </a:t>
            </a:r>
            <a:r>
              <a:rPr lang="en-US" sz="1800" dirty="0" err="1" smtClean="0"/>
              <a:t>Capitolo</a:t>
            </a:r>
            <a:r>
              <a:rPr lang="en-US" sz="1800" dirty="0" smtClean="0"/>
              <a:t> for designing the chamber and the support structure</a:t>
            </a:r>
            <a:endParaRPr lang="en-US" sz="1800" dirty="0"/>
          </a:p>
          <a:p>
            <a:pPr lvl="1"/>
            <a:r>
              <a:rPr lang="en-US" sz="1800" dirty="0" smtClean="0"/>
              <a:t>A. </a:t>
            </a:r>
            <a:r>
              <a:rPr lang="en-US" sz="1800" dirty="0" err="1" smtClean="0"/>
              <a:t>Zossi</a:t>
            </a:r>
            <a:r>
              <a:rPr lang="en-US" sz="1800" dirty="0" smtClean="0"/>
              <a:t> </a:t>
            </a:r>
            <a:r>
              <a:rPr lang="en-US" sz="1800" dirty="0" smtClean="0"/>
              <a:t>with the help of the Mechanical Shop for </a:t>
            </a:r>
            <a:r>
              <a:rPr lang="en-US" sz="1800" dirty="0" smtClean="0"/>
              <a:t>building the support </a:t>
            </a:r>
            <a:r>
              <a:rPr lang="en-US" sz="1800" dirty="0" smtClean="0"/>
              <a:t>structure</a:t>
            </a:r>
            <a:endParaRPr lang="en-US" sz="1800" dirty="0" smtClean="0"/>
          </a:p>
          <a:p>
            <a:pPr lvl="1"/>
            <a:r>
              <a:rPr lang="en-US" sz="1800" dirty="0" smtClean="0"/>
              <a:t>L. </a:t>
            </a:r>
            <a:r>
              <a:rPr lang="en-US" sz="1800" dirty="0" err="1" smtClean="0"/>
              <a:t>Passamonti</a:t>
            </a:r>
            <a:r>
              <a:rPr lang="en-US" sz="1800" dirty="0" smtClean="0"/>
              <a:t>, D. </a:t>
            </a:r>
            <a:r>
              <a:rPr lang="en-US" sz="1800" dirty="0" err="1" smtClean="0"/>
              <a:t>Pierluigi</a:t>
            </a:r>
            <a:r>
              <a:rPr lang="en-US" sz="1800" dirty="0" smtClean="0"/>
              <a:t>, A. Russo for assistance in mounting/dismounting the </a:t>
            </a:r>
            <a:r>
              <a:rPr lang="en-US" sz="1800" dirty="0" smtClean="0"/>
              <a:t>setup</a:t>
            </a:r>
          </a:p>
          <a:p>
            <a:pPr lvl="1"/>
            <a:r>
              <a:rPr lang="en-US" sz="1800" dirty="0" smtClean="0"/>
              <a:t>F. </a:t>
            </a:r>
            <a:r>
              <a:rPr lang="en-US" sz="1800" dirty="0" err="1" smtClean="0"/>
              <a:t>Sgamma</a:t>
            </a:r>
            <a:r>
              <a:rPr lang="en-US" sz="1800" dirty="0" smtClean="0"/>
              <a:t>, M. </a:t>
            </a:r>
            <a:r>
              <a:rPr lang="en-US" sz="1800" dirty="0" err="1" smtClean="0"/>
              <a:t>Troiani</a:t>
            </a:r>
            <a:r>
              <a:rPr lang="en-US" sz="1800" dirty="0" smtClean="0"/>
              <a:t> for aligning </a:t>
            </a:r>
            <a:r>
              <a:rPr lang="en-US" sz="1800" smtClean="0"/>
              <a:t>the chamber </a:t>
            </a:r>
            <a:r>
              <a:rPr lang="en-US" sz="1800" dirty="0" smtClean="0"/>
              <a:t>in the </a:t>
            </a:r>
            <a:r>
              <a:rPr lang="en-US" sz="1800" smtClean="0"/>
              <a:t>BTF hall</a:t>
            </a:r>
            <a:endParaRPr lang="en-US" sz="1800" dirty="0" smtClean="0"/>
          </a:p>
          <a:p>
            <a:pPr lvl="1"/>
            <a:r>
              <a:rPr lang="en-US" sz="1800" dirty="0" smtClean="0"/>
              <a:t>And of course, all the shifters: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332941" y="3107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10" y="4089678"/>
            <a:ext cx="8725647" cy="246774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702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A summary form the “</a:t>
            </a:r>
            <a:r>
              <a:rPr lang="en-US" dirty="0" err="1" smtClean="0">
                <a:ea typeface="ＭＳ Ｐゴシック" pitchFamily="-112" charset="-128"/>
                <a:cs typeface="ＭＳ Ｐゴシック" pitchFamily="-112" charset="-128"/>
              </a:rPr>
              <a:t>runlist</a:t>
            </a: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” file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693" y="850900"/>
            <a:ext cx="8414656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90%He-10%iC</a:t>
            </a:r>
            <a:r>
              <a:rPr lang="en-US" b="1" baseline="-25000" dirty="0" smtClean="0">
                <a:solidFill>
                  <a:srgbClr val="FF0000"/>
                </a:solidFill>
                <a:latin typeface="Courier New"/>
                <a:cs typeface="Courier New"/>
              </a:rPr>
              <a:t>4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H</a:t>
            </a:r>
            <a:r>
              <a:rPr lang="en-US" b="1" baseline="-25000" dirty="0" smtClean="0">
                <a:solidFill>
                  <a:srgbClr val="FF0000"/>
                </a:solidFill>
                <a:latin typeface="Courier New"/>
                <a:cs typeface="Courier New"/>
              </a:rPr>
              <a:t>10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 HV=1820</a:t>
            </a:r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-1850-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1880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N</a:t>
            </a:r>
            <a:r>
              <a:rPr lang="en-US" b="1" baseline="-250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runs</a:t>
            </a:r>
            <a:r>
              <a:rPr lang="en-US" b="1" baseline="-25000" dirty="0" smtClean="0">
                <a:solidFill>
                  <a:srgbClr val="FF0000"/>
                </a:solidFill>
                <a:latin typeface="Courier New"/>
                <a:cs typeface="Courier New"/>
              </a:rPr>
              <a:t>   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z</a:t>
            </a:r>
            <a:r>
              <a:rPr lang="en-US" b="1" baseline="-250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beam</a:t>
            </a:r>
            <a:r>
              <a:rPr lang="en-US" b="1" baseline="-25000" dirty="0" smtClean="0">
                <a:solidFill>
                  <a:srgbClr val="FF0000"/>
                </a:solidFill>
                <a:latin typeface="Courier New"/>
                <a:cs typeface="Courier New"/>
              </a:rPr>
              <a:t>     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        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q</a:t>
            </a:r>
            <a:endParaRPr lang="en-US" b="1" dirty="0">
              <a:solidFill>
                <a:srgbClr val="FF0000"/>
              </a:solidFill>
              <a:latin typeface="Symbol" charset="2"/>
              <a:cs typeface="Symbol" charset="2"/>
            </a:endParaRPr>
          </a:p>
          <a:p>
            <a:r>
              <a:rPr lang="en-US" b="1" dirty="0">
                <a:latin typeface="Courier New"/>
                <a:cs typeface="Courier New"/>
              </a:rPr>
              <a:t>190 </a:t>
            </a:r>
            <a:r>
              <a:rPr lang="en-US" b="1" dirty="0" smtClean="0">
                <a:latin typeface="Courier New"/>
                <a:cs typeface="Courier New"/>
              </a:rPr>
              <a:t> middle		0	 90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</a:t>
            </a:r>
            <a:r>
              <a:rPr lang="en-US" b="1" dirty="0" smtClean="0">
                <a:latin typeface="Courier New"/>
                <a:cs typeface="Courier New"/>
              </a:rPr>
              <a:t>6  middle		0	 45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11  </a:t>
            </a:r>
            <a:r>
              <a:rPr lang="en-US" b="1" dirty="0" smtClean="0">
                <a:latin typeface="Courier New"/>
                <a:cs typeface="Courier New"/>
              </a:rPr>
              <a:t>    HV		0	 90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13  </a:t>
            </a:r>
            <a:r>
              <a:rPr lang="en-US" b="1" dirty="0" smtClean="0">
                <a:latin typeface="Courier New"/>
                <a:cs typeface="Courier New"/>
              </a:rPr>
              <a:t>   PRE		0	 90</a:t>
            </a:r>
            <a:endParaRPr lang="en-US" b="1" dirty="0">
              <a:latin typeface="Courier New"/>
              <a:cs typeface="Courier New"/>
            </a:endParaRP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dirty="0"/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80</a:t>
            </a:r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%He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-20</a:t>
            </a:r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%iC</a:t>
            </a:r>
            <a:r>
              <a:rPr lang="en-US" b="1" baseline="-25000" dirty="0">
                <a:solidFill>
                  <a:srgbClr val="FF0000"/>
                </a:solidFill>
                <a:latin typeface="Courier New"/>
                <a:cs typeface="Courier New"/>
              </a:rPr>
              <a:t>4</a:t>
            </a:r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H</a:t>
            </a:r>
            <a:r>
              <a:rPr lang="en-US" b="1" baseline="-25000" dirty="0">
                <a:solidFill>
                  <a:srgbClr val="FF0000"/>
                </a:solidFill>
                <a:latin typeface="Courier New"/>
                <a:cs typeface="Courier New"/>
              </a:rPr>
              <a:t>10</a:t>
            </a:r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 HV=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1920</a:t>
            </a:r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-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1950</a:t>
            </a:r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-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1980-2010-2040</a:t>
            </a:r>
            <a:endParaRPr lang="en-US" b="1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>
                <a:latin typeface="Courier New"/>
                <a:cs typeface="Courier New"/>
              </a:rPr>
              <a:t>10 </a:t>
            </a:r>
            <a:r>
              <a:rPr lang="en-US" b="1" dirty="0" smtClean="0">
                <a:latin typeface="Courier New"/>
                <a:cs typeface="Courier New"/>
              </a:rPr>
              <a:t> middle  		0 	 90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10 </a:t>
            </a:r>
            <a:r>
              <a:rPr lang="en-US" b="1" dirty="0" smtClean="0">
                <a:latin typeface="Courier New"/>
                <a:cs typeface="Courier New"/>
              </a:rPr>
              <a:t> middle  		0 	 45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</a:t>
            </a:r>
            <a:r>
              <a:rPr lang="en-US" b="1" dirty="0" smtClean="0">
                <a:latin typeface="Courier New"/>
                <a:cs typeface="Courier New"/>
              </a:rPr>
              <a:t>5  middle 	   20   90</a:t>
            </a:r>
            <a:endParaRPr lang="en-US" b="1" dirty="0">
              <a:latin typeface="Courier New"/>
              <a:cs typeface="Courier New"/>
            </a:endParaRP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90%He-10%iC</a:t>
            </a:r>
            <a:r>
              <a:rPr lang="en-US" b="1" baseline="-25000" dirty="0">
                <a:solidFill>
                  <a:srgbClr val="FF0000"/>
                </a:solidFill>
                <a:latin typeface="Courier New"/>
                <a:cs typeface="Courier New"/>
              </a:rPr>
              <a:t>4</a:t>
            </a:r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H</a:t>
            </a:r>
            <a:r>
              <a:rPr lang="en-US" b="1" baseline="-25000" dirty="0">
                <a:solidFill>
                  <a:srgbClr val="FF0000"/>
                </a:solidFill>
                <a:latin typeface="Courier New"/>
                <a:cs typeface="Courier New"/>
              </a:rPr>
              <a:t>10</a:t>
            </a:r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 HV=1820-1850-1880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>
                <a:latin typeface="Courier New"/>
                <a:cs typeface="Courier New"/>
              </a:rPr>
              <a:t>15 </a:t>
            </a:r>
            <a:r>
              <a:rPr lang="en-US" b="1" dirty="0" smtClean="0">
                <a:latin typeface="Courier New"/>
                <a:cs typeface="Courier New"/>
              </a:rPr>
              <a:t> middle  		0	 90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</a:t>
            </a:r>
            <a:r>
              <a:rPr lang="en-US" b="1" dirty="0" smtClean="0">
                <a:latin typeface="Courier New"/>
                <a:cs typeface="Courier New"/>
              </a:rPr>
              <a:t>6  middle  		0 	 45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</a:t>
            </a:r>
            <a:r>
              <a:rPr lang="en-US" b="1" dirty="0" smtClean="0">
                <a:latin typeface="Courier New"/>
                <a:cs typeface="Courier New"/>
              </a:rPr>
              <a:t>3  middle 	  20	 90</a:t>
            </a:r>
            <a:endParaRPr lang="en-US" b="1" dirty="0">
              <a:latin typeface="Courier New"/>
              <a:cs typeface="Courier New"/>
            </a:endParaRP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dirty="0"/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65%</a:t>
            </a:r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He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-35%CH</a:t>
            </a:r>
            <a:r>
              <a:rPr lang="en-US" b="1" baseline="-25000" dirty="0" smtClean="0">
                <a:solidFill>
                  <a:srgbClr val="FF0000"/>
                </a:solidFill>
                <a:latin typeface="Courier New"/>
                <a:cs typeface="Courier New"/>
              </a:rPr>
              <a:t>4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HV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=2250-2275</a:t>
            </a:r>
            <a:endParaRPr lang="en-US" b="1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b="1" dirty="0" smtClean="0">
                <a:latin typeface="Courier New"/>
                <a:cs typeface="Courier New"/>
              </a:rPr>
              <a:t> 11  middle  		0	 90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</a:t>
            </a:r>
            <a:r>
              <a:rPr lang="en-US" b="1" dirty="0" smtClean="0">
                <a:latin typeface="Courier New"/>
                <a:cs typeface="Courier New"/>
              </a:rPr>
              <a:t>3  middle  		0   45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</a:t>
            </a:r>
            <a:r>
              <a:rPr lang="en-US" b="1" dirty="0" smtClean="0">
                <a:latin typeface="Courier New"/>
                <a:cs typeface="Courier New"/>
              </a:rPr>
              <a:t>4  middle 	  20    45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376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70373" y="122238"/>
            <a:ext cx="8788723" cy="7286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Number of digitizer channels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 descr="run00106_dgtz00Mul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273" y="1533467"/>
            <a:ext cx="6600910" cy="4476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50402" y="1113073"/>
            <a:ext cx="2497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</a:rPr>
              <a:t>Run 106 – 3 Feb 2012 </a:t>
            </a:r>
            <a:endParaRPr lang="en-US" sz="2000" b="1" i="1" dirty="0">
              <a:solidFill>
                <a:srgbClr val="3366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034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199" y="122238"/>
            <a:ext cx="8501897" cy="7286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Compare with cosmic-ray data taking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8746" y="628362"/>
            <a:ext cx="4383540" cy="6472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44683" y="1190520"/>
            <a:ext cx="2584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</a:rPr>
              <a:t>Run 558– 17 Dec 2011 </a:t>
            </a:r>
            <a:endParaRPr lang="en-US" sz="2000" b="1" i="1" dirty="0">
              <a:solidFill>
                <a:srgbClr val="3366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66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199" y="122238"/>
            <a:ext cx="8501897" cy="7286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Cosmic rays - waveforms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8767" y="787791"/>
            <a:ext cx="4193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</a:rPr>
              <a:t>Run 556– 15 Dec 2011 – first 3 events </a:t>
            </a:r>
            <a:endParaRPr lang="en-US" sz="2000" b="1" i="1" dirty="0">
              <a:solidFill>
                <a:srgbClr val="3366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34" y="1786289"/>
            <a:ext cx="2193397" cy="4219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57" y="1799283"/>
            <a:ext cx="2184749" cy="42197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30" y="1799352"/>
            <a:ext cx="2193397" cy="421465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907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199" y="122238"/>
            <a:ext cx="8501897" cy="7286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BTF events - waveforms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8767" y="787791"/>
            <a:ext cx="404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</a:rPr>
              <a:t>Run 106– 3 Feb 2012 – first 3 events </a:t>
            </a:r>
            <a:endParaRPr lang="en-US" sz="2000" b="1" i="1" dirty="0">
              <a:solidFill>
                <a:srgbClr val="3366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29" y="1708841"/>
            <a:ext cx="2193176" cy="42197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88" y="1706345"/>
            <a:ext cx="2184946" cy="4219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46" y="1706346"/>
            <a:ext cx="2159862" cy="421978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814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67814" y="90088"/>
            <a:ext cx="8229600" cy="7286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Controlling the occupancy</a:t>
            </a:r>
          </a:p>
        </p:txBody>
      </p:sp>
      <p:sp>
        <p:nvSpPr>
          <p:cNvPr id="15366" name="Content Placeholder 5"/>
          <p:cNvSpPr>
            <a:spLocks noGrp="1"/>
          </p:cNvSpPr>
          <p:nvPr>
            <p:ph sz="quarter" idx="1"/>
          </p:nvPr>
        </p:nvSpPr>
        <p:spPr>
          <a:xfrm>
            <a:off x="1301023" y="939595"/>
            <a:ext cx="6706512" cy="513715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i="1" dirty="0" smtClean="0">
                <a:ea typeface="ＭＳ Ｐゴシック" pitchFamily="-112" charset="-128"/>
                <a:cs typeface="ＭＳ Ｐゴシック" pitchFamily="-112" charset="-128"/>
              </a:rPr>
              <a:t>Two lead walls to shield the chamber</a:t>
            </a:r>
          </a:p>
          <a:p>
            <a:pPr eaLnBrk="1" hangingPunct="1"/>
            <a:endParaRPr lang="en-US" sz="2400" i="1" dirty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endParaRPr lang="en-US" sz="2400" i="1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endParaRPr lang="en-US" sz="2400" i="1" dirty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endParaRPr lang="en-US" sz="2400" i="1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endParaRPr lang="en-US" sz="2400" i="1" dirty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endParaRPr lang="en-US" sz="2400" i="1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endParaRPr lang="en-US" sz="2400" i="1" dirty="0">
              <a:ea typeface="ＭＳ Ｐゴシック" pitchFamily="-112" charset="-128"/>
              <a:cs typeface="ＭＳ Ｐゴシック" pitchFamily="-112" charset="-128"/>
            </a:endParaRPr>
          </a:p>
          <a:p>
            <a:pPr marL="0" indent="0" eaLnBrk="1" hangingPunct="1">
              <a:buNone/>
            </a:pPr>
            <a:endParaRPr lang="en-US" sz="2400" i="1" dirty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r>
              <a:rPr lang="en-US" sz="2400" i="1" dirty="0">
                <a:ea typeface="ＭＳ Ｐゴシック" pitchFamily="-112" charset="-128"/>
                <a:cs typeface="ＭＳ Ｐゴシック" pitchFamily="-112" charset="-128"/>
              </a:rPr>
              <a:t>L</a:t>
            </a:r>
            <a:r>
              <a:rPr lang="en-US" sz="2400" i="1" dirty="0" smtClean="0">
                <a:ea typeface="ＭＳ Ｐゴシック" pitchFamily="-112" charset="-128"/>
                <a:cs typeface="ＭＳ Ｐゴシック" pitchFamily="-112" charset="-128"/>
              </a:rPr>
              <a:t>ow electron currents in the Linac</a:t>
            </a:r>
          </a:p>
          <a:p>
            <a:pPr eaLnBrk="1" hangingPunct="1"/>
            <a:r>
              <a:rPr lang="en-US" sz="2400" i="1" dirty="0" smtClean="0">
                <a:ea typeface="ＭＳ Ｐゴシック" pitchFamily="-112" charset="-128"/>
                <a:cs typeface="ＭＳ Ｐゴシック" pitchFamily="-112" charset="-128"/>
              </a:rPr>
              <a:t>Slits closed to have low multiplicity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378437" y="1363085"/>
            <a:ext cx="3739495" cy="3128636"/>
            <a:chOff x="1727932" y="1363085"/>
            <a:chExt cx="3739495" cy="31286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932" y="1687100"/>
              <a:ext cx="3739495" cy="2804621"/>
            </a:xfrm>
            <a:prstGeom prst="rect">
              <a:avLst/>
            </a:prstGeom>
            <a:ln w="57150" cmpd="sng">
              <a:solidFill>
                <a:srgbClr val="FF6600"/>
              </a:solidFill>
            </a:ln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2571079" y="1363085"/>
              <a:ext cx="201361" cy="1254650"/>
            </a:xfrm>
            <a:prstGeom prst="straightConnector1">
              <a:avLst/>
            </a:prstGeom>
            <a:ln w="57150" cmpd="sng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571080" y="1394063"/>
              <a:ext cx="820888" cy="1301123"/>
            </a:xfrm>
            <a:prstGeom prst="straightConnector1">
              <a:avLst/>
            </a:prstGeom>
            <a:ln w="57150" cmpd="sng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12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19352</TotalTime>
  <Words>1211</Words>
  <Application>Microsoft Macintosh PowerPoint</Application>
  <PresentationFormat>On-screen Show (4:3)</PresentationFormat>
  <Paragraphs>246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Prototype2 BTF test overview and first results</vt:lpstr>
      <vt:lpstr>Beam test of Prototype2 at BTF</vt:lpstr>
      <vt:lpstr>Beam test of Prototype2 at BTF</vt:lpstr>
      <vt:lpstr>A summary form the “runlist” file</vt:lpstr>
      <vt:lpstr>Number of digitizer channels</vt:lpstr>
      <vt:lpstr>Compare with cosmic-ray data taking</vt:lpstr>
      <vt:lpstr>Cosmic rays - waveforms</vt:lpstr>
      <vt:lpstr>BTF events - waveforms</vt:lpstr>
      <vt:lpstr>Controlling the occupancy</vt:lpstr>
      <vt:lpstr>Number of digitizer channels–another run</vt:lpstr>
      <vt:lpstr>Basic variables – t[0]</vt:lpstr>
      <vt:lpstr>Un-optimized Space-Time Relation</vt:lpstr>
      <vt:lpstr>Tracking in Proto2</vt:lpstr>
      <vt:lpstr>Track slope</vt:lpstr>
      <vt:lpstr>f = 20 degrees</vt:lpstr>
      <vt:lpstr>Run 236: f=20 degrees</vt:lpstr>
      <vt:lpstr>Beam profile</vt:lpstr>
      <vt:lpstr>Preliminary cluster studies</vt:lpstr>
      <vt:lpstr>dE/dx and nClus over fitted tracks</vt:lpstr>
      <vt:lpstr>By cell - Nclus over 10 events</vt:lpstr>
      <vt:lpstr>Noise lever was lower at the BTF than in our Lab</vt:lpstr>
      <vt:lpstr>Nclus vs. bins in running average</vt:lpstr>
      <vt:lpstr>Nclus vs. bins in running average</vt:lpstr>
      <vt:lpstr>Fake clusters vs. bins in running average</vt:lpstr>
      <vt:lpstr>Nclus vs. threshold</vt:lpstr>
      <vt:lpstr>HOT by Trk - Intercalibration</vt:lpstr>
      <vt:lpstr>HOT by Trk - Intercalibration</vt:lpstr>
      <vt:lpstr>By Trk – dE/dx vs. n. of HOTS</vt:lpstr>
      <vt:lpstr>By Trk – dE/dx vs. n. of HOTS</vt:lpstr>
      <vt:lpstr>Summary</vt:lpstr>
    </vt:vector>
  </TitlesOfParts>
  <Company>INFN-LNF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Giulietto Felici</dc:creator>
  <cp:lastModifiedBy>Giuseppe Finocchiaro</cp:lastModifiedBy>
  <cp:revision>286</cp:revision>
  <cp:lastPrinted>2012-03-19T17:02:39Z</cp:lastPrinted>
  <dcterms:created xsi:type="dcterms:W3CDTF">2011-12-09T06:58:49Z</dcterms:created>
  <dcterms:modified xsi:type="dcterms:W3CDTF">2012-03-25T07:14:29Z</dcterms:modified>
</cp:coreProperties>
</file>