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8"/>
  </p:notes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79" r:id="rId15"/>
    <p:sldId id="270" r:id="rId16"/>
    <p:sldId id="264" r:id="rId17"/>
    <p:sldId id="278" r:id="rId18"/>
    <p:sldId id="265" r:id="rId19"/>
    <p:sldId id="273" r:id="rId20"/>
    <p:sldId id="266" r:id="rId21"/>
    <p:sldId id="271" r:id="rId22"/>
    <p:sldId id="276" r:id="rId23"/>
    <p:sldId id="272" r:id="rId24"/>
    <p:sldId id="277" r:id="rId25"/>
    <p:sldId id="268" r:id="rId26"/>
    <p:sldId id="26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CAAFA-9498-4BE7-9E04-20504454EAAF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9AC8E-BC41-406E-B385-51D1F4753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93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27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F47DB0A5-D2DD-4216-83B3-58DCF238FC3C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97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67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90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47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95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58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95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43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82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0F4932A3-289D-4937-ADE9-70463F18807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82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1C602FEE-8754-4149-A27B-B5D99BA5CD10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25AFF87B-DF7B-4DE4-BD66-43CCBBE62E70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8A8FE6EE-A1D3-4A32-91A1-47CABAB2EF59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859C63A9-6E72-4AAE-8735-5A1DECD44337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59815-740A-484E-B345-EB0CA7EDE21F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05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21/03/2012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13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3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3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3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762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024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21/03/2012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5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74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3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7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15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53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586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98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404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07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21/03/2012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3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32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5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62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41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3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0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096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9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434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886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21/03/2012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401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8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1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63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92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262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59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086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60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21/03/2012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0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47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9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9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63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08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13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416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1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288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0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21/03/2012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5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95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25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799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62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6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71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3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719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77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21/03/2012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1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21/03/2012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1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24136"/>
          </a:xfrm>
        </p:spPr>
        <p:txBody>
          <a:bodyPr/>
          <a:lstStyle/>
          <a:p>
            <a:r>
              <a:rPr lang="it-IT" dirty="0" smtClean="0"/>
              <a:t>DC trigger test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93038" y="1556792"/>
            <a:ext cx="35541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/>
              <a:t>Present</a:t>
            </a:r>
            <a:r>
              <a:rPr lang="it-IT" sz="2400" dirty="0" smtClean="0"/>
              <a:t> layout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Trigger </a:t>
            </a:r>
            <a:r>
              <a:rPr lang="it-IT" sz="2400" dirty="0" err="1"/>
              <a:t>e</a:t>
            </a:r>
            <a:r>
              <a:rPr lang="it-IT" sz="2400" dirty="0" err="1" smtClean="0"/>
              <a:t>lectronics</a:t>
            </a:r>
            <a:endParaRPr lang="it-IT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smtClean="0"/>
              <a:t>Experience with </a:t>
            </a:r>
            <a:r>
              <a:rPr lang="it-IT" sz="2400" dirty="0" err="1" smtClean="0"/>
              <a:t>cosmic</a:t>
            </a:r>
            <a:endParaRPr lang="it-IT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smtClean="0"/>
              <a:t>Experience </a:t>
            </a:r>
            <a:r>
              <a:rPr lang="it-IT" sz="2400" dirty="0" err="1" smtClean="0"/>
              <a:t>at</a:t>
            </a:r>
            <a:r>
              <a:rPr lang="it-IT" sz="2400" dirty="0" smtClean="0"/>
              <a:t> test </a:t>
            </a:r>
            <a:r>
              <a:rPr lang="it-IT" sz="2400" dirty="0" err="1" smtClean="0"/>
              <a:t>beam</a:t>
            </a:r>
            <a:endParaRPr lang="it-IT" sz="2400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98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825500" y="115888"/>
            <a:ext cx="8210550" cy="990600"/>
          </a:xfrm>
        </p:spPr>
        <p:txBody>
          <a:bodyPr/>
          <a:lstStyle/>
          <a:p>
            <a:pPr eaLnBrk="1" hangingPunct="1"/>
            <a:r>
              <a:rPr lang="it-IT" smtClean="0"/>
              <a:t>TSF (Track Segment Finder)</a:t>
            </a:r>
          </a:p>
        </p:txBody>
      </p:sp>
      <p:grpSp>
        <p:nvGrpSpPr>
          <p:cNvPr id="34819" name="Gruppo 27"/>
          <p:cNvGrpSpPr>
            <a:grpSpLocks/>
          </p:cNvGrpSpPr>
          <p:nvPr/>
        </p:nvGrpSpPr>
        <p:grpSpPr bwMode="auto">
          <a:xfrm>
            <a:off x="611188" y="1628775"/>
            <a:ext cx="2089150" cy="1152525"/>
            <a:chOff x="755576" y="1556792"/>
            <a:chExt cx="2088232" cy="1152128"/>
          </a:xfrm>
        </p:grpSpPr>
        <p:grpSp>
          <p:nvGrpSpPr>
            <p:cNvPr id="35009" name="Gruppo 11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755576" y="1556792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Connettore 1 8"/>
              <p:cNvCxnSpPr>
                <a:stCxn id="4" idx="0"/>
                <a:endCxn id="4" idx="2"/>
              </p:cNvCxnSpPr>
              <p:nvPr/>
            </p:nvCxnSpPr>
            <p:spPr>
              <a:xfrm>
                <a:off x="169178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1 9"/>
              <p:cNvCxnSpPr/>
              <p:nvPr/>
            </p:nvCxnSpPr>
            <p:spPr>
              <a:xfrm>
                <a:off x="212340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1 10"/>
              <p:cNvCxnSpPr/>
              <p:nvPr/>
            </p:nvCxnSpPr>
            <p:spPr>
              <a:xfrm>
                <a:off x="126017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10" name="Gruppo 12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4" name="Rettangolo 13"/>
              <p:cNvSpPr/>
              <p:nvPr/>
            </p:nvSpPr>
            <p:spPr>
              <a:xfrm>
                <a:off x="755357" y="1557586"/>
                <a:ext cx="1872427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Connettore 1 14"/>
              <p:cNvCxnSpPr>
                <a:stCxn id="14" idx="0"/>
                <a:endCxn id="14" idx="2"/>
              </p:cNvCxnSpPr>
              <p:nvPr/>
            </p:nvCxnSpPr>
            <p:spPr>
              <a:xfrm>
                <a:off x="169157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>
                <a:off x="212318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125996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11" name="Gruppo 17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9" name="Rettangolo 18"/>
              <p:cNvSpPr/>
              <p:nvPr/>
            </p:nvSpPr>
            <p:spPr>
              <a:xfrm>
                <a:off x="755576" y="1556793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" name="Connettore 1 19"/>
              <p:cNvCxnSpPr>
                <a:stCxn id="19" idx="0"/>
                <a:endCxn id="19" idx="2"/>
              </p:cNvCxnSpPr>
              <p:nvPr/>
            </p:nvCxnSpPr>
            <p:spPr>
              <a:xfrm>
                <a:off x="169178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>
                <a:off x="2123400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>
                <a:off x="126017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12" name="Gruppo 22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24" name="Rettangolo 23"/>
              <p:cNvSpPr/>
              <p:nvPr/>
            </p:nvSpPr>
            <p:spPr>
              <a:xfrm>
                <a:off x="755357" y="1557586"/>
                <a:ext cx="1872427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Connettore 1 24"/>
              <p:cNvCxnSpPr>
                <a:stCxn id="24" idx="0"/>
                <a:endCxn id="24" idx="2"/>
              </p:cNvCxnSpPr>
              <p:nvPr/>
            </p:nvCxnSpPr>
            <p:spPr>
              <a:xfrm>
                <a:off x="169157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212318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125996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0" name="Gruppo 28"/>
          <p:cNvGrpSpPr>
            <a:grpSpLocks/>
          </p:cNvGrpSpPr>
          <p:nvPr/>
        </p:nvGrpSpPr>
        <p:grpSpPr bwMode="auto">
          <a:xfrm>
            <a:off x="2987675" y="1620838"/>
            <a:ext cx="2089150" cy="1150937"/>
            <a:chOff x="755576" y="1556792"/>
            <a:chExt cx="2088232" cy="1152128"/>
          </a:xfrm>
        </p:grpSpPr>
        <p:grpSp>
          <p:nvGrpSpPr>
            <p:cNvPr id="34989" name="Gruppo 29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46" name="Rettangolo 45"/>
              <p:cNvSpPr/>
              <p:nvPr/>
            </p:nvSpPr>
            <p:spPr>
              <a:xfrm>
                <a:off x="755576" y="1556792"/>
                <a:ext cx="1872427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7" name="Connettore 1 46"/>
              <p:cNvCxnSpPr>
                <a:stCxn id="46" idx="0"/>
                <a:endCxn id="46" idx="2"/>
              </p:cNvCxnSpPr>
              <p:nvPr/>
            </p:nvCxnSpPr>
            <p:spPr>
              <a:xfrm>
                <a:off x="1691789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2123400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>
                <a:off x="1260179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90" name="Gruppo 30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42" name="Rettangolo 41"/>
              <p:cNvSpPr/>
              <p:nvPr/>
            </p:nvSpPr>
            <p:spPr>
              <a:xfrm>
                <a:off x="755357" y="1556395"/>
                <a:ext cx="1872427" cy="292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3" name="Connettore 1 42"/>
              <p:cNvCxnSpPr>
                <a:stCxn id="42" idx="0"/>
                <a:endCxn id="42" idx="2"/>
              </p:cNvCxnSpPr>
              <p:nvPr/>
            </p:nvCxnSpPr>
            <p:spPr>
              <a:xfrm>
                <a:off x="1691571" y="1556395"/>
                <a:ext cx="0" cy="2924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>
                <a:off x="2123181" y="1556395"/>
                <a:ext cx="0" cy="2924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1259960" y="1556395"/>
                <a:ext cx="0" cy="2924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91" name="Gruppo 31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38" name="Rettangolo 37"/>
              <p:cNvSpPr/>
              <p:nvPr/>
            </p:nvSpPr>
            <p:spPr>
              <a:xfrm>
                <a:off x="755576" y="1557586"/>
                <a:ext cx="1872427" cy="2876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9" name="Connettore 1 38"/>
              <p:cNvCxnSpPr>
                <a:stCxn id="38" idx="0"/>
                <a:endCxn id="38" idx="2"/>
              </p:cNvCxnSpPr>
              <p:nvPr/>
            </p:nvCxnSpPr>
            <p:spPr>
              <a:xfrm>
                <a:off x="1691789" y="1557586"/>
                <a:ext cx="0" cy="2876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123400" y="1557586"/>
                <a:ext cx="0" cy="2876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1260179" y="1557586"/>
                <a:ext cx="0" cy="2876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92" name="Gruppo 32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34" name="Rettangolo 33"/>
              <p:cNvSpPr/>
              <p:nvPr/>
            </p:nvSpPr>
            <p:spPr>
              <a:xfrm>
                <a:off x="755357" y="1557189"/>
                <a:ext cx="1872427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Connettore 1 34"/>
              <p:cNvCxnSpPr>
                <a:stCxn id="34" idx="0"/>
                <a:endCxn id="34" idx="2"/>
              </p:cNvCxnSpPr>
              <p:nvPr/>
            </p:nvCxnSpPr>
            <p:spPr>
              <a:xfrm>
                <a:off x="1691571" y="1557189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>
                <a:off x="2123181" y="1557189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1259960" y="1557189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1" name="Gruppo 49"/>
          <p:cNvGrpSpPr>
            <a:grpSpLocks/>
          </p:cNvGrpSpPr>
          <p:nvPr/>
        </p:nvGrpSpPr>
        <p:grpSpPr bwMode="auto">
          <a:xfrm>
            <a:off x="684213" y="2997200"/>
            <a:ext cx="2087562" cy="1152525"/>
            <a:chOff x="755576" y="1556792"/>
            <a:chExt cx="2088232" cy="1152128"/>
          </a:xfrm>
        </p:grpSpPr>
        <p:grpSp>
          <p:nvGrpSpPr>
            <p:cNvPr id="34969" name="Gruppo 50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67" name="Rettangolo 66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8" name="Connettore 1 67"/>
              <p:cNvCxnSpPr>
                <a:stCxn id="67" idx="0"/>
                <a:endCxn id="67" idx="2"/>
              </p:cNvCxnSpPr>
              <p:nvPr/>
            </p:nvCxnSpPr>
            <p:spPr>
              <a:xfrm>
                <a:off x="1692502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70" name="Gruppo 51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63" name="Rettangolo 62"/>
              <p:cNvSpPr/>
              <p:nvPr/>
            </p:nvSpPr>
            <p:spPr>
              <a:xfrm>
                <a:off x="755521" y="1557586"/>
                <a:ext cx="1872263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" name="Connettore 1 63"/>
              <p:cNvCxnSpPr>
                <a:stCxn id="63" idx="0"/>
                <a:endCxn id="63" idx="2"/>
              </p:cNvCxnSpPr>
              <p:nvPr/>
            </p:nvCxnSpPr>
            <p:spPr>
              <a:xfrm>
                <a:off x="1692447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>
                <a:off x="2124385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>
                <a:off x="125892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71" name="Gruppo 52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59" name="Rettangolo 58"/>
              <p:cNvSpPr/>
              <p:nvPr/>
            </p:nvSpPr>
            <p:spPr>
              <a:xfrm>
                <a:off x="755576" y="1556793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" name="Connettore 1 59"/>
              <p:cNvCxnSpPr>
                <a:stCxn id="59" idx="0"/>
                <a:endCxn id="59" idx="2"/>
              </p:cNvCxnSpPr>
              <p:nvPr/>
            </p:nvCxnSpPr>
            <p:spPr>
              <a:xfrm>
                <a:off x="1692502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2124440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>
                <a:off x="1258975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72" name="Gruppo 53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55" name="Rettangolo 54"/>
              <p:cNvSpPr/>
              <p:nvPr/>
            </p:nvSpPr>
            <p:spPr>
              <a:xfrm>
                <a:off x="755521" y="1557586"/>
                <a:ext cx="1872263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" name="Connettore 1 55"/>
              <p:cNvCxnSpPr>
                <a:stCxn id="55" idx="0"/>
                <a:endCxn id="55" idx="2"/>
              </p:cNvCxnSpPr>
              <p:nvPr/>
            </p:nvCxnSpPr>
            <p:spPr>
              <a:xfrm>
                <a:off x="1692447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>
                <a:off x="2124385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>
                <a:off x="125892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2" name="Gruppo 70"/>
          <p:cNvGrpSpPr>
            <a:grpSpLocks/>
          </p:cNvGrpSpPr>
          <p:nvPr/>
        </p:nvGrpSpPr>
        <p:grpSpPr bwMode="auto">
          <a:xfrm>
            <a:off x="3059113" y="2997200"/>
            <a:ext cx="2089150" cy="1152525"/>
            <a:chOff x="755576" y="1556792"/>
            <a:chExt cx="2088232" cy="1152128"/>
          </a:xfrm>
        </p:grpSpPr>
        <p:grpSp>
          <p:nvGrpSpPr>
            <p:cNvPr id="34949" name="Gruppo 71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88" name="Rettangolo 87"/>
              <p:cNvSpPr/>
              <p:nvPr/>
            </p:nvSpPr>
            <p:spPr>
              <a:xfrm>
                <a:off x="755576" y="1556792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9" name="Connettore 1 88"/>
              <p:cNvCxnSpPr>
                <a:stCxn id="88" idx="0"/>
                <a:endCxn id="88" idx="2"/>
              </p:cNvCxnSpPr>
              <p:nvPr/>
            </p:nvCxnSpPr>
            <p:spPr>
              <a:xfrm>
                <a:off x="169178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>
                <a:off x="212340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1 90"/>
              <p:cNvCxnSpPr/>
              <p:nvPr/>
            </p:nvCxnSpPr>
            <p:spPr>
              <a:xfrm>
                <a:off x="126017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50" name="Gruppo 72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84" name="Rettangolo 83"/>
              <p:cNvSpPr/>
              <p:nvPr/>
            </p:nvSpPr>
            <p:spPr>
              <a:xfrm>
                <a:off x="755357" y="1557586"/>
                <a:ext cx="1872427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" name="Connettore 1 84"/>
              <p:cNvCxnSpPr>
                <a:stCxn id="84" idx="0"/>
                <a:endCxn id="84" idx="2"/>
              </p:cNvCxnSpPr>
              <p:nvPr/>
            </p:nvCxnSpPr>
            <p:spPr>
              <a:xfrm>
                <a:off x="169157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>
                <a:off x="212318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1 86"/>
              <p:cNvCxnSpPr/>
              <p:nvPr/>
            </p:nvCxnSpPr>
            <p:spPr>
              <a:xfrm>
                <a:off x="125996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51" name="Gruppo 73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80" name="Rettangolo 79"/>
              <p:cNvSpPr/>
              <p:nvPr/>
            </p:nvSpPr>
            <p:spPr>
              <a:xfrm>
                <a:off x="755576" y="1556793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1" name="Connettore 1 80"/>
              <p:cNvCxnSpPr>
                <a:stCxn id="80" idx="0"/>
                <a:endCxn id="80" idx="2"/>
              </p:cNvCxnSpPr>
              <p:nvPr/>
            </p:nvCxnSpPr>
            <p:spPr>
              <a:xfrm>
                <a:off x="169178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1 81"/>
              <p:cNvCxnSpPr/>
              <p:nvPr/>
            </p:nvCxnSpPr>
            <p:spPr>
              <a:xfrm>
                <a:off x="2123400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1 82"/>
              <p:cNvCxnSpPr/>
              <p:nvPr/>
            </p:nvCxnSpPr>
            <p:spPr>
              <a:xfrm>
                <a:off x="126017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52" name="Gruppo 74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76" name="Rettangolo 75"/>
              <p:cNvSpPr/>
              <p:nvPr/>
            </p:nvSpPr>
            <p:spPr>
              <a:xfrm>
                <a:off x="755357" y="1557586"/>
                <a:ext cx="1872427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Connettore 1 76"/>
              <p:cNvCxnSpPr>
                <a:stCxn id="76" idx="0"/>
                <a:endCxn id="76" idx="2"/>
              </p:cNvCxnSpPr>
              <p:nvPr/>
            </p:nvCxnSpPr>
            <p:spPr>
              <a:xfrm>
                <a:off x="169157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77"/>
              <p:cNvCxnSpPr/>
              <p:nvPr/>
            </p:nvCxnSpPr>
            <p:spPr>
              <a:xfrm>
                <a:off x="212318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>
                <a:off x="125996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3" name="Gruppo 91"/>
          <p:cNvGrpSpPr>
            <a:grpSpLocks/>
          </p:cNvGrpSpPr>
          <p:nvPr/>
        </p:nvGrpSpPr>
        <p:grpSpPr bwMode="auto">
          <a:xfrm>
            <a:off x="755650" y="4365625"/>
            <a:ext cx="2087563" cy="1150938"/>
            <a:chOff x="755576" y="1556792"/>
            <a:chExt cx="2088232" cy="1152128"/>
          </a:xfrm>
        </p:grpSpPr>
        <p:grpSp>
          <p:nvGrpSpPr>
            <p:cNvPr id="34929" name="Gruppo 92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09" name="Rettangolo 108"/>
              <p:cNvSpPr/>
              <p:nvPr/>
            </p:nvSpPr>
            <p:spPr>
              <a:xfrm>
                <a:off x="755576" y="1556792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Connettore 1 109"/>
              <p:cNvCxnSpPr>
                <a:stCxn id="109" idx="0"/>
                <a:endCxn id="109" idx="2"/>
              </p:cNvCxnSpPr>
              <p:nvPr/>
            </p:nvCxnSpPr>
            <p:spPr>
              <a:xfrm>
                <a:off x="1692501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1 110"/>
              <p:cNvCxnSpPr/>
              <p:nvPr/>
            </p:nvCxnSpPr>
            <p:spPr>
              <a:xfrm>
                <a:off x="2124440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>
                <a:off x="1258975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30" name="Gruppo 93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05" name="Rettangolo 104"/>
              <p:cNvSpPr/>
              <p:nvPr/>
            </p:nvSpPr>
            <p:spPr>
              <a:xfrm>
                <a:off x="755521" y="1556395"/>
                <a:ext cx="1872263" cy="292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6" name="Connettore 1 105"/>
              <p:cNvCxnSpPr>
                <a:stCxn id="105" idx="0"/>
                <a:endCxn id="105" idx="2"/>
              </p:cNvCxnSpPr>
              <p:nvPr/>
            </p:nvCxnSpPr>
            <p:spPr>
              <a:xfrm>
                <a:off x="1692446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ttore 1 106"/>
              <p:cNvCxnSpPr/>
              <p:nvPr/>
            </p:nvCxnSpPr>
            <p:spPr>
              <a:xfrm>
                <a:off x="2124385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1 107"/>
              <p:cNvCxnSpPr/>
              <p:nvPr/>
            </p:nvCxnSpPr>
            <p:spPr>
              <a:xfrm>
                <a:off x="1258920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31" name="Gruppo 94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01" name="Rettangolo 100"/>
              <p:cNvSpPr/>
              <p:nvPr/>
            </p:nvSpPr>
            <p:spPr>
              <a:xfrm>
                <a:off x="755576" y="1557587"/>
                <a:ext cx="1872263" cy="287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" name="Connettore 1 101"/>
              <p:cNvCxnSpPr>
                <a:stCxn id="101" idx="0"/>
                <a:endCxn id="101" idx="2"/>
              </p:cNvCxnSpPr>
              <p:nvPr/>
            </p:nvCxnSpPr>
            <p:spPr>
              <a:xfrm>
                <a:off x="1692501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1 102"/>
              <p:cNvCxnSpPr/>
              <p:nvPr/>
            </p:nvCxnSpPr>
            <p:spPr>
              <a:xfrm>
                <a:off x="2124440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>
                <a:off x="1258975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32" name="Gruppo 95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97" name="Rettangolo 96"/>
              <p:cNvSpPr/>
              <p:nvPr/>
            </p:nvSpPr>
            <p:spPr>
              <a:xfrm>
                <a:off x="755521" y="1557188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8" name="Connettore 1 97"/>
              <p:cNvCxnSpPr>
                <a:stCxn id="97" idx="0"/>
                <a:endCxn id="97" idx="2"/>
              </p:cNvCxnSpPr>
              <p:nvPr/>
            </p:nvCxnSpPr>
            <p:spPr>
              <a:xfrm>
                <a:off x="1692446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98"/>
              <p:cNvCxnSpPr/>
              <p:nvPr/>
            </p:nvCxnSpPr>
            <p:spPr>
              <a:xfrm>
                <a:off x="2124385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/>
              <p:cNvCxnSpPr/>
              <p:nvPr/>
            </p:nvCxnSpPr>
            <p:spPr>
              <a:xfrm>
                <a:off x="1258920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4" name="Gruppo 112"/>
          <p:cNvGrpSpPr>
            <a:grpSpLocks/>
          </p:cNvGrpSpPr>
          <p:nvPr/>
        </p:nvGrpSpPr>
        <p:grpSpPr bwMode="auto">
          <a:xfrm>
            <a:off x="3132138" y="4365625"/>
            <a:ext cx="2087562" cy="1150938"/>
            <a:chOff x="755576" y="1556792"/>
            <a:chExt cx="2088232" cy="1152128"/>
          </a:xfrm>
        </p:grpSpPr>
        <p:grpSp>
          <p:nvGrpSpPr>
            <p:cNvPr id="34909" name="Gruppo 113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30" name="Rettangolo 129"/>
              <p:cNvSpPr/>
              <p:nvPr/>
            </p:nvSpPr>
            <p:spPr>
              <a:xfrm>
                <a:off x="755576" y="1556792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1" name="Connettore 1 130"/>
              <p:cNvCxnSpPr>
                <a:stCxn id="130" idx="0"/>
                <a:endCxn id="130" idx="2"/>
              </p:cNvCxnSpPr>
              <p:nvPr/>
            </p:nvCxnSpPr>
            <p:spPr>
              <a:xfrm>
                <a:off x="1692502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ttore 1 131"/>
              <p:cNvCxnSpPr/>
              <p:nvPr/>
            </p:nvCxnSpPr>
            <p:spPr>
              <a:xfrm>
                <a:off x="2124440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/>
              <p:nvPr/>
            </p:nvCxnSpPr>
            <p:spPr>
              <a:xfrm>
                <a:off x="1258975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10" name="Gruppo 114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26" name="Rettangolo 125"/>
              <p:cNvSpPr/>
              <p:nvPr/>
            </p:nvSpPr>
            <p:spPr>
              <a:xfrm>
                <a:off x="755521" y="1556395"/>
                <a:ext cx="1872263" cy="292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" name="Connettore 1 126"/>
              <p:cNvCxnSpPr>
                <a:stCxn id="126" idx="0"/>
                <a:endCxn id="126" idx="2"/>
              </p:cNvCxnSpPr>
              <p:nvPr/>
            </p:nvCxnSpPr>
            <p:spPr>
              <a:xfrm>
                <a:off x="1692447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/>
              <p:nvPr/>
            </p:nvCxnSpPr>
            <p:spPr>
              <a:xfrm>
                <a:off x="2124385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/>
              <p:nvPr/>
            </p:nvCxnSpPr>
            <p:spPr>
              <a:xfrm>
                <a:off x="1258920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11" name="Gruppo 115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22" name="Rettangolo 121"/>
              <p:cNvSpPr/>
              <p:nvPr/>
            </p:nvSpPr>
            <p:spPr>
              <a:xfrm>
                <a:off x="755576" y="1557587"/>
                <a:ext cx="1872263" cy="287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Connettore 1 122"/>
              <p:cNvCxnSpPr>
                <a:stCxn id="122" idx="0"/>
                <a:endCxn id="122" idx="2"/>
              </p:cNvCxnSpPr>
              <p:nvPr/>
            </p:nvCxnSpPr>
            <p:spPr>
              <a:xfrm>
                <a:off x="1692502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/>
              <p:nvPr/>
            </p:nvCxnSpPr>
            <p:spPr>
              <a:xfrm>
                <a:off x="2124440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/>
              <p:nvPr/>
            </p:nvCxnSpPr>
            <p:spPr>
              <a:xfrm>
                <a:off x="1258975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12" name="Gruppo 116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118" name="Rettangolo 117"/>
              <p:cNvSpPr/>
              <p:nvPr/>
            </p:nvSpPr>
            <p:spPr>
              <a:xfrm>
                <a:off x="755521" y="1557188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9" name="Connettore 1 118"/>
              <p:cNvCxnSpPr>
                <a:stCxn id="118" idx="0"/>
                <a:endCxn id="118" idx="2"/>
              </p:cNvCxnSpPr>
              <p:nvPr/>
            </p:nvCxnSpPr>
            <p:spPr>
              <a:xfrm>
                <a:off x="1692447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ttore 1 119"/>
              <p:cNvCxnSpPr/>
              <p:nvPr/>
            </p:nvCxnSpPr>
            <p:spPr>
              <a:xfrm>
                <a:off x="2124385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>
                <a:off x="1258920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5" name="Gruppo 133"/>
          <p:cNvGrpSpPr>
            <a:grpSpLocks/>
          </p:cNvGrpSpPr>
          <p:nvPr/>
        </p:nvGrpSpPr>
        <p:grpSpPr bwMode="auto">
          <a:xfrm>
            <a:off x="900113" y="5661025"/>
            <a:ext cx="2087562" cy="1152525"/>
            <a:chOff x="755576" y="1556792"/>
            <a:chExt cx="2088232" cy="1152128"/>
          </a:xfrm>
        </p:grpSpPr>
        <p:grpSp>
          <p:nvGrpSpPr>
            <p:cNvPr id="34889" name="Gruppo 134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51" name="Rettangolo 150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2" name="Connettore 1 151"/>
              <p:cNvCxnSpPr>
                <a:stCxn id="151" idx="0"/>
                <a:endCxn id="151" idx="2"/>
              </p:cNvCxnSpPr>
              <p:nvPr/>
            </p:nvCxnSpPr>
            <p:spPr>
              <a:xfrm>
                <a:off x="1692502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ttore 1 152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ttore 1 153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90" name="Gruppo 135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47" name="Rettangolo 146"/>
              <p:cNvSpPr/>
              <p:nvPr/>
            </p:nvSpPr>
            <p:spPr>
              <a:xfrm>
                <a:off x="755521" y="1557586"/>
                <a:ext cx="1872263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8" name="Connettore 1 147"/>
              <p:cNvCxnSpPr>
                <a:stCxn id="147" idx="0"/>
                <a:endCxn id="147" idx="2"/>
              </p:cNvCxnSpPr>
              <p:nvPr/>
            </p:nvCxnSpPr>
            <p:spPr>
              <a:xfrm>
                <a:off x="1692447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1 148"/>
              <p:cNvCxnSpPr/>
              <p:nvPr/>
            </p:nvCxnSpPr>
            <p:spPr>
              <a:xfrm>
                <a:off x="2124385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ttore 1 149"/>
              <p:cNvCxnSpPr/>
              <p:nvPr/>
            </p:nvCxnSpPr>
            <p:spPr>
              <a:xfrm>
                <a:off x="125892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91" name="Gruppo 136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43" name="Rettangolo 142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4" name="Connettore 1 143"/>
              <p:cNvCxnSpPr>
                <a:stCxn id="143" idx="0"/>
                <a:endCxn id="143" idx="2"/>
              </p:cNvCxnSpPr>
              <p:nvPr/>
            </p:nvCxnSpPr>
            <p:spPr>
              <a:xfrm>
                <a:off x="1692502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ttore 1 144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ttore 1 145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92" name="Gruppo 137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139" name="Rettangolo 138"/>
              <p:cNvSpPr/>
              <p:nvPr/>
            </p:nvSpPr>
            <p:spPr>
              <a:xfrm>
                <a:off x="755521" y="1557586"/>
                <a:ext cx="1872263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" name="Connettore 1 139"/>
              <p:cNvCxnSpPr>
                <a:stCxn id="139" idx="0"/>
                <a:endCxn id="139" idx="2"/>
              </p:cNvCxnSpPr>
              <p:nvPr/>
            </p:nvCxnSpPr>
            <p:spPr>
              <a:xfrm>
                <a:off x="1692447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ttore 1 140"/>
              <p:cNvCxnSpPr/>
              <p:nvPr/>
            </p:nvCxnSpPr>
            <p:spPr>
              <a:xfrm>
                <a:off x="2124385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1 141"/>
              <p:cNvCxnSpPr/>
              <p:nvPr/>
            </p:nvCxnSpPr>
            <p:spPr>
              <a:xfrm>
                <a:off x="125892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6" name="Gruppo 154"/>
          <p:cNvGrpSpPr>
            <a:grpSpLocks/>
          </p:cNvGrpSpPr>
          <p:nvPr/>
        </p:nvGrpSpPr>
        <p:grpSpPr bwMode="auto">
          <a:xfrm>
            <a:off x="3276600" y="5661025"/>
            <a:ext cx="2087563" cy="1152525"/>
            <a:chOff x="755576" y="1556792"/>
            <a:chExt cx="2088232" cy="1152128"/>
          </a:xfrm>
        </p:grpSpPr>
        <p:grpSp>
          <p:nvGrpSpPr>
            <p:cNvPr id="34869" name="Gruppo 155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72" name="Rettangolo 171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3" name="Connettore 1 172"/>
              <p:cNvCxnSpPr>
                <a:stCxn id="172" idx="0"/>
                <a:endCxn id="172" idx="2"/>
              </p:cNvCxnSpPr>
              <p:nvPr/>
            </p:nvCxnSpPr>
            <p:spPr>
              <a:xfrm>
                <a:off x="1692501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ttore 1 173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ttore 1 174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70" name="Gruppo 156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68" name="Rettangolo 167"/>
              <p:cNvSpPr/>
              <p:nvPr/>
            </p:nvSpPr>
            <p:spPr>
              <a:xfrm>
                <a:off x="755521" y="1557586"/>
                <a:ext cx="1872263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9" name="Connettore 1 168"/>
              <p:cNvCxnSpPr>
                <a:stCxn id="168" idx="0"/>
                <a:endCxn id="168" idx="2"/>
              </p:cNvCxnSpPr>
              <p:nvPr/>
            </p:nvCxnSpPr>
            <p:spPr>
              <a:xfrm>
                <a:off x="1692446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1 169"/>
              <p:cNvCxnSpPr/>
              <p:nvPr/>
            </p:nvCxnSpPr>
            <p:spPr>
              <a:xfrm>
                <a:off x="2124385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Connettore 1 170"/>
              <p:cNvCxnSpPr/>
              <p:nvPr/>
            </p:nvCxnSpPr>
            <p:spPr>
              <a:xfrm>
                <a:off x="125892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71" name="Gruppo 157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64" name="Rettangolo 163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5" name="Connettore 1 164"/>
              <p:cNvCxnSpPr>
                <a:stCxn id="164" idx="0"/>
                <a:endCxn id="164" idx="2"/>
              </p:cNvCxnSpPr>
              <p:nvPr/>
            </p:nvCxnSpPr>
            <p:spPr>
              <a:xfrm>
                <a:off x="1692501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1 166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72" name="Gruppo 158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160" name="Rettangolo 159"/>
              <p:cNvSpPr/>
              <p:nvPr/>
            </p:nvSpPr>
            <p:spPr>
              <a:xfrm>
                <a:off x="755521" y="1557586"/>
                <a:ext cx="1872263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1" name="Connettore 1 160"/>
              <p:cNvCxnSpPr>
                <a:stCxn id="160" idx="0"/>
                <a:endCxn id="160" idx="2"/>
              </p:cNvCxnSpPr>
              <p:nvPr/>
            </p:nvCxnSpPr>
            <p:spPr>
              <a:xfrm>
                <a:off x="1692446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/>
              <p:cNvCxnSpPr/>
              <p:nvPr/>
            </p:nvCxnSpPr>
            <p:spPr>
              <a:xfrm>
                <a:off x="2124385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ttore 1 162"/>
              <p:cNvCxnSpPr/>
              <p:nvPr/>
            </p:nvCxnSpPr>
            <p:spPr>
              <a:xfrm>
                <a:off x="125892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Ovale 175"/>
          <p:cNvSpPr/>
          <p:nvPr/>
        </p:nvSpPr>
        <p:spPr>
          <a:xfrm>
            <a:off x="1476375" y="25654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7" name="Ovale 176"/>
          <p:cNvSpPr/>
          <p:nvPr/>
        </p:nvSpPr>
        <p:spPr>
          <a:xfrm>
            <a:off x="1258888" y="227647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8" name="Ovale 177"/>
          <p:cNvSpPr/>
          <p:nvPr/>
        </p:nvSpPr>
        <p:spPr>
          <a:xfrm>
            <a:off x="1042988" y="19891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9" name="Ovale 178"/>
          <p:cNvSpPr/>
          <p:nvPr/>
        </p:nvSpPr>
        <p:spPr>
          <a:xfrm>
            <a:off x="827088" y="170021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0" name="Ovale 179"/>
          <p:cNvSpPr/>
          <p:nvPr/>
        </p:nvSpPr>
        <p:spPr>
          <a:xfrm>
            <a:off x="3851275" y="255587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1" name="Ovale 180"/>
          <p:cNvSpPr/>
          <p:nvPr/>
        </p:nvSpPr>
        <p:spPr>
          <a:xfrm>
            <a:off x="3635375" y="2268538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2" name="Ovale 181"/>
          <p:cNvSpPr/>
          <p:nvPr/>
        </p:nvSpPr>
        <p:spPr>
          <a:xfrm>
            <a:off x="3348038" y="197961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3" name="Ovale 182"/>
          <p:cNvSpPr/>
          <p:nvPr/>
        </p:nvSpPr>
        <p:spPr>
          <a:xfrm>
            <a:off x="3635375" y="169227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4" name="Ovale 183"/>
          <p:cNvSpPr/>
          <p:nvPr/>
        </p:nvSpPr>
        <p:spPr>
          <a:xfrm>
            <a:off x="1547813" y="3933825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5" name="Ovale 184"/>
          <p:cNvSpPr/>
          <p:nvPr/>
        </p:nvSpPr>
        <p:spPr>
          <a:xfrm>
            <a:off x="1331913" y="36449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6" name="Ovale 185"/>
          <p:cNvSpPr/>
          <p:nvPr/>
        </p:nvSpPr>
        <p:spPr>
          <a:xfrm>
            <a:off x="1547813" y="33575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7" name="Ovale 186"/>
          <p:cNvSpPr/>
          <p:nvPr/>
        </p:nvSpPr>
        <p:spPr>
          <a:xfrm>
            <a:off x="1331913" y="30686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8" name="Ovale 187"/>
          <p:cNvSpPr/>
          <p:nvPr/>
        </p:nvSpPr>
        <p:spPr>
          <a:xfrm>
            <a:off x="3924300" y="39338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9" name="Ovale 188"/>
          <p:cNvSpPr/>
          <p:nvPr/>
        </p:nvSpPr>
        <p:spPr>
          <a:xfrm>
            <a:off x="3708400" y="36449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0" name="Ovale 189"/>
          <p:cNvSpPr/>
          <p:nvPr/>
        </p:nvSpPr>
        <p:spPr>
          <a:xfrm>
            <a:off x="3924300" y="3357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1" name="Ovale 190"/>
          <p:cNvSpPr/>
          <p:nvPr/>
        </p:nvSpPr>
        <p:spPr>
          <a:xfrm>
            <a:off x="4140200" y="306863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2" name="Ovale 191"/>
          <p:cNvSpPr/>
          <p:nvPr/>
        </p:nvSpPr>
        <p:spPr>
          <a:xfrm>
            <a:off x="1116013" y="530066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3" name="Ovale 192"/>
          <p:cNvSpPr/>
          <p:nvPr/>
        </p:nvSpPr>
        <p:spPr>
          <a:xfrm>
            <a:off x="1403350" y="501332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4" name="Ovale 193"/>
          <p:cNvSpPr/>
          <p:nvPr/>
        </p:nvSpPr>
        <p:spPr>
          <a:xfrm>
            <a:off x="1619250" y="47244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5" name="Ovale 194"/>
          <p:cNvSpPr/>
          <p:nvPr/>
        </p:nvSpPr>
        <p:spPr>
          <a:xfrm>
            <a:off x="1835150" y="4437063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6" name="Ovale 195"/>
          <p:cNvSpPr/>
          <p:nvPr/>
        </p:nvSpPr>
        <p:spPr>
          <a:xfrm>
            <a:off x="3563938" y="53006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7" name="Ovale 196"/>
          <p:cNvSpPr/>
          <p:nvPr/>
        </p:nvSpPr>
        <p:spPr>
          <a:xfrm>
            <a:off x="3779838" y="50133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8" name="Ovale 197"/>
          <p:cNvSpPr/>
          <p:nvPr/>
        </p:nvSpPr>
        <p:spPr>
          <a:xfrm>
            <a:off x="3995738" y="47244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9" name="Ovale 198"/>
          <p:cNvSpPr/>
          <p:nvPr/>
        </p:nvSpPr>
        <p:spPr>
          <a:xfrm>
            <a:off x="3779838" y="44370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0" name="Ovale 199"/>
          <p:cNvSpPr/>
          <p:nvPr/>
        </p:nvSpPr>
        <p:spPr>
          <a:xfrm>
            <a:off x="1547813" y="57324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1" name="Ovale 200"/>
          <p:cNvSpPr/>
          <p:nvPr/>
        </p:nvSpPr>
        <p:spPr>
          <a:xfrm>
            <a:off x="1331913" y="602138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2" name="Ovale 201"/>
          <p:cNvSpPr/>
          <p:nvPr/>
        </p:nvSpPr>
        <p:spPr>
          <a:xfrm>
            <a:off x="1547813" y="63087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3" name="Ovale 202"/>
          <p:cNvSpPr/>
          <p:nvPr/>
        </p:nvSpPr>
        <p:spPr>
          <a:xfrm>
            <a:off x="1331913" y="659765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4" name="Ovale 203"/>
          <p:cNvSpPr/>
          <p:nvPr/>
        </p:nvSpPr>
        <p:spPr>
          <a:xfrm>
            <a:off x="3492500" y="573246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5" name="Ovale 204"/>
          <p:cNvSpPr/>
          <p:nvPr/>
        </p:nvSpPr>
        <p:spPr>
          <a:xfrm>
            <a:off x="3708400" y="602138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6" name="Ovale 205"/>
          <p:cNvSpPr/>
          <p:nvPr/>
        </p:nvSpPr>
        <p:spPr>
          <a:xfrm>
            <a:off x="3924300" y="6308725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7" name="Ovale 206"/>
          <p:cNvSpPr/>
          <p:nvPr/>
        </p:nvSpPr>
        <p:spPr>
          <a:xfrm>
            <a:off x="3708400" y="659765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20" name="Freccia circolare a destra 219"/>
          <p:cNvSpPr/>
          <p:nvPr/>
        </p:nvSpPr>
        <p:spPr>
          <a:xfrm>
            <a:off x="107950" y="2276475"/>
            <a:ext cx="431800" cy="30241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21" name="Freccia circolare a destra 220"/>
          <p:cNvSpPr/>
          <p:nvPr/>
        </p:nvSpPr>
        <p:spPr>
          <a:xfrm>
            <a:off x="179388" y="3573463"/>
            <a:ext cx="431800" cy="30241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4861" name="CasellaDiTesto 221"/>
          <p:cNvSpPr txBox="1">
            <a:spLocks noChangeArrowheads="1"/>
          </p:cNvSpPr>
          <p:nvPr/>
        </p:nvSpPr>
        <p:spPr bwMode="auto">
          <a:xfrm>
            <a:off x="215900" y="2565400"/>
            <a:ext cx="46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black"/>
                </a:solidFill>
                <a:latin typeface="Blackadder ITC" pitchFamily="82" charset="0"/>
              </a:rPr>
              <a:t>P</a:t>
            </a:r>
          </a:p>
        </p:txBody>
      </p:sp>
      <p:sp>
        <p:nvSpPr>
          <p:cNvPr id="34862" name="Rettangolo 222"/>
          <p:cNvSpPr>
            <a:spLocks noChangeArrowheads="1"/>
          </p:cNvSpPr>
          <p:nvPr/>
        </p:nvSpPr>
        <p:spPr bwMode="auto">
          <a:xfrm>
            <a:off x="339725" y="3933825"/>
            <a:ext cx="46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black"/>
                </a:solidFill>
                <a:latin typeface="Blackadder ITC" pitchFamily="82" charset="0"/>
                <a:cs typeface="Arial" charset="0"/>
              </a:rPr>
              <a:t>P</a:t>
            </a:r>
          </a:p>
        </p:txBody>
      </p:sp>
      <p:sp>
        <p:nvSpPr>
          <p:cNvPr id="224" name="Freccia circolare a sinistra 223"/>
          <p:cNvSpPr/>
          <p:nvPr/>
        </p:nvSpPr>
        <p:spPr>
          <a:xfrm>
            <a:off x="5292725" y="1989138"/>
            <a:ext cx="431800" cy="2952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25" name="Freccia circolare a sinistra 224"/>
          <p:cNvSpPr/>
          <p:nvPr/>
        </p:nvSpPr>
        <p:spPr>
          <a:xfrm>
            <a:off x="5435600" y="3284538"/>
            <a:ext cx="431800" cy="2952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4865" name="Rettangolo 225"/>
          <p:cNvSpPr>
            <a:spLocks noChangeArrowheads="1"/>
          </p:cNvSpPr>
          <p:nvPr/>
        </p:nvSpPr>
        <p:spPr bwMode="auto">
          <a:xfrm>
            <a:off x="5003800" y="2555875"/>
            <a:ext cx="468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srgbClr val="000000"/>
                </a:solidFill>
                <a:latin typeface="Blackadder ITC" pitchFamily="82" charset="0"/>
                <a:cs typeface="Arial" charset="0"/>
              </a:rPr>
              <a:t>P</a:t>
            </a:r>
          </a:p>
        </p:txBody>
      </p:sp>
      <p:sp>
        <p:nvSpPr>
          <p:cNvPr id="34866" name="Rettangolo 226"/>
          <p:cNvSpPr>
            <a:spLocks noChangeArrowheads="1"/>
          </p:cNvSpPr>
          <p:nvPr/>
        </p:nvSpPr>
        <p:spPr bwMode="auto">
          <a:xfrm>
            <a:off x="5111750" y="3933825"/>
            <a:ext cx="46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srgbClr val="000000"/>
                </a:solidFill>
                <a:latin typeface="Blackadder ITC" pitchFamily="82" charset="0"/>
                <a:cs typeface="Arial" charset="0"/>
              </a:rPr>
              <a:t>P</a:t>
            </a:r>
          </a:p>
        </p:txBody>
      </p:sp>
      <p:sp>
        <p:nvSpPr>
          <p:cNvPr id="34867" name="CasellaDiTesto 227"/>
          <p:cNvSpPr txBox="1">
            <a:spLocks noChangeArrowheads="1"/>
          </p:cNvSpPr>
          <p:nvPr/>
        </p:nvSpPr>
        <p:spPr bwMode="auto">
          <a:xfrm>
            <a:off x="6011863" y="1441450"/>
            <a:ext cx="30972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4 pattern for a fixed pivot tube. The other 4 pattern can be found via a parity transformation.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So in this example there are 8 patterns per pivot tube and 4 pivot tubes. In total 32 combinations. 5 bits are enough to code the info.  14.8 MHz sampling means 74 Mbit/s link.</a:t>
            </a:r>
          </a:p>
        </p:txBody>
      </p:sp>
      <p:pic>
        <p:nvPicPr>
          <p:cNvPr id="3486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44988"/>
            <a:ext cx="28019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prototype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consists</a:t>
            </a:r>
            <a:r>
              <a:rPr lang="it-IT" dirty="0" smtClean="0"/>
              <a:t> of 8 </a:t>
            </a:r>
            <a:r>
              <a:rPr lang="it-IT" dirty="0" err="1" smtClean="0"/>
              <a:t>layers</a:t>
            </a:r>
            <a:r>
              <a:rPr lang="it-IT" dirty="0" smtClean="0"/>
              <a:t>.</a:t>
            </a:r>
          </a:p>
          <a:p>
            <a:r>
              <a:rPr lang="it-IT" dirty="0" smtClean="0"/>
              <a:t>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natural</a:t>
            </a:r>
            <a:r>
              <a:rPr lang="it-IT" dirty="0" smtClean="0"/>
              <a:t> from the trigger </a:t>
            </a:r>
            <a:r>
              <a:rPr lang="it-IT" dirty="0" err="1" smtClean="0"/>
              <a:t>point</a:t>
            </a:r>
            <a:r>
              <a:rPr lang="it-IT" dirty="0" smtClean="0"/>
              <a:t> of </a:t>
            </a:r>
            <a:r>
              <a:rPr lang="it-IT" dirty="0" err="1" smtClean="0"/>
              <a:t>view</a:t>
            </a:r>
            <a:r>
              <a:rPr lang="it-IT" dirty="0" smtClean="0"/>
              <a:t> to split </a:t>
            </a:r>
            <a:r>
              <a:rPr lang="it-IT" dirty="0" err="1" smtClean="0"/>
              <a:t>it</a:t>
            </a:r>
            <a:r>
              <a:rPr lang="it-IT" dirty="0" smtClean="0"/>
              <a:t> in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equivalent</a:t>
            </a:r>
            <a:r>
              <a:rPr lang="it-IT" dirty="0" smtClean="0"/>
              <a:t> </a:t>
            </a:r>
            <a:r>
              <a:rPr lang="it-IT" dirty="0" err="1" smtClean="0"/>
              <a:t>SLs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track</a:t>
            </a:r>
            <a:r>
              <a:rPr lang="it-IT" dirty="0" smtClean="0"/>
              <a:t> candidate with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are </a:t>
            </a:r>
            <a:r>
              <a:rPr lang="it-IT" dirty="0" err="1" smtClean="0"/>
              <a:t>here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.</a:t>
            </a:r>
          </a:p>
          <a:p>
            <a:r>
              <a:rPr lang="it-IT" dirty="0" smtClean="0"/>
              <a:t>At the moment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investigating</a:t>
            </a:r>
            <a:r>
              <a:rPr lang="it-IT" dirty="0" smtClean="0"/>
              <a:t> 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delivering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to an HPTDC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892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on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6944" r="56760" b="17824"/>
          <a:stretch/>
        </p:blipFill>
        <p:spPr>
          <a:xfrm>
            <a:off x="6096000" y="1844824"/>
            <a:ext cx="3048000" cy="4127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r="22034" b="7787"/>
          <a:stretch/>
        </p:blipFill>
        <p:spPr>
          <a:xfrm>
            <a:off x="2966220" y="1477542"/>
            <a:ext cx="2448272" cy="15641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r="47681" b="8394"/>
          <a:stretch/>
        </p:blipFill>
        <p:spPr>
          <a:xfrm>
            <a:off x="1475656" y="2943127"/>
            <a:ext cx="1656183" cy="15003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" r="55942" b="8393"/>
          <a:stretch/>
        </p:blipFill>
        <p:spPr>
          <a:xfrm>
            <a:off x="179512" y="4293095"/>
            <a:ext cx="1296145" cy="13681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r="62319" b="50000"/>
          <a:stretch/>
        </p:blipFill>
        <p:spPr>
          <a:xfrm>
            <a:off x="179512" y="5877272"/>
            <a:ext cx="962066" cy="7169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83768" y="5445224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our</a:t>
            </a:r>
            <a:r>
              <a:rPr lang="it-IT" dirty="0" smtClean="0"/>
              <a:t> case 20 </a:t>
            </a:r>
            <a:r>
              <a:rPr lang="it-IT" dirty="0" err="1" smtClean="0"/>
              <a:t>address</a:t>
            </a:r>
            <a:r>
              <a:rPr lang="it-IT" dirty="0" smtClean="0"/>
              <a:t> per</a:t>
            </a:r>
          </a:p>
          <a:p>
            <a:r>
              <a:rPr lang="it-IT" dirty="0" smtClean="0"/>
              <a:t>single </a:t>
            </a:r>
            <a:r>
              <a:rPr lang="it-IT" dirty="0" err="1" smtClean="0"/>
              <a:t>multilayer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1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cosmics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2348881"/>
            <a:ext cx="4955537" cy="36724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65" y="2060848"/>
            <a:ext cx="494091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352482" cy="990600"/>
          </a:xfrm>
        </p:spPr>
        <p:txBody>
          <a:bodyPr/>
          <a:lstStyle/>
          <a:p>
            <a:r>
              <a:rPr lang="it-IT" dirty="0"/>
              <a:t>#</a:t>
            </a:r>
            <a:r>
              <a:rPr lang="it-IT" dirty="0" err="1" smtClean="0"/>
              <a:t>Tracks</a:t>
            </a:r>
            <a:r>
              <a:rPr lang="it-IT" dirty="0" smtClean="0"/>
              <a:t> vs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data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5662" r="4445" b="5205"/>
          <a:stretch/>
        </p:blipFill>
        <p:spPr>
          <a:xfrm>
            <a:off x="580256" y="1628800"/>
            <a:ext cx="4235865" cy="40324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47664" y="5733256"/>
            <a:ext cx="26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(MHz)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-532344" y="2979436"/>
            <a:ext cx="177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tracks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5433" r="2468" b="5678"/>
          <a:stretch/>
        </p:blipFill>
        <p:spPr>
          <a:xfrm>
            <a:off x="4825869" y="1628800"/>
            <a:ext cx="4223444" cy="40223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84168" y="573325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ddr1%addr2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411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Number</a:t>
            </a:r>
            <a:r>
              <a:rPr lang="it-IT" sz="3600" dirty="0" smtClean="0"/>
              <a:t> of </a:t>
            </a:r>
            <a:r>
              <a:rPr lang="it-IT" sz="3600" dirty="0" err="1"/>
              <a:t>f</a:t>
            </a:r>
            <a:r>
              <a:rPr lang="it-IT" sz="3600" dirty="0" err="1" smtClean="0"/>
              <a:t>ired</a:t>
            </a:r>
            <a:r>
              <a:rPr lang="it-IT" sz="3600" dirty="0" smtClean="0"/>
              <a:t> </a:t>
            </a:r>
            <a:r>
              <a:rPr lang="it-IT" sz="3600" dirty="0" err="1" smtClean="0"/>
              <a:t>lookup</a:t>
            </a:r>
            <a:r>
              <a:rPr lang="it-IT" sz="3600" dirty="0" smtClean="0"/>
              <a:t> </a:t>
            </a:r>
            <a:r>
              <a:rPr lang="it-IT" sz="3600" dirty="0" err="1" smtClean="0"/>
              <a:t>tables</a:t>
            </a:r>
            <a:r>
              <a:rPr lang="it-IT" sz="3600" dirty="0" smtClean="0"/>
              <a:t> (on </a:t>
            </a:r>
            <a:r>
              <a:rPr lang="it-IT" sz="3600" dirty="0" err="1" smtClean="0"/>
              <a:t>cosmic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5622" r="5145" b="2589"/>
          <a:stretch/>
        </p:blipFill>
        <p:spPr>
          <a:xfrm>
            <a:off x="251520" y="1916832"/>
            <a:ext cx="3759200" cy="3746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3777" r="-17" b="2223"/>
          <a:stretch/>
        </p:blipFill>
        <p:spPr>
          <a:xfrm>
            <a:off x="4716016" y="1679352"/>
            <a:ext cx="4109217" cy="40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</a:t>
            </a:r>
            <a:r>
              <a:rPr lang="it-IT" dirty="0" err="1" smtClean="0"/>
              <a:t>cosmic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729708" cy="472970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40152" y="3140968"/>
            <a:ext cx="286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Correlation</a:t>
            </a:r>
            <a:r>
              <a:rPr lang="it-IT" dirty="0" smtClean="0"/>
              <a:t> in time 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with </a:t>
            </a:r>
            <a:r>
              <a:rPr lang="it-IT" dirty="0" err="1" smtClean="0"/>
              <a:t>lowest</a:t>
            </a:r>
            <a:r>
              <a:rPr lang="it-IT" dirty="0" smtClean="0"/>
              <a:t> time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44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Number</a:t>
            </a:r>
            <a:r>
              <a:rPr lang="it-IT" sz="3600" dirty="0" smtClean="0"/>
              <a:t> of </a:t>
            </a:r>
            <a:r>
              <a:rPr lang="it-IT" sz="3600" dirty="0" err="1" smtClean="0"/>
              <a:t>fired</a:t>
            </a:r>
            <a:r>
              <a:rPr lang="it-IT" sz="3600" dirty="0" smtClean="0"/>
              <a:t> </a:t>
            </a:r>
            <a:r>
              <a:rPr lang="it-IT" sz="3600" dirty="0" err="1" smtClean="0"/>
              <a:t>lookup</a:t>
            </a:r>
            <a:r>
              <a:rPr lang="it-IT" sz="3600" dirty="0" smtClean="0"/>
              <a:t> </a:t>
            </a:r>
            <a:r>
              <a:rPr lang="it-IT" sz="3600" dirty="0" err="1" smtClean="0"/>
              <a:t>tables</a:t>
            </a:r>
            <a:r>
              <a:rPr lang="it-IT" sz="3600" dirty="0" smtClean="0"/>
              <a:t> (on data)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4173" r="4550" b="2050"/>
          <a:stretch/>
        </p:blipFill>
        <p:spPr>
          <a:xfrm>
            <a:off x="254968" y="1591320"/>
            <a:ext cx="4368924" cy="43689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4222" b="1778"/>
          <a:stretch/>
        </p:blipFill>
        <p:spPr>
          <a:xfrm>
            <a:off x="4603924" y="1700808"/>
            <a:ext cx="4313565" cy="41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0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81636" cy="408163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93204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Correlation in time </a:t>
            </a:r>
          </a:p>
          <a:p>
            <a:r>
              <a:rPr lang="en-US" dirty="0"/>
              <a:t>the three hits with lowest time</a:t>
            </a:r>
          </a:p>
        </p:txBody>
      </p:sp>
    </p:spTree>
    <p:extLst>
      <p:ext uri="{BB962C8B-B14F-4D97-AF65-F5344CB8AC3E}">
        <p14:creationId xmlns:p14="http://schemas.microsoft.com/office/powerpoint/2010/main" val="74497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on </a:t>
            </a:r>
            <a:r>
              <a:rPr lang="it-IT" dirty="0" err="1" smtClean="0"/>
              <a:t>cosmic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6445" r="6223" b="5111"/>
          <a:stretch/>
        </p:blipFill>
        <p:spPr>
          <a:xfrm>
            <a:off x="182216" y="1709440"/>
            <a:ext cx="3240360" cy="30853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5334" r="7112" b="5334"/>
          <a:stretch/>
        </p:blipFill>
        <p:spPr>
          <a:xfrm>
            <a:off x="4801878" y="1700808"/>
            <a:ext cx="3085318" cy="30853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5075892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only</a:t>
            </a:r>
            <a:r>
              <a:rPr lang="it-IT" dirty="0" smtClean="0"/>
              <a:t> 2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RMS=17 </a:t>
            </a:r>
            <a:r>
              <a:rPr lang="it-IT" dirty="0" err="1" smtClean="0"/>
              <a:t>counts</a:t>
            </a:r>
            <a:r>
              <a:rPr lang="it-IT" dirty="0" smtClean="0"/>
              <a:t> i.e. 27 ns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501317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more </a:t>
            </a:r>
            <a:r>
              <a:rPr lang="it-IT" dirty="0" err="1" smtClean="0"/>
              <a:t>than</a:t>
            </a:r>
            <a:r>
              <a:rPr lang="it-IT" dirty="0" smtClean="0"/>
              <a:t> 1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RMS=15.15 </a:t>
            </a:r>
            <a:r>
              <a:rPr lang="it-IT" dirty="0" err="1" smtClean="0"/>
              <a:t>counts</a:t>
            </a:r>
            <a:r>
              <a:rPr lang="it-IT" dirty="0" smtClean="0"/>
              <a:t> i.e. 24 ns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6165304"/>
            <a:ext cx="873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algorithm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assert</a:t>
            </a:r>
            <a:r>
              <a:rPr lang="it-IT" dirty="0" smtClean="0"/>
              <a:t> the trigger on the </a:t>
            </a:r>
            <a:r>
              <a:rPr lang="it-IT" dirty="0" err="1" smtClean="0"/>
              <a:t>basis</a:t>
            </a:r>
            <a:r>
              <a:rPr lang="it-IT" dirty="0" smtClean="0"/>
              <a:t> of the first hit </a:t>
            </a:r>
            <a:r>
              <a:rPr lang="it-IT" dirty="0" err="1" smtClean="0"/>
              <a:t>coincidence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endParaRPr lang="it-IT" dirty="0" smtClean="0"/>
          </a:p>
          <a:p>
            <a:r>
              <a:rPr lang="it-IT" dirty="0" err="1" smtClean="0"/>
              <a:t>have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50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735013" y="203200"/>
            <a:ext cx="8229600" cy="849313"/>
          </a:xfrm>
        </p:spPr>
        <p:txBody>
          <a:bodyPr/>
          <a:lstStyle/>
          <a:p>
            <a:pPr eaLnBrk="1" hangingPunct="1"/>
            <a:r>
              <a:rPr lang="it-IT" smtClean="0"/>
              <a:t>DC SuperB present-1 design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07950" y="1700213"/>
          <a:ext cx="8964612" cy="391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</a:tblGrid>
              <a:tr h="37096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SL5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SL7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SL9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SL10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3709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Planes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35" marB="45735"/>
                </a:tc>
              </a:tr>
              <a:tr h="3709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35" marB="45735"/>
                </a:tc>
              </a:tr>
              <a:tr h="731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#wires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172*4</a:t>
                      </a:r>
                    </a:p>
                    <a:p>
                      <a:pPr algn="ctr"/>
                      <a:r>
                        <a:rPr lang="it-IT" sz="1400" dirty="0" smtClean="0"/>
                        <a:t>204*4</a:t>
                      </a:r>
                    </a:p>
                    <a:p>
                      <a:pPr algn="ctr"/>
                      <a:r>
                        <a:rPr lang="en-US" sz="1400" dirty="0" smtClean="0"/>
                        <a:t>1504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118*4</a:t>
                      </a:r>
                    </a:p>
                    <a:p>
                      <a:pPr algn="ctr"/>
                      <a:r>
                        <a:rPr lang="it-IT" sz="1400" dirty="0" smtClean="0"/>
                        <a:t>472 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134*4</a:t>
                      </a:r>
                    </a:p>
                    <a:p>
                      <a:pPr algn="ctr"/>
                      <a:r>
                        <a:rPr lang="it-IT" sz="1400" dirty="0" smtClean="0"/>
                        <a:t>536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150*4</a:t>
                      </a:r>
                    </a:p>
                    <a:p>
                      <a:pPr algn="ctr"/>
                      <a:r>
                        <a:rPr lang="it-IT" sz="1400" dirty="0" smtClean="0"/>
                        <a:t>600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166*4</a:t>
                      </a:r>
                    </a:p>
                    <a:p>
                      <a:pPr algn="ctr"/>
                      <a:r>
                        <a:rPr lang="it-IT" sz="1400" dirty="0" smtClean="0"/>
                        <a:t>664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182*4</a:t>
                      </a:r>
                    </a:p>
                    <a:p>
                      <a:pPr algn="ctr"/>
                      <a:r>
                        <a:rPr lang="it-IT" sz="1400" dirty="0" smtClean="0"/>
                        <a:t>728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198*4</a:t>
                      </a:r>
                    </a:p>
                    <a:p>
                      <a:pPr algn="ctr"/>
                      <a:r>
                        <a:rPr lang="it-IT" sz="1400" dirty="0" smtClean="0"/>
                        <a:t>792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214*4</a:t>
                      </a:r>
                    </a:p>
                    <a:p>
                      <a:pPr algn="ctr"/>
                      <a:r>
                        <a:rPr lang="it-IT" sz="1400" dirty="0" smtClean="0"/>
                        <a:t>856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230*4</a:t>
                      </a:r>
                    </a:p>
                    <a:p>
                      <a:pPr algn="ctr"/>
                      <a:r>
                        <a:rPr lang="it-IT" sz="1400" dirty="0" smtClean="0"/>
                        <a:t>920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246*4</a:t>
                      </a:r>
                    </a:p>
                    <a:p>
                      <a:pPr algn="ctr"/>
                      <a:r>
                        <a:rPr lang="it-IT" sz="1400" dirty="0" smtClean="0"/>
                        <a:t>984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8056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#TSF</a:t>
                      </a:r>
                    </a:p>
                    <a:p>
                      <a:pPr algn="ctr"/>
                      <a:r>
                        <a:rPr lang="en-US" sz="1400" dirty="0" smtClean="0"/>
                        <a:t>48 opt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#NBCD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48 opt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#TSF 64</a:t>
                      </a:r>
                      <a:r>
                        <a:rPr lang="en-US" sz="1400" baseline="0" dirty="0" smtClean="0"/>
                        <a:t> opt 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#NDCB 64 opt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10/11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</a:tbl>
          </a:graphicData>
        </a:graphic>
      </p:graphicFrame>
      <p:sp>
        <p:nvSpPr>
          <p:cNvPr id="27770" name="CasellaDiTesto 2"/>
          <p:cNvSpPr txBox="1">
            <a:spLocks noChangeArrowheads="1"/>
          </p:cNvSpPr>
          <p:nvPr/>
        </p:nvSpPr>
        <p:spPr bwMode="auto">
          <a:xfrm>
            <a:off x="1398588" y="5516563"/>
            <a:ext cx="627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Number of wire could increase due to internal radius uncertainties.</a:t>
            </a:r>
          </a:p>
        </p:txBody>
      </p:sp>
      <p:sp>
        <p:nvSpPr>
          <p:cNvPr id="27771" name="CasellaDiTesto 3"/>
          <p:cNvSpPr txBox="1">
            <a:spLocks noChangeArrowheads="1"/>
          </p:cNvSpPr>
          <p:nvPr/>
        </p:nvSpPr>
        <p:spPr bwMode="auto">
          <a:xfrm>
            <a:off x="107950" y="5876925"/>
            <a:ext cx="875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The 48 vs 64 depends on the form factor of the FE board used at the moment a conservative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assumption has been made (i.e. 6U VME form factor)</a:t>
            </a:r>
          </a:p>
        </p:txBody>
      </p:sp>
    </p:spTree>
    <p:extLst>
      <p:ext uri="{BB962C8B-B14F-4D97-AF65-F5344CB8AC3E}">
        <p14:creationId xmlns:p14="http://schemas.microsoft.com/office/powerpoint/2010/main" val="12547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on </a:t>
            </a:r>
            <a:r>
              <a:rPr lang="it-IT" dirty="0" err="1" smtClean="0"/>
              <a:t>beam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075892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only</a:t>
            </a:r>
            <a:r>
              <a:rPr lang="it-IT" dirty="0" smtClean="0"/>
              <a:t> 2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RMS=18.8 </a:t>
            </a:r>
            <a:r>
              <a:rPr lang="it-IT" dirty="0" err="1" smtClean="0"/>
              <a:t>counts</a:t>
            </a:r>
            <a:r>
              <a:rPr lang="it-IT" dirty="0" smtClean="0"/>
              <a:t> i.e. 30 ns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501317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more </a:t>
            </a:r>
            <a:r>
              <a:rPr lang="it-IT" dirty="0" err="1" smtClean="0"/>
              <a:t>than</a:t>
            </a:r>
            <a:r>
              <a:rPr lang="it-IT" dirty="0" smtClean="0"/>
              <a:t> 1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RMS=13.17 </a:t>
            </a:r>
            <a:r>
              <a:rPr lang="it-IT" dirty="0" err="1" smtClean="0"/>
              <a:t>counts</a:t>
            </a:r>
            <a:r>
              <a:rPr lang="it-IT" dirty="0" smtClean="0"/>
              <a:t> i.e. 21 ns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6889" r="6000" b="6000"/>
          <a:stretch/>
        </p:blipFill>
        <p:spPr>
          <a:xfrm>
            <a:off x="179512" y="1819359"/>
            <a:ext cx="3340472" cy="31938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6476" r="4700" b="5302"/>
          <a:stretch/>
        </p:blipFill>
        <p:spPr>
          <a:xfrm>
            <a:off x="4826921" y="1746070"/>
            <a:ext cx="3456384" cy="32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8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63575" y="53975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BaBar Strategy (1)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20850"/>
            <a:ext cx="77771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6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663575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BaBar Strategy (2)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7273925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CasellaDiTesto 3"/>
          <p:cNvSpPr txBox="1">
            <a:spLocks noChangeArrowheads="1"/>
          </p:cNvSpPr>
          <p:nvPr/>
        </p:nvSpPr>
        <p:spPr bwMode="auto">
          <a:xfrm>
            <a:off x="5724525" y="1700213"/>
            <a:ext cx="3425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Serialization occurs here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all DC hits on optical links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with this strategy 64 links.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772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20938"/>
            <a:ext cx="45529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Freeform 163"/>
          <p:cNvSpPr>
            <a:spLocks/>
          </p:cNvSpPr>
          <p:nvPr/>
        </p:nvSpPr>
        <p:spPr bwMode="auto">
          <a:xfrm>
            <a:off x="2736850" y="3716338"/>
            <a:ext cx="2051050" cy="317500"/>
          </a:xfrm>
          <a:custGeom>
            <a:avLst/>
            <a:gdLst>
              <a:gd name="T0" fmla="*/ 0 w 635"/>
              <a:gd name="T1" fmla="*/ 0 h 137"/>
              <a:gd name="T2" fmla="*/ 2147483647 w 635"/>
              <a:gd name="T3" fmla="*/ 2147483647 h 137"/>
              <a:gd name="T4" fmla="*/ 2147483647 w 635"/>
              <a:gd name="T5" fmla="*/ 2147483647 h 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137">
                <a:moveTo>
                  <a:pt x="0" y="0"/>
                </a:moveTo>
                <a:cubicBezTo>
                  <a:pt x="37" y="34"/>
                  <a:pt x="75" y="68"/>
                  <a:pt x="181" y="91"/>
                </a:cubicBezTo>
                <a:cubicBezTo>
                  <a:pt x="287" y="114"/>
                  <a:pt x="461" y="125"/>
                  <a:pt x="635" y="137"/>
                </a:cubicBezTo>
              </a:path>
            </a:pathLst>
          </a:cu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ext Box 156"/>
          <p:cNvSpPr txBox="1">
            <a:spLocks noChangeArrowheads="1"/>
          </p:cNvSpPr>
          <p:nvPr/>
        </p:nvSpPr>
        <p:spPr bwMode="auto">
          <a:xfrm>
            <a:off x="250825" y="1700213"/>
            <a:ext cx="33131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Super B detector</a:t>
            </a:r>
          </a:p>
        </p:txBody>
      </p:sp>
      <p:sp>
        <p:nvSpPr>
          <p:cNvPr id="10" name="Text Box 156"/>
          <p:cNvSpPr txBox="1">
            <a:spLocks noChangeArrowheads="1"/>
          </p:cNvSpPr>
          <p:nvPr/>
        </p:nvSpPr>
        <p:spPr bwMode="auto">
          <a:xfrm>
            <a:off x="3779838" y="3148013"/>
            <a:ext cx="13684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i="1" dirty="0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8056 </a:t>
            </a:r>
            <a:r>
              <a:rPr lang="it-IT" i="1" dirty="0" err="1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wires</a:t>
            </a:r>
            <a:r>
              <a:rPr lang="it-IT" i="1" dirty="0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it-IT" i="1" dirty="0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from DC</a:t>
            </a: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7956550" y="2070100"/>
            <a:ext cx="1152525" cy="277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SL1</a:t>
            </a: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7956550" y="2430463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SL2</a:t>
            </a: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7956550" y="2790825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SL3</a:t>
            </a:r>
          </a:p>
        </p:txBody>
      </p:sp>
      <p:sp>
        <p:nvSpPr>
          <p:cNvPr id="16" name="Text Box 151"/>
          <p:cNvSpPr txBox="1">
            <a:spLocks noChangeArrowheads="1"/>
          </p:cNvSpPr>
          <p:nvPr/>
        </p:nvSpPr>
        <p:spPr bwMode="auto">
          <a:xfrm>
            <a:off x="7956550" y="3149600"/>
            <a:ext cx="1152525" cy="277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SL4</a:t>
            </a:r>
          </a:p>
        </p:txBody>
      </p: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7956550" y="3509963"/>
            <a:ext cx="1152525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SL5</a:t>
            </a:r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7956550" y="3870325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SL6</a:t>
            </a:r>
          </a:p>
        </p:txBody>
      </p:sp>
      <p:sp>
        <p:nvSpPr>
          <p:cNvPr id="19" name="Text Box 151"/>
          <p:cNvSpPr txBox="1">
            <a:spLocks noChangeArrowheads="1"/>
          </p:cNvSpPr>
          <p:nvPr/>
        </p:nvSpPr>
        <p:spPr bwMode="auto">
          <a:xfrm>
            <a:off x="7956550" y="4230688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SL7</a:t>
            </a:r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7956550" y="4591050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SL8</a:t>
            </a:r>
          </a:p>
        </p:txBody>
      </p:sp>
      <p:sp>
        <p:nvSpPr>
          <p:cNvPr id="21" name="Text Box 151"/>
          <p:cNvSpPr txBox="1">
            <a:spLocks noChangeArrowheads="1"/>
          </p:cNvSpPr>
          <p:nvPr/>
        </p:nvSpPr>
        <p:spPr bwMode="auto">
          <a:xfrm>
            <a:off x="7956550" y="4949825"/>
            <a:ext cx="1152525" cy="277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SL9</a:t>
            </a:r>
          </a:p>
        </p:txBody>
      </p: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7956550" y="5310188"/>
            <a:ext cx="1152525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SL10</a:t>
            </a:r>
          </a:p>
        </p:txBody>
      </p: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5003800" y="2060575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1504 wires from DC</a:t>
            </a:r>
          </a:p>
        </p:txBody>
      </p: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5003800" y="2357438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472 wires from DC</a:t>
            </a:r>
          </a:p>
        </p:txBody>
      </p: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5010150" y="2744788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536 wires from DC</a:t>
            </a:r>
          </a:p>
        </p:txBody>
      </p:sp>
      <p:sp>
        <p:nvSpPr>
          <p:cNvPr id="67" name="CasellaDiTesto 66"/>
          <p:cNvSpPr txBox="1">
            <a:spLocks noChangeArrowheads="1"/>
          </p:cNvSpPr>
          <p:nvPr/>
        </p:nvSpPr>
        <p:spPr bwMode="auto">
          <a:xfrm>
            <a:off x="5003800" y="3141663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600 wires from DC</a:t>
            </a:r>
          </a:p>
        </p:txBody>
      </p: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5003800" y="3500438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664 wires from DC</a:t>
            </a:r>
          </a:p>
        </p:txBody>
      </p:sp>
      <p:sp>
        <p:nvSpPr>
          <p:cNvPr id="71" name="CasellaDiTesto 70"/>
          <p:cNvSpPr txBox="1">
            <a:spLocks noChangeArrowheads="1"/>
          </p:cNvSpPr>
          <p:nvPr/>
        </p:nvSpPr>
        <p:spPr bwMode="auto">
          <a:xfrm>
            <a:off x="5010150" y="3860800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728 wires from DC</a:t>
            </a:r>
          </a:p>
        </p:txBody>
      </p:sp>
      <p:sp>
        <p:nvSpPr>
          <p:cNvPr id="73" name="CasellaDiTesto 72"/>
          <p:cNvSpPr txBox="1">
            <a:spLocks noChangeArrowheads="1"/>
          </p:cNvSpPr>
          <p:nvPr/>
        </p:nvSpPr>
        <p:spPr bwMode="auto">
          <a:xfrm>
            <a:off x="5010150" y="4221163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792 wires from DC</a:t>
            </a:r>
          </a:p>
        </p:txBody>
      </p:sp>
      <p:sp>
        <p:nvSpPr>
          <p:cNvPr id="75" name="CasellaDiTesto 74"/>
          <p:cNvSpPr txBox="1">
            <a:spLocks noChangeArrowheads="1"/>
          </p:cNvSpPr>
          <p:nvPr/>
        </p:nvSpPr>
        <p:spPr bwMode="auto">
          <a:xfrm>
            <a:off x="5010150" y="4581525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856 wires from DC</a:t>
            </a:r>
          </a:p>
        </p:txBody>
      </p:sp>
      <p:sp>
        <p:nvSpPr>
          <p:cNvPr id="77" name="CasellaDiTesto 76"/>
          <p:cNvSpPr txBox="1">
            <a:spLocks noChangeArrowheads="1"/>
          </p:cNvSpPr>
          <p:nvPr/>
        </p:nvSpPr>
        <p:spPr bwMode="auto">
          <a:xfrm>
            <a:off x="5003800" y="4941888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920 wires from DC</a:t>
            </a:r>
          </a:p>
        </p:txBody>
      </p:sp>
      <p:sp>
        <p:nvSpPr>
          <p:cNvPr id="78" name="Freccia a destra 77"/>
          <p:cNvSpPr/>
          <p:nvPr/>
        </p:nvSpPr>
        <p:spPr>
          <a:xfrm>
            <a:off x="7086600" y="5373688"/>
            <a:ext cx="79851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9" name="CasellaDiTesto 78"/>
          <p:cNvSpPr txBox="1">
            <a:spLocks noChangeArrowheads="1"/>
          </p:cNvSpPr>
          <p:nvPr/>
        </p:nvSpPr>
        <p:spPr bwMode="auto">
          <a:xfrm>
            <a:off x="5010150" y="5300663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984 wires from DC</a:t>
            </a:r>
          </a:p>
        </p:txBody>
      </p:sp>
      <p:sp>
        <p:nvSpPr>
          <p:cNvPr id="38" name="Freccia a destra 37"/>
          <p:cNvSpPr/>
          <p:nvPr/>
        </p:nvSpPr>
        <p:spPr>
          <a:xfrm>
            <a:off x="7092950" y="5013325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9" name="Freccia a destra 38"/>
          <p:cNvSpPr/>
          <p:nvPr/>
        </p:nvSpPr>
        <p:spPr>
          <a:xfrm>
            <a:off x="7092950" y="4643438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0" name="Freccia a destra 39"/>
          <p:cNvSpPr/>
          <p:nvPr/>
        </p:nvSpPr>
        <p:spPr>
          <a:xfrm>
            <a:off x="7081838" y="4662488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7086600" y="4302125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2" name="Freccia a destra 41"/>
          <p:cNvSpPr/>
          <p:nvPr/>
        </p:nvSpPr>
        <p:spPr>
          <a:xfrm>
            <a:off x="7086600" y="3933825"/>
            <a:ext cx="798513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3" name="Freccia a destra 42"/>
          <p:cNvSpPr/>
          <p:nvPr/>
        </p:nvSpPr>
        <p:spPr>
          <a:xfrm>
            <a:off x="7081838" y="3924300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4" name="Freccia a destra 43"/>
          <p:cNvSpPr/>
          <p:nvPr/>
        </p:nvSpPr>
        <p:spPr>
          <a:xfrm>
            <a:off x="7086600" y="3563938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5" name="Freccia a destra 44"/>
          <p:cNvSpPr/>
          <p:nvPr/>
        </p:nvSpPr>
        <p:spPr>
          <a:xfrm>
            <a:off x="7086600" y="3195638"/>
            <a:ext cx="79851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6" name="Freccia a destra 45"/>
          <p:cNvSpPr/>
          <p:nvPr/>
        </p:nvSpPr>
        <p:spPr>
          <a:xfrm>
            <a:off x="7081838" y="3203575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7" name="Freccia a destra 46"/>
          <p:cNvSpPr/>
          <p:nvPr/>
        </p:nvSpPr>
        <p:spPr>
          <a:xfrm>
            <a:off x="7086600" y="2843213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8" name="Freccia a destra 47"/>
          <p:cNvSpPr/>
          <p:nvPr/>
        </p:nvSpPr>
        <p:spPr>
          <a:xfrm>
            <a:off x="7086600" y="2474913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9" name="Freccia a destra 48"/>
          <p:cNvSpPr/>
          <p:nvPr/>
        </p:nvSpPr>
        <p:spPr>
          <a:xfrm>
            <a:off x="7081838" y="2843213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0" name="Freccia a destra 49"/>
          <p:cNvSpPr/>
          <p:nvPr/>
        </p:nvSpPr>
        <p:spPr>
          <a:xfrm>
            <a:off x="7086600" y="2484438"/>
            <a:ext cx="79851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7086600" y="2114550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0761" name="Titolo 1"/>
          <p:cNvSpPr>
            <a:spLocks noGrp="1"/>
          </p:cNvSpPr>
          <p:nvPr>
            <p:ph type="title"/>
          </p:nvPr>
        </p:nvSpPr>
        <p:spPr>
          <a:xfrm>
            <a:off x="735013" y="203200"/>
            <a:ext cx="8229600" cy="849313"/>
          </a:xfrm>
        </p:spPr>
        <p:txBody>
          <a:bodyPr/>
          <a:lstStyle/>
          <a:p>
            <a:pPr eaLnBrk="1" hangingPunct="1"/>
            <a:r>
              <a:rPr lang="it-IT" smtClean="0"/>
              <a:t>DC SuperB present design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1438" y="5876925"/>
            <a:ext cx="84820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black"/>
                </a:solidFill>
                <a:cs typeface="Arial" charset="0"/>
              </a:rPr>
              <a:t>246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wires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on SL10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is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not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what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would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like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to match the EMC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sector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it-IT" dirty="0">
                <a:solidFill>
                  <a:prstClr val="black"/>
                </a:solidFill>
                <a:latin typeface="Symbol" pitchFamily="18" charset="2"/>
                <a:cs typeface="Arial" charset="0"/>
              </a:rPr>
              <a:t>F.  240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would</a:t>
            </a:r>
            <a:endParaRPr lang="it-IT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it-IT" dirty="0">
                <a:solidFill>
                  <a:prstClr val="black"/>
                </a:solidFill>
                <a:cs typeface="Arial" charset="0"/>
              </a:rPr>
              <a:t>be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better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because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this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case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would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have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40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cells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a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perfect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match with 9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degree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EMC</a:t>
            </a:r>
          </a:p>
          <a:p>
            <a:pPr>
              <a:defRPr/>
            </a:pPr>
            <a:r>
              <a:rPr lang="it-IT" dirty="0" err="1">
                <a:solidFill>
                  <a:prstClr val="black"/>
                </a:solidFill>
                <a:cs typeface="Arial" charset="0"/>
              </a:rPr>
              <a:t>sector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82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8" grpId="0" animBg="1"/>
      <p:bldP spid="79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650" y="1993900"/>
            <a:ext cx="2952750" cy="178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47" name="CasellaDiTesto 2"/>
          <p:cNvSpPr txBox="1">
            <a:spLocks noChangeArrowheads="1"/>
          </p:cNvSpPr>
          <p:nvPr/>
        </p:nvSpPr>
        <p:spPr bwMode="auto">
          <a:xfrm>
            <a:off x="971550" y="1557338"/>
            <a:ext cx="2601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FE crate Super layer 10</a:t>
            </a:r>
          </a:p>
        </p:txBody>
      </p:sp>
      <p:sp useBgFill="1">
        <p:nvSpPr>
          <p:cNvPr id="4" name="Rettangolo 3"/>
          <p:cNvSpPr/>
          <p:nvPr/>
        </p:nvSpPr>
        <p:spPr>
          <a:xfrm>
            <a:off x="792163" y="2071688"/>
            <a:ext cx="265112" cy="165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CPU</a:t>
            </a:r>
          </a:p>
        </p:txBody>
      </p:sp>
      <p:sp useBgFill="1">
        <p:nvSpPr>
          <p:cNvPr id="5" name="Rettangolo 4"/>
          <p:cNvSpPr/>
          <p:nvPr/>
        </p:nvSpPr>
        <p:spPr>
          <a:xfrm>
            <a:off x="1150938" y="2066925"/>
            <a:ext cx="265112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DC FRONT END</a:t>
            </a:r>
          </a:p>
        </p:txBody>
      </p:sp>
      <p:sp useBgFill="1">
        <p:nvSpPr>
          <p:cNvPr id="6" name="Rettangolo 5"/>
          <p:cNvSpPr/>
          <p:nvPr/>
        </p:nvSpPr>
        <p:spPr>
          <a:xfrm>
            <a:off x="1476375" y="2066925"/>
            <a:ext cx="301625" cy="113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400" dirty="0">
                <a:solidFill>
                  <a:prstClr val="black"/>
                </a:solidFill>
              </a:rPr>
              <a:t>Discriminator</a:t>
            </a:r>
          </a:p>
        </p:txBody>
      </p:sp>
      <p:sp useBgFill="1">
        <p:nvSpPr>
          <p:cNvPr id="7" name="Rettangolo 6"/>
          <p:cNvSpPr/>
          <p:nvPr/>
        </p:nvSpPr>
        <p:spPr>
          <a:xfrm>
            <a:off x="2339975" y="2066925"/>
            <a:ext cx="265113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DC FRONT END</a:t>
            </a:r>
          </a:p>
        </p:txBody>
      </p:sp>
      <p:sp useBgFill="1">
        <p:nvSpPr>
          <p:cNvPr id="8" name="Rettangolo 7"/>
          <p:cNvSpPr/>
          <p:nvPr/>
        </p:nvSpPr>
        <p:spPr>
          <a:xfrm>
            <a:off x="2663825" y="2066925"/>
            <a:ext cx="303213" cy="113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400" dirty="0">
                <a:solidFill>
                  <a:prstClr val="black"/>
                </a:solidFill>
              </a:rPr>
              <a:t>Discriminator</a:t>
            </a:r>
          </a:p>
        </p:txBody>
      </p:sp>
      <p:sp useBgFill="1">
        <p:nvSpPr>
          <p:cNvPr id="9" name="Rettangolo 8"/>
          <p:cNvSpPr/>
          <p:nvPr/>
        </p:nvSpPr>
        <p:spPr>
          <a:xfrm>
            <a:off x="3008313" y="2066925"/>
            <a:ext cx="265112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DC FRONT END</a:t>
            </a:r>
          </a:p>
        </p:txBody>
      </p:sp>
      <p:sp useBgFill="1">
        <p:nvSpPr>
          <p:cNvPr id="10" name="Rettangolo 9"/>
          <p:cNvSpPr/>
          <p:nvPr/>
        </p:nvSpPr>
        <p:spPr>
          <a:xfrm>
            <a:off x="3333750" y="2066925"/>
            <a:ext cx="301625" cy="113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400" dirty="0">
                <a:solidFill>
                  <a:prstClr val="black"/>
                </a:solidFill>
              </a:rPr>
              <a:t>Discriminator</a:t>
            </a:r>
          </a:p>
        </p:txBody>
      </p:sp>
      <p:sp>
        <p:nvSpPr>
          <p:cNvPr id="31755" name="CasellaDiTesto 10"/>
          <p:cNvSpPr txBox="1">
            <a:spLocks noChangeArrowheads="1"/>
          </p:cNvSpPr>
          <p:nvPr/>
        </p:nvSpPr>
        <p:spPr bwMode="auto">
          <a:xfrm>
            <a:off x="1757363" y="1997075"/>
            <a:ext cx="115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• • • </a:t>
            </a:r>
          </a:p>
        </p:txBody>
      </p:sp>
      <p:sp>
        <p:nvSpPr>
          <p:cNvPr id="12" name="Freccia in su 11"/>
          <p:cNvSpPr/>
          <p:nvPr/>
        </p:nvSpPr>
        <p:spPr>
          <a:xfrm>
            <a:off x="1187450" y="3797300"/>
            <a:ext cx="130175" cy="1647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Freccia angolare in su 12"/>
          <p:cNvSpPr/>
          <p:nvPr/>
        </p:nvSpPr>
        <p:spPr>
          <a:xfrm>
            <a:off x="611188" y="3794125"/>
            <a:ext cx="360362" cy="936625"/>
          </a:xfrm>
          <a:prstGeom prst="bentUpArrow">
            <a:avLst>
              <a:gd name="adj1" fmla="val 1414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58" name="CasellaDiTesto 13"/>
          <p:cNvSpPr txBox="1">
            <a:spLocks noChangeArrowheads="1"/>
          </p:cNvSpPr>
          <p:nvPr/>
        </p:nvSpPr>
        <p:spPr bwMode="auto">
          <a:xfrm>
            <a:off x="107950" y="4300538"/>
            <a:ext cx="1354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ethernet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 link</a:t>
            </a:r>
          </a:p>
        </p:txBody>
      </p:sp>
      <p:sp>
        <p:nvSpPr>
          <p:cNvPr id="15" name="Freccia in su 14"/>
          <p:cNvSpPr/>
          <p:nvPr/>
        </p:nvSpPr>
        <p:spPr>
          <a:xfrm>
            <a:off x="2425700" y="3794125"/>
            <a:ext cx="130175" cy="1649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3073400" y="3794125"/>
            <a:ext cx="130175" cy="1649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398588" y="5148263"/>
            <a:ext cx="10271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323232">
                    <a:lumMod val="60000"/>
                    <a:lumOff val="40000"/>
                  </a:srgbClr>
                </a:solidFill>
                <a:cs typeface="Arial" charset="0"/>
              </a:rPr>
              <a:t>• • • • • </a:t>
            </a:r>
          </a:p>
        </p:txBody>
      </p:sp>
      <p:sp>
        <p:nvSpPr>
          <p:cNvPr id="31762" name="CasellaDiTesto 17"/>
          <p:cNvSpPr txBox="1">
            <a:spLocks noChangeArrowheads="1"/>
          </p:cNvSpPr>
          <p:nvPr/>
        </p:nvSpPr>
        <p:spPr bwMode="auto">
          <a:xfrm rot="5400000">
            <a:off x="838200" y="4632325"/>
            <a:ext cx="112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64 channels </a:t>
            </a:r>
          </a:p>
        </p:txBody>
      </p:sp>
      <p:sp>
        <p:nvSpPr>
          <p:cNvPr id="31763" name="CasellaDiTesto 18"/>
          <p:cNvSpPr txBox="1">
            <a:spLocks noChangeArrowheads="1"/>
          </p:cNvSpPr>
          <p:nvPr/>
        </p:nvSpPr>
        <p:spPr bwMode="auto">
          <a:xfrm rot="5400000">
            <a:off x="2058194" y="4664869"/>
            <a:ext cx="1119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64 channels </a:t>
            </a:r>
          </a:p>
        </p:txBody>
      </p:sp>
      <p:sp>
        <p:nvSpPr>
          <p:cNvPr id="31764" name="CasellaDiTesto 19"/>
          <p:cNvSpPr txBox="1">
            <a:spLocks noChangeArrowheads="1"/>
          </p:cNvSpPr>
          <p:nvPr/>
        </p:nvSpPr>
        <p:spPr bwMode="auto">
          <a:xfrm rot="5400000">
            <a:off x="2726532" y="4664869"/>
            <a:ext cx="1119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64 channels </a:t>
            </a:r>
          </a:p>
        </p:txBody>
      </p:sp>
      <p:sp>
        <p:nvSpPr>
          <p:cNvPr id="21" name="Freccia in giù 20"/>
          <p:cNvSpPr/>
          <p:nvPr/>
        </p:nvSpPr>
        <p:spPr>
          <a:xfrm>
            <a:off x="1554163" y="3213100"/>
            <a:ext cx="73025" cy="16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66" name="CasellaDiTesto 21"/>
          <p:cNvSpPr txBox="1">
            <a:spLocks noChangeArrowheads="1"/>
          </p:cNvSpPr>
          <p:nvPr/>
        </p:nvSpPr>
        <p:spPr bwMode="auto">
          <a:xfrm rot="5400000">
            <a:off x="823119" y="3918744"/>
            <a:ext cx="1862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copper/optical link </a:t>
            </a:r>
          </a:p>
        </p:txBody>
      </p:sp>
      <p:sp>
        <p:nvSpPr>
          <p:cNvPr id="27" name="Freccia in giù 26"/>
          <p:cNvSpPr/>
          <p:nvPr/>
        </p:nvSpPr>
        <p:spPr>
          <a:xfrm>
            <a:off x="2706688" y="3213100"/>
            <a:ext cx="73025" cy="16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68" name="CasellaDiTesto 27"/>
          <p:cNvSpPr txBox="1">
            <a:spLocks noChangeArrowheads="1"/>
          </p:cNvSpPr>
          <p:nvPr/>
        </p:nvSpPr>
        <p:spPr bwMode="auto">
          <a:xfrm rot="5400000">
            <a:off x="1974850" y="3919538"/>
            <a:ext cx="18621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copper/optical link </a:t>
            </a:r>
          </a:p>
        </p:txBody>
      </p:sp>
      <p:sp>
        <p:nvSpPr>
          <p:cNvPr id="29" name="Freccia in giù 28"/>
          <p:cNvSpPr/>
          <p:nvPr/>
        </p:nvSpPr>
        <p:spPr>
          <a:xfrm>
            <a:off x="3354388" y="3222625"/>
            <a:ext cx="73025" cy="16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70" name="CasellaDiTesto 29"/>
          <p:cNvSpPr txBox="1">
            <a:spLocks noChangeArrowheads="1"/>
          </p:cNvSpPr>
          <p:nvPr/>
        </p:nvSpPr>
        <p:spPr bwMode="auto">
          <a:xfrm rot="5400000">
            <a:off x="2622550" y="3927475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copper/optical link </a:t>
            </a:r>
          </a:p>
        </p:txBody>
      </p:sp>
      <p:sp>
        <p:nvSpPr>
          <p:cNvPr id="31" name="Freccia a destra 30"/>
          <p:cNvSpPr/>
          <p:nvPr/>
        </p:nvSpPr>
        <p:spPr>
          <a:xfrm>
            <a:off x="3563938" y="2060575"/>
            <a:ext cx="11525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72" name="CasellaDiTesto 31"/>
          <p:cNvSpPr txBox="1">
            <a:spLocks noChangeArrowheads="1"/>
          </p:cNvSpPr>
          <p:nvPr/>
        </p:nvSpPr>
        <p:spPr bwMode="auto">
          <a:xfrm>
            <a:off x="5003800" y="1493838"/>
            <a:ext cx="3703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Test Discriminator needed @tbeam </a:t>
            </a:r>
          </a:p>
        </p:txBody>
      </p:sp>
      <p:pic>
        <p:nvPicPr>
          <p:cNvPr id="31773" name="Immagine 4" descr="DSC006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7291" b="33333"/>
          <a:stretch>
            <a:fillRect/>
          </a:stretch>
        </p:blipFill>
        <p:spPr bwMode="auto">
          <a:xfrm>
            <a:off x="4787900" y="1852613"/>
            <a:ext cx="39608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2" descr="C:\Users\utente\Desktop\presentazione_paolo_superB\cosmico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076700"/>
            <a:ext cx="40020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ccia in giù 22"/>
          <p:cNvSpPr/>
          <p:nvPr/>
        </p:nvSpPr>
        <p:spPr>
          <a:xfrm>
            <a:off x="6588125" y="3716338"/>
            <a:ext cx="215900" cy="36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Freccia a sinistra 23"/>
          <p:cNvSpPr/>
          <p:nvPr/>
        </p:nvSpPr>
        <p:spPr>
          <a:xfrm rot="1178418">
            <a:off x="6497638" y="5456238"/>
            <a:ext cx="409575" cy="112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5" name="Freccia a sinistra 34"/>
          <p:cNvSpPr/>
          <p:nvPr/>
        </p:nvSpPr>
        <p:spPr>
          <a:xfrm rot="20544997">
            <a:off x="6523038" y="5705475"/>
            <a:ext cx="411162" cy="1127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6" name="Freccia a sinistra 35"/>
          <p:cNvSpPr/>
          <p:nvPr/>
        </p:nvSpPr>
        <p:spPr>
          <a:xfrm rot="1178418">
            <a:off x="6523038" y="4646613"/>
            <a:ext cx="409575" cy="112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79" name="CasellaDiTesto 24"/>
          <p:cNvSpPr txBox="1">
            <a:spLocks noChangeArrowheads="1"/>
          </p:cNvSpPr>
          <p:nvPr/>
        </p:nvSpPr>
        <p:spPr bwMode="auto">
          <a:xfrm>
            <a:off x="6875463" y="4508500"/>
            <a:ext cx="194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Input signals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from DC front end</a:t>
            </a:r>
          </a:p>
        </p:txBody>
      </p:sp>
      <p:sp>
        <p:nvSpPr>
          <p:cNvPr id="31780" name="CasellaDiTesto 36"/>
          <p:cNvSpPr txBox="1">
            <a:spLocks noChangeArrowheads="1"/>
          </p:cNvSpPr>
          <p:nvPr/>
        </p:nvSpPr>
        <p:spPr bwMode="auto">
          <a:xfrm>
            <a:off x="6948488" y="5302250"/>
            <a:ext cx="1584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discriminated signals</a:t>
            </a:r>
          </a:p>
        </p:txBody>
      </p:sp>
      <p:sp>
        <p:nvSpPr>
          <p:cNvPr id="31781" name="CasellaDiTesto 37"/>
          <p:cNvSpPr txBox="1">
            <a:spLocks noChangeArrowheads="1"/>
          </p:cNvSpPr>
          <p:nvPr/>
        </p:nvSpPr>
        <p:spPr bwMode="auto">
          <a:xfrm>
            <a:off x="34925" y="5427663"/>
            <a:ext cx="45370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In SuperB the discriminator board becomes a mez card and can be upgraded in order to compute TSFs and deliver them through a copper or optical link if there are radiation problems. Otherwise the «standard» solution would be welcome.</a:t>
            </a:r>
          </a:p>
        </p:txBody>
      </p:sp>
      <p:sp>
        <p:nvSpPr>
          <p:cNvPr id="31782" name="Titolo 1"/>
          <p:cNvSpPr>
            <a:spLocks noGrp="1"/>
          </p:cNvSpPr>
          <p:nvPr>
            <p:ph type="title"/>
          </p:nvPr>
        </p:nvSpPr>
        <p:spPr>
          <a:xfrm>
            <a:off x="735013" y="203200"/>
            <a:ext cx="8229600" cy="849313"/>
          </a:xfrm>
        </p:spPr>
        <p:txBody>
          <a:bodyPr/>
          <a:lstStyle/>
          <a:p>
            <a:pPr eaLnBrk="1" hangingPunct="1"/>
            <a:r>
              <a:rPr lang="it-IT" smtClean="0"/>
              <a:t>DC SuperB present design</a:t>
            </a:r>
          </a:p>
        </p:txBody>
      </p:sp>
    </p:spTree>
    <p:extLst>
      <p:ext uri="{BB962C8B-B14F-4D97-AF65-F5344CB8AC3E}">
        <p14:creationId xmlns:p14="http://schemas.microsoft.com/office/powerpoint/2010/main" val="545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smtClean="0"/>
              <a:t>RF emulator needed @tbeam</a:t>
            </a:r>
          </a:p>
        </p:txBody>
      </p:sp>
      <p:sp>
        <p:nvSpPr>
          <p:cNvPr id="32771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t-IT" smtClean="0"/>
              <a:t>We have also built a ring oscillator to emulate RF when a machine trigger occurs.</a:t>
            </a:r>
          </a:p>
          <a:p>
            <a:pPr eaLnBrk="1" hangingPunct="1"/>
            <a:r>
              <a:rPr lang="it-IT" smtClean="0"/>
              <a:t>And a transition board to feed Virtex6 demo board with LVDS signals.</a:t>
            </a:r>
          </a:p>
          <a:p>
            <a:pPr eaLnBrk="1" hangingPunct="1"/>
            <a:endParaRPr lang="it-IT" smtClean="0"/>
          </a:p>
        </p:txBody>
      </p:sp>
      <p:pic>
        <p:nvPicPr>
          <p:cNvPr id="32772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2320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08388"/>
            <a:ext cx="19446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40449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comments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our</a:t>
            </a:r>
            <a:r>
              <a:rPr lang="it-IT" dirty="0" smtClean="0"/>
              <a:t> case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the </a:t>
            </a:r>
            <a:r>
              <a:rPr lang="it-IT" dirty="0" err="1" smtClean="0"/>
              <a:t>signal</a:t>
            </a:r>
            <a:r>
              <a:rPr lang="it-IT" dirty="0" smtClean="0"/>
              <a:t> from BTF.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intrisically</a:t>
            </a:r>
            <a:r>
              <a:rPr lang="it-IT" dirty="0" smtClean="0"/>
              <a:t> </a:t>
            </a:r>
            <a:r>
              <a:rPr lang="it-IT" dirty="0" err="1" smtClean="0"/>
              <a:t>jiitters</a:t>
            </a:r>
            <a:r>
              <a:rPr lang="it-IT" dirty="0" smtClean="0"/>
              <a:t> by 10 ns. The </a:t>
            </a:r>
            <a:r>
              <a:rPr lang="it-IT" dirty="0" err="1" smtClean="0"/>
              <a:t>reason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BTF </a:t>
            </a:r>
            <a:r>
              <a:rPr lang="it-IT" dirty="0" err="1" smtClean="0"/>
              <a:t>cathode</a:t>
            </a:r>
            <a:r>
              <a:rPr lang="it-IT" dirty="0" smtClean="0"/>
              <a:t> </a:t>
            </a:r>
            <a:r>
              <a:rPr lang="it-IT" dirty="0" err="1" smtClean="0"/>
              <a:t>emits</a:t>
            </a:r>
            <a:r>
              <a:rPr lang="it-IT" dirty="0" smtClean="0"/>
              <a:t> 350 micro </a:t>
            </a:r>
            <a:r>
              <a:rPr lang="it-IT" dirty="0" err="1" smtClean="0"/>
              <a:t>bunch</a:t>
            </a:r>
            <a:r>
              <a:rPr lang="it-IT" dirty="0" smtClean="0"/>
              <a:t> with a 28 </a:t>
            </a:r>
            <a:r>
              <a:rPr lang="it-IT" dirty="0" err="1" smtClean="0"/>
              <a:t>ps</a:t>
            </a:r>
            <a:r>
              <a:rPr lang="it-IT" dirty="0" smtClean="0"/>
              <a:t> time </a:t>
            </a:r>
            <a:r>
              <a:rPr lang="it-IT" dirty="0" err="1" smtClean="0"/>
              <a:t>distance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smtClean="0"/>
              <a:t>A single electron can </a:t>
            </a:r>
            <a:r>
              <a:rPr lang="it-IT" dirty="0" err="1" smtClean="0"/>
              <a:t>belong</a:t>
            </a:r>
            <a:r>
              <a:rPr lang="it-IT" dirty="0" smtClean="0"/>
              <a:t> to </a:t>
            </a:r>
            <a:r>
              <a:rPr lang="it-IT" dirty="0" err="1" smtClean="0"/>
              <a:t>any</a:t>
            </a:r>
            <a:r>
              <a:rPr lang="it-IT" dirty="0" smtClean="0"/>
              <a:t> of </a:t>
            </a:r>
            <a:r>
              <a:rPr lang="it-IT" dirty="0" err="1" smtClean="0"/>
              <a:t>this</a:t>
            </a:r>
            <a:r>
              <a:rPr lang="it-IT" dirty="0" smtClean="0"/>
              <a:t> micro-</a:t>
            </a:r>
            <a:r>
              <a:rPr lang="it-IT" dirty="0" err="1" smtClean="0"/>
              <a:t>bunch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smtClean="0"/>
              <a:t>The RF from BTF </a:t>
            </a:r>
            <a:r>
              <a:rPr lang="it-IT" dirty="0" err="1" smtClean="0"/>
              <a:t>starts</a:t>
            </a:r>
            <a:r>
              <a:rPr lang="it-IT" dirty="0" smtClean="0"/>
              <a:t> the ring-</a:t>
            </a:r>
            <a:r>
              <a:rPr lang="it-IT" dirty="0" err="1" smtClean="0"/>
              <a:t>oscillator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mimicks</a:t>
            </a:r>
            <a:r>
              <a:rPr lang="it-IT" smtClean="0"/>
              <a:t> the RF.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78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setup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7" y="1879228"/>
            <a:ext cx="5039883" cy="3779912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>
            <a:off x="4355976" y="1844824"/>
            <a:ext cx="1944216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372200" y="162880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Clocked</a:t>
            </a:r>
            <a:r>
              <a:rPr lang="it-IT" dirty="0" smtClean="0"/>
              <a:t> discriminator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3059832" y="2852936"/>
            <a:ext cx="295232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012160" y="263691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discriminator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1979712" y="3573016"/>
            <a:ext cx="40324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084168" y="33569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</a:t>
            </a:r>
            <a:r>
              <a:rPr lang="it-IT" dirty="0" smtClean="0"/>
              <a:t>ing </a:t>
            </a:r>
            <a:r>
              <a:rPr lang="it-IT" dirty="0" err="1" smtClean="0"/>
              <a:t>oscillator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826</Words>
  <Application>Microsoft Office PowerPoint</Application>
  <PresentationFormat>Presentazione su schermo (4:3)</PresentationFormat>
  <Paragraphs>245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Tema di Office</vt:lpstr>
      <vt:lpstr>Luna</vt:lpstr>
      <vt:lpstr>1_Luna</vt:lpstr>
      <vt:lpstr>2_Luna</vt:lpstr>
      <vt:lpstr>3_Luna</vt:lpstr>
      <vt:lpstr>4_Luna</vt:lpstr>
      <vt:lpstr>5_Luna</vt:lpstr>
      <vt:lpstr>DC trigger test</vt:lpstr>
      <vt:lpstr>DC SuperB present-1 design</vt:lpstr>
      <vt:lpstr>BaBar Strategy (1)</vt:lpstr>
      <vt:lpstr>BaBar Strategy (2)</vt:lpstr>
      <vt:lpstr>DC SuperB present design</vt:lpstr>
      <vt:lpstr>DC SuperB present design</vt:lpstr>
      <vt:lpstr>RF emulator needed @tbeam</vt:lpstr>
      <vt:lpstr>Some comments</vt:lpstr>
      <vt:lpstr>Trigger setup</vt:lpstr>
      <vt:lpstr>TSF (Track Segment Finder)</vt:lpstr>
      <vt:lpstr>The prototype</vt:lpstr>
      <vt:lpstr>What we got on cosmic </vt:lpstr>
      <vt:lpstr>cosmics</vt:lpstr>
      <vt:lpstr>#Tracks vs sampling frequency data</vt:lpstr>
      <vt:lpstr>Number of fired lookup tables (on cosmic)</vt:lpstr>
      <vt:lpstr>Time correlation among hits cosmic</vt:lpstr>
      <vt:lpstr>Number of fired lookup tables (on data)</vt:lpstr>
      <vt:lpstr>Time correlation among hits</vt:lpstr>
      <vt:lpstr>Resolution studies on cosmic</vt:lpstr>
      <vt:lpstr>Resolution studies on beam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trigger test</dc:title>
  <dc:creator>Paolo</dc:creator>
  <cp:lastModifiedBy>Paolo</cp:lastModifiedBy>
  <cp:revision>27</cp:revision>
  <dcterms:created xsi:type="dcterms:W3CDTF">2012-03-12T08:57:09Z</dcterms:created>
  <dcterms:modified xsi:type="dcterms:W3CDTF">2012-03-21T08:03:41Z</dcterms:modified>
</cp:coreProperties>
</file>