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3" r:id="rId3"/>
    <p:sldId id="295" r:id="rId4"/>
    <p:sldId id="278" r:id="rId5"/>
    <p:sldId id="292" r:id="rId6"/>
    <p:sldId id="282" r:id="rId7"/>
    <p:sldId id="293" r:id="rId8"/>
    <p:sldId id="296" r:id="rId9"/>
    <p:sldId id="297" r:id="rId10"/>
    <p:sldId id="279" r:id="rId11"/>
    <p:sldId id="280" r:id="rId12"/>
    <p:sldId id="286" r:id="rId13"/>
    <p:sldId id="283" r:id="rId14"/>
    <p:sldId id="300" r:id="rId15"/>
    <p:sldId id="287" r:id="rId16"/>
    <p:sldId id="301" r:id="rId17"/>
    <p:sldId id="302" r:id="rId18"/>
    <p:sldId id="277" r:id="rId19"/>
    <p:sldId id="289" r:id="rId20"/>
    <p:sldId id="281" r:id="rId21"/>
    <p:sldId id="290" r:id="rId22"/>
    <p:sldId id="291" r:id="rId23"/>
    <p:sldId id="284" r:id="rId24"/>
    <p:sldId id="285" r:id="rId25"/>
    <p:sldId id="294" r:id="rId26"/>
    <p:sldId id="298" r:id="rId27"/>
    <p:sldId id="299"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26"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DD7FE-48D6-4811-9C2B-49D382F6F426}" type="datetimeFigureOut">
              <a:rPr lang="en-US" smtClean="0"/>
              <a:pPr/>
              <a:t>3/22/2012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E5007-CDA5-423D-A359-7DDADCDD230C}" type="slidenum">
              <a:rPr lang="en-US" smtClean="0"/>
              <a:pPr/>
              <a:t>‹#›</a:t>
            </a:fld>
            <a:endParaRPr lang="en-US" dirty="0"/>
          </a:p>
        </p:txBody>
      </p:sp>
    </p:spTree>
    <p:extLst>
      <p:ext uri="{BB962C8B-B14F-4D97-AF65-F5344CB8AC3E}">
        <p14:creationId xmlns:p14="http://schemas.microsoft.com/office/powerpoint/2010/main" val="56179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BAB82-20D6-4BA5-8F8C-D236C9E10264}" type="datetime1">
              <a:rPr lang="en-US" smtClean="0"/>
              <a:pPr/>
              <a:t>3/22/2012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43661-6F46-474F-B94F-B125390B6A7E}" type="datetime1">
              <a:rPr lang="en-US" smtClean="0"/>
              <a:pPr/>
              <a:t>3/22/2012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FFAE-A39C-47AF-90AC-9121268369D9}" type="datetime1">
              <a:rPr lang="en-US" smtClean="0"/>
              <a:pPr/>
              <a:t>3/22/2012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9DA64F-54F1-4C2E-B2CF-94A335430134}" type="datetime1">
              <a:rPr lang="en-US" smtClean="0"/>
              <a:pPr/>
              <a:t>3/22/2012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8CF2B-161E-4037-B0A1-B67171CDD93C}" type="datetime1">
              <a:rPr lang="en-US" smtClean="0"/>
              <a:pPr/>
              <a:t>3/22/2012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04DBA7-FFDF-4D04-918E-86C91646D44A}" type="datetime1">
              <a:rPr lang="en-US" smtClean="0"/>
              <a:pPr/>
              <a:t>3/22/2012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91AB3-AF36-47D3-A81C-6F59BF04AA2A}" type="datetime1">
              <a:rPr lang="en-US" smtClean="0"/>
              <a:pPr/>
              <a:t>3/22/2012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34BE2-4361-48F7-9560-7F6482455E6C}" type="datetime1">
              <a:rPr lang="en-US" smtClean="0"/>
              <a:pPr/>
              <a:t>3/22/2012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E06BD-A4D7-4E58-8E7F-C3821122EBE6}" type="datetime1">
              <a:rPr lang="en-US" smtClean="0"/>
              <a:pPr/>
              <a:t>3/22/2012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9452B-6A51-4D36-95AF-BBFD958A8D16}" type="datetime1">
              <a:rPr lang="en-US" smtClean="0"/>
              <a:pPr/>
              <a:t>3/22/2012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24B08-F9D7-41EE-8055-6AF0D30F4053}" type="datetime1">
              <a:rPr lang="en-US" smtClean="0"/>
              <a:pPr/>
              <a:t>3/22/2012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264B9-0155-4D63-8C61-76C7639FB6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04856" cy="1296144"/>
          </a:xfrm>
        </p:spPr>
        <p:txBody>
          <a:bodyPr>
            <a:normAutofit/>
          </a:bodyPr>
          <a:lstStyle/>
          <a:p>
            <a:r>
              <a:rPr lang="en-US" dirty="0" smtClean="0"/>
              <a:t>SuperB Integration </a:t>
            </a:r>
            <a:endParaRPr lang="en-US" dirty="0"/>
          </a:p>
        </p:txBody>
      </p:sp>
      <p:sp>
        <p:nvSpPr>
          <p:cNvPr id="6" name="TextBox 5"/>
          <p:cNvSpPr txBox="1"/>
          <p:nvPr/>
        </p:nvSpPr>
        <p:spPr>
          <a:xfrm>
            <a:off x="539552" y="836712"/>
            <a:ext cx="8424936" cy="5909310"/>
          </a:xfrm>
          <a:prstGeom prst="rect">
            <a:avLst/>
          </a:prstGeom>
          <a:noFill/>
        </p:spPr>
        <p:txBody>
          <a:bodyPr wrap="square" rtlCol="0">
            <a:spAutoFit/>
          </a:bodyPr>
          <a:lstStyle/>
          <a:p>
            <a:pPr>
              <a:lnSpc>
                <a:spcPct val="150000"/>
              </a:lnSpc>
              <a:buFont typeface="Arial" pitchFamily="34" charset="0"/>
              <a:buChar char="•"/>
            </a:pPr>
            <a:r>
              <a:rPr lang="en-US" sz="3600" dirty="0" smtClean="0"/>
              <a:t>Summary of previous integration sessions.</a:t>
            </a:r>
          </a:p>
          <a:p>
            <a:pPr>
              <a:lnSpc>
                <a:spcPct val="150000"/>
              </a:lnSpc>
              <a:buFont typeface="Arial" pitchFamily="34" charset="0"/>
              <a:buChar char="•"/>
            </a:pPr>
            <a:r>
              <a:rPr lang="en-US" sz="3600" dirty="0" err="1" smtClean="0"/>
              <a:t>SuperB</a:t>
            </a:r>
            <a:r>
              <a:rPr lang="en-US" sz="3600" dirty="0" smtClean="0"/>
              <a:t> Experimental hall.</a:t>
            </a:r>
          </a:p>
          <a:p>
            <a:pPr>
              <a:lnSpc>
                <a:spcPct val="150000"/>
              </a:lnSpc>
              <a:buFont typeface="Arial" pitchFamily="34" charset="0"/>
              <a:buChar char="•"/>
            </a:pPr>
            <a:r>
              <a:rPr lang="en-US" sz="3600" dirty="0" smtClean="0"/>
              <a:t>Integration DHC SVT layer 0</a:t>
            </a:r>
          </a:p>
          <a:p>
            <a:pPr>
              <a:lnSpc>
                <a:spcPct val="150000"/>
              </a:lnSpc>
              <a:buFont typeface="Arial" pitchFamily="34" charset="0"/>
              <a:buChar char="•"/>
            </a:pPr>
            <a:r>
              <a:rPr lang="en-US" sz="3600" dirty="0" smtClean="0"/>
              <a:t>Proposal of Focusing DIRC shielding</a:t>
            </a:r>
          </a:p>
          <a:p>
            <a:pPr>
              <a:lnSpc>
                <a:spcPct val="150000"/>
              </a:lnSpc>
              <a:buFont typeface="Arial" pitchFamily="34" charset="0"/>
              <a:buChar char="•"/>
            </a:pPr>
            <a:r>
              <a:rPr lang="en-US" sz="3600" dirty="0" smtClean="0"/>
              <a:t>Summaries of questionnaire.</a:t>
            </a:r>
            <a:endParaRPr lang="en-US" sz="3600" dirty="0"/>
          </a:p>
          <a:p>
            <a:pPr>
              <a:lnSpc>
                <a:spcPct val="150000"/>
              </a:lnSpc>
              <a:buFont typeface="Arial" pitchFamily="34" charset="0"/>
              <a:buChar char="•"/>
            </a:pPr>
            <a:r>
              <a:rPr lang="en-US" sz="3600" dirty="0" smtClean="0"/>
              <a:t>Future activities.</a:t>
            </a:r>
          </a:p>
          <a:p>
            <a:pPr>
              <a:lnSpc>
                <a:spcPct val="150000"/>
              </a:lnSpc>
              <a:buFont typeface="Arial" pitchFamily="34" charset="0"/>
              <a:buChar char="•"/>
            </a:pPr>
            <a:r>
              <a:rPr lang="en-US" sz="3600" dirty="0" smtClean="0"/>
              <a:t>Conclusions. </a:t>
            </a:r>
          </a:p>
        </p:txBody>
      </p:sp>
      <p:sp>
        <p:nvSpPr>
          <p:cNvPr id="4" name="Date Placeholder 3"/>
          <p:cNvSpPr>
            <a:spLocks noGrp="1"/>
          </p:cNvSpPr>
          <p:nvPr>
            <p:ph type="dt" sz="half" idx="10"/>
          </p:nvPr>
        </p:nvSpPr>
        <p:spPr/>
        <p:txBody>
          <a:bodyPr/>
          <a:lstStyle/>
          <a:p>
            <a:fld id="{A3FE1A0B-B334-4910-8204-BF1F34C912A6}" type="datetime3">
              <a:rPr lang="en-US" smtClean="0"/>
              <a:pPr/>
              <a:t>22 March 2012</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78"/>
            <a:ext cx="9144000" cy="6082643"/>
          </a:xfrm>
          <a:prstGeom prst="rect">
            <a:avLst/>
          </a:prstGeom>
        </p:spPr>
      </p:pic>
      <p:sp>
        <p:nvSpPr>
          <p:cNvPr id="3" name="TextBox 2"/>
          <p:cNvSpPr txBox="1"/>
          <p:nvPr/>
        </p:nvSpPr>
        <p:spPr>
          <a:xfrm>
            <a:off x="1331640" y="-2087"/>
            <a:ext cx="6480720" cy="369332"/>
          </a:xfrm>
          <a:prstGeom prst="rect">
            <a:avLst/>
          </a:prstGeom>
          <a:noFill/>
        </p:spPr>
        <p:txBody>
          <a:bodyPr wrap="square" rtlCol="0">
            <a:spAutoFit/>
          </a:bodyPr>
          <a:lstStyle/>
          <a:p>
            <a:r>
              <a:rPr lang="en-US" dirty="0" err="1" smtClean="0"/>
              <a:t>SuperB</a:t>
            </a:r>
            <a:r>
              <a:rPr lang="en-US" dirty="0" smtClean="0"/>
              <a:t> reference geometry drawing must be update constantly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46" y="0"/>
            <a:ext cx="8591508" cy="6858000"/>
          </a:xfrm>
          <a:prstGeom prst="rect">
            <a:avLst/>
          </a:prstGeom>
        </p:spPr>
      </p:pic>
      <p:cxnSp>
        <p:nvCxnSpPr>
          <p:cNvPr id="6" name="Straight Arrow Connector 5"/>
          <p:cNvCxnSpPr/>
          <p:nvPr/>
        </p:nvCxnSpPr>
        <p:spPr>
          <a:xfrm flipH="1">
            <a:off x="5796136" y="2636912"/>
            <a:ext cx="115212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76256" y="2636912"/>
            <a:ext cx="2160239" cy="646331"/>
          </a:xfrm>
          <a:prstGeom prst="rect">
            <a:avLst/>
          </a:prstGeom>
          <a:noFill/>
        </p:spPr>
        <p:txBody>
          <a:bodyPr wrap="square" rtlCol="0">
            <a:spAutoFit/>
          </a:bodyPr>
          <a:lstStyle/>
          <a:p>
            <a:r>
              <a:rPr lang="en-US" dirty="0" smtClean="0"/>
              <a:t>Rails extension for quick demount</a:t>
            </a:r>
            <a:endParaRPr lang="en-US" dirty="0"/>
          </a:p>
        </p:txBody>
      </p:sp>
      <p:sp>
        <p:nvSpPr>
          <p:cNvPr id="3" name="TextBox 2"/>
          <p:cNvSpPr txBox="1"/>
          <p:nvPr/>
        </p:nvSpPr>
        <p:spPr>
          <a:xfrm>
            <a:off x="3347864" y="2780928"/>
            <a:ext cx="381836" cy="246221"/>
          </a:xfrm>
          <a:prstGeom prst="rect">
            <a:avLst/>
          </a:prstGeom>
          <a:noFill/>
        </p:spPr>
        <p:txBody>
          <a:bodyPr wrap="none" rtlCol="0">
            <a:spAutoFit/>
          </a:bodyPr>
          <a:lstStyle/>
          <a:p>
            <a:r>
              <a:rPr lang="en-US" sz="1000" dirty="0" smtClean="0"/>
              <a:t>367</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sp>
        <p:nvSpPr>
          <p:cNvPr id="3" name="TextBox 2"/>
          <p:cNvSpPr txBox="1"/>
          <p:nvPr/>
        </p:nvSpPr>
        <p:spPr>
          <a:xfrm>
            <a:off x="4211960" y="602104"/>
            <a:ext cx="2516330" cy="369332"/>
          </a:xfrm>
          <a:prstGeom prst="rect">
            <a:avLst/>
          </a:prstGeom>
          <a:noFill/>
        </p:spPr>
        <p:txBody>
          <a:bodyPr wrap="none" rtlCol="0">
            <a:spAutoFit/>
          </a:bodyPr>
          <a:lstStyle/>
          <a:p>
            <a:r>
              <a:rPr lang="en-US" dirty="0" smtClean="0"/>
              <a:t>Forward service of Babar</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0576" y="3121515"/>
            <a:ext cx="6107210" cy="3723909"/>
          </a:xfrm>
          <a:prstGeom prst="rect">
            <a:avLst/>
          </a:prstGeom>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6247"/>
          <a:stretch/>
        </p:blipFill>
        <p:spPr bwMode="auto">
          <a:xfrm>
            <a:off x="179512" y="116632"/>
            <a:ext cx="4032448" cy="361319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5364088" y="1412776"/>
            <a:ext cx="720080" cy="23170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61417" y="1412776"/>
            <a:ext cx="0"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4008" y="1059614"/>
            <a:ext cx="2987741" cy="369332"/>
          </a:xfrm>
          <a:prstGeom prst="rect">
            <a:avLst/>
          </a:prstGeom>
          <a:noFill/>
        </p:spPr>
        <p:txBody>
          <a:bodyPr wrap="none" rtlCol="0">
            <a:spAutoFit/>
          </a:bodyPr>
          <a:lstStyle/>
          <a:p>
            <a:r>
              <a:rPr lang="en-US" dirty="0" smtClean="0"/>
              <a:t>Extension of the Magnet ears </a:t>
            </a:r>
            <a:endParaRPr lang="en-US" dirty="0"/>
          </a:p>
        </p:txBody>
      </p:sp>
      <p:cxnSp>
        <p:nvCxnSpPr>
          <p:cNvPr id="20" name="Straight Arrow Connector 19"/>
          <p:cNvCxnSpPr/>
          <p:nvPr/>
        </p:nvCxnSpPr>
        <p:spPr>
          <a:xfrm flipH="1">
            <a:off x="5220072" y="1412776"/>
            <a:ext cx="144016" cy="45957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64088" y="1412776"/>
            <a:ext cx="720080" cy="42484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123728" y="4509120"/>
            <a:ext cx="324036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46547" y="4162366"/>
            <a:ext cx="1098378" cy="369332"/>
          </a:xfrm>
          <a:prstGeom prst="rect">
            <a:avLst/>
          </a:prstGeom>
          <a:noFill/>
        </p:spPr>
        <p:txBody>
          <a:bodyPr wrap="none" rtlCol="0">
            <a:spAutoFit/>
          </a:bodyPr>
          <a:lstStyle/>
          <a:p>
            <a:r>
              <a:rPr lang="en-US" dirty="0" smtClean="0"/>
              <a:t>Inner ring</a:t>
            </a:r>
            <a:endParaRPr lang="en-US" dirty="0"/>
          </a:p>
        </p:txBody>
      </p:sp>
      <p:cxnSp>
        <p:nvCxnSpPr>
          <p:cNvPr id="33" name="Straight Arrow Connector 32"/>
          <p:cNvCxnSpPr/>
          <p:nvPr/>
        </p:nvCxnSpPr>
        <p:spPr>
          <a:xfrm flipH="1">
            <a:off x="5652120" y="2348880"/>
            <a:ext cx="1152128" cy="21828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713590" y="1979548"/>
            <a:ext cx="2736304" cy="369332"/>
          </a:xfrm>
          <a:prstGeom prst="rect">
            <a:avLst/>
          </a:prstGeom>
          <a:noFill/>
        </p:spPr>
        <p:txBody>
          <a:bodyPr wrap="square" rtlCol="0">
            <a:spAutoFit/>
          </a:bodyPr>
          <a:lstStyle/>
          <a:p>
            <a:r>
              <a:rPr lang="en-US" dirty="0" smtClean="0"/>
              <a:t>Struts  and rods adjustable</a:t>
            </a:r>
            <a:endParaRPr lang="en-US" dirty="0"/>
          </a:p>
        </p:txBody>
      </p:sp>
      <p:sp>
        <p:nvSpPr>
          <p:cNvPr id="5" name="Rectangle 4"/>
          <p:cNvSpPr/>
          <p:nvPr/>
        </p:nvSpPr>
        <p:spPr>
          <a:xfrm>
            <a:off x="5004048" y="94273"/>
            <a:ext cx="3541611" cy="589072"/>
          </a:xfrm>
          <a:prstGeom prst="rect">
            <a:avLst/>
          </a:prstGeom>
        </p:spPr>
        <p:txBody>
          <a:bodyPr wrap="none">
            <a:spAutoFit/>
          </a:bodyPr>
          <a:lstStyle/>
          <a:p>
            <a:pPr>
              <a:lnSpc>
                <a:spcPct val="150000"/>
              </a:lnSpc>
            </a:pPr>
            <a:r>
              <a:rPr lang="en-US" sz="2400" dirty="0" smtClean="0"/>
              <a:t>Integration DHC SVT layer0</a:t>
            </a:r>
            <a:endParaRPr lang="en-US" sz="2400" dirty="0"/>
          </a:p>
        </p:txBody>
      </p:sp>
    </p:spTree>
    <p:extLst>
      <p:ext uri="{BB962C8B-B14F-4D97-AF65-F5344CB8AC3E}">
        <p14:creationId xmlns:p14="http://schemas.microsoft.com/office/powerpoint/2010/main" val="235964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195"/>
            <a:ext cx="8388424" cy="5114893"/>
          </a:xfrm>
          <a:prstGeom prst="rect">
            <a:avLst/>
          </a:prstGeom>
        </p:spPr>
      </p:pic>
      <p:cxnSp>
        <p:nvCxnSpPr>
          <p:cNvPr id="6" name="Straight Arrow Connector 5"/>
          <p:cNvCxnSpPr/>
          <p:nvPr/>
        </p:nvCxnSpPr>
        <p:spPr>
          <a:xfrm flipH="1" flipV="1">
            <a:off x="7236296" y="3789040"/>
            <a:ext cx="576064" cy="24646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89124" y="6277428"/>
            <a:ext cx="1578830" cy="369332"/>
          </a:xfrm>
          <a:prstGeom prst="rect">
            <a:avLst/>
          </a:prstGeom>
          <a:noFill/>
        </p:spPr>
        <p:txBody>
          <a:bodyPr wrap="none" rtlCol="0">
            <a:spAutoFit/>
          </a:bodyPr>
          <a:lstStyle/>
          <a:p>
            <a:r>
              <a:rPr lang="en-US" dirty="0" smtClean="0"/>
              <a:t>Rails extension</a:t>
            </a:r>
            <a:endParaRPr lang="en-US" dirty="0"/>
          </a:p>
        </p:txBody>
      </p:sp>
      <p:cxnSp>
        <p:nvCxnSpPr>
          <p:cNvPr id="10" name="Straight Arrow Connector 9"/>
          <p:cNvCxnSpPr>
            <a:stCxn id="12" idx="0"/>
          </p:cNvCxnSpPr>
          <p:nvPr/>
        </p:nvCxnSpPr>
        <p:spPr>
          <a:xfrm flipV="1">
            <a:off x="5356736" y="3861048"/>
            <a:ext cx="439400" cy="22112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4008" y="6072329"/>
            <a:ext cx="1425455" cy="369332"/>
          </a:xfrm>
          <a:prstGeom prst="rect">
            <a:avLst/>
          </a:prstGeom>
          <a:noFill/>
        </p:spPr>
        <p:txBody>
          <a:bodyPr wrap="none" rtlCol="0">
            <a:spAutoFit/>
          </a:bodyPr>
          <a:lstStyle/>
          <a:p>
            <a:r>
              <a:rPr lang="en-US" dirty="0" smtClean="0"/>
              <a:t>Rod supports</a:t>
            </a:r>
            <a:endParaRPr lang="en-US" dirty="0"/>
          </a:p>
        </p:txBody>
      </p:sp>
      <p:cxnSp>
        <p:nvCxnSpPr>
          <p:cNvPr id="15" name="Straight Arrow Connector 14"/>
          <p:cNvCxnSpPr/>
          <p:nvPr/>
        </p:nvCxnSpPr>
        <p:spPr>
          <a:xfrm flipH="1" flipV="1">
            <a:off x="6156176" y="3789040"/>
            <a:ext cx="576064" cy="24646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69463" y="6165304"/>
            <a:ext cx="1380506" cy="369332"/>
          </a:xfrm>
          <a:prstGeom prst="rect">
            <a:avLst/>
          </a:prstGeom>
          <a:noFill/>
        </p:spPr>
        <p:txBody>
          <a:bodyPr wrap="none" rtlCol="0">
            <a:spAutoFit/>
          </a:bodyPr>
          <a:lstStyle/>
          <a:p>
            <a:r>
              <a:rPr lang="en-US" dirty="0" smtClean="0"/>
              <a:t>Ring support</a:t>
            </a:r>
            <a:endParaRPr lang="en-US" dirty="0"/>
          </a:p>
        </p:txBody>
      </p:sp>
      <p:cxnSp>
        <p:nvCxnSpPr>
          <p:cNvPr id="19" name="Straight Arrow Connector 18"/>
          <p:cNvCxnSpPr/>
          <p:nvPr/>
        </p:nvCxnSpPr>
        <p:spPr>
          <a:xfrm flipV="1">
            <a:off x="1115616" y="2276872"/>
            <a:ext cx="792088" cy="38884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31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289" t="-125" r="1589" b="-1"/>
          <a:stretch/>
        </p:blipFill>
        <p:spPr>
          <a:xfrm>
            <a:off x="666572" y="324741"/>
            <a:ext cx="8332149" cy="6200750"/>
          </a:xfrm>
          <a:prstGeom prst="rect">
            <a:avLst/>
          </a:prstGeom>
        </p:spPr>
      </p:pic>
      <p:cxnSp>
        <p:nvCxnSpPr>
          <p:cNvPr id="11" name="Straight Arrow Connector 10"/>
          <p:cNvCxnSpPr/>
          <p:nvPr/>
        </p:nvCxnSpPr>
        <p:spPr>
          <a:xfrm>
            <a:off x="1547664" y="2276872"/>
            <a:ext cx="1656184"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1547664" y="2276872"/>
            <a:ext cx="1296144"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367062" y="1700808"/>
            <a:ext cx="1739772" cy="646331"/>
          </a:xfrm>
          <a:prstGeom prst="rect">
            <a:avLst/>
          </a:prstGeom>
          <a:noFill/>
        </p:spPr>
        <p:txBody>
          <a:bodyPr wrap="none" rtlCol="0">
            <a:spAutoFit/>
          </a:bodyPr>
          <a:lstStyle/>
          <a:p>
            <a:r>
              <a:rPr lang="en-US" dirty="0" smtClean="0"/>
              <a:t>Support Position</a:t>
            </a:r>
          </a:p>
          <a:p>
            <a:r>
              <a:rPr lang="en-US" dirty="0" smtClean="0"/>
              <a:t>Must be set </a:t>
            </a:r>
            <a:endParaRPr lang="en-US" dirty="0"/>
          </a:p>
        </p:txBody>
      </p:sp>
    </p:spTree>
    <p:extLst>
      <p:ext uri="{BB962C8B-B14F-4D97-AF65-F5344CB8AC3E}">
        <p14:creationId xmlns:p14="http://schemas.microsoft.com/office/powerpoint/2010/main" val="200552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195"/>
            <a:ext cx="9144000" cy="5575610"/>
          </a:xfrm>
          <a:prstGeom prst="rect">
            <a:avLst/>
          </a:prstGeom>
        </p:spPr>
      </p:pic>
    </p:spTree>
    <p:extLst>
      <p:ext uri="{BB962C8B-B14F-4D97-AF65-F5344CB8AC3E}">
        <p14:creationId xmlns:p14="http://schemas.microsoft.com/office/powerpoint/2010/main" val="178904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656"/>
            <a:ext cx="9144000" cy="5610687"/>
          </a:xfrm>
          <a:prstGeom prst="rect">
            <a:avLst/>
          </a:prstGeom>
        </p:spPr>
      </p:pic>
      <p:sp>
        <p:nvSpPr>
          <p:cNvPr id="5" name="TextBox 4"/>
          <p:cNvSpPr txBox="1"/>
          <p:nvPr/>
        </p:nvSpPr>
        <p:spPr>
          <a:xfrm>
            <a:off x="2699792" y="260648"/>
            <a:ext cx="3561616" cy="369332"/>
          </a:xfrm>
          <a:prstGeom prst="rect">
            <a:avLst/>
          </a:prstGeom>
          <a:noFill/>
        </p:spPr>
        <p:txBody>
          <a:bodyPr wrap="none" rtlCol="0">
            <a:spAutoFit/>
          </a:bodyPr>
          <a:lstStyle/>
          <a:p>
            <a:r>
              <a:rPr lang="en-US" dirty="0" smtClean="0"/>
              <a:t>Example of Babar Forward Shielding</a:t>
            </a:r>
            <a:endParaRPr lang="en-US" dirty="0"/>
          </a:p>
        </p:txBody>
      </p:sp>
    </p:spTree>
    <p:extLst>
      <p:ext uri="{BB962C8B-B14F-4D97-AF65-F5344CB8AC3E}">
        <p14:creationId xmlns:p14="http://schemas.microsoft.com/office/powerpoint/2010/main" val="82208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010" t="1172" r="8789"/>
          <a:stretch/>
        </p:blipFill>
        <p:spPr>
          <a:xfrm>
            <a:off x="2267744" y="1746878"/>
            <a:ext cx="6785360" cy="50960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632"/>
            <a:ext cx="4253312" cy="2592288"/>
          </a:xfrm>
          <a:prstGeom prst="rect">
            <a:avLst/>
          </a:prstGeom>
        </p:spPr>
      </p:pic>
      <p:sp>
        <p:nvSpPr>
          <p:cNvPr id="5" name="TextBox 4"/>
          <p:cNvSpPr txBox="1"/>
          <p:nvPr/>
        </p:nvSpPr>
        <p:spPr>
          <a:xfrm>
            <a:off x="5076056" y="476672"/>
            <a:ext cx="3600400" cy="923330"/>
          </a:xfrm>
          <a:prstGeom prst="rect">
            <a:avLst/>
          </a:prstGeom>
          <a:noFill/>
        </p:spPr>
        <p:txBody>
          <a:bodyPr wrap="square" rtlCol="0">
            <a:spAutoFit/>
          </a:bodyPr>
          <a:lstStyle/>
          <a:p>
            <a:r>
              <a:rPr lang="en-US" dirty="0" smtClean="0"/>
              <a:t>Focusing DIRC proposal of new Shielding must be approved and integrate on </a:t>
            </a:r>
            <a:r>
              <a:rPr lang="en-US" dirty="0" err="1" smtClean="0"/>
              <a:t>SuperB</a:t>
            </a:r>
            <a:r>
              <a:rPr lang="en-US" dirty="0" smtClean="0"/>
              <a:t> drawings</a:t>
            </a:r>
            <a:endParaRPr lang="en-US" dirty="0"/>
          </a:p>
        </p:txBody>
      </p:sp>
      <p:cxnSp>
        <p:nvCxnSpPr>
          <p:cNvPr id="7" name="Straight Arrow Connector 6"/>
          <p:cNvCxnSpPr/>
          <p:nvPr/>
        </p:nvCxnSpPr>
        <p:spPr>
          <a:xfrm flipV="1">
            <a:off x="467544" y="2204864"/>
            <a:ext cx="432048" cy="15121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8113" y="3748390"/>
            <a:ext cx="1389163" cy="369332"/>
          </a:xfrm>
          <a:prstGeom prst="rect">
            <a:avLst/>
          </a:prstGeom>
          <a:noFill/>
        </p:spPr>
        <p:txBody>
          <a:bodyPr wrap="none" rtlCol="0">
            <a:spAutoFit/>
          </a:bodyPr>
          <a:lstStyle/>
          <a:p>
            <a:r>
              <a:rPr lang="en-US" dirty="0" smtClean="0"/>
              <a:t>Plastic shield</a:t>
            </a:r>
            <a:endParaRPr lang="en-US" dirty="0"/>
          </a:p>
        </p:txBody>
      </p:sp>
      <p:cxnSp>
        <p:nvCxnSpPr>
          <p:cNvPr id="10" name="Straight Arrow Connector 9"/>
          <p:cNvCxnSpPr/>
          <p:nvPr/>
        </p:nvCxnSpPr>
        <p:spPr>
          <a:xfrm flipH="1" flipV="1">
            <a:off x="1259632" y="2204864"/>
            <a:ext cx="180020" cy="23762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03700" y="4617010"/>
            <a:ext cx="1544782" cy="369332"/>
          </a:xfrm>
          <a:prstGeom prst="rect">
            <a:avLst/>
          </a:prstGeom>
          <a:noFill/>
        </p:spPr>
        <p:txBody>
          <a:bodyPr wrap="none" rtlCol="0">
            <a:spAutoFit/>
          </a:bodyPr>
          <a:lstStyle/>
          <a:p>
            <a:r>
              <a:rPr lang="en-US" dirty="0" smtClean="0"/>
              <a:t>Metallic shield</a:t>
            </a:r>
            <a:endParaRPr lang="en-US" dirty="0"/>
          </a:p>
        </p:txBody>
      </p:sp>
    </p:spTree>
    <p:extLst>
      <p:ext uri="{BB962C8B-B14F-4D97-AF65-F5344CB8AC3E}">
        <p14:creationId xmlns:p14="http://schemas.microsoft.com/office/powerpoint/2010/main" val="419849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76" y="44624"/>
            <a:ext cx="8568952" cy="747464"/>
          </a:xfrm>
        </p:spPr>
        <p:txBody>
          <a:bodyPr>
            <a:normAutofit/>
          </a:bodyPr>
          <a:lstStyle/>
          <a:p>
            <a:r>
              <a:rPr lang="en-US" sz="3600" dirty="0" smtClean="0"/>
              <a:t>Questionnaire summaries</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sp>
        <p:nvSpPr>
          <p:cNvPr id="3" name="TextBox 2"/>
          <p:cNvSpPr txBox="1"/>
          <p:nvPr/>
        </p:nvSpPr>
        <p:spPr>
          <a:xfrm>
            <a:off x="213447" y="897390"/>
            <a:ext cx="6124818" cy="369332"/>
          </a:xfrm>
          <a:prstGeom prst="rect">
            <a:avLst/>
          </a:prstGeom>
          <a:noFill/>
        </p:spPr>
        <p:txBody>
          <a:bodyPr wrap="none" rtlCol="0">
            <a:spAutoFit/>
          </a:bodyPr>
          <a:lstStyle/>
          <a:p>
            <a:r>
              <a:rPr lang="en-US" dirty="0" smtClean="0"/>
              <a:t>IFR service and electronic box are integrated in the 3d drawings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 y="1926124"/>
            <a:ext cx="9144000" cy="4703254"/>
          </a:xfrm>
          <a:prstGeom prst="rect">
            <a:avLst/>
          </a:prstGeom>
        </p:spPr>
      </p:pic>
      <p:cxnSp>
        <p:nvCxnSpPr>
          <p:cNvPr id="10" name="Straight Arrow Connector 9"/>
          <p:cNvCxnSpPr/>
          <p:nvPr/>
        </p:nvCxnSpPr>
        <p:spPr>
          <a:xfrm>
            <a:off x="2843808" y="1556792"/>
            <a:ext cx="542129"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43808" y="1556792"/>
            <a:ext cx="266429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43808" y="1556792"/>
            <a:ext cx="43204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43808" y="1556792"/>
            <a:ext cx="25202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99792" y="1268760"/>
            <a:ext cx="1591911" cy="369332"/>
          </a:xfrm>
          <a:prstGeom prst="rect">
            <a:avLst/>
          </a:prstGeom>
          <a:noFill/>
        </p:spPr>
        <p:txBody>
          <a:bodyPr wrap="none" rtlCol="0">
            <a:spAutoFit/>
          </a:bodyPr>
          <a:lstStyle/>
          <a:p>
            <a:r>
              <a:rPr lang="en-US" dirty="0" smtClean="0"/>
              <a:t>Electronics box</a:t>
            </a:r>
            <a:endParaRPr lang="en-US" dirty="0"/>
          </a:p>
        </p:txBody>
      </p:sp>
      <p:cxnSp>
        <p:nvCxnSpPr>
          <p:cNvPr id="21" name="Straight Arrow Connector 20"/>
          <p:cNvCxnSpPr/>
          <p:nvPr/>
        </p:nvCxnSpPr>
        <p:spPr>
          <a:xfrm flipH="1">
            <a:off x="5652120" y="1453426"/>
            <a:ext cx="864096" cy="2335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724128" y="1453426"/>
            <a:ext cx="792088" cy="282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16216" y="1189404"/>
            <a:ext cx="2253630" cy="369332"/>
          </a:xfrm>
          <a:prstGeom prst="rect">
            <a:avLst/>
          </a:prstGeom>
          <a:noFill/>
        </p:spPr>
        <p:txBody>
          <a:bodyPr wrap="none" rtlCol="0">
            <a:spAutoFit/>
          </a:bodyPr>
          <a:lstStyle/>
          <a:p>
            <a:r>
              <a:rPr lang="en-US" dirty="0" smtClean="0"/>
              <a:t>Cables channels 3”x5”</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20" y="89248"/>
            <a:ext cx="8568952" cy="747464"/>
          </a:xfrm>
        </p:spPr>
        <p:txBody>
          <a:bodyPr>
            <a:normAutofit/>
          </a:bodyPr>
          <a:lstStyle/>
          <a:p>
            <a:r>
              <a:rPr lang="en-US" sz="3600" dirty="0" smtClean="0"/>
              <a:t>Questionnaire summaries</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pic>
        <p:nvPicPr>
          <p:cNvPr id="17" name="Picture 16"/>
          <p:cNvPicPr/>
          <p:nvPr/>
        </p:nvPicPr>
        <p:blipFill>
          <a:blip r:embed="rId2" cstate="print"/>
          <a:srcRect/>
          <a:stretch>
            <a:fillRect/>
          </a:stretch>
        </p:blipFill>
        <p:spPr bwMode="auto">
          <a:xfrm>
            <a:off x="659507" y="836712"/>
            <a:ext cx="6115050" cy="3781425"/>
          </a:xfrm>
          <a:prstGeom prst="rect">
            <a:avLst/>
          </a:prstGeom>
          <a:noFill/>
          <a:ln w="9525">
            <a:noFill/>
            <a:miter lim="800000"/>
            <a:headEnd/>
            <a:tailEnd/>
          </a:ln>
        </p:spPr>
      </p:pic>
      <p:sp>
        <p:nvSpPr>
          <p:cNvPr id="5" name="Rectangle 4"/>
          <p:cNvSpPr/>
          <p:nvPr/>
        </p:nvSpPr>
        <p:spPr>
          <a:xfrm>
            <a:off x="2987824" y="1527095"/>
            <a:ext cx="1709936" cy="1200329"/>
          </a:xfrm>
          <a:prstGeom prst="rect">
            <a:avLst/>
          </a:prstGeom>
        </p:spPr>
        <p:txBody>
          <a:bodyPr wrap="square">
            <a:spAutoFit/>
          </a:bodyPr>
          <a:lstStyle/>
          <a:p>
            <a:r>
              <a:rPr lang="en-US" dirty="0"/>
              <a:t>copper cooling plates at the top forward sextant  of </a:t>
            </a:r>
            <a:r>
              <a:rPr lang="en-US" dirty="0" err="1"/>
              <a:t>BaBar</a:t>
            </a:r>
            <a:endParaRPr lang="en-US" dirty="0"/>
          </a:p>
        </p:txBody>
      </p:sp>
      <p:pic>
        <p:nvPicPr>
          <p:cNvPr id="6" name="Picture 5"/>
          <p:cNvPicPr/>
          <p:nvPr/>
        </p:nvPicPr>
        <p:blipFill>
          <a:blip r:embed="rId3" cstate="print"/>
          <a:srcRect/>
          <a:stretch>
            <a:fillRect/>
          </a:stretch>
        </p:blipFill>
        <p:spPr bwMode="auto">
          <a:xfrm>
            <a:off x="6804248" y="408505"/>
            <a:ext cx="2160240" cy="6116839"/>
          </a:xfrm>
          <a:prstGeom prst="rect">
            <a:avLst/>
          </a:prstGeom>
          <a:noFill/>
        </p:spPr>
      </p:pic>
      <p:sp>
        <p:nvSpPr>
          <p:cNvPr id="3" name="TextBox 2"/>
          <p:cNvSpPr txBox="1"/>
          <p:nvPr/>
        </p:nvSpPr>
        <p:spPr>
          <a:xfrm>
            <a:off x="539552" y="5013176"/>
            <a:ext cx="1744773" cy="369332"/>
          </a:xfrm>
          <a:prstGeom prst="rect">
            <a:avLst/>
          </a:prstGeom>
          <a:noFill/>
        </p:spPr>
        <p:txBody>
          <a:bodyPr wrap="none" rtlCol="0">
            <a:spAutoFit/>
          </a:bodyPr>
          <a:lstStyle/>
          <a:p>
            <a:r>
              <a:rPr lang="en-US" dirty="0" smtClean="0"/>
              <a:t>Cooling required</a:t>
            </a:r>
            <a:endParaRPr lang="en-US" dirty="0"/>
          </a:p>
        </p:txBody>
      </p:sp>
    </p:spTree>
    <p:extLst>
      <p:ext uri="{BB962C8B-B14F-4D97-AF65-F5344CB8AC3E}">
        <p14:creationId xmlns:p14="http://schemas.microsoft.com/office/powerpoint/2010/main" val="183823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Summary of the previous integration sessions</a:t>
            </a:r>
            <a:endParaRPr lang="en-US" sz="3400" dirty="0"/>
          </a:p>
        </p:txBody>
      </p:sp>
      <p:sp>
        <p:nvSpPr>
          <p:cNvPr id="6" name="TextBox 5"/>
          <p:cNvSpPr txBox="1"/>
          <p:nvPr/>
        </p:nvSpPr>
        <p:spPr>
          <a:xfrm>
            <a:off x="0" y="908720"/>
            <a:ext cx="8676456" cy="461665"/>
          </a:xfrm>
          <a:prstGeom prst="rect">
            <a:avLst/>
          </a:prstGeom>
          <a:noFill/>
        </p:spPr>
        <p:txBody>
          <a:bodyPr wrap="square" rtlCol="0">
            <a:spAutoFit/>
          </a:bodyPr>
          <a:lstStyle/>
          <a:p>
            <a:pPr marL="457200" indent="-457200"/>
            <a:endParaRPr lang="en-US" sz="2400" dirty="0" smtClean="0"/>
          </a:p>
        </p:txBody>
      </p:sp>
      <p:sp>
        <p:nvSpPr>
          <p:cNvPr id="4" name="Date Placeholder 3"/>
          <p:cNvSpPr>
            <a:spLocks noGrp="1"/>
          </p:cNvSpPr>
          <p:nvPr>
            <p:ph type="dt" sz="half" idx="10"/>
          </p:nvPr>
        </p:nvSpPr>
        <p:spPr/>
        <p:txBody>
          <a:bodyPr/>
          <a:lstStyle/>
          <a:p>
            <a:fld id="{97831DBA-DCF4-43BB-9F36-948427DBB7C8}" type="datetime1">
              <a:rPr lang="en-US" smtClean="0"/>
              <a:pPr/>
              <a:t>3/22/2012</a:t>
            </a:fld>
            <a:endParaRPr lang="en-US" dirty="0"/>
          </a:p>
        </p:txBody>
      </p:sp>
      <p:sp>
        <p:nvSpPr>
          <p:cNvPr id="3" name="TextBox 2"/>
          <p:cNvSpPr txBox="1"/>
          <p:nvPr/>
        </p:nvSpPr>
        <p:spPr>
          <a:xfrm>
            <a:off x="233772" y="838453"/>
            <a:ext cx="8730716" cy="5509200"/>
          </a:xfrm>
          <a:prstGeom prst="rect">
            <a:avLst/>
          </a:prstGeom>
          <a:noFill/>
        </p:spPr>
        <p:txBody>
          <a:bodyPr wrap="square" rtlCol="0">
            <a:spAutoFit/>
          </a:bodyPr>
          <a:lstStyle/>
          <a:p>
            <a:pPr marL="457200" indent="-457200">
              <a:buFont typeface="Arial" pitchFamily="34" charset="0"/>
              <a:buChar char="•"/>
            </a:pPr>
            <a:r>
              <a:rPr lang="en-US" sz="3200" dirty="0" smtClean="0"/>
              <a:t>Experimental area:</a:t>
            </a:r>
          </a:p>
          <a:p>
            <a:r>
              <a:rPr lang="en-US" sz="3200" dirty="0" smtClean="0"/>
              <a:t>We analyzed critically the </a:t>
            </a:r>
            <a:r>
              <a:rPr lang="en-US" sz="3200" dirty="0"/>
              <a:t>floor plan </a:t>
            </a:r>
            <a:r>
              <a:rPr lang="en-US" sz="3200" dirty="0" smtClean="0"/>
              <a:t>of the experimental area of Babar considering all problems that made activities difficult.</a:t>
            </a:r>
          </a:p>
          <a:p>
            <a:r>
              <a:rPr lang="en-US" sz="3200" dirty="0" smtClean="0"/>
              <a:t>We overcame them proposing a new layout that should make simple  all operations.</a:t>
            </a:r>
          </a:p>
          <a:p>
            <a:pPr marL="457200" indent="-457200">
              <a:buFont typeface="Arial" pitchFamily="34" charset="0"/>
              <a:buChar char="•"/>
            </a:pPr>
            <a:r>
              <a:rPr lang="en-US" sz="3200" dirty="0" smtClean="0"/>
              <a:t>We took the </a:t>
            </a:r>
            <a:r>
              <a:rPr lang="en-US" sz="3200" dirty="0" err="1" smtClean="0"/>
              <a:t>SuperB</a:t>
            </a:r>
            <a:r>
              <a:rPr lang="en-US" sz="3200" dirty="0" smtClean="0"/>
              <a:t> layout and we revised the mechanical interface of Babar of the reused elements.</a:t>
            </a:r>
          </a:p>
          <a:p>
            <a:pPr marL="457200" indent="-457200">
              <a:buFont typeface="Arial" pitchFamily="34" charset="0"/>
              <a:buChar char="•"/>
            </a:pPr>
            <a:r>
              <a:rPr lang="en-US" sz="3200" dirty="0" smtClean="0"/>
              <a:t>We start circulating a service questionnaire to be able to check and track the services inventory.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141" y="75655"/>
            <a:ext cx="8568952" cy="747464"/>
          </a:xfrm>
        </p:spPr>
        <p:txBody>
          <a:bodyPr>
            <a:normAutofit/>
          </a:bodyPr>
          <a:lstStyle/>
          <a:p>
            <a:r>
              <a:rPr lang="en-US" sz="3600" dirty="0" smtClean="0"/>
              <a:t>Questionnaire summaries </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sp>
        <p:nvSpPr>
          <p:cNvPr id="3" name="TextBox 2"/>
          <p:cNvSpPr txBox="1"/>
          <p:nvPr/>
        </p:nvSpPr>
        <p:spPr>
          <a:xfrm>
            <a:off x="3059832" y="692696"/>
            <a:ext cx="3370603" cy="461665"/>
          </a:xfrm>
          <a:prstGeom prst="rect">
            <a:avLst/>
          </a:prstGeom>
          <a:noFill/>
        </p:spPr>
        <p:txBody>
          <a:bodyPr wrap="none" rtlCol="0">
            <a:spAutoFit/>
          </a:bodyPr>
          <a:lstStyle/>
          <a:p>
            <a:r>
              <a:rPr lang="en-US" sz="2400" dirty="0" smtClean="0"/>
              <a:t>Super conductive magnet</a:t>
            </a:r>
            <a:endParaRPr lang="en-US" sz="2400" dirty="0"/>
          </a:p>
        </p:txBody>
      </p:sp>
      <p:sp>
        <p:nvSpPr>
          <p:cNvPr id="5" name="TextBox 4"/>
          <p:cNvSpPr txBox="1"/>
          <p:nvPr/>
        </p:nvSpPr>
        <p:spPr>
          <a:xfrm>
            <a:off x="179512" y="1067525"/>
            <a:ext cx="8568952" cy="1754326"/>
          </a:xfrm>
          <a:prstGeom prst="rect">
            <a:avLst/>
          </a:prstGeom>
          <a:noFill/>
        </p:spPr>
        <p:txBody>
          <a:bodyPr wrap="square" rtlCol="0">
            <a:spAutoFit/>
          </a:bodyPr>
          <a:lstStyle/>
          <a:p>
            <a:r>
              <a:rPr lang="en-US" dirty="0" smtClean="0"/>
              <a:t>We know more or less all components that we need including </a:t>
            </a:r>
            <a:r>
              <a:rPr lang="en-US" dirty="0"/>
              <a:t>their </a:t>
            </a:r>
            <a:r>
              <a:rPr lang="en-US" dirty="0" smtClean="0"/>
              <a:t>required power (liquefier, helium tank, power supplies, compress, control unit </a:t>
            </a:r>
            <a:r>
              <a:rPr lang="en-US" dirty="0" err="1" smtClean="0"/>
              <a:t>etc</a:t>
            </a:r>
            <a:r>
              <a:rPr lang="en-US" dirty="0" smtClean="0"/>
              <a:t>).</a:t>
            </a:r>
          </a:p>
          <a:p>
            <a:r>
              <a:rPr lang="en-US" dirty="0" smtClean="0"/>
              <a:t>We have still to face the problems to set all magnet services properly like the dump resistor breaker.</a:t>
            </a:r>
          </a:p>
          <a:p>
            <a:r>
              <a:rPr lang="en-US" dirty="0" smtClean="0"/>
              <a:t>Furthermore a lot of discussion must be done on all steps to bring the magnet to run. (qualification, restoring the cryogenic connections etc.</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70152025"/>
              </p:ext>
            </p:extLst>
          </p:nvPr>
        </p:nvGraphicFramePr>
        <p:xfrm>
          <a:off x="1403648" y="2780928"/>
          <a:ext cx="6080760" cy="3838194"/>
        </p:xfrm>
        <a:graphic>
          <a:graphicData uri="http://schemas.openxmlformats.org/drawingml/2006/table">
            <a:tbl>
              <a:tblPr firstRow="1" firstCol="1" bandRow="1">
                <a:tableStyleId>{5C22544A-7EE6-4342-B048-85BDC9FD1C3A}</a:tableStyleId>
              </a:tblPr>
              <a:tblGrid>
                <a:gridCol w="3097530"/>
                <a:gridCol w="1543050"/>
                <a:gridCol w="1440180"/>
              </a:tblGrid>
              <a:tr h="0">
                <a:tc>
                  <a:txBody>
                    <a:bodyPr/>
                    <a:lstStyle/>
                    <a:p>
                      <a:pPr marL="0" marR="0" algn="ctr">
                        <a:lnSpc>
                          <a:spcPct val="115000"/>
                        </a:lnSpc>
                        <a:spcBef>
                          <a:spcPts val="0"/>
                        </a:spcBef>
                        <a:spcAft>
                          <a:spcPts val="0"/>
                        </a:spcAft>
                      </a:pPr>
                      <a:r>
                        <a:rPr lang="en-US" sz="1600" dirty="0">
                          <a:effectLst/>
                        </a:rPr>
                        <a:t>ITEM</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WIDTH (m)</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DEPTH (m)</a:t>
                      </a:r>
                      <a:endParaRPr lang="en-US" sz="11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Helium Liquefier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7.68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1.95</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Helium Liquefier with suction line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7.68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3.11</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4000 Liter Liquid Helium Dewar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2.39 diameter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Helium Liquefier Adsorber Cabinet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2.68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0.76</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600 kW  (800 HP) Helium  Compressor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5.18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2.13</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300 kW  (400 HP) Helium  Compressor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3.96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1.83</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Pad size for compressor LN2 cooled charcoal helium gas purifiers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2.44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1.52</a:t>
                      </a:r>
                      <a:endParaRPr lang="en-US" sz="1100">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a:effectLst/>
                        </a:rPr>
                        <a:t>Outside Pad for compressor alumina and oil demister purifiers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7.32</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3.66</a:t>
                      </a:r>
                      <a:endParaRPr lang="en-US" sz="1100">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a:effectLst/>
                        </a:rPr>
                        <a:t>Cryogenic Control Room (inside dimensions)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5.79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4.72</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PLC cryo control cabinet in control room</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1.80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0.50</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BaBar Detector UPS  (75 kVA)</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4.11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~1.5</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BaBar Solenoid Power Supply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1.83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1.98</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BaBar Dump Resistor/Dump Breaker Box</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2.35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2.07</a:t>
                      </a:r>
                      <a:endParaRPr lang="en-US" sz="11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8" name="Rectangle 1"/>
          <p:cNvSpPr>
            <a:spLocks noChangeArrowheads="1"/>
          </p:cNvSpPr>
          <p:nvPr/>
        </p:nvSpPr>
        <p:spPr bwMode="auto">
          <a:xfrm>
            <a:off x="1531938" y="194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141" y="75655"/>
            <a:ext cx="8568952" cy="747464"/>
          </a:xfrm>
        </p:spPr>
        <p:txBody>
          <a:bodyPr>
            <a:normAutofit/>
          </a:bodyPr>
          <a:lstStyle/>
          <a:p>
            <a:r>
              <a:rPr lang="en-US" sz="3600" dirty="0" smtClean="0"/>
              <a:t>Questionnaire summaries EMC </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sp>
        <p:nvSpPr>
          <p:cNvPr id="8" name="Rectangle 1"/>
          <p:cNvSpPr>
            <a:spLocks noChangeArrowheads="1"/>
          </p:cNvSpPr>
          <p:nvPr/>
        </p:nvSpPr>
        <p:spPr bwMode="auto">
          <a:xfrm>
            <a:off x="1531938" y="194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323528" y="961058"/>
            <a:ext cx="7920880" cy="1200329"/>
          </a:xfrm>
          <a:prstGeom prst="rect">
            <a:avLst/>
          </a:prstGeom>
        </p:spPr>
        <p:txBody>
          <a:bodyPr wrap="square">
            <a:spAutoFit/>
          </a:bodyPr>
          <a:lstStyle/>
          <a:p>
            <a:r>
              <a:rPr lang="en-US" dirty="0"/>
              <a:t>Volume occupied by the electronics :</a:t>
            </a:r>
          </a:p>
          <a:p>
            <a:r>
              <a:rPr lang="en-US" b="1" dirty="0"/>
              <a:t>Barrel</a:t>
            </a:r>
            <a:r>
              <a:rPr lang="en-US" dirty="0"/>
              <a:t> same occupancy of </a:t>
            </a:r>
            <a:r>
              <a:rPr lang="en-US" dirty="0" err="1"/>
              <a:t>BaBar</a:t>
            </a:r>
            <a:r>
              <a:rPr lang="en-US" dirty="0"/>
              <a:t>; we use the same </a:t>
            </a:r>
            <a:r>
              <a:rPr lang="en-US" dirty="0" err="1"/>
              <a:t>minicrates</a:t>
            </a:r>
            <a:r>
              <a:rPr lang="en-US" dirty="0"/>
              <a:t>.</a:t>
            </a:r>
          </a:p>
          <a:p>
            <a:r>
              <a:rPr lang="en-US" b="1" dirty="0"/>
              <a:t>Forward</a:t>
            </a:r>
            <a:r>
              <a:rPr lang="en-US" dirty="0"/>
              <a:t> - There is not a real scheme of the forward depends from the final crystals decision.</a:t>
            </a:r>
          </a:p>
        </p:txBody>
      </p:sp>
      <p:sp>
        <p:nvSpPr>
          <p:cNvPr id="9" name="Rectangle 8"/>
          <p:cNvSpPr/>
          <p:nvPr/>
        </p:nvSpPr>
        <p:spPr>
          <a:xfrm>
            <a:off x="342174" y="2154007"/>
            <a:ext cx="8136904" cy="369332"/>
          </a:xfrm>
          <a:prstGeom prst="rect">
            <a:avLst/>
          </a:prstGeom>
        </p:spPr>
        <p:txBody>
          <a:bodyPr wrap="square">
            <a:spAutoFit/>
          </a:bodyPr>
          <a:lstStyle/>
          <a:p>
            <a:r>
              <a:rPr lang="en-US" b="1" dirty="0"/>
              <a:t>Backward </a:t>
            </a:r>
            <a:r>
              <a:rPr lang="en-US" dirty="0"/>
              <a:t>– No realistic drawings </a:t>
            </a:r>
            <a:r>
              <a:rPr lang="en-US" dirty="0" smtClean="0"/>
              <a:t>exist</a:t>
            </a:r>
            <a:r>
              <a:rPr lang="en-US" dirty="0"/>
              <a:t>.</a:t>
            </a:r>
          </a:p>
        </p:txBody>
      </p:sp>
      <p:sp>
        <p:nvSpPr>
          <p:cNvPr id="10" name="Rectangle 9"/>
          <p:cNvSpPr/>
          <p:nvPr/>
        </p:nvSpPr>
        <p:spPr>
          <a:xfrm>
            <a:off x="129646" y="3284984"/>
            <a:ext cx="8731614" cy="2862322"/>
          </a:xfrm>
          <a:prstGeom prst="rect">
            <a:avLst/>
          </a:prstGeom>
        </p:spPr>
        <p:txBody>
          <a:bodyPr wrap="square">
            <a:spAutoFit/>
          </a:bodyPr>
          <a:lstStyle/>
          <a:p>
            <a:pPr>
              <a:lnSpc>
                <a:spcPct val="90000"/>
              </a:lnSpc>
            </a:pPr>
            <a:r>
              <a:rPr lang="en-US" sz="2000" dirty="0"/>
              <a:t>Forward EMC:</a:t>
            </a:r>
          </a:p>
          <a:p>
            <a:pPr lvl="1">
              <a:lnSpc>
                <a:spcPct val="90000"/>
              </a:lnSpc>
            </a:pPr>
            <a:r>
              <a:rPr lang="en-US" sz="2000" dirty="0"/>
              <a:t>Lower diagonal slots both sides for all services so that </a:t>
            </a:r>
            <a:r>
              <a:rPr lang="en-US" sz="2000" dirty="0" smtClean="0"/>
              <a:t>end cap </a:t>
            </a:r>
            <a:r>
              <a:rPr lang="en-US" sz="2000" dirty="0"/>
              <a:t>could be withdrawn for access to the DCH end plates and services</a:t>
            </a:r>
          </a:p>
          <a:p>
            <a:pPr lvl="2">
              <a:lnSpc>
                <a:spcPct val="90000"/>
              </a:lnSpc>
            </a:pPr>
            <a:r>
              <a:rPr lang="en-US" sz="2000" dirty="0"/>
              <a:t>Included source calibration lines, cooling lines for each half of the </a:t>
            </a:r>
            <a:r>
              <a:rPr lang="en-US" sz="2000" dirty="0" err="1"/>
              <a:t>endcap</a:t>
            </a:r>
            <a:r>
              <a:rPr lang="en-US" sz="2000" dirty="0"/>
              <a:t>, signal fibers, low voltage cables (big for power hungry crates, 10 per half), timing cables, monitoring cables</a:t>
            </a:r>
          </a:p>
          <a:p>
            <a:pPr>
              <a:lnSpc>
                <a:spcPct val="90000"/>
              </a:lnSpc>
            </a:pPr>
            <a:r>
              <a:rPr lang="en-US" sz="2000" dirty="0"/>
              <a:t>Barrel EMC, forward end:</a:t>
            </a:r>
          </a:p>
          <a:p>
            <a:pPr lvl="1">
              <a:lnSpc>
                <a:spcPct val="90000"/>
              </a:lnSpc>
            </a:pPr>
            <a:r>
              <a:rPr lang="en-US" sz="2000" dirty="0"/>
              <a:t>All 4 diagonal slots</a:t>
            </a:r>
          </a:p>
          <a:p>
            <a:pPr lvl="2">
              <a:lnSpc>
                <a:spcPct val="90000"/>
              </a:lnSpc>
            </a:pPr>
            <a:r>
              <a:rPr lang="en-US" sz="2000" dirty="0"/>
              <a:t>Signal fibers, low voltage cables, timing cables, monitoring cables</a:t>
            </a:r>
          </a:p>
          <a:p>
            <a:pPr lvl="3">
              <a:lnSpc>
                <a:spcPct val="90000"/>
              </a:lnSpc>
            </a:pPr>
            <a:r>
              <a:rPr lang="en-US" sz="2000" dirty="0"/>
              <a:t>10 crates per slot</a:t>
            </a:r>
          </a:p>
        </p:txBody>
      </p:sp>
    </p:spTree>
    <p:extLst>
      <p:ext uri="{BB962C8B-B14F-4D97-AF65-F5344CB8AC3E}">
        <p14:creationId xmlns:p14="http://schemas.microsoft.com/office/powerpoint/2010/main" val="1621241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141" y="75655"/>
            <a:ext cx="8568952" cy="747464"/>
          </a:xfrm>
        </p:spPr>
        <p:txBody>
          <a:bodyPr>
            <a:normAutofit/>
          </a:bodyPr>
          <a:lstStyle/>
          <a:p>
            <a:r>
              <a:rPr lang="en-US" sz="3600" dirty="0" smtClean="0"/>
              <a:t>Questionnaire summaries EMC </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sp>
        <p:nvSpPr>
          <p:cNvPr id="8" name="Rectangle 1"/>
          <p:cNvSpPr>
            <a:spLocks noChangeArrowheads="1"/>
          </p:cNvSpPr>
          <p:nvPr/>
        </p:nvSpPr>
        <p:spPr bwMode="auto">
          <a:xfrm>
            <a:off x="1531938" y="194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0" y="1700808"/>
            <a:ext cx="8546810" cy="3631763"/>
          </a:xfrm>
          <a:prstGeom prst="rect">
            <a:avLst/>
          </a:prstGeom>
        </p:spPr>
        <p:txBody>
          <a:bodyPr wrap="square">
            <a:spAutoFit/>
          </a:bodyPr>
          <a:lstStyle/>
          <a:p>
            <a:r>
              <a:rPr lang="en-US" b="1" dirty="0"/>
              <a:t>Cooling system.</a:t>
            </a:r>
            <a:endParaRPr lang="en-US" dirty="0"/>
          </a:p>
          <a:p>
            <a:r>
              <a:rPr lang="en-US" dirty="0"/>
              <a:t>Requirement of cooling system: </a:t>
            </a:r>
          </a:p>
          <a:p>
            <a:r>
              <a:rPr lang="en-US" dirty="0"/>
              <a:t>Barrel:</a:t>
            </a:r>
            <a:r>
              <a:rPr lang="en-US" b="1" dirty="0"/>
              <a:t> 	</a:t>
            </a:r>
            <a:r>
              <a:rPr lang="en-US" sz="2000" dirty="0"/>
              <a:t>Preamp heat removed by conduction to module strong back which are directly cooled using </a:t>
            </a:r>
            <a:r>
              <a:rPr lang="en-US" sz="2000" dirty="0" err="1"/>
              <a:t>fluorinert</a:t>
            </a:r>
            <a:r>
              <a:rPr lang="en-US" sz="2000" dirty="0"/>
              <a:t>; digitizing electronics housed in 80 mini-crates, each in contact with the end-flange support structure, cooled by chilled water flow through channels milled into the end-flanges close to the inner and outer radii (source: Babar NIM, §9.2.5). The </a:t>
            </a:r>
            <a:r>
              <a:rPr lang="en-US" sz="2000" dirty="0" err="1"/>
              <a:t>SuperB</a:t>
            </a:r>
            <a:r>
              <a:rPr lang="en-US" sz="2000" dirty="0"/>
              <a:t> follows the same system but we want to do a better study heat dissipation due of no high reliability of the system in  Babar </a:t>
            </a:r>
          </a:p>
          <a:p>
            <a:r>
              <a:rPr lang="en-US" dirty="0"/>
              <a:t> </a:t>
            </a:r>
          </a:p>
          <a:p>
            <a:r>
              <a:rPr lang="en-US" dirty="0"/>
              <a:t>	Forward: Similar to Barrel.</a:t>
            </a:r>
          </a:p>
          <a:p>
            <a:r>
              <a:rPr lang="en-US" dirty="0"/>
              <a:t>	Backward: No requirement for an active cooling system anticipated.</a:t>
            </a:r>
          </a:p>
        </p:txBody>
      </p:sp>
    </p:spTree>
    <p:extLst>
      <p:ext uri="{BB962C8B-B14F-4D97-AF65-F5344CB8AC3E}">
        <p14:creationId xmlns:p14="http://schemas.microsoft.com/office/powerpoint/2010/main" val="92578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98" y="-4272"/>
            <a:ext cx="8568952" cy="747464"/>
          </a:xfrm>
        </p:spPr>
        <p:txBody>
          <a:bodyPr>
            <a:normAutofit/>
          </a:bodyPr>
          <a:lstStyle/>
          <a:p>
            <a:r>
              <a:rPr lang="en-US" sz="3600" dirty="0" smtClean="0"/>
              <a:t>Questionnaire summaries EMC </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sp>
        <p:nvSpPr>
          <p:cNvPr id="8" name="Rectangle 1"/>
          <p:cNvSpPr>
            <a:spLocks noChangeArrowheads="1"/>
          </p:cNvSpPr>
          <p:nvPr/>
        </p:nvSpPr>
        <p:spPr bwMode="auto">
          <a:xfrm>
            <a:off x="1531938" y="194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27168" y="884618"/>
            <a:ext cx="8881335" cy="1200329"/>
          </a:xfrm>
          <a:prstGeom prst="rect">
            <a:avLst/>
          </a:prstGeom>
        </p:spPr>
        <p:txBody>
          <a:bodyPr wrap="square">
            <a:spAutoFit/>
          </a:bodyPr>
          <a:lstStyle/>
          <a:p>
            <a:r>
              <a:rPr lang="en-US" dirty="0"/>
              <a:t>Forward/Barrel - In addition to the requirements above, the barrel and forward calorimeter will have a radioactive source calibration system that will have significant requirements for space and assembly. The design is along the lines of the existing system for </a:t>
            </a:r>
            <a:r>
              <a:rPr lang="en-US" dirty="0" err="1"/>
              <a:t>BaBar</a:t>
            </a:r>
            <a:r>
              <a:rPr lang="en-US" dirty="0"/>
              <a:t>. A schematic of the system is shown below:</a:t>
            </a:r>
          </a:p>
        </p:txBody>
      </p:sp>
      <p:pic>
        <p:nvPicPr>
          <p:cNvPr id="9" name="Picture 8"/>
          <p:cNvPicPr/>
          <p:nvPr/>
        </p:nvPicPr>
        <p:blipFill>
          <a:blip r:embed="rId2"/>
          <a:srcRect/>
          <a:stretch>
            <a:fillRect/>
          </a:stretch>
        </p:blipFill>
        <p:spPr bwMode="auto">
          <a:xfrm>
            <a:off x="1511935" y="2084948"/>
            <a:ext cx="6012393" cy="4526316"/>
          </a:xfrm>
          <a:prstGeom prst="rect">
            <a:avLst/>
          </a:prstGeom>
          <a:noFill/>
          <a:ln w="9525">
            <a:noFill/>
            <a:miter lim="800000"/>
            <a:headEnd/>
            <a:tailEnd/>
          </a:ln>
        </p:spPr>
      </p:pic>
    </p:spTree>
    <p:extLst>
      <p:ext uri="{BB962C8B-B14F-4D97-AF65-F5344CB8AC3E}">
        <p14:creationId xmlns:p14="http://schemas.microsoft.com/office/powerpoint/2010/main" val="4255036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747464"/>
          </a:xfrm>
        </p:spPr>
        <p:txBody>
          <a:bodyPr>
            <a:normAutofit/>
          </a:bodyPr>
          <a:lstStyle/>
          <a:p>
            <a:r>
              <a:rPr lang="en-US" sz="3600" dirty="0" smtClean="0"/>
              <a:t>Questionnaire summaries DCH</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sp>
        <p:nvSpPr>
          <p:cNvPr id="8" name="Rectangle 1"/>
          <p:cNvSpPr>
            <a:spLocks noChangeArrowheads="1"/>
          </p:cNvSpPr>
          <p:nvPr/>
        </p:nvSpPr>
        <p:spPr bwMode="auto">
          <a:xfrm>
            <a:off x="1531938" y="194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179512" y="1124744"/>
            <a:ext cx="8640960" cy="1643527"/>
          </a:xfrm>
          <a:prstGeom prst="rect">
            <a:avLst/>
          </a:prstGeom>
        </p:spPr>
        <p:txBody>
          <a:bodyPr wrap="square">
            <a:spAutoFit/>
          </a:bodyPr>
          <a:lstStyle/>
          <a:p>
            <a:pPr lvl="1">
              <a:lnSpc>
                <a:spcPct val="90000"/>
              </a:lnSpc>
            </a:pPr>
            <a:r>
              <a:rPr lang="en-US" sz="2800" dirty="0"/>
              <a:t>Services for inner detectors that are taken out in the backward direction must exit the end of the DIRC support tube</a:t>
            </a:r>
            <a:r>
              <a:rPr lang="en-US" sz="2800" dirty="0" smtClean="0"/>
              <a:t>.</a:t>
            </a:r>
          </a:p>
          <a:p>
            <a:pPr lvl="1">
              <a:lnSpc>
                <a:spcPct val="90000"/>
              </a:lnSpc>
            </a:pPr>
            <a:r>
              <a:rPr lang="en-US" sz="2800" dirty="0" smtClean="0"/>
              <a:t>HV travels in the forward calorimeter.</a:t>
            </a:r>
            <a:endParaRPr lang="en-US" sz="2800" dirty="0"/>
          </a:p>
        </p:txBody>
      </p:sp>
      <p:sp>
        <p:nvSpPr>
          <p:cNvPr id="9" name="Rectangle 8"/>
          <p:cNvSpPr/>
          <p:nvPr/>
        </p:nvSpPr>
        <p:spPr>
          <a:xfrm>
            <a:off x="395536" y="2996952"/>
            <a:ext cx="8208912" cy="1477328"/>
          </a:xfrm>
          <a:prstGeom prst="rect">
            <a:avLst/>
          </a:prstGeom>
        </p:spPr>
        <p:txBody>
          <a:bodyPr wrap="square">
            <a:spAutoFit/>
          </a:bodyPr>
          <a:lstStyle/>
          <a:p>
            <a:r>
              <a:rPr lang="en-US" dirty="0" smtClean="0"/>
              <a:t>Location </a:t>
            </a:r>
            <a:r>
              <a:rPr lang="en-US" dirty="0"/>
              <a:t>of the gas mixing and storage area? In particular, the horizontal and vertical distance with respect to (for example) the detector center has an impact on the design.  We will also need space for two racks close to the detector for bubblers and bypass valves. On </a:t>
            </a:r>
            <a:r>
              <a:rPr lang="en-US" dirty="0" err="1"/>
              <a:t>BaBar</a:t>
            </a:r>
            <a:r>
              <a:rPr lang="en-US" dirty="0"/>
              <a:t>, these were on top of the detector, but depending on the location of the gas hut, it might make more sense for them to be on the floor. </a:t>
            </a:r>
          </a:p>
        </p:txBody>
      </p:sp>
      <p:sp>
        <p:nvSpPr>
          <p:cNvPr id="10" name="TextBox 9"/>
          <p:cNvSpPr txBox="1"/>
          <p:nvPr/>
        </p:nvSpPr>
        <p:spPr>
          <a:xfrm>
            <a:off x="444432" y="4797152"/>
            <a:ext cx="4099456" cy="707886"/>
          </a:xfrm>
          <a:prstGeom prst="rect">
            <a:avLst/>
          </a:prstGeom>
          <a:noFill/>
        </p:spPr>
        <p:txBody>
          <a:bodyPr wrap="none" rtlCol="0">
            <a:spAutoFit/>
          </a:bodyPr>
          <a:lstStyle/>
          <a:p>
            <a:r>
              <a:rPr lang="en-US" sz="2000" dirty="0" smtClean="0"/>
              <a:t>Cooling backward plate with air flow.</a:t>
            </a:r>
          </a:p>
          <a:p>
            <a:r>
              <a:rPr lang="en-US" sz="2000" dirty="0" smtClean="0"/>
              <a:t>Cluster count 1Kw liquid required.</a:t>
            </a:r>
            <a:endParaRPr lang="en-US" sz="2000" dirty="0"/>
          </a:p>
        </p:txBody>
      </p:sp>
    </p:spTree>
    <p:extLst>
      <p:ext uri="{BB962C8B-B14F-4D97-AF65-F5344CB8AC3E}">
        <p14:creationId xmlns:p14="http://schemas.microsoft.com/office/powerpoint/2010/main" val="4255036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747464"/>
          </a:xfrm>
        </p:spPr>
        <p:txBody>
          <a:bodyPr>
            <a:normAutofit/>
          </a:bodyPr>
          <a:lstStyle/>
          <a:p>
            <a:r>
              <a:rPr lang="en-US" sz="3600" dirty="0" smtClean="0"/>
              <a:t>Questionnaire summaries SVT and layer 0</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sp>
        <p:nvSpPr>
          <p:cNvPr id="8" name="Rectangle 1"/>
          <p:cNvSpPr>
            <a:spLocks noChangeArrowheads="1"/>
          </p:cNvSpPr>
          <p:nvPr/>
        </p:nvSpPr>
        <p:spPr bwMode="auto">
          <a:xfrm>
            <a:off x="1531938" y="194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179512" y="1124744"/>
            <a:ext cx="8640960" cy="1643527"/>
          </a:xfrm>
          <a:prstGeom prst="rect">
            <a:avLst/>
          </a:prstGeom>
        </p:spPr>
        <p:txBody>
          <a:bodyPr wrap="square">
            <a:spAutoFit/>
          </a:bodyPr>
          <a:lstStyle/>
          <a:p>
            <a:pPr lvl="1">
              <a:lnSpc>
                <a:spcPct val="90000"/>
              </a:lnSpc>
            </a:pPr>
            <a:r>
              <a:rPr lang="en-US" sz="2800" dirty="0" smtClean="0"/>
              <a:t>We have to have and idea of the cryogenic system for the magnet as well of all cables and  cooling lines etc.</a:t>
            </a:r>
          </a:p>
          <a:p>
            <a:pPr lvl="1">
              <a:lnSpc>
                <a:spcPct val="90000"/>
              </a:lnSpc>
            </a:pPr>
            <a:r>
              <a:rPr lang="en-US" sz="2800" dirty="0" smtClean="0"/>
              <a:t>The quick demount is another issue that have an important impact on the integration. </a:t>
            </a:r>
            <a:endParaRPr lang="en-US" sz="2800" dirty="0"/>
          </a:p>
        </p:txBody>
      </p:sp>
    </p:spTree>
    <p:extLst>
      <p:ext uri="{BB962C8B-B14F-4D97-AF65-F5344CB8AC3E}">
        <p14:creationId xmlns:p14="http://schemas.microsoft.com/office/powerpoint/2010/main" val="3165011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747464"/>
          </a:xfrm>
        </p:spPr>
        <p:txBody>
          <a:bodyPr>
            <a:normAutofit/>
          </a:bodyPr>
          <a:lstStyle/>
          <a:p>
            <a:r>
              <a:rPr lang="en-US" sz="3600" dirty="0" smtClean="0"/>
              <a:t>Future activities</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sp>
        <p:nvSpPr>
          <p:cNvPr id="8" name="Rectangle 1"/>
          <p:cNvSpPr>
            <a:spLocks noChangeArrowheads="1"/>
          </p:cNvSpPr>
          <p:nvPr/>
        </p:nvSpPr>
        <p:spPr bwMode="auto">
          <a:xfrm>
            <a:off x="1531938" y="194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179512" y="1124744"/>
            <a:ext cx="8856984" cy="3582519"/>
          </a:xfrm>
          <a:prstGeom prst="rect">
            <a:avLst/>
          </a:prstGeom>
        </p:spPr>
        <p:txBody>
          <a:bodyPr wrap="square">
            <a:spAutoFit/>
          </a:bodyPr>
          <a:lstStyle/>
          <a:p>
            <a:pPr lvl="1">
              <a:lnSpc>
                <a:spcPct val="90000"/>
              </a:lnSpc>
            </a:pPr>
            <a:r>
              <a:rPr lang="en-US" sz="2800" dirty="0" smtClean="0"/>
              <a:t>We have to make more detail drawings on services section and start outline service paths to their final position.</a:t>
            </a:r>
          </a:p>
          <a:p>
            <a:pPr lvl="1">
              <a:lnSpc>
                <a:spcPct val="90000"/>
              </a:lnSpc>
            </a:pPr>
            <a:r>
              <a:rPr lang="en-US" sz="2800" dirty="0" smtClean="0"/>
              <a:t>During the assembly of </a:t>
            </a:r>
            <a:r>
              <a:rPr lang="en-US" sz="2800" dirty="0" err="1" smtClean="0"/>
              <a:t>SuperB</a:t>
            </a:r>
            <a:r>
              <a:rPr lang="en-US" sz="2800" dirty="0" smtClean="0"/>
              <a:t> detector a lot </a:t>
            </a:r>
            <a:r>
              <a:rPr lang="en-US" sz="2800" dirty="0"/>
              <a:t>of </a:t>
            </a:r>
            <a:r>
              <a:rPr lang="en-US" sz="2800" dirty="0" smtClean="0"/>
              <a:t>doubts are coming out.</a:t>
            </a:r>
          </a:p>
          <a:p>
            <a:pPr lvl="1">
              <a:lnSpc>
                <a:spcPct val="90000"/>
              </a:lnSpc>
            </a:pPr>
            <a:r>
              <a:rPr lang="en-US" sz="2800" dirty="0" smtClean="0"/>
              <a:t>A campaign  of measurement and inspection of the reused Babar elements will be useful in future.  </a:t>
            </a:r>
          </a:p>
          <a:p>
            <a:pPr lvl="1">
              <a:lnSpc>
                <a:spcPct val="90000"/>
              </a:lnSpc>
            </a:pPr>
            <a:r>
              <a:rPr lang="en-US" sz="2800" dirty="0" smtClean="0"/>
              <a:t>Most of mechanical interface that are shown only on pictures are not on the drawings.</a:t>
            </a:r>
          </a:p>
        </p:txBody>
      </p:sp>
    </p:spTree>
    <p:extLst>
      <p:ext uri="{BB962C8B-B14F-4D97-AF65-F5344CB8AC3E}">
        <p14:creationId xmlns:p14="http://schemas.microsoft.com/office/powerpoint/2010/main" val="264483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747464"/>
          </a:xfrm>
        </p:spPr>
        <p:txBody>
          <a:bodyPr>
            <a:normAutofit/>
          </a:bodyPr>
          <a:lstStyle/>
          <a:p>
            <a:r>
              <a:rPr lang="en-US" sz="3600" dirty="0" smtClean="0"/>
              <a:t>Conclusions</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3/22/2012</a:t>
            </a:fld>
            <a:endParaRPr lang="en-US" dirty="0"/>
          </a:p>
        </p:txBody>
      </p:sp>
      <p:sp>
        <p:nvSpPr>
          <p:cNvPr id="8" name="Rectangle 1"/>
          <p:cNvSpPr>
            <a:spLocks noChangeArrowheads="1"/>
          </p:cNvSpPr>
          <p:nvPr/>
        </p:nvSpPr>
        <p:spPr bwMode="auto">
          <a:xfrm>
            <a:off x="1531938" y="194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35496" y="1124744"/>
            <a:ext cx="9001000" cy="4358116"/>
          </a:xfrm>
          <a:prstGeom prst="rect">
            <a:avLst/>
          </a:prstGeom>
        </p:spPr>
        <p:txBody>
          <a:bodyPr wrap="square">
            <a:spAutoFit/>
          </a:bodyPr>
          <a:lstStyle/>
          <a:p>
            <a:pPr lvl="1">
              <a:lnSpc>
                <a:spcPct val="90000"/>
              </a:lnSpc>
            </a:pPr>
            <a:r>
              <a:rPr lang="en-US" sz="2800" dirty="0" smtClean="0"/>
              <a:t>We have to consolidate layout choices and services arrangement in a way to work efficiently on the detailed drawings. </a:t>
            </a:r>
          </a:p>
          <a:p>
            <a:pPr lvl="1">
              <a:lnSpc>
                <a:spcPct val="90000"/>
              </a:lnSpc>
            </a:pPr>
            <a:r>
              <a:rPr lang="en-US" sz="2800" dirty="0" smtClean="0"/>
              <a:t>For that we need to have more mechanical meetings with Physicists a engineers that are working on the sub-detectors and  detector simulation.</a:t>
            </a:r>
          </a:p>
          <a:p>
            <a:pPr lvl="1">
              <a:lnSpc>
                <a:spcPct val="90000"/>
              </a:lnSpc>
            </a:pPr>
            <a:r>
              <a:rPr lang="en-US" sz="2800" dirty="0" smtClean="0"/>
              <a:t>A dedicated meeting should be made to analyze the assembly and commissioning scenario for </a:t>
            </a:r>
            <a:r>
              <a:rPr lang="en-US" sz="2800" dirty="0" err="1" smtClean="0"/>
              <a:t>SuperB</a:t>
            </a:r>
            <a:r>
              <a:rPr lang="en-US" sz="2800" dirty="0" smtClean="0"/>
              <a:t> that included the machine activities.</a:t>
            </a:r>
          </a:p>
          <a:p>
            <a:pPr lvl="1">
              <a:lnSpc>
                <a:spcPct val="90000"/>
              </a:lnSpc>
            </a:pPr>
            <a:r>
              <a:rPr lang="en-US" sz="2800" dirty="0" smtClean="0"/>
              <a:t>A planning of the envisage activities will be very useful too.</a:t>
            </a:r>
          </a:p>
        </p:txBody>
      </p:sp>
    </p:spTree>
    <p:extLst>
      <p:ext uri="{BB962C8B-B14F-4D97-AF65-F5344CB8AC3E}">
        <p14:creationId xmlns:p14="http://schemas.microsoft.com/office/powerpoint/2010/main" val="349170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SuperB experimental hall</a:t>
            </a:r>
            <a:endParaRPr lang="en-US" sz="3400" dirty="0"/>
          </a:p>
        </p:txBody>
      </p:sp>
      <p:sp>
        <p:nvSpPr>
          <p:cNvPr id="6" name="TextBox 5"/>
          <p:cNvSpPr txBox="1"/>
          <p:nvPr/>
        </p:nvSpPr>
        <p:spPr>
          <a:xfrm>
            <a:off x="0" y="908720"/>
            <a:ext cx="8676456" cy="5632311"/>
          </a:xfrm>
          <a:prstGeom prst="rect">
            <a:avLst/>
          </a:prstGeom>
          <a:noFill/>
        </p:spPr>
        <p:txBody>
          <a:bodyPr wrap="square" rtlCol="0">
            <a:spAutoFit/>
          </a:bodyPr>
          <a:lstStyle/>
          <a:p>
            <a:pPr marL="457200" indent="-457200"/>
            <a:r>
              <a:rPr lang="en-US" sz="2400" dirty="0" smtClean="0"/>
              <a:t>The experimental floor size is set to 60 X 24 meters considering to concentrate most of the activities in that area.</a:t>
            </a:r>
          </a:p>
          <a:p>
            <a:pPr marL="457200" indent="-457200"/>
            <a:r>
              <a:rPr lang="en-US" sz="2400" dirty="0" smtClean="0"/>
              <a:t>We add schematically the shielding between the interaction area and the rest of the hall (1meter).</a:t>
            </a:r>
          </a:p>
          <a:p>
            <a:pPr marL="457200" indent="-457200"/>
            <a:r>
              <a:rPr lang="en-US" sz="2400" dirty="0" smtClean="0"/>
              <a:t>The beam position respect the floor is set to 4m.</a:t>
            </a:r>
          </a:p>
          <a:p>
            <a:pPr marL="457200" indent="-457200"/>
            <a:r>
              <a:rPr lang="en-US" sz="2400" dirty="0" smtClean="0"/>
              <a:t>We fit all components in it</a:t>
            </a:r>
          </a:p>
          <a:p>
            <a:pPr marL="457200" indent="-457200"/>
            <a:r>
              <a:rPr lang="en-US" sz="2400" dirty="0" smtClean="0"/>
              <a:t>A lot of details must be add tike the access gate to the interaction area.</a:t>
            </a:r>
          </a:p>
          <a:p>
            <a:pPr marL="457200" indent="-457200"/>
            <a:r>
              <a:rPr lang="en-US" sz="2400" dirty="0" smtClean="0"/>
              <a:t>Most of the cooling system could be located inside the service room and  we could store gas and liquids there.</a:t>
            </a:r>
          </a:p>
          <a:p>
            <a:pPr marL="457200" indent="-457200"/>
            <a:r>
              <a:rPr lang="en-US" sz="2400" dirty="0" smtClean="0"/>
              <a:t>We need to have an interaction with the machine people to understand:  the machine equipment near to the detector; the position of the tunnel; the constrain of the experimental building.</a:t>
            </a:r>
            <a:endParaRPr lang="en-US" sz="2400" dirty="0"/>
          </a:p>
          <a:p>
            <a:pPr marL="457200" indent="-457200"/>
            <a:endParaRPr lang="en-US" sz="2400" dirty="0" smtClean="0"/>
          </a:p>
        </p:txBody>
      </p:sp>
      <p:sp>
        <p:nvSpPr>
          <p:cNvPr id="4" name="Date Placeholder 3"/>
          <p:cNvSpPr>
            <a:spLocks noGrp="1"/>
          </p:cNvSpPr>
          <p:nvPr>
            <p:ph type="dt" sz="half" idx="10"/>
          </p:nvPr>
        </p:nvSpPr>
        <p:spPr/>
        <p:txBody>
          <a:bodyPr/>
          <a:lstStyle/>
          <a:p>
            <a:fld id="{97831DBA-DCF4-43BB-9F36-948427DBB7C8}" type="datetime1">
              <a:rPr lang="en-US" smtClean="0"/>
              <a:pPr/>
              <a:t>3/22/2012</a:t>
            </a:fld>
            <a:endParaRPr lang="en-US" dirty="0"/>
          </a:p>
        </p:txBody>
      </p:sp>
    </p:spTree>
    <p:extLst>
      <p:ext uri="{BB962C8B-B14F-4D97-AF65-F5344CB8AC3E}">
        <p14:creationId xmlns:p14="http://schemas.microsoft.com/office/powerpoint/2010/main" val="353383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49"/>
            <a:ext cx="9144000" cy="304181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 y="3075466"/>
            <a:ext cx="9144000" cy="3543476"/>
          </a:xfrm>
          <a:prstGeom prst="rect">
            <a:avLst/>
          </a:prstGeom>
        </p:spPr>
      </p:pic>
      <p:sp>
        <p:nvSpPr>
          <p:cNvPr id="5" name="TextBox 4"/>
          <p:cNvSpPr txBox="1"/>
          <p:nvPr/>
        </p:nvSpPr>
        <p:spPr>
          <a:xfrm>
            <a:off x="6804248" y="719118"/>
            <a:ext cx="1478290" cy="261610"/>
          </a:xfrm>
          <a:prstGeom prst="rect">
            <a:avLst/>
          </a:prstGeom>
          <a:noFill/>
        </p:spPr>
        <p:txBody>
          <a:bodyPr wrap="none" rtlCol="0">
            <a:spAutoFit/>
          </a:bodyPr>
          <a:lstStyle/>
          <a:p>
            <a:r>
              <a:rPr lang="en-US" sz="1100" dirty="0" smtClean="0"/>
              <a:t>+500mm up beam axis</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681"/>
            <a:ext cx="9144000" cy="6084637"/>
          </a:xfrm>
          <a:prstGeom prst="rect">
            <a:avLst/>
          </a:prstGeom>
        </p:spPr>
      </p:pic>
      <p:cxnSp>
        <p:nvCxnSpPr>
          <p:cNvPr id="7" name="Straight Connector 6"/>
          <p:cNvCxnSpPr/>
          <p:nvPr/>
        </p:nvCxnSpPr>
        <p:spPr>
          <a:xfrm>
            <a:off x="971600" y="1844824"/>
            <a:ext cx="1152128" cy="0"/>
          </a:xfrm>
          <a:prstGeom prst="line">
            <a:avLst/>
          </a:prstGeom>
        </p:spPr>
        <p:style>
          <a:lnRef idx="3">
            <a:schemeClr val="dk1"/>
          </a:lnRef>
          <a:fillRef idx="0">
            <a:schemeClr val="dk1"/>
          </a:fillRef>
          <a:effectRef idx="2">
            <a:schemeClr val="dk1"/>
          </a:effectRef>
          <a:fontRef idx="minor">
            <a:schemeClr val="tx1"/>
          </a:fontRef>
        </p:style>
      </p:cxnSp>
      <p:sp>
        <p:nvSpPr>
          <p:cNvPr id="8" name="Rectangle 7"/>
          <p:cNvSpPr/>
          <p:nvPr/>
        </p:nvSpPr>
        <p:spPr>
          <a:xfrm>
            <a:off x="1907704" y="1478232"/>
            <a:ext cx="14401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63637" y="1216020"/>
            <a:ext cx="595035" cy="646331"/>
          </a:xfrm>
          <a:prstGeom prst="rect">
            <a:avLst/>
          </a:prstGeom>
          <a:noFill/>
        </p:spPr>
        <p:txBody>
          <a:bodyPr wrap="none" rtlCol="0">
            <a:spAutoFit/>
          </a:bodyPr>
          <a:lstStyle/>
          <a:p>
            <a:r>
              <a:rPr lang="en-US" dirty="0" smtClean="0"/>
              <a:t>DCH</a:t>
            </a:r>
          </a:p>
          <a:p>
            <a:r>
              <a:rPr lang="en-US" dirty="0" smtClean="0"/>
              <a:t>gas</a:t>
            </a:r>
            <a:endParaRPr lang="en-US" dirty="0"/>
          </a:p>
        </p:txBody>
      </p:sp>
      <p:cxnSp>
        <p:nvCxnSpPr>
          <p:cNvPr id="13" name="Straight Connector 12"/>
          <p:cNvCxnSpPr/>
          <p:nvPr/>
        </p:nvCxnSpPr>
        <p:spPr>
          <a:xfrm>
            <a:off x="3419872" y="1643527"/>
            <a:ext cx="1152128" cy="61368"/>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779912" y="1329543"/>
            <a:ext cx="886781" cy="261610"/>
          </a:xfrm>
          <a:prstGeom prst="rect">
            <a:avLst/>
          </a:prstGeom>
          <a:noFill/>
        </p:spPr>
        <p:txBody>
          <a:bodyPr wrap="none" rtlCol="0">
            <a:spAutoFit/>
          </a:bodyPr>
          <a:lstStyle/>
          <a:p>
            <a:r>
              <a:rPr lang="en-US" sz="1100" dirty="0" smtClean="0"/>
              <a:t>Power cable</a:t>
            </a:r>
            <a:endParaRPr lang="en-US" sz="1100" dirty="0"/>
          </a:p>
        </p:txBody>
      </p:sp>
      <p:cxnSp>
        <p:nvCxnSpPr>
          <p:cNvPr id="20" name="Straight Connector 19"/>
          <p:cNvCxnSpPr/>
          <p:nvPr/>
        </p:nvCxnSpPr>
        <p:spPr>
          <a:xfrm flipV="1">
            <a:off x="3563888" y="2492896"/>
            <a:ext cx="1008112" cy="144016"/>
          </a:xfrm>
          <a:prstGeom prst="line">
            <a:avLst/>
          </a:prstGeom>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4348302" y="2314854"/>
            <a:ext cx="1159802" cy="276999"/>
          </a:xfrm>
          <a:prstGeom prst="rect">
            <a:avLst/>
          </a:prstGeom>
          <a:noFill/>
        </p:spPr>
        <p:txBody>
          <a:bodyPr wrap="square" rtlCol="0">
            <a:spAutoFit/>
          </a:bodyPr>
          <a:lstStyle/>
          <a:p>
            <a:r>
              <a:rPr lang="en-US" sz="1200" dirty="0" smtClean="0"/>
              <a:t>Read-out cable</a:t>
            </a:r>
            <a:endParaRPr lang="en-US" sz="1200" dirty="0"/>
          </a:p>
        </p:txBody>
      </p:sp>
    </p:spTree>
    <p:extLst>
      <p:ext uri="{BB962C8B-B14F-4D97-AF65-F5344CB8AC3E}">
        <p14:creationId xmlns:p14="http://schemas.microsoft.com/office/powerpoint/2010/main" val="236988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7373"/>
            <a:ext cx="9144000" cy="4703254"/>
          </a:xfrm>
          <a:prstGeom prst="rect">
            <a:avLst/>
          </a:prstGeom>
        </p:spPr>
      </p:pic>
    </p:spTree>
    <p:extLst>
      <p:ext uri="{BB962C8B-B14F-4D97-AF65-F5344CB8AC3E}">
        <p14:creationId xmlns:p14="http://schemas.microsoft.com/office/powerpoint/2010/main" val="424621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357"/>
            <a:ext cx="9144000" cy="4945285"/>
          </a:xfrm>
          <a:prstGeom prst="rect">
            <a:avLst/>
          </a:prstGeom>
        </p:spPr>
      </p:pic>
    </p:spTree>
    <p:extLst>
      <p:ext uri="{BB962C8B-B14F-4D97-AF65-F5344CB8AC3E}">
        <p14:creationId xmlns:p14="http://schemas.microsoft.com/office/powerpoint/2010/main" val="30560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sp>
        <p:nvSpPr>
          <p:cNvPr id="3" name="TextBox 2"/>
          <p:cNvSpPr txBox="1"/>
          <p:nvPr/>
        </p:nvSpPr>
        <p:spPr>
          <a:xfrm>
            <a:off x="539552" y="260648"/>
            <a:ext cx="4757777" cy="707886"/>
          </a:xfrm>
          <a:prstGeom prst="rect">
            <a:avLst/>
          </a:prstGeom>
          <a:noFill/>
        </p:spPr>
        <p:txBody>
          <a:bodyPr wrap="none" rtlCol="0">
            <a:spAutoFit/>
          </a:bodyPr>
          <a:lstStyle/>
          <a:p>
            <a:r>
              <a:rPr lang="en-US" sz="4000" dirty="0" smtClean="0"/>
              <a:t>Some considerations: </a:t>
            </a:r>
            <a:endParaRPr lang="en-US" sz="4000" dirty="0"/>
          </a:p>
        </p:txBody>
      </p:sp>
      <p:sp>
        <p:nvSpPr>
          <p:cNvPr id="5" name="TextBox 4"/>
          <p:cNvSpPr txBox="1"/>
          <p:nvPr/>
        </p:nvSpPr>
        <p:spPr>
          <a:xfrm flipH="1">
            <a:off x="467541" y="1124744"/>
            <a:ext cx="8352930" cy="4401205"/>
          </a:xfrm>
          <a:prstGeom prst="rect">
            <a:avLst/>
          </a:prstGeom>
          <a:noFill/>
        </p:spPr>
        <p:txBody>
          <a:bodyPr wrap="square" rtlCol="0">
            <a:spAutoFit/>
          </a:bodyPr>
          <a:lstStyle/>
          <a:p>
            <a:r>
              <a:rPr lang="en-US" sz="2800" dirty="0" smtClean="0"/>
              <a:t>The electronic house can be maintained always at same distance respect the detector (</a:t>
            </a:r>
            <a:r>
              <a:rPr lang="en-US" sz="2800" smtClean="0"/>
              <a:t>about </a:t>
            </a:r>
            <a:r>
              <a:rPr lang="en-US" sz="2800" smtClean="0"/>
              <a:t>10m</a:t>
            </a:r>
            <a:r>
              <a:rPr lang="en-US" sz="2800" dirty="0" smtClean="0"/>
              <a:t>).</a:t>
            </a:r>
          </a:p>
          <a:p>
            <a:r>
              <a:rPr lang="en-US" sz="2800" dirty="0"/>
              <a:t>P</a:t>
            </a:r>
            <a:r>
              <a:rPr lang="en-US" sz="2800" dirty="0" smtClean="0"/>
              <a:t>ower and read-out </a:t>
            </a:r>
            <a:r>
              <a:rPr lang="en-US" sz="2800" dirty="0"/>
              <a:t>cables </a:t>
            </a:r>
            <a:r>
              <a:rPr lang="en-US" sz="2800" dirty="0" smtClean="0"/>
              <a:t>could go  respectively on the top and bottom of the electronic house.</a:t>
            </a:r>
          </a:p>
          <a:p>
            <a:r>
              <a:rPr lang="en-US" sz="2800" dirty="0" smtClean="0"/>
              <a:t>The length of the cable from </a:t>
            </a:r>
            <a:r>
              <a:rPr lang="en-US" sz="2800" dirty="0" err="1" smtClean="0"/>
              <a:t>SuperB</a:t>
            </a:r>
            <a:r>
              <a:rPr lang="en-US" sz="2800" dirty="0" smtClean="0"/>
              <a:t> to the electronic house are more them 10meter.</a:t>
            </a:r>
          </a:p>
          <a:p>
            <a:r>
              <a:rPr lang="en-US" sz="2800" dirty="0" smtClean="0"/>
              <a:t>Power cables and read out cable of the doors must allow a compensation for their motions.</a:t>
            </a:r>
          </a:p>
          <a:p>
            <a:r>
              <a:rPr lang="en-US" sz="2800" dirty="0" smtClean="0"/>
              <a:t>Cryogenic and cooling line can be extended for the two detector positions.</a:t>
            </a:r>
            <a:endParaRPr lang="en-US" sz="2800" dirty="0"/>
          </a:p>
        </p:txBody>
      </p:sp>
    </p:spTree>
    <p:extLst>
      <p:ext uri="{BB962C8B-B14F-4D97-AF65-F5344CB8AC3E}">
        <p14:creationId xmlns:p14="http://schemas.microsoft.com/office/powerpoint/2010/main" val="271494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3/22/2012</a:t>
            </a:fld>
            <a:endParaRPr lang="en-US" dirty="0"/>
          </a:p>
        </p:txBody>
      </p:sp>
      <p:sp>
        <p:nvSpPr>
          <p:cNvPr id="3" name="TextBox 2"/>
          <p:cNvSpPr txBox="1"/>
          <p:nvPr/>
        </p:nvSpPr>
        <p:spPr>
          <a:xfrm>
            <a:off x="1115616" y="18346"/>
            <a:ext cx="4104456" cy="369332"/>
          </a:xfrm>
          <a:prstGeom prst="rect">
            <a:avLst/>
          </a:prstGeom>
          <a:noFill/>
        </p:spPr>
        <p:txBody>
          <a:bodyPr wrap="square" rtlCol="0">
            <a:spAutoFit/>
          </a:bodyPr>
          <a:lstStyle/>
          <a:p>
            <a:r>
              <a:rPr lang="en-US" dirty="0" smtClean="0"/>
              <a:t>Babar reference geometry drawing</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49" t="1692" r="3552"/>
          <a:stretch/>
        </p:blipFill>
        <p:spPr>
          <a:xfrm>
            <a:off x="40132" y="1268760"/>
            <a:ext cx="9078146" cy="4179147"/>
          </a:xfrm>
          <a:prstGeom prst="rect">
            <a:avLst/>
          </a:prstGeom>
        </p:spPr>
      </p:pic>
    </p:spTree>
    <p:extLst>
      <p:ext uri="{BB962C8B-B14F-4D97-AF65-F5344CB8AC3E}">
        <p14:creationId xmlns:p14="http://schemas.microsoft.com/office/powerpoint/2010/main" val="3919556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2875</TotalTime>
  <Words>1188</Words>
  <Application>Microsoft Office PowerPoint</Application>
  <PresentationFormat>On-screen Show (4:3)</PresentationFormat>
  <Paragraphs>178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SuperB Integration </vt:lpstr>
      <vt:lpstr>Summary of the previous integration sessions</vt:lpstr>
      <vt:lpstr>SuperB experimental hall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Questionnaire summaries</vt:lpstr>
      <vt:lpstr>Questionnaire summaries</vt:lpstr>
      <vt:lpstr>Questionnaire summaries </vt:lpstr>
      <vt:lpstr>Questionnaire summaries EMC </vt:lpstr>
      <vt:lpstr>Questionnaire summaries EMC </vt:lpstr>
      <vt:lpstr>Questionnaire summaries EMC </vt:lpstr>
      <vt:lpstr>Questionnaire summaries DCH</vt:lpstr>
      <vt:lpstr>Questionnaire summaries SVT and layer 0</vt:lpstr>
      <vt:lpstr>Future activities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 Experimental hall</dc:title>
  <dc:creator>Administrator</dc:creator>
  <cp:lastModifiedBy>raffaell</cp:lastModifiedBy>
  <cp:revision>221</cp:revision>
  <dcterms:created xsi:type="dcterms:W3CDTF">2011-07-06T22:48:32Z</dcterms:created>
  <dcterms:modified xsi:type="dcterms:W3CDTF">2012-03-22T16:43:50Z</dcterms:modified>
</cp:coreProperties>
</file>