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83" r:id="rId3"/>
    <p:sldId id="273" r:id="rId4"/>
    <p:sldId id="285" r:id="rId5"/>
    <p:sldId id="284" r:id="rId6"/>
    <p:sldId id="274" r:id="rId7"/>
    <p:sldId id="275" r:id="rId8"/>
    <p:sldId id="276" r:id="rId9"/>
    <p:sldId id="277" r:id="rId10"/>
    <p:sldId id="278" r:id="rId11"/>
    <p:sldId id="279" r:id="rId12"/>
    <p:sldId id="282" r:id="rId13"/>
    <p:sldId id="28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72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4A8FB2-5430-49A4-B057-28186F121E0F}"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A8FB2-5430-49A4-B057-28186F121E0F}"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A8FB2-5430-49A4-B057-28186F121E0F}"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A8FB2-5430-49A4-B057-28186F121E0F}"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4A8FB2-5430-49A4-B057-28186F121E0F}"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4A8FB2-5430-49A4-B057-28186F121E0F}"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4A8FB2-5430-49A4-B057-28186F121E0F}" type="datetimeFigureOut">
              <a:rPr lang="en-US" smtClean="0"/>
              <a:pPr/>
              <a:t>3/20/2012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4A8FB2-5430-49A4-B057-28186F121E0F}" type="datetimeFigureOut">
              <a:rPr lang="en-US" smtClean="0"/>
              <a:pPr/>
              <a:t>3/20/2012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242" name="Picture 2"/>
          <p:cNvPicPr>
            <a:picLocks noChangeAspect="1" noChangeArrowheads="1"/>
          </p:cNvPicPr>
          <p:nvPr userDrawn="1"/>
        </p:nvPicPr>
        <p:blipFill>
          <a:blip r:embed="rId2" cstate="print">
            <a:duotone>
              <a:schemeClr val="bg2">
                <a:shade val="45000"/>
                <a:satMod val="135000"/>
              </a:schemeClr>
              <a:prstClr val="white"/>
            </a:duotone>
          </a:blip>
          <a:srcRect l="11628" t="16320" r="12791" b="22207"/>
          <a:stretch>
            <a:fillRect/>
          </a:stretch>
        </p:blipFill>
        <p:spPr bwMode="auto">
          <a:xfrm>
            <a:off x="0" y="0"/>
            <a:ext cx="9152238" cy="68580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EE4A8FB2-5430-49A4-B057-28186F121E0F}" type="datetimeFigureOut">
              <a:rPr lang="en-US" smtClean="0"/>
              <a:pPr/>
              <a:t>3/20/2012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9E8311-40AA-45A0-92D0-7589923CE136}" type="slidenum">
              <a:rPr lang="en-US" smtClean="0"/>
              <a:pPr/>
              <a:t>‹#›</a:t>
            </a:fld>
            <a:endParaRPr lang="en-US"/>
          </a:p>
        </p:txBody>
      </p:sp>
      <p:pic>
        <p:nvPicPr>
          <p:cNvPr id="5" name="Picture 4" descr="infn2.gif"/>
          <p:cNvPicPr>
            <a:picLocks noChangeAspect="1"/>
          </p:cNvPicPr>
          <p:nvPr userDrawn="1"/>
        </p:nvPicPr>
        <p:blipFill>
          <a:blip r:embed="rId3" cstate="print"/>
          <a:stretch>
            <a:fillRect/>
          </a:stretch>
        </p:blipFill>
        <p:spPr>
          <a:xfrm>
            <a:off x="0" y="0"/>
            <a:ext cx="914400" cy="696686"/>
          </a:xfrm>
          <a:prstGeom prst="rect">
            <a:avLst/>
          </a:prstGeom>
        </p:spPr>
      </p:pic>
      <p:sp>
        <p:nvSpPr>
          <p:cNvPr id="6" name="TextBox 5"/>
          <p:cNvSpPr txBox="1"/>
          <p:nvPr userDrawn="1"/>
        </p:nvSpPr>
        <p:spPr>
          <a:xfrm>
            <a:off x="3581400" y="0"/>
            <a:ext cx="4648200" cy="338554"/>
          </a:xfrm>
          <a:prstGeom prst="rect">
            <a:avLst/>
          </a:prstGeom>
          <a:noFill/>
        </p:spPr>
        <p:txBody>
          <a:bodyPr wrap="square" rtlCol="0">
            <a:spAutoFit/>
          </a:bodyPr>
          <a:lstStyle/>
          <a:p>
            <a:endParaRPr lang="it-IT" sz="1600" dirty="0">
              <a:solidFill>
                <a:schemeClr val="tx2">
                  <a:lumMod val="60000"/>
                  <a:lumOff val="40000"/>
                </a:schemeClr>
              </a:solidFill>
            </a:endParaRPr>
          </a:p>
        </p:txBody>
      </p:sp>
      <p:pic>
        <p:nvPicPr>
          <p:cNvPr id="9" name="Picture 6" descr="logo"/>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8441799" y="0"/>
            <a:ext cx="702201" cy="743900"/>
          </a:xfrm>
          <a:prstGeom prst="rect">
            <a:avLst/>
          </a:prstGeom>
          <a:noFill/>
          <a:ln w="9525" algn="ctr">
            <a:noFill/>
            <a:miter lim="800000"/>
            <a:headEnd/>
            <a:tailEnd/>
          </a:ln>
          <a:effectLst/>
        </p:spPr>
      </p:pic>
      <p:sp>
        <p:nvSpPr>
          <p:cNvPr id="13" name="TextBox 12"/>
          <p:cNvSpPr txBox="1"/>
          <p:nvPr userDrawn="1"/>
        </p:nvSpPr>
        <p:spPr>
          <a:xfrm>
            <a:off x="5867400" y="0"/>
            <a:ext cx="2514600" cy="646331"/>
          </a:xfrm>
          <a:prstGeom prst="rect">
            <a:avLst/>
          </a:prstGeom>
          <a:noFill/>
        </p:spPr>
        <p:txBody>
          <a:bodyPr wrap="square" rtlCol="0">
            <a:spAutoFit/>
          </a:bodyPr>
          <a:lstStyle/>
          <a:p>
            <a:r>
              <a:rPr lang="en-US" dirty="0" smtClean="0">
                <a:solidFill>
                  <a:schemeClr val="tx2">
                    <a:lumMod val="75000"/>
                  </a:schemeClr>
                </a:solidFill>
              </a:rPr>
              <a:t>3</a:t>
            </a:r>
            <a:r>
              <a:rPr lang="en-US" baseline="30000" dirty="0" smtClean="0">
                <a:solidFill>
                  <a:schemeClr val="tx2">
                    <a:lumMod val="75000"/>
                  </a:schemeClr>
                </a:solidFill>
              </a:rPr>
              <a:t>nd</a:t>
            </a:r>
            <a:r>
              <a:rPr lang="en-US" dirty="0" smtClean="0">
                <a:solidFill>
                  <a:schemeClr val="tx2">
                    <a:lumMod val="75000"/>
                  </a:schemeClr>
                </a:solidFill>
              </a:rPr>
              <a:t> </a:t>
            </a:r>
            <a:r>
              <a:rPr lang="en-US" dirty="0" err="1" smtClean="0">
                <a:solidFill>
                  <a:schemeClr val="tx2">
                    <a:lumMod val="75000"/>
                  </a:schemeClr>
                </a:solidFill>
              </a:rPr>
              <a:t>SuperB</a:t>
            </a:r>
            <a:r>
              <a:rPr lang="en-US" dirty="0" smtClean="0">
                <a:solidFill>
                  <a:schemeClr val="tx2">
                    <a:lumMod val="75000"/>
                  </a:schemeClr>
                </a:solidFill>
              </a:rPr>
              <a:t> Collaboration meeting  @INFN-LNF</a:t>
            </a:r>
            <a:endParaRPr lang="en-US" dirty="0">
              <a:solidFill>
                <a:schemeClr val="tx2">
                  <a:lumMod val="75000"/>
                </a:schemeClr>
              </a:solidFill>
            </a:endParaRPr>
          </a:p>
        </p:txBody>
      </p:sp>
      <p:sp>
        <p:nvSpPr>
          <p:cNvPr id="14" name="Rectangle 13"/>
          <p:cNvSpPr/>
          <p:nvPr userDrawn="1"/>
        </p:nvSpPr>
        <p:spPr>
          <a:xfrm>
            <a:off x="3276600" y="0"/>
            <a:ext cx="2124043" cy="707886"/>
          </a:xfrm>
          <a:prstGeom prst="rect">
            <a:avLst/>
          </a:prstGeom>
        </p:spPr>
        <p:txBody>
          <a:bodyPr wrap="none">
            <a:spAutoFit/>
          </a:bodyPr>
          <a:lstStyle/>
          <a:p>
            <a:r>
              <a:rPr lang="en-US" sz="1400" b="1" dirty="0" smtClean="0">
                <a:solidFill>
                  <a:schemeClr val="accent1">
                    <a:lumMod val="75000"/>
                  </a:schemeClr>
                </a:solidFill>
              </a:rPr>
              <a:t>Results from the cold test </a:t>
            </a:r>
          </a:p>
          <a:p>
            <a:r>
              <a:rPr lang="en-US" sz="1400" b="1" dirty="0" smtClean="0">
                <a:solidFill>
                  <a:schemeClr val="accent1">
                    <a:lumMod val="75000"/>
                  </a:schemeClr>
                </a:solidFill>
              </a:rPr>
              <a:t>of the first QD0 prototype</a:t>
            </a:r>
          </a:p>
          <a:p>
            <a:r>
              <a:rPr lang="en-US" sz="1200" b="1" dirty="0" err="1" smtClean="0">
                <a:solidFill>
                  <a:schemeClr val="accent1">
                    <a:lumMod val="75000"/>
                  </a:schemeClr>
                </a:solidFill>
              </a:rPr>
              <a:t>P.Fabbricatore</a:t>
            </a:r>
            <a:r>
              <a:rPr lang="en-US" sz="1200" b="1" dirty="0" smtClean="0">
                <a:solidFill>
                  <a:schemeClr val="accent1">
                    <a:lumMod val="75000"/>
                  </a:schemeClr>
                </a:solidFill>
              </a:rPr>
              <a:t> </a:t>
            </a:r>
            <a:r>
              <a:rPr lang="en-US" sz="1200" b="1" dirty="0" smtClean="0">
                <a:solidFill>
                  <a:schemeClr val="accent1">
                    <a:lumMod val="75000"/>
                  </a:schemeClr>
                </a:solidFill>
              </a:rPr>
              <a:t>INFN </a:t>
            </a:r>
            <a:r>
              <a:rPr lang="en-US" sz="1200" b="1" dirty="0" err="1" smtClean="0">
                <a:solidFill>
                  <a:schemeClr val="accent1">
                    <a:lumMod val="75000"/>
                  </a:schemeClr>
                </a:solidFill>
              </a:rPr>
              <a:t>Genova</a:t>
            </a:r>
            <a:endParaRPr lang="en-US" sz="1200" dirty="0">
              <a:solidFill>
                <a:schemeClr val="accent1">
                  <a:lumMod val="75000"/>
                </a:schemeClr>
              </a:solidFill>
            </a:endParaRPr>
          </a:p>
        </p:txBody>
      </p:sp>
      <p:pic>
        <p:nvPicPr>
          <p:cNvPr id="10241" name="Picture 1"/>
          <p:cNvPicPr>
            <a:picLocks noChangeAspect="1" noChangeArrowheads="1"/>
          </p:cNvPicPr>
          <p:nvPr userDrawn="1"/>
        </p:nvPicPr>
        <p:blipFill>
          <a:blip r:embed="rId5" cstate="print"/>
          <a:srcRect/>
          <a:stretch>
            <a:fillRect/>
          </a:stretch>
        </p:blipFill>
        <p:spPr bwMode="auto">
          <a:xfrm>
            <a:off x="1143000" y="152400"/>
            <a:ext cx="2031045" cy="3810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A8FB2-5430-49A4-B057-28186F121E0F}"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A8FB2-5430-49A4-B057-28186F121E0F}"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A8FB2-5430-49A4-B057-28186F121E0F}" type="datetimeFigureOut">
              <a:rPr lang="en-US" smtClean="0"/>
              <a:pPr/>
              <a:t>3/20/2012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E8311-40AA-45A0-92D0-7589923CE1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066800"/>
            <a:ext cx="7239000" cy="4832092"/>
          </a:xfrm>
          <a:prstGeom prst="rect">
            <a:avLst/>
          </a:prstGeom>
          <a:noFill/>
        </p:spPr>
        <p:txBody>
          <a:bodyPr wrap="square" rtlCol="0">
            <a:spAutoFit/>
          </a:bodyPr>
          <a:lstStyle/>
          <a:p>
            <a:pPr algn="ctr"/>
            <a:r>
              <a:rPr lang="en-US" sz="4000" b="1" dirty="0" smtClean="0"/>
              <a:t>Results from the cold test of the first QD0 </a:t>
            </a:r>
            <a:r>
              <a:rPr lang="en-US" sz="4000" b="1" dirty="0" smtClean="0"/>
              <a:t>prototype</a:t>
            </a:r>
          </a:p>
          <a:p>
            <a:pPr algn="ctr"/>
            <a:r>
              <a:rPr lang="en-US" sz="4000" b="1" dirty="0" smtClean="0"/>
              <a:t>a</a:t>
            </a:r>
            <a:r>
              <a:rPr lang="en-US" sz="4000" b="1" dirty="0" smtClean="0"/>
              <a:t>nd next steps</a:t>
            </a:r>
            <a:endParaRPr lang="en-US" sz="4000" b="1" dirty="0" smtClean="0"/>
          </a:p>
          <a:p>
            <a:pPr algn="ctr"/>
            <a:endParaRPr lang="en-US" sz="2000" b="1" dirty="0" smtClean="0"/>
          </a:p>
          <a:p>
            <a:pPr algn="ctr"/>
            <a:endParaRPr lang="en-US" sz="2000" b="1" dirty="0" smtClean="0"/>
          </a:p>
          <a:p>
            <a:pPr algn="ctr"/>
            <a:r>
              <a:rPr lang="en-US" sz="2800" b="1" i="1" dirty="0" err="1" smtClean="0"/>
              <a:t>P.Fabbricatore</a:t>
            </a:r>
            <a:endParaRPr lang="en-US" sz="2800" b="1" i="1" dirty="0" smtClean="0"/>
          </a:p>
          <a:p>
            <a:pPr algn="ctr"/>
            <a:endParaRPr lang="en-US" sz="2800" b="1" i="1" dirty="0" smtClean="0"/>
          </a:p>
          <a:p>
            <a:pPr algn="ctr"/>
            <a:r>
              <a:rPr lang="en-US" sz="2800" b="1" dirty="0" smtClean="0"/>
              <a:t>INFN </a:t>
            </a:r>
            <a:r>
              <a:rPr lang="en-US" sz="2800" b="1" dirty="0" err="1" smtClean="0"/>
              <a:t>Genova</a:t>
            </a:r>
            <a:endParaRPr lang="en-US" sz="2800" b="1" dirty="0" smtClean="0"/>
          </a:p>
          <a:p>
            <a:pPr algn="ctr"/>
            <a:endParaRPr lang="en-US" sz="2800" b="1" dirty="0" smtClean="0">
              <a:solidFill>
                <a:schemeClr val="tx2"/>
              </a:solidFill>
            </a:endParaRPr>
          </a:p>
          <a:p>
            <a:pPr marL="514350" indent="-514350" algn="ctr">
              <a:buAutoNum type="arabicParenR"/>
            </a:pPr>
            <a:endParaRPr lang="en-US" dirty="0" smtClean="0">
              <a:solidFill>
                <a:schemeClr val="tx2"/>
              </a:solidFill>
            </a:endParaRPr>
          </a:p>
          <a:p>
            <a:r>
              <a:rPr lang="en-US" dirty="0" smtClean="0">
                <a:solidFill>
                  <a:schemeClr val="tx2"/>
                </a:solidFill>
              </a:rPr>
              <a:t> </a:t>
            </a:r>
            <a:endParaRPr lang="it-IT"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143000"/>
            <a:ext cx="8153400" cy="646331"/>
          </a:xfrm>
          <a:prstGeom prst="rect">
            <a:avLst/>
          </a:prstGeom>
          <a:noFill/>
        </p:spPr>
        <p:txBody>
          <a:bodyPr wrap="square" rtlCol="0">
            <a:spAutoFit/>
          </a:bodyPr>
          <a:lstStyle/>
          <a:p>
            <a:pPr algn="just"/>
            <a:r>
              <a:rPr lang="en-US" dirty="0" smtClean="0"/>
              <a:t>Involving Nb3Sn (much more difficult technology) we could operate with a larger margin, but limitations can arise due to thermo-magnetic instabilities at low fields.</a:t>
            </a:r>
            <a:endParaRPr lang="en-US" dirty="0"/>
          </a:p>
        </p:txBody>
      </p:sp>
      <p:sp>
        <p:nvSpPr>
          <p:cNvPr id="5" name="Rectangle 4"/>
          <p:cNvSpPr/>
          <p:nvPr/>
        </p:nvSpPr>
        <p:spPr>
          <a:xfrm>
            <a:off x="2057400" y="685800"/>
            <a:ext cx="5867400" cy="461665"/>
          </a:xfrm>
          <a:prstGeom prst="rect">
            <a:avLst/>
          </a:prstGeom>
        </p:spPr>
        <p:txBody>
          <a:bodyPr wrap="square">
            <a:spAutoFit/>
          </a:bodyPr>
          <a:lstStyle/>
          <a:p>
            <a:r>
              <a:rPr lang="en-US" sz="2400" b="1" dirty="0" smtClean="0"/>
              <a:t>Margins (QD0H) with Nb</a:t>
            </a:r>
            <a:r>
              <a:rPr lang="en-US" sz="2400" b="1" baseline="-25000" dirty="0" smtClean="0"/>
              <a:t>3</a:t>
            </a:r>
            <a:r>
              <a:rPr lang="en-US" sz="2400" b="1" dirty="0" smtClean="0"/>
              <a:t>Sn technology</a:t>
            </a:r>
            <a:endParaRPr lang="en-US" sz="2400" b="1" dirty="0"/>
          </a:p>
        </p:txBody>
      </p:sp>
      <p:pic>
        <p:nvPicPr>
          <p:cNvPr id="4100" name="Picture 4"/>
          <p:cNvPicPr>
            <a:picLocks noChangeAspect="1" noChangeArrowheads="1"/>
          </p:cNvPicPr>
          <p:nvPr/>
        </p:nvPicPr>
        <p:blipFill>
          <a:blip r:embed="rId2" cstate="print"/>
          <a:srcRect l="26389" t="31481" r="20139" b="13889"/>
          <a:stretch>
            <a:fillRect/>
          </a:stretch>
        </p:blipFill>
        <p:spPr bwMode="auto">
          <a:xfrm>
            <a:off x="5364997" y="3352800"/>
            <a:ext cx="3779003" cy="2895600"/>
          </a:xfrm>
          <a:prstGeom prst="rect">
            <a:avLst/>
          </a:prstGeom>
          <a:noFill/>
          <a:ln w="9525">
            <a:noFill/>
            <a:miter lim="800000"/>
            <a:headEnd/>
            <a:tailEnd/>
          </a:ln>
        </p:spPr>
      </p:pic>
      <p:cxnSp>
        <p:nvCxnSpPr>
          <p:cNvPr id="9" name="Straight Connector 8"/>
          <p:cNvCxnSpPr/>
          <p:nvPr/>
        </p:nvCxnSpPr>
        <p:spPr>
          <a:xfrm>
            <a:off x="4343400" y="1752600"/>
            <a:ext cx="381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477000" y="1828800"/>
            <a:ext cx="533400" cy="1524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600" y="6211669"/>
            <a:ext cx="8534400" cy="646331"/>
          </a:xfrm>
          <a:prstGeom prst="rect">
            <a:avLst/>
          </a:prstGeom>
          <a:noFill/>
        </p:spPr>
        <p:txBody>
          <a:bodyPr wrap="square" rtlCol="0">
            <a:spAutoFit/>
          </a:bodyPr>
          <a:lstStyle/>
          <a:p>
            <a:r>
              <a:rPr lang="en-US" dirty="0" smtClean="0"/>
              <a:t>It would be better operating at higher temperature (Supercritical helium) or using a wire 1.2 mm diameter but lower </a:t>
            </a:r>
            <a:r>
              <a:rPr lang="en-US" dirty="0" err="1" smtClean="0"/>
              <a:t>Ic</a:t>
            </a:r>
            <a:endParaRPr lang="en-US" dirty="0"/>
          </a:p>
        </p:txBody>
      </p:sp>
      <p:pic>
        <p:nvPicPr>
          <p:cNvPr id="20482" name="Picture 2"/>
          <p:cNvPicPr>
            <a:picLocks noChangeAspect="1" noChangeArrowheads="1"/>
          </p:cNvPicPr>
          <p:nvPr/>
        </p:nvPicPr>
        <p:blipFill>
          <a:blip r:embed="rId3" cstate="print"/>
          <a:srcRect l="7778" t="18071" r="11111" b="2106"/>
          <a:stretch>
            <a:fillRect/>
          </a:stretch>
        </p:blipFill>
        <p:spPr bwMode="auto">
          <a:xfrm>
            <a:off x="609600" y="2362200"/>
            <a:ext cx="4357370" cy="3581400"/>
          </a:xfrm>
          <a:prstGeom prst="rect">
            <a:avLst/>
          </a:prstGeom>
          <a:solidFill>
            <a:schemeClr val="accent6">
              <a:lumMod val="20000"/>
              <a:lumOff val="80000"/>
            </a:schemeClr>
          </a:solid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io.tif"/>
          <p:cNvPicPr>
            <a:picLocks noChangeAspect="1"/>
          </p:cNvPicPr>
          <p:nvPr/>
        </p:nvPicPr>
        <p:blipFill>
          <a:blip r:embed="rId2" cstate="print"/>
          <a:stretch>
            <a:fillRect/>
          </a:stretch>
        </p:blipFill>
        <p:spPr>
          <a:xfrm>
            <a:off x="381000" y="720388"/>
            <a:ext cx="8763000" cy="6137612"/>
          </a:xfrm>
          <a:prstGeom prst="rect">
            <a:avLst/>
          </a:prstGeom>
        </p:spPr>
      </p:pic>
      <p:sp>
        <p:nvSpPr>
          <p:cNvPr id="3" name="TextBox 2"/>
          <p:cNvSpPr txBox="1"/>
          <p:nvPr/>
        </p:nvSpPr>
        <p:spPr>
          <a:xfrm>
            <a:off x="304800" y="914400"/>
            <a:ext cx="5257800" cy="1754326"/>
          </a:xfrm>
          <a:prstGeom prst="rect">
            <a:avLst/>
          </a:prstGeom>
          <a:noFill/>
        </p:spPr>
        <p:txBody>
          <a:bodyPr wrap="square" rtlCol="0">
            <a:spAutoFit/>
          </a:bodyPr>
          <a:lstStyle/>
          <a:p>
            <a:r>
              <a:rPr lang="en-US" dirty="0" smtClean="0"/>
              <a:t>The coil axial dimensions just allows to accommodate them into the cryostat, provided that:</a:t>
            </a:r>
          </a:p>
          <a:p>
            <a:r>
              <a:rPr lang="en-US" dirty="0" smtClean="0"/>
              <a:t>1) The cold bore of the coils coincides  with the inner cold bore of the cryostats and it is made of Al alloy</a:t>
            </a:r>
          </a:p>
          <a:p>
            <a:pPr marL="342900" indent="-342900"/>
            <a:r>
              <a:rPr lang="en-US" dirty="0" smtClean="0"/>
              <a:t>2) The position of the coil is acceptable</a:t>
            </a:r>
          </a:p>
          <a:p>
            <a:pPr marL="342900" indent="-342900"/>
            <a:r>
              <a:rPr lang="en-US" dirty="0" smtClean="0"/>
              <a:t>     </a:t>
            </a:r>
            <a:endParaRPr lang="en-US" dirty="0"/>
          </a:p>
        </p:txBody>
      </p:sp>
      <p:sp>
        <p:nvSpPr>
          <p:cNvPr id="4" name="TextBox 3"/>
          <p:cNvSpPr txBox="1"/>
          <p:nvPr/>
        </p:nvSpPr>
        <p:spPr>
          <a:xfrm>
            <a:off x="5181600" y="5257800"/>
            <a:ext cx="3352800" cy="1200329"/>
          </a:xfrm>
          <a:prstGeom prst="rect">
            <a:avLst/>
          </a:prstGeom>
          <a:noFill/>
        </p:spPr>
        <p:txBody>
          <a:bodyPr wrap="square" rtlCol="0">
            <a:spAutoFit/>
          </a:bodyPr>
          <a:lstStyle/>
          <a:p>
            <a:r>
              <a:rPr lang="en-US" dirty="0" smtClean="0"/>
              <a:t>The present cryostat has 370 mm OD.  The suspension system not yet studied. It shall be design to hold high axial forces (4 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143000"/>
            <a:ext cx="8991600" cy="3877985"/>
          </a:xfrm>
          <a:prstGeom prst="rect">
            <a:avLst/>
          </a:prstGeom>
          <a:noFill/>
        </p:spPr>
        <p:txBody>
          <a:bodyPr wrap="square" rtlCol="0">
            <a:spAutoFit/>
          </a:bodyPr>
          <a:lstStyle/>
          <a:p>
            <a:pPr algn="ctr">
              <a:lnSpc>
                <a:spcPct val="150000"/>
              </a:lnSpc>
            </a:pPr>
            <a:r>
              <a:rPr lang="en-US" sz="2400" b="1" dirty="0" smtClean="0">
                <a:solidFill>
                  <a:schemeClr val="tx2"/>
                </a:solidFill>
              </a:rPr>
              <a:t>Next Steps of model development and coil design</a:t>
            </a:r>
          </a:p>
          <a:p>
            <a:pPr>
              <a:lnSpc>
                <a:spcPct val="150000"/>
              </a:lnSpc>
            </a:pPr>
            <a:endParaRPr lang="en-US" sz="2000" dirty="0" smtClean="0"/>
          </a:p>
          <a:p>
            <a:pPr marL="457200" indent="-457200">
              <a:lnSpc>
                <a:spcPct val="150000"/>
              </a:lnSpc>
              <a:buAutoNum type="arabicParenR"/>
            </a:pPr>
            <a:r>
              <a:rPr lang="en-US" sz="2000" dirty="0" smtClean="0">
                <a:sym typeface="Wingdings" pitchFamily="2" charset="2"/>
              </a:rPr>
              <a:t>Construction of a </a:t>
            </a:r>
            <a:r>
              <a:rPr lang="en-US" sz="2000" dirty="0" err="1" smtClean="0">
                <a:sym typeface="Wingdings" pitchFamily="2" charset="2"/>
              </a:rPr>
              <a:t>NbTi</a:t>
            </a:r>
            <a:r>
              <a:rPr lang="en-US" sz="2000" dirty="0" smtClean="0">
                <a:sym typeface="Wingdings" pitchFamily="2" charset="2"/>
              </a:rPr>
              <a:t> prototype of QD0 			</a:t>
            </a:r>
            <a:r>
              <a:rPr lang="en-US" sz="2000" dirty="0" smtClean="0">
                <a:sym typeface="Wingdings" pitchFamily="2" charset="2"/>
              </a:rPr>
              <a:t>May </a:t>
            </a:r>
            <a:r>
              <a:rPr lang="en-US" sz="2000" dirty="0" smtClean="0">
                <a:sym typeface="Wingdings" pitchFamily="2" charset="2"/>
              </a:rPr>
              <a:t>2012</a:t>
            </a:r>
          </a:p>
          <a:p>
            <a:pPr marL="457200" indent="-457200">
              <a:lnSpc>
                <a:spcPct val="150000"/>
              </a:lnSpc>
              <a:buAutoNum type="arabicParenR"/>
            </a:pPr>
            <a:r>
              <a:rPr lang="en-US" sz="2000" dirty="0" smtClean="0">
                <a:sym typeface="Wingdings" pitchFamily="2" charset="2"/>
              </a:rPr>
              <a:t>Construction of a Nb3Sn prototype of QD0	 		</a:t>
            </a:r>
            <a:r>
              <a:rPr lang="en-US" sz="2000" dirty="0" smtClean="0">
                <a:sym typeface="Wingdings" pitchFamily="2" charset="2"/>
              </a:rPr>
              <a:t> July </a:t>
            </a:r>
            <a:r>
              <a:rPr lang="en-US" sz="2000" dirty="0" smtClean="0">
                <a:sym typeface="Wingdings" pitchFamily="2" charset="2"/>
              </a:rPr>
              <a:t>2012</a:t>
            </a:r>
          </a:p>
          <a:p>
            <a:pPr marL="457200" indent="-457200">
              <a:lnSpc>
                <a:spcPct val="150000"/>
              </a:lnSpc>
            </a:pPr>
            <a:r>
              <a:rPr lang="en-US" sz="2000" dirty="0" smtClean="0">
                <a:sym typeface="Wingdings" pitchFamily="2" charset="2"/>
              </a:rPr>
              <a:t>2.b) Construction of a </a:t>
            </a:r>
            <a:r>
              <a:rPr lang="en-US" sz="2000" dirty="0" err="1" smtClean="0">
                <a:sym typeface="Wingdings" pitchFamily="2" charset="2"/>
              </a:rPr>
              <a:t>NbTi</a:t>
            </a:r>
            <a:r>
              <a:rPr lang="en-US" sz="2000" dirty="0" smtClean="0">
                <a:sym typeface="Wingdings" pitchFamily="2" charset="2"/>
              </a:rPr>
              <a:t> prototype of QF1			 July 2012</a:t>
            </a:r>
          </a:p>
          <a:p>
            <a:pPr marL="457200" indent="-457200">
              <a:lnSpc>
                <a:spcPct val="150000"/>
              </a:lnSpc>
            </a:pPr>
            <a:r>
              <a:rPr lang="en-US" sz="2000" dirty="0" smtClean="0">
                <a:sym typeface="Wingdings" pitchFamily="2" charset="2"/>
              </a:rPr>
              <a:t>3)     Cryogenic test of the prototypes 				Sept. 2012</a:t>
            </a:r>
          </a:p>
          <a:p>
            <a:pPr marL="457200" indent="-457200">
              <a:lnSpc>
                <a:spcPct val="150000"/>
              </a:lnSpc>
            </a:pPr>
            <a:r>
              <a:rPr lang="en-US" sz="2000" dirty="0" smtClean="0"/>
              <a:t>4)     Finalize coil magnetic design					Oct.  2012</a:t>
            </a:r>
          </a:p>
          <a:p>
            <a:pPr>
              <a:lnSpc>
                <a:spcPct val="150000"/>
              </a:lnSpc>
            </a:pPr>
            <a:r>
              <a:rPr lang="en-US" sz="2000" dirty="0" smtClean="0"/>
              <a:t>5)     Cryostat preliminary design 					Oct.  2012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143000"/>
            <a:ext cx="7010400" cy="707886"/>
          </a:xfrm>
          <a:prstGeom prst="rect">
            <a:avLst/>
          </a:prstGeom>
          <a:noFill/>
        </p:spPr>
        <p:txBody>
          <a:bodyPr wrap="square" rtlCol="0">
            <a:spAutoFit/>
          </a:bodyPr>
          <a:lstStyle/>
          <a:p>
            <a:r>
              <a:rPr lang="it-IT" sz="4000" dirty="0" smtClean="0"/>
              <a:t>Thank you for your attention</a:t>
            </a:r>
            <a:endParaRPr lang="it-IT" sz="4000" dirty="0"/>
          </a:p>
        </p:txBody>
      </p:sp>
      <p:pic>
        <p:nvPicPr>
          <p:cNvPr id="1026" name="Picture 2"/>
          <p:cNvPicPr>
            <a:picLocks noChangeAspect="1" noChangeArrowheads="1"/>
          </p:cNvPicPr>
          <p:nvPr/>
        </p:nvPicPr>
        <p:blipFill>
          <a:blip r:embed="rId2" cstate="print"/>
          <a:srcRect/>
          <a:stretch>
            <a:fillRect/>
          </a:stretch>
        </p:blipFill>
        <p:spPr bwMode="auto">
          <a:xfrm>
            <a:off x="228600" y="2438400"/>
            <a:ext cx="8658225" cy="208611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1000" y="2133600"/>
            <a:ext cx="5372100" cy="4305300"/>
          </a:xfrm>
          <a:prstGeom prst="rect">
            <a:avLst/>
          </a:prstGeom>
          <a:noFill/>
          <a:ln w="9525">
            <a:noFill/>
            <a:miter lim="800000"/>
            <a:headEnd/>
            <a:tailEnd/>
          </a:ln>
        </p:spPr>
      </p:pic>
      <p:pic>
        <p:nvPicPr>
          <p:cNvPr id="3" name="Picture 2" descr="2011-12-13 10.31.33.jpg"/>
          <p:cNvPicPr>
            <a:picLocks noChangeAspect="1"/>
          </p:cNvPicPr>
          <p:nvPr/>
        </p:nvPicPr>
        <p:blipFill>
          <a:blip r:embed="rId3" cstate="print"/>
          <a:stretch>
            <a:fillRect/>
          </a:stretch>
        </p:blipFill>
        <p:spPr>
          <a:xfrm>
            <a:off x="5943600" y="2133600"/>
            <a:ext cx="2971800" cy="3962400"/>
          </a:xfrm>
          <a:prstGeom prst="rect">
            <a:avLst/>
          </a:prstGeom>
        </p:spPr>
      </p:pic>
      <p:sp>
        <p:nvSpPr>
          <p:cNvPr id="4" name="TextBox 3"/>
          <p:cNvSpPr txBox="1"/>
          <p:nvPr/>
        </p:nvSpPr>
        <p:spPr>
          <a:xfrm>
            <a:off x="457200" y="914400"/>
            <a:ext cx="8458200" cy="646331"/>
          </a:xfrm>
          <a:prstGeom prst="rect">
            <a:avLst/>
          </a:prstGeom>
          <a:noFill/>
        </p:spPr>
        <p:txBody>
          <a:bodyPr wrap="square" rtlCol="0">
            <a:spAutoFit/>
          </a:bodyPr>
          <a:lstStyle/>
          <a:p>
            <a:r>
              <a:rPr lang="en-US" b="1" dirty="0" smtClean="0"/>
              <a:t>The prototype QD0 was test in December and January. We expected safe operation up to 2650 A and  wanted to investigate the limits. </a:t>
            </a:r>
            <a:endParaRPr lang="en-US" b="1" dirty="0"/>
          </a:p>
        </p:txBody>
      </p:sp>
      <p:cxnSp>
        <p:nvCxnSpPr>
          <p:cNvPr id="6" name="Straight Connector 5"/>
          <p:cNvCxnSpPr/>
          <p:nvPr/>
        </p:nvCxnSpPr>
        <p:spPr>
          <a:xfrm>
            <a:off x="1371600" y="4572000"/>
            <a:ext cx="1828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95400"/>
            <a:ext cx="8077200" cy="369332"/>
          </a:xfrm>
          <a:prstGeom prst="rect">
            <a:avLst/>
          </a:prstGeom>
          <a:noFill/>
        </p:spPr>
        <p:txBody>
          <a:bodyPr wrap="square" rtlCol="0">
            <a:spAutoFit/>
          </a:bodyPr>
          <a:lstStyle/>
          <a:p>
            <a:r>
              <a:rPr lang="en-US" dirty="0" smtClean="0"/>
              <a:t> </a:t>
            </a:r>
            <a:endParaRPr lang="en-US" dirty="0"/>
          </a:p>
        </p:txBody>
      </p:sp>
      <p:sp>
        <p:nvSpPr>
          <p:cNvPr id="3" name="TextBox 2"/>
          <p:cNvSpPr txBox="1"/>
          <p:nvPr/>
        </p:nvSpPr>
        <p:spPr>
          <a:xfrm>
            <a:off x="381000" y="914400"/>
            <a:ext cx="8077200" cy="1015663"/>
          </a:xfrm>
          <a:prstGeom prst="rect">
            <a:avLst/>
          </a:prstGeom>
          <a:noFill/>
        </p:spPr>
        <p:txBody>
          <a:bodyPr wrap="square" rtlCol="0">
            <a:spAutoFit/>
          </a:bodyPr>
          <a:lstStyle/>
          <a:p>
            <a:pPr algn="just"/>
            <a:r>
              <a:rPr lang="en-US" sz="2000" b="1" dirty="0" smtClean="0"/>
              <a:t>The model was successfully tested; it was fed with a current of 2750 A. The limitation seemed to be of mechanical nature (mechanical disturbances). Further test are planned for better investigate this aspect. </a:t>
            </a:r>
          </a:p>
        </p:txBody>
      </p:sp>
      <p:pic>
        <p:nvPicPr>
          <p:cNvPr id="4" name="Picture 3" descr="2012-01-19 09.17.54.jpg"/>
          <p:cNvPicPr>
            <a:picLocks noChangeAspect="1"/>
          </p:cNvPicPr>
          <p:nvPr/>
        </p:nvPicPr>
        <p:blipFill>
          <a:blip r:embed="rId2" cstate="print"/>
          <a:stretch>
            <a:fillRect/>
          </a:stretch>
        </p:blipFill>
        <p:spPr>
          <a:xfrm>
            <a:off x="228600" y="1905000"/>
            <a:ext cx="3543300" cy="4724400"/>
          </a:xfrm>
          <a:prstGeom prst="rect">
            <a:avLst/>
          </a:prstGeom>
        </p:spPr>
      </p:pic>
      <p:sp>
        <p:nvSpPr>
          <p:cNvPr id="6" name="TextBox 5"/>
          <p:cNvSpPr txBox="1"/>
          <p:nvPr/>
        </p:nvSpPr>
        <p:spPr>
          <a:xfrm>
            <a:off x="3962400" y="2057400"/>
            <a:ext cx="4572000" cy="4708981"/>
          </a:xfrm>
          <a:prstGeom prst="rect">
            <a:avLst/>
          </a:prstGeom>
          <a:noFill/>
        </p:spPr>
        <p:txBody>
          <a:bodyPr wrap="square" rtlCol="0">
            <a:spAutoFit/>
          </a:bodyPr>
          <a:lstStyle/>
          <a:p>
            <a:pPr algn="just">
              <a:lnSpc>
                <a:spcPts val="3000"/>
              </a:lnSpc>
            </a:pPr>
            <a:r>
              <a:rPr lang="en-US" sz="2000" b="1" dirty="0" smtClean="0"/>
              <a:t>It was observed that:</a:t>
            </a:r>
          </a:p>
          <a:p>
            <a:pPr marL="342900" indent="-342900" algn="just">
              <a:lnSpc>
                <a:spcPts val="3000"/>
              </a:lnSpc>
              <a:buAutoNum type="arabicParenR"/>
            </a:pPr>
            <a:r>
              <a:rPr lang="en-US" sz="2000" b="1" dirty="0" smtClean="0"/>
              <a:t>Training started at 2300 A</a:t>
            </a:r>
          </a:p>
          <a:p>
            <a:pPr marL="342900" indent="-342900" algn="just">
              <a:lnSpc>
                <a:spcPts val="3000"/>
              </a:lnSpc>
              <a:buAutoNum type="arabicParenR"/>
            </a:pPr>
            <a:r>
              <a:rPr lang="en-US" sz="2000" b="1" dirty="0" smtClean="0"/>
              <a:t>The quench protection might  have triggered some ‘quenches’</a:t>
            </a:r>
          </a:p>
          <a:p>
            <a:pPr marL="342900" indent="-342900" algn="just">
              <a:lnSpc>
                <a:spcPts val="3000"/>
              </a:lnSpc>
              <a:buAutoNum type="arabicParenR"/>
            </a:pPr>
            <a:r>
              <a:rPr lang="en-US" sz="2000" b="1" dirty="0" smtClean="0"/>
              <a:t>The magnet restored soon sc state after quench</a:t>
            </a:r>
          </a:p>
          <a:p>
            <a:pPr marL="342900" indent="-342900" algn="just">
              <a:lnSpc>
                <a:spcPts val="3000"/>
              </a:lnSpc>
              <a:buAutoNum type="arabicParenR"/>
            </a:pPr>
            <a:r>
              <a:rPr lang="en-US" sz="2000" b="1" dirty="0" smtClean="0"/>
              <a:t>The quench protection was </a:t>
            </a:r>
            <a:r>
              <a:rPr lang="en-US" sz="2000" b="1" dirty="0" err="1" smtClean="0"/>
              <a:t>dis</a:t>
            </a:r>
            <a:r>
              <a:rPr lang="en-US" sz="2000" b="1" dirty="0" smtClean="0"/>
              <a:t>-connected and the magnet survived to many quenches.</a:t>
            </a:r>
          </a:p>
          <a:p>
            <a:pPr marL="342900" indent="-342900" algn="just">
              <a:lnSpc>
                <a:spcPts val="3000"/>
              </a:lnSpc>
            </a:pPr>
            <a:endParaRPr lang="en-US" sz="2000" b="1" dirty="0" smtClean="0"/>
          </a:p>
          <a:p>
            <a:pPr marL="342900" indent="-342900" algn="just">
              <a:lnSpc>
                <a:spcPts val="3000"/>
              </a:lnSpc>
            </a:pPr>
            <a:r>
              <a:rPr lang="en-US" sz="2400" b="1" dirty="0" smtClean="0"/>
              <a:t>Why the magnet does  behave  so well?</a:t>
            </a:r>
            <a:endParaRPr 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ema_trasformatore.jpg"/>
          <p:cNvPicPr/>
          <p:nvPr/>
        </p:nvPicPr>
        <p:blipFill>
          <a:blip r:embed="rId2" cstate="print"/>
          <a:stretch>
            <a:fillRect/>
          </a:stretch>
        </p:blipFill>
        <p:spPr>
          <a:xfrm>
            <a:off x="381000" y="2362200"/>
            <a:ext cx="2981325" cy="1257300"/>
          </a:xfrm>
          <a:prstGeom prst="rect">
            <a:avLst/>
          </a:prstGeom>
        </p:spPr>
      </p:pic>
      <p:sp>
        <p:nvSpPr>
          <p:cNvPr id="3"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4"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38600" y="2438400"/>
            <a:ext cx="3855720" cy="838200"/>
          </a:xfrm>
          <a:prstGeom prst="rect">
            <a:avLst/>
          </a:prstGeom>
          <a:solidFill>
            <a:schemeClr val="bg1"/>
          </a:solidFill>
        </p:spPr>
      </p:pic>
      <p:sp>
        <p:nvSpPr>
          <p:cNvPr id="5" name="TextBox 4"/>
          <p:cNvSpPr txBox="1"/>
          <p:nvPr/>
        </p:nvSpPr>
        <p:spPr>
          <a:xfrm>
            <a:off x="381000" y="1143000"/>
            <a:ext cx="8229600" cy="1200329"/>
          </a:xfrm>
          <a:prstGeom prst="rect">
            <a:avLst/>
          </a:prstGeom>
          <a:noFill/>
        </p:spPr>
        <p:txBody>
          <a:bodyPr wrap="square" rtlCol="0">
            <a:spAutoFit/>
          </a:bodyPr>
          <a:lstStyle/>
          <a:p>
            <a:r>
              <a:rPr lang="it-IT" sz="2400" b="1" dirty="0" err="1" smtClean="0"/>
              <a:t>…we</a:t>
            </a:r>
            <a:r>
              <a:rPr lang="it-IT" sz="2400" b="1" dirty="0" smtClean="0"/>
              <a:t>  </a:t>
            </a:r>
            <a:r>
              <a:rPr lang="it-IT" sz="2400" b="1" dirty="0" err="1" smtClean="0"/>
              <a:t>used</a:t>
            </a:r>
            <a:r>
              <a:rPr lang="it-IT" sz="2400" b="1" dirty="0" smtClean="0"/>
              <a:t> a transformer system for charging the model so to limit the energy which in case of  in case of quench can be dissipated as heat (1150</a:t>
            </a:r>
            <a:r>
              <a:rPr lang="it-IT" b="1" dirty="0" smtClean="0"/>
              <a:t>  J)</a:t>
            </a:r>
          </a:p>
        </p:txBody>
      </p:sp>
      <p:sp>
        <p:nvSpPr>
          <p:cNvPr id="6" name="TextBox 5"/>
          <p:cNvSpPr txBox="1"/>
          <p:nvPr/>
        </p:nvSpPr>
        <p:spPr>
          <a:xfrm>
            <a:off x="228600" y="3962400"/>
            <a:ext cx="8915400" cy="1938992"/>
          </a:xfrm>
          <a:prstGeom prst="rect">
            <a:avLst/>
          </a:prstGeom>
          <a:noFill/>
        </p:spPr>
        <p:txBody>
          <a:bodyPr wrap="square" rtlCol="0">
            <a:spAutoFit/>
          </a:bodyPr>
          <a:lstStyle/>
          <a:p>
            <a:pPr algn="just"/>
            <a:r>
              <a:rPr lang="it-IT" sz="2400" b="1" dirty="0" smtClean="0"/>
              <a:t>As primary we use a large magnet we have in lab L</a:t>
            </a:r>
            <a:r>
              <a:rPr lang="it-IT" sz="2400" b="1" baseline="-25000" dirty="0" smtClean="0"/>
              <a:t>p</a:t>
            </a:r>
            <a:r>
              <a:rPr lang="it-IT" sz="2400" b="1" dirty="0" smtClean="0"/>
              <a:t>=6H ; </a:t>
            </a:r>
            <a:r>
              <a:rPr lang="it-IT" sz="2400" b="1" dirty="0" err="1" smtClean="0"/>
              <a:t>L</a:t>
            </a:r>
            <a:r>
              <a:rPr lang="it-IT" sz="2400" b="1" baseline="-25000" dirty="0" err="1" smtClean="0"/>
              <a:t>c</a:t>
            </a:r>
            <a:r>
              <a:rPr lang="it-IT" sz="2400" b="1" dirty="0" err="1" smtClean="0"/>
              <a:t>=</a:t>
            </a:r>
            <a:r>
              <a:rPr lang="it-IT" sz="2400" b="1" dirty="0" smtClean="0"/>
              <a:t> 330 </a:t>
            </a:r>
            <a:r>
              <a:rPr lang="it-IT" sz="2400" b="1" dirty="0" err="1" smtClean="0">
                <a:latin typeface="Symbol" pitchFamily="18" charset="2"/>
              </a:rPr>
              <a:t>m</a:t>
            </a:r>
            <a:r>
              <a:rPr lang="it-IT" sz="2400" b="1" dirty="0" err="1" smtClean="0"/>
              <a:t>H</a:t>
            </a:r>
            <a:r>
              <a:rPr lang="it-IT" sz="2400" b="1" dirty="0" smtClean="0"/>
              <a:t>; </a:t>
            </a:r>
            <a:r>
              <a:rPr lang="it-IT" sz="2400" b="1" dirty="0" err="1" smtClean="0"/>
              <a:t>Using</a:t>
            </a:r>
            <a:r>
              <a:rPr lang="it-IT" sz="2400" b="1" dirty="0" smtClean="0"/>
              <a:t> a </a:t>
            </a:r>
            <a:r>
              <a:rPr lang="it-IT" sz="2400" b="1" dirty="0" err="1" smtClean="0"/>
              <a:t>reduced</a:t>
            </a:r>
            <a:r>
              <a:rPr lang="it-IT" sz="2400" b="1" dirty="0" smtClean="0"/>
              <a:t> </a:t>
            </a:r>
            <a:r>
              <a:rPr lang="it-IT" sz="2400" b="1" dirty="0" err="1" smtClean="0"/>
              <a:t>secondary</a:t>
            </a:r>
            <a:r>
              <a:rPr lang="it-IT" sz="2400" b="1" dirty="0" smtClean="0"/>
              <a:t> </a:t>
            </a:r>
            <a:r>
              <a:rPr lang="it-IT" sz="2400" b="1" dirty="0" err="1" smtClean="0"/>
              <a:t>inductance</a:t>
            </a:r>
            <a:r>
              <a:rPr lang="it-IT" sz="2400" b="1" dirty="0" smtClean="0"/>
              <a:t> L</a:t>
            </a:r>
            <a:r>
              <a:rPr lang="it-IT" sz="2400" b="1" baseline="-25000" dirty="0" smtClean="0"/>
              <a:t>s</a:t>
            </a:r>
            <a:r>
              <a:rPr lang="it-IT" sz="2400" b="1" dirty="0" smtClean="0"/>
              <a:t>=90 </a:t>
            </a:r>
            <a:r>
              <a:rPr lang="it-IT" sz="2400" b="1" dirty="0" err="1" smtClean="0"/>
              <a:t>mH</a:t>
            </a:r>
            <a:r>
              <a:rPr lang="it-IT" sz="2400" b="1" dirty="0" smtClean="0"/>
              <a:t> the </a:t>
            </a:r>
            <a:r>
              <a:rPr lang="it-IT" sz="2400" b="1" dirty="0" err="1" smtClean="0"/>
              <a:t>current</a:t>
            </a:r>
            <a:r>
              <a:rPr lang="it-IT" sz="2400" b="1" dirty="0" smtClean="0"/>
              <a:t> transformer </a:t>
            </a:r>
            <a:r>
              <a:rPr lang="it-IT" sz="2400" b="1" dirty="0" err="1" smtClean="0"/>
              <a:t>ratio</a:t>
            </a:r>
            <a:r>
              <a:rPr lang="it-IT" sz="2400" b="1" dirty="0" smtClean="0"/>
              <a:t> </a:t>
            </a:r>
            <a:r>
              <a:rPr lang="it-IT" sz="2400" b="1" dirty="0" err="1" smtClean="0"/>
              <a:t>is</a:t>
            </a:r>
            <a:r>
              <a:rPr lang="it-IT" sz="2400" b="1" dirty="0" smtClean="0"/>
              <a:t> </a:t>
            </a:r>
            <a:r>
              <a:rPr lang="it-IT" sz="2400" b="1" dirty="0" err="1" smtClean="0"/>
              <a:t>abou</a:t>
            </a:r>
            <a:r>
              <a:rPr lang="it-IT" sz="2400" b="1" dirty="0" smtClean="0"/>
              <a:t> 20 . In </a:t>
            </a:r>
            <a:r>
              <a:rPr lang="it-IT" sz="2400" b="1" dirty="0" err="1" smtClean="0"/>
              <a:t>order</a:t>
            </a:r>
            <a:r>
              <a:rPr lang="it-IT" sz="2400" b="1" dirty="0" smtClean="0"/>
              <a:t> </a:t>
            </a:r>
            <a:r>
              <a:rPr lang="it-IT" sz="2400" b="1" dirty="0" err="1" smtClean="0"/>
              <a:t>to</a:t>
            </a:r>
            <a:r>
              <a:rPr lang="it-IT" sz="2400" b="1" dirty="0" smtClean="0"/>
              <a:t> fast </a:t>
            </a:r>
            <a:r>
              <a:rPr lang="it-IT" sz="2400" b="1" dirty="0" err="1" smtClean="0"/>
              <a:t>dump</a:t>
            </a:r>
            <a:r>
              <a:rPr lang="it-IT" sz="2400" b="1" dirty="0" smtClean="0"/>
              <a:t> the </a:t>
            </a:r>
            <a:r>
              <a:rPr lang="it-IT" sz="2400" b="1" dirty="0" err="1" smtClean="0"/>
              <a:t>current</a:t>
            </a:r>
            <a:r>
              <a:rPr lang="it-IT" sz="2400" b="1" dirty="0" smtClean="0"/>
              <a:t> and </a:t>
            </a:r>
            <a:r>
              <a:rPr lang="it-IT" sz="2400" b="1" dirty="0" err="1" smtClean="0"/>
              <a:t>extract</a:t>
            </a:r>
            <a:r>
              <a:rPr lang="it-IT" sz="2400" b="1" dirty="0" smtClean="0"/>
              <a:t> </a:t>
            </a:r>
            <a:r>
              <a:rPr lang="it-IT" sz="2400" b="1" dirty="0" err="1" smtClean="0"/>
              <a:t>energy</a:t>
            </a:r>
            <a:r>
              <a:rPr lang="it-IT" sz="2400" b="1" dirty="0" smtClean="0"/>
              <a:t> </a:t>
            </a:r>
            <a:r>
              <a:rPr lang="it-IT" sz="2400" b="1" dirty="0" err="1" smtClean="0"/>
              <a:t>from</a:t>
            </a:r>
            <a:r>
              <a:rPr lang="it-IT" sz="2400" b="1" dirty="0" smtClean="0"/>
              <a:t> the </a:t>
            </a:r>
            <a:r>
              <a:rPr lang="it-IT" sz="2400" b="1" dirty="0" err="1" smtClean="0"/>
              <a:t>coil</a:t>
            </a:r>
            <a:r>
              <a:rPr lang="it-IT" sz="2400" b="1" dirty="0" smtClean="0"/>
              <a:t>, a </a:t>
            </a:r>
            <a:r>
              <a:rPr lang="it-IT" sz="2400" b="1" dirty="0" err="1" smtClean="0"/>
              <a:t>heater</a:t>
            </a:r>
            <a:r>
              <a:rPr lang="it-IT" sz="2400" b="1" dirty="0" smtClean="0"/>
              <a:t> </a:t>
            </a:r>
            <a:r>
              <a:rPr lang="it-IT" sz="2400" b="1" dirty="0" err="1" smtClean="0"/>
              <a:t>is</a:t>
            </a:r>
            <a:r>
              <a:rPr lang="it-IT" sz="2400" b="1" dirty="0" smtClean="0"/>
              <a:t> </a:t>
            </a:r>
            <a:r>
              <a:rPr lang="it-IT" sz="2400" b="1" dirty="0" err="1" smtClean="0"/>
              <a:t>placed</a:t>
            </a:r>
            <a:r>
              <a:rPr lang="it-IT" sz="2400" b="1" dirty="0" smtClean="0"/>
              <a:t> in the </a:t>
            </a:r>
            <a:r>
              <a:rPr lang="it-IT" sz="2400" b="1" dirty="0" err="1" smtClean="0"/>
              <a:t>secondary</a:t>
            </a:r>
            <a:r>
              <a:rPr lang="it-IT" sz="2400" b="1" dirty="0" smtClean="0"/>
              <a:t> </a:t>
            </a:r>
            <a:r>
              <a:rPr lang="it-IT" sz="2400" b="1" dirty="0" err="1" smtClean="0"/>
              <a:t>winding</a:t>
            </a:r>
            <a:r>
              <a:rPr lang="it-IT" sz="2400" b="1" dirty="0" smtClean="0"/>
              <a:t>.</a:t>
            </a:r>
            <a:endParaRPr lang="it-IT" sz="2400" b="1" dirty="0"/>
          </a:p>
        </p:txBody>
      </p:sp>
      <p:sp>
        <p:nvSpPr>
          <p:cNvPr id="9" name="TextBox 8"/>
          <p:cNvSpPr txBox="1"/>
          <p:nvPr/>
        </p:nvSpPr>
        <p:spPr>
          <a:xfrm>
            <a:off x="1371600" y="609600"/>
            <a:ext cx="7239000" cy="523220"/>
          </a:xfrm>
          <a:prstGeom prst="rect">
            <a:avLst/>
          </a:prstGeom>
          <a:noFill/>
        </p:spPr>
        <p:txBody>
          <a:bodyPr wrap="square" rtlCol="0">
            <a:spAutoFit/>
          </a:bodyPr>
          <a:lstStyle/>
          <a:p>
            <a:r>
              <a:rPr lang="en-US" sz="2800" b="1" dirty="0" smtClean="0"/>
              <a:t>I remind that for limiting quench problems …</a:t>
            </a:r>
            <a:endParaRPr lang="en-US" sz="2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4354" t="17986" r="1201"/>
          <a:stretch>
            <a:fillRect/>
          </a:stretch>
        </p:blipFill>
        <p:spPr bwMode="auto">
          <a:xfrm>
            <a:off x="228600" y="1828800"/>
            <a:ext cx="4495800" cy="3352800"/>
          </a:xfrm>
          <a:prstGeom prst="rect">
            <a:avLst/>
          </a:prstGeom>
          <a:solidFill>
            <a:schemeClr val="bg1"/>
          </a:solidFill>
          <a:ln w="9525">
            <a:noFill/>
            <a:miter lim="800000"/>
            <a:headEnd/>
            <a:tailEnd/>
          </a:ln>
        </p:spPr>
      </p:pic>
      <p:sp>
        <p:nvSpPr>
          <p:cNvPr id="3" name="TextBox 2"/>
          <p:cNvSpPr txBox="1"/>
          <p:nvPr/>
        </p:nvSpPr>
        <p:spPr>
          <a:xfrm>
            <a:off x="457200" y="1143000"/>
            <a:ext cx="4114800" cy="369332"/>
          </a:xfrm>
          <a:prstGeom prst="rect">
            <a:avLst/>
          </a:prstGeom>
          <a:noFill/>
        </p:spPr>
        <p:txBody>
          <a:bodyPr wrap="square" rtlCol="0">
            <a:spAutoFit/>
          </a:bodyPr>
          <a:lstStyle/>
          <a:p>
            <a:r>
              <a:rPr lang="it-IT" b="1" dirty="0" smtClean="0"/>
              <a:t>1D </a:t>
            </a:r>
            <a:r>
              <a:rPr lang="it-IT" b="1" dirty="0" err="1" smtClean="0"/>
              <a:t>quench</a:t>
            </a:r>
            <a:r>
              <a:rPr lang="it-IT" b="1" dirty="0" smtClean="0">
                <a:sym typeface="Wingdings" pitchFamily="2" charset="2"/>
              </a:rPr>
              <a:t> </a:t>
            </a:r>
            <a:r>
              <a:rPr lang="it-IT" b="1" dirty="0" err="1" smtClean="0">
                <a:sym typeface="Wingdings" pitchFamily="2" charset="2"/>
              </a:rPr>
              <a:t>Dangerous</a:t>
            </a:r>
            <a:r>
              <a:rPr lang="it-IT" b="1" dirty="0" smtClean="0">
                <a:sym typeface="Wingdings" pitchFamily="2" charset="2"/>
              </a:rPr>
              <a:t> temperature</a:t>
            </a:r>
            <a:endParaRPr lang="it-IT" b="1" dirty="0"/>
          </a:p>
        </p:txBody>
      </p:sp>
      <p:pic>
        <p:nvPicPr>
          <p:cNvPr id="4" name="Picture 3"/>
          <p:cNvPicPr/>
          <p:nvPr/>
        </p:nvPicPr>
        <p:blipFill>
          <a:blip r:embed="rId3" cstate="print"/>
          <a:srcRect/>
          <a:stretch>
            <a:fillRect/>
          </a:stretch>
        </p:blipFill>
        <p:spPr bwMode="auto">
          <a:xfrm>
            <a:off x="5105400" y="1752600"/>
            <a:ext cx="4038600" cy="3533243"/>
          </a:xfrm>
          <a:prstGeom prst="rect">
            <a:avLst/>
          </a:prstGeom>
          <a:noFill/>
          <a:ln w="9525">
            <a:noFill/>
            <a:miter lim="800000"/>
            <a:headEnd/>
            <a:tailEnd/>
          </a:ln>
        </p:spPr>
      </p:pic>
      <p:sp>
        <p:nvSpPr>
          <p:cNvPr id="6" name="TextBox 5"/>
          <p:cNvSpPr txBox="1"/>
          <p:nvPr/>
        </p:nvSpPr>
        <p:spPr>
          <a:xfrm>
            <a:off x="5105400" y="1143000"/>
            <a:ext cx="3657600" cy="369332"/>
          </a:xfrm>
          <a:prstGeom prst="rect">
            <a:avLst/>
          </a:prstGeom>
          <a:noFill/>
        </p:spPr>
        <p:txBody>
          <a:bodyPr wrap="square" rtlCol="0">
            <a:spAutoFit/>
          </a:bodyPr>
          <a:lstStyle/>
          <a:p>
            <a:r>
              <a:rPr lang="it-IT" b="1" dirty="0" err="1" smtClean="0"/>
              <a:t>Wire</a:t>
            </a:r>
            <a:r>
              <a:rPr lang="it-IT" b="1" dirty="0" smtClean="0"/>
              <a:t> </a:t>
            </a:r>
            <a:r>
              <a:rPr lang="it-IT" b="1" dirty="0" err="1" smtClean="0"/>
              <a:t>heating</a:t>
            </a:r>
            <a:r>
              <a:rPr lang="it-IT" b="1" dirty="0" smtClean="0"/>
              <a:t> due </a:t>
            </a:r>
            <a:r>
              <a:rPr lang="it-IT" b="1" dirty="0" err="1" smtClean="0"/>
              <a:t>to</a:t>
            </a:r>
            <a:r>
              <a:rPr lang="it-IT" b="1" dirty="0" smtClean="0"/>
              <a:t> ac </a:t>
            </a:r>
            <a:r>
              <a:rPr lang="it-IT" b="1" dirty="0" err="1" smtClean="0"/>
              <a:t>losses</a:t>
            </a:r>
            <a:endParaRPr lang="it-IT" b="1" dirty="0"/>
          </a:p>
        </p:txBody>
      </p:sp>
      <p:sp>
        <p:nvSpPr>
          <p:cNvPr id="7" name="TextBox 6"/>
          <p:cNvSpPr txBox="1"/>
          <p:nvPr/>
        </p:nvSpPr>
        <p:spPr>
          <a:xfrm>
            <a:off x="5105400" y="5486400"/>
            <a:ext cx="3810000" cy="1200329"/>
          </a:xfrm>
          <a:prstGeom prst="rect">
            <a:avLst/>
          </a:prstGeom>
          <a:noFill/>
        </p:spPr>
        <p:txBody>
          <a:bodyPr wrap="square" rtlCol="0">
            <a:spAutoFit/>
          </a:bodyPr>
          <a:lstStyle/>
          <a:p>
            <a:pPr algn="just"/>
            <a:r>
              <a:rPr lang="en-US" b="1" dirty="0" smtClean="0"/>
              <a:t>The magnet heating after 8 </a:t>
            </a:r>
            <a:r>
              <a:rPr lang="en-US" b="1" dirty="0" err="1" smtClean="0"/>
              <a:t>ms.</a:t>
            </a:r>
            <a:r>
              <a:rPr lang="en-US" b="1" dirty="0" smtClean="0"/>
              <a:t> The ac losses in the wires causes a temperature increase over the critical one, quenching almost the all magnet</a:t>
            </a:r>
            <a:endParaRPr lang="it-IT" b="1" dirty="0"/>
          </a:p>
        </p:txBody>
      </p:sp>
      <p:grpSp>
        <p:nvGrpSpPr>
          <p:cNvPr id="13" name="Group 12"/>
          <p:cNvGrpSpPr/>
          <p:nvPr/>
        </p:nvGrpSpPr>
        <p:grpSpPr>
          <a:xfrm>
            <a:off x="1512627" y="2195015"/>
            <a:ext cx="1649105" cy="2404280"/>
            <a:chOff x="1512627" y="2195015"/>
            <a:chExt cx="1649105" cy="2404280"/>
          </a:xfrm>
        </p:grpSpPr>
        <p:sp>
          <p:nvSpPr>
            <p:cNvPr id="10" name="Freeform 9"/>
            <p:cNvSpPr/>
            <p:nvPr/>
          </p:nvSpPr>
          <p:spPr>
            <a:xfrm>
              <a:off x="1753737" y="2195015"/>
              <a:ext cx="1407995" cy="2404280"/>
            </a:xfrm>
            <a:custGeom>
              <a:avLst/>
              <a:gdLst>
                <a:gd name="connsiteX0" fmla="*/ 6824 w 1407995"/>
                <a:gd name="connsiteY0" fmla="*/ 15922 h 2404280"/>
                <a:gd name="connsiteX1" fmla="*/ 170597 w 1407995"/>
                <a:gd name="connsiteY1" fmla="*/ 166048 h 2404280"/>
                <a:gd name="connsiteX2" fmla="*/ 293427 w 1407995"/>
                <a:gd name="connsiteY2" fmla="*/ 561833 h 2404280"/>
                <a:gd name="connsiteX3" fmla="*/ 348018 w 1407995"/>
                <a:gd name="connsiteY3" fmla="*/ 1107743 h 2404280"/>
                <a:gd name="connsiteX4" fmla="*/ 402609 w 1407995"/>
                <a:gd name="connsiteY4" fmla="*/ 1831075 h 2404280"/>
                <a:gd name="connsiteX5" fmla="*/ 539087 w 1407995"/>
                <a:gd name="connsiteY5" fmla="*/ 2158621 h 2404280"/>
                <a:gd name="connsiteX6" fmla="*/ 784747 w 1407995"/>
                <a:gd name="connsiteY6" fmla="*/ 2363337 h 2404280"/>
                <a:gd name="connsiteX7" fmla="*/ 1398896 w 1407995"/>
                <a:gd name="connsiteY7" fmla="*/ 2390633 h 2404280"/>
                <a:gd name="connsiteX8" fmla="*/ 839338 w 1407995"/>
                <a:gd name="connsiteY8" fmla="*/ 2376985 h 2404280"/>
                <a:gd name="connsiteX9" fmla="*/ 552735 w 1407995"/>
                <a:gd name="connsiteY9" fmla="*/ 2226860 h 2404280"/>
                <a:gd name="connsiteX10" fmla="*/ 361666 w 1407995"/>
                <a:gd name="connsiteY10" fmla="*/ 1667301 h 2404280"/>
                <a:gd name="connsiteX11" fmla="*/ 334370 w 1407995"/>
                <a:gd name="connsiteY11" fmla="*/ 971266 h 2404280"/>
                <a:gd name="connsiteX12" fmla="*/ 211541 w 1407995"/>
                <a:gd name="connsiteY12" fmla="*/ 261582 h 2404280"/>
                <a:gd name="connsiteX13" fmla="*/ 6824 w 1407995"/>
                <a:gd name="connsiteY13" fmla="*/ 15922 h 240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7995" h="2404280">
                  <a:moveTo>
                    <a:pt x="6824" y="15922"/>
                  </a:moveTo>
                  <a:cubicBezTo>
                    <a:pt x="0" y="0"/>
                    <a:pt x="122830" y="75063"/>
                    <a:pt x="170597" y="166048"/>
                  </a:cubicBezTo>
                  <a:cubicBezTo>
                    <a:pt x="218364" y="257033"/>
                    <a:pt x="263857" y="404884"/>
                    <a:pt x="293427" y="561833"/>
                  </a:cubicBezTo>
                  <a:cubicBezTo>
                    <a:pt x="322997" y="718782"/>
                    <a:pt x="329821" y="896203"/>
                    <a:pt x="348018" y="1107743"/>
                  </a:cubicBezTo>
                  <a:cubicBezTo>
                    <a:pt x="366215" y="1319283"/>
                    <a:pt x="370764" y="1655929"/>
                    <a:pt x="402609" y="1831075"/>
                  </a:cubicBezTo>
                  <a:cubicBezTo>
                    <a:pt x="434454" y="2006221"/>
                    <a:pt x="475397" y="2069911"/>
                    <a:pt x="539087" y="2158621"/>
                  </a:cubicBezTo>
                  <a:cubicBezTo>
                    <a:pt x="602777" y="2247331"/>
                    <a:pt x="641446" y="2324668"/>
                    <a:pt x="784747" y="2363337"/>
                  </a:cubicBezTo>
                  <a:cubicBezTo>
                    <a:pt x="928048" y="2402006"/>
                    <a:pt x="1389797" y="2388358"/>
                    <a:pt x="1398896" y="2390633"/>
                  </a:cubicBezTo>
                  <a:cubicBezTo>
                    <a:pt x="1407995" y="2392908"/>
                    <a:pt x="980365" y="2404280"/>
                    <a:pt x="839338" y="2376985"/>
                  </a:cubicBezTo>
                  <a:cubicBezTo>
                    <a:pt x="698311" y="2349690"/>
                    <a:pt x="632347" y="2345141"/>
                    <a:pt x="552735" y="2226860"/>
                  </a:cubicBezTo>
                  <a:cubicBezTo>
                    <a:pt x="473123" y="2108579"/>
                    <a:pt x="398060" y="1876567"/>
                    <a:pt x="361666" y="1667301"/>
                  </a:cubicBezTo>
                  <a:cubicBezTo>
                    <a:pt x="325272" y="1458035"/>
                    <a:pt x="359391" y="1205552"/>
                    <a:pt x="334370" y="971266"/>
                  </a:cubicBezTo>
                  <a:cubicBezTo>
                    <a:pt x="309349" y="736980"/>
                    <a:pt x="259308" y="418531"/>
                    <a:pt x="211541" y="261582"/>
                  </a:cubicBezTo>
                  <a:cubicBezTo>
                    <a:pt x="163774" y="104633"/>
                    <a:pt x="13648" y="31844"/>
                    <a:pt x="6824" y="15922"/>
                  </a:cubicBezTo>
                  <a:close/>
                </a:path>
              </a:pathLst>
            </a:custGeom>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eform 11"/>
            <p:cNvSpPr/>
            <p:nvPr/>
          </p:nvSpPr>
          <p:spPr>
            <a:xfrm>
              <a:off x="1512627" y="3932830"/>
              <a:ext cx="1576316" cy="232011"/>
            </a:xfrm>
            <a:custGeom>
              <a:avLst/>
              <a:gdLst>
                <a:gd name="connsiteX0" fmla="*/ 43218 w 1576316"/>
                <a:gd name="connsiteY0" fmla="*/ 216089 h 232011"/>
                <a:gd name="connsiteX1" fmla="*/ 152400 w 1576316"/>
                <a:gd name="connsiteY1" fmla="*/ 161498 h 232011"/>
                <a:gd name="connsiteX2" fmla="*/ 343469 w 1576316"/>
                <a:gd name="connsiteY2" fmla="*/ 79612 h 232011"/>
                <a:gd name="connsiteX3" fmla="*/ 739254 w 1576316"/>
                <a:gd name="connsiteY3" fmla="*/ 11373 h 232011"/>
                <a:gd name="connsiteX4" fmla="*/ 1203277 w 1576316"/>
                <a:gd name="connsiteY4" fmla="*/ 11373 h 232011"/>
                <a:gd name="connsiteX5" fmla="*/ 1530824 w 1576316"/>
                <a:gd name="connsiteY5" fmla="*/ 25021 h 232011"/>
                <a:gd name="connsiteX6" fmla="*/ 930322 w 1576316"/>
                <a:gd name="connsiteY6" fmla="*/ 11373 h 232011"/>
                <a:gd name="connsiteX7" fmla="*/ 684663 w 1576316"/>
                <a:gd name="connsiteY7" fmla="*/ 11373 h 232011"/>
                <a:gd name="connsiteX8" fmla="*/ 411707 w 1576316"/>
                <a:gd name="connsiteY8" fmla="*/ 65964 h 232011"/>
                <a:gd name="connsiteX9" fmla="*/ 43218 w 1576316"/>
                <a:gd name="connsiteY9" fmla="*/ 216089 h 23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6316" h="232011">
                  <a:moveTo>
                    <a:pt x="43218" y="216089"/>
                  </a:moveTo>
                  <a:cubicBezTo>
                    <a:pt x="0" y="232011"/>
                    <a:pt x="102358" y="184244"/>
                    <a:pt x="152400" y="161498"/>
                  </a:cubicBezTo>
                  <a:cubicBezTo>
                    <a:pt x="202442" y="138752"/>
                    <a:pt x="245660" y="104633"/>
                    <a:pt x="343469" y="79612"/>
                  </a:cubicBezTo>
                  <a:cubicBezTo>
                    <a:pt x="441278" y="54591"/>
                    <a:pt x="595953" y="22746"/>
                    <a:pt x="739254" y="11373"/>
                  </a:cubicBezTo>
                  <a:cubicBezTo>
                    <a:pt x="882555" y="0"/>
                    <a:pt x="1071349" y="9098"/>
                    <a:pt x="1203277" y="11373"/>
                  </a:cubicBezTo>
                  <a:cubicBezTo>
                    <a:pt x="1335205" y="13648"/>
                    <a:pt x="1576316" y="25021"/>
                    <a:pt x="1530824" y="25021"/>
                  </a:cubicBezTo>
                  <a:cubicBezTo>
                    <a:pt x="1485332" y="25021"/>
                    <a:pt x="1071349" y="13648"/>
                    <a:pt x="930322" y="11373"/>
                  </a:cubicBezTo>
                  <a:cubicBezTo>
                    <a:pt x="789295" y="9098"/>
                    <a:pt x="771099" y="2275"/>
                    <a:pt x="684663" y="11373"/>
                  </a:cubicBezTo>
                  <a:cubicBezTo>
                    <a:pt x="598227" y="20471"/>
                    <a:pt x="514065" y="34119"/>
                    <a:pt x="411707" y="65964"/>
                  </a:cubicBezTo>
                  <a:cubicBezTo>
                    <a:pt x="309349" y="97809"/>
                    <a:pt x="86436" y="200167"/>
                    <a:pt x="43218" y="216089"/>
                  </a:cubicBezTo>
                  <a:close/>
                </a:path>
              </a:pathLst>
            </a:cu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4" name="TextBox 13"/>
          <p:cNvSpPr txBox="1"/>
          <p:nvPr/>
        </p:nvSpPr>
        <p:spPr>
          <a:xfrm>
            <a:off x="457200" y="5562600"/>
            <a:ext cx="3886200" cy="923330"/>
          </a:xfrm>
          <a:prstGeom prst="rect">
            <a:avLst/>
          </a:prstGeom>
          <a:noFill/>
        </p:spPr>
        <p:txBody>
          <a:bodyPr wrap="square" rtlCol="0">
            <a:spAutoFit/>
          </a:bodyPr>
          <a:lstStyle/>
          <a:p>
            <a:pPr algn="just"/>
            <a:r>
              <a:rPr lang="en-US" b="1" dirty="0" smtClean="0"/>
              <a:t>We need to redo measurements with fast acquisition for verifying this occurrence</a:t>
            </a:r>
            <a:endParaRPr lang="en-US" b="1" dirty="0"/>
          </a:p>
        </p:txBody>
      </p:sp>
      <p:sp>
        <p:nvSpPr>
          <p:cNvPr id="16" name="Left Arrow 15"/>
          <p:cNvSpPr/>
          <p:nvPr/>
        </p:nvSpPr>
        <p:spPr>
          <a:xfrm>
            <a:off x="4419600" y="5715000"/>
            <a:ext cx="533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609600"/>
            <a:ext cx="5257800" cy="461665"/>
          </a:xfrm>
          <a:prstGeom prst="rect">
            <a:avLst/>
          </a:prstGeom>
          <a:noFill/>
        </p:spPr>
        <p:txBody>
          <a:bodyPr wrap="square" rtlCol="0">
            <a:spAutoFit/>
          </a:bodyPr>
          <a:lstStyle/>
          <a:p>
            <a:r>
              <a:rPr lang="en-US" sz="2400" b="1" dirty="0" smtClean="0">
                <a:solidFill>
                  <a:schemeClr val="tx2"/>
                </a:solidFill>
              </a:rPr>
              <a:t>Moving towards an updated design</a:t>
            </a:r>
            <a:endParaRPr lang="en-US" sz="2400" b="1" dirty="0">
              <a:solidFill>
                <a:schemeClr val="tx2"/>
              </a:solidFill>
            </a:endParaRPr>
          </a:p>
        </p:txBody>
      </p:sp>
      <p:sp>
        <p:nvSpPr>
          <p:cNvPr id="3" name="TextBox 2"/>
          <p:cNvSpPr txBox="1"/>
          <p:nvPr/>
        </p:nvSpPr>
        <p:spPr>
          <a:xfrm>
            <a:off x="609600" y="1066800"/>
            <a:ext cx="8077200" cy="2246769"/>
          </a:xfrm>
          <a:prstGeom prst="rect">
            <a:avLst/>
          </a:prstGeom>
          <a:noFill/>
        </p:spPr>
        <p:txBody>
          <a:bodyPr wrap="square" rtlCol="0">
            <a:spAutoFit/>
          </a:bodyPr>
          <a:lstStyle/>
          <a:p>
            <a:pPr>
              <a:buFont typeface="Arial" pitchFamily="34" charset="0"/>
              <a:buChar char="•"/>
            </a:pPr>
            <a:r>
              <a:rPr lang="en-US" sz="2000" b="1" dirty="0" smtClean="0">
                <a:solidFill>
                  <a:schemeClr val="tx2"/>
                </a:solidFill>
              </a:rPr>
              <a:t>    The </a:t>
            </a:r>
            <a:r>
              <a:rPr lang="en-US" sz="2000" b="1" dirty="0" smtClean="0">
                <a:solidFill>
                  <a:schemeClr val="tx2"/>
                </a:solidFill>
              </a:rPr>
              <a:t>test confirmed that </a:t>
            </a:r>
            <a:r>
              <a:rPr lang="en-US" sz="2000" b="1" dirty="0" smtClean="0">
                <a:solidFill>
                  <a:schemeClr val="tx2"/>
                </a:solidFill>
              </a:rPr>
              <a:t>high current could be involved  (2750 A) </a:t>
            </a:r>
            <a:r>
              <a:rPr lang="en-US" sz="2000" b="1" dirty="0" smtClean="0">
                <a:solidFill>
                  <a:schemeClr val="tx2"/>
                </a:solidFill>
                <a:sym typeface="Wingdings" pitchFamily="2" charset="2"/>
              </a:rPr>
              <a:t></a:t>
            </a:r>
            <a:endParaRPr lang="en-US" sz="2000" b="1" dirty="0" smtClean="0">
              <a:solidFill>
                <a:schemeClr val="tx2"/>
              </a:solidFill>
            </a:endParaRPr>
          </a:p>
          <a:p>
            <a:pPr>
              <a:buFont typeface="Arial" pitchFamily="34" charset="0"/>
              <a:buChar char="•"/>
            </a:pPr>
            <a:r>
              <a:rPr lang="en-US" sz="2000" b="1" dirty="0" smtClean="0">
                <a:solidFill>
                  <a:schemeClr val="tx2"/>
                </a:solidFill>
              </a:rPr>
              <a:t>    We are developing a design with angles of 35</a:t>
            </a:r>
            <a:r>
              <a:rPr lang="en-US" sz="2000" b="1" baseline="30000" dirty="0" smtClean="0">
                <a:solidFill>
                  <a:schemeClr val="tx2"/>
                </a:solidFill>
              </a:rPr>
              <a:t>o</a:t>
            </a:r>
            <a:r>
              <a:rPr lang="en-US" sz="2000" b="1" dirty="0" smtClean="0">
                <a:solidFill>
                  <a:schemeClr val="tx2"/>
                </a:solidFill>
              </a:rPr>
              <a:t> and  high current.  With respect the model we also reduced the thickness of each layer down to 2.5 mm (4 mm used for the model). The pitch is the minimum one (turns touch each other at 45</a:t>
            </a:r>
            <a:r>
              <a:rPr lang="en-US" sz="2000" b="1" baseline="30000" dirty="0" smtClean="0">
                <a:solidFill>
                  <a:schemeClr val="tx2"/>
                </a:solidFill>
              </a:rPr>
              <a:t>o</a:t>
            </a:r>
            <a:r>
              <a:rPr lang="en-US" sz="2000" b="1" dirty="0" smtClean="0">
                <a:solidFill>
                  <a:schemeClr val="tx2"/>
                </a:solidFill>
              </a:rPr>
              <a:t>) </a:t>
            </a:r>
          </a:p>
          <a:p>
            <a:pPr>
              <a:buFont typeface="Arial" pitchFamily="34" charset="0"/>
              <a:buChar char="•"/>
            </a:pPr>
            <a:r>
              <a:rPr lang="en-US" sz="2000" b="1" dirty="0" smtClean="0">
                <a:solidFill>
                  <a:schemeClr val="tx2"/>
                </a:solidFill>
              </a:rPr>
              <a:t>The wire is the CMS one with </a:t>
            </a:r>
            <a:r>
              <a:rPr lang="en-US" sz="2000" b="1" dirty="0" err="1" smtClean="0">
                <a:solidFill>
                  <a:schemeClr val="tx2"/>
                </a:solidFill>
              </a:rPr>
              <a:t>formvar</a:t>
            </a:r>
            <a:r>
              <a:rPr lang="en-US" sz="2000" b="1" dirty="0" smtClean="0">
                <a:solidFill>
                  <a:schemeClr val="tx2"/>
                </a:solidFill>
              </a:rPr>
              <a:t> (</a:t>
            </a:r>
            <a:r>
              <a:rPr lang="el-GR" sz="2000" b="1" dirty="0" smtClean="0">
                <a:solidFill>
                  <a:schemeClr val="tx2"/>
                </a:solidFill>
              </a:rPr>
              <a:t>Φ 1.28 + 0.08= 1.36 mm</a:t>
            </a:r>
            <a:r>
              <a:rPr lang="en-US" sz="2000" b="1" dirty="0" smtClean="0">
                <a:solidFill>
                  <a:schemeClr val="tx2"/>
                </a:solidFill>
              </a:rPr>
              <a:t>) or a Nb3Sn wire </a:t>
            </a:r>
            <a:r>
              <a:rPr lang="el-GR" sz="2000" b="1" dirty="0" smtClean="0">
                <a:solidFill>
                  <a:schemeClr val="tx2"/>
                </a:solidFill>
              </a:rPr>
              <a:t>Φ 1.20 + 0.14= 1.34 mm</a:t>
            </a:r>
            <a:endParaRPr lang="en-US" sz="2000" b="1" dirty="0" smtClean="0">
              <a:solidFill>
                <a:schemeClr val="tx2"/>
              </a:solidFill>
            </a:endParaRPr>
          </a:p>
        </p:txBody>
      </p:sp>
      <p:sp>
        <p:nvSpPr>
          <p:cNvPr id="5" name="Rectangle 4"/>
          <p:cNvSpPr/>
          <p:nvPr/>
        </p:nvSpPr>
        <p:spPr>
          <a:xfrm>
            <a:off x="304800" y="3672840"/>
            <a:ext cx="1600200" cy="2590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3672840"/>
            <a:ext cx="1600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5044440"/>
            <a:ext cx="1600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5044440"/>
            <a:ext cx="685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 y="3672840"/>
            <a:ext cx="685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1905000" y="6263640"/>
            <a:ext cx="838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09600" y="5044440"/>
            <a:ext cx="6096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9600" y="3672840"/>
            <a:ext cx="6096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914400" y="5577840"/>
            <a:ext cx="1828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38200" y="5349240"/>
            <a:ext cx="1828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14400" y="5044440"/>
            <a:ext cx="1828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38200" y="3672840"/>
            <a:ext cx="1828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38200" y="3901440"/>
            <a:ext cx="1828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8200" y="4206240"/>
            <a:ext cx="1828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895600" y="6187440"/>
            <a:ext cx="1752600" cy="369332"/>
          </a:xfrm>
          <a:prstGeom prst="rect">
            <a:avLst/>
          </a:prstGeom>
          <a:noFill/>
        </p:spPr>
        <p:txBody>
          <a:bodyPr wrap="square" rtlCol="0">
            <a:spAutoFit/>
          </a:bodyPr>
          <a:lstStyle/>
          <a:p>
            <a:r>
              <a:rPr lang="en-US" dirty="0" smtClean="0"/>
              <a:t>R aperture</a:t>
            </a:r>
            <a:endParaRPr lang="en-US" dirty="0"/>
          </a:p>
        </p:txBody>
      </p:sp>
      <p:sp>
        <p:nvSpPr>
          <p:cNvPr id="20" name="TextBox 19"/>
          <p:cNvSpPr txBox="1"/>
          <p:nvPr/>
        </p:nvSpPr>
        <p:spPr>
          <a:xfrm>
            <a:off x="2819400" y="5425440"/>
            <a:ext cx="1752600" cy="369332"/>
          </a:xfrm>
          <a:prstGeom prst="rect">
            <a:avLst/>
          </a:prstGeom>
          <a:noFill/>
        </p:spPr>
        <p:txBody>
          <a:bodyPr wrap="square" rtlCol="0">
            <a:spAutoFit/>
          </a:bodyPr>
          <a:lstStyle/>
          <a:p>
            <a:r>
              <a:rPr lang="en-US" dirty="0" smtClean="0"/>
              <a:t>R </a:t>
            </a:r>
            <a:r>
              <a:rPr lang="en-US" dirty="0" err="1" smtClean="0"/>
              <a:t>int</a:t>
            </a:r>
            <a:r>
              <a:rPr lang="en-US" dirty="0" smtClean="0"/>
              <a:t> I layer</a:t>
            </a:r>
            <a:endParaRPr lang="en-US" dirty="0"/>
          </a:p>
        </p:txBody>
      </p:sp>
      <p:sp>
        <p:nvSpPr>
          <p:cNvPr id="21" name="TextBox 20"/>
          <p:cNvSpPr txBox="1"/>
          <p:nvPr/>
        </p:nvSpPr>
        <p:spPr>
          <a:xfrm>
            <a:off x="2819400" y="5120640"/>
            <a:ext cx="1752600" cy="369332"/>
          </a:xfrm>
          <a:prstGeom prst="rect">
            <a:avLst/>
          </a:prstGeom>
          <a:noFill/>
        </p:spPr>
        <p:txBody>
          <a:bodyPr wrap="square" rtlCol="0">
            <a:spAutoFit/>
          </a:bodyPr>
          <a:lstStyle/>
          <a:p>
            <a:r>
              <a:rPr lang="en-US" dirty="0" smtClean="0"/>
              <a:t>R aver I layer</a:t>
            </a:r>
            <a:endParaRPr lang="en-US" dirty="0"/>
          </a:p>
        </p:txBody>
      </p:sp>
      <p:sp>
        <p:nvSpPr>
          <p:cNvPr id="22" name="TextBox 21"/>
          <p:cNvSpPr txBox="1"/>
          <p:nvPr/>
        </p:nvSpPr>
        <p:spPr>
          <a:xfrm>
            <a:off x="2819400" y="4892040"/>
            <a:ext cx="1752600" cy="369332"/>
          </a:xfrm>
          <a:prstGeom prst="rect">
            <a:avLst/>
          </a:prstGeom>
          <a:noFill/>
        </p:spPr>
        <p:txBody>
          <a:bodyPr wrap="square" rtlCol="0">
            <a:spAutoFit/>
          </a:bodyPr>
          <a:lstStyle/>
          <a:p>
            <a:r>
              <a:rPr lang="en-US" dirty="0" smtClean="0"/>
              <a:t>R ext  I layer</a:t>
            </a:r>
            <a:endParaRPr lang="en-US" dirty="0"/>
          </a:p>
        </p:txBody>
      </p:sp>
      <p:sp>
        <p:nvSpPr>
          <p:cNvPr id="23" name="TextBox 22"/>
          <p:cNvSpPr txBox="1"/>
          <p:nvPr/>
        </p:nvSpPr>
        <p:spPr>
          <a:xfrm>
            <a:off x="2743200" y="4053840"/>
            <a:ext cx="1752600" cy="369332"/>
          </a:xfrm>
          <a:prstGeom prst="rect">
            <a:avLst/>
          </a:prstGeom>
          <a:noFill/>
        </p:spPr>
        <p:txBody>
          <a:bodyPr wrap="square" rtlCol="0">
            <a:spAutoFit/>
          </a:bodyPr>
          <a:lstStyle/>
          <a:p>
            <a:r>
              <a:rPr lang="en-US" dirty="0" smtClean="0"/>
              <a:t>R </a:t>
            </a:r>
            <a:r>
              <a:rPr lang="en-US" dirty="0" err="1" smtClean="0"/>
              <a:t>int</a:t>
            </a:r>
            <a:r>
              <a:rPr lang="en-US" dirty="0" smtClean="0"/>
              <a:t> II layer</a:t>
            </a:r>
            <a:endParaRPr lang="en-US" dirty="0"/>
          </a:p>
        </p:txBody>
      </p:sp>
      <p:sp>
        <p:nvSpPr>
          <p:cNvPr id="24" name="TextBox 23"/>
          <p:cNvSpPr txBox="1"/>
          <p:nvPr/>
        </p:nvSpPr>
        <p:spPr>
          <a:xfrm>
            <a:off x="2743200" y="3749040"/>
            <a:ext cx="1752600" cy="369332"/>
          </a:xfrm>
          <a:prstGeom prst="rect">
            <a:avLst/>
          </a:prstGeom>
          <a:noFill/>
        </p:spPr>
        <p:txBody>
          <a:bodyPr wrap="square" rtlCol="0">
            <a:spAutoFit/>
          </a:bodyPr>
          <a:lstStyle/>
          <a:p>
            <a:r>
              <a:rPr lang="en-US" dirty="0" smtClean="0"/>
              <a:t>R aver II layer</a:t>
            </a:r>
            <a:endParaRPr lang="en-US" dirty="0"/>
          </a:p>
        </p:txBody>
      </p:sp>
      <p:sp>
        <p:nvSpPr>
          <p:cNvPr id="25" name="TextBox 24"/>
          <p:cNvSpPr txBox="1"/>
          <p:nvPr/>
        </p:nvSpPr>
        <p:spPr>
          <a:xfrm>
            <a:off x="2743200" y="3520440"/>
            <a:ext cx="1752600" cy="369332"/>
          </a:xfrm>
          <a:prstGeom prst="rect">
            <a:avLst/>
          </a:prstGeom>
          <a:noFill/>
        </p:spPr>
        <p:txBody>
          <a:bodyPr wrap="square" rtlCol="0">
            <a:spAutoFit/>
          </a:bodyPr>
          <a:lstStyle/>
          <a:p>
            <a:r>
              <a:rPr lang="en-US" dirty="0" smtClean="0"/>
              <a:t>R ext  II layer</a:t>
            </a:r>
            <a:endParaRPr lang="en-US" dirty="0"/>
          </a:p>
        </p:txBody>
      </p:sp>
      <p:graphicFrame>
        <p:nvGraphicFramePr>
          <p:cNvPr id="26" name="Table 25"/>
          <p:cNvGraphicFramePr>
            <a:graphicFrameLocks noGrp="1"/>
          </p:cNvGraphicFramePr>
          <p:nvPr/>
        </p:nvGraphicFramePr>
        <p:xfrm>
          <a:off x="4572000" y="3886200"/>
          <a:ext cx="4419600" cy="2392680"/>
        </p:xfrm>
        <a:graphic>
          <a:graphicData uri="http://schemas.openxmlformats.org/drawingml/2006/table">
            <a:tbl>
              <a:tblPr firstRow="1" bandRow="1">
                <a:tableStyleId>{5C22544A-7EE6-4342-B048-85BDC9FD1C3A}</a:tableStyleId>
              </a:tblPr>
              <a:tblGrid>
                <a:gridCol w="2209800"/>
                <a:gridCol w="2209800"/>
              </a:tblGrid>
              <a:tr h="370840">
                <a:tc>
                  <a:txBody>
                    <a:bodyPr/>
                    <a:lstStyle/>
                    <a:p>
                      <a:endParaRPr lang="en-US" dirty="0"/>
                    </a:p>
                  </a:txBody>
                  <a:tcPr/>
                </a:tc>
                <a:tc>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 ext  I layer</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 aperture + 2.5 mm</a:t>
                      </a:r>
                    </a:p>
                    <a:p>
                      <a:endParaRPr lang="en-US" dirty="0"/>
                    </a:p>
                  </a:txBody>
                  <a:tcPr/>
                </a:tc>
              </a:tr>
              <a:tr h="370840">
                <a:tc>
                  <a:txBody>
                    <a:bodyPr/>
                    <a:lstStyle/>
                    <a:p>
                      <a:r>
                        <a:rPr lang="en-US" dirty="0" smtClean="0"/>
                        <a:t>Gap </a:t>
                      </a:r>
                      <a:endParaRPr lang="en-US" dirty="0"/>
                    </a:p>
                  </a:txBody>
                  <a:tcPr/>
                </a:tc>
                <a:tc>
                  <a:txBody>
                    <a:bodyPr/>
                    <a:lstStyle/>
                    <a:p>
                      <a:r>
                        <a:rPr lang="en-US" dirty="0" smtClean="0"/>
                        <a:t> 0.5 mm</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 ext  II layer</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 aperture + 5.5 mm</a:t>
                      </a:r>
                    </a:p>
                    <a:p>
                      <a:endParaRPr lang="en-US" dirty="0"/>
                    </a:p>
                  </a:txBody>
                  <a:tcPr/>
                </a:tc>
              </a:tr>
              <a:tr h="370840">
                <a:tc>
                  <a:txBody>
                    <a:bodyPr/>
                    <a:lstStyle/>
                    <a:p>
                      <a:r>
                        <a:rPr lang="en-US" dirty="0" smtClean="0"/>
                        <a:t>Cave  hosting wire</a:t>
                      </a:r>
                      <a:endParaRPr lang="en-US" dirty="0"/>
                    </a:p>
                  </a:txBody>
                  <a:tcPr/>
                </a:tc>
                <a:tc>
                  <a:txBody>
                    <a:bodyPr/>
                    <a:lstStyle/>
                    <a:p>
                      <a:r>
                        <a:rPr lang="en-US" dirty="0" smtClean="0"/>
                        <a:t>1.4 mm x 1.4 mm</a:t>
                      </a:r>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000.jpg"/>
          <p:cNvPicPr>
            <a:picLocks noChangeAspect="1"/>
          </p:cNvPicPr>
          <p:nvPr/>
        </p:nvPicPr>
        <p:blipFill>
          <a:blip r:embed="rId2" cstate="print"/>
          <a:stretch>
            <a:fillRect/>
          </a:stretch>
        </p:blipFill>
        <p:spPr>
          <a:xfrm>
            <a:off x="762000" y="914400"/>
            <a:ext cx="7700152" cy="5791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85800"/>
            <a:ext cx="8153400" cy="461665"/>
          </a:xfrm>
          <a:prstGeom prst="rect">
            <a:avLst/>
          </a:prstGeom>
          <a:noFill/>
        </p:spPr>
        <p:txBody>
          <a:bodyPr wrap="square" rtlCol="0">
            <a:spAutoFit/>
          </a:bodyPr>
          <a:lstStyle/>
          <a:p>
            <a:r>
              <a:rPr lang="it-IT" sz="2400" dirty="0" smtClean="0">
                <a:solidFill>
                  <a:schemeClr val="tx2"/>
                </a:solidFill>
              </a:rPr>
              <a:t>Main  characteristics of </a:t>
            </a:r>
            <a:r>
              <a:rPr lang="it-IT" sz="2400" dirty="0" err="1" smtClean="0">
                <a:solidFill>
                  <a:schemeClr val="tx2"/>
                </a:solidFill>
              </a:rPr>
              <a:t>all</a:t>
            </a:r>
            <a:r>
              <a:rPr lang="it-IT" sz="2400" dirty="0" smtClean="0">
                <a:solidFill>
                  <a:schemeClr val="tx2"/>
                </a:solidFill>
              </a:rPr>
              <a:t> </a:t>
            </a:r>
            <a:r>
              <a:rPr lang="it-IT" sz="2400" dirty="0" err="1" smtClean="0">
                <a:solidFill>
                  <a:schemeClr val="tx2"/>
                </a:solidFill>
              </a:rPr>
              <a:t>magnets</a:t>
            </a:r>
            <a:r>
              <a:rPr lang="it-IT" sz="2400" dirty="0" smtClean="0">
                <a:solidFill>
                  <a:schemeClr val="tx2"/>
                </a:solidFill>
              </a:rPr>
              <a:t> last </a:t>
            </a:r>
            <a:r>
              <a:rPr lang="it-IT" sz="2400" dirty="0" err="1" smtClean="0">
                <a:solidFill>
                  <a:schemeClr val="tx2"/>
                </a:solidFill>
              </a:rPr>
              <a:t>version</a:t>
            </a:r>
            <a:r>
              <a:rPr lang="it-IT" sz="2400" dirty="0" smtClean="0">
                <a:solidFill>
                  <a:schemeClr val="tx2"/>
                </a:solidFill>
              </a:rPr>
              <a:t>  (</a:t>
            </a:r>
            <a:r>
              <a:rPr lang="it-IT" sz="2400" dirty="0" err="1" smtClean="0">
                <a:solidFill>
                  <a:schemeClr val="tx2"/>
                </a:solidFill>
              </a:rPr>
              <a:t>not</a:t>
            </a:r>
            <a:r>
              <a:rPr lang="it-IT" sz="2400" dirty="0" smtClean="0">
                <a:solidFill>
                  <a:schemeClr val="tx2"/>
                </a:solidFill>
              </a:rPr>
              <a:t> </a:t>
            </a:r>
            <a:r>
              <a:rPr lang="it-IT" sz="2400" dirty="0" err="1" smtClean="0">
                <a:solidFill>
                  <a:schemeClr val="tx2"/>
                </a:solidFill>
              </a:rPr>
              <a:t>yet</a:t>
            </a:r>
            <a:r>
              <a:rPr lang="it-IT" sz="2400" dirty="0" smtClean="0">
                <a:solidFill>
                  <a:schemeClr val="tx2"/>
                </a:solidFill>
              </a:rPr>
              <a:t> </a:t>
            </a:r>
            <a:r>
              <a:rPr lang="it-IT" sz="2400" dirty="0" err="1" smtClean="0">
                <a:solidFill>
                  <a:schemeClr val="tx2"/>
                </a:solidFill>
              </a:rPr>
              <a:t>frozen</a:t>
            </a:r>
            <a:r>
              <a:rPr lang="it-IT" sz="2400" dirty="0" smtClean="0">
                <a:solidFill>
                  <a:schemeClr val="tx2"/>
                </a:solidFill>
              </a:rPr>
              <a:t>)</a:t>
            </a:r>
            <a:endParaRPr lang="it-IT" sz="2400" dirty="0">
              <a:solidFill>
                <a:schemeClr val="tx2"/>
              </a:solidFill>
            </a:endParaRPr>
          </a:p>
        </p:txBody>
      </p:sp>
      <p:pic>
        <p:nvPicPr>
          <p:cNvPr id="18434" name="Picture 2"/>
          <p:cNvPicPr>
            <a:picLocks noChangeAspect="1" noChangeArrowheads="1"/>
          </p:cNvPicPr>
          <p:nvPr/>
        </p:nvPicPr>
        <p:blipFill>
          <a:blip r:embed="rId2" cstate="print"/>
          <a:srcRect/>
          <a:stretch>
            <a:fillRect/>
          </a:stretch>
        </p:blipFill>
        <p:spPr bwMode="auto">
          <a:xfrm>
            <a:off x="1524000" y="1066800"/>
            <a:ext cx="5876925" cy="5534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914400"/>
            <a:ext cx="6096000" cy="523220"/>
          </a:xfrm>
          <a:prstGeom prst="rect">
            <a:avLst/>
          </a:prstGeom>
          <a:noFill/>
        </p:spPr>
        <p:txBody>
          <a:bodyPr wrap="square" rtlCol="0">
            <a:spAutoFit/>
          </a:bodyPr>
          <a:lstStyle/>
          <a:p>
            <a:r>
              <a:rPr lang="en-US" sz="2800" b="1" dirty="0" smtClean="0"/>
              <a:t>Margins (QD0H) with </a:t>
            </a:r>
            <a:r>
              <a:rPr lang="en-US" sz="2800" b="1" dirty="0" err="1" smtClean="0"/>
              <a:t>NbTi</a:t>
            </a:r>
            <a:r>
              <a:rPr lang="en-US" sz="2800" b="1" dirty="0" smtClean="0"/>
              <a:t> technology</a:t>
            </a:r>
            <a:endParaRPr lang="en-US" sz="2800" b="1" dirty="0"/>
          </a:p>
        </p:txBody>
      </p:sp>
      <p:sp>
        <p:nvSpPr>
          <p:cNvPr id="4" name="TextBox 3"/>
          <p:cNvSpPr txBox="1"/>
          <p:nvPr/>
        </p:nvSpPr>
        <p:spPr>
          <a:xfrm>
            <a:off x="762000" y="1524000"/>
            <a:ext cx="7315200" cy="646331"/>
          </a:xfrm>
          <a:prstGeom prst="rect">
            <a:avLst/>
          </a:prstGeom>
          <a:noFill/>
        </p:spPr>
        <p:txBody>
          <a:bodyPr wrap="square" rtlCol="0">
            <a:spAutoFit/>
          </a:bodyPr>
          <a:lstStyle/>
          <a:p>
            <a:r>
              <a:rPr lang="en-US" dirty="0" smtClean="0"/>
              <a:t>At T=4.2K the margin on the current is 70% </a:t>
            </a:r>
            <a:r>
              <a:rPr lang="en-US" dirty="0" smtClean="0">
                <a:sym typeface="Wingdings" pitchFamily="2" charset="2"/>
              </a:rPr>
              <a:t> </a:t>
            </a:r>
            <a:r>
              <a:rPr lang="en-US" dirty="0" smtClean="0">
                <a:latin typeface="Symbol" pitchFamily="18" charset="2"/>
                <a:sym typeface="Wingdings" pitchFamily="2" charset="2"/>
              </a:rPr>
              <a:t>D</a:t>
            </a:r>
            <a:r>
              <a:rPr lang="en-US" dirty="0" smtClean="0">
                <a:sym typeface="Wingdings" pitchFamily="2" charset="2"/>
              </a:rPr>
              <a:t>T =1.2K   (Not really high)</a:t>
            </a:r>
          </a:p>
          <a:p>
            <a:r>
              <a:rPr lang="en-US" dirty="0" smtClean="0">
                <a:sym typeface="Wingdings" pitchFamily="2" charset="2"/>
              </a:rPr>
              <a:t>At  T=1.9 K  the margin on current  is 42%  </a:t>
            </a:r>
            <a:r>
              <a:rPr lang="en-US" dirty="0" smtClean="0">
                <a:latin typeface="Symbol" pitchFamily="18" charset="2"/>
                <a:sym typeface="Wingdings" pitchFamily="2" charset="2"/>
              </a:rPr>
              <a:t>D</a:t>
            </a:r>
            <a:r>
              <a:rPr lang="en-US" dirty="0" smtClean="0">
                <a:sym typeface="Wingdings" pitchFamily="2" charset="2"/>
              </a:rPr>
              <a:t>T =3.7 K</a:t>
            </a:r>
            <a:endParaRPr lang="en-US" dirty="0"/>
          </a:p>
        </p:txBody>
      </p:sp>
      <p:pic>
        <p:nvPicPr>
          <p:cNvPr id="19458" name="Picture 2"/>
          <p:cNvPicPr>
            <a:picLocks noChangeAspect="1" noChangeArrowheads="1"/>
          </p:cNvPicPr>
          <p:nvPr/>
        </p:nvPicPr>
        <p:blipFill>
          <a:blip r:embed="rId2" cstate="print"/>
          <a:srcRect l="2624" t="15712" r="9459"/>
          <a:stretch>
            <a:fillRect/>
          </a:stretch>
        </p:blipFill>
        <p:spPr bwMode="auto">
          <a:xfrm>
            <a:off x="1752600" y="2286000"/>
            <a:ext cx="5105400" cy="4087813"/>
          </a:xfrm>
          <a:prstGeom prst="rect">
            <a:avLst/>
          </a:prstGeom>
          <a:solidFill>
            <a:schemeClr val="accent6">
              <a:lumMod val="20000"/>
              <a:lumOff val="80000"/>
            </a:schemeClr>
          </a:solid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3745</TotalTime>
  <Words>640</Words>
  <Application>Microsoft Office PowerPoint</Application>
  <PresentationFormat>On-screen Show (4:3)</PresentationFormat>
  <Paragraphs>67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fabbric</dc:creator>
  <cp:lastModifiedBy>Fabbric</cp:lastModifiedBy>
  <cp:revision>288</cp:revision>
  <dcterms:created xsi:type="dcterms:W3CDTF">2011-04-06T16:16:57Z</dcterms:created>
  <dcterms:modified xsi:type="dcterms:W3CDTF">2012-03-20T07:26:36Z</dcterms:modified>
</cp:coreProperties>
</file>