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8"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10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D5C022-E26A-4200-8319-9A1160E502E5}" type="datetimeFigureOut">
              <a:rPr lang="en-US" smtClean="0"/>
              <a:t>3/20/2012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D5E798-07E6-4F83-B8C7-567447ED392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5E798-07E6-4F83-B8C7-567447ED3929}"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                                        3/20/2012</a:t>
            </a:r>
            <a:endParaRPr lang="en-US"/>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6" name="Slide Number Placeholder 5"/>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3/20/2012</a:t>
            </a:r>
            <a:endParaRPr lang="en-US"/>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6" name="Slide Number Placeholder 5"/>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3/20/2012</a:t>
            </a:r>
            <a:endParaRPr lang="en-US"/>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6" name="Slide Number Placeholder 5"/>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3/20/2012</a:t>
            </a:r>
            <a:endParaRPr lang="en-US"/>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6" name="Slide Number Placeholder 5"/>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3/20/2012</a:t>
            </a:r>
            <a:endParaRPr lang="en-US"/>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6" name="Slide Number Placeholder 5"/>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                                        3/20/2012</a:t>
            </a:r>
            <a:endParaRPr lang="en-US"/>
          </a:p>
        </p:txBody>
      </p:sp>
      <p:sp>
        <p:nvSpPr>
          <p:cNvPr id="6" name="Footer Placeholder 5"/>
          <p:cNvSpPr>
            <a:spLocks noGrp="1"/>
          </p:cNvSpPr>
          <p:nvPr>
            <p:ph type="ftr" sz="quarter" idx="11"/>
          </p:nvPr>
        </p:nvSpPr>
        <p:spPr/>
        <p:txBody>
          <a:bodyPr/>
          <a:lstStyle/>
          <a:p>
            <a:r>
              <a:rPr lang="en-US" smtClean="0"/>
              <a:t>M.A.Giorgi</a:t>
            </a:r>
            <a:endParaRPr lang="en-US"/>
          </a:p>
        </p:txBody>
      </p:sp>
      <p:sp>
        <p:nvSpPr>
          <p:cNvPr id="7" name="Slide Number Placeholder 6"/>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                                        3/20/2012</a:t>
            </a:r>
            <a:endParaRPr lang="en-US"/>
          </a:p>
        </p:txBody>
      </p:sp>
      <p:sp>
        <p:nvSpPr>
          <p:cNvPr id="8" name="Footer Placeholder 7"/>
          <p:cNvSpPr>
            <a:spLocks noGrp="1"/>
          </p:cNvSpPr>
          <p:nvPr>
            <p:ph type="ftr" sz="quarter" idx="11"/>
          </p:nvPr>
        </p:nvSpPr>
        <p:spPr/>
        <p:txBody>
          <a:bodyPr/>
          <a:lstStyle/>
          <a:p>
            <a:r>
              <a:rPr lang="en-US" smtClean="0"/>
              <a:t>M.A.Giorgi</a:t>
            </a:r>
            <a:endParaRPr lang="en-US"/>
          </a:p>
        </p:txBody>
      </p:sp>
      <p:sp>
        <p:nvSpPr>
          <p:cNvPr id="9" name="Slide Number Placeholder 8"/>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                                        3/20/2012</a:t>
            </a:r>
            <a:endParaRPr lang="en-US"/>
          </a:p>
        </p:txBody>
      </p:sp>
      <p:sp>
        <p:nvSpPr>
          <p:cNvPr id="4" name="Footer Placeholder 3"/>
          <p:cNvSpPr>
            <a:spLocks noGrp="1"/>
          </p:cNvSpPr>
          <p:nvPr>
            <p:ph type="ftr" sz="quarter" idx="11"/>
          </p:nvPr>
        </p:nvSpPr>
        <p:spPr/>
        <p:txBody>
          <a:bodyPr/>
          <a:lstStyle/>
          <a:p>
            <a:r>
              <a:rPr lang="en-US" smtClean="0"/>
              <a:t>M.A.Giorgi</a:t>
            </a:r>
            <a:endParaRPr lang="en-US"/>
          </a:p>
        </p:txBody>
      </p:sp>
      <p:sp>
        <p:nvSpPr>
          <p:cNvPr id="5" name="Slide Number Placeholder 4"/>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3/20/2012</a:t>
            </a:r>
            <a:endParaRPr lang="en-US"/>
          </a:p>
        </p:txBody>
      </p:sp>
      <p:sp>
        <p:nvSpPr>
          <p:cNvPr id="3" name="Footer Placeholder 2"/>
          <p:cNvSpPr>
            <a:spLocks noGrp="1"/>
          </p:cNvSpPr>
          <p:nvPr>
            <p:ph type="ftr" sz="quarter" idx="11"/>
          </p:nvPr>
        </p:nvSpPr>
        <p:spPr/>
        <p:txBody>
          <a:bodyPr/>
          <a:lstStyle/>
          <a:p>
            <a:r>
              <a:rPr lang="en-US" smtClean="0"/>
              <a:t>M.A.Giorgi</a:t>
            </a:r>
            <a:endParaRPr lang="en-US"/>
          </a:p>
        </p:txBody>
      </p:sp>
      <p:sp>
        <p:nvSpPr>
          <p:cNvPr id="4" name="Slide Number Placeholder 3"/>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3/20/2012</a:t>
            </a:r>
            <a:endParaRPr lang="en-US"/>
          </a:p>
        </p:txBody>
      </p:sp>
      <p:sp>
        <p:nvSpPr>
          <p:cNvPr id="6" name="Footer Placeholder 5"/>
          <p:cNvSpPr>
            <a:spLocks noGrp="1"/>
          </p:cNvSpPr>
          <p:nvPr>
            <p:ph type="ftr" sz="quarter" idx="11"/>
          </p:nvPr>
        </p:nvSpPr>
        <p:spPr/>
        <p:txBody>
          <a:bodyPr/>
          <a:lstStyle/>
          <a:p>
            <a:r>
              <a:rPr lang="en-US" smtClean="0"/>
              <a:t>M.A.Giorgi</a:t>
            </a:r>
            <a:endParaRPr lang="en-US"/>
          </a:p>
        </p:txBody>
      </p:sp>
      <p:sp>
        <p:nvSpPr>
          <p:cNvPr id="7" name="Slide Number Placeholder 6"/>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3/20/2012</a:t>
            </a:r>
            <a:endParaRPr lang="en-US"/>
          </a:p>
        </p:txBody>
      </p:sp>
      <p:sp>
        <p:nvSpPr>
          <p:cNvPr id="6" name="Footer Placeholder 5"/>
          <p:cNvSpPr>
            <a:spLocks noGrp="1"/>
          </p:cNvSpPr>
          <p:nvPr>
            <p:ph type="ftr" sz="quarter" idx="11"/>
          </p:nvPr>
        </p:nvSpPr>
        <p:spPr/>
        <p:txBody>
          <a:bodyPr/>
          <a:lstStyle/>
          <a:p>
            <a:r>
              <a:rPr lang="en-US" smtClean="0"/>
              <a:t>M.A.Giorgi</a:t>
            </a:r>
            <a:endParaRPr lang="en-US"/>
          </a:p>
        </p:txBody>
      </p:sp>
      <p:sp>
        <p:nvSpPr>
          <p:cNvPr id="7" name="Slide Number Placeholder 6"/>
          <p:cNvSpPr>
            <a:spLocks noGrp="1"/>
          </p:cNvSpPr>
          <p:nvPr>
            <p:ph type="sldNum" sz="quarter" idx="12"/>
          </p:nvPr>
        </p:nvSpPr>
        <p:spPr/>
        <p:txBody>
          <a:bodyPr/>
          <a:lstStyle/>
          <a:p>
            <a:fld id="{4E8B1266-1BC9-4F66-89DB-EB7B1E4470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                                        3/20/2012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M.A.Giorgi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B1266-1BC9-4F66-89DB-EB7B1E4470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unipi.it/princ.html"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24200"/>
            <a:ext cx="7772400" cy="1143000"/>
          </a:xfrm>
        </p:spPr>
        <p:txBody>
          <a:bodyPr>
            <a:normAutofit/>
          </a:bodyPr>
          <a:lstStyle/>
          <a:p>
            <a:r>
              <a:rPr lang="en-US" sz="6000" dirty="0" smtClean="0">
                <a:latin typeface="Times New Roman" pitchFamily="18" charset="0"/>
                <a:cs typeface="Times New Roman" pitchFamily="18" charset="0"/>
              </a:rPr>
              <a:t>Project Status</a:t>
            </a:r>
            <a:endParaRPr lang="en-US" sz="6000" dirty="0"/>
          </a:p>
        </p:txBody>
      </p:sp>
      <p:sp>
        <p:nvSpPr>
          <p:cNvPr id="3" name="Subtitle 2"/>
          <p:cNvSpPr>
            <a:spLocks noGrp="1"/>
          </p:cNvSpPr>
          <p:nvPr>
            <p:ph type="subTitle" idx="1"/>
          </p:nvPr>
        </p:nvSpPr>
        <p:spPr>
          <a:xfrm>
            <a:off x="1371600" y="4191000"/>
            <a:ext cx="6400800" cy="2133600"/>
          </a:xfrm>
        </p:spPr>
        <p:txBody>
          <a:bodyPr>
            <a:normAutofit fontScale="85000" lnSpcReduction="20000"/>
          </a:bodyPr>
          <a:lstStyle/>
          <a:p>
            <a:pPr marL="342900" indent="-342900"/>
            <a:r>
              <a:rPr lang="en-GB" sz="3600" b="1" dirty="0" smtClean="0">
                <a:solidFill>
                  <a:srgbClr val="FF3300"/>
                </a:solidFill>
                <a:latin typeface="Bradley Hand ITC" pitchFamily="66" charset="0"/>
              </a:rPr>
              <a:t>Marcello A. </a:t>
            </a:r>
            <a:r>
              <a:rPr lang="en-GB" sz="3600" b="1" dirty="0" err="1" smtClean="0">
                <a:solidFill>
                  <a:srgbClr val="FF3300"/>
                </a:solidFill>
                <a:latin typeface="Bradley Hand ITC" pitchFamily="66" charset="0"/>
              </a:rPr>
              <a:t>Giorgi</a:t>
            </a:r>
            <a:r>
              <a:rPr lang="en-GB" sz="3600" b="1" dirty="0" smtClean="0">
                <a:solidFill>
                  <a:srgbClr val="FF3300"/>
                </a:solidFill>
                <a:latin typeface="Bradley Hand ITC" pitchFamily="66" charset="0"/>
              </a:rPr>
              <a:t/>
            </a:r>
            <a:br>
              <a:rPr lang="en-GB" sz="3600" b="1" dirty="0" smtClean="0">
                <a:solidFill>
                  <a:srgbClr val="FF3300"/>
                </a:solidFill>
                <a:latin typeface="Bradley Hand ITC" pitchFamily="66" charset="0"/>
              </a:rPr>
            </a:br>
            <a:r>
              <a:rPr lang="en-GB" b="1" dirty="0" err="1" smtClean="0">
                <a:solidFill>
                  <a:srgbClr val="FF3300"/>
                </a:solidFill>
                <a:latin typeface="Bradley Hand ITC" pitchFamily="66" charset="0"/>
              </a:rPr>
              <a:t>Università</a:t>
            </a:r>
            <a:r>
              <a:rPr lang="en-GB" b="1" dirty="0" smtClean="0">
                <a:solidFill>
                  <a:srgbClr val="FF3300"/>
                </a:solidFill>
                <a:latin typeface="Bradley Hand ITC" pitchFamily="66" charset="0"/>
              </a:rPr>
              <a:t> </a:t>
            </a:r>
            <a:r>
              <a:rPr lang="en-GB" b="1" dirty="0" err="1" smtClean="0">
                <a:solidFill>
                  <a:srgbClr val="FF3300"/>
                </a:solidFill>
                <a:latin typeface="Bradley Hand ITC" pitchFamily="66" charset="0"/>
              </a:rPr>
              <a:t>di</a:t>
            </a:r>
            <a:r>
              <a:rPr lang="en-GB" b="1" dirty="0" smtClean="0">
                <a:solidFill>
                  <a:srgbClr val="FF3300"/>
                </a:solidFill>
                <a:latin typeface="Bradley Hand ITC" pitchFamily="66" charset="0"/>
              </a:rPr>
              <a:t> Pisa </a:t>
            </a:r>
            <a:r>
              <a:rPr lang="en-GB" b="1" dirty="0" smtClean="0">
                <a:solidFill>
                  <a:srgbClr val="FF3300"/>
                </a:solidFill>
                <a:latin typeface="Bradley Hand ITC" pitchFamily="66" charset="0"/>
              </a:rPr>
              <a:t>   &amp;          Pisa</a:t>
            </a:r>
          </a:p>
          <a:p>
            <a:pPr marL="342900" indent="-342900"/>
            <a:endParaRPr lang="en-GB" b="1" dirty="0" smtClean="0">
              <a:solidFill>
                <a:srgbClr val="FF3300"/>
              </a:solidFill>
              <a:latin typeface="Bradley Hand ITC" pitchFamily="66" charset="0"/>
            </a:endParaRPr>
          </a:p>
          <a:p>
            <a:pPr marL="342900" indent="-342900"/>
            <a:r>
              <a:rPr lang="en-US" i="1" dirty="0" smtClean="0">
                <a:solidFill>
                  <a:srgbClr val="006BD6"/>
                </a:solidFill>
              </a:rPr>
              <a:t>3</a:t>
            </a:r>
            <a:r>
              <a:rPr lang="en-US" i="1" baseline="30000" dirty="0" smtClean="0">
                <a:solidFill>
                  <a:srgbClr val="006BD6"/>
                </a:solidFill>
              </a:rPr>
              <a:t>rd</a:t>
            </a:r>
            <a:r>
              <a:rPr lang="en-US" i="1" dirty="0" smtClean="0">
                <a:solidFill>
                  <a:srgbClr val="006BD6"/>
                </a:solidFill>
              </a:rPr>
              <a:t>       Collaboration </a:t>
            </a:r>
            <a:r>
              <a:rPr lang="en-US" i="1" dirty="0" smtClean="0">
                <a:solidFill>
                  <a:srgbClr val="006BD6"/>
                </a:solidFill>
              </a:rPr>
              <a:t>&amp; General Meeting </a:t>
            </a:r>
          </a:p>
          <a:p>
            <a:pPr marL="342900" indent="-342900"/>
            <a:r>
              <a:rPr lang="en-US" i="1" dirty="0" smtClean="0">
                <a:solidFill>
                  <a:srgbClr val="006BD6"/>
                </a:solidFill>
              </a:rPr>
              <a:t>LNF </a:t>
            </a:r>
            <a:r>
              <a:rPr lang="en-US" i="1" dirty="0" smtClean="0">
                <a:solidFill>
                  <a:srgbClr val="006BD6"/>
                </a:solidFill>
              </a:rPr>
              <a:t>March  19,2011</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057400" y="0"/>
            <a:ext cx="4170405" cy="3295572"/>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6356284" y="228600"/>
            <a:ext cx="2325754" cy="457200"/>
          </a:xfrm>
          <a:prstGeom prst="rect">
            <a:avLst/>
          </a:prstGeom>
          <a:noFill/>
          <a:ln w="9525">
            <a:noFill/>
            <a:miter lim="800000"/>
            <a:headEnd/>
            <a:tailEnd/>
          </a:ln>
          <a:effectLst/>
        </p:spPr>
      </p:pic>
      <p:pic>
        <p:nvPicPr>
          <p:cNvPr id="6"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09800" y="5486400"/>
            <a:ext cx="457200" cy="475327"/>
          </a:xfrm>
          <a:prstGeom prst="rect">
            <a:avLst/>
          </a:prstGeom>
          <a:noFill/>
          <a:ln w="9525">
            <a:noFill/>
            <a:miter lim="800000"/>
            <a:headEnd/>
            <a:tailEnd/>
          </a:ln>
        </p:spPr>
      </p:pic>
      <p:pic>
        <p:nvPicPr>
          <p:cNvPr id="7" name="Picture 7" descr="Universita' di Pisa">
            <a:hlinkClick r:id="rId5"/>
          </p:cNvPr>
          <p:cNvPicPr>
            <a:picLocks noChangeAspect="1" noChangeArrowheads="1"/>
          </p:cNvPicPr>
          <p:nvPr/>
        </p:nvPicPr>
        <p:blipFill>
          <a:blip r:embed="rId6" cstate="print"/>
          <a:srcRect/>
          <a:stretch>
            <a:fillRect/>
          </a:stretch>
        </p:blipFill>
        <p:spPr bwMode="auto">
          <a:xfrm>
            <a:off x="1554568" y="4419600"/>
            <a:ext cx="807632" cy="706438"/>
          </a:xfrm>
          <a:prstGeom prst="rect">
            <a:avLst/>
          </a:prstGeom>
          <a:noFill/>
          <a:ln w="9525">
            <a:noFill/>
            <a:miter lim="800000"/>
            <a:headEnd/>
            <a:tailEnd/>
          </a:ln>
        </p:spPr>
      </p:pic>
      <p:pic>
        <p:nvPicPr>
          <p:cNvPr id="8" name="Picture 6" descr="infn"/>
          <p:cNvPicPr>
            <a:picLocks noChangeAspect="1" noChangeArrowheads="1"/>
          </p:cNvPicPr>
          <p:nvPr/>
        </p:nvPicPr>
        <p:blipFill>
          <a:blip r:embed="rId7" cstate="print"/>
          <a:srcRect/>
          <a:stretch>
            <a:fillRect/>
          </a:stretch>
        </p:blipFill>
        <p:spPr bwMode="auto">
          <a:xfrm>
            <a:off x="5715000" y="4419600"/>
            <a:ext cx="685801" cy="6739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04800" y="111574"/>
            <a:ext cx="8610600" cy="6694092"/>
          </a:xfrm>
          <a:prstGeom prst="rect">
            <a:avLst/>
          </a:prstGeom>
          <a:noFill/>
          <a:ln w="9525">
            <a:noFill/>
            <a:miter lim="800000"/>
            <a:headEnd/>
            <a:tailEnd/>
          </a:ln>
        </p:spPr>
      </p:pic>
      <p:sp>
        <p:nvSpPr>
          <p:cNvPr id="3" name="Date Placeholder 2"/>
          <p:cNvSpPr>
            <a:spLocks noGrp="1"/>
          </p:cNvSpPr>
          <p:nvPr>
            <p:ph type="dt" sz="half" idx="10"/>
          </p:nvPr>
        </p:nvSpPr>
        <p:spPr/>
        <p:txBody>
          <a:bodyPr/>
          <a:lstStyle/>
          <a:p>
            <a:r>
              <a:rPr lang="en-US" smtClean="0"/>
              <a:t>                                        3/20/2012</a:t>
            </a:r>
            <a:endParaRPr lang="en-US"/>
          </a:p>
        </p:txBody>
      </p:sp>
      <p:sp>
        <p:nvSpPr>
          <p:cNvPr id="4" name="Slide Number Placeholder 3"/>
          <p:cNvSpPr>
            <a:spLocks noGrp="1"/>
          </p:cNvSpPr>
          <p:nvPr>
            <p:ph type="sldNum" sz="quarter" idx="12"/>
          </p:nvPr>
        </p:nvSpPr>
        <p:spPr/>
        <p:txBody>
          <a:bodyPr/>
          <a:lstStyle/>
          <a:p>
            <a:fld id="{4E8B1266-1BC9-4F66-89DB-EB7B1E44702E}"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M.A.Giorgi</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A lot of progress expected!</a:t>
            </a:r>
          </a:p>
          <a:p>
            <a:pPr>
              <a:buNone/>
            </a:pPr>
            <a:r>
              <a:rPr lang="en-US" dirty="0" smtClean="0"/>
              <a:t>The meeting called by Walter and held yesterday by the accelerator community was impressive, well attended and showing a highly determined group of experts. </a:t>
            </a:r>
          </a:p>
          <a:p>
            <a:pPr>
              <a:buNone/>
            </a:pPr>
            <a:r>
              <a:rPr lang="en-US" dirty="0" err="1" smtClean="0"/>
              <a:t>Marica</a:t>
            </a:r>
            <a:r>
              <a:rPr lang="en-US" dirty="0" smtClean="0"/>
              <a:t> will report today on technical aspects and our DG will illustrate next Friday the </a:t>
            </a:r>
            <a:r>
              <a:rPr lang="en-US" dirty="0" err="1" smtClean="0"/>
              <a:t>Cabibbolab</a:t>
            </a:r>
            <a:r>
              <a:rPr lang="en-US" dirty="0" smtClean="0"/>
              <a:t> structure and the governance of the accelerator.</a:t>
            </a:r>
          </a:p>
          <a:p>
            <a:pPr>
              <a:buNone/>
            </a:pPr>
            <a:endParaRPr lang="en-US" dirty="0"/>
          </a:p>
        </p:txBody>
      </p:sp>
      <p:sp>
        <p:nvSpPr>
          <p:cNvPr id="4" name="Title 1"/>
          <p:cNvSpPr>
            <a:spLocks noGrp="1"/>
          </p:cNvSpPr>
          <p:nvPr>
            <p:ph type="title"/>
          </p:nvPr>
        </p:nvSpPr>
        <p:spPr>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Agenda</a:t>
            </a:r>
            <a:endParaRPr lang="en-US" dirty="0">
              <a:solidFill>
                <a:schemeClr val="bg1"/>
              </a:solidFill>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r>
              <a:rPr lang="en-US" dirty="0" smtClean="0"/>
              <a:t>                                        3/20/2012</a:t>
            </a:r>
            <a:endParaRPr lang="en-US" dirty="0"/>
          </a:p>
        </p:txBody>
      </p:sp>
      <p:sp>
        <p:nvSpPr>
          <p:cNvPr id="6" name="Slide Number Placeholder 5"/>
          <p:cNvSpPr>
            <a:spLocks noGrp="1"/>
          </p:cNvSpPr>
          <p:nvPr>
            <p:ph type="sldNum" sz="quarter" idx="12"/>
          </p:nvPr>
        </p:nvSpPr>
        <p:spPr/>
        <p:txBody>
          <a:bodyPr/>
          <a:lstStyle/>
          <a:p>
            <a:fld id="{4E8B1266-1BC9-4F66-89DB-EB7B1E44702E}" type="slidenum">
              <a:rPr lang="en-US" smtClean="0"/>
              <a:pPr/>
              <a:t>11</a:t>
            </a:fld>
            <a:endParaRPr lang="en-US"/>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8"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IMPORTANT PROGRESS :</a:t>
            </a:r>
          </a:p>
          <a:p>
            <a:pPr>
              <a:buNone/>
            </a:pPr>
            <a:r>
              <a:rPr lang="en-US" dirty="0" smtClean="0"/>
              <a:t>Meeting of collaboration council on Thursday.</a:t>
            </a:r>
          </a:p>
          <a:p>
            <a:pPr>
              <a:buNone/>
            </a:pPr>
            <a:r>
              <a:rPr lang="en-US" dirty="0" smtClean="0"/>
              <a:t>Formation of the Executive Committee with designation of the </a:t>
            </a:r>
            <a:r>
              <a:rPr lang="en-US" dirty="0" err="1" smtClean="0"/>
              <a:t>Cabibbolab</a:t>
            </a:r>
            <a:r>
              <a:rPr lang="en-US" dirty="0" smtClean="0"/>
              <a:t> representative.</a:t>
            </a:r>
          </a:p>
          <a:p>
            <a:pPr>
              <a:buNone/>
            </a:pPr>
            <a:r>
              <a:rPr lang="en-US" dirty="0" smtClean="0"/>
              <a:t>WE ARE ENTERING IN THE CONSTRUCTION PHASE  WITH THE EXPERIMENT TOO.</a:t>
            </a:r>
          </a:p>
          <a:p>
            <a:pPr>
              <a:buNone/>
            </a:pPr>
            <a:endParaRPr lang="en-US" dirty="0"/>
          </a:p>
        </p:txBody>
      </p:sp>
      <p:sp>
        <p:nvSpPr>
          <p:cNvPr id="4" name="Title 1"/>
          <p:cNvSpPr>
            <a:spLocks noGrp="1"/>
          </p:cNvSpPr>
          <p:nvPr>
            <p:ph type="title"/>
          </p:nvPr>
        </p:nvSpPr>
        <p:spPr>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Agenda: collaboration issues</a:t>
            </a:r>
            <a:endParaRPr lang="en-US" dirty="0">
              <a:solidFill>
                <a:schemeClr val="bg1"/>
              </a:solidFill>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r>
              <a:rPr lang="en-US" smtClean="0"/>
              <a:t>                                        3/20/2012</a:t>
            </a:r>
            <a:endParaRPr lang="en-US"/>
          </a:p>
        </p:txBody>
      </p:sp>
      <p:sp>
        <p:nvSpPr>
          <p:cNvPr id="6" name="Slide Number Placeholder 5"/>
          <p:cNvSpPr>
            <a:spLocks noGrp="1"/>
          </p:cNvSpPr>
          <p:nvPr>
            <p:ph type="sldNum" sz="quarter" idx="12"/>
          </p:nvPr>
        </p:nvSpPr>
        <p:spPr/>
        <p:txBody>
          <a:bodyPr/>
          <a:lstStyle/>
          <a:p>
            <a:fld id="{4E8B1266-1BC9-4F66-89DB-EB7B1E44702E}" type="slidenum">
              <a:rPr lang="en-US" smtClean="0"/>
              <a:pPr/>
              <a:t>12</a:t>
            </a:fld>
            <a:endParaRPr lang="en-US"/>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8"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It is clear that some issues as background need attention by a joint community of accelerator and experimental physicists.</a:t>
            </a:r>
          </a:p>
          <a:p>
            <a:pPr>
              <a:buNone/>
            </a:pPr>
            <a:r>
              <a:rPr lang="en-US" dirty="0" smtClean="0"/>
              <a:t>The design of the experimental area with all the facilities needed is another example of  what must be designed and optimized thanks to the cooperation between experts of the two communities.</a:t>
            </a:r>
            <a:endParaRPr lang="en-US" dirty="0"/>
          </a:p>
        </p:txBody>
      </p:sp>
      <p:sp>
        <p:nvSpPr>
          <p:cNvPr id="4" name="Title 1"/>
          <p:cNvSpPr>
            <a:spLocks noGrp="1"/>
          </p:cNvSpPr>
          <p:nvPr>
            <p:ph type="title"/>
          </p:nvPr>
        </p:nvSpPr>
        <p:spPr>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Common issue</a:t>
            </a:r>
            <a:endParaRPr lang="en-US" dirty="0">
              <a:solidFill>
                <a:schemeClr val="bg1"/>
              </a:solidFill>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r>
              <a:rPr lang="en-US" dirty="0" smtClean="0"/>
              <a:t>                                        3/20/2012</a:t>
            </a:r>
            <a:endParaRPr lang="en-US" dirty="0"/>
          </a:p>
        </p:txBody>
      </p:sp>
      <p:sp>
        <p:nvSpPr>
          <p:cNvPr id="6" name="Slide Number Placeholder 5"/>
          <p:cNvSpPr>
            <a:spLocks noGrp="1"/>
          </p:cNvSpPr>
          <p:nvPr>
            <p:ph type="sldNum" sz="quarter" idx="12"/>
          </p:nvPr>
        </p:nvSpPr>
        <p:spPr/>
        <p:txBody>
          <a:bodyPr/>
          <a:lstStyle/>
          <a:p>
            <a:fld id="{4E8B1266-1BC9-4F66-89DB-EB7B1E44702E}" type="slidenum">
              <a:rPr lang="en-US" smtClean="0"/>
              <a:pPr/>
              <a:t>13</a:t>
            </a:fld>
            <a:endParaRPr lang="en-US"/>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8"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During the phase of the TDR Special Project </a:t>
            </a:r>
            <a:r>
              <a:rPr lang="en-US" dirty="0" err="1" smtClean="0"/>
              <a:t>ther</a:t>
            </a:r>
            <a:r>
              <a:rPr lang="en-US" dirty="0" smtClean="0"/>
              <a:t> was a body devoted to the discussion of problems involving all the </a:t>
            </a:r>
            <a:r>
              <a:rPr lang="en-US" dirty="0" err="1" smtClean="0"/>
              <a:t>SuperB</a:t>
            </a:r>
            <a:r>
              <a:rPr lang="en-US" dirty="0" smtClean="0"/>
              <a:t> people (accelerator, detector, physics, computing, site and infrastructure) . After an initial period it has become largely ineffective.</a:t>
            </a:r>
          </a:p>
          <a:p>
            <a:pPr>
              <a:buNone/>
            </a:pPr>
            <a:r>
              <a:rPr lang="en-US" dirty="0" smtClean="0"/>
              <a:t>A FORUM IS NEEDED ANYWAY, SINCE COMMON ISSUES EXIST!</a:t>
            </a:r>
          </a:p>
          <a:p>
            <a:pPr>
              <a:buNone/>
            </a:pPr>
            <a:endParaRPr lang="en-US" dirty="0"/>
          </a:p>
        </p:txBody>
      </p:sp>
      <p:sp>
        <p:nvSpPr>
          <p:cNvPr id="4" name="Title 1"/>
          <p:cNvSpPr>
            <a:spLocks noGrp="1"/>
          </p:cNvSpPr>
          <p:nvPr>
            <p:ph type="title"/>
          </p:nvPr>
        </p:nvSpPr>
        <p:spPr>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Common issue</a:t>
            </a:r>
            <a:endParaRPr lang="en-US" dirty="0">
              <a:solidFill>
                <a:schemeClr val="bg1"/>
              </a:solidFill>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r>
              <a:rPr lang="en-US" smtClean="0"/>
              <a:t>                                        3/20/2012</a:t>
            </a:r>
            <a:endParaRPr lang="en-US"/>
          </a:p>
        </p:txBody>
      </p:sp>
      <p:sp>
        <p:nvSpPr>
          <p:cNvPr id="6" name="Slide Number Placeholder 5"/>
          <p:cNvSpPr>
            <a:spLocks noGrp="1"/>
          </p:cNvSpPr>
          <p:nvPr>
            <p:ph type="sldNum" sz="quarter" idx="12"/>
          </p:nvPr>
        </p:nvSpPr>
        <p:spPr/>
        <p:txBody>
          <a:bodyPr/>
          <a:lstStyle/>
          <a:p>
            <a:fld id="{4E8B1266-1BC9-4F66-89DB-EB7B1E44702E}" type="slidenum">
              <a:rPr lang="en-US" smtClean="0"/>
              <a:pPr/>
              <a:t>14</a:t>
            </a:fld>
            <a:endParaRPr lang="en-US"/>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8"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We need to discuss this week . the format , the functions and the membership. </a:t>
            </a:r>
          </a:p>
          <a:p>
            <a:pPr>
              <a:buNone/>
            </a:pPr>
            <a:r>
              <a:rPr lang="en-US" dirty="0" smtClean="0"/>
              <a:t>Regular meetings are needed .</a:t>
            </a:r>
          </a:p>
          <a:p>
            <a:pPr>
              <a:buNone/>
            </a:pPr>
            <a:r>
              <a:rPr lang="en-US" dirty="0" smtClean="0"/>
              <a:t>Record of discussions and decisions must be kept.</a:t>
            </a:r>
            <a:endParaRPr lang="en-US" dirty="0"/>
          </a:p>
        </p:txBody>
      </p:sp>
      <p:sp>
        <p:nvSpPr>
          <p:cNvPr id="4" name="Title 1"/>
          <p:cNvSpPr>
            <a:spLocks noGrp="1"/>
          </p:cNvSpPr>
          <p:nvPr>
            <p:ph type="title"/>
          </p:nvPr>
        </p:nvSpPr>
        <p:spPr>
          <a:solidFill>
            <a:srgbClr val="00B0F0"/>
          </a:solidFill>
        </p:spPr>
        <p:txBody>
          <a:bodyPr>
            <a:normAutofit/>
          </a:bodyPr>
          <a:lstStyle/>
          <a:p>
            <a:r>
              <a:rPr lang="en-US" dirty="0" smtClean="0">
                <a:solidFill>
                  <a:schemeClr val="bg1"/>
                </a:solidFill>
                <a:latin typeface="Times New Roman" pitchFamily="18" charset="0"/>
                <a:cs typeface="Times New Roman" pitchFamily="18" charset="0"/>
              </a:rPr>
              <a:t>JOINT FORUM</a:t>
            </a:r>
            <a:endParaRPr lang="en-US" dirty="0">
              <a:solidFill>
                <a:schemeClr val="bg1"/>
              </a:solidFill>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r>
              <a:rPr lang="en-US" smtClean="0"/>
              <a:t>                                        3/20/2012</a:t>
            </a:r>
            <a:endParaRPr lang="en-US"/>
          </a:p>
        </p:txBody>
      </p:sp>
      <p:sp>
        <p:nvSpPr>
          <p:cNvPr id="6" name="Slide Number Placeholder 5"/>
          <p:cNvSpPr>
            <a:spLocks noGrp="1"/>
          </p:cNvSpPr>
          <p:nvPr>
            <p:ph type="sldNum" sz="quarter" idx="12"/>
          </p:nvPr>
        </p:nvSpPr>
        <p:spPr/>
        <p:txBody>
          <a:bodyPr/>
          <a:lstStyle/>
          <a:p>
            <a:fld id="{4E8B1266-1BC9-4F66-89DB-EB7B1E44702E}" type="slidenum">
              <a:rPr lang="en-US" smtClean="0"/>
              <a:pPr/>
              <a:t>15</a:t>
            </a:fld>
            <a:endParaRPr lang="en-US"/>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8"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dirty="0" smtClean="0">
                <a:solidFill>
                  <a:schemeClr val="bg1"/>
                </a:solidFill>
                <a:latin typeface="Times New Roman" pitchFamily="18" charset="0"/>
                <a:cs typeface="Times New Roman" pitchFamily="18" charset="0"/>
              </a:rPr>
              <a:t>European Strategy</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t>The CERN Council announced </a:t>
            </a:r>
            <a:r>
              <a:rPr lang="en-US" dirty="0" smtClean="0"/>
              <a:t>(</a:t>
            </a:r>
            <a:r>
              <a:rPr lang="en-US" dirty="0" smtClean="0"/>
              <a:t>Dec. 15) that it would hold an Open Symposium in Krakow, Poland, from Sept. 10-13, 2012, to update the European Strategy for Particle Physics. The </a:t>
            </a:r>
            <a:r>
              <a:rPr lang="en-US" dirty="0" smtClean="0"/>
              <a:t>previous set of a </a:t>
            </a:r>
            <a:r>
              <a:rPr lang="en-US" dirty="0" smtClean="0"/>
              <a:t>strategy like this was in July 2006. </a:t>
            </a:r>
            <a:endParaRPr lang="en-US" dirty="0" smtClean="0"/>
          </a:p>
          <a:p>
            <a:pPr>
              <a:buNone/>
            </a:pPr>
            <a:r>
              <a:rPr lang="en-US" dirty="0" smtClean="0"/>
              <a:t>Later </a:t>
            </a:r>
            <a:r>
              <a:rPr lang="en-US" dirty="0" err="1" smtClean="0"/>
              <a:t>SuperB</a:t>
            </a:r>
            <a:r>
              <a:rPr lang="en-US" dirty="0" smtClean="0"/>
              <a:t> was included in the </a:t>
            </a:r>
            <a:r>
              <a:rPr lang="en-US" dirty="0" smtClean="0"/>
              <a:t>E</a:t>
            </a:r>
            <a:r>
              <a:rPr lang="en-US" dirty="0" smtClean="0"/>
              <a:t>uropean </a:t>
            </a:r>
            <a:r>
              <a:rPr lang="en-US" dirty="0" smtClean="0"/>
              <a:t>S</a:t>
            </a:r>
            <a:r>
              <a:rPr lang="en-US" dirty="0" smtClean="0"/>
              <a:t>trategy as a regional project. “ in the spirit of Lisbon”.</a:t>
            </a:r>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a:xfrm>
            <a:off x="457200" y="6356350"/>
            <a:ext cx="2286000" cy="365125"/>
          </a:xfrm>
        </p:spPr>
        <p:txBody>
          <a:bodyPr/>
          <a:lstStyle/>
          <a:p>
            <a:r>
              <a:rPr lang="en-US" smtClean="0"/>
              <a:t>                                        3/20/2012</a:t>
            </a:r>
            <a:endParaRPr lang="en-US" dirty="0"/>
          </a:p>
        </p:txBody>
      </p:sp>
      <p:sp>
        <p:nvSpPr>
          <p:cNvPr id="5" name="Slide Number Placeholder 4"/>
          <p:cNvSpPr>
            <a:spLocks noGrp="1"/>
          </p:cNvSpPr>
          <p:nvPr>
            <p:ph type="sldNum" sz="quarter" idx="12"/>
          </p:nvPr>
        </p:nvSpPr>
        <p:spPr/>
        <p:txBody>
          <a:bodyPr/>
          <a:lstStyle/>
          <a:p>
            <a:fld id="{4E8B1266-1BC9-4F66-89DB-EB7B1E44702E}" type="slidenum">
              <a:rPr lang="en-US" smtClean="0"/>
              <a:pPr/>
              <a:t>2</a:t>
            </a:fld>
            <a:endParaRPr lang="en-US"/>
          </a:p>
        </p:txBody>
      </p:sp>
      <p:sp>
        <p:nvSpPr>
          <p:cNvPr id="6" name="Footer Placeholder 5"/>
          <p:cNvSpPr>
            <a:spLocks noGrp="1"/>
          </p:cNvSpPr>
          <p:nvPr>
            <p:ph type="ftr" sz="quarter" idx="11"/>
          </p:nvPr>
        </p:nvSpPr>
        <p:spPr/>
        <p:txBody>
          <a:bodyPr/>
          <a:lstStyle/>
          <a:p>
            <a:r>
              <a:rPr lang="en-US" dirty="0" err="1" smtClean="0"/>
              <a:t>M.A.Giorgi</a:t>
            </a:r>
            <a:endParaRPr lang="en-US" dirty="0"/>
          </a:p>
        </p:txBody>
      </p:sp>
      <p:pic>
        <p:nvPicPr>
          <p:cNvPr id="7" name="Picture 3"/>
          <p:cNvPicPr>
            <a:picLocks noChangeAspect="1" noChangeArrowheads="1"/>
          </p:cNvPicPr>
          <p:nvPr/>
        </p:nvPicPr>
        <p:blipFill>
          <a:blip r:embed="rId3" cstate="print"/>
          <a:srcRect/>
          <a:stretch>
            <a:fillRect/>
          </a:stretch>
        </p:blipFill>
        <p:spPr bwMode="auto">
          <a:xfrm>
            <a:off x="457200" y="6400800"/>
            <a:ext cx="1447800" cy="2846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Submission of documents from the scientific community is expected  with a dead line of July 31</a:t>
            </a:r>
            <a:endParaRPr lang="en-US" dirty="0" smtClean="0"/>
          </a:p>
          <a:p>
            <a:r>
              <a:rPr lang="en-US" dirty="0" smtClean="0"/>
              <a:t>After conducting the Open Symposium </a:t>
            </a:r>
            <a:r>
              <a:rPr lang="en-US" dirty="0" smtClean="0"/>
              <a:t>in Krakow and </a:t>
            </a:r>
            <a:r>
              <a:rPr lang="en-US" dirty="0" smtClean="0"/>
              <a:t>reviewing the submissions, the </a:t>
            </a:r>
            <a:r>
              <a:rPr lang="en-US" dirty="0" err="1" smtClean="0"/>
              <a:t>Cern</a:t>
            </a:r>
            <a:r>
              <a:rPr lang="en-US" dirty="0" smtClean="0"/>
              <a:t> Council </a:t>
            </a:r>
            <a:r>
              <a:rPr lang="en-US" dirty="0" smtClean="0"/>
              <a:t>plans to hold a special session in Brussels, Belgium, in the summer of 2013 to adopt a new formal strategy. </a:t>
            </a:r>
          </a:p>
          <a:p>
            <a:endParaRPr lang="en-US" dirty="0"/>
          </a:p>
        </p:txBody>
      </p:sp>
      <p:sp>
        <p:nvSpPr>
          <p:cNvPr id="4" name="Title 1"/>
          <p:cNvSpPr>
            <a:spLocks noGrp="1"/>
          </p:cNvSpPr>
          <p:nvPr>
            <p:ph type="title"/>
          </p:nvPr>
        </p:nvSpPr>
        <p:spPr>
          <a:solidFill>
            <a:srgbClr val="00B0F0"/>
          </a:solidFill>
        </p:spPr>
        <p:txBody>
          <a:bodyPr/>
          <a:lstStyle/>
          <a:p>
            <a:r>
              <a:rPr lang="en-US" dirty="0" smtClean="0">
                <a:solidFill>
                  <a:schemeClr val="bg1"/>
                </a:solidFill>
                <a:latin typeface="Times New Roman" pitchFamily="18" charset="0"/>
                <a:cs typeface="Times New Roman" pitchFamily="18" charset="0"/>
              </a:rPr>
              <a:t>European Strategy</a:t>
            </a:r>
            <a:endParaRPr lang="en-US" dirty="0">
              <a:solidFill>
                <a:schemeClr val="bg1"/>
              </a:solidFill>
              <a:latin typeface="Times New Roman" pitchFamily="18" charset="0"/>
              <a:cs typeface="Times New Roman" pitchFamily="18" charset="0"/>
            </a:endParaRPr>
          </a:p>
        </p:txBody>
      </p:sp>
      <p:sp>
        <p:nvSpPr>
          <p:cNvPr id="5" name="Date Placeholder 4"/>
          <p:cNvSpPr>
            <a:spLocks noGrp="1"/>
          </p:cNvSpPr>
          <p:nvPr>
            <p:ph type="dt" sz="half" idx="10"/>
          </p:nvPr>
        </p:nvSpPr>
        <p:spPr>
          <a:xfrm>
            <a:off x="457200" y="6356350"/>
            <a:ext cx="2590800" cy="365125"/>
          </a:xfrm>
        </p:spPr>
        <p:txBody>
          <a:bodyPr/>
          <a:lstStyle/>
          <a:p>
            <a:r>
              <a:rPr lang="en-US" dirty="0" smtClean="0"/>
              <a:t>                                        3/20/2012</a:t>
            </a:r>
            <a:endParaRPr lang="en-US" dirty="0"/>
          </a:p>
        </p:txBody>
      </p:sp>
      <p:sp>
        <p:nvSpPr>
          <p:cNvPr id="6" name="Slide Number Placeholder 5"/>
          <p:cNvSpPr>
            <a:spLocks noGrp="1"/>
          </p:cNvSpPr>
          <p:nvPr>
            <p:ph type="sldNum" sz="quarter" idx="12"/>
          </p:nvPr>
        </p:nvSpPr>
        <p:spPr/>
        <p:txBody>
          <a:bodyPr/>
          <a:lstStyle/>
          <a:p>
            <a:fld id="{4E8B1266-1BC9-4F66-89DB-EB7B1E44702E}" type="slidenum">
              <a:rPr lang="en-US" smtClean="0"/>
              <a:pPr/>
              <a:t>3</a:t>
            </a:fld>
            <a:endParaRPr lang="en-US"/>
          </a:p>
        </p:txBody>
      </p:sp>
      <p:sp>
        <p:nvSpPr>
          <p:cNvPr id="7" name="Footer Placeholder 6"/>
          <p:cNvSpPr>
            <a:spLocks noGrp="1"/>
          </p:cNvSpPr>
          <p:nvPr>
            <p:ph type="ftr" sz="quarter" idx="11"/>
          </p:nvPr>
        </p:nvSpPr>
        <p:spPr/>
        <p:txBody>
          <a:bodyPr/>
          <a:lstStyle/>
          <a:p>
            <a:r>
              <a:rPr lang="en-US" smtClean="0"/>
              <a:t>M.A.Giorgi</a:t>
            </a:r>
            <a:endParaRPr lang="en-US"/>
          </a:p>
        </p:txBody>
      </p:sp>
      <p:pic>
        <p:nvPicPr>
          <p:cNvPr id="8"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err="1" smtClean="0"/>
              <a:t>SuperB</a:t>
            </a:r>
            <a:r>
              <a:rPr lang="en-US" dirty="0" smtClean="0"/>
              <a:t> and </a:t>
            </a:r>
            <a:r>
              <a:rPr lang="en-US" dirty="0" err="1" smtClean="0"/>
              <a:t>Cabibbolab</a:t>
            </a:r>
            <a:r>
              <a:rPr lang="en-US" dirty="0" smtClean="0"/>
              <a:t> cannot miss this occasion, we must be officially part of the European Strategy.</a:t>
            </a:r>
          </a:p>
          <a:p>
            <a:pPr>
              <a:buNone/>
            </a:pPr>
            <a:r>
              <a:rPr lang="en-US" dirty="0" smtClean="0"/>
              <a:t>Many document must be uploaded in the appropriated site about the Physics goals and the research infrastructure.</a:t>
            </a:r>
          </a:p>
          <a:p>
            <a:pPr>
              <a:buNone/>
            </a:pPr>
            <a:r>
              <a:rPr lang="en-US" dirty="0" smtClean="0"/>
              <a:t>In agreement with our physics conveners and detector coordinators I intend to call a special meeting will be called during this week.</a:t>
            </a:r>
          </a:p>
          <a:p>
            <a:pPr>
              <a:buNone/>
            </a:pPr>
            <a:endParaRPr lang="en-US" dirty="0"/>
          </a:p>
        </p:txBody>
      </p:sp>
      <p:sp>
        <p:nvSpPr>
          <p:cNvPr id="4" name="Title 1"/>
          <p:cNvSpPr>
            <a:spLocks noGrp="1"/>
          </p:cNvSpPr>
          <p:nvPr>
            <p:ph type="title"/>
          </p:nvPr>
        </p:nvSpPr>
        <p:spPr>
          <a:solidFill>
            <a:srgbClr val="00B0F0"/>
          </a:solidFill>
        </p:spPr>
        <p:txBody>
          <a:bodyPr/>
          <a:lstStyle/>
          <a:p>
            <a:r>
              <a:rPr lang="en-US" dirty="0" smtClean="0">
                <a:solidFill>
                  <a:schemeClr val="bg1"/>
                </a:solidFill>
                <a:latin typeface="Times New Roman" pitchFamily="18" charset="0"/>
                <a:cs typeface="Times New Roman" pitchFamily="18" charset="0"/>
              </a:rPr>
              <a:t>European Strategy</a:t>
            </a:r>
            <a:endParaRPr lang="en-US" dirty="0">
              <a:solidFill>
                <a:schemeClr val="bg1"/>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4E8B1266-1BC9-4F66-89DB-EB7B1E44702E}"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8" name="Date Placeholder 4"/>
          <p:cNvSpPr>
            <a:spLocks noGrp="1"/>
          </p:cNvSpPr>
          <p:nvPr>
            <p:ph type="dt" sz="half" idx="10"/>
          </p:nvPr>
        </p:nvSpPr>
        <p:spPr>
          <a:xfrm>
            <a:off x="457200" y="6356350"/>
            <a:ext cx="2590800" cy="365125"/>
          </a:xfrm>
        </p:spPr>
        <p:txBody>
          <a:bodyPr/>
          <a:lstStyle/>
          <a:p>
            <a:r>
              <a:rPr lang="en-US" dirty="0" smtClean="0"/>
              <a:t>                                        3/20/2012</a:t>
            </a:r>
            <a:endParaRPr lang="en-US" dirty="0"/>
          </a:p>
        </p:txBody>
      </p:sp>
      <p:sp>
        <p:nvSpPr>
          <p:cNvPr id="9"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dirty="0" smtClean="0"/>
              <a:t>I expect that during the Elba meeting (end of May) we can move towards the final editing of the documents about the Physics program and Goals.</a:t>
            </a:r>
          </a:p>
          <a:p>
            <a:pPr>
              <a:buNone/>
            </a:pPr>
            <a:r>
              <a:rPr lang="en-US" dirty="0" smtClean="0"/>
              <a:t>The presence of </a:t>
            </a:r>
            <a:r>
              <a:rPr lang="en-US" dirty="0" err="1" smtClean="0"/>
              <a:t>SuperBers</a:t>
            </a:r>
            <a:r>
              <a:rPr lang="en-US" dirty="0" smtClean="0"/>
              <a:t> and </a:t>
            </a:r>
            <a:r>
              <a:rPr lang="en-US" dirty="0" err="1" smtClean="0"/>
              <a:t>Cabibbolab</a:t>
            </a:r>
            <a:r>
              <a:rPr lang="en-US" dirty="0" smtClean="0"/>
              <a:t> at the Krakow meeting must be strong.</a:t>
            </a:r>
          </a:p>
          <a:p>
            <a:pPr>
              <a:buNone/>
            </a:pPr>
            <a:endParaRPr lang="en-US" dirty="0" smtClean="0"/>
          </a:p>
          <a:p>
            <a:pPr>
              <a:buNone/>
            </a:pPr>
            <a:r>
              <a:rPr lang="en-US" dirty="0" smtClean="0"/>
              <a:t>BUT……I remind that at the last meeting in December a decision was taken about the 2012 </a:t>
            </a:r>
            <a:r>
              <a:rPr lang="en-US" dirty="0" err="1" smtClean="0"/>
              <a:t>SuperB</a:t>
            </a:r>
            <a:r>
              <a:rPr lang="en-US" dirty="0" smtClean="0"/>
              <a:t> calendar.  </a:t>
            </a:r>
            <a:endParaRPr lang="en-US" dirty="0"/>
          </a:p>
        </p:txBody>
      </p:sp>
      <p:sp>
        <p:nvSpPr>
          <p:cNvPr id="4" name="Title 1"/>
          <p:cNvSpPr>
            <a:spLocks noGrp="1"/>
          </p:cNvSpPr>
          <p:nvPr>
            <p:ph type="title"/>
          </p:nvPr>
        </p:nvSpPr>
        <p:spPr>
          <a:solidFill>
            <a:srgbClr val="00B0F0"/>
          </a:solidFill>
        </p:spPr>
        <p:txBody>
          <a:bodyPr/>
          <a:lstStyle/>
          <a:p>
            <a:r>
              <a:rPr lang="en-US" dirty="0" smtClean="0">
                <a:solidFill>
                  <a:schemeClr val="bg1"/>
                </a:solidFill>
                <a:latin typeface="Times New Roman" pitchFamily="18" charset="0"/>
                <a:cs typeface="Times New Roman" pitchFamily="18" charset="0"/>
              </a:rPr>
              <a:t>European Strategy</a:t>
            </a:r>
            <a:endParaRPr lang="en-US" dirty="0">
              <a:solidFill>
                <a:schemeClr val="bg1"/>
              </a:solidFill>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r>
              <a:rPr lang="en-US" dirty="0" smtClean="0"/>
              <a:t>                                                    3/20/2012</a:t>
            </a:r>
            <a:endParaRPr lang="en-US" dirty="0"/>
          </a:p>
        </p:txBody>
      </p:sp>
      <p:sp>
        <p:nvSpPr>
          <p:cNvPr id="6" name="Slide Number Placeholder 5"/>
          <p:cNvSpPr>
            <a:spLocks noGrp="1"/>
          </p:cNvSpPr>
          <p:nvPr>
            <p:ph type="sldNum" sz="quarter" idx="12"/>
          </p:nvPr>
        </p:nvSpPr>
        <p:spPr/>
        <p:txBody>
          <a:bodyPr/>
          <a:lstStyle/>
          <a:p>
            <a:fld id="{4E8B1266-1BC9-4F66-89DB-EB7B1E44702E}" type="slidenum">
              <a:rPr lang="en-US" smtClean="0"/>
              <a:pPr/>
              <a:t>5</a:t>
            </a:fld>
            <a:endParaRPr lang="en-US"/>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8"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0242" name="Picture 2"/>
          <p:cNvPicPr>
            <a:picLocks noChangeAspect="1" noChangeArrowheads="1"/>
          </p:cNvPicPr>
          <p:nvPr/>
        </p:nvPicPr>
        <p:blipFill>
          <a:blip r:embed="rId2" cstate="print"/>
          <a:srcRect/>
          <a:stretch>
            <a:fillRect/>
          </a:stretch>
        </p:blipFill>
        <p:spPr bwMode="auto">
          <a:xfrm>
            <a:off x="742949" y="533401"/>
            <a:ext cx="7768243" cy="5710238"/>
          </a:xfrm>
          <a:prstGeom prst="rect">
            <a:avLst/>
          </a:prstGeom>
          <a:noFill/>
          <a:ln w="9525">
            <a:noFill/>
            <a:miter lim="800000"/>
            <a:headEnd/>
            <a:tailEnd/>
          </a:ln>
        </p:spPr>
      </p:pic>
      <p:sp>
        <p:nvSpPr>
          <p:cNvPr id="6" name="Date Placeholder 5"/>
          <p:cNvSpPr>
            <a:spLocks noGrp="1"/>
          </p:cNvSpPr>
          <p:nvPr>
            <p:ph type="dt" sz="half" idx="10"/>
          </p:nvPr>
        </p:nvSpPr>
        <p:spPr/>
        <p:txBody>
          <a:bodyPr/>
          <a:lstStyle/>
          <a:p>
            <a:r>
              <a:rPr lang="en-US" dirty="0" smtClean="0"/>
              <a:t>                                        3/20/2012</a:t>
            </a:r>
            <a:endParaRPr lang="en-US" dirty="0"/>
          </a:p>
        </p:txBody>
      </p:sp>
      <p:sp>
        <p:nvSpPr>
          <p:cNvPr id="7" name="Slide Number Placeholder 6"/>
          <p:cNvSpPr>
            <a:spLocks noGrp="1"/>
          </p:cNvSpPr>
          <p:nvPr>
            <p:ph type="sldNum" sz="quarter" idx="12"/>
          </p:nvPr>
        </p:nvSpPr>
        <p:spPr/>
        <p:txBody>
          <a:bodyPr/>
          <a:lstStyle/>
          <a:p>
            <a:fld id="{4E8B1266-1BC9-4F66-89DB-EB7B1E44702E}" type="slidenum">
              <a:rPr lang="en-US" smtClean="0"/>
              <a:pPr/>
              <a:t>6</a:t>
            </a:fld>
            <a:endParaRPr lang="en-US"/>
          </a:p>
        </p:txBody>
      </p:sp>
      <p:sp>
        <p:nvSpPr>
          <p:cNvPr id="8" name="Footer Placeholder 7"/>
          <p:cNvSpPr>
            <a:spLocks noGrp="1"/>
          </p:cNvSpPr>
          <p:nvPr>
            <p:ph type="ftr" sz="quarter" idx="11"/>
          </p:nvPr>
        </p:nvSpPr>
        <p:spPr/>
        <p:txBody>
          <a:bodyPr/>
          <a:lstStyle/>
          <a:p>
            <a:r>
              <a:rPr lang="en-US" smtClean="0"/>
              <a:t>M.A.Giorgi</a:t>
            </a:r>
            <a:endParaRPr lang="en-US"/>
          </a:p>
        </p:txBody>
      </p:sp>
      <p:sp>
        <p:nvSpPr>
          <p:cNvPr id="9"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0" name="Picture 3"/>
          <p:cNvPicPr>
            <a:picLocks noChangeAspect="1" noChangeArrowheads="1"/>
          </p:cNvPicPr>
          <p:nvPr/>
        </p:nvPicPr>
        <p:blipFill>
          <a:blip r:embed="rId3" cstate="print"/>
          <a:srcRect/>
          <a:stretch>
            <a:fillRect/>
          </a:stretch>
        </p:blipFill>
        <p:spPr bwMode="auto">
          <a:xfrm>
            <a:off x="457200" y="6400800"/>
            <a:ext cx="1447800" cy="284611"/>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Possible solutions:</a:t>
            </a:r>
          </a:p>
          <a:p>
            <a:pPr>
              <a:buNone/>
            </a:pPr>
            <a:r>
              <a:rPr lang="en-US" dirty="0" smtClean="0"/>
              <a:t>Move the meeting @BINP  from the week of September 10 to September 3 or to </a:t>
            </a:r>
            <a:r>
              <a:rPr lang="en-US" dirty="0" smtClean="0"/>
              <a:t>S</a:t>
            </a:r>
            <a:r>
              <a:rPr lang="en-US" dirty="0" smtClean="0"/>
              <a:t>eptember 17.</a:t>
            </a:r>
          </a:p>
          <a:p>
            <a:pPr>
              <a:buNone/>
            </a:pPr>
            <a:r>
              <a:rPr lang="en-US" dirty="0" smtClean="0"/>
              <a:t>The second solution could be preferable , since the first is quite close to the summer vacations in several </a:t>
            </a:r>
            <a:r>
              <a:rPr lang="en-US" dirty="0" err="1" smtClean="0"/>
              <a:t>european</a:t>
            </a:r>
            <a:r>
              <a:rPr lang="en-US" dirty="0" smtClean="0"/>
              <a:t> countries.</a:t>
            </a:r>
            <a:endParaRPr lang="en-US" dirty="0"/>
          </a:p>
        </p:txBody>
      </p:sp>
      <p:sp>
        <p:nvSpPr>
          <p:cNvPr id="4" name="Title 1"/>
          <p:cNvSpPr>
            <a:spLocks noGrp="1"/>
          </p:cNvSpPr>
          <p:nvPr>
            <p:ph type="title"/>
          </p:nvPr>
        </p:nvSpPr>
        <p:spPr>
          <a:solidFill>
            <a:srgbClr val="00B0F0"/>
          </a:solidFill>
        </p:spPr>
        <p:txBody>
          <a:bodyPr>
            <a:normAutofit/>
          </a:bodyPr>
          <a:lstStyle/>
          <a:p>
            <a:r>
              <a:rPr lang="en-US" sz="6000" dirty="0" smtClean="0">
                <a:solidFill>
                  <a:schemeClr val="bg1"/>
                </a:solidFill>
                <a:latin typeface="Times New Roman" pitchFamily="18" charset="0"/>
                <a:cs typeface="Times New Roman" pitchFamily="18" charset="0"/>
              </a:rPr>
              <a:t>Conflict !!! </a:t>
            </a:r>
            <a:endParaRPr lang="en-US" sz="6000" dirty="0">
              <a:solidFill>
                <a:schemeClr val="bg1"/>
              </a:solidFill>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r>
              <a:rPr lang="en-US" smtClean="0"/>
              <a:t>                                        3/20/2012</a:t>
            </a:r>
            <a:endParaRPr lang="en-US"/>
          </a:p>
        </p:txBody>
      </p:sp>
      <p:sp>
        <p:nvSpPr>
          <p:cNvPr id="6" name="Slide Number Placeholder 5"/>
          <p:cNvSpPr>
            <a:spLocks noGrp="1"/>
          </p:cNvSpPr>
          <p:nvPr>
            <p:ph type="sldNum" sz="quarter" idx="12"/>
          </p:nvPr>
        </p:nvSpPr>
        <p:spPr/>
        <p:txBody>
          <a:bodyPr/>
          <a:lstStyle/>
          <a:p>
            <a:fld id="{4E8B1266-1BC9-4F66-89DB-EB7B1E44702E}"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8"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en-US" dirty="0" smtClean="0"/>
              <a:t> VERTEX 2012  -Korea ( September16-21)</a:t>
            </a:r>
          </a:p>
          <a:p>
            <a:pPr marL="514350" indent="-514350">
              <a:buFont typeface="+mj-lt"/>
              <a:buAutoNum type="arabicPeriod"/>
            </a:pPr>
            <a:endParaRPr lang="en-US" dirty="0" smtClean="0"/>
          </a:p>
          <a:p>
            <a:pPr marL="514350" indent="-514350">
              <a:buFont typeface="+mj-lt"/>
              <a:buAutoNum type="arabicPeriod"/>
            </a:pPr>
            <a:r>
              <a:rPr lang="en-US" dirty="0" smtClean="0"/>
              <a:t>Tau 2012 – </a:t>
            </a:r>
            <a:r>
              <a:rPr lang="en-US" dirty="0" smtClean="0"/>
              <a:t>J</a:t>
            </a:r>
            <a:r>
              <a:rPr lang="en-US" dirty="0" smtClean="0"/>
              <a:t>apan </a:t>
            </a:r>
            <a:r>
              <a:rPr lang="en-US" dirty="0" smtClean="0"/>
              <a:t>( </a:t>
            </a:r>
            <a:r>
              <a:rPr lang="en-US" dirty="0" smtClean="0"/>
              <a:t>September17-21)</a:t>
            </a:r>
          </a:p>
          <a:p>
            <a:pPr marL="514350" indent="-514350">
              <a:buFont typeface="+mj-lt"/>
              <a:buAutoNum type="arabicPeriod"/>
            </a:pPr>
            <a:endParaRPr lang="en-US" dirty="0" smtClean="0"/>
          </a:p>
          <a:p>
            <a:pPr marL="514350" indent="-514350">
              <a:buFont typeface="+mj-lt"/>
              <a:buAutoNum type="arabicPeriod"/>
            </a:pPr>
            <a:r>
              <a:rPr lang="en-US" dirty="0" smtClean="0"/>
              <a:t> International Workshop on e+ e- collisions from Phi to Psi –Novosibirsk (September 19-22).</a:t>
            </a:r>
          </a:p>
          <a:p>
            <a:pPr marL="514350" indent="-514350">
              <a:buNone/>
            </a:pPr>
            <a:r>
              <a:rPr lang="en-US" dirty="0" smtClean="0"/>
              <a:t>Decision needed by the end of this week.</a:t>
            </a:r>
            <a:endParaRPr lang="en-US" dirty="0"/>
          </a:p>
        </p:txBody>
      </p:sp>
      <p:sp>
        <p:nvSpPr>
          <p:cNvPr id="4" name="Title 1"/>
          <p:cNvSpPr>
            <a:spLocks noGrp="1"/>
          </p:cNvSpPr>
          <p:nvPr>
            <p:ph type="title"/>
          </p:nvPr>
        </p:nvSpPr>
        <p:spPr>
          <a:solidFill>
            <a:srgbClr val="00B0F0"/>
          </a:solidFill>
        </p:spPr>
        <p:txBody>
          <a:bodyPr>
            <a:normAutofit fontScale="90000"/>
          </a:bodyPr>
          <a:lstStyle/>
          <a:p>
            <a:r>
              <a:rPr lang="en-US" dirty="0" smtClean="0">
                <a:solidFill>
                  <a:schemeClr val="bg1"/>
                </a:solidFill>
                <a:latin typeface="Times New Roman" pitchFamily="18" charset="0"/>
                <a:cs typeface="Times New Roman" pitchFamily="18" charset="0"/>
              </a:rPr>
              <a:t>Conflict – the week of 17 is crowded of events.</a:t>
            </a:r>
            <a:endParaRPr lang="en-US" dirty="0">
              <a:solidFill>
                <a:schemeClr val="bg1"/>
              </a:solidFill>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r>
              <a:rPr lang="en-US" dirty="0" smtClean="0"/>
              <a:t>                                        3/20/2012</a:t>
            </a:r>
            <a:endParaRPr lang="en-US" dirty="0"/>
          </a:p>
        </p:txBody>
      </p:sp>
      <p:sp>
        <p:nvSpPr>
          <p:cNvPr id="6" name="Slide Number Placeholder 5"/>
          <p:cNvSpPr>
            <a:spLocks noGrp="1"/>
          </p:cNvSpPr>
          <p:nvPr>
            <p:ph type="sldNum" sz="quarter" idx="12"/>
          </p:nvPr>
        </p:nvSpPr>
        <p:spPr/>
        <p:txBody>
          <a:bodyPr/>
          <a:lstStyle/>
          <a:p>
            <a:fld id="{4E8B1266-1BC9-4F66-89DB-EB7B1E44702E}" type="slidenum">
              <a:rPr lang="en-US" smtClean="0"/>
              <a:pPr/>
              <a:t>8</a:t>
            </a:fld>
            <a:endParaRPr lang="en-US"/>
          </a:p>
        </p:txBody>
      </p:sp>
      <p:sp>
        <p:nvSpPr>
          <p:cNvPr id="7" name="Footer Placeholder 6"/>
          <p:cNvSpPr>
            <a:spLocks noGrp="1"/>
          </p:cNvSpPr>
          <p:nvPr>
            <p:ph type="ftr" sz="quarter" idx="11"/>
          </p:nvPr>
        </p:nvSpPr>
        <p:spPr/>
        <p:txBody>
          <a:bodyPr/>
          <a:lstStyle/>
          <a:p>
            <a:r>
              <a:rPr lang="en-US" smtClean="0"/>
              <a:t>M.A.Giorgi</a:t>
            </a:r>
            <a:endParaRPr lang="en-US"/>
          </a:p>
        </p:txBody>
      </p:sp>
      <p:sp>
        <p:nvSpPr>
          <p:cNvPr id="8"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2438400"/>
            <a:ext cx="7391400" cy="2123658"/>
          </a:xfrm>
          <a:prstGeom prst="rect">
            <a:avLst/>
          </a:prstGeom>
          <a:noFill/>
        </p:spPr>
        <p:txBody>
          <a:bodyPr wrap="square" rtlCol="0">
            <a:spAutoFit/>
          </a:bodyPr>
          <a:lstStyle/>
          <a:p>
            <a:r>
              <a:rPr lang="en-US" sz="4400" dirty="0" smtClean="0"/>
              <a:t>Few words about the agenda of this meeting , similar to previous meetings..</a:t>
            </a:r>
            <a:endParaRPr lang="en-US" sz="4400" dirty="0"/>
          </a:p>
        </p:txBody>
      </p:sp>
      <p:sp>
        <p:nvSpPr>
          <p:cNvPr id="3" name="Date Placeholder 2"/>
          <p:cNvSpPr>
            <a:spLocks noGrp="1"/>
          </p:cNvSpPr>
          <p:nvPr>
            <p:ph type="dt" sz="half" idx="10"/>
          </p:nvPr>
        </p:nvSpPr>
        <p:spPr/>
        <p:txBody>
          <a:bodyPr/>
          <a:lstStyle/>
          <a:p>
            <a:r>
              <a:rPr lang="en-US" dirty="0" smtClean="0"/>
              <a:t>                                        3/20/2012</a:t>
            </a:r>
            <a:endParaRPr lang="en-US" dirty="0"/>
          </a:p>
        </p:txBody>
      </p:sp>
      <p:sp>
        <p:nvSpPr>
          <p:cNvPr id="4" name="Slide Number Placeholder 3"/>
          <p:cNvSpPr>
            <a:spLocks noGrp="1"/>
          </p:cNvSpPr>
          <p:nvPr>
            <p:ph type="sldNum" sz="quarter" idx="12"/>
          </p:nvPr>
        </p:nvSpPr>
        <p:spPr/>
        <p:txBody>
          <a:bodyPr/>
          <a:lstStyle/>
          <a:p>
            <a:fld id="{4E8B1266-1BC9-4F66-89DB-EB7B1E44702E}"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M.A.Giorgi</a:t>
            </a:r>
            <a:endParaRPr lang="en-US"/>
          </a:p>
        </p:txBody>
      </p:sp>
      <p:sp>
        <p:nvSpPr>
          <p:cNvPr id="6" name="Date Placeholder 4"/>
          <p:cNvSpPr txBox="1">
            <a:spLocks/>
          </p:cNvSpPr>
          <p:nvPr/>
        </p:nvSpPr>
        <p:spPr>
          <a:xfrm>
            <a:off x="457200" y="6356350"/>
            <a:ext cx="25908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                                        3/20/2012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7" name="Picture 3"/>
          <p:cNvPicPr>
            <a:picLocks noChangeAspect="1" noChangeArrowheads="1"/>
          </p:cNvPicPr>
          <p:nvPr/>
        </p:nvPicPr>
        <p:blipFill>
          <a:blip r:embed="rId2" cstate="print"/>
          <a:srcRect/>
          <a:stretch>
            <a:fillRect/>
          </a:stretch>
        </p:blipFill>
        <p:spPr bwMode="auto">
          <a:xfrm>
            <a:off x="457200" y="6400800"/>
            <a:ext cx="1447800" cy="284611"/>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694</Words>
  <Application>Microsoft Office PowerPoint</Application>
  <PresentationFormat>On-screen Show (4:3)</PresentationFormat>
  <Paragraphs>106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Project Status</vt:lpstr>
      <vt:lpstr>European Strategy</vt:lpstr>
      <vt:lpstr>European Strategy</vt:lpstr>
      <vt:lpstr>European Strategy</vt:lpstr>
      <vt:lpstr>European Strategy</vt:lpstr>
      <vt:lpstr>Slide 6</vt:lpstr>
      <vt:lpstr>Conflict !!! </vt:lpstr>
      <vt:lpstr>Conflict – the week of 17 is crowded of events.</vt:lpstr>
      <vt:lpstr>Slide 9</vt:lpstr>
      <vt:lpstr>Slide 10</vt:lpstr>
      <vt:lpstr>Agenda</vt:lpstr>
      <vt:lpstr>Agenda: collaboration issues</vt:lpstr>
      <vt:lpstr>Common issue</vt:lpstr>
      <vt:lpstr>Common issue</vt:lpstr>
      <vt:lpstr>JOINT FORUM</vt:lpstr>
    </vt:vector>
  </TitlesOfParts>
  <Company>INFN Pisa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12</cp:revision>
  <dcterms:created xsi:type="dcterms:W3CDTF">2012-03-19T11:50:16Z</dcterms:created>
  <dcterms:modified xsi:type="dcterms:W3CDTF">2012-03-20T06:57:19Z</dcterms:modified>
</cp:coreProperties>
</file>