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94" r:id="rId3"/>
    <p:sldId id="295" r:id="rId4"/>
    <p:sldId id="296" r:id="rId5"/>
    <p:sldId id="321" r:id="rId6"/>
    <p:sldId id="297" r:id="rId7"/>
    <p:sldId id="325" r:id="rId8"/>
    <p:sldId id="313" r:id="rId9"/>
    <p:sldId id="315" r:id="rId10"/>
    <p:sldId id="298" r:id="rId11"/>
    <p:sldId id="300" r:id="rId12"/>
    <p:sldId id="322" r:id="rId13"/>
    <p:sldId id="323" r:id="rId14"/>
    <p:sldId id="307" r:id="rId15"/>
    <p:sldId id="319" r:id="rId16"/>
    <p:sldId id="326" r:id="rId17"/>
    <p:sldId id="309" r:id="rId18"/>
    <p:sldId id="314" r:id="rId19"/>
    <p:sldId id="310" r:id="rId20"/>
    <p:sldId id="324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16" autoAdjust="0"/>
    <p:restoredTop sz="89312" autoAdjust="0"/>
  </p:normalViewPr>
  <p:slideViewPr>
    <p:cSldViewPr>
      <p:cViewPr>
        <p:scale>
          <a:sx n="66" d="100"/>
          <a:sy n="66" d="100"/>
        </p:scale>
        <p:origin x="-153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33D8-9DC7-4737-863F-01E3168318A8}" type="datetimeFigureOut">
              <a:rPr lang="it-IT" smtClean="0"/>
              <a:pPr/>
              <a:t>20/03/2012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E9E5-A781-467F-AE2F-34D21E8385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6965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4F8EA3-D726-4636-A041-6EE3686C138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EAF486D-FF2A-4647-9BDA-B5E20FEB750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57F5D9-398F-4515-855C-DE697D43371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A4BC79-BC65-46E0-AA0D-7C7F691CD561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FA16F40-5703-419C-88DE-DE307D1A740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CF09C7-47C5-409D-842A-9C1A34F1BC4B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40317A-6DF7-475B-ABBF-B43B846339A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E9A776-D0CD-44D6-8881-067D84E1516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1B6203-C837-44CD-8118-CD715FDC2B8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F40317A-6DF7-475B-ABBF-B43B846339A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E9A776-D0CD-44D6-8881-067D84E1516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1B6203-C837-44CD-8118-CD715FDC2B8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296E79-9969-4321-8238-BFBC259F8E0E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B76151C-9E18-4E79-8FB5-5987D016530D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4A52E9-7D9D-411F-B743-8591EE7CA809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F0C049-E84F-4294-A5EF-EE2E00AC62C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65D3D3-97CE-4362-95EC-A80CA0999583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931312-DC1D-4331-BCEC-11EE8F3E4F86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1B967B-AFA6-4D68-AD78-4802B91FE8FA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D84B08-2008-41F9-905C-FBFB3A1D94E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C3490F7-36DB-4067-828B-4B3A09F4BF5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81E748E-8FB1-46F6-A537-9E1C6E7CF9B4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CDD78EF-FDD4-4230-954B-2BD6EE0748A5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1DC25E2-E7E9-4CAF-A7BC-A0BA8B142EE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r>
              <a:rPr lang="it-IT" smtClean="0">
                <a:latin typeface="Times New Roman" pitchFamily="18" charset="0"/>
              </a:rPr>
              <a:t>Piccola premessa di cuda C / c++ /fortran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5F6AB0F-29DB-492B-9F10-AAD69A33C529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8758E9-3BC6-43A1-8895-798DBB596F3F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813AC64-24AB-486E-8B59-173776FA767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FE7C8F1-542F-4198-ABA7-5C3DFFF22C3B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F7BDED3-E821-47B4-931C-CE130A1C1DEF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A9C9C48-2140-49DF-9EE9-F6D1F54D0002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70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9DC74F-F5BB-458F-92FA-6BE31061D938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A4F0EE-72B9-467C-A054-94E12F156C07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6C54E9-FBBC-4EAD-8968-3D6F58790BE6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241F036-9A5D-41DA-82CC-E33662D6ED1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98486C-C981-4CE2-AA61-5F100279025C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60231C5-9EBB-4B84-BC5C-43931E469485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774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823BB9-DC39-426B-9790-7BED5F37A70B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E39160E-047C-4640-85F2-C5C9FF5C73CF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7B7F6D1-25E1-47B1-B4DB-48080E7E1A8C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4822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ln/>
        </p:spPr>
        <p:txBody>
          <a:bodyPr wrap="none" anchor="ctr"/>
          <a:lstStyle/>
          <a:p>
            <a:endParaRPr lang="it-IT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5672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2ACCD-EEAD-4616-B43A-F160AAD258DA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663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111207-24B3-4DF0-A212-AE1917EEE6C1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0776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3BA0-6FA6-412C-9610-0B94BFCC0E01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78055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63E7-07EB-4E55-A636-62FD0037CF5C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6844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0F09C-54B5-4025-B49F-CCE9670EF898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2341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EBFF-6CD0-4A68-99A9-C863E1349365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6862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AF20-0228-4FD7-AA31-449BC28E9856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36941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BEBA-E594-41A7-8B2C-B602CD62DD92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55627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04B8-0CB4-4223-BB68-44C470B01B9E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398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4B28-06BE-4BF6-8636-EBBB8D17658B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0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F4F26-42AD-42BD-9701-2C4FC0CAE230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5790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29BE-B04E-4FB9-9164-8E9B0B375289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34399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393D-D84D-4B16-A69D-C3CBC802151C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30042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2EC9-88E3-4455-95E8-A4EA47C42618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758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52B79-6C29-4C22-8BB0-8F1F4EAB2277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42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0ECCB7-93B3-4479-9CC0-C21D5884F7BC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71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D56D73-3EAE-4A3C-9466-B2A064989949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36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D7D203-8005-4974-BA64-C05AD9A093FA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9619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37313"/>
            <a:ext cx="1080120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072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74CC19-36E6-44CE-8141-AAB2299FFC93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3403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931F0B-C44F-49BF-B198-46D3A5C569FB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93F51-82F0-4B65-A8E1-9EE3FA0717A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1468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superB\SuperBLogoSmall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 descr="C:\Users\admin\Desktop\superB\workshop0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 userDrawn="1"/>
        </p:nvSpPr>
        <p:spPr>
          <a:xfrm>
            <a:off x="8172400" y="616530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S. Pardi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Frascati, 2012 March 19-23</a:t>
            </a:r>
            <a:r>
              <a:rPr lang="it-IT" sz="1400" b="1" i="1" baseline="0" dirty="0">
                <a:solidFill>
                  <a:schemeClr val="bg1"/>
                </a:solidFill>
              </a:rPr>
              <a:t> </a:t>
            </a:r>
            <a:endParaRPr lang="it-IT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781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A2B68-CB11-4939-B0FD-DC653DB46E35}" type="datetime1">
              <a:rPr lang="it-IT" smtClean="0"/>
              <a:pPr/>
              <a:t>20/03/2012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73F1-C149-4009-A78D-2E03C0B9AD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790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3060700" y="6300788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85813" y="2214563"/>
            <a:ext cx="7772400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2286000" y="3500438"/>
            <a:ext cx="4929188" cy="433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1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1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428625" y="4929188"/>
            <a:ext cx="1928813" cy="118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6997700" y="5643563"/>
            <a:ext cx="18923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2143125" y="4929188"/>
            <a:ext cx="1928813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99592" y="1916113"/>
            <a:ext cx="7488832" cy="145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defRPr/>
            </a:pPr>
            <a:endParaRPr lang="en-US" sz="2800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GPGPU Evaluation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– First experiences in Napoli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2124075" y="3429000"/>
            <a:ext cx="5045075" cy="108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200" dirty="0" smtClean="0">
                <a:solidFill>
                  <a:srgbClr val="000000"/>
                </a:solidFill>
                <a:cs typeface="Arial" charset="0"/>
              </a:rPr>
              <a:t>Silvio Pardi</a:t>
            </a:r>
            <a:endParaRPr lang="it-IT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-107950" y="692150"/>
            <a:ext cx="3563938" cy="94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Parallel implementation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221" name="Ovale 6"/>
          <p:cNvSpPr>
            <a:spLocks noChangeArrowheads="1"/>
          </p:cNvSpPr>
          <p:nvPr/>
        </p:nvSpPr>
        <p:spPr bwMode="auto">
          <a:xfrm>
            <a:off x="3851275" y="44450"/>
            <a:ext cx="1296988" cy="57626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2" name="CasellaDiTesto 7"/>
          <p:cNvSpPr txBox="1">
            <a:spLocks noChangeArrowheads="1"/>
          </p:cNvSpPr>
          <p:nvPr/>
        </p:nvSpPr>
        <p:spPr bwMode="auto">
          <a:xfrm>
            <a:off x="4140200" y="188913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 smtClean="0"/>
              <a:t>Start</a:t>
            </a:r>
            <a:endParaRPr lang="it-IT" sz="1400" b="1" dirty="0">
              <a:solidFill>
                <a:schemeClr val="tx1"/>
              </a:solidFill>
            </a:endParaRPr>
          </a:p>
        </p:txBody>
      </p:sp>
      <p:cxnSp>
        <p:nvCxnSpPr>
          <p:cNvPr id="9223" name="Connettore 2 8"/>
          <p:cNvCxnSpPr>
            <a:cxnSpLocks noChangeShapeType="1"/>
          </p:cNvCxnSpPr>
          <p:nvPr/>
        </p:nvCxnSpPr>
        <p:spPr bwMode="auto">
          <a:xfrm flipH="1">
            <a:off x="4500563" y="620713"/>
            <a:ext cx="0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24" name="Dati 9"/>
          <p:cNvSpPr>
            <a:spLocks noChangeArrowheads="1"/>
          </p:cNvSpPr>
          <p:nvPr/>
        </p:nvSpPr>
        <p:spPr bwMode="auto">
          <a:xfrm>
            <a:off x="3348038" y="908050"/>
            <a:ext cx="2303462" cy="647700"/>
          </a:xfrm>
          <a:prstGeom prst="flowChartInputOutpu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5" name="CasellaDiTesto 10"/>
          <p:cNvSpPr txBox="1">
            <a:spLocks noChangeArrowheads="1"/>
          </p:cNvSpPr>
          <p:nvPr/>
        </p:nvSpPr>
        <p:spPr bwMode="auto">
          <a:xfrm>
            <a:off x="3635375" y="1052513"/>
            <a:ext cx="187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 err="1" smtClean="0">
                <a:solidFill>
                  <a:schemeClr val="tx1"/>
                </a:solidFill>
              </a:rPr>
              <a:t>Read</a:t>
            </a:r>
            <a:r>
              <a:rPr lang="it-IT" sz="1400" b="1" dirty="0" smtClean="0">
                <a:solidFill>
                  <a:schemeClr val="tx1"/>
                </a:solidFill>
              </a:rPr>
              <a:t> Input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9226" name="Elaborazione 11"/>
          <p:cNvSpPr>
            <a:spLocks noChangeArrowheads="1"/>
          </p:cNvSpPr>
          <p:nvPr/>
        </p:nvSpPr>
        <p:spPr bwMode="auto">
          <a:xfrm>
            <a:off x="250825" y="2997200"/>
            <a:ext cx="2520950" cy="792163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7" name="CasellaDiTesto 12"/>
          <p:cNvSpPr txBox="1">
            <a:spLocks noChangeArrowheads="1"/>
          </p:cNvSpPr>
          <p:nvPr/>
        </p:nvSpPr>
        <p:spPr bwMode="auto">
          <a:xfrm>
            <a:off x="250825" y="3049588"/>
            <a:ext cx="25209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u="sng" dirty="0" err="1">
                <a:solidFill>
                  <a:schemeClr val="tx1"/>
                </a:solidFill>
              </a:rPr>
              <a:t>Thread</a:t>
            </a:r>
            <a:r>
              <a:rPr lang="it-IT" sz="1400" b="1" u="sng" dirty="0">
                <a:solidFill>
                  <a:schemeClr val="tx1"/>
                </a:solidFill>
              </a:rPr>
              <a:t> 0:</a:t>
            </a:r>
          </a:p>
          <a:p>
            <a:pPr algn="ctr"/>
            <a:r>
              <a:rPr lang="it-IT" sz="1400" b="1" dirty="0" smtClean="0"/>
              <a:t>Sum </a:t>
            </a:r>
            <a:r>
              <a:rPr lang="it-IT" sz="1400" b="1" dirty="0" err="1" smtClean="0"/>
              <a:t>of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quadrivector</a:t>
            </a:r>
            <a:r>
              <a:rPr lang="it-IT" sz="1400" b="1" dirty="0" smtClean="0"/>
              <a:t>: </a:t>
            </a:r>
            <a:r>
              <a:rPr lang="it-IT" sz="1400" b="1" dirty="0" smtClean="0">
                <a:solidFill>
                  <a:schemeClr val="tx1"/>
                </a:solidFill>
              </a:rPr>
              <a:t>0, </a:t>
            </a:r>
            <a:r>
              <a:rPr lang="it-IT" sz="1400" b="1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m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=E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-px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-py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-pz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9228" name="Elaborazione 17"/>
          <p:cNvSpPr>
            <a:spLocks noChangeArrowheads="1"/>
          </p:cNvSpPr>
          <p:nvPr/>
        </p:nvSpPr>
        <p:spPr bwMode="auto">
          <a:xfrm>
            <a:off x="3203575" y="2997200"/>
            <a:ext cx="2520950" cy="792163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9" name="CasellaDiTesto 18"/>
          <p:cNvSpPr txBox="1">
            <a:spLocks noChangeArrowheads="1"/>
          </p:cNvSpPr>
          <p:nvPr/>
        </p:nvSpPr>
        <p:spPr bwMode="auto">
          <a:xfrm>
            <a:off x="3203575" y="3049588"/>
            <a:ext cx="25209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u="sng" dirty="0" err="1">
                <a:solidFill>
                  <a:schemeClr val="tx1"/>
                </a:solidFill>
              </a:rPr>
              <a:t>Thread</a:t>
            </a:r>
            <a:r>
              <a:rPr lang="it-IT" sz="1400" b="1" u="sng" dirty="0">
                <a:solidFill>
                  <a:schemeClr val="tx1"/>
                </a:solidFill>
              </a:rPr>
              <a:t> 1:</a:t>
            </a:r>
          </a:p>
          <a:p>
            <a:pPr algn="ctr"/>
            <a:r>
              <a:rPr lang="it-IT" sz="1400" b="1" dirty="0" smtClean="0"/>
              <a:t>Sum </a:t>
            </a:r>
            <a:r>
              <a:rPr lang="it-IT" sz="1400" b="1" dirty="0" err="1" smtClean="0"/>
              <a:t>of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quadrivector</a:t>
            </a:r>
            <a:r>
              <a:rPr lang="it-IT" sz="1400" b="1" dirty="0" smtClean="0"/>
              <a:t>: </a:t>
            </a:r>
            <a:r>
              <a:rPr lang="it-IT" sz="1400" b="1" dirty="0" smtClean="0">
                <a:solidFill>
                  <a:schemeClr val="tx1"/>
                </a:solidFill>
              </a:rPr>
              <a:t>0 , </a:t>
            </a:r>
            <a:r>
              <a:rPr lang="it-IT" sz="1400" b="1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m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=E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-px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-py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-pz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9230" name="Elaborazione 19"/>
          <p:cNvSpPr>
            <a:spLocks noChangeArrowheads="1"/>
          </p:cNvSpPr>
          <p:nvPr/>
        </p:nvSpPr>
        <p:spPr bwMode="auto">
          <a:xfrm>
            <a:off x="6300788" y="2997200"/>
            <a:ext cx="2663825" cy="792163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31" name="CasellaDiTesto 20"/>
          <p:cNvSpPr txBox="1">
            <a:spLocks noChangeArrowheads="1"/>
          </p:cNvSpPr>
          <p:nvPr/>
        </p:nvSpPr>
        <p:spPr bwMode="auto">
          <a:xfrm>
            <a:off x="6227763" y="3049588"/>
            <a:ext cx="28448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u="sng" dirty="0" err="1">
                <a:solidFill>
                  <a:schemeClr val="tx1"/>
                </a:solidFill>
              </a:rPr>
              <a:t>Thread</a:t>
            </a:r>
            <a:r>
              <a:rPr lang="it-IT" sz="1400" b="1" u="sng" dirty="0">
                <a:solidFill>
                  <a:schemeClr val="tx1"/>
                </a:solidFill>
              </a:rPr>
              <a:t> k:</a:t>
            </a:r>
          </a:p>
          <a:p>
            <a:pPr algn="ctr"/>
            <a:r>
              <a:rPr lang="it-IT" sz="1400" b="1" dirty="0" smtClean="0"/>
              <a:t>Sum </a:t>
            </a:r>
            <a:r>
              <a:rPr lang="it-IT" sz="1400" b="1" dirty="0" err="1" smtClean="0"/>
              <a:t>of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quadrivector</a:t>
            </a:r>
            <a:r>
              <a:rPr lang="it-IT" sz="1400" b="1" dirty="0" smtClean="0"/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N-2 </a:t>
            </a:r>
            <a:r>
              <a:rPr lang="it-IT" sz="1400" b="1" dirty="0"/>
              <a:t>,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>
                <a:solidFill>
                  <a:schemeClr val="tx1"/>
                </a:solidFill>
              </a:rPr>
              <a:t>N-1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m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=E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-px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-py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r>
              <a:rPr lang="it-IT" sz="1400" b="1" dirty="0">
                <a:solidFill>
                  <a:schemeClr val="tx1"/>
                </a:solidFill>
              </a:rPr>
              <a:t>-pz</a:t>
            </a:r>
            <a:r>
              <a:rPr lang="it-IT" sz="1400" b="1" baseline="30000" dirty="0">
                <a:solidFill>
                  <a:schemeClr val="tx1"/>
                </a:solidFill>
              </a:rPr>
              <a:t>2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9232" name="CasellaDiTesto 21"/>
          <p:cNvSpPr txBox="1">
            <a:spLocks noChangeArrowheads="1"/>
          </p:cNvSpPr>
          <p:nvPr/>
        </p:nvSpPr>
        <p:spPr bwMode="auto">
          <a:xfrm>
            <a:off x="5795963" y="3284538"/>
            <a:ext cx="43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9233" name="Connettore 2 23"/>
          <p:cNvCxnSpPr>
            <a:cxnSpLocks noChangeShapeType="1"/>
            <a:stCxn id="9270" idx="2"/>
            <a:endCxn id="9226" idx="0"/>
          </p:cNvCxnSpPr>
          <p:nvPr/>
        </p:nvCxnSpPr>
        <p:spPr bwMode="auto">
          <a:xfrm flipH="1">
            <a:off x="1511300" y="2457450"/>
            <a:ext cx="2989263" cy="539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4" name="Connettore 2 27"/>
          <p:cNvCxnSpPr>
            <a:cxnSpLocks noChangeShapeType="1"/>
            <a:stCxn id="9270" idx="2"/>
            <a:endCxn id="9228" idx="0"/>
          </p:cNvCxnSpPr>
          <p:nvPr/>
        </p:nvCxnSpPr>
        <p:spPr bwMode="auto">
          <a:xfrm flipH="1">
            <a:off x="4464050" y="2457450"/>
            <a:ext cx="36513" cy="539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35" name="Connettore 2 29"/>
          <p:cNvCxnSpPr>
            <a:cxnSpLocks noChangeShapeType="1"/>
            <a:stCxn id="9270" idx="2"/>
            <a:endCxn id="9230" idx="0"/>
          </p:cNvCxnSpPr>
          <p:nvPr/>
        </p:nvCxnSpPr>
        <p:spPr bwMode="auto">
          <a:xfrm>
            <a:off x="4500563" y="2457450"/>
            <a:ext cx="3132137" cy="539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36" name="Decisione 31"/>
          <p:cNvSpPr>
            <a:spLocks noChangeArrowheads="1"/>
          </p:cNvSpPr>
          <p:nvPr/>
        </p:nvSpPr>
        <p:spPr bwMode="auto">
          <a:xfrm>
            <a:off x="611188" y="4149725"/>
            <a:ext cx="1800225" cy="792163"/>
          </a:xfrm>
          <a:prstGeom prst="flowChartDecision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37" name="CasellaDiTesto 32"/>
          <p:cNvSpPr txBox="1">
            <a:spLocks noChangeArrowheads="1"/>
          </p:cNvSpPr>
          <p:nvPr/>
        </p:nvSpPr>
        <p:spPr bwMode="auto">
          <a:xfrm>
            <a:off x="755650" y="436562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m0-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r>
              <a:rPr lang="it-IT" sz="1400" b="1">
                <a:solidFill>
                  <a:schemeClr val="tx1"/>
                </a:solidFill>
              </a:rPr>
              <a:t>&lt;m&lt;m0+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9238" name="Elaborazione 33"/>
          <p:cNvSpPr>
            <a:spLocks noChangeArrowheads="1"/>
          </p:cNvSpPr>
          <p:nvPr/>
        </p:nvSpPr>
        <p:spPr bwMode="auto">
          <a:xfrm>
            <a:off x="827088" y="5364163"/>
            <a:ext cx="1368425" cy="576262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39" name="CasellaDiTesto 34"/>
          <p:cNvSpPr txBox="1">
            <a:spLocks noChangeArrowheads="1"/>
          </p:cNvSpPr>
          <p:nvPr/>
        </p:nvSpPr>
        <p:spPr bwMode="auto">
          <a:xfrm>
            <a:off x="971550" y="5508625"/>
            <a:ext cx="11525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dirty="0">
                <a:solidFill>
                  <a:schemeClr val="tx1"/>
                </a:solidFill>
              </a:rPr>
              <a:t>π</a:t>
            </a:r>
            <a:r>
              <a:rPr lang="it-IT" sz="1400" b="1" baseline="30000" dirty="0">
                <a:solidFill>
                  <a:schemeClr val="tx1"/>
                </a:solidFill>
              </a:rPr>
              <a:t>0 </a:t>
            </a:r>
            <a:r>
              <a:rPr lang="it-IT" sz="1400" b="1" dirty="0" err="1" smtClean="0"/>
              <a:t>found</a:t>
            </a:r>
            <a:endParaRPr lang="it-IT" sz="1400" dirty="0"/>
          </a:p>
        </p:txBody>
      </p:sp>
      <p:cxnSp>
        <p:nvCxnSpPr>
          <p:cNvPr id="9240" name="Connettore 2 35"/>
          <p:cNvCxnSpPr>
            <a:cxnSpLocks noChangeShapeType="1"/>
            <a:stCxn id="9236" idx="2"/>
            <a:endCxn id="9238" idx="0"/>
          </p:cNvCxnSpPr>
          <p:nvPr/>
        </p:nvCxnSpPr>
        <p:spPr bwMode="auto">
          <a:xfrm>
            <a:off x="1511300" y="4941888"/>
            <a:ext cx="0" cy="422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1" name="CasellaDiTesto 36"/>
          <p:cNvSpPr txBox="1">
            <a:spLocks noChangeArrowheads="1"/>
          </p:cNvSpPr>
          <p:nvPr/>
        </p:nvSpPr>
        <p:spPr bwMode="auto">
          <a:xfrm>
            <a:off x="1331913" y="5003800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SI</a:t>
            </a:r>
          </a:p>
        </p:txBody>
      </p:sp>
      <p:cxnSp>
        <p:nvCxnSpPr>
          <p:cNvPr id="9242" name="Connettore 2 41"/>
          <p:cNvCxnSpPr>
            <a:cxnSpLocks noChangeShapeType="1"/>
            <a:stCxn id="9227" idx="2"/>
            <a:endCxn id="9236" idx="0"/>
          </p:cNvCxnSpPr>
          <p:nvPr/>
        </p:nvCxnSpPr>
        <p:spPr bwMode="auto">
          <a:xfrm>
            <a:off x="1511300" y="3789363"/>
            <a:ext cx="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3" name="Decisione 42"/>
          <p:cNvSpPr>
            <a:spLocks noChangeArrowheads="1"/>
          </p:cNvSpPr>
          <p:nvPr/>
        </p:nvSpPr>
        <p:spPr bwMode="auto">
          <a:xfrm>
            <a:off x="3563938" y="4149725"/>
            <a:ext cx="1800225" cy="792163"/>
          </a:xfrm>
          <a:prstGeom prst="flowChartDecision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44" name="CasellaDiTesto 43"/>
          <p:cNvSpPr txBox="1">
            <a:spLocks noChangeArrowheads="1"/>
          </p:cNvSpPr>
          <p:nvPr/>
        </p:nvSpPr>
        <p:spPr bwMode="auto">
          <a:xfrm>
            <a:off x="3708400" y="436562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m0-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r>
              <a:rPr lang="it-IT" sz="1400" b="1">
                <a:solidFill>
                  <a:schemeClr val="tx1"/>
                </a:solidFill>
              </a:rPr>
              <a:t>&lt;m&lt;m0+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9245" name="Elaborazione 44"/>
          <p:cNvSpPr>
            <a:spLocks noChangeArrowheads="1"/>
          </p:cNvSpPr>
          <p:nvPr/>
        </p:nvSpPr>
        <p:spPr bwMode="auto">
          <a:xfrm>
            <a:off x="3779838" y="5364163"/>
            <a:ext cx="1368425" cy="576262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46" name="CasellaDiTesto 45"/>
          <p:cNvSpPr txBox="1">
            <a:spLocks noChangeArrowheads="1"/>
          </p:cNvSpPr>
          <p:nvPr/>
        </p:nvSpPr>
        <p:spPr bwMode="auto">
          <a:xfrm>
            <a:off x="3924300" y="5508625"/>
            <a:ext cx="11525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dirty="0">
                <a:solidFill>
                  <a:schemeClr val="tx1"/>
                </a:solidFill>
              </a:rPr>
              <a:t>π</a:t>
            </a:r>
            <a:r>
              <a:rPr lang="it-IT" sz="1400" b="1" baseline="30000" dirty="0">
                <a:solidFill>
                  <a:schemeClr val="tx1"/>
                </a:solidFill>
              </a:rPr>
              <a:t>0 </a:t>
            </a:r>
            <a:r>
              <a:rPr lang="it-IT" sz="1400" b="1" dirty="0" err="1" smtClean="0"/>
              <a:t>found</a:t>
            </a:r>
            <a:endParaRPr lang="it-IT" sz="1400" dirty="0"/>
          </a:p>
        </p:txBody>
      </p:sp>
      <p:cxnSp>
        <p:nvCxnSpPr>
          <p:cNvPr id="9247" name="Connettore 2 46"/>
          <p:cNvCxnSpPr>
            <a:cxnSpLocks noChangeShapeType="1"/>
            <a:stCxn id="9243" idx="2"/>
            <a:endCxn id="9245" idx="0"/>
          </p:cNvCxnSpPr>
          <p:nvPr/>
        </p:nvCxnSpPr>
        <p:spPr bwMode="auto">
          <a:xfrm>
            <a:off x="4464050" y="4941888"/>
            <a:ext cx="0" cy="422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48" name="CasellaDiTesto 47"/>
          <p:cNvSpPr txBox="1">
            <a:spLocks noChangeArrowheads="1"/>
          </p:cNvSpPr>
          <p:nvPr/>
        </p:nvSpPr>
        <p:spPr bwMode="auto">
          <a:xfrm>
            <a:off x="4284663" y="5003800"/>
            <a:ext cx="719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SI</a:t>
            </a:r>
          </a:p>
        </p:txBody>
      </p:sp>
      <p:sp>
        <p:nvSpPr>
          <p:cNvPr id="9249" name="Decisione 48"/>
          <p:cNvSpPr>
            <a:spLocks noChangeArrowheads="1"/>
          </p:cNvSpPr>
          <p:nvPr/>
        </p:nvSpPr>
        <p:spPr bwMode="auto">
          <a:xfrm>
            <a:off x="6804025" y="4149725"/>
            <a:ext cx="1800225" cy="792163"/>
          </a:xfrm>
          <a:prstGeom prst="flowChartDecision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50" name="CasellaDiTesto 49"/>
          <p:cNvSpPr txBox="1">
            <a:spLocks noChangeArrowheads="1"/>
          </p:cNvSpPr>
          <p:nvPr/>
        </p:nvSpPr>
        <p:spPr bwMode="auto">
          <a:xfrm>
            <a:off x="6948488" y="4365625"/>
            <a:ext cx="158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m0-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r>
              <a:rPr lang="it-IT" sz="1400" b="1">
                <a:solidFill>
                  <a:schemeClr val="tx1"/>
                </a:solidFill>
              </a:rPr>
              <a:t>&lt;m&lt;m0+</a:t>
            </a:r>
            <a:r>
              <a:rPr lang="el-GR" sz="1400" b="1">
                <a:solidFill>
                  <a:schemeClr val="tx1"/>
                </a:solidFill>
              </a:rPr>
              <a:t>Δ</a:t>
            </a:r>
            <a:endParaRPr lang="it-IT" sz="1400" b="1">
              <a:solidFill>
                <a:schemeClr val="tx1"/>
              </a:solidFill>
            </a:endParaRPr>
          </a:p>
        </p:txBody>
      </p:sp>
      <p:sp>
        <p:nvSpPr>
          <p:cNvPr id="9251" name="Elaborazione 50"/>
          <p:cNvSpPr>
            <a:spLocks noChangeArrowheads="1"/>
          </p:cNvSpPr>
          <p:nvPr/>
        </p:nvSpPr>
        <p:spPr bwMode="auto">
          <a:xfrm>
            <a:off x="7019925" y="5364163"/>
            <a:ext cx="1368425" cy="576262"/>
          </a:xfrm>
          <a:prstGeom prst="flowChartProcess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52" name="CasellaDiTesto 51"/>
          <p:cNvSpPr txBox="1">
            <a:spLocks noChangeArrowheads="1"/>
          </p:cNvSpPr>
          <p:nvPr/>
        </p:nvSpPr>
        <p:spPr bwMode="auto">
          <a:xfrm>
            <a:off x="7164388" y="5508625"/>
            <a:ext cx="11525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dirty="0">
                <a:solidFill>
                  <a:schemeClr val="tx1"/>
                </a:solidFill>
              </a:rPr>
              <a:t>π</a:t>
            </a:r>
            <a:r>
              <a:rPr lang="it-IT" sz="1400" b="1" baseline="30000" dirty="0">
                <a:solidFill>
                  <a:schemeClr val="tx1"/>
                </a:solidFill>
              </a:rPr>
              <a:t>0 </a:t>
            </a:r>
            <a:r>
              <a:rPr lang="it-IT" sz="1400" b="1" dirty="0" err="1" smtClean="0"/>
              <a:t>found</a:t>
            </a:r>
            <a:endParaRPr lang="it-IT" sz="1400" dirty="0"/>
          </a:p>
        </p:txBody>
      </p:sp>
      <p:cxnSp>
        <p:nvCxnSpPr>
          <p:cNvPr id="9253" name="Connettore 2 52"/>
          <p:cNvCxnSpPr>
            <a:cxnSpLocks noChangeShapeType="1"/>
            <a:stCxn id="9249" idx="2"/>
            <a:endCxn id="9251" idx="0"/>
          </p:cNvCxnSpPr>
          <p:nvPr/>
        </p:nvCxnSpPr>
        <p:spPr bwMode="auto">
          <a:xfrm>
            <a:off x="7704138" y="4941888"/>
            <a:ext cx="0" cy="422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54" name="CasellaDiTesto 53"/>
          <p:cNvSpPr txBox="1">
            <a:spLocks noChangeArrowheads="1"/>
          </p:cNvSpPr>
          <p:nvPr/>
        </p:nvSpPr>
        <p:spPr bwMode="auto">
          <a:xfrm>
            <a:off x="7524750" y="5003800"/>
            <a:ext cx="719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SI</a:t>
            </a:r>
          </a:p>
        </p:txBody>
      </p:sp>
      <p:cxnSp>
        <p:nvCxnSpPr>
          <p:cNvPr id="9255" name="Connettore 2 55"/>
          <p:cNvCxnSpPr>
            <a:cxnSpLocks noChangeShapeType="1"/>
            <a:stCxn id="9229" idx="2"/>
            <a:endCxn id="9243" idx="0"/>
          </p:cNvCxnSpPr>
          <p:nvPr/>
        </p:nvCxnSpPr>
        <p:spPr bwMode="auto">
          <a:xfrm>
            <a:off x="4464050" y="3789363"/>
            <a:ext cx="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56" name="Connettore 2 57"/>
          <p:cNvCxnSpPr>
            <a:cxnSpLocks noChangeShapeType="1"/>
            <a:stCxn id="9231" idx="2"/>
            <a:endCxn id="9249" idx="0"/>
          </p:cNvCxnSpPr>
          <p:nvPr/>
        </p:nvCxnSpPr>
        <p:spPr bwMode="auto">
          <a:xfrm>
            <a:off x="7650163" y="3789363"/>
            <a:ext cx="53975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59" name="Connettore 2 73"/>
          <p:cNvCxnSpPr>
            <a:cxnSpLocks noChangeShapeType="1"/>
            <a:stCxn id="9238" idx="2"/>
          </p:cNvCxnSpPr>
          <p:nvPr/>
        </p:nvCxnSpPr>
        <p:spPr bwMode="auto">
          <a:xfrm>
            <a:off x="1511300" y="5940425"/>
            <a:ext cx="2413000" cy="522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0" name="Connettore 2 75"/>
          <p:cNvCxnSpPr>
            <a:cxnSpLocks noChangeShapeType="1"/>
            <a:stCxn id="9245" idx="2"/>
          </p:cNvCxnSpPr>
          <p:nvPr/>
        </p:nvCxnSpPr>
        <p:spPr bwMode="auto">
          <a:xfrm>
            <a:off x="4464050" y="5940425"/>
            <a:ext cx="36513" cy="225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1" name="Connettore 2 77"/>
          <p:cNvCxnSpPr>
            <a:cxnSpLocks noChangeShapeType="1"/>
            <a:stCxn id="9251" idx="2"/>
          </p:cNvCxnSpPr>
          <p:nvPr/>
        </p:nvCxnSpPr>
        <p:spPr bwMode="auto">
          <a:xfrm flipH="1">
            <a:off x="5076825" y="5940425"/>
            <a:ext cx="2627313" cy="522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2" name="Connettore 4 79"/>
          <p:cNvCxnSpPr>
            <a:cxnSpLocks noChangeShapeType="1"/>
            <a:stCxn id="9236" idx="3"/>
          </p:cNvCxnSpPr>
          <p:nvPr/>
        </p:nvCxnSpPr>
        <p:spPr bwMode="auto">
          <a:xfrm>
            <a:off x="2411413" y="4545013"/>
            <a:ext cx="1512887" cy="1917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3" name="Connettore 4 81"/>
          <p:cNvCxnSpPr>
            <a:cxnSpLocks noChangeShapeType="1"/>
            <a:stCxn id="9249" idx="1"/>
          </p:cNvCxnSpPr>
          <p:nvPr/>
        </p:nvCxnSpPr>
        <p:spPr bwMode="auto">
          <a:xfrm rot="10800000" flipV="1">
            <a:off x="5076825" y="4545013"/>
            <a:ext cx="1727200" cy="1917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64" name="Connettore 4 83"/>
          <p:cNvCxnSpPr>
            <a:cxnSpLocks noChangeShapeType="1"/>
            <a:stCxn id="9243" idx="3"/>
          </p:cNvCxnSpPr>
          <p:nvPr/>
        </p:nvCxnSpPr>
        <p:spPr bwMode="auto">
          <a:xfrm flipH="1">
            <a:off x="5076825" y="4546600"/>
            <a:ext cx="287338" cy="1943100"/>
          </a:xfrm>
          <a:prstGeom prst="bentConnector3">
            <a:avLst>
              <a:gd name="adj1" fmla="val -7956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65" name="CasellaDiTesto 84"/>
          <p:cNvSpPr txBox="1">
            <a:spLocks noChangeArrowheads="1"/>
          </p:cNvSpPr>
          <p:nvPr/>
        </p:nvSpPr>
        <p:spPr bwMode="auto">
          <a:xfrm>
            <a:off x="2484438" y="4273550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9266" name="CasellaDiTesto 85"/>
          <p:cNvSpPr txBox="1">
            <a:spLocks noChangeArrowheads="1"/>
          </p:cNvSpPr>
          <p:nvPr/>
        </p:nvSpPr>
        <p:spPr bwMode="auto">
          <a:xfrm>
            <a:off x="6300788" y="4292600"/>
            <a:ext cx="5032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9267" name="CasellaDiTesto 86"/>
          <p:cNvSpPr txBox="1">
            <a:spLocks noChangeArrowheads="1"/>
          </p:cNvSpPr>
          <p:nvPr/>
        </p:nvSpPr>
        <p:spPr bwMode="auto">
          <a:xfrm>
            <a:off x="5292725" y="4292600"/>
            <a:ext cx="50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9268" name="CasellaDiTesto 51"/>
          <p:cNvSpPr txBox="1">
            <a:spLocks noChangeArrowheads="1"/>
          </p:cNvSpPr>
          <p:nvPr/>
        </p:nvSpPr>
        <p:spPr bwMode="auto">
          <a:xfrm>
            <a:off x="6048375" y="836613"/>
            <a:ext cx="3348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smtClean="0">
                <a:solidFill>
                  <a:srgbClr val="00B0F0"/>
                </a:solidFill>
              </a:rPr>
              <a:t>Sequential code(CPU)</a:t>
            </a:r>
          </a:p>
          <a:p>
            <a:r>
              <a:rPr lang="en-US" b="1" smtClean="0">
                <a:solidFill>
                  <a:srgbClr val="92D050"/>
                </a:solidFill>
              </a:rPr>
              <a:t>Parallel code (GPU)</a:t>
            </a:r>
            <a:endParaRPr lang="en-US" b="1">
              <a:solidFill>
                <a:srgbClr val="92D050"/>
              </a:solidFill>
            </a:endParaRPr>
          </a:p>
        </p:txBody>
      </p:sp>
      <p:sp>
        <p:nvSpPr>
          <p:cNvPr id="9270" name="Elaborazione 55"/>
          <p:cNvSpPr>
            <a:spLocks noChangeArrowheads="1"/>
          </p:cNvSpPr>
          <p:nvPr/>
        </p:nvSpPr>
        <p:spPr bwMode="auto">
          <a:xfrm>
            <a:off x="3203575" y="1844675"/>
            <a:ext cx="2592388" cy="612775"/>
          </a:xfrm>
          <a:prstGeom prst="flowChartProcess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9271" name="Connettore 2 61"/>
          <p:cNvCxnSpPr>
            <a:cxnSpLocks noChangeShapeType="1"/>
            <a:stCxn id="9224" idx="4"/>
            <a:endCxn id="9270" idx="0"/>
          </p:cNvCxnSpPr>
          <p:nvPr/>
        </p:nvCxnSpPr>
        <p:spPr bwMode="auto">
          <a:xfrm>
            <a:off x="4500563" y="1555750"/>
            <a:ext cx="0" cy="288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272" name="CasellaDiTesto 65"/>
          <p:cNvSpPr txBox="1">
            <a:spLocks noChangeArrowheads="1"/>
          </p:cNvSpPr>
          <p:nvPr/>
        </p:nvSpPr>
        <p:spPr bwMode="auto">
          <a:xfrm>
            <a:off x="3132138" y="1916113"/>
            <a:ext cx="2735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CUDA MALLOC GPU</a:t>
            </a:r>
            <a:endParaRPr lang="it-IT" sz="1400" b="1" dirty="0">
              <a:solidFill>
                <a:schemeClr val="tx1"/>
              </a:solidFill>
            </a:endParaRP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CUDA MEMCOPY CPU-</a:t>
            </a:r>
            <a:r>
              <a:rPr lang="it-IT" sz="1400" b="1" dirty="0">
                <a:solidFill>
                  <a:schemeClr val="tx1"/>
                </a:solidFill>
              </a:rPr>
              <a:t>&gt;GPU</a:t>
            </a:r>
          </a:p>
        </p:txBody>
      </p:sp>
      <p:sp>
        <p:nvSpPr>
          <p:cNvPr id="60" name="Ovale 68"/>
          <p:cNvSpPr>
            <a:spLocks noChangeArrowheads="1"/>
          </p:cNvSpPr>
          <p:nvPr/>
        </p:nvSpPr>
        <p:spPr bwMode="auto">
          <a:xfrm>
            <a:off x="3851920" y="6165850"/>
            <a:ext cx="1224905" cy="647700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it-IT" sz="1200" dirty="0" smtClean="0"/>
              <a:t>MEMCOPY GPU-&gt;CPU</a:t>
            </a:r>
            <a:endParaRPr lang="it-IT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Cuda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implementation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(1/2)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11269" name="Immagine 6" descr="mai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12875"/>
            <a:ext cx="78692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Freccia a destra 9"/>
          <p:cNvSpPr>
            <a:spLocks noChangeArrowheads="1"/>
          </p:cNvSpPr>
          <p:nvPr/>
        </p:nvSpPr>
        <p:spPr bwMode="auto">
          <a:xfrm>
            <a:off x="539750" y="1700213"/>
            <a:ext cx="647700" cy="433387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-71438" y="1268413"/>
            <a:ext cx="1403351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GPU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Function</a:t>
            </a:r>
            <a:endParaRPr lang="it-IT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272" name="Freccia a sinistra 11"/>
          <p:cNvSpPr>
            <a:spLocks noChangeArrowheads="1"/>
          </p:cNvSpPr>
          <p:nvPr/>
        </p:nvSpPr>
        <p:spPr bwMode="auto">
          <a:xfrm>
            <a:off x="5724525" y="2708275"/>
            <a:ext cx="647700" cy="433388"/>
          </a:xfrm>
          <a:prstGeom prst="lef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6264275" y="2708275"/>
            <a:ext cx="21955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Memory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Allocation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on GPU</a:t>
            </a:r>
            <a:endParaRPr lang="it-IT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274" name="Freccia a destra 13"/>
          <p:cNvSpPr>
            <a:spLocks noChangeArrowheads="1"/>
          </p:cNvSpPr>
          <p:nvPr/>
        </p:nvSpPr>
        <p:spPr bwMode="auto">
          <a:xfrm>
            <a:off x="1187450" y="3213100"/>
            <a:ext cx="6477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07950" y="2895600"/>
            <a:ext cx="16557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Data transfer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from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CPU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to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it-IT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GPU</a:t>
            </a:r>
          </a:p>
        </p:txBody>
      </p:sp>
      <p:sp>
        <p:nvSpPr>
          <p:cNvPr id="11276" name="Freccia a destra 15"/>
          <p:cNvSpPr>
            <a:spLocks noChangeArrowheads="1"/>
          </p:cNvSpPr>
          <p:nvPr/>
        </p:nvSpPr>
        <p:spPr bwMode="auto">
          <a:xfrm>
            <a:off x="1187450" y="3716338"/>
            <a:ext cx="647700" cy="433387"/>
          </a:xfrm>
          <a:prstGeom prst="rightArrow">
            <a:avLst>
              <a:gd name="adj1" fmla="val 50000"/>
              <a:gd name="adj2" fmla="val 4981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-107950" y="3573463"/>
            <a:ext cx="165576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GPU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Kernel</a:t>
            </a:r>
            <a:endParaRPr lang="it-IT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278" name="Freccia a sinistra 17"/>
          <p:cNvSpPr>
            <a:spLocks noChangeArrowheads="1"/>
          </p:cNvSpPr>
          <p:nvPr/>
        </p:nvSpPr>
        <p:spPr bwMode="auto">
          <a:xfrm>
            <a:off x="3419475" y="5300663"/>
            <a:ext cx="647700" cy="431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4067175" y="5384800"/>
            <a:ext cx="22336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GPU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Memory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Free</a:t>
            </a:r>
            <a:endParaRPr lang="it-IT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4" name="Freccia a destra 13"/>
          <p:cNvSpPr>
            <a:spLocks noChangeArrowheads="1"/>
          </p:cNvSpPr>
          <p:nvPr/>
        </p:nvSpPr>
        <p:spPr bwMode="auto">
          <a:xfrm>
            <a:off x="1331020" y="4610596"/>
            <a:ext cx="6477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5496" y="4293096"/>
            <a:ext cx="16557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Data transfer  back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from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GPU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to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it-IT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PU</a:t>
            </a:r>
            <a:endParaRPr lang="it-IT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20713"/>
            <a:ext cx="9144000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Cuda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Kernel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(2/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2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)</a:t>
            </a:r>
          </a:p>
        </p:txBody>
      </p:sp>
      <p:pic>
        <p:nvPicPr>
          <p:cNvPr id="12293" name="Immagine 8" descr="devic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33985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Freccia a sinistra 11"/>
          <p:cNvSpPr>
            <a:spLocks noChangeArrowheads="1"/>
          </p:cNvSpPr>
          <p:nvPr/>
        </p:nvSpPr>
        <p:spPr bwMode="auto">
          <a:xfrm>
            <a:off x="5580063" y="3213100"/>
            <a:ext cx="647700" cy="431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219700" y="2997200"/>
            <a:ext cx="4032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Thread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ID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Computation</a:t>
            </a:r>
            <a:endParaRPr lang="it-IT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2" name="Freccia a sinistra 9"/>
          <p:cNvSpPr>
            <a:spLocks noChangeArrowheads="1"/>
          </p:cNvSpPr>
          <p:nvPr/>
        </p:nvSpPr>
        <p:spPr bwMode="auto">
          <a:xfrm>
            <a:off x="4211960" y="4077072"/>
            <a:ext cx="647700" cy="431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788222" y="4148509"/>
            <a:ext cx="40322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Quandrivector</a:t>
            </a:r>
            <a:r>
              <a:rPr 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Composition</a:t>
            </a:r>
            <a:endParaRPr lang="it-IT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0" y="549275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Testing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Algorithm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88225" y="4653136"/>
            <a:ext cx="2555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Configuration parameters</a:t>
            </a:r>
          </a:p>
          <a:p>
            <a:r>
              <a:rPr lang="en-US" dirty="0" smtClean="0"/>
              <a:t>512 threads for </a:t>
            </a:r>
            <a:r>
              <a:rPr lang="en-US" dirty="0" smtClean="0"/>
              <a:t>block.</a:t>
            </a:r>
          </a:p>
          <a:p>
            <a:r>
              <a:rPr lang="en-US" dirty="0" smtClean="0"/>
              <a:t>Advanced tuning can improve these results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5643602" cy="48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5286380" y="2146920"/>
          <a:ext cx="3779838" cy="2362200"/>
        </p:xfrm>
        <a:graphic>
          <a:graphicData uri="http://schemas.openxmlformats.org/drawingml/2006/table">
            <a:tbl>
              <a:tblPr/>
              <a:tblGrid>
                <a:gridCol w="1259946"/>
                <a:gridCol w="1259946"/>
                <a:gridCol w="1259946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Particles</a:t>
                      </a:r>
                      <a:endParaRPr lang="it-IT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Seq</a:t>
                      </a:r>
                      <a:endParaRPr lang="it-IT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Parallel</a:t>
                      </a:r>
                      <a:endParaRPr lang="it-IT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0,013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0,351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0,159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0,457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15,211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0,621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1.422,742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19,699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10.637,217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170,23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18.613,341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301,756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45.000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23.266,988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380,989 ms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6143636" y="1071546"/>
            <a:ext cx="142876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143636" y="1428736"/>
            <a:ext cx="142876" cy="1428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357950" y="928670"/>
            <a:ext cx="11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Sequential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417560" y="1285860"/>
            <a:ext cx="869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Parallel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620713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Ideas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1484313"/>
            <a:ext cx="91440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1196752"/>
            <a:ext cx="874008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cs typeface="Arial" charset="0"/>
              </a:rPr>
              <a:t>The first experience </a:t>
            </a:r>
            <a:r>
              <a:rPr lang="en-US" sz="2200" dirty="0" smtClean="0">
                <a:cs typeface="Arial" charset="0"/>
              </a:rPr>
              <a:t>suggest to continue the investigation specially in the following way: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dirty="0" smtClean="0">
              <a:solidFill>
                <a:schemeClr val="tx1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cs typeface="Arial" charset="0"/>
              </a:rPr>
              <a:t>Tuning the memory management: </a:t>
            </a:r>
            <a:r>
              <a:rPr lang="en-US" sz="2200" dirty="0" smtClean="0">
                <a:cs typeface="Arial" charset="0"/>
              </a:rPr>
              <a:t>Investigate </a:t>
            </a:r>
            <a:r>
              <a:rPr lang="en-US" sz="2200" dirty="0" smtClean="0">
                <a:cs typeface="Arial" charset="0"/>
              </a:rPr>
              <a:t>the possibility to Overlapping Data Transfers and Computation through </a:t>
            </a:r>
            <a:r>
              <a:rPr lang="en-US" sz="2200" dirty="0" err="1" smtClean="0">
                <a:cs typeface="Arial" charset="0"/>
              </a:rPr>
              <a:t>Async</a:t>
            </a:r>
            <a:r>
              <a:rPr lang="en-US" sz="2200" dirty="0" smtClean="0">
                <a:cs typeface="Arial" charset="0"/>
              </a:rPr>
              <a:t> and Stream APIs.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dirty="0" smtClean="0">
              <a:solidFill>
                <a:schemeClr val="tx1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dirty="0" smtClean="0">
                <a:solidFill>
                  <a:schemeClr val="tx1"/>
                </a:solidFill>
                <a:cs typeface="Arial" charset="0"/>
              </a:rPr>
              <a:t>Tuning the Grid/Block/Threads topology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dirty="0" smtClean="0">
              <a:cs typeface="Arial" charset="0"/>
            </a:endParaRPr>
          </a:p>
          <a:p>
            <a:r>
              <a:rPr lang="en-US" sz="2200" dirty="0" smtClean="0">
                <a:cs typeface="Arial" charset="0"/>
              </a:rPr>
              <a:t>Consider to rearrange the algorithms in term of operations per threads.</a:t>
            </a:r>
          </a:p>
          <a:p>
            <a:endParaRPr lang="en-US" sz="2200" dirty="0" smtClean="0">
              <a:cs typeface="Arial" charset="0"/>
            </a:endParaRPr>
          </a:p>
          <a:p>
            <a:endParaRPr lang="en-US" sz="2200" dirty="0" smtClean="0">
              <a:cs typeface="Arial" charset="0"/>
            </a:endParaRPr>
          </a:p>
          <a:p>
            <a:endParaRPr lang="en-US" sz="2200" dirty="0" smtClean="0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620713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Conclusion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1484313"/>
            <a:ext cx="91440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1196752"/>
            <a:ext cx="874008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In Napoli we started to test the NVIDIA GPGPU architecture and we are investigating how porting HEP code </a:t>
            </a:r>
            <a:r>
              <a:rPr lang="en-US" sz="2000" dirty="0" smtClean="0">
                <a:cs typeface="Arial" charset="0"/>
              </a:rPr>
              <a:t>on</a:t>
            </a:r>
            <a:r>
              <a:rPr lang="en-US" sz="2000" dirty="0" smtClean="0">
                <a:solidFill>
                  <a:schemeClr val="tx1"/>
                </a:solidFill>
                <a:cs typeface="Arial" charset="0"/>
              </a:rPr>
              <a:t> these architectures.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cs typeface="Arial" charset="0"/>
              </a:rPr>
              <a:t>A first experience using a toy algorithm as show </a:t>
            </a:r>
            <a:r>
              <a:rPr lang="en-US" sz="2000" dirty="0" smtClean="0">
                <a:cs typeface="Arial" charset="0"/>
              </a:rPr>
              <a:t>several </a:t>
            </a:r>
            <a:r>
              <a:rPr lang="en-US" sz="2000" dirty="0" smtClean="0">
                <a:cs typeface="Arial" charset="0"/>
              </a:rPr>
              <a:t>aspects to take in account in GPU programming: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cs typeface="Arial" charset="0"/>
              </a:rPr>
              <a:t>Overhead management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cs typeface="Arial" charset="0"/>
              </a:rPr>
              <a:t>Memory management 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cs typeface="Arial" charset="0"/>
              </a:rPr>
              <a:t>Algorithm </a:t>
            </a:r>
            <a:r>
              <a:rPr lang="en-US" sz="2000" dirty="0" smtClean="0">
                <a:cs typeface="Arial" charset="0"/>
              </a:rPr>
              <a:t>re-</a:t>
            </a:r>
            <a:r>
              <a:rPr lang="en-US" sz="2000" dirty="0" err="1" smtClean="0">
                <a:cs typeface="Arial" charset="0"/>
              </a:rPr>
              <a:t>engineerization</a:t>
            </a:r>
            <a:endParaRPr lang="en-US" sz="2000" dirty="0" smtClean="0">
              <a:cs typeface="Arial" charset="0"/>
            </a:endParaRPr>
          </a:p>
          <a:p>
            <a:pP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cs typeface="Arial" charset="0"/>
              </a:rPr>
              <a:t>Work distribution for each Thread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cs typeface="Arial" charset="0"/>
              </a:rPr>
              <a:t>Block and Thread topology definition</a:t>
            </a:r>
            <a:endParaRPr lang="en-US" sz="2000" dirty="0" smtClean="0"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 smtClean="0">
              <a:solidFill>
                <a:schemeClr val="tx1"/>
              </a:solidFill>
              <a:cs typeface="Arial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cs typeface="Arial" charset="0"/>
              </a:rPr>
              <a:t>A lot of work is still due in order to achieve a full understanding of the architecture and the real benefits achievable. </a:t>
            </a:r>
            <a:r>
              <a:rPr lang="en-US" sz="2000" dirty="0" smtClean="0">
                <a:cs typeface="Arial" charset="0"/>
              </a:rPr>
              <a:t>There are several work </a:t>
            </a:r>
            <a:r>
              <a:rPr lang="en-US" sz="2000" dirty="0" smtClean="0">
                <a:cs typeface="Arial" charset="0"/>
              </a:rPr>
              <a:t>in progress</a:t>
            </a:r>
            <a:r>
              <a:rPr lang="en-US" sz="2000" dirty="0" smtClean="0">
                <a:cs typeface="Arial" charset="0"/>
              </a:rPr>
              <a:t>.</a:t>
            </a:r>
            <a:endParaRPr lang="en-US" sz="2000" dirty="0" smtClean="0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2565400"/>
            <a:ext cx="9144000" cy="136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800"/>
              </a:spcBef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END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620713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Comparison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malloc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 </a:t>
            </a:r>
            <a:r>
              <a:rPr lang="it-IT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cudaMalloc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21509" name="Immagine 8" descr="Allocazione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1268413"/>
            <a:ext cx="69246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260648"/>
            <a:ext cx="9144000" cy="877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Algorithm for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delegate a couple </a:t>
            </a:r>
            <a:b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vector to each Thread 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18437" name="Immagine 8" descr="I J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88" y="1268413"/>
            <a:ext cx="69389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66625"/>
            <a:ext cx="8748464" cy="673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512" y="546894"/>
            <a:ext cx="9144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Goal of our preliminary tests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3077" name="CasellaDiTesto 6"/>
          <p:cNvSpPr txBox="1">
            <a:spLocks noChangeArrowheads="1"/>
          </p:cNvSpPr>
          <p:nvPr/>
        </p:nvSpPr>
        <p:spPr bwMode="auto">
          <a:xfrm>
            <a:off x="72008" y="1052736"/>
            <a:ext cx="89644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Achieve know-how on GPGPU architectures in order to test the versatility and investigate </a:t>
            </a:r>
            <a:r>
              <a:rPr lang="en-US" sz="2200" dirty="0" smtClean="0"/>
              <a:t>the </a:t>
            </a:r>
            <a:r>
              <a:rPr lang="en-US" sz="2200" dirty="0" smtClean="0"/>
              <a:t>possible adoption </a:t>
            </a:r>
            <a:r>
              <a:rPr lang="en-US" sz="2200" dirty="0" smtClean="0">
                <a:solidFill>
                  <a:schemeClr val="tx1"/>
                </a:solidFill>
              </a:rPr>
              <a:t>for some specific tasks interesting for SuperB.  </a:t>
            </a:r>
          </a:p>
        </p:txBody>
      </p:sp>
      <p:pic>
        <p:nvPicPr>
          <p:cNvPr id="3078" name="Immagine 5" descr="CPU-GPU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2420888"/>
            <a:ext cx="57721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CasellaDiTesto 6"/>
          <p:cNvSpPr txBox="1">
            <a:spLocks noChangeArrowheads="1"/>
          </p:cNvSpPr>
          <p:nvPr/>
        </p:nvSpPr>
        <p:spPr bwMode="auto">
          <a:xfrm>
            <a:off x="1762819" y="4522738"/>
            <a:ext cx="30972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multi-core Technology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High speed and complex processing unit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General Purpose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080" name="CasellaDiTesto 7"/>
          <p:cNvSpPr txBox="1">
            <a:spLocks noChangeArrowheads="1"/>
          </p:cNvSpPr>
          <p:nvPr/>
        </p:nvSpPr>
        <p:spPr bwMode="auto">
          <a:xfrm>
            <a:off x="4859338" y="4522738"/>
            <a:ext cx="3241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many-core technology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Hundred of simple Processing Units </a:t>
            </a:r>
          </a:p>
          <a:p>
            <a:pPr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Designed to match the SIMD paradigm (Single Instruction Multiple Data)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549275"/>
            <a:ext cx="9144000" cy="58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The Hardware Available in Napoli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-4763" y="5580063"/>
            <a:ext cx="1804988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6150" name="Immagine 5" descr="Tesla_S205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09688"/>
            <a:ext cx="50800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CasellaDiTesto 7"/>
          <p:cNvSpPr txBox="1">
            <a:spLocks noChangeArrowheads="1"/>
          </p:cNvSpPr>
          <p:nvPr/>
        </p:nvSpPr>
        <p:spPr bwMode="auto">
          <a:xfrm>
            <a:off x="0" y="4186238"/>
            <a:ext cx="51480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1U rack NVIDIA </a:t>
            </a:r>
            <a:r>
              <a:rPr lang="it-IT" sz="2200" b="1" dirty="0" err="1">
                <a:solidFill>
                  <a:schemeClr val="tx1"/>
                </a:solidFill>
              </a:rPr>
              <a:t>Tesla</a:t>
            </a:r>
            <a:r>
              <a:rPr lang="it-IT" sz="2200" b="1" dirty="0">
                <a:solidFill>
                  <a:schemeClr val="tx1"/>
                </a:solidFill>
              </a:rPr>
              <a:t> S2050</a:t>
            </a: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 4 GPU Fermi</a:t>
            </a: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Memory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for</a:t>
            </a:r>
            <a:r>
              <a:rPr lang="it-IT" sz="2200" dirty="0" smtClean="0">
                <a:solidFill>
                  <a:schemeClr val="tx1"/>
                </a:solidFill>
              </a:rPr>
              <a:t> GPU: 3.0 GB</a:t>
            </a:r>
            <a:endParaRPr lang="it-IT" sz="22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Core</a:t>
            </a:r>
            <a:r>
              <a:rPr lang="it-IT" sz="2200" dirty="0" smtClean="0">
                <a:solidFill>
                  <a:schemeClr val="tx1"/>
                </a:solidFill>
              </a:rPr>
              <a:t> </a:t>
            </a:r>
            <a:r>
              <a:rPr lang="it-IT" sz="2200" dirty="0" err="1" smtClean="0">
                <a:solidFill>
                  <a:schemeClr val="tx1"/>
                </a:solidFill>
              </a:rPr>
              <a:t>for</a:t>
            </a:r>
            <a:r>
              <a:rPr lang="it-IT" sz="2200" dirty="0" smtClean="0">
                <a:solidFill>
                  <a:schemeClr val="tx1"/>
                </a:solidFill>
              </a:rPr>
              <a:t> GPU</a:t>
            </a:r>
            <a:r>
              <a:rPr lang="it-IT" sz="2200" dirty="0">
                <a:solidFill>
                  <a:schemeClr val="tx1"/>
                </a:solidFill>
              </a:rPr>
              <a:t>: 448</a:t>
            </a: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>
                <a:solidFill>
                  <a:schemeClr val="tx1"/>
                </a:solidFill>
              </a:rPr>
              <a:t>Processor</a:t>
            </a: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>
                <a:solidFill>
                  <a:schemeClr val="tx1"/>
                </a:solidFill>
              </a:rPr>
              <a:t>core</a:t>
            </a:r>
            <a:r>
              <a:rPr lang="it-IT" sz="2200" dirty="0">
                <a:solidFill>
                  <a:schemeClr val="tx1"/>
                </a:solidFill>
              </a:rPr>
              <a:t> clock: 1.15 </a:t>
            </a:r>
            <a:r>
              <a:rPr lang="it-IT" sz="2200" dirty="0" err="1">
                <a:solidFill>
                  <a:schemeClr val="tx1"/>
                </a:solidFill>
              </a:rPr>
              <a:t>GHz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6153" name="Immagine 10" descr="2 Hos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076697"/>
            <a:ext cx="38163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CasellaDiTesto 7"/>
          <p:cNvSpPr txBox="1">
            <a:spLocks noChangeArrowheads="1"/>
          </p:cNvSpPr>
          <p:nvPr/>
        </p:nvSpPr>
        <p:spPr bwMode="auto">
          <a:xfrm>
            <a:off x="5003800" y="4186238"/>
            <a:ext cx="4140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200" b="1" dirty="0">
                <a:solidFill>
                  <a:schemeClr val="tx1"/>
                </a:solidFill>
              </a:rPr>
              <a:t>2U rack </a:t>
            </a:r>
            <a:r>
              <a:rPr lang="it-IT" sz="2200" b="1" dirty="0" err="1">
                <a:solidFill>
                  <a:schemeClr val="tx1"/>
                </a:solidFill>
              </a:rPr>
              <a:t>Dell</a:t>
            </a:r>
            <a:r>
              <a:rPr lang="it-IT" sz="2200" b="1" dirty="0">
                <a:solidFill>
                  <a:schemeClr val="tx1"/>
                </a:solidFill>
              </a:rPr>
              <a:t> </a:t>
            </a:r>
            <a:r>
              <a:rPr lang="it-IT" sz="2200" b="1" dirty="0" err="1">
                <a:solidFill>
                  <a:schemeClr val="tx1"/>
                </a:solidFill>
              </a:rPr>
              <a:t>PowerEdge</a:t>
            </a:r>
            <a:r>
              <a:rPr lang="it-IT" sz="2200" b="1" dirty="0">
                <a:solidFill>
                  <a:schemeClr val="tx1"/>
                </a:solidFill>
              </a:rPr>
              <a:t> R510</a:t>
            </a:r>
            <a:endParaRPr lang="it-IT" sz="22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Intel </a:t>
            </a:r>
            <a:r>
              <a:rPr lang="it-IT" sz="2200" dirty="0" err="1">
                <a:solidFill>
                  <a:schemeClr val="tx1"/>
                </a:solidFill>
              </a:rPr>
              <a:t>Xeon</a:t>
            </a:r>
            <a:r>
              <a:rPr lang="it-IT" sz="2200" dirty="0">
                <a:solidFill>
                  <a:schemeClr val="tx1"/>
                </a:solidFill>
              </a:rPr>
              <a:t> E5506     </a:t>
            </a:r>
            <a:r>
              <a:rPr lang="it-IT" sz="2200" dirty="0" err="1">
                <a:solidFill>
                  <a:schemeClr val="tx1"/>
                </a:solidFill>
              </a:rPr>
              <a:t>eight-core</a:t>
            </a:r>
            <a:r>
              <a:rPr lang="it-IT" sz="2200" dirty="0">
                <a:solidFill>
                  <a:schemeClr val="tx1"/>
                </a:solidFill>
              </a:rPr>
              <a:t> @ 2.13 </a:t>
            </a:r>
            <a:r>
              <a:rPr lang="it-IT" sz="2200" dirty="0" err="1">
                <a:solidFill>
                  <a:schemeClr val="tx1"/>
                </a:solidFill>
              </a:rPr>
              <a:t>GHz</a:t>
            </a:r>
            <a:endParaRPr lang="it-IT" sz="2200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32.0 GB DDR3</a:t>
            </a:r>
          </a:p>
          <a:p>
            <a:pPr lvl="1"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</a:rPr>
              <a:t>8 hard disk SATA     (7200 </a:t>
            </a:r>
            <a:r>
              <a:rPr lang="it-IT" sz="2200" dirty="0" err="1">
                <a:solidFill>
                  <a:schemeClr val="tx1"/>
                </a:solidFill>
              </a:rPr>
              <a:t>rpm</a:t>
            </a:r>
            <a:r>
              <a:rPr lang="it-IT" sz="2200" dirty="0">
                <a:solidFill>
                  <a:schemeClr val="tx1"/>
                </a:solidFill>
              </a:rPr>
              <a:t>), 500 </a:t>
            </a:r>
            <a:r>
              <a:rPr lang="it-IT" sz="2200" dirty="0" smtClean="0">
                <a:solidFill>
                  <a:schemeClr val="tx1"/>
                </a:solidFill>
              </a:rPr>
              <a:t>GB</a:t>
            </a:r>
            <a:endParaRPr lang="it-IT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556792"/>
            <a:ext cx="806124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/>
              <a:t>Cuda</a:t>
            </a:r>
            <a:r>
              <a:rPr lang="en-US" sz="3200" dirty="0" smtClean="0"/>
              <a:t> compilation tools, release 4.0, V0.2.1221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NVIDIA-Linux-x86_64-270.41.34.run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cudatoolkit_4.0.17_linux_64_rhel5.5.run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gpucomputingsdk_4.0.17_linux.run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549275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ENVIRONMENT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620713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Tuning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for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lazily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modality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remotion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1340768"/>
            <a:ext cx="86764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The firsts test on the Tesla S2050 GPU with CUDA C show a starting overhead  </a:t>
            </a:r>
            <a:r>
              <a:rPr lang="en-US" sz="2400" u="sng" dirty="0" smtClean="0">
                <a:solidFill>
                  <a:schemeClr val="tx1"/>
                </a:solidFill>
              </a:rPr>
              <a:t>~2 second </a:t>
            </a:r>
            <a:r>
              <a:rPr lang="en-US" sz="2400" dirty="0" smtClean="0">
                <a:solidFill>
                  <a:schemeClr val="tx1"/>
                </a:solidFill>
              </a:rPr>
              <a:t> due the “context” creation needed by the CUDA toolkit. The context is create </a:t>
            </a:r>
            <a:r>
              <a:rPr lang="en-US" sz="2400" b="1" dirty="0" smtClean="0">
                <a:solidFill>
                  <a:schemeClr val="tx1"/>
                </a:solidFill>
              </a:rPr>
              <a:t>on demand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b="1" dirty="0" smtClean="0">
                <a:solidFill>
                  <a:schemeClr val="tx1"/>
                </a:solidFill>
              </a:rPr>
              <a:t>lazily</a:t>
            </a:r>
            <a:r>
              <a:rPr lang="en-US" sz="2400" dirty="0" smtClean="0">
                <a:solidFill>
                  <a:schemeClr val="tx1"/>
                </a:solidFill>
              </a:rPr>
              <a:t>) and de-allocated when is not used.</a:t>
            </a:r>
          </a:p>
          <a:p>
            <a:pPr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SOLUTIONS (Suggested </a:t>
            </a:r>
            <a:r>
              <a:rPr lang="en-US" sz="2400" b="1" u="sng" dirty="0" smtClean="0"/>
              <a:t>by </a:t>
            </a:r>
            <a:r>
              <a:rPr lang="it-IT" sz="2400" b="1" u="sng" dirty="0" smtClean="0"/>
              <a:t>Davide Rossetti)</a:t>
            </a:r>
            <a:r>
              <a:rPr lang="en-US" sz="2400" b="1" u="sng" dirty="0" smtClean="0"/>
              <a:t>:</a:t>
            </a:r>
          </a:p>
          <a:p>
            <a:pPr algn="ctr">
              <a:defRPr/>
            </a:pPr>
            <a:endParaRPr lang="en-US" sz="2400" b="1" u="sng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Before the CUDA 4, Create a </a:t>
            </a:r>
            <a:r>
              <a:rPr lang="en-US" sz="2400" i="1" dirty="0" smtClean="0">
                <a:solidFill>
                  <a:schemeClr val="tx1"/>
                </a:solidFill>
              </a:rPr>
              <a:t>dummy process </a:t>
            </a:r>
            <a:r>
              <a:rPr lang="en-US" sz="2400" i="1" dirty="0" err="1" smtClean="0">
                <a:solidFill>
                  <a:schemeClr val="tx1"/>
                </a:solidFill>
              </a:rPr>
              <a:t>allways</a:t>
            </a:r>
            <a:r>
              <a:rPr lang="en-US" sz="2400" i="1" dirty="0" smtClean="0">
                <a:solidFill>
                  <a:schemeClr val="tx1"/>
                </a:solidFill>
              </a:rPr>
              <a:t> active that keep alive the CUDA context “</a:t>
            </a:r>
            <a:r>
              <a:rPr lang="en-US" sz="2400" b="1" dirty="0" err="1" smtClean="0">
                <a:solidFill>
                  <a:schemeClr val="tx1"/>
                </a:solidFill>
              </a:rPr>
              <a:t>nvidia-smi</a:t>
            </a:r>
            <a:r>
              <a:rPr lang="en-US" sz="2400" b="1" dirty="0" smtClean="0">
                <a:solidFill>
                  <a:schemeClr val="tx1"/>
                </a:solidFill>
              </a:rPr>
              <a:t> -l 60 -f /</a:t>
            </a:r>
            <a:r>
              <a:rPr lang="en-US" sz="2400" b="1" dirty="0" err="1" smtClean="0">
                <a:solidFill>
                  <a:schemeClr val="tx1"/>
                </a:solidFill>
              </a:rPr>
              <a:t>tmp</a:t>
            </a:r>
            <a:r>
              <a:rPr lang="en-US" sz="2400" b="1" dirty="0" smtClean="0">
                <a:solidFill>
                  <a:schemeClr val="tx1"/>
                </a:solidFill>
              </a:rPr>
              <a:t>/bu.log”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Since CUDA ver. 4 use the </a:t>
            </a:r>
            <a:r>
              <a:rPr lang="en-US" sz="2400" i="1" dirty="0" smtClean="0">
                <a:solidFill>
                  <a:schemeClr val="tx1"/>
                </a:solidFill>
              </a:rPr>
              <a:t>-pm (persistence-mode ) option from the </a:t>
            </a:r>
            <a:r>
              <a:rPr lang="en-US" sz="2400" i="1" dirty="0" err="1" smtClean="0">
                <a:solidFill>
                  <a:schemeClr val="tx1"/>
                </a:solidFill>
              </a:rPr>
              <a:t>nvidia-smi</a:t>
            </a:r>
            <a:r>
              <a:rPr lang="en-US" sz="2400" i="1" dirty="0" smtClean="0">
                <a:solidFill>
                  <a:schemeClr val="tx1"/>
                </a:solidFill>
              </a:rPr>
              <a:t> command to active the GPU </a:t>
            </a:r>
            <a:r>
              <a:rPr lang="en-US" sz="2400" i="1" dirty="0" err="1" smtClean="0">
                <a:solidFill>
                  <a:schemeClr val="tx1"/>
                </a:solidFill>
              </a:rPr>
              <a:t>contex</a:t>
            </a:r>
            <a:r>
              <a:rPr lang="en-US" sz="2400" i="1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14348" y="4286256"/>
            <a:ext cx="7715304" cy="1547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smtClean="0">
                <a:solidFill>
                  <a:srgbClr val="000000"/>
                </a:solidFill>
                <a:latin typeface="+mj-lt"/>
              </a:rPr>
              <a:t>➢ GPU Memory Allocation </a:t>
            </a:r>
            <a:r>
              <a:rPr lang="en-US" sz="220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200" smtClean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200" smtClean="0">
                <a:solidFill>
                  <a:srgbClr val="000000"/>
                </a:solidFill>
                <a:latin typeface="+mj-lt"/>
              </a:rPr>
              <a:t>uda</a:t>
            </a:r>
            <a:r>
              <a:rPr lang="en-US" sz="2200" smtClean="0">
                <a:solidFill>
                  <a:srgbClr val="000000"/>
                </a:solidFill>
                <a:latin typeface="+mj-lt"/>
              </a:rPr>
              <a:t>M</a:t>
            </a:r>
            <a:r>
              <a:rPr lang="en-US" sz="2200" smtClean="0">
                <a:solidFill>
                  <a:srgbClr val="000000"/>
                </a:solidFill>
                <a:latin typeface="+mj-lt"/>
              </a:rPr>
              <a:t>alloc)</a:t>
            </a:r>
            <a:endParaRPr lang="en-US" sz="220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smtClean="0">
                <a:solidFill>
                  <a:srgbClr val="000000"/>
                </a:solidFill>
                <a:latin typeface="+mj-lt"/>
              </a:rPr>
              <a:t>➢ 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Data transfer 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between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 CPU 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and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 GPU 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(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CudaMemCopy 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H2D)</a:t>
            </a:r>
            <a:endParaRPr lang="en-US" sz="220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smtClean="0">
                <a:solidFill>
                  <a:srgbClr val="000000"/>
                </a:solidFill>
                <a:latin typeface="+mj-lt"/>
              </a:rPr>
              <a:t>➢ CUDA Kernel  </a:t>
            </a:r>
            <a:r>
              <a:rPr lang="en-US" sz="2200" smtClean="0">
                <a:solidFill>
                  <a:srgbClr val="000000"/>
                </a:solidFill>
                <a:latin typeface="+mj-lt"/>
              </a:rPr>
              <a:t>execution</a:t>
            </a:r>
            <a:endParaRPr lang="en-US" sz="220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smtClean="0">
                <a:solidFill>
                  <a:srgbClr val="000000"/>
                </a:solidFill>
                <a:latin typeface="+mj-lt"/>
              </a:rPr>
              <a:t>➢ 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Data transfer between GPU and CPU 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(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CudaMemCopy </a:t>
            </a:r>
            <a:r>
              <a:rPr lang="en-US" sz="2200" smtClean="0">
                <a:solidFill>
                  <a:srgbClr val="000000"/>
                </a:solidFill>
                <a:latin typeface="+mj-lt"/>
                <a:cs typeface="Arial" charset="0"/>
              </a:rPr>
              <a:t>D2H)</a:t>
            </a:r>
            <a:endParaRPr lang="en-US" sz="2200" smtClean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995738" y="1484313"/>
            <a:ext cx="5148262" cy="285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smtClean="0">
                <a:solidFill>
                  <a:srgbClr val="000000"/>
                </a:solidFill>
              </a:rPr>
              <a:t>IBRID </a:t>
            </a:r>
            <a:r>
              <a:rPr lang="en-US" sz="2200" b="1" smtClean="0">
                <a:solidFill>
                  <a:srgbClr val="000000"/>
                </a:solidFill>
              </a:rPr>
              <a:t>code</a:t>
            </a:r>
            <a:r>
              <a:rPr lang="en-US" sz="2200" smtClean="0">
                <a:solidFill>
                  <a:srgbClr val="000000"/>
                </a:solidFill>
              </a:rPr>
              <a:t>: combination of  standard C sequential code with parallel kernel in </a:t>
            </a:r>
            <a:r>
              <a:rPr lang="en-US" sz="2200" b="1" smtClean="0">
                <a:solidFill>
                  <a:srgbClr val="000000"/>
                </a:solidFill>
              </a:rPr>
              <a:t>CUDA </a:t>
            </a:r>
            <a:r>
              <a:rPr lang="en-US" sz="2200" b="1" smtClean="0">
                <a:solidFill>
                  <a:srgbClr val="000000"/>
                </a:solidFill>
              </a:rPr>
              <a:t>C.</a:t>
            </a:r>
            <a:endParaRPr lang="en-US" sz="2200" b="1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20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smtClean="0">
                <a:solidFill>
                  <a:srgbClr val="000000"/>
                </a:solidFill>
              </a:rPr>
              <a:t>Each code need of the following main </a:t>
            </a:r>
            <a:r>
              <a:rPr lang="en-US" sz="2200" smtClean="0">
                <a:solidFill>
                  <a:srgbClr val="000000"/>
                </a:solidFill>
              </a:rPr>
              <a:t>steps:</a:t>
            </a: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679450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CUDA C</a:t>
            </a:r>
          </a:p>
        </p:txBody>
      </p:sp>
      <p:pic>
        <p:nvPicPr>
          <p:cNvPr id="10247" name="Immagine 8" descr="Codice Seq-Pa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313"/>
            <a:ext cx="39243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620713"/>
            <a:ext cx="9144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CUDAMALLOC Benchmark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63404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6012160" y="2708920"/>
          <a:ext cx="2736850" cy="2657475"/>
        </p:xfrm>
        <a:graphic>
          <a:graphicData uri="http://schemas.openxmlformats.org/drawingml/2006/table">
            <a:tbl>
              <a:tblPr/>
              <a:tblGrid>
                <a:gridCol w="1368425"/>
                <a:gridCol w="1368425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BYTE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TIME (ms)</a:t>
                      </a:r>
                      <a:endParaRPr lang="it-IT" sz="1600" b="1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1KB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100KB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1MB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10MB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100MB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24,781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1GB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170,518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1.72GB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243,123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620713"/>
            <a:ext cx="9144000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Arial" charset="0"/>
              </a:rPr>
              <a:t>CUDAMEMCPY Benchmark</a:t>
            </a:r>
            <a:endParaRPr lang="it-IT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Arial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634047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940152" y="2420888"/>
          <a:ext cx="2736850" cy="2657475"/>
        </p:xfrm>
        <a:graphic>
          <a:graphicData uri="http://schemas.openxmlformats.org/drawingml/2006/table">
            <a:tbl>
              <a:tblPr/>
              <a:tblGrid>
                <a:gridCol w="1368425"/>
                <a:gridCol w="1368425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BYTE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TEMPO (ms)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100KB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1MB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10MB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100MB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42,283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1GB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482,838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2.4GB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1.136,858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2.7GB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1.332,238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601088" y="5229200"/>
            <a:ext cx="257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</a:t>
            </a:r>
            <a:r>
              <a:rPr lang="en-US" dirty="0" smtClean="0"/>
              <a:t>bandwidth </a:t>
            </a:r>
            <a:r>
              <a:rPr lang="en-US" dirty="0" err="1" smtClean="0"/>
              <a:t>acieved</a:t>
            </a:r>
            <a:r>
              <a:rPr lang="en-US" dirty="0" smtClean="0"/>
              <a:t> : 16Gbit/s</a:t>
            </a: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-142908" y="693725"/>
            <a:ext cx="9144000" cy="102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Exercise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B-meson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reconstruction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 like algorithm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7173" name="Immagine 7" descr="Gerarchia Cerchiat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486" y="1714487"/>
            <a:ext cx="5470085" cy="28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CasellaDiTesto 7"/>
          <p:cNvSpPr txBox="1">
            <a:spLocks noChangeArrowheads="1"/>
          </p:cNvSpPr>
          <p:nvPr/>
        </p:nvSpPr>
        <p:spPr bwMode="auto">
          <a:xfrm>
            <a:off x="5400600" y="1815202"/>
            <a:ext cx="385192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Combinatorial problem</a:t>
            </a:r>
          </a:p>
          <a:p>
            <a:endParaRPr lang="en-US" sz="1600" b="1" u="sng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Problem </a:t>
            </a:r>
            <a:r>
              <a:rPr lang="en-US" sz="1600" b="1" u="sng" dirty="0" err="1" smtClean="0">
                <a:solidFill>
                  <a:schemeClr val="tx1"/>
                </a:solidFill>
              </a:rPr>
              <a:t>Modellization</a:t>
            </a:r>
            <a:r>
              <a:rPr lang="en-US" sz="1600" b="1" dirty="0" smtClean="0">
                <a:solidFill>
                  <a:schemeClr val="tx1"/>
                </a:solidFill>
              </a:rPr>
              <a:t>: </a:t>
            </a:r>
            <a:r>
              <a:rPr lang="en-US" sz="1600" dirty="0" smtClean="0"/>
              <a:t>given N </a:t>
            </a:r>
            <a:r>
              <a:rPr lang="en-US" sz="1600" dirty="0" err="1" smtClean="0"/>
              <a:t>quadrivector</a:t>
            </a:r>
            <a:r>
              <a:rPr lang="en-US" sz="1600" dirty="0" smtClean="0"/>
              <a:t>  (</a:t>
            </a:r>
            <a:r>
              <a:rPr lang="en-US" sz="1600" dirty="0" err="1" smtClean="0"/>
              <a:t>spazial</a:t>
            </a:r>
            <a:r>
              <a:rPr lang="en-US" sz="1600" dirty="0" smtClean="0"/>
              <a:t> components and energy), combine all the couple without Repetition. Then calculate the mass of the new particle and check if the mass is in a range given by input.</a:t>
            </a:r>
          </a:p>
          <a:p>
            <a:r>
              <a:rPr lang="en-US" sz="1600" dirty="0" smtClean="0"/>
              <a:t> </a:t>
            </a:r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GOAL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  <a:r>
              <a:rPr lang="en-US" sz="1600" dirty="0" smtClean="0">
                <a:solidFill>
                  <a:schemeClr val="tx1"/>
                </a:solidFill>
              </a:rPr>
              <a:t> Understand th</a:t>
            </a:r>
            <a:r>
              <a:rPr lang="en-US" sz="1600" dirty="0" smtClean="0"/>
              <a:t>e impact, benefits and limits of using the GPGPU architecture for this use case, through the help of a toy-model, in order to isolate part of the computation.</a:t>
            </a: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The algorithm has been implemented in </a:t>
            </a: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C CUDA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pic>
        <p:nvPicPr>
          <p:cNvPr id="7175" name="Immagine 7" descr="Particell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718050"/>
            <a:ext cx="3133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per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3244</TotalTime>
  <Words>833</Words>
  <Application>Microsoft Office PowerPoint</Application>
  <PresentationFormat>Presentazione su schermo (4:3)</PresentationFormat>
  <Paragraphs>226</Paragraphs>
  <Slides>19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SuperB</vt:lpstr>
      <vt:lpstr>Personalizza struttura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Domè</dc:creator>
  <cp:lastModifiedBy>spardi</cp:lastModifiedBy>
  <cp:revision>144</cp:revision>
  <dcterms:created xsi:type="dcterms:W3CDTF">2011-03-29T12:45:38Z</dcterms:created>
  <dcterms:modified xsi:type="dcterms:W3CDTF">2012-03-20T15:22:41Z</dcterms:modified>
</cp:coreProperties>
</file>