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1" r:id="rId1"/>
  </p:sldMasterIdLst>
  <p:notesMasterIdLst>
    <p:notesMasterId r:id="rId29"/>
  </p:notesMasterIdLst>
  <p:handoutMasterIdLst>
    <p:handoutMasterId r:id="rId30"/>
  </p:handoutMasterIdLst>
  <p:sldIdLst>
    <p:sldId id="258" r:id="rId2"/>
    <p:sldId id="259" r:id="rId3"/>
    <p:sldId id="263" r:id="rId4"/>
    <p:sldId id="261" r:id="rId5"/>
    <p:sldId id="265" r:id="rId6"/>
    <p:sldId id="264" r:id="rId7"/>
    <p:sldId id="266" r:id="rId8"/>
    <p:sldId id="268" r:id="rId9"/>
    <p:sldId id="271" r:id="rId10"/>
    <p:sldId id="270" r:id="rId11"/>
    <p:sldId id="272" r:id="rId12"/>
    <p:sldId id="273" r:id="rId13"/>
    <p:sldId id="276" r:id="rId14"/>
    <p:sldId id="277" r:id="rId15"/>
    <p:sldId id="280" r:id="rId16"/>
    <p:sldId id="279" r:id="rId17"/>
    <p:sldId id="278" r:id="rId18"/>
    <p:sldId id="281" r:id="rId19"/>
    <p:sldId id="282" r:id="rId20"/>
    <p:sldId id="288" r:id="rId21"/>
    <p:sldId id="283" r:id="rId22"/>
    <p:sldId id="284" r:id="rId23"/>
    <p:sldId id="285" r:id="rId24"/>
    <p:sldId id="286" r:id="rId25"/>
    <p:sldId id="289" r:id="rId26"/>
    <p:sldId id="262" r:id="rId27"/>
    <p:sldId id="287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8495"/>
    <a:srgbClr val="FD59FF"/>
    <a:srgbClr val="5FDEFF"/>
    <a:srgbClr val="FFE365"/>
    <a:srgbClr val="8EB4E3"/>
    <a:srgbClr val="009900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7" d="100"/>
          <a:sy n="127" d="100"/>
        </p:scale>
        <p:origin x="-192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-3150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handoutMaster" Target="handoutMasters/handout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CA42BE-4E21-4D4E-B07E-F6A5337060D3}" type="datetimeFigureOut">
              <a:rPr lang="en-US" smtClean="0"/>
              <a:pPr/>
              <a:t>3/22/12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AD08B0-CFC8-4548-9F7B-FBCA1BFBD4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2961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4A211E-3CC6-4BE4-9CED-7F2704FB4262}" type="datetimeFigureOut">
              <a:rPr lang="en-US" smtClean="0"/>
              <a:pPr/>
              <a:t>3/22/12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97D8F7-21A1-4279-BAF2-0A2D5566FC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6740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As a second example, I would like to mention the schedule that I have produced for the installation of the Phase I collimators, performing resource allocation studies to  assure the work of the vacuum team without interruption for the timeframe required (i.e. about 2 year of installation time). At the time, that was the major constraint since the vacuum team was composed mainly by technicians from an external company.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7D8F7-21A1-4279-BAF2-0A2D5566FCBA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1500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As a second example, I would like to mention the schedule that I have produced for the installation of the Phase I collimators, performing resource allocation studies to  assure the work of the vacuum team without interruption for the timeframe required (i.e. about 2 year of installation time). At the time, that was the major constraint since the vacuum team was composed mainly by technicians from an external company.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7D8F7-21A1-4279-BAF2-0A2D5566FCBA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1500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aseline="0"/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59632" y="6356350"/>
            <a:ext cx="7056784" cy="365125"/>
          </a:xfrm>
        </p:spPr>
        <p:txBody>
          <a:bodyPr/>
          <a:lstStyle/>
          <a:p>
            <a:r>
              <a:rPr lang="en-US" b="1" i="1" dirty="0" smtClean="0"/>
              <a:t>Luisella Lari </a:t>
            </a:r>
            <a:r>
              <a:rPr lang="en-US" dirty="0" smtClean="0"/>
              <a:t>– November 18</a:t>
            </a:r>
            <a:r>
              <a:rPr lang="en-US" baseline="30000" dirty="0" smtClean="0"/>
              <a:t>th</a:t>
            </a:r>
            <a:r>
              <a:rPr lang="en-US" dirty="0" smtClean="0"/>
              <a:t> 2010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L.Lari – 18 November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02EEF-4421-4F22-A6F6-65880FA531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L.Lari – 18 November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02EEF-4421-4F22-A6F6-65880FA531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59632" y="6356350"/>
            <a:ext cx="6696744" cy="365125"/>
          </a:xfrm>
        </p:spPr>
        <p:txBody>
          <a:bodyPr/>
          <a:lstStyle>
            <a:lvl1pPr>
              <a:defRPr sz="1400" i="1"/>
            </a:lvl1pPr>
          </a:lstStyle>
          <a:p>
            <a:r>
              <a:rPr lang="en-US" b="1" dirty="0" smtClean="0"/>
              <a:t>Luisella Lari </a:t>
            </a:r>
            <a:r>
              <a:rPr lang="en-US" dirty="0" smtClean="0"/>
              <a:t>– November 18</a:t>
            </a:r>
            <a:r>
              <a:rPr lang="en-US" baseline="30000" dirty="0" smtClean="0"/>
              <a:t>th</a:t>
            </a:r>
            <a:r>
              <a:rPr lang="en-US" dirty="0" smtClean="0"/>
              <a:t> 2010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908720"/>
            <a:ext cx="9144000" cy="53285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107504" y="44624"/>
            <a:ext cx="2016224" cy="86409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-65" charset="2"/>
              <a:buNone/>
              <a:tabLst/>
            </a:pPr>
            <a:r>
              <a:rPr lang="en-US" sz="1400" b="1" i="1" dirty="0" smtClean="0"/>
              <a:t>Scheduling the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-65" charset="2"/>
              <a:buNone/>
              <a:tabLst/>
            </a:pPr>
            <a:r>
              <a:rPr lang="en-US" sz="1400" b="1" i="1" dirty="0" smtClean="0"/>
              <a:t>LHC accelerator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-65" charset="2"/>
              <a:buNone/>
              <a:tabLst/>
            </a:pPr>
            <a:r>
              <a:rPr lang="en-US" sz="1400" b="1" i="1" dirty="0" smtClean="0"/>
              <a:t>installation works</a:t>
            </a:r>
            <a:endParaRPr kumimoji="0" lang="en-US" sz="1400" b="1" i="1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L.Lari – 18 November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02EEF-4421-4F22-A6F6-65880FA531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L.Lari – 18 November 2010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02EEF-4421-4F22-A6F6-65880FA531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L.Lari – 18 November 2010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02EEF-4421-4F22-A6F6-65880FA531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L.Lari – 18 November 2010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02EEF-4421-4F22-A6F6-65880FA531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L.Lari – 18 November 2010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02EEF-4421-4F22-A6F6-65880FA531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L.Lari – 18 November 2010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02EEF-4421-4F22-A6F6-65880FA531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L.Lari – 18 November 2010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02EEF-4421-4F22-A6F6-65880FA531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L.Lari – 18 November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502EEF-4421-4F22-A6F6-65880FA531E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LHC-title_orange.jpg"/>
          <p:cNvPicPr>
            <a:picLocks noChangeAspect="1"/>
          </p:cNvPicPr>
          <p:nvPr userDrawn="1"/>
        </p:nvPicPr>
        <p:blipFill>
          <a:blip r:embed="rId1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AC090"/>
          </a:solidFill>
          <a:ln w="9525">
            <a:noFill/>
            <a:miter lim="800000"/>
            <a:headEnd/>
            <a:tailEnd/>
          </a:ln>
        </p:spPr>
      </p:pic>
      <p:sp>
        <p:nvSpPr>
          <p:cNvPr id="16" name="Rectangle 15"/>
          <p:cNvSpPr/>
          <p:nvPr userDrawn="1"/>
        </p:nvSpPr>
        <p:spPr>
          <a:xfrm>
            <a:off x="0" y="6237312"/>
            <a:ext cx="9144000" cy="6206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 bwMode="auto">
          <a:xfrm>
            <a:off x="107504" y="116632"/>
            <a:ext cx="2016224" cy="1152128"/>
          </a:xfrm>
          <a:prstGeom prst="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7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-65" charset="2"/>
              <a:buNone/>
              <a:tabLst/>
            </a:pPr>
            <a:r>
              <a:rPr kumimoji="0" lang="en-US" sz="2700" b="1" i="1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</a:rPr>
              <a:t>The Large</a:t>
            </a:r>
          </a:p>
          <a:p>
            <a:pPr marL="0" marR="0" indent="0" algn="l" defTabSz="914400" rtl="0" eaLnBrk="1" fontAlgn="base" latinLnBrk="0" hangingPunct="1">
              <a:lnSpc>
                <a:spcPct val="7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-65" charset="2"/>
              <a:buNone/>
              <a:tabLst/>
            </a:pPr>
            <a:r>
              <a:rPr kumimoji="0" lang="en-US" sz="2700" b="1" i="1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</a:rPr>
              <a:t>Hadron</a:t>
            </a:r>
          </a:p>
          <a:p>
            <a:pPr marL="0" marR="0" indent="0" algn="l" defTabSz="914400" rtl="0" eaLnBrk="1" fontAlgn="base" latinLnBrk="0" hangingPunct="1">
              <a:lnSpc>
                <a:spcPct val="7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-65" charset="2"/>
              <a:buNone/>
              <a:tabLst/>
            </a:pPr>
            <a:r>
              <a:rPr kumimoji="0" lang="en-US" sz="2700" b="1" i="1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</a:rPr>
              <a:t>Collider</a:t>
            </a:r>
            <a:endParaRPr kumimoji="0" lang="en-US" sz="2700" b="1" i="1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mailto:Luisella.Lari@cern.ch" TargetMode="External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Relationship Id="rId3" Type="http://schemas.openxmlformats.org/officeDocument/2006/relationships/image" Target="../media/image6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4" Type="http://schemas.openxmlformats.org/officeDocument/2006/relationships/image" Target="../media/image9.png"/><Relationship Id="rId5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emf"/><Relationship Id="rId5" Type="http://schemas.openxmlformats.org/officeDocument/2006/relationships/image" Target="../media/image23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emf"/><Relationship Id="rId5" Type="http://schemas.openxmlformats.org/officeDocument/2006/relationships/image" Target="../media/image23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mailto:Luisella.Lari@cern.ch" TargetMode="External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504" y="2420888"/>
            <a:ext cx="6768752" cy="2448271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b="1" i="1" dirty="0"/>
              <a:t>Scheduling the LHC accelerator installation works: </a:t>
            </a:r>
            <a:r>
              <a:rPr lang="en-US" b="1" i="1" dirty="0" smtClean="0"/>
              <a:t/>
            </a:r>
            <a:br>
              <a:rPr lang="en-US" b="1" i="1" dirty="0" smtClean="0"/>
            </a:br>
            <a:r>
              <a:rPr lang="en-US" b="1" i="1" dirty="0" smtClean="0"/>
              <a:t>an </a:t>
            </a:r>
            <a:r>
              <a:rPr lang="en-US" b="1" i="1" dirty="0"/>
              <a:t>overview of what was </a:t>
            </a:r>
            <a:r>
              <a:rPr lang="en-US" b="1" i="1" dirty="0" smtClean="0"/>
              <a:t>done</a:t>
            </a:r>
            <a:endParaRPr lang="en-US" b="1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512" y="4891608"/>
            <a:ext cx="6616824" cy="1201688"/>
          </a:xfrm>
        </p:spPr>
        <p:txBody>
          <a:bodyPr>
            <a:normAutofit fontScale="85000" lnSpcReduction="20000"/>
          </a:bodyPr>
          <a:lstStyle/>
          <a:p>
            <a:r>
              <a:rPr lang="en-US" i="1" dirty="0" smtClean="0">
                <a:solidFill>
                  <a:schemeClr val="tx1"/>
                </a:solidFill>
                <a:hlinkClick r:id="rId2"/>
              </a:rPr>
              <a:t>Luisella.Lari@cern.ch</a:t>
            </a:r>
            <a:endParaRPr lang="en-US" i="1" dirty="0" smtClean="0">
              <a:solidFill>
                <a:schemeClr val="tx1"/>
              </a:solidFill>
            </a:endParaRPr>
          </a:p>
          <a:p>
            <a:endParaRPr lang="en-US" i="1" dirty="0" smtClean="0">
              <a:solidFill>
                <a:schemeClr val="tx1"/>
              </a:solidFill>
            </a:endParaRPr>
          </a:p>
          <a:p>
            <a:r>
              <a:rPr lang="en-US" sz="2100" i="1" dirty="0" smtClean="0">
                <a:solidFill>
                  <a:schemeClr val="tx1"/>
                </a:solidFill>
              </a:rPr>
              <a:t>Acknowledge to Katy </a:t>
            </a:r>
            <a:r>
              <a:rPr lang="en-US" sz="2100" i="1" dirty="0" err="1" smtClean="0">
                <a:solidFill>
                  <a:schemeClr val="tx1"/>
                </a:solidFill>
              </a:rPr>
              <a:t>Foraz</a:t>
            </a:r>
            <a:r>
              <a:rPr lang="en-US" sz="2100" i="1" dirty="0" smtClean="0">
                <a:solidFill>
                  <a:schemeClr val="tx1"/>
                </a:solidFill>
              </a:rPr>
              <a:t> (LHC Planning section leader)</a:t>
            </a:r>
            <a:endParaRPr lang="en-US" sz="2100" i="1" dirty="0">
              <a:solidFill>
                <a:schemeClr val="tx1"/>
              </a:solidFill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547464" y="6309320"/>
            <a:ext cx="6328792" cy="3649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1400" i="1" dirty="0" smtClean="0">
                <a:solidFill>
                  <a:schemeClr val="bg1">
                    <a:lumMod val="65000"/>
                  </a:schemeClr>
                </a:solidFill>
              </a:rPr>
              <a:t>LNF Seminar – 21</a:t>
            </a:r>
            <a:r>
              <a:rPr lang="en-US" sz="1400" i="1" baseline="30000" dirty="0" smtClean="0">
                <a:solidFill>
                  <a:schemeClr val="bg1">
                    <a:lumMod val="65000"/>
                  </a:schemeClr>
                </a:solidFill>
              </a:rPr>
              <a:t>st</a:t>
            </a:r>
            <a:r>
              <a:rPr kumimoji="0" lang="en-US" sz="1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March 2012</a:t>
            </a:r>
            <a:endParaRPr kumimoji="0" lang="en-US" sz="1400" b="0" i="1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116632"/>
            <a:ext cx="1152128" cy="115212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it-IT" b="1" dirty="0" smtClean="0"/>
              <a:t>Luisella Lari </a:t>
            </a:r>
            <a:r>
              <a:rPr lang="it-IT" dirty="0" smtClean="0"/>
              <a:t>–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LNF Seminar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–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21</a:t>
            </a:r>
            <a:r>
              <a:rPr lang="en-US" baseline="30000" dirty="0">
                <a:solidFill>
                  <a:schemeClr val="bg1">
                    <a:lumMod val="65000"/>
                  </a:schemeClr>
                </a:solidFill>
              </a:rPr>
              <a:t>st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March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2012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2195736" y="116632"/>
            <a:ext cx="6840760" cy="72008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/>
              <a:t>LHC schedule methodology</a:t>
            </a:r>
            <a:endParaRPr lang="en-US" dirty="0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395536" y="1196752"/>
            <a:ext cx="8424936" cy="400110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2. LHC Construction and installation Schedule (1/4)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88639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en-US" dirty="0" smtClean="0"/>
              <a:t>From </a:t>
            </a:r>
            <a:r>
              <a:rPr lang="en-US" b="1" dirty="0" smtClean="0">
                <a:solidFill>
                  <a:srgbClr val="FF0000"/>
                </a:solidFill>
              </a:rPr>
              <a:t>strategic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to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b="1" u="sng" dirty="0" smtClean="0">
                <a:solidFill>
                  <a:srgbClr val="FF0000"/>
                </a:solidFill>
              </a:rPr>
              <a:t>tactic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6300193" y="2132856"/>
            <a:ext cx="2736304" cy="3477875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buFont typeface="Arial"/>
              <a:buChar char="•"/>
            </a:pPr>
            <a:r>
              <a:rPr lang="en-US" sz="2000" b="1" dirty="0" smtClean="0">
                <a:solidFill>
                  <a:schemeClr val="bg1"/>
                </a:solidFill>
              </a:rPr>
              <a:t>Aim: implement and control the flow of installation.</a:t>
            </a:r>
          </a:p>
          <a:p>
            <a:pPr marL="342900" indent="-342900" algn="just">
              <a:buFont typeface="Arial"/>
              <a:buChar char="•"/>
            </a:pPr>
            <a:r>
              <a:rPr lang="en-US" sz="2000" b="1" dirty="0" smtClean="0">
                <a:solidFill>
                  <a:schemeClr val="bg1"/>
                </a:solidFill>
              </a:rPr>
              <a:t>Respect the main milestones of the master schedule.</a:t>
            </a:r>
          </a:p>
          <a:p>
            <a:pPr marL="342900" indent="-342900" algn="just">
              <a:buFont typeface="Arial"/>
              <a:buChar char="•"/>
            </a:pPr>
            <a:r>
              <a:rPr lang="en-US" sz="2000" b="1" dirty="0" smtClean="0">
                <a:solidFill>
                  <a:schemeClr val="bg1"/>
                </a:solidFill>
              </a:rPr>
              <a:t>Based on WBS and activities lists.</a:t>
            </a:r>
          </a:p>
          <a:p>
            <a:pPr marL="342900" indent="-342900" algn="just">
              <a:buFont typeface="Arial"/>
              <a:buChar char="•"/>
            </a:pPr>
            <a:r>
              <a:rPr lang="en-US" sz="2000" b="1" dirty="0" smtClean="0">
                <a:solidFill>
                  <a:schemeClr val="bg1"/>
                </a:solidFill>
              </a:rPr>
              <a:t>Linear schedule.</a:t>
            </a:r>
          </a:p>
          <a:p>
            <a:pPr marL="342900" indent="-342900" algn="just">
              <a:buFont typeface="Arial"/>
              <a:buChar char="•"/>
            </a:pPr>
            <a:r>
              <a:rPr lang="en-US" sz="2000" b="1" dirty="0" smtClean="0">
                <a:solidFill>
                  <a:srgbClr val="FFFF00"/>
                </a:solidFill>
              </a:rPr>
              <a:t>Essential for the project follow up.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2636912"/>
            <a:ext cx="4775200" cy="33782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28800"/>
            <a:ext cx="1727200" cy="1244600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 bwMode="auto">
          <a:xfrm>
            <a:off x="0" y="2420888"/>
            <a:ext cx="1224136" cy="476071"/>
          </a:xfrm>
          <a:prstGeom prst="ellipse">
            <a:avLst/>
          </a:prstGeom>
          <a:noFill/>
          <a:ln w="127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3" name="Straight Arrow Connector 12"/>
          <p:cNvCxnSpPr>
            <a:stCxn id="12" idx="4"/>
          </p:cNvCxnSpPr>
          <p:nvPr/>
        </p:nvCxnSpPr>
        <p:spPr bwMode="auto">
          <a:xfrm>
            <a:off x="612068" y="2896959"/>
            <a:ext cx="971600" cy="1397675"/>
          </a:xfrm>
          <a:prstGeom prst="straightConnector1">
            <a:avLst/>
          </a:prstGeom>
          <a:noFill/>
          <a:ln w="1905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Content Placeholder 1"/>
          <p:cNvSpPr txBox="1">
            <a:spLocks/>
          </p:cNvSpPr>
          <p:nvPr/>
        </p:nvSpPr>
        <p:spPr>
          <a:xfrm>
            <a:off x="1475656" y="2060848"/>
            <a:ext cx="2448272" cy="504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3500" b="1" dirty="0" smtClean="0">
                <a:solidFill>
                  <a:schemeClr val="accent6"/>
                </a:solidFill>
              </a:rPr>
              <a:t>3.3 BCHF </a:t>
            </a:r>
            <a:endParaRPr lang="en-US" sz="3500" b="1" dirty="0">
              <a:solidFill>
                <a:schemeClr val="accent6"/>
              </a:solidFill>
            </a:endParaRPr>
          </a:p>
        </p:txBody>
      </p:sp>
      <p:sp>
        <p:nvSpPr>
          <p:cNvPr id="15" name="Content Placeholder 1"/>
          <p:cNvSpPr txBox="1">
            <a:spLocks/>
          </p:cNvSpPr>
          <p:nvPr/>
        </p:nvSpPr>
        <p:spPr>
          <a:xfrm>
            <a:off x="3707904" y="2060848"/>
            <a:ext cx="2448272" cy="504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3500" b="1" dirty="0" smtClean="0">
                <a:solidFill>
                  <a:schemeClr val="accent6"/>
                </a:solidFill>
              </a:rPr>
              <a:t>11.000 WU</a:t>
            </a:r>
            <a:endParaRPr lang="en-US" sz="35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8314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it-IT" b="1" dirty="0" smtClean="0"/>
              <a:t>Luisella Lari </a:t>
            </a:r>
            <a:r>
              <a:rPr lang="it-IT" dirty="0" smtClean="0"/>
              <a:t>–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LNF Seminar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–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21</a:t>
            </a:r>
            <a:r>
              <a:rPr lang="en-US" baseline="30000" dirty="0">
                <a:solidFill>
                  <a:schemeClr val="bg1">
                    <a:lumMod val="65000"/>
                  </a:schemeClr>
                </a:solidFill>
              </a:rPr>
              <a:t>st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March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2012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2195736" y="116632"/>
            <a:ext cx="6840760" cy="72008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/>
              <a:t>LHC schedule methodology</a:t>
            </a:r>
            <a:endParaRPr lang="en-US" dirty="0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395536" y="1196752"/>
            <a:ext cx="8424936" cy="400110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2. LHC Construction and installation Schedule (2/4)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88639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en-US" dirty="0" smtClean="0"/>
              <a:t>How was the schedule organized?</a:t>
            </a:r>
            <a:endParaRPr lang="en-US" dirty="0"/>
          </a:p>
        </p:txBody>
      </p:sp>
      <p:sp>
        <p:nvSpPr>
          <p:cNvPr id="14" name="Content Placeholder 3"/>
          <p:cNvSpPr txBox="1">
            <a:spLocks/>
          </p:cNvSpPr>
          <p:nvPr/>
        </p:nvSpPr>
        <p:spPr>
          <a:xfrm>
            <a:off x="467544" y="2492896"/>
            <a:ext cx="7643192" cy="37444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r>
              <a:rPr lang="en-US" dirty="0" smtClean="0"/>
              <a:t>The multi-phases of LHC:</a:t>
            </a:r>
          </a:p>
          <a:p>
            <a:pPr>
              <a:buFont typeface="Arial" pitchFamily="34" charset="0"/>
              <a:buNone/>
            </a:pPr>
            <a:endParaRPr lang="en-US" dirty="0" smtClean="0"/>
          </a:p>
          <a:p>
            <a:r>
              <a:rPr lang="en-US" sz="2000" dirty="0" smtClean="0"/>
              <a:t>Civil Engineering phase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General services phase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Cryogenic phase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Machine phase</a:t>
            </a:r>
            <a:endParaRPr lang="en-US" sz="1800" dirty="0" smtClean="0">
              <a:solidFill>
                <a:srgbClr val="FF0000"/>
              </a:solidFill>
            </a:endParaRPr>
          </a:p>
          <a:p>
            <a:r>
              <a:rPr lang="en-US" sz="2000" dirty="0" smtClean="0">
                <a:solidFill>
                  <a:srgbClr val="FF0000"/>
                </a:solidFill>
              </a:rPr>
              <a:t>Hardware Commissioning Phase</a:t>
            </a:r>
            <a:endParaRPr lang="en-US" dirty="0" smtClean="0">
              <a:solidFill>
                <a:srgbClr val="FF0000"/>
              </a:solidFill>
            </a:endParaRPr>
          </a:p>
        </p:txBody>
      </p:sp>
      <p:grpSp>
        <p:nvGrpSpPr>
          <p:cNvPr id="15" name="Group 19"/>
          <p:cNvGrpSpPr/>
          <p:nvPr/>
        </p:nvGrpSpPr>
        <p:grpSpPr>
          <a:xfrm>
            <a:off x="5508104" y="2661422"/>
            <a:ext cx="414033" cy="3071834"/>
            <a:chOff x="5944711" y="1715282"/>
            <a:chExt cx="414033" cy="3071834"/>
          </a:xfrm>
        </p:grpSpPr>
        <p:cxnSp>
          <p:nvCxnSpPr>
            <p:cNvPr id="16" name="Straight Arrow Connector 15"/>
            <p:cNvCxnSpPr/>
            <p:nvPr/>
          </p:nvCxnSpPr>
          <p:spPr>
            <a:xfrm rot="5400000">
              <a:off x="4822033" y="3250405"/>
              <a:ext cx="3071834" cy="1588"/>
            </a:xfrm>
            <a:prstGeom prst="straightConnector1">
              <a:avLst/>
            </a:prstGeom>
            <a:ln w="1270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 rot="16200000">
              <a:off x="5480000" y="2676118"/>
              <a:ext cx="12987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b="1" dirty="0" smtClean="0">
                  <a:solidFill>
                    <a:schemeClr val="accent1">
                      <a:lumMod val="75000"/>
                    </a:schemeClr>
                  </a:solidFill>
                  <a:latin typeface="Garamond" pitchFamily="18" charset="0"/>
                </a:rPr>
                <a:t>Installation</a:t>
              </a:r>
              <a:endParaRPr lang="en-US" b="1" dirty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endParaRPr>
            </a:p>
          </p:txBody>
        </p:sp>
      </p:grpSp>
      <p:grpSp>
        <p:nvGrpSpPr>
          <p:cNvPr id="18" name="Group 20"/>
          <p:cNvGrpSpPr/>
          <p:nvPr/>
        </p:nvGrpSpPr>
        <p:grpSpPr>
          <a:xfrm>
            <a:off x="6372201" y="2661422"/>
            <a:ext cx="456158" cy="3071834"/>
            <a:chOff x="7187676" y="1714488"/>
            <a:chExt cx="456158" cy="3071834"/>
          </a:xfrm>
        </p:grpSpPr>
        <p:cxnSp>
          <p:nvCxnSpPr>
            <p:cNvPr id="19" name="Straight Arrow Connector 18"/>
            <p:cNvCxnSpPr/>
            <p:nvPr/>
          </p:nvCxnSpPr>
          <p:spPr>
            <a:xfrm rot="5400000">
              <a:off x="6107123" y="3249611"/>
              <a:ext cx="3071834" cy="1588"/>
            </a:xfrm>
            <a:prstGeom prst="straightConnector1">
              <a:avLst/>
            </a:prstGeom>
            <a:ln w="127000"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 rot="16200000">
              <a:off x="6217763" y="3202218"/>
              <a:ext cx="23091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b="1" dirty="0" err="1" smtClean="0">
                  <a:solidFill>
                    <a:srgbClr val="FF0000"/>
                  </a:solidFill>
                  <a:latin typeface="Garamond" pitchFamily="18" charset="0"/>
                </a:rPr>
                <a:t>Studies</a:t>
              </a:r>
              <a:r>
                <a:rPr lang="fr-CH" b="1" dirty="0" smtClean="0">
                  <a:solidFill>
                    <a:srgbClr val="FF0000"/>
                  </a:solidFill>
                  <a:latin typeface="Garamond" pitchFamily="18" charset="0"/>
                </a:rPr>
                <a:t> &amp; </a:t>
              </a:r>
              <a:r>
                <a:rPr lang="fr-CH" b="1" dirty="0" err="1" smtClean="0">
                  <a:solidFill>
                    <a:srgbClr val="FF0000"/>
                  </a:solidFill>
                  <a:latin typeface="Garamond" pitchFamily="18" charset="0"/>
                </a:rPr>
                <a:t>Integration</a:t>
              </a:r>
              <a:endParaRPr lang="en-US" b="1" dirty="0">
                <a:solidFill>
                  <a:srgbClr val="FF0000"/>
                </a:solidFill>
                <a:latin typeface="Garamond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752256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it-IT" b="1" dirty="0" smtClean="0"/>
              <a:t>Luisella Lari </a:t>
            </a:r>
            <a:r>
              <a:rPr lang="it-IT" dirty="0" smtClean="0"/>
              <a:t>–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LNF Seminar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–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21</a:t>
            </a:r>
            <a:r>
              <a:rPr lang="en-US" baseline="30000" dirty="0">
                <a:solidFill>
                  <a:schemeClr val="bg1">
                    <a:lumMod val="65000"/>
                  </a:schemeClr>
                </a:solidFill>
              </a:rPr>
              <a:t>st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March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2012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2195736" y="116632"/>
            <a:ext cx="6840760" cy="72008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/>
              <a:t>LHC schedule methodology</a:t>
            </a:r>
            <a:endParaRPr lang="en-US" dirty="0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395536" y="1196752"/>
            <a:ext cx="8424936" cy="400110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2. LHC Construction and installation Schedule (3/4)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88639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en-US" dirty="0" smtClean="0"/>
              <a:t>How was the schedule organized?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928" y="3140968"/>
            <a:ext cx="4521991" cy="27068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3356992"/>
            <a:ext cx="2886720" cy="2952328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4860032" y="3284984"/>
            <a:ext cx="360040" cy="2592288"/>
          </a:xfrm>
          <a:prstGeom prst="rect">
            <a:avLst/>
          </a:prstGeom>
          <a:noFill/>
          <a:ln w="57150" cmpd="sng">
            <a:solidFill>
              <a:srgbClr val="5FDE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292080" y="3284984"/>
            <a:ext cx="360040" cy="2592288"/>
          </a:xfrm>
          <a:prstGeom prst="rect">
            <a:avLst/>
          </a:prstGeom>
          <a:noFill/>
          <a:ln w="57150" cmpd="sng"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724128" y="3284984"/>
            <a:ext cx="360040" cy="2592288"/>
          </a:xfrm>
          <a:prstGeom prst="rect">
            <a:avLst/>
          </a:prstGeom>
          <a:noFill/>
          <a:ln w="57150" cmpd="sng">
            <a:solidFill>
              <a:srgbClr val="FD59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156176" y="3284984"/>
            <a:ext cx="360040" cy="2592288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660232" y="3284984"/>
            <a:ext cx="360040" cy="2592288"/>
          </a:xfrm>
          <a:prstGeom prst="rect">
            <a:avLst/>
          </a:prstGeom>
          <a:noFill/>
          <a:ln w="57150" cmpd="sng">
            <a:solidFill>
              <a:srgbClr val="FF849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139952" y="3284984"/>
            <a:ext cx="360040" cy="2592288"/>
          </a:xfrm>
          <a:prstGeom prst="rect">
            <a:avLst/>
          </a:prstGeom>
          <a:noFill/>
          <a:ln w="57150" cmpd="sng"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164288" y="3284984"/>
            <a:ext cx="360040" cy="2592288"/>
          </a:xfrm>
          <a:prstGeom prst="rect">
            <a:avLst/>
          </a:prstGeom>
          <a:noFill/>
          <a:ln w="57150" cmpd="sng">
            <a:solidFill>
              <a:srgbClr val="FFE36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7884368" y="3284984"/>
            <a:ext cx="360040" cy="2592288"/>
          </a:xfrm>
          <a:prstGeom prst="rect">
            <a:avLst/>
          </a:prstGeom>
          <a:noFill/>
          <a:ln w="57150" cmpd="sng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34" name="Rectangle 33"/>
          <p:cNvSpPr>
            <a:spLocks noChangeArrowheads="1"/>
          </p:cNvSpPr>
          <p:nvPr/>
        </p:nvSpPr>
        <p:spPr bwMode="auto">
          <a:xfrm>
            <a:off x="3923928" y="2060848"/>
            <a:ext cx="4392488" cy="1015663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Planning type “</a:t>
            </a:r>
            <a:r>
              <a:rPr lang="en-US" sz="2000" b="1" dirty="0" err="1" smtClean="0">
                <a:solidFill>
                  <a:schemeClr val="bg1"/>
                </a:solidFill>
              </a:rPr>
              <a:t>Chemin</a:t>
            </a:r>
            <a:r>
              <a:rPr lang="en-US" sz="2000" b="1" dirty="0" smtClean="0">
                <a:solidFill>
                  <a:schemeClr val="bg1"/>
                </a:solidFill>
              </a:rPr>
              <a:t> de </a:t>
            </a:r>
            <a:r>
              <a:rPr lang="en-US" sz="2000" b="1" dirty="0" err="1" smtClean="0">
                <a:solidFill>
                  <a:schemeClr val="bg1"/>
                </a:solidFill>
              </a:rPr>
              <a:t>fer</a:t>
            </a:r>
            <a:r>
              <a:rPr lang="en-US" sz="2000" b="1" dirty="0" smtClean="0">
                <a:solidFill>
                  <a:schemeClr val="bg1"/>
                </a:solidFill>
              </a:rPr>
              <a:t>”</a:t>
            </a:r>
          </a:p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No margins</a:t>
            </a:r>
          </a:p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For </a:t>
            </a:r>
            <a:r>
              <a:rPr lang="en-US" sz="2000" b="1" dirty="0" err="1" smtClean="0">
                <a:solidFill>
                  <a:schemeClr val="bg1"/>
                </a:solidFill>
              </a:rPr>
              <a:t>Cryo</a:t>
            </a:r>
            <a:r>
              <a:rPr lang="en-US" sz="2000" b="1" dirty="0" smtClean="0">
                <a:solidFill>
                  <a:schemeClr val="bg1"/>
                </a:solidFill>
              </a:rPr>
              <a:t> &amp; Machine phases: pilot sector</a:t>
            </a:r>
            <a:endParaRPr lang="en-GB" sz="2000" b="1" dirty="0">
              <a:solidFill>
                <a:schemeClr val="bg1"/>
              </a:solidFill>
            </a:endParaRPr>
          </a:p>
        </p:txBody>
      </p:sp>
      <p:pic>
        <p:nvPicPr>
          <p:cNvPr id="35" name="Picture 2" descr="C:\Luisella\Tesi Luisella\thesis_template\FIG_LHC\show_imagec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96" y="1628800"/>
            <a:ext cx="1728192" cy="1765714"/>
          </a:xfrm>
          <a:prstGeom prst="rect">
            <a:avLst/>
          </a:prstGeom>
          <a:noFill/>
        </p:spPr>
      </p:pic>
      <p:pic>
        <p:nvPicPr>
          <p:cNvPr id="39" name="Picture 38" descr="http://lhc-div-miwg.web.cern.ch/lhc-div-miwg/Imported_images/POINT5.jpg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3688" y="2060848"/>
            <a:ext cx="1872208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Oval 40"/>
          <p:cNvSpPr/>
          <p:nvPr/>
        </p:nvSpPr>
        <p:spPr bwMode="auto">
          <a:xfrm rot="11344805">
            <a:off x="1975896" y="2163361"/>
            <a:ext cx="1519800" cy="1067172"/>
          </a:xfrm>
          <a:prstGeom prst="ellipse">
            <a:avLst/>
          </a:prstGeom>
          <a:noFill/>
          <a:ln w="127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42" name="Straight Arrow Connector 41"/>
          <p:cNvCxnSpPr/>
          <p:nvPr/>
        </p:nvCxnSpPr>
        <p:spPr bwMode="auto">
          <a:xfrm flipH="1" flipV="1">
            <a:off x="899592" y="1916832"/>
            <a:ext cx="1080120" cy="648072"/>
          </a:xfrm>
          <a:prstGeom prst="straightConnector1">
            <a:avLst/>
          </a:prstGeom>
          <a:noFill/>
          <a:ln w="1905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0515467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4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Rectangle 296"/>
          <p:cNvSpPr>
            <a:spLocks noChangeAspect="1" noChangeArrowheads="1"/>
          </p:cNvSpPr>
          <p:nvPr/>
        </p:nvSpPr>
        <p:spPr bwMode="auto">
          <a:xfrm>
            <a:off x="4080049" y="1943845"/>
            <a:ext cx="0" cy="4762"/>
          </a:xfrm>
          <a:prstGeom prst="rect">
            <a:avLst/>
          </a:prstGeom>
          <a:solidFill>
            <a:srgbClr val="66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" name="Rectangle 297"/>
          <p:cNvSpPr>
            <a:spLocks noChangeAspect="1" noChangeArrowheads="1"/>
          </p:cNvSpPr>
          <p:nvPr/>
        </p:nvSpPr>
        <p:spPr bwMode="auto">
          <a:xfrm>
            <a:off x="4080049" y="1943845"/>
            <a:ext cx="0" cy="4762"/>
          </a:xfrm>
          <a:prstGeom prst="rect">
            <a:avLst/>
          </a:prstGeom>
          <a:solidFill>
            <a:srgbClr val="66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3" name="Rectangle 298"/>
          <p:cNvSpPr>
            <a:spLocks noChangeAspect="1" noChangeArrowheads="1"/>
          </p:cNvSpPr>
          <p:nvPr/>
        </p:nvSpPr>
        <p:spPr bwMode="auto">
          <a:xfrm>
            <a:off x="9083849" y="1943845"/>
            <a:ext cx="0" cy="4762"/>
          </a:xfrm>
          <a:prstGeom prst="rect">
            <a:avLst/>
          </a:prstGeom>
          <a:solidFill>
            <a:srgbClr val="66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4" name="Rectangle 299"/>
          <p:cNvSpPr>
            <a:spLocks noChangeAspect="1" noChangeArrowheads="1"/>
          </p:cNvSpPr>
          <p:nvPr/>
        </p:nvSpPr>
        <p:spPr bwMode="auto">
          <a:xfrm>
            <a:off x="9083849" y="1943845"/>
            <a:ext cx="0" cy="4762"/>
          </a:xfrm>
          <a:prstGeom prst="rect">
            <a:avLst/>
          </a:prstGeom>
          <a:solidFill>
            <a:srgbClr val="66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5" name="Rectangle 300"/>
          <p:cNvSpPr>
            <a:spLocks noChangeAspect="1" noChangeArrowheads="1"/>
          </p:cNvSpPr>
          <p:nvPr/>
        </p:nvSpPr>
        <p:spPr bwMode="auto">
          <a:xfrm>
            <a:off x="9083849" y="1943845"/>
            <a:ext cx="0" cy="4762"/>
          </a:xfrm>
          <a:prstGeom prst="rect">
            <a:avLst/>
          </a:prstGeom>
          <a:solidFill>
            <a:srgbClr val="66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6" name="Freeform 301" descr="Recycled paper"/>
          <p:cNvSpPr>
            <a:spLocks noChangeAspect="1"/>
          </p:cNvSpPr>
          <p:nvPr/>
        </p:nvSpPr>
        <p:spPr bwMode="auto">
          <a:xfrm>
            <a:off x="2519536" y="116632"/>
            <a:ext cx="6553200" cy="6545263"/>
          </a:xfrm>
          <a:custGeom>
            <a:avLst/>
            <a:gdLst>
              <a:gd name="T0" fmla="*/ 2274 w 4128"/>
              <a:gd name="T1" fmla="*/ 10 h 4123"/>
              <a:gd name="T2" fmla="*/ 2579 w 4128"/>
              <a:gd name="T3" fmla="*/ 64 h 4123"/>
              <a:gd name="T4" fmla="*/ 2867 w 4128"/>
              <a:gd name="T5" fmla="*/ 162 h 4123"/>
              <a:gd name="T6" fmla="*/ 3132 w 4128"/>
              <a:gd name="T7" fmla="*/ 300 h 4123"/>
              <a:gd name="T8" fmla="*/ 3375 w 4128"/>
              <a:gd name="T9" fmla="*/ 471 h 4123"/>
              <a:gd name="T10" fmla="*/ 3592 w 4128"/>
              <a:gd name="T11" fmla="*/ 676 h 4123"/>
              <a:gd name="T12" fmla="*/ 3775 w 4128"/>
              <a:gd name="T13" fmla="*/ 909 h 4123"/>
              <a:gd name="T14" fmla="*/ 3923 w 4128"/>
              <a:gd name="T15" fmla="*/ 1169 h 4123"/>
              <a:gd name="T16" fmla="*/ 4035 w 4128"/>
              <a:gd name="T17" fmla="*/ 1450 h 4123"/>
              <a:gd name="T18" fmla="*/ 4104 w 4128"/>
              <a:gd name="T19" fmla="*/ 1750 h 4123"/>
              <a:gd name="T20" fmla="*/ 4128 w 4128"/>
              <a:gd name="T21" fmla="*/ 2062 h 4123"/>
              <a:gd name="T22" fmla="*/ 4104 w 4128"/>
              <a:gd name="T23" fmla="*/ 2376 h 4123"/>
              <a:gd name="T24" fmla="*/ 4035 w 4128"/>
              <a:gd name="T25" fmla="*/ 2673 h 4123"/>
              <a:gd name="T26" fmla="*/ 3923 w 4128"/>
              <a:gd name="T27" fmla="*/ 2954 h 4123"/>
              <a:gd name="T28" fmla="*/ 3775 w 4128"/>
              <a:gd name="T29" fmla="*/ 3214 h 4123"/>
              <a:gd name="T30" fmla="*/ 3592 w 4128"/>
              <a:gd name="T31" fmla="*/ 3447 h 4123"/>
              <a:gd name="T32" fmla="*/ 3375 w 4128"/>
              <a:gd name="T33" fmla="*/ 3652 h 4123"/>
              <a:gd name="T34" fmla="*/ 3132 w 4128"/>
              <a:gd name="T35" fmla="*/ 3826 h 4123"/>
              <a:gd name="T36" fmla="*/ 2867 w 4128"/>
              <a:gd name="T37" fmla="*/ 3961 h 4123"/>
              <a:gd name="T38" fmla="*/ 2579 w 4128"/>
              <a:gd name="T39" fmla="*/ 4059 h 4123"/>
              <a:gd name="T40" fmla="*/ 2274 w 4128"/>
              <a:gd name="T41" fmla="*/ 4114 h 4123"/>
              <a:gd name="T42" fmla="*/ 1959 w 4128"/>
              <a:gd name="T43" fmla="*/ 4121 h 4123"/>
              <a:gd name="T44" fmla="*/ 1649 w 4128"/>
              <a:gd name="T45" fmla="*/ 4083 h 4123"/>
              <a:gd name="T46" fmla="*/ 1356 w 4128"/>
              <a:gd name="T47" fmla="*/ 3999 h 4123"/>
              <a:gd name="T48" fmla="*/ 1082 w 4128"/>
              <a:gd name="T49" fmla="*/ 3876 h 4123"/>
              <a:gd name="T50" fmla="*/ 829 w 4128"/>
              <a:gd name="T51" fmla="*/ 3714 h 4123"/>
              <a:gd name="T52" fmla="*/ 605 w 4128"/>
              <a:gd name="T53" fmla="*/ 3519 h 4123"/>
              <a:gd name="T54" fmla="*/ 410 w 4128"/>
              <a:gd name="T55" fmla="*/ 3295 h 4123"/>
              <a:gd name="T56" fmla="*/ 250 w 4128"/>
              <a:gd name="T57" fmla="*/ 3045 h 4123"/>
              <a:gd name="T58" fmla="*/ 126 w 4128"/>
              <a:gd name="T59" fmla="*/ 2771 h 4123"/>
              <a:gd name="T60" fmla="*/ 43 w 4128"/>
              <a:gd name="T61" fmla="*/ 2476 h 4123"/>
              <a:gd name="T62" fmla="*/ 2 w 4128"/>
              <a:gd name="T63" fmla="*/ 2169 h 4123"/>
              <a:gd name="T64" fmla="*/ 10 w 4128"/>
              <a:gd name="T65" fmla="*/ 1852 h 4123"/>
              <a:gd name="T66" fmla="*/ 64 w 4128"/>
              <a:gd name="T67" fmla="*/ 1547 h 4123"/>
              <a:gd name="T68" fmla="*/ 162 w 4128"/>
              <a:gd name="T69" fmla="*/ 1262 h 4123"/>
              <a:gd name="T70" fmla="*/ 300 w 4128"/>
              <a:gd name="T71" fmla="*/ 995 h 4123"/>
              <a:gd name="T72" fmla="*/ 472 w 4128"/>
              <a:gd name="T73" fmla="*/ 752 h 4123"/>
              <a:gd name="T74" fmla="*/ 677 w 4128"/>
              <a:gd name="T75" fmla="*/ 536 h 4123"/>
              <a:gd name="T76" fmla="*/ 910 w 4128"/>
              <a:gd name="T77" fmla="*/ 352 h 4123"/>
              <a:gd name="T78" fmla="*/ 1170 w 4128"/>
              <a:gd name="T79" fmla="*/ 205 h 4123"/>
              <a:gd name="T80" fmla="*/ 1451 w 4128"/>
              <a:gd name="T81" fmla="*/ 93 h 4123"/>
              <a:gd name="T82" fmla="*/ 1749 w 4128"/>
              <a:gd name="T83" fmla="*/ 24 h 4123"/>
              <a:gd name="T84" fmla="*/ 2064 w 4128"/>
              <a:gd name="T85" fmla="*/ 0 h 4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4128" h="4123">
                <a:moveTo>
                  <a:pt x="2064" y="0"/>
                </a:moveTo>
                <a:lnTo>
                  <a:pt x="2169" y="2"/>
                </a:lnTo>
                <a:lnTo>
                  <a:pt x="2274" y="10"/>
                </a:lnTo>
                <a:lnTo>
                  <a:pt x="2379" y="24"/>
                </a:lnTo>
                <a:lnTo>
                  <a:pt x="2479" y="43"/>
                </a:lnTo>
                <a:lnTo>
                  <a:pt x="2579" y="64"/>
                </a:lnTo>
                <a:lnTo>
                  <a:pt x="2677" y="93"/>
                </a:lnTo>
                <a:lnTo>
                  <a:pt x="2772" y="126"/>
                </a:lnTo>
                <a:lnTo>
                  <a:pt x="2867" y="162"/>
                </a:lnTo>
                <a:lnTo>
                  <a:pt x="2958" y="205"/>
                </a:lnTo>
                <a:lnTo>
                  <a:pt x="3046" y="250"/>
                </a:lnTo>
                <a:lnTo>
                  <a:pt x="3132" y="300"/>
                </a:lnTo>
                <a:lnTo>
                  <a:pt x="3218" y="352"/>
                </a:lnTo>
                <a:lnTo>
                  <a:pt x="3299" y="409"/>
                </a:lnTo>
                <a:lnTo>
                  <a:pt x="3375" y="471"/>
                </a:lnTo>
                <a:lnTo>
                  <a:pt x="3451" y="536"/>
                </a:lnTo>
                <a:lnTo>
                  <a:pt x="3523" y="605"/>
                </a:lnTo>
                <a:lnTo>
                  <a:pt x="3592" y="676"/>
                </a:lnTo>
                <a:lnTo>
                  <a:pt x="3656" y="752"/>
                </a:lnTo>
                <a:lnTo>
                  <a:pt x="3718" y="831"/>
                </a:lnTo>
                <a:lnTo>
                  <a:pt x="3775" y="909"/>
                </a:lnTo>
                <a:lnTo>
                  <a:pt x="3828" y="995"/>
                </a:lnTo>
                <a:lnTo>
                  <a:pt x="3878" y="1081"/>
                </a:lnTo>
                <a:lnTo>
                  <a:pt x="3923" y="1169"/>
                </a:lnTo>
                <a:lnTo>
                  <a:pt x="3966" y="1262"/>
                </a:lnTo>
                <a:lnTo>
                  <a:pt x="4002" y="1355"/>
                </a:lnTo>
                <a:lnTo>
                  <a:pt x="4035" y="1450"/>
                </a:lnTo>
                <a:lnTo>
                  <a:pt x="4064" y="1547"/>
                </a:lnTo>
                <a:lnTo>
                  <a:pt x="4085" y="1647"/>
                </a:lnTo>
                <a:lnTo>
                  <a:pt x="4104" y="1750"/>
                </a:lnTo>
                <a:lnTo>
                  <a:pt x="4118" y="1852"/>
                </a:lnTo>
                <a:lnTo>
                  <a:pt x="4126" y="1957"/>
                </a:lnTo>
                <a:lnTo>
                  <a:pt x="4128" y="2062"/>
                </a:lnTo>
                <a:lnTo>
                  <a:pt x="4126" y="2169"/>
                </a:lnTo>
                <a:lnTo>
                  <a:pt x="4118" y="2273"/>
                </a:lnTo>
                <a:lnTo>
                  <a:pt x="4104" y="2376"/>
                </a:lnTo>
                <a:lnTo>
                  <a:pt x="4085" y="2476"/>
                </a:lnTo>
                <a:lnTo>
                  <a:pt x="4064" y="2576"/>
                </a:lnTo>
                <a:lnTo>
                  <a:pt x="4035" y="2673"/>
                </a:lnTo>
                <a:lnTo>
                  <a:pt x="4002" y="2771"/>
                </a:lnTo>
                <a:lnTo>
                  <a:pt x="3966" y="2864"/>
                </a:lnTo>
                <a:lnTo>
                  <a:pt x="3923" y="2954"/>
                </a:lnTo>
                <a:lnTo>
                  <a:pt x="3878" y="3045"/>
                </a:lnTo>
                <a:lnTo>
                  <a:pt x="3828" y="3131"/>
                </a:lnTo>
                <a:lnTo>
                  <a:pt x="3775" y="3214"/>
                </a:lnTo>
                <a:lnTo>
                  <a:pt x="3718" y="3295"/>
                </a:lnTo>
                <a:lnTo>
                  <a:pt x="3656" y="3373"/>
                </a:lnTo>
                <a:lnTo>
                  <a:pt x="3592" y="3447"/>
                </a:lnTo>
                <a:lnTo>
                  <a:pt x="3523" y="3519"/>
                </a:lnTo>
                <a:lnTo>
                  <a:pt x="3451" y="3588"/>
                </a:lnTo>
                <a:lnTo>
                  <a:pt x="3375" y="3652"/>
                </a:lnTo>
                <a:lnTo>
                  <a:pt x="3299" y="3714"/>
                </a:lnTo>
                <a:lnTo>
                  <a:pt x="3218" y="3771"/>
                </a:lnTo>
                <a:lnTo>
                  <a:pt x="3132" y="3826"/>
                </a:lnTo>
                <a:lnTo>
                  <a:pt x="3046" y="3876"/>
                </a:lnTo>
                <a:lnTo>
                  <a:pt x="2958" y="3921"/>
                </a:lnTo>
                <a:lnTo>
                  <a:pt x="2867" y="3961"/>
                </a:lnTo>
                <a:lnTo>
                  <a:pt x="2772" y="3999"/>
                </a:lnTo>
                <a:lnTo>
                  <a:pt x="2677" y="4030"/>
                </a:lnTo>
                <a:lnTo>
                  <a:pt x="2579" y="4059"/>
                </a:lnTo>
                <a:lnTo>
                  <a:pt x="2479" y="4083"/>
                </a:lnTo>
                <a:lnTo>
                  <a:pt x="2379" y="4099"/>
                </a:lnTo>
                <a:lnTo>
                  <a:pt x="2274" y="4114"/>
                </a:lnTo>
                <a:lnTo>
                  <a:pt x="2169" y="4121"/>
                </a:lnTo>
                <a:lnTo>
                  <a:pt x="2064" y="4123"/>
                </a:lnTo>
                <a:lnTo>
                  <a:pt x="1959" y="4121"/>
                </a:lnTo>
                <a:lnTo>
                  <a:pt x="1854" y="4114"/>
                </a:lnTo>
                <a:lnTo>
                  <a:pt x="1749" y="4099"/>
                </a:lnTo>
                <a:lnTo>
                  <a:pt x="1649" y="4083"/>
                </a:lnTo>
                <a:lnTo>
                  <a:pt x="1549" y="4059"/>
                </a:lnTo>
                <a:lnTo>
                  <a:pt x="1451" y="4030"/>
                </a:lnTo>
                <a:lnTo>
                  <a:pt x="1356" y="3999"/>
                </a:lnTo>
                <a:lnTo>
                  <a:pt x="1261" y="3961"/>
                </a:lnTo>
                <a:lnTo>
                  <a:pt x="1170" y="3921"/>
                </a:lnTo>
                <a:lnTo>
                  <a:pt x="1082" y="3876"/>
                </a:lnTo>
                <a:lnTo>
                  <a:pt x="996" y="3826"/>
                </a:lnTo>
                <a:lnTo>
                  <a:pt x="910" y="3771"/>
                </a:lnTo>
                <a:lnTo>
                  <a:pt x="829" y="3714"/>
                </a:lnTo>
                <a:lnTo>
                  <a:pt x="753" y="3652"/>
                </a:lnTo>
                <a:lnTo>
                  <a:pt x="677" y="3588"/>
                </a:lnTo>
                <a:lnTo>
                  <a:pt x="605" y="3519"/>
                </a:lnTo>
                <a:lnTo>
                  <a:pt x="536" y="3447"/>
                </a:lnTo>
                <a:lnTo>
                  <a:pt x="472" y="3373"/>
                </a:lnTo>
                <a:lnTo>
                  <a:pt x="410" y="3295"/>
                </a:lnTo>
                <a:lnTo>
                  <a:pt x="353" y="3214"/>
                </a:lnTo>
                <a:lnTo>
                  <a:pt x="300" y="3131"/>
                </a:lnTo>
                <a:lnTo>
                  <a:pt x="250" y="3045"/>
                </a:lnTo>
                <a:lnTo>
                  <a:pt x="205" y="2954"/>
                </a:lnTo>
                <a:lnTo>
                  <a:pt x="162" y="2864"/>
                </a:lnTo>
                <a:lnTo>
                  <a:pt x="126" y="2771"/>
                </a:lnTo>
                <a:lnTo>
                  <a:pt x="93" y="2673"/>
                </a:lnTo>
                <a:lnTo>
                  <a:pt x="64" y="2576"/>
                </a:lnTo>
                <a:lnTo>
                  <a:pt x="43" y="2476"/>
                </a:lnTo>
                <a:lnTo>
                  <a:pt x="24" y="2376"/>
                </a:lnTo>
                <a:lnTo>
                  <a:pt x="10" y="2273"/>
                </a:lnTo>
                <a:lnTo>
                  <a:pt x="2" y="2169"/>
                </a:lnTo>
                <a:lnTo>
                  <a:pt x="0" y="2062"/>
                </a:lnTo>
                <a:lnTo>
                  <a:pt x="2" y="1957"/>
                </a:lnTo>
                <a:lnTo>
                  <a:pt x="10" y="1852"/>
                </a:lnTo>
                <a:lnTo>
                  <a:pt x="24" y="1750"/>
                </a:lnTo>
                <a:lnTo>
                  <a:pt x="43" y="1647"/>
                </a:lnTo>
                <a:lnTo>
                  <a:pt x="64" y="1547"/>
                </a:lnTo>
                <a:lnTo>
                  <a:pt x="93" y="1450"/>
                </a:lnTo>
                <a:lnTo>
                  <a:pt x="126" y="1355"/>
                </a:lnTo>
                <a:lnTo>
                  <a:pt x="162" y="1262"/>
                </a:lnTo>
                <a:lnTo>
                  <a:pt x="205" y="1169"/>
                </a:lnTo>
                <a:lnTo>
                  <a:pt x="250" y="1081"/>
                </a:lnTo>
                <a:lnTo>
                  <a:pt x="300" y="995"/>
                </a:lnTo>
                <a:lnTo>
                  <a:pt x="353" y="909"/>
                </a:lnTo>
                <a:lnTo>
                  <a:pt x="410" y="831"/>
                </a:lnTo>
                <a:lnTo>
                  <a:pt x="472" y="752"/>
                </a:lnTo>
                <a:lnTo>
                  <a:pt x="536" y="676"/>
                </a:lnTo>
                <a:lnTo>
                  <a:pt x="605" y="605"/>
                </a:lnTo>
                <a:lnTo>
                  <a:pt x="677" y="536"/>
                </a:lnTo>
                <a:lnTo>
                  <a:pt x="753" y="471"/>
                </a:lnTo>
                <a:lnTo>
                  <a:pt x="829" y="409"/>
                </a:lnTo>
                <a:lnTo>
                  <a:pt x="910" y="352"/>
                </a:lnTo>
                <a:lnTo>
                  <a:pt x="996" y="300"/>
                </a:lnTo>
                <a:lnTo>
                  <a:pt x="1082" y="250"/>
                </a:lnTo>
                <a:lnTo>
                  <a:pt x="1170" y="205"/>
                </a:lnTo>
                <a:lnTo>
                  <a:pt x="1261" y="162"/>
                </a:lnTo>
                <a:lnTo>
                  <a:pt x="1356" y="126"/>
                </a:lnTo>
                <a:lnTo>
                  <a:pt x="1451" y="93"/>
                </a:lnTo>
                <a:lnTo>
                  <a:pt x="1549" y="64"/>
                </a:lnTo>
                <a:lnTo>
                  <a:pt x="1649" y="43"/>
                </a:lnTo>
                <a:lnTo>
                  <a:pt x="1749" y="24"/>
                </a:lnTo>
                <a:lnTo>
                  <a:pt x="1854" y="10"/>
                </a:lnTo>
                <a:lnTo>
                  <a:pt x="1959" y="2"/>
                </a:lnTo>
                <a:lnTo>
                  <a:pt x="2064" y="0"/>
                </a:ln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 w="635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7" name="Freeform 302"/>
          <p:cNvSpPr>
            <a:spLocks noChangeAspect="1"/>
          </p:cNvSpPr>
          <p:nvPr/>
        </p:nvSpPr>
        <p:spPr bwMode="auto">
          <a:xfrm>
            <a:off x="2943399" y="619870"/>
            <a:ext cx="5705475" cy="5702300"/>
          </a:xfrm>
          <a:custGeom>
            <a:avLst/>
            <a:gdLst>
              <a:gd name="T0" fmla="*/ 1981 w 3594"/>
              <a:gd name="T1" fmla="*/ 7 h 3592"/>
              <a:gd name="T2" fmla="*/ 2245 w 3594"/>
              <a:gd name="T3" fmla="*/ 54 h 3592"/>
              <a:gd name="T4" fmla="*/ 2495 w 3594"/>
              <a:gd name="T5" fmla="*/ 140 h 3592"/>
              <a:gd name="T6" fmla="*/ 2729 w 3594"/>
              <a:gd name="T7" fmla="*/ 259 h 3592"/>
              <a:gd name="T8" fmla="*/ 2939 w 3594"/>
              <a:gd name="T9" fmla="*/ 409 h 3592"/>
              <a:gd name="T10" fmla="*/ 3127 w 3594"/>
              <a:gd name="T11" fmla="*/ 588 h 3592"/>
              <a:gd name="T12" fmla="*/ 3287 w 3594"/>
              <a:gd name="T13" fmla="*/ 792 h 3592"/>
              <a:gd name="T14" fmla="*/ 3418 w 3594"/>
              <a:gd name="T15" fmla="*/ 1016 h 3592"/>
              <a:gd name="T16" fmla="*/ 3513 w 3594"/>
              <a:gd name="T17" fmla="*/ 1261 h 3592"/>
              <a:gd name="T18" fmla="*/ 3575 w 3594"/>
              <a:gd name="T19" fmla="*/ 1521 h 3592"/>
              <a:gd name="T20" fmla="*/ 3594 w 3594"/>
              <a:gd name="T21" fmla="*/ 1795 h 3592"/>
              <a:gd name="T22" fmla="*/ 3575 w 3594"/>
              <a:gd name="T23" fmla="*/ 2068 h 3592"/>
              <a:gd name="T24" fmla="*/ 3513 w 3594"/>
              <a:gd name="T25" fmla="*/ 2328 h 3592"/>
              <a:gd name="T26" fmla="*/ 3418 w 3594"/>
              <a:gd name="T27" fmla="*/ 2573 h 3592"/>
              <a:gd name="T28" fmla="*/ 3287 w 3594"/>
              <a:gd name="T29" fmla="*/ 2797 h 3592"/>
              <a:gd name="T30" fmla="*/ 3127 w 3594"/>
              <a:gd name="T31" fmla="*/ 3002 h 3592"/>
              <a:gd name="T32" fmla="*/ 2939 w 3594"/>
              <a:gd name="T33" fmla="*/ 3180 h 3592"/>
              <a:gd name="T34" fmla="*/ 2729 w 3594"/>
              <a:gd name="T35" fmla="*/ 3330 h 3592"/>
              <a:gd name="T36" fmla="*/ 2495 w 3594"/>
              <a:gd name="T37" fmla="*/ 3449 h 3592"/>
              <a:gd name="T38" fmla="*/ 2245 w 3594"/>
              <a:gd name="T39" fmla="*/ 3535 h 3592"/>
              <a:gd name="T40" fmla="*/ 1981 w 3594"/>
              <a:gd name="T41" fmla="*/ 3582 h 3592"/>
              <a:gd name="T42" fmla="*/ 1704 w 3594"/>
              <a:gd name="T43" fmla="*/ 3590 h 3592"/>
              <a:gd name="T44" fmla="*/ 1435 w 3594"/>
              <a:gd name="T45" fmla="*/ 3554 h 3592"/>
              <a:gd name="T46" fmla="*/ 1180 w 3594"/>
              <a:gd name="T47" fmla="*/ 3482 h 3592"/>
              <a:gd name="T48" fmla="*/ 941 w 3594"/>
              <a:gd name="T49" fmla="*/ 3373 h 3592"/>
              <a:gd name="T50" fmla="*/ 722 w 3594"/>
              <a:gd name="T51" fmla="*/ 3233 h 3592"/>
              <a:gd name="T52" fmla="*/ 527 w 3594"/>
              <a:gd name="T53" fmla="*/ 3063 h 3592"/>
              <a:gd name="T54" fmla="*/ 357 w 3594"/>
              <a:gd name="T55" fmla="*/ 2868 h 3592"/>
              <a:gd name="T56" fmla="*/ 217 w 3594"/>
              <a:gd name="T57" fmla="*/ 2649 h 3592"/>
              <a:gd name="T58" fmla="*/ 110 w 3594"/>
              <a:gd name="T59" fmla="*/ 2411 h 3592"/>
              <a:gd name="T60" fmla="*/ 36 w 3594"/>
              <a:gd name="T61" fmla="*/ 2156 h 3592"/>
              <a:gd name="T62" fmla="*/ 2 w 3594"/>
              <a:gd name="T63" fmla="*/ 1887 h 3592"/>
              <a:gd name="T64" fmla="*/ 9 w 3594"/>
              <a:gd name="T65" fmla="*/ 1611 h 3592"/>
              <a:gd name="T66" fmla="*/ 55 w 3594"/>
              <a:gd name="T67" fmla="*/ 1347 h 3592"/>
              <a:gd name="T68" fmla="*/ 141 w 3594"/>
              <a:gd name="T69" fmla="*/ 1097 h 3592"/>
              <a:gd name="T70" fmla="*/ 260 w 3594"/>
              <a:gd name="T71" fmla="*/ 864 h 3592"/>
              <a:gd name="T72" fmla="*/ 410 w 3594"/>
              <a:gd name="T73" fmla="*/ 654 h 3592"/>
              <a:gd name="T74" fmla="*/ 589 w 3594"/>
              <a:gd name="T75" fmla="*/ 466 h 3592"/>
              <a:gd name="T76" fmla="*/ 794 w 3594"/>
              <a:gd name="T77" fmla="*/ 307 h 3592"/>
              <a:gd name="T78" fmla="*/ 1018 w 3594"/>
              <a:gd name="T79" fmla="*/ 176 h 3592"/>
              <a:gd name="T80" fmla="*/ 1263 w 3594"/>
              <a:gd name="T81" fmla="*/ 81 h 3592"/>
              <a:gd name="T82" fmla="*/ 1523 w 3594"/>
              <a:gd name="T83" fmla="*/ 19 h 3592"/>
              <a:gd name="T84" fmla="*/ 1797 w 3594"/>
              <a:gd name="T85" fmla="*/ 0 h 35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3594" h="3592">
                <a:moveTo>
                  <a:pt x="1797" y="0"/>
                </a:moveTo>
                <a:lnTo>
                  <a:pt x="1890" y="2"/>
                </a:lnTo>
                <a:lnTo>
                  <a:pt x="1981" y="7"/>
                </a:lnTo>
                <a:lnTo>
                  <a:pt x="2071" y="19"/>
                </a:lnTo>
                <a:lnTo>
                  <a:pt x="2159" y="35"/>
                </a:lnTo>
                <a:lnTo>
                  <a:pt x="2245" y="54"/>
                </a:lnTo>
                <a:lnTo>
                  <a:pt x="2331" y="81"/>
                </a:lnTo>
                <a:lnTo>
                  <a:pt x="2414" y="107"/>
                </a:lnTo>
                <a:lnTo>
                  <a:pt x="2495" y="140"/>
                </a:lnTo>
                <a:lnTo>
                  <a:pt x="2576" y="176"/>
                </a:lnTo>
                <a:lnTo>
                  <a:pt x="2653" y="216"/>
                </a:lnTo>
                <a:lnTo>
                  <a:pt x="2729" y="259"/>
                </a:lnTo>
                <a:lnTo>
                  <a:pt x="2800" y="307"/>
                </a:lnTo>
                <a:lnTo>
                  <a:pt x="2872" y="357"/>
                </a:lnTo>
                <a:lnTo>
                  <a:pt x="2939" y="409"/>
                </a:lnTo>
                <a:lnTo>
                  <a:pt x="3005" y="466"/>
                </a:lnTo>
                <a:lnTo>
                  <a:pt x="3067" y="526"/>
                </a:lnTo>
                <a:lnTo>
                  <a:pt x="3127" y="588"/>
                </a:lnTo>
                <a:lnTo>
                  <a:pt x="3184" y="654"/>
                </a:lnTo>
                <a:lnTo>
                  <a:pt x="3237" y="721"/>
                </a:lnTo>
                <a:lnTo>
                  <a:pt x="3287" y="792"/>
                </a:lnTo>
                <a:lnTo>
                  <a:pt x="3334" y="864"/>
                </a:lnTo>
                <a:lnTo>
                  <a:pt x="3377" y="940"/>
                </a:lnTo>
                <a:lnTo>
                  <a:pt x="3418" y="1016"/>
                </a:lnTo>
                <a:lnTo>
                  <a:pt x="3453" y="1097"/>
                </a:lnTo>
                <a:lnTo>
                  <a:pt x="3484" y="1178"/>
                </a:lnTo>
                <a:lnTo>
                  <a:pt x="3513" y="1261"/>
                </a:lnTo>
                <a:lnTo>
                  <a:pt x="3537" y="1347"/>
                </a:lnTo>
                <a:lnTo>
                  <a:pt x="3558" y="1433"/>
                </a:lnTo>
                <a:lnTo>
                  <a:pt x="3575" y="1521"/>
                </a:lnTo>
                <a:lnTo>
                  <a:pt x="3585" y="1611"/>
                </a:lnTo>
                <a:lnTo>
                  <a:pt x="3592" y="1702"/>
                </a:lnTo>
                <a:lnTo>
                  <a:pt x="3594" y="1795"/>
                </a:lnTo>
                <a:lnTo>
                  <a:pt x="3592" y="1887"/>
                </a:lnTo>
                <a:lnTo>
                  <a:pt x="3585" y="1978"/>
                </a:lnTo>
                <a:lnTo>
                  <a:pt x="3575" y="2068"/>
                </a:lnTo>
                <a:lnTo>
                  <a:pt x="3558" y="2156"/>
                </a:lnTo>
                <a:lnTo>
                  <a:pt x="3537" y="2242"/>
                </a:lnTo>
                <a:lnTo>
                  <a:pt x="3513" y="2328"/>
                </a:lnTo>
                <a:lnTo>
                  <a:pt x="3484" y="2411"/>
                </a:lnTo>
                <a:lnTo>
                  <a:pt x="3453" y="2492"/>
                </a:lnTo>
                <a:lnTo>
                  <a:pt x="3418" y="2573"/>
                </a:lnTo>
                <a:lnTo>
                  <a:pt x="3377" y="2649"/>
                </a:lnTo>
                <a:lnTo>
                  <a:pt x="3334" y="2725"/>
                </a:lnTo>
                <a:lnTo>
                  <a:pt x="3287" y="2797"/>
                </a:lnTo>
                <a:lnTo>
                  <a:pt x="3237" y="2868"/>
                </a:lnTo>
                <a:lnTo>
                  <a:pt x="3184" y="2937"/>
                </a:lnTo>
                <a:lnTo>
                  <a:pt x="3127" y="3002"/>
                </a:lnTo>
                <a:lnTo>
                  <a:pt x="3067" y="3063"/>
                </a:lnTo>
                <a:lnTo>
                  <a:pt x="3005" y="3123"/>
                </a:lnTo>
                <a:lnTo>
                  <a:pt x="2939" y="3180"/>
                </a:lnTo>
                <a:lnTo>
                  <a:pt x="2872" y="3233"/>
                </a:lnTo>
                <a:lnTo>
                  <a:pt x="2800" y="3283"/>
                </a:lnTo>
                <a:lnTo>
                  <a:pt x="2729" y="3330"/>
                </a:lnTo>
                <a:lnTo>
                  <a:pt x="2653" y="3373"/>
                </a:lnTo>
                <a:lnTo>
                  <a:pt x="2576" y="3413"/>
                </a:lnTo>
                <a:lnTo>
                  <a:pt x="2495" y="3449"/>
                </a:lnTo>
                <a:lnTo>
                  <a:pt x="2414" y="3482"/>
                </a:lnTo>
                <a:lnTo>
                  <a:pt x="2331" y="3511"/>
                </a:lnTo>
                <a:lnTo>
                  <a:pt x="2245" y="3535"/>
                </a:lnTo>
                <a:lnTo>
                  <a:pt x="2159" y="3554"/>
                </a:lnTo>
                <a:lnTo>
                  <a:pt x="2071" y="3571"/>
                </a:lnTo>
                <a:lnTo>
                  <a:pt x="1981" y="3582"/>
                </a:lnTo>
                <a:lnTo>
                  <a:pt x="1890" y="3590"/>
                </a:lnTo>
                <a:lnTo>
                  <a:pt x="1797" y="3592"/>
                </a:lnTo>
                <a:lnTo>
                  <a:pt x="1704" y="3590"/>
                </a:lnTo>
                <a:lnTo>
                  <a:pt x="1613" y="3582"/>
                </a:lnTo>
                <a:lnTo>
                  <a:pt x="1523" y="3571"/>
                </a:lnTo>
                <a:lnTo>
                  <a:pt x="1435" y="3554"/>
                </a:lnTo>
                <a:lnTo>
                  <a:pt x="1349" y="3535"/>
                </a:lnTo>
                <a:lnTo>
                  <a:pt x="1263" y="3511"/>
                </a:lnTo>
                <a:lnTo>
                  <a:pt x="1180" y="3482"/>
                </a:lnTo>
                <a:lnTo>
                  <a:pt x="1099" y="3449"/>
                </a:lnTo>
                <a:lnTo>
                  <a:pt x="1018" y="3413"/>
                </a:lnTo>
                <a:lnTo>
                  <a:pt x="941" y="3373"/>
                </a:lnTo>
                <a:lnTo>
                  <a:pt x="865" y="3330"/>
                </a:lnTo>
                <a:lnTo>
                  <a:pt x="794" y="3283"/>
                </a:lnTo>
                <a:lnTo>
                  <a:pt x="722" y="3233"/>
                </a:lnTo>
                <a:lnTo>
                  <a:pt x="655" y="3180"/>
                </a:lnTo>
                <a:lnTo>
                  <a:pt x="589" y="3123"/>
                </a:lnTo>
                <a:lnTo>
                  <a:pt x="527" y="3063"/>
                </a:lnTo>
                <a:lnTo>
                  <a:pt x="467" y="3002"/>
                </a:lnTo>
                <a:lnTo>
                  <a:pt x="410" y="2937"/>
                </a:lnTo>
                <a:lnTo>
                  <a:pt x="357" y="2868"/>
                </a:lnTo>
                <a:lnTo>
                  <a:pt x="307" y="2797"/>
                </a:lnTo>
                <a:lnTo>
                  <a:pt x="260" y="2725"/>
                </a:lnTo>
                <a:lnTo>
                  <a:pt x="217" y="2649"/>
                </a:lnTo>
                <a:lnTo>
                  <a:pt x="176" y="2573"/>
                </a:lnTo>
                <a:lnTo>
                  <a:pt x="141" y="2492"/>
                </a:lnTo>
                <a:lnTo>
                  <a:pt x="110" y="2411"/>
                </a:lnTo>
                <a:lnTo>
                  <a:pt x="81" y="2328"/>
                </a:lnTo>
                <a:lnTo>
                  <a:pt x="55" y="2242"/>
                </a:lnTo>
                <a:lnTo>
                  <a:pt x="36" y="2156"/>
                </a:lnTo>
                <a:lnTo>
                  <a:pt x="19" y="2068"/>
                </a:lnTo>
                <a:lnTo>
                  <a:pt x="9" y="1978"/>
                </a:lnTo>
                <a:lnTo>
                  <a:pt x="2" y="1887"/>
                </a:lnTo>
                <a:lnTo>
                  <a:pt x="0" y="1795"/>
                </a:lnTo>
                <a:lnTo>
                  <a:pt x="2" y="1702"/>
                </a:lnTo>
                <a:lnTo>
                  <a:pt x="9" y="1611"/>
                </a:lnTo>
                <a:lnTo>
                  <a:pt x="19" y="1521"/>
                </a:lnTo>
                <a:lnTo>
                  <a:pt x="36" y="1433"/>
                </a:lnTo>
                <a:lnTo>
                  <a:pt x="55" y="1347"/>
                </a:lnTo>
                <a:lnTo>
                  <a:pt x="81" y="1261"/>
                </a:lnTo>
                <a:lnTo>
                  <a:pt x="110" y="1178"/>
                </a:lnTo>
                <a:lnTo>
                  <a:pt x="141" y="1097"/>
                </a:lnTo>
                <a:lnTo>
                  <a:pt x="176" y="1016"/>
                </a:lnTo>
                <a:lnTo>
                  <a:pt x="217" y="940"/>
                </a:lnTo>
                <a:lnTo>
                  <a:pt x="260" y="864"/>
                </a:lnTo>
                <a:lnTo>
                  <a:pt x="307" y="792"/>
                </a:lnTo>
                <a:lnTo>
                  <a:pt x="357" y="721"/>
                </a:lnTo>
                <a:lnTo>
                  <a:pt x="410" y="654"/>
                </a:lnTo>
                <a:lnTo>
                  <a:pt x="467" y="588"/>
                </a:lnTo>
                <a:lnTo>
                  <a:pt x="527" y="526"/>
                </a:lnTo>
                <a:lnTo>
                  <a:pt x="589" y="466"/>
                </a:lnTo>
                <a:lnTo>
                  <a:pt x="655" y="409"/>
                </a:lnTo>
                <a:lnTo>
                  <a:pt x="722" y="357"/>
                </a:lnTo>
                <a:lnTo>
                  <a:pt x="794" y="307"/>
                </a:lnTo>
                <a:lnTo>
                  <a:pt x="865" y="259"/>
                </a:lnTo>
                <a:lnTo>
                  <a:pt x="941" y="216"/>
                </a:lnTo>
                <a:lnTo>
                  <a:pt x="1018" y="176"/>
                </a:lnTo>
                <a:lnTo>
                  <a:pt x="1099" y="140"/>
                </a:lnTo>
                <a:lnTo>
                  <a:pt x="1180" y="107"/>
                </a:lnTo>
                <a:lnTo>
                  <a:pt x="1263" y="81"/>
                </a:lnTo>
                <a:lnTo>
                  <a:pt x="1349" y="54"/>
                </a:lnTo>
                <a:lnTo>
                  <a:pt x="1435" y="35"/>
                </a:lnTo>
                <a:lnTo>
                  <a:pt x="1523" y="19"/>
                </a:lnTo>
                <a:lnTo>
                  <a:pt x="1613" y="7"/>
                </a:lnTo>
                <a:lnTo>
                  <a:pt x="1704" y="2"/>
                </a:lnTo>
                <a:lnTo>
                  <a:pt x="179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" name="Freeform 303"/>
          <p:cNvSpPr>
            <a:spLocks noChangeAspect="1"/>
          </p:cNvSpPr>
          <p:nvPr/>
        </p:nvSpPr>
        <p:spPr bwMode="auto">
          <a:xfrm>
            <a:off x="2943399" y="619870"/>
            <a:ext cx="5705475" cy="5702300"/>
          </a:xfrm>
          <a:custGeom>
            <a:avLst/>
            <a:gdLst>
              <a:gd name="T0" fmla="*/ 1981 w 3594"/>
              <a:gd name="T1" fmla="*/ 7 h 3592"/>
              <a:gd name="T2" fmla="*/ 2245 w 3594"/>
              <a:gd name="T3" fmla="*/ 54 h 3592"/>
              <a:gd name="T4" fmla="*/ 2495 w 3594"/>
              <a:gd name="T5" fmla="*/ 140 h 3592"/>
              <a:gd name="T6" fmla="*/ 2729 w 3594"/>
              <a:gd name="T7" fmla="*/ 259 h 3592"/>
              <a:gd name="T8" fmla="*/ 2939 w 3594"/>
              <a:gd name="T9" fmla="*/ 409 h 3592"/>
              <a:gd name="T10" fmla="*/ 3127 w 3594"/>
              <a:gd name="T11" fmla="*/ 588 h 3592"/>
              <a:gd name="T12" fmla="*/ 3287 w 3594"/>
              <a:gd name="T13" fmla="*/ 792 h 3592"/>
              <a:gd name="T14" fmla="*/ 3418 w 3594"/>
              <a:gd name="T15" fmla="*/ 1016 h 3592"/>
              <a:gd name="T16" fmla="*/ 3513 w 3594"/>
              <a:gd name="T17" fmla="*/ 1261 h 3592"/>
              <a:gd name="T18" fmla="*/ 3575 w 3594"/>
              <a:gd name="T19" fmla="*/ 1521 h 3592"/>
              <a:gd name="T20" fmla="*/ 3594 w 3594"/>
              <a:gd name="T21" fmla="*/ 1795 h 3592"/>
              <a:gd name="T22" fmla="*/ 3575 w 3594"/>
              <a:gd name="T23" fmla="*/ 2068 h 3592"/>
              <a:gd name="T24" fmla="*/ 3513 w 3594"/>
              <a:gd name="T25" fmla="*/ 2328 h 3592"/>
              <a:gd name="T26" fmla="*/ 3418 w 3594"/>
              <a:gd name="T27" fmla="*/ 2573 h 3592"/>
              <a:gd name="T28" fmla="*/ 3287 w 3594"/>
              <a:gd name="T29" fmla="*/ 2797 h 3592"/>
              <a:gd name="T30" fmla="*/ 3127 w 3594"/>
              <a:gd name="T31" fmla="*/ 3002 h 3592"/>
              <a:gd name="T32" fmla="*/ 2939 w 3594"/>
              <a:gd name="T33" fmla="*/ 3180 h 3592"/>
              <a:gd name="T34" fmla="*/ 2729 w 3594"/>
              <a:gd name="T35" fmla="*/ 3330 h 3592"/>
              <a:gd name="T36" fmla="*/ 2495 w 3594"/>
              <a:gd name="T37" fmla="*/ 3449 h 3592"/>
              <a:gd name="T38" fmla="*/ 2245 w 3594"/>
              <a:gd name="T39" fmla="*/ 3535 h 3592"/>
              <a:gd name="T40" fmla="*/ 1981 w 3594"/>
              <a:gd name="T41" fmla="*/ 3582 h 3592"/>
              <a:gd name="T42" fmla="*/ 1704 w 3594"/>
              <a:gd name="T43" fmla="*/ 3590 h 3592"/>
              <a:gd name="T44" fmla="*/ 1435 w 3594"/>
              <a:gd name="T45" fmla="*/ 3554 h 3592"/>
              <a:gd name="T46" fmla="*/ 1180 w 3594"/>
              <a:gd name="T47" fmla="*/ 3482 h 3592"/>
              <a:gd name="T48" fmla="*/ 941 w 3594"/>
              <a:gd name="T49" fmla="*/ 3373 h 3592"/>
              <a:gd name="T50" fmla="*/ 722 w 3594"/>
              <a:gd name="T51" fmla="*/ 3233 h 3592"/>
              <a:gd name="T52" fmla="*/ 527 w 3594"/>
              <a:gd name="T53" fmla="*/ 3063 h 3592"/>
              <a:gd name="T54" fmla="*/ 357 w 3594"/>
              <a:gd name="T55" fmla="*/ 2868 h 3592"/>
              <a:gd name="T56" fmla="*/ 217 w 3594"/>
              <a:gd name="T57" fmla="*/ 2649 h 3592"/>
              <a:gd name="T58" fmla="*/ 110 w 3594"/>
              <a:gd name="T59" fmla="*/ 2411 h 3592"/>
              <a:gd name="T60" fmla="*/ 36 w 3594"/>
              <a:gd name="T61" fmla="*/ 2156 h 3592"/>
              <a:gd name="T62" fmla="*/ 2 w 3594"/>
              <a:gd name="T63" fmla="*/ 1887 h 3592"/>
              <a:gd name="T64" fmla="*/ 9 w 3594"/>
              <a:gd name="T65" fmla="*/ 1611 h 3592"/>
              <a:gd name="T66" fmla="*/ 55 w 3594"/>
              <a:gd name="T67" fmla="*/ 1347 h 3592"/>
              <a:gd name="T68" fmla="*/ 141 w 3594"/>
              <a:gd name="T69" fmla="*/ 1097 h 3592"/>
              <a:gd name="T70" fmla="*/ 260 w 3594"/>
              <a:gd name="T71" fmla="*/ 864 h 3592"/>
              <a:gd name="T72" fmla="*/ 410 w 3594"/>
              <a:gd name="T73" fmla="*/ 654 h 3592"/>
              <a:gd name="T74" fmla="*/ 589 w 3594"/>
              <a:gd name="T75" fmla="*/ 466 h 3592"/>
              <a:gd name="T76" fmla="*/ 794 w 3594"/>
              <a:gd name="T77" fmla="*/ 307 h 3592"/>
              <a:gd name="T78" fmla="*/ 1018 w 3594"/>
              <a:gd name="T79" fmla="*/ 176 h 3592"/>
              <a:gd name="T80" fmla="*/ 1263 w 3594"/>
              <a:gd name="T81" fmla="*/ 81 h 3592"/>
              <a:gd name="T82" fmla="*/ 1523 w 3594"/>
              <a:gd name="T83" fmla="*/ 19 h 3592"/>
              <a:gd name="T84" fmla="*/ 1797 w 3594"/>
              <a:gd name="T85" fmla="*/ 0 h 35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3594" h="3592">
                <a:moveTo>
                  <a:pt x="1797" y="0"/>
                </a:moveTo>
                <a:lnTo>
                  <a:pt x="1890" y="2"/>
                </a:lnTo>
                <a:lnTo>
                  <a:pt x="1981" y="7"/>
                </a:lnTo>
                <a:lnTo>
                  <a:pt x="2071" y="19"/>
                </a:lnTo>
                <a:lnTo>
                  <a:pt x="2159" y="35"/>
                </a:lnTo>
                <a:lnTo>
                  <a:pt x="2245" y="54"/>
                </a:lnTo>
                <a:lnTo>
                  <a:pt x="2331" y="81"/>
                </a:lnTo>
                <a:lnTo>
                  <a:pt x="2414" y="107"/>
                </a:lnTo>
                <a:lnTo>
                  <a:pt x="2495" y="140"/>
                </a:lnTo>
                <a:lnTo>
                  <a:pt x="2576" y="176"/>
                </a:lnTo>
                <a:lnTo>
                  <a:pt x="2653" y="216"/>
                </a:lnTo>
                <a:lnTo>
                  <a:pt x="2729" y="259"/>
                </a:lnTo>
                <a:lnTo>
                  <a:pt x="2800" y="307"/>
                </a:lnTo>
                <a:lnTo>
                  <a:pt x="2872" y="357"/>
                </a:lnTo>
                <a:lnTo>
                  <a:pt x="2939" y="409"/>
                </a:lnTo>
                <a:lnTo>
                  <a:pt x="3005" y="466"/>
                </a:lnTo>
                <a:lnTo>
                  <a:pt x="3067" y="526"/>
                </a:lnTo>
                <a:lnTo>
                  <a:pt x="3127" y="588"/>
                </a:lnTo>
                <a:lnTo>
                  <a:pt x="3184" y="654"/>
                </a:lnTo>
                <a:lnTo>
                  <a:pt x="3237" y="721"/>
                </a:lnTo>
                <a:lnTo>
                  <a:pt x="3287" y="792"/>
                </a:lnTo>
                <a:lnTo>
                  <a:pt x="3334" y="864"/>
                </a:lnTo>
                <a:lnTo>
                  <a:pt x="3377" y="940"/>
                </a:lnTo>
                <a:lnTo>
                  <a:pt x="3418" y="1016"/>
                </a:lnTo>
                <a:lnTo>
                  <a:pt x="3453" y="1097"/>
                </a:lnTo>
                <a:lnTo>
                  <a:pt x="3484" y="1178"/>
                </a:lnTo>
                <a:lnTo>
                  <a:pt x="3513" y="1261"/>
                </a:lnTo>
                <a:lnTo>
                  <a:pt x="3537" y="1347"/>
                </a:lnTo>
                <a:lnTo>
                  <a:pt x="3558" y="1433"/>
                </a:lnTo>
                <a:lnTo>
                  <a:pt x="3575" y="1521"/>
                </a:lnTo>
                <a:lnTo>
                  <a:pt x="3585" y="1611"/>
                </a:lnTo>
                <a:lnTo>
                  <a:pt x="3592" y="1702"/>
                </a:lnTo>
                <a:lnTo>
                  <a:pt x="3594" y="1795"/>
                </a:lnTo>
                <a:lnTo>
                  <a:pt x="3592" y="1887"/>
                </a:lnTo>
                <a:lnTo>
                  <a:pt x="3585" y="1978"/>
                </a:lnTo>
                <a:lnTo>
                  <a:pt x="3575" y="2068"/>
                </a:lnTo>
                <a:lnTo>
                  <a:pt x="3558" y="2156"/>
                </a:lnTo>
                <a:lnTo>
                  <a:pt x="3537" y="2242"/>
                </a:lnTo>
                <a:lnTo>
                  <a:pt x="3513" y="2328"/>
                </a:lnTo>
                <a:lnTo>
                  <a:pt x="3484" y="2411"/>
                </a:lnTo>
                <a:lnTo>
                  <a:pt x="3453" y="2492"/>
                </a:lnTo>
                <a:lnTo>
                  <a:pt x="3418" y="2573"/>
                </a:lnTo>
                <a:lnTo>
                  <a:pt x="3377" y="2649"/>
                </a:lnTo>
                <a:lnTo>
                  <a:pt x="3334" y="2725"/>
                </a:lnTo>
                <a:lnTo>
                  <a:pt x="3287" y="2797"/>
                </a:lnTo>
                <a:lnTo>
                  <a:pt x="3237" y="2868"/>
                </a:lnTo>
                <a:lnTo>
                  <a:pt x="3184" y="2937"/>
                </a:lnTo>
                <a:lnTo>
                  <a:pt x="3127" y="3002"/>
                </a:lnTo>
                <a:lnTo>
                  <a:pt x="3067" y="3063"/>
                </a:lnTo>
                <a:lnTo>
                  <a:pt x="3005" y="3123"/>
                </a:lnTo>
                <a:lnTo>
                  <a:pt x="2939" y="3180"/>
                </a:lnTo>
                <a:lnTo>
                  <a:pt x="2872" y="3233"/>
                </a:lnTo>
                <a:lnTo>
                  <a:pt x="2800" y="3283"/>
                </a:lnTo>
                <a:lnTo>
                  <a:pt x="2729" y="3330"/>
                </a:lnTo>
                <a:lnTo>
                  <a:pt x="2653" y="3373"/>
                </a:lnTo>
                <a:lnTo>
                  <a:pt x="2576" y="3413"/>
                </a:lnTo>
                <a:lnTo>
                  <a:pt x="2495" y="3449"/>
                </a:lnTo>
                <a:lnTo>
                  <a:pt x="2414" y="3482"/>
                </a:lnTo>
                <a:lnTo>
                  <a:pt x="2331" y="3511"/>
                </a:lnTo>
                <a:lnTo>
                  <a:pt x="2245" y="3535"/>
                </a:lnTo>
                <a:lnTo>
                  <a:pt x="2159" y="3554"/>
                </a:lnTo>
                <a:lnTo>
                  <a:pt x="2071" y="3571"/>
                </a:lnTo>
                <a:lnTo>
                  <a:pt x="1981" y="3582"/>
                </a:lnTo>
                <a:lnTo>
                  <a:pt x="1890" y="3590"/>
                </a:lnTo>
                <a:lnTo>
                  <a:pt x="1797" y="3592"/>
                </a:lnTo>
                <a:lnTo>
                  <a:pt x="1704" y="3590"/>
                </a:lnTo>
                <a:lnTo>
                  <a:pt x="1613" y="3582"/>
                </a:lnTo>
                <a:lnTo>
                  <a:pt x="1523" y="3571"/>
                </a:lnTo>
                <a:lnTo>
                  <a:pt x="1435" y="3554"/>
                </a:lnTo>
                <a:lnTo>
                  <a:pt x="1349" y="3535"/>
                </a:lnTo>
                <a:lnTo>
                  <a:pt x="1263" y="3511"/>
                </a:lnTo>
                <a:lnTo>
                  <a:pt x="1180" y="3482"/>
                </a:lnTo>
                <a:lnTo>
                  <a:pt x="1099" y="3449"/>
                </a:lnTo>
                <a:lnTo>
                  <a:pt x="1018" y="3413"/>
                </a:lnTo>
                <a:lnTo>
                  <a:pt x="941" y="3373"/>
                </a:lnTo>
                <a:lnTo>
                  <a:pt x="865" y="3330"/>
                </a:lnTo>
                <a:lnTo>
                  <a:pt x="794" y="3283"/>
                </a:lnTo>
                <a:lnTo>
                  <a:pt x="722" y="3233"/>
                </a:lnTo>
                <a:lnTo>
                  <a:pt x="655" y="3180"/>
                </a:lnTo>
                <a:lnTo>
                  <a:pt x="589" y="3123"/>
                </a:lnTo>
                <a:lnTo>
                  <a:pt x="527" y="3063"/>
                </a:lnTo>
                <a:lnTo>
                  <a:pt x="467" y="3002"/>
                </a:lnTo>
                <a:lnTo>
                  <a:pt x="410" y="2937"/>
                </a:lnTo>
                <a:lnTo>
                  <a:pt x="357" y="2868"/>
                </a:lnTo>
                <a:lnTo>
                  <a:pt x="307" y="2797"/>
                </a:lnTo>
                <a:lnTo>
                  <a:pt x="260" y="2725"/>
                </a:lnTo>
                <a:lnTo>
                  <a:pt x="217" y="2649"/>
                </a:lnTo>
                <a:lnTo>
                  <a:pt x="176" y="2573"/>
                </a:lnTo>
                <a:lnTo>
                  <a:pt x="141" y="2492"/>
                </a:lnTo>
                <a:lnTo>
                  <a:pt x="110" y="2411"/>
                </a:lnTo>
                <a:lnTo>
                  <a:pt x="81" y="2328"/>
                </a:lnTo>
                <a:lnTo>
                  <a:pt x="55" y="2242"/>
                </a:lnTo>
                <a:lnTo>
                  <a:pt x="36" y="2156"/>
                </a:lnTo>
                <a:lnTo>
                  <a:pt x="19" y="2068"/>
                </a:lnTo>
                <a:lnTo>
                  <a:pt x="9" y="1978"/>
                </a:lnTo>
                <a:lnTo>
                  <a:pt x="2" y="1887"/>
                </a:lnTo>
                <a:lnTo>
                  <a:pt x="0" y="1795"/>
                </a:lnTo>
                <a:lnTo>
                  <a:pt x="2" y="1702"/>
                </a:lnTo>
                <a:lnTo>
                  <a:pt x="9" y="1611"/>
                </a:lnTo>
                <a:lnTo>
                  <a:pt x="19" y="1521"/>
                </a:lnTo>
                <a:lnTo>
                  <a:pt x="36" y="1433"/>
                </a:lnTo>
                <a:lnTo>
                  <a:pt x="55" y="1347"/>
                </a:lnTo>
                <a:lnTo>
                  <a:pt x="81" y="1261"/>
                </a:lnTo>
                <a:lnTo>
                  <a:pt x="110" y="1178"/>
                </a:lnTo>
                <a:lnTo>
                  <a:pt x="141" y="1097"/>
                </a:lnTo>
                <a:lnTo>
                  <a:pt x="176" y="1016"/>
                </a:lnTo>
                <a:lnTo>
                  <a:pt x="217" y="940"/>
                </a:lnTo>
                <a:lnTo>
                  <a:pt x="260" y="864"/>
                </a:lnTo>
                <a:lnTo>
                  <a:pt x="307" y="792"/>
                </a:lnTo>
                <a:lnTo>
                  <a:pt x="357" y="721"/>
                </a:lnTo>
                <a:lnTo>
                  <a:pt x="410" y="654"/>
                </a:lnTo>
                <a:lnTo>
                  <a:pt x="467" y="588"/>
                </a:lnTo>
                <a:lnTo>
                  <a:pt x="527" y="526"/>
                </a:lnTo>
                <a:lnTo>
                  <a:pt x="589" y="466"/>
                </a:lnTo>
                <a:lnTo>
                  <a:pt x="655" y="409"/>
                </a:lnTo>
                <a:lnTo>
                  <a:pt x="722" y="357"/>
                </a:lnTo>
                <a:lnTo>
                  <a:pt x="794" y="307"/>
                </a:lnTo>
                <a:lnTo>
                  <a:pt x="865" y="259"/>
                </a:lnTo>
                <a:lnTo>
                  <a:pt x="941" y="216"/>
                </a:lnTo>
                <a:lnTo>
                  <a:pt x="1018" y="176"/>
                </a:lnTo>
                <a:lnTo>
                  <a:pt x="1099" y="140"/>
                </a:lnTo>
                <a:lnTo>
                  <a:pt x="1180" y="107"/>
                </a:lnTo>
                <a:lnTo>
                  <a:pt x="1263" y="81"/>
                </a:lnTo>
                <a:lnTo>
                  <a:pt x="1349" y="54"/>
                </a:lnTo>
                <a:lnTo>
                  <a:pt x="1435" y="35"/>
                </a:lnTo>
                <a:lnTo>
                  <a:pt x="1523" y="19"/>
                </a:lnTo>
                <a:lnTo>
                  <a:pt x="1613" y="7"/>
                </a:lnTo>
                <a:lnTo>
                  <a:pt x="1704" y="2"/>
                </a:lnTo>
                <a:lnTo>
                  <a:pt x="1797" y="0"/>
                </a:lnTo>
              </a:path>
            </a:pathLst>
          </a:custGeom>
          <a:noFill/>
          <a:ln w="6350" cmpd="sng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9" name="Freeform 304" descr="Recycled paper"/>
          <p:cNvSpPr>
            <a:spLocks noChangeAspect="1"/>
          </p:cNvSpPr>
          <p:nvPr/>
        </p:nvSpPr>
        <p:spPr bwMode="auto">
          <a:xfrm>
            <a:off x="3976861" y="4969620"/>
            <a:ext cx="4252913" cy="1544637"/>
          </a:xfrm>
          <a:custGeom>
            <a:avLst/>
            <a:gdLst>
              <a:gd name="T0" fmla="*/ 2619 w 2679"/>
              <a:gd name="T1" fmla="*/ 307 h 973"/>
              <a:gd name="T2" fmla="*/ 2679 w 2679"/>
              <a:gd name="T3" fmla="*/ 0 h 973"/>
              <a:gd name="T4" fmla="*/ 2040 w 2679"/>
              <a:gd name="T5" fmla="*/ 0 h 973"/>
              <a:gd name="T6" fmla="*/ 2040 w 2679"/>
              <a:gd name="T7" fmla="*/ 33 h 973"/>
              <a:gd name="T8" fmla="*/ 2035 w 2679"/>
              <a:gd name="T9" fmla="*/ 33 h 973"/>
              <a:gd name="T10" fmla="*/ 2035 w 2679"/>
              <a:gd name="T11" fmla="*/ 0 h 973"/>
              <a:gd name="T12" fmla="*/ 326 w 2679"/>
              <a:gd name="T13" fmla="*/ 0 h 973"/>
              <a:gd name="T14" fmla="*/ 326 w 2679"/>
              <a:gd name="T15" fmla="*/ 443 h 973"/>
              <a:gd name="T16" fmla="*/ 0 w 2679"/>
              <a:gd name="T17" fmla="*/ 443 h 973"/>
              <a:gd name="T18" fmla="*/ 19 w 2679"/>
              <a:gd name="T19" fmla="*/ 662 h 973"/>
              <a:gd name="T20" fmla="*/ 703 w 2679"/>
              <a:gd name="T21" fmla="*/ 964 h 973"/>
              <a:gd name="T22" fmla="*/ 1341 w 2679"/>
              <a:gd name="T23" fmla="*/ 973 h 973"/>
              <a:gd name="T24" fmla="*/ 1933 w 2679"/>
              <a:gd name="T25" fmla="*/ 814 h 973"/>
              <a:gd name="T26" fmla="*/ 2478 w 2679"/>
              <a:gd name="T27" fmla="*/ 507 h 973"/>
              <a:gd name="T28" fmla="*/ 2619 w 2679"/>
              <a:gd name="T29" fmla="*/ 307 h 9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679" h="973">
                <a:moveTo>
                  <a:pt x="2619" y="307"/>
                </a:moveTo>
                <a:lnTo>
                  <a:pt x="2679" y="0"/>
                </a:lnTo>
                <a:lnTo>
                  <a:pt x="2040" y="0"/>
                </a:lnTo>
                <a:lnTo>
                  <a:pt x="2040" y="33"/>
                </a:lnTo>
                <a:lnTo>
                  <a:pt x="2035" y="33"/>
                </a:lnTo>
                <a:lnTo>
                  <a:pt x="2035" y="0"/>
                </a:lnTo>
                <a:lnTo>
                  <a:pt x="326" y="0"/>
                </a:lnTo>
                <a:lnTo>
                  <a:pt x="326" y="443"/>
                </a:lnTo>
                <a:lnTo>
                  <a:pt x="0" y="443"/>
                </a:lnTo>
                <a:lnTo>
                  <a:pt x="19" y="662"/>
                </a:lnTo>
                <a:lnTo>
                  <a:pt x="703" y="964"/>
                </a:lnTo>
                <a:lnTo>
                  <a:pt x="1341" y="973"/>
                </a:lnTo>
                <a:lnTo>
                  <a:pt x="1933" y="814"/>
                </a:lnTo>
                <a:lnTo>
                  <a:pt x="2478" y="507"/>
                </a:lnTo>
                <a:lnTo>
                  <a:pt x="2619" y="307"/>
                </a:ln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" name="Freeform 305"/>
          <p:cNvSpPr>
            <a:spLocks noChangeAspect="1"/>
          </p:cNvSpPr>
          <p:nvPr/>
        </p:nvSpPr>
        <p:spPr bwMode="auto">
          <a:xfrm>
            <a:off x="5369099" y="5728445"/>
            <a:ext cx="858837" cy="858837"/>
          </a:xfrm>
          <a:custGeom>
            <a:avLst/>
            <a:gdLst>
              <a:gd name="T0" fmla="*/ 298 w 541"/>
              <a:gd name="T1" fmla="*/ 0 h 541"/>
              <a:gd name="T2" fmla="*/ 338 w 541"/>
              <a:gd name="T3" fmla="*/ 7 h 541"/>
              <a:gd name="T4" fmla="*/ 376 w 541"/>
              <a:gd name="T5" fmla="*/ 22 h 541"/>
              <a:gd name="T6" fmla="*/ 410 w 541"/>
              <a:gd name="T7" fmla="*/ 38 h 541"/>
              <a:gd name="T8" fmla="*/ 443 w 541"/>
              <a:gd name="T9" fmla="*/ 62 h 541"/>
              <a:gd name="T10" fmla="*/ 472 w 541"/>
              <a:gd name="T11" fmla="*/ 88 h 541"/>
              <a:gd name="T12" fmla="*/ 495 w 541"/>
              <a:gd name="T13" fmla="*/ 119 h 541"/>
              <a:gd name="T14" fmla="*/ 514 w 541"/>
              <a:gd name="T15" fmla="*/ 153 h 541"/>
              <a:gd name="T16" fmla="*/ 529 w 541"/>
              <a:gd name="T17" fmla="*/ 191 h 541"/>
              <a:gd name="T18" fmla="*/ 538 w 541"/>
              <a:gd name="T19" fmla="*/ 229 h 541"/>
              <a:gd name="T20" fmla="*/ 541 w 541"/>
              <a:gd name="T21" fmla="*/ 269 h 541"/>
              <a:gd name="T22" fmla="*/ 538 w 541"/>
              <a:gd name="T23" fmla="*/ 312 h 541"/>
              <a:gd name="T24" fmla="*/ 529 w 541"/>
              <a:gd name="T25" fmla="*/ 350 h 541"/>
              <a:gd name="T26" fmla="*/ 514 w 541"/>
              <a:gd name="T27" fmla="*/ 388 h 541"/>
              <a:gd name="T28" fmla="*/ 495 w 541"/>
              <a:gd name="T29" fmla="*/ 422 h 541"/>
              <a:gd name="T30" fmla="*/ 472 w 541"/>
              <a:gd name="T31" fmla="*/ 453 h 541"/>
              <a:gd name="T32" fmla="*/ 443 w 541"/>
              <a:gd name="T33" fmla="*/ 479 h 541"/>
              <a:gd name="T34" fmla="*/ 410 w 541"/>
              <a:gd name="T35" fmla="*/ 503 h 541"/>
              <a:gd name="T36" fmla="*/ 376 w 541"/>
              <a:gd name="T37" fmla="*/ 519 h 541"/>
              <a:gd name="T38" fmla="*/ 338 w 541"/>
              <a:gd name="T39" fmla="*/ 533 h 541"/>
              <a:gd name="T40" fmla="*/ 298 w 541"/>
              <a:gd name="T41" fmla="*/ 541 h 541"/>
              <a:gd name="T42" fmla="*/ 257 w 541"/>
              <a:gd name="T43" fmla="*/ 541 h 541"/>
              <a:gd name="T44" fmla="*/ 217 w 541"/>
              <a:gd name="T45" fmla="*/ 536 h 541"/>
              <a:gd name="T46" fmla="*/ 176 w 541"/>
              <a:gd name="T47" fmla="*/ 524 h 541"/>
              <a:gd name="T48" fmla="*/ 140 w 541"/>
              <a:gd name="T49" fmla="*/ 510 h 541"/>
              <a:gd name="T50" fmla="*/ 107 w 541"/>
              <a:gd name="T51" fmla="*/ 488 h 541"/>
              <a:gd name="T52" fmla="*/ 78 w 541"/>
              <a:gd name="T53" fmla="*/ 462 h 541"/>
              <a:gd name="T54" fmla="*/ 52 w 541"/>
              <a:gd name="T55" fmla="*/ 433 h 541"/>
              <a:gd name="T56" fmla="*/ 31 w 541"/>
              <a:gd name="T57" fmla="*/ 400 h 541"/>
              <a:gd name="T58" fmla="*/ 16 w 541"/>
              <a:gd name="T59" fmla="*/ 364 h 541"/>
              <a:gd name="T60" fmla="*/ 4 w 541"/>
              <a:gd name="T61" fmla="*/ 324 h 541"/>
              <a:gd name="T62" fmla="*/ 0 w 541"/>
              <a:gd name="T63" fmla="*/ 284 h 541"/>
              <a:gd name="T64" fmla="*/ 0 w 541"/>
              <a:gd name="T65" fmla="*/ 243 h 541"/>
              <a:gd name="T66" fmla="*/ 7 w 541"/>
              <a:gd name="T67" fmla="*/ 203 h 541"/>
              <a:gd name="T68" fmla="*/ 21 w 541"/>
              <a:gd name="T69" fmla="*/ 164 h 541"/>
              <a:gd name="T70" fmla="*/ 38 w 541"/>
              <a:gd name="T71" fmla="*/ 129 h 541"/>
              <a:gd name="T72" fmla="*/ 62 w 541"/>
              <a:gd name="T73" fmla="*/ 98 h 541"/>
              <a:gd name="T74" fmla="*/ 88 w 541"/>
              <a:gd name="T75" fmla="*/ 69 h 541"/>
              <a:gd name="T76" fmla="*/ 119 w 541"/>
              <a:gd name="T77" fmla="*/ 45 h 541"/>
              <a:gd name="T78" fmla="*/ 152 w 541"/>
              <a:gd name="T79" fmla="*/ 26 h 541"/>
              <a:gd name="T80" fmla="*/ 190 w 541"/>
              <a:gd name="T81" fmla="*/ 12 h 541"/>
              <a:gd name="T82" fmla="*/ 228 w 541"/>
              <a:gd name="T83" fmla="*/ 3 h 541"/>
              <a:gd name="T84" fmla="*/ 271 w 541"/>
              <a:gd name="T85" fmla="*/ 0 h 5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541" h="541">
                <a:moveTo>
                  <a:pt x="271" y="0"/>
                </a:moveTo>
                <a:lnTo>
                  <a:pt x="283" y="0"/>
                </a:lnTo>
                <a:lnTo>
                  <a:pt x="298" y="0"/>
                </a:lnTo>
                <a:lnTo>
                  <a:pt x="312" y="3"/>
                </a:lnTo>
                <a:lnTo>
                  <a:pt x="324" y="5"/>
                </a:lnTo>
                <a:lnTo>
                  <a:pt x="338" y="7"/>
                </a:lnTo>
                <a:lnTo>
                  <a:pt x="350" y="12"/>
                </a:lnTo>
                <a:lnTo>
                  <a:pt x="364" y="17"/>
                </a:lnTo>
                <a:lnTo>
                  <a:pt x="376" y="22"/>
                </a:lnTo>
                <a:lnTo>
                  <a:pt x="388" y="26"/>
                </a:lnTo>
                <a:lnTo>
                  <a:pt x="400" y="31"/>
                </a:lnTo>
                <a:lnTo>
                  <a:pt x="410" y="38"/>
                </a:lnTo>
                <a:lnTo>
                  <a:pt x="422" y="45"/>
                </a:lnTo>
                <a:lnTo>
                  <a:pt x="433" y="53"/>
                </a:lnTo>
                <a:lnTo>
                  <a:pt x="443" y="62"/>
                </a:lnTo>
                <a:lnTo>
                  <a:pt x="453" y="69"/>
                </a:lnTo>
                <a:lnTo>
                  <a:pt x="462" y="79"/>
                </a:lnTo>
                <a:lnTo>
                  <a:pt x="472" y="88"/>
                </a:lnTo>
                <a:lnTo>
                  <a:pt x="479" y="98"/>
                </a:lnTo>
                <a:lnTo>
                  <a:pt x="488" y="107"/>
                </a:lnTo>
                <a:lnTo>
                  <a:pt x="495" y="119"/>
                </a:lnTo>
                <a:lnTo>
                  <a:pt x="503" y="129"/>
                </a:lnTo>
                <a:lnTo>
                  <a:pt x="510" y="141"/>
                </a:lnTo>
                <a:lnTo>
                  <a:pt x="514" y="153"/>
                </a:lnTo>
                <a:lnTo>
                  <a:pt x="519" y="164"/>
                </a:lnTo>
                <a:lnTo>
                  <a:pt x="524" y="176"/>
                </a:lnTo>
                <a:lnTo>
                  <a:pt x="529" y="191"/>
                </a:lnTo>
                <a:lnTo>
                  <a:pt x="534" y="203"/>
                </a:lnTo>
                <a:lnTo>
                  <a:pt x="536" y="217"/>
                </a:lnTo>
                <a:lnTo>
                  <a:pt x="538" y="229"/>
                </a:lnTo>
                <a:lnTo>
                  <a:pt x="541" y="243"/>
                </a:lnTo>
                <a:lnTo>
                  <a:pt x="541" y="257"/>
                </a:lnTo>
                <a:lnTo>
                  <a:pt x="541" y="269"/>
                </a:lnTo>
                <a:lnTo>
                  <a:pt x="541" y="284"/>
                </a:lnTo>
                <a:lnTo>
                  <a:pt x="541" y="298"/>
                </a:lnTo>
                <a:lnTo>
                  <a:pt x="538" y="312"/>
                </a:lnTo>
                <a:lnTo>
                  <a:pt x="536" y="324"/>
                </a:lnTo>
                <a:lnTo>
                  <a:pt x="534" y="338"/>
                </a:lnTo>
                <a:lnTo>
                  <a:pt x="529" y="350"/>
                </a:lnTo>
                <a:lnTo>
                  <a:pt x="524" y="364"/>
                </a:lnTo>
                <a:lnTo>
                  <a:pt x="519" y="376"/>
                </a:lnTo>
                <a:lnTo>
                  <a:pt x="514" y="388"/>
                </a:lnTo>
                <a:lnTo>
                  <a:pt x="510" y="400"/>
                </a:lnTo>
                <a:lnTo>
                  <a:pt x="503" y="410"/>
                </a:lnTo>
                <a:lnTo>
                  <a:pt x="495" y="422"/>
                </a:lnTo>
                <a:lnTo>
                  <a:pt x="488" y="433"/>
                </a:lnTo>
                <a:lnTo>
                  <a:pt x="479" y="443"/>
                </a:lnTo>
                <a:lnTo>
                  <a:pt x="472" y="453"/>
                </a:lnTo>
                <a:lnTo>
                  <a:pt x="462" y="462"/>
                </a:lnTo>
                <a:lnTo>
                  <a:pt x="453" y="472"/>
                </a:lnTo>
                <a:lnTo>
                  <a:pt x="443" y="479"/>
                </a:lnTo>
                <a:lnTo>
                  <a:pt x="433" y="488"/>
                </a:lnTo>
                <a:lnTo>
                  <a:pt x="422" y="495"/>
                </a:lnTo>
                <a:lnTo>
                  <a:pt x="410" y="503"/>
                </a:lnTo>
                <a:lnTo>
                  <a:pt x="400" y="510"/>
                </a:lnTo>
                <a:lnTo>
                  <a:pt x="388" y="514"/>
                </a:lnTo>
                <a:lnTo>
                  <a:pt x="376" y="519"/>
                </a:lnTo>
                <a:lnTo>
                  <a:pt x="364" y="524"/>
                </a:lnTo>
                <a:lnTo>
                  <a:pt x="350" y="529"/>
                </a:lnTo>
                <a:lnTo>
                  <a:pt x="338" y="533"/>
                </a:lnTo>
                <a:lnTo>
                  <a:pt x="324" y="536"/>
                </a:lnTo>
                <a:lnTo>
                  <a:pt x="312" y="538"/>
                </a:lnTo>
                <a:lnTo>
                  <a:pt x="298" y="541"/>
                </a:lnTo>
                <a:lnTo>
                  <a:pt x="283" y="541"/>
                </a:lnTo>
                <a:lnTo>
                  <a:pt x="271" y="541"/>
                </a:lnTo>
                <a:lnTo>
                  <a:pt x="257" y="541"/>
                </a:lnTo>
                <a:lnTo>
                  <a:pt x="243" y="541"/>
                </a:lnTo>
                <a:lnTo>
                  <a:pt x="228" y="538"/>
                </a:lnTo>
                <a:lnTo>
                  <a:pt x="217" y="536"/>
                </a:lnTo>
                <a:lnTo>
                  <a:pt x="202" y="533"/>
                </a:lnTo>
                <a:lnTo>
                  <a:pt x="190" y="529"/>
                </a:lnTo>
                <a:lnTo>
                  <a:pt x="176" y="524"/>
                </a:lnTo>
                <a:lnTo>
                  <a:pt x="164" y="519"/>
                </a:lnTo>
                <a:lnTo>
                  <a:pt x="152" y="514"/>
                </a:lnTo>
                <a:lnTo>
                  <a:pt x="140" y="510"/>
                </a:lnTo>
                <a:lnTo>
                  <a:pt x="131" y="503"/>
                </a:lnTo>
                <a:lnTo>
                  <a:pt x="119" y="495"/>
                </a:lnTo>
                <a:lnTo>
                  <a:pt x="107" y="488"/>
                </a:lnTo>
                <a:lnTo>
                  <a:pt x="97" y="479"/>
                </a:lnTo>
                <a:lnTo>
                  <a:pt x="88" y="472"/>
                </a:lnTo>
                <a:lnTo>
                  <a:pt x="78" y="462"/>
                </a:lnTo>
                <a:lnTo>
                  <a:pt x="69" y="453"/>
                </a:lnTo>
                <a:lnTo>
                  <a:pt x="62" y="443"/>
                </a:lnTo>
                <a:lnTo>
                  <a:pt x="52" y="433"/>
                </a:lnTo>
                <a:lnTo>
                  <a:pt x="45" y="422"/>
                </a:lnTo>
                <a:lnTo>
                  <a:pt x="38" y="410"/>
                </a:lnTo>
                <a:lnTo>
                  <a:pt x="31" y="400"/>
                </a:lnTo>
                <a:lnTo>
                  <a:pt x="26" y="388"/>
                </a:lnTo>
                <a:lnTo>
                  <a:pt x="21" y="376"/>
                </a:lnTo>
                <a:lnTo>
                  <a:pt x="16" y="364"/>
                </a:lnTo>
                <a:lnTo>
                  <a:pt x="12" y="350"/>
                </a:lnTo>
                <a:lnTo>
                  <a:pt x="7" y="338"/>
                </a:lnTo>
                <a:lnTo>
                  <a:pt x="4" y="324"/>
                </a:lnTo>
                <a:lnTo>
                  <a:pt x="2" y="312"/>
                </a:lnTo>
                <a:lnTo>
                  <a:pt x="0" y="298"/>
                </a:lnTo>
                <a:lnTo>
                  <a:pt x="0" y="284"/>
                </a:lnTo>
                <a:lnTo>
                  <a:pt x="0" y="269"/>
                </a:lnTo>
                <a:lnTo>
                  <a:pt x="0" y="257"/>
                </a:lnTo>
                <a:lnTo>
                  <a:pt x="0" y="243"/>
                </a:lnTo>
                <a:lnTo>
                  <a:pt x="2" y="229"/>
                </a:lnTo>
                <a:lnTo>
                  <a:pt x="4" y="217"/>
                </a:lnTo>
                <a:lnTo>
                  <a:pt x="7" y="203"/>
                </a:lnTo>
                <a:lnTo>
                  <a:pt x="12" y="191"/>
                </a:lnTo>
                <a:lnTo>
                  <a:pt x="16" y="176"/>
                </a:lnTo>
                <a:lnTo>
                  <a:pt x="21" y="164"/>
                </a:lnTo>
                <a:lnTo>
                  <a:pt x="26" y="153"/>
                </a:lnTo>
                <a:lnTo>
                  <a:pt x="31" y="141"/>
                </a:lnTo>
                <a:lnTo>
                  <a:pt x="38" y="129"/>
                </a:lnTo>
                <a:lnTo>
                  <a:pt x="45" y="119"/>
                </a:lnTo>
                <a:lnTo>
                  <a:pt x="52" y="107"/>
                </a:lnTo>
                <a:lnTo>
                  <a:pt x="62" y="98"/>
                </a:lnTo>
                <a:lnTo>
                  <a:pt x="69" y="88"/>
                </a:lnTo>
                <a:lnTo>
                  <a:pt x="78" y="79"/>
                </a:lnTo>
                <a:lnTo>
                  <a:pt x="88" y="69"/>
                </a:lnTo>
                <a:lnTo>
                  <a:pt x="97" y="62"/>
                </a:lnTo>
                <a:lnTo>
                  <a:pt x="107" y="53"/>
                </a:lnTo>
                <a:lnTo>
                  <a:pt x="119" y="45"/>
                </a:lnTo>
                <a:lnTo>
                  <a:pt x="131" y="38"/>
                </a:lnTo>
                <a:lnTo>
                  <a:pt x="140" y="31"/>
                </a:lnTo>
                <a:lnTo>
                  <a:pt x="152" y="26"/>
                </a:lnTo>
                <a:lnTo>
                  <a:pt x="164" y="22"/>
                </a:lnTo>
                <a:lnTo>
                  <a:pt x="176" y="17"/>
                </a:lnTo>
                <a:lnTo>
                  <a:pt x="190" y="12"/>
                </a:lnTo>
                <a:lnTo>
                  <a:pt x="202" y="7"/>
                </a:lnTo>
                <a:lnTo>
                  <a:pt x="217" y="5"/>
                </a:lnTo>
                <a:lnTo>
                  <a:pt x="228" y="3"/>
                </a:lnTo>
                <a:lnTo>
                  <a:pt x="243" y="0"/>
                </a:lnTo>
                <a:lnTo>
                  <a:pt x="257" y="0"/>
                </a:lnTo>
                <a:lnTo>
                  <a:pt x="271" y="0"/>
                </a:lnTo>
                <a:close/>
              </a:path>
            </a:pathLst>
          </a:custGeom>
          <a:solidFill>
            <a:srgbClr val="FFFFFF"/>
          </a:solidFill>
          <a:ln w="635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1" name="Freeform 306"/>
          <p:cNvSpPr>
            <a:spLocks noChangeAspect="1"/>
          </p:cNvSpPr>
          <p:nvPr/>
        </p:nvSpPr>
        <p:spPr bwMode="auto">
          <a:xfrm>
            <a:off x="2697336" y="302370"/>
            <a:ext cx="6197600" cy="6189662"/>
          </a:xfrm>
          <a:custGeom>
            <a:avLst/>
            <a:gdLst>
              <a:gd name="T0" fmla="*/ 2152 w 3904"/>
              <a:gd name="T1" fmla="*/ 9 h 3899"/>
              <a:gd name="T2" fmla="*/ 2438 w 3904"/>
              <a:gd name="T3" fmla="*/ 59 h 3899"/>
              <a:gd name="T4" fmla="*/ 2710 w 3904"/>
              <a:gd name="T5" fmla="*/ 152 h 3899"/>
              <a:gd name="T6" fmla="*/ 2963 w 3904"/>
              <a:gd name="T7" fmla="*/ 281 h 3899"/>
              <a:gd name="T8" fmla="*/ 3191 w 3904"/>
              <a:gd name="T9" fmla="*/ 445 h 3899"/>
              <a:gd name="T10" fmla="*/ 3396 w 3904"/>
              <a:gd name="T11" fmla="*/ 638 h 3899"/>
              <a:gd name="T12" fmla="*/ 3570 w 3904"/>
              <a:gd name="T13" fmla="*/ 859 h 3899"/>
              <a:gd name="T14" fmla="*/ 3711 w 3904"/>
              <a:gd name="T15" fmla="*/ 1104 h 3899"/>
              <a:gd name="T16" fmla="*/ 3816 w 3904"/>
              <a:gd name="T17" fmla="*/ 1371 h 3899"/>
              <a:gd name="T18" fmla="*/ 3880 w 3904"/>
              <a:gd name="T19" fmla="*/ 1652 h 3899"/>
              <a:gd name="T20" fmla="*/ 3904 w 3904"/>
              <a:gd name="T21" fmla="*/ 1949 h 3899"/>
              <a:gd name="T22" fmla="*/ 3880 w 3904"/>
              <a:gd name="T23" fmla="*/ 2245 h 3899"/>
              <a:gd name="T24" fmla="*/ 3816 w 3904"/>
              <a:gd name="T25" fmla="*/ 2528 h 3899"/>
              <a:gd name="T26" fmla="*/ 3711 w 3904"/>
              <a:gd name="T27" fmla="*/ 2792 h 3899"/>
              <a:gd name="T28" fmla="*/ 3570 w 3904"/>
              <a:gd name="T29" fmla="*/ 3037 h 3899"/>
              <a:gd name="T30" fmla="*/ 3396 w 3904"/>
              <a:gd name="T31" fmla="*/ 3259 h 3899"/>
              <a:gd name="T32" fmla="*/ 3191 w 3904"/>
              <a:gd name="T33" fmla="*/ 3452 h 3899"/>
              <a:gd name="T34" fmla="*/ 2963 w 3904"/>
              <a:gd name="T35" fmla="*/ 3616 h 3899"/>
              <a:gd name="T36" fmla="*/ 2710 w 3904"/>
              <a:gd name="T37" fmla="*/ 3744 h 3899"/>
              <a:gd name="T38" fmla="*/ 2438 w 3904"/>
              <a:gd name="T39" fmla="*/ 3837 h 3899"/>
              <a:gd name="T40" fmla="*/ 2152 w 3904"/>
              <a:gd name="T41" fmla="*/ 3887 h 3899"/>
              <a:gd name="T42" fmla="*/ 1852 w 3904"/>
              <a:gd name="T43" fmla="*/ 3897 h 3899"/>
              <a:gd name="T44" fmla="*/ 1559 w 3904"/>
              <a:gd name="T45" fmla="*/ 3859 h 3899"/>
              <a:gd name="T46" fmla="*/ 1282 w 3904"/>
              <a:gd name="T47" fmla="*/ 3780 h 3899"/>
              <a:gd name="T48" fmla="*/ 1022 w 3904"/>
              <a:gd name="T49" fmla="*/ 3663 h 3899"/>
              <a:gd name="T50" fmla="*/ 787 w 3904"/>
              <a:gd name="T51" fmla="*/ 3511 h 3899"/>
              <a:gd name="T52" fmla="*/ 572 w 3904"/>
              <a:gd name="T53" fmla="*/ 3325 h 3899"/>
              <a:gd name="T54" fmla="*/ 389 w 3904"/>
              <a:gd name="T55" fmla="*/ 3114 h 3899"/>
              <a:gd name="T56" fmla="*/ 236 w 3904"/>
              <a:gd name="T57" fmla="*/ 2878 h 3899"/>
              <a:gd name="T58" fmla="*/ 119 w 3904"/>
              <a:gd name="T59" fmla="*/ 2618 h 3899"/>
              <a:gd name="T60" fmla="*/ 41 w 3904"/>
              <a:gd name="T61" fmla="*/ 2340 h 3899"/>
              <a:gd name="T62" fmla="*/ 2 w 3904"/>
              <a:gd name="T63" fmla="*/ 2049 h 3899"/>
              <a:gd name="T64" fmla="*/ 10 w 3904"/>
              <a:gd name="T65" fmla="*/ 1749 h 3899"/>
              <a:gd name="T66" fmla="*/ 62 w 3904"/>
              <a:gd name="T67" fmla="*/ 1461 h 3899"/>
              <a:gd name="T68" fmla="*/ 155 w 3904"/>
              <a:gd name="T69" fmla="*/ 1190 h 3899"/>
              <a:gd name="T70" fmla="*/ 284 w 3904"/>
              <a:gd name="T71" fmla="*/ 938 h 3899"/>
              <a:gd name="T72" fmla="*/ 448 w 3904"/>
              <a:gd name="T73" fmla="*/ 709 h 3899"/>
              <a:gd name="T74" fmla="*/ 641 w 3904"/>
              <a:gd name="T75" fmla="*/ 507 h 3899"/>
              <a:gd name="T76" fmla="*/ 863 w 3904"/>
              <a:gd name="T77" fmla="*/ 333 h 3899"/>
              <a:gd name="T78" fmla="*/ 1108 w 3904"/>
              <a:gd name="T79" fmla="*/ 192 h 3899"/>
              <a:gd name="T80" fmla="*/ 1373 w 3904"/>
              <a:gd name="T81" fmla="*/ 88 h 3899"/>
              <a:gd name="T82" fmla="*/ 1656 w 3904"/>
              <a:gd name="T83" fmla="*/ 21 h 3899"/>
              <a:gd name="T84" fmla="*/ 1952 w 3904"/>
              <a:gd name="T85" fmla="*/ 0 h 38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3904" h="3899">
                <a:moveTo>
                  <a:pt x="1952" y="0"/>
                </a:moveTo>
                <a:lnTo>
                  <a:pt x="2052" y="2"/>
                </a:lnTo>
                <a:lnTo>
                  <a:pt x="2152" y="9"/>
                </a:lnTo>
                <a:lnTo>
                  <a:pt x="2248" y="21"/>
                </a:lnTo>
                <a:lnTo>
                  <a:pt x="2345" y="38"/>
                </a:lnTo>
                <a:lnTo>
                  <a:pt x="2438" y="59"/>
                </a:lnTo>
                <a:lnTo>
                  <a:pt x="2531" y="88"/>
                </a:lnTo>
                <a:lnTo>
                  <a:pt x="2622" y="116"/>
                </a:lnTo>
                <a:lnTo>
                  <a:pt x="2710" y="152"/>
                </a:lnTo>
                <a:lnTo>
                  <a:pt x="2796" y="192"/>
                </a:lnTo>
                <a:lnTo>
                  <a:pt x="2882" y="235"/>
                </a:lnTo>
                <a:lnTo>
                  <a:pt x="2963" y="281"/>
                </a:lnTo>
                <a:lnTo>
                  <a:pt x="3041" y="333"/>
                </a:lnTo>
                <a:lnTo>
                  <a:pt x="3117" y="388"/>
                </a:lnTo>
                <a:lnTo>
                  <a:pt x="3191" y="445"/>
                </a:lnTo>
                <a:lnTo>
                  <a:pt x="3263" y="507"/>
                </a:lnTo>
                <a:lnTo>
                  <a:pt x="3332" y="571"/>
                </a:lnTo>
                <a:lnTo>
                  <a:pt x="3396" y="638"/>
                </a:lnTo>
                <a:lnTo>
                  <a:pt x="3456" y="709"/>
                </a:lnTo>
                <a:lnTo>
                  <a:pt x="3515" y="783"/>
                </a:lnTo>
                <a:lnTo>
                  <a:pt x="3570" y="859"/>
                </a:lnTo>
                <a:lnTo>
                  <a:pt x="3620" y="938"/>
                </a:lnTo>
                <a:lnTo>
                  <a:pt x="3668" y="1021"/>
                </a:lnTo>
                <a:lnTo>
                  <a:pt x="3711" y="1104"/>
                </a:lnTo>
                <a:lnTo>
                  <a:pt x="3749" y="1190"/>
                </a:lnTo>
                <a:lnTo>
                  <a:pt x="3785" y="1280"/>
                </a:lnTo>
                <a:lnTo>
                  <a:pt x="3816" y="1371"/>
                </a:lnTo>
                <a:lnTo>
                  <a:pt x="3842" y="1461"/>
                </a:lnTo>
                <a:lnTo>
                  <a:pt x="3863" y="1557"/>
                </a:lnTo>
                <a:lnTo>
                  <a:pt x="3880" y="1652"/>
                </a:lnTo>
                <a:lnTo>
                  <a:pt x="3894" y="1749"/>
                </a:lnTo>
                <a:lnTo>
                  <a:pt x="3902" y="1849"/>
                </a:lnTo>
                <a:lnTo>
                  <a:pt x="3904" y="1949"/>
                </a:lnTo>
                <a:lnTo>
                  <a:pt x="3902" y="2049"/>
                </a:lnTo>
                <a:lnTo>
                  <a:pt x="3894" y="2147"/>
                </a:lnTo>
                <a:lnTo>
                  <a:pt x="3880" y="2245"/>
                </a:lnTo>
                <a:lnTo>
                  <a:pt x="3863" y="2340"/>
                </a:lnTo>
                <a:lnTo>
                  <a:pt x="3842" y="2435"/>
                </a:lnTo>
                <a:lnTo>
                  <a:pt x="3816" y="2528"/>
                </a:lnTo>
                <a:lnTo>
                  <a:pt x="3785" y="2618"/>
                </a:lnTo>
                <a:lnTo>
                  <a:pt x="3749" y="2706"/>
                </a:lnTo>
                <a:lnTo>
                  <a:pt x="3711" y="2792"/>
                </a:lnTo>
                <a:lnTo>
                  <a:pt x="3668" y="2878"/>
                </a:lnTo>
                <a:lnTo>
                  <a:pt x="3620" y="2959"/>
                </a:lnTo>
                <a:lnTo>
                  <a:pt x="3570" y="3037"/>
                </a:lnTo>
                <a:lnTo>
                  <a:pt x="3515" y="3114"/>
                </a:lnTo>
                <a:lnTo>
                  <a:pt x="3456" y="3187"/>
                </a:lnTo>
                <a:lnTo>
                  <a:pt x="3396" y="3259"/>
                </a:lnTo>
                <a:lnTo>
                  <a:pt x="3332" y="3325"/>
                </a:lnTo>
                <a:lnTo>
                  <a:pt x="3263" y="3390"/>
                </a:lnTo>
                <a:lnTo>
                  <a:pt x="3191" y="3452"/>
                </a:lnTo>
                <a:lnTo>
                  <a:pt x="3117" y="3511"/>
                </a:lnTo>
                <a:lnTo>
                  <a:pt x="3041" y="3563"/>
                </a:lnTo>
                <a:lnTo>
                  <a:pt x="2963" y="3616"/>
                </a:lnTo>
                <a:lnTo>
                  <a:pt x="2882" y="3663"/>
                </a:lnTo>
                <a:lnTo>
                  <a:pt x="2796" y="3706"/>
                </a:lnTo>
                <a:lnTo>
                  <a:pt x="2710" y="3744"/>
                </a:lnTo>
                <a:lnTo>
                  <a:pt x="2622" y="3780"/>
                </a:lnTo>
                <a:lnTo>
                  <a:pt x="2531" y="3811"/>
                </a:lnTo>
                <a:lnTo>
                  <a:pt x="2438" y="3837"/>
                </a:lnTo>
                <a:lnTo>
                  <a:pt x="2345" y="3859"/>
                </a:lnTo>
                <a:lnTo>
                  <a:pt x="2248" y="3875"/>
                </a:lnTo>
                <a:lnTo>
                  <a:pt x="2152" y="3887"/>
                </a:lnTo>
                <a:lnTo>
                  <a:pt x="2052" y="3897"/>
                </a:lnTo>
                <a:lnTo>
                  <a:pt x="1952" y="3899"/>
                </a:lnTo>
                <a:lnTo>
                  <a:pt x="1852" y="3897"/>
                </a:lnTo>
                <a:lnTo>
                  <a:pt x="1752" y="3887"/>
                </a:lnTo>
                <a:lnTo>
                  <a:pt x="1656" y="3875"/>
                </a:lnTo>
                <a:lnTo>
                  <a:pt x="1559" y="3859"/>
                </a:lnTo>
                <a:lnTo>
                  <a:pt x="1466" y="3837"/>
                </a:lnTo>
                <a:lnTo>
                  <a:pt x="1373" y="3811"/>
                </a:lnTo>
                <a:lnTo>
                  <a:pt x="1282" y="3780"/>
                </a:lnTo>
                <a:lnTo>
                  <a:pt x="1194" y="3744"/>
                </a:lnTo>
                <a:lnTo>
                  <a:pt x="1108" y="3706"/>
                </a:lnTo>
                <a:lnTo>
                  <a:pt x="1022" y="3663"/>
                </a:lnTo>
                <a:lnTo>
                  <a:pt x="941" y="3616"/>
                </a:lnTo>
                <a:lnTo>
                  <a:pt x="863" y="3563"/>
                </a:lnTo>
                <a:lnTo>
                  <a:pt x="787" y="3511"/>
                </a:lnTo>
                <a:lnTo>
                  <a:pt x="713" y="3452"/>
                </a:lnTo>
                <a:lnTo>
                  <a:pt x="641" y="3390"/>
                </a:lnTo>
                <a:lnTo>
                  <a:pt x="572" y="3325"/>
                </a:lnTo>
                <a:lnTo>
                  <a:pt x="508" y="3259"/>
                </a:lnTo>
                <a:lnTo>
                  <a:pt x="448" y="3187"/>
                </a:lnTo>
                <a:lnTo>
                  <a:pt x="389" y="3114"/>
                </a:lnTo>
                <a:lnTo>
                  <a:pt x="334" y="3037"/>
                </a:lnTo>
                <a:lnTo>
                  <a:pt x="284" y="2959"/>
                </a:lnTo>
                <a:lnTo>
                  <a:pt x="236" y="2878"/>
                </a:lnTo>
                <a:lnTo>
                  <a:pt x="193" y="2792"/>
                </a:lnTo>
                <a:lnTo>
                  <a:pt x="155" y="2706"/>
                </a:lnTo>
                <a:lnTo>
                  <a:pt x="119" y="2618"/>
                </a:lnTo>
                <a:lnTo>
                  <a:pt x="88" y="2528"/>
                </a:lnTo>
                <a:lnTo>
                  <a:pt x="62" y="2435"/>
                </a:lnTo>
                <a:lnTo>
                  <a:pt x="41" y="2340"/>
                </a:lnTo>
                <a:lnTo>
                  <a:pt x="24" y="2245"/>
                </a:lnTo>
                <a:lnTo>
                  <a:pt x="10" y="2147"/>
                </a:lnTo>
                <a:lnTo>
                  <a:pt x="2" y="2049"/>
                </a:lnTo>
                <a:lnTo>
                  <a:pt x="0" y="1949"/>
                </a:lnTo>
                <a:lnTo>
                  <a:pt x="2" y="1849"/>
                </a:lnTo>
                <a:lnTo>
                  <a:pt x="10" y="1749"/>
                </a:lnTo>
                <a:lnTo>
                  <a:pt x="24" y="1652"/>
                </a:lnTo>
                <a:lnTo>
                  <a:pt x="41" y="1557"/>
                </a:lnTo>
                <a:lnTo>
                  <a:pt x="62" y="1461"/>
                </a:lnTo>
                <a:lnTo>
                  <a:pt x="88" y="1371"/>
                </a:lnTo>
                <a:lnTo>
                  <a:pt x="119" y="1280"/>
                </a:lnTo>
                <a:lnTo>
                  <a:pt x="155" y="1190"/>
                </a:lnTo>
                <a:lnTo>
                  <a:pt x="193" y="1104"/>
                </a:lnTo>
                <a:lnTo>
                  <a:pt x="236" y="1021"/>
                </a:lnTo>
                <a:lnTo>
                  <a:pt x="284" y="938"/>
                </a:lnTo>
                <a:lnTo>
                  <a:pt x="334" y="859"/>
                </a:lnTo>
                <a:lnTo>
                  <a:pt x="389" y="783"/>
                </a:lnTo>
                <a:lnTo>
                  <a:pt x="448" y="709"/>
                </a:lnTo>
                <a:lnTo>
                  <a:pt x="508" y="638"/>
                </a:lnTo>
                <a:lnTo>
                  <a:pt x="572" y="571"/>
                </a:lnTo>
                <a:lnTo>
                  <a:pt x="641" y="507"/>
                </a:lnTo>
                <a:lnTo>
                  <a:pt x="713" y="445"/>
                </a:lnTo>
                <a:lnTo>
                  <a:pt x="787" y="388"/>
                </a:lnTo>
                <a:lnTo>
                  <a:pt x="863" y="333"/>
                </a:lnTo>
                <a:lnTo>
                  <a:pt x="941" y="281"/>
                </a:lnTo>
                <a:lnTo>
                  <a:pt x="1022" y="235"/>
                </a:lnTo>
                <a:lnTo>
                  <a:pt x="1108" y="192"/>
                </a:lnTo>
                <a:lnTo>
                  <a:pt x="1194" y="152"/>
                </a:lnTo>
                <a:lnTo>
                  <a:pt x="1282" y="116"/>
                </a:lnTo>
                <a:lnTo>
                  <a:pt x="1373" y="88"/>
                </a:lnTo>
                <a:lnTo>
                  <a:pt x="1466" y="59"/>
                </a:lnTo>
                <a:lnTo>
                  <a:pt x="1559" y="38"/>
                </a:lnTo>
                <a:lnTo>
                  <a:pt x="1656" y="21"/>
                </a:lnTo>
                <a:lnTo>
                  <a:pt x="1752" y="9"/>
                </a:lnTo>
                <a:lnTo>
                  <a:pt x="1852" y="2"/>
                </a:lnTo>
                <a:lnTo>
                  <a:pt x="1952" y="0"/>
                </a:lnTo>
              </a:path>
            </a:pathLst>
          </a:custGeom>
          <a:noFill/>
          <a:ln w="6350" cmpd="sng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" name="Freeform 307"/>
          <p:cNvSpPr>
            <a:spLocks noChangeAspect="1"/>
          </p:cNvSpPr>
          <p:nvPr/>
        </p:nvSpPr>
        <p:spPr bwMode="auto">
          <a:xfrm>
            <a:off x="7029624" y="5293470"/>
            <a:ext cx="450850" cy="450850"/>
          </a:xfrm>
          <a:custGeom>
            <a:avLst/>
            <a:gdLst>
              <a:gd name="T0" fmla="*/ 0 w 284"/>
              <a:gd name="T1" fmla="*/ 127 h 284"/>
              <a:gd name="T2" fmla="*/ 2 w 284"/>
              <a:gd name="T3" fmla="*/ 108 h 284"/>
              <a:gd name="T4" fmla="*/ 10 w 284"/>
              <a:gd name="T5" fmla="*/ 86 h 284"/>
              <a:gd name="T6" fmla="*/ 19 w 284"/>
              <a:gd name="T7" fmla="*/ 69 h 284"/>
              <a:gd name="T8" fmla="*/ 31 w 284"/>
              <a:gd name="T9" fmla="*/ 53 h 284"/>
              <a:gd name="T10" fmla="*/ 45 w 284"/>
              <a:gd name="T11" fmla="*/ 36 h 284"/>
              <a:gd name="T12" fmla="*/ 62 w 284"/>
              <a:gd name="T13" fmla="*/ 24 h 284"/>
              <a:gd name="T14" fmla="*/ 81 w 284"/>
              <a:gd name="T15" fmla="*/ 15 h 284"/>
              <a:gd name="T16" fmla="*/ 100 w 284"/>
              <a:gd name="T17" fmla="*/ 5 h 284"/>
              <a:gd name="T18" fmla="*/ 119 w 284"/>
              <a:gd name="T19" fmla="*/ 0 h 284"/>
              <a:gd name="T20" fmla="*/ 141 w 284"/>
              <a:gd name="T21" fmla="*/ 0 h 284"/>
              <a:gd name="T22" fmla="*/ 164 w 284"/>
              <a:gd name="T23" fmla="*/ 0 h 284"/>
              <a:gd name="T24" fmla="*/ 183 w 284"/>
              <a:gd name="T25" fmla="*/ 5 h 284"/>
              <a:gd name="T26" fmla="*/ 203 w 284"/>
              <a:gd name="T27" fmla="*/ 15 h 284"/>
              <a:gd name="T28" fmla="*/ 222 w 284"/>
              <a:gd name="T29" fmla="*/ 24 h 284"/>
              <a:gd name="T30" fmla="*/ 238 w 284"/>
              <a:gd name="T31" fmla="*/ 36 h 284"/>
              <a:gd name="T32" fmla="*/ 253 w 284"/>
              <a:gd name="T33" fmla="*/ 53 h 284"/>
              <a:gd name="T34" fmla="*/ 265 w 284"/>
              <a:gd name="T35" fmla="*/ 69 h 284"/>
              <a:gd name="T36" fmla="*/ 274 w 284"/>
              <a:gd name="T37" fmla="*/ 86 h 284"/>
              <a:gd name="T38" fmla="*/ 279 w 284"/>
              <a:gd name="T39" fmla="*/ 108 h 284"/>
              <a:gd name="T40" fmla="*/ 284 w 284"/>
              <a:gd name="T41" fmla="*/ 127 h 284"/>
              <a:gd name="T42" fmla="*/ 284 w 284"/>
              <a:gd name="T43" fmla="*/ 150 h 284"/>
              <a:gd name="T44" fmla="*/ 281 w 284"/>
              <a:gd name="T45" fmla="*/ 172 h 284"/>
              <a:gd name="T46" fmla="*/ 276 w 284"/>
              <a:gd name="T47" fmla="*/ 191 h 284"/>
              <a:gd name="T48" fmla="*/ 267 w 284"/>
              <a:gd name="T49" fmla="*/ 210 h 284"/>
              <a:gd name="T50" fmla="*/ 255 w 284"/>
              <a:gd name="T51" fmla="*/ 227 h 284"/>
              <a:gd name="T52" fmla="*/ 243 w 284"/>
              <a:gd name="T53" fmla="*/ 243 h 284"/>
              <a:gd name="T54" fmla="*/ 226 w 284"/>
              <a:gd name="T55" fmla="*/ 258 h 284"/>
              <a:gd name="T56" fmla="*/ 210 w 284"/>
              <a:gd name="T57" fmla="*/ 267 h 284"/>
              <a:gd name="T58" fmla="*/ 191 w 284"/>
              <a:gd name="T59" fmla="*/ 277 h 284"/>
              <a:gd name="T60" fmla="*/ 172 w 284"/>
              <a:gd name="T61" fmla="*/ 281 h 284"/>
              <a:gd name="T62" fmla="*/ 150 w 284"/>
              <a:gd name="T63" fmla="*/ 284 h 284"/>
              <a:gd name="T64" fmla="*/ 126 w 284"/>
              <a:gd name="T65" fmla="*/ 284 h 284"/>
              <a:gd name="T66" fmla="*/ 107 w 284"/>
              <a:gd name="T67" fmla="*/ 281 h 284"/>
              <a:gd name="T68" fmla="*/ 86 w 284"/>
              <a:gd name="T69" fmla="*/ 274 h 284"/>
              <a:gd name="T70" fmla="*/ 67 w 284"/>
              <a:gd name="T71" fmla="*/ 265 h 284"/>
              <a:gd name="T72" fmla="*/ 50 w 284"/>
              <a:gd name="T73" fmla="*/ 253 h 284"/>
              <a:gd name="T74" fmla="*/ 36 w 284"/>
              <a:gd name="T75" fmla="*/ 239 h 284"/>
              <a:gd name="T76" fmla="*/ 24 w 284"/>
              <a:gd name="T77" fmla="*/ 222 h 284"/>
              <a:gd name="T78" fmla="*/ 14 w 284"/>
              <a:gd name="T79" fmla="*/ 203 h 284"/>
              <a:gd name="T80" fmla="*/ 5 w 284"/>
              <a:gd name="T81" fmla="*/ 184 h 284"/>
              <a:gd name="T82" fmla="*/ 0 w 284"/>
              <a:gd name="T83" fmla="*/ 165 h 284"/>
              <a:gd name="T84" fmla="*/ 0 w 284"/>
              <a:gd name="T85" fmla="*/ 143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84" h="284">
                <a:moveTo>
                  <a:pt x="0" y="143"/>
                </a:moveTo>
                <a:lnTo>
                  <a:pt x="0" y="134"/>
                </a:lnTo>
                <a:lnTo>
                  <a:pt x="0" y="127"/>
                </a:lnTo>
                <a:lnTo>
                  <a:pt x="0" y="119"/>
                </a:lnTo>
                <a:lnTo>
                  <a:pt x="2" y="115"/>
                </a:lnTo>
                <a:lnTo>
                  <a:pt x="2" y="108"/>
                </a:lnTo>
                <a:lnTo>
                  <a:pt x="5" y="100"/>
                </a:lnTo>
                <a:lnTo>
                  <a:pt x="7" y="93"/>
                </a:lnTo>
                <a:lnTo>
                  <a:pt x="10" y="86"/>
                </a:lnTo>
                <a:lnTo>
                  <a:pt x="14" y="81"/>
                </a:lnTo>
                <a:lnTo>
                  <a:pt x="17" y="74"/>
                </a:lnTo>
                <a:lnTo>
                  <a:pt x="19" y="69"/>
                </a:lnTo>
                <a:lnTo>
                  <a:pt x="24" y="62"/>
                </a:lnTo>
                <a:lnTo>
                  <a:pt x="29" y="58"/>
                </a:lnTo>
                <a:lnTo>
                  <a:pt x="31" y="53"/>
                </a:lnTo>
                <a:lnTo>
                  <a:pt x="36" y="46"/>
                </a:lnTo>
                <a:lnTo>
                  <a:pt x="40" y="41"/>
                </a:lnTo>
                <a:lnTo>
                  <a:pt x="45" y="36"/>
                </a:lnTo>
                <a:lnTo>
                  <a:pt x="50" y="31"/>
                </a:lnTo>
                <a:lnTo>
                  <a:pt x="57" y="29"/>
                </a:lnTo>
                <a:lnTo>
                  <a:pt x="62" y="24"/>
                </a:lnTo>
                <a:lnTo>
                  <a:pt x="67" y="19"/>
                </a:lnTo>
                <a:lnTo>
                  <a:pt x="74" y="17"/>
                </a:lnTo>
                <a:lnTo>
                  <a:pt x="81" y="15"/>
                </a:lnTo>
                <a:lnTo>
                  <a:pt x="86" y="10"/>
                </a:lnTo>
                <a:lnTo>
                  <a:pt x="93" y="8"/>
                </a:lnTo>
                <a:lnTo>
                  <a:pt x="100" y="5"/>
                </a:lnTo>
                <a:lnTo>
                  <a:pt x="107" y="5"/>
                </a:lnTo>
                <a:lnTo>
                  <a:pt x="112" y="3"/>
                </a:lnTo>
                <a:lnTo>
                  <a:pt x="119" y="0"/>
                </a:lnTo>
                <a:lnTo>
                  <a:pt x="126" y="0"/>
                </a:lnTo>
                <a:lnTo>
                  <a:pt x="133" y="0"/>
                </a:lnTo>
                <a:lnTo>
                  <a:pt x="141" y="0"/>
                </a:lnTo>
                <a:lnTo>
                  <a:pt x="150" y="0"/>
                </a:lnTo>
                <a:lnTo>
                  <a:pt x="157" y="0"/>
                </a:lnTo>
                <a:lnTo>
                  <a:pt x="164" y="0"/>
                </a:lnTo>
                <a:lnTo>
                  <a:pt x="172" y="3"/>
                </a:lnTo>
                <a:lnTo>
                  <a:pt x="176" y="5"/>
                </a:lnTo>
                <a:lnTo>
                  <a:pt x="183" y="5"/>
                </a:lnTo>
                <a:lnTo>
                  <a:pt x="191" y="8"/>
                </a:lnTo>
                <a:lnTo>
                  <a:pt x="198" y="10"/>
                </a:lnTo>
                <a:lnTo>
                  <a:pt x="203" y="15"/>
                </a:lnTo>
                <a:lnTo>
                  <a:pt x="210" y="17"/>
                </a:lnTo>
                <a:lnTo>
                  <a:pt x="214" y="19"/>
                </a:lnTo>
                <a:lnTo>
                  <a:pt x="222" y="24"/>
                </a:lnTo>
                <a:lnTo>
                  <a:pt x="226" y="29"/>
                </a:lnTo>
                <a:lnTo>
                  <a:pt x="234" y="31"/>
                </a:lnTo>
                <a:lnTo>
                  <a:pt x="238" y="36"/>
                </a:lnTo>
                <a:lnTo>
                  <a:pt x="243" y="41"/>
                </a:lnTo>
                <a:lnTo>
                  <a:pt x="248" y="46"/>
                </a:lnTo>
                <a:lnTo>
                  <a:pt x="253" y="53"/>
                </a:lnTo>
                <a:lnTo>
                  <a:pt x="255" y="58"/>
                </a:lnTo>
                <a:lnTo>
                  <a:pt x="260" y="62"/>
                </a:lnTo>
                <a:lnTo>
                  <a:pt x="265" y="69"/>
                </a:lnTo>
                <a:lnTo>
                  <a:pt x="267" y="74"/>
                </a:lnTo>
                <a:lnTo>
                  <a:pt x="269" y="81"/>
                </a:lnTo>
                <a:lnTo>
                  <a:pt x="274" y="86"/>
                </a:lnTo>
                <a:lnTo>
                  <a:pt x="276" y="93"/>
                </a:lnTo>
                <a:lnTo>
                  <a:pt x="279" y="100"/>
                </a:lnTo>
                <a:lnTo>
                  <a:pt x="279" y="108"/>
                </a:lnTo>
                <a:lnTo>
                  <a:pt x="281" y="115"/>
                </a:lnTo>
                <a:lnTo>
                  <a:pt x="284" y="119"/>
                </a:lnTo>
                <a:lnTo>
                  <a:pt x="284" y="127"/>
                </a:lnTo>
                <a:lnTo>
                  <a:pt x="284" y="134"/>
                </a:lnTo>
                <a:lnTo>
                  <a:pt x="284" y="143"/>
                </a:lnTo>
                <a:lnTo>
                  <a:pt x="284" y="150"/>
                </a:lnTo>
                <a:lnTo>
                  <a:pt x="284" y="158"/>
                </a:lnTo>
                <a:lnTo>
                  <a:pt x="284" y="165"/>
                </a:lnTo>
                <a:lnTo>
                  <a:pt x="281" y="172"/>
                </a:lnTo>
                <a:lnTo>
                  <a:pt x="279" y="177"/>
                </a:lnTo>
                <a:lnTo>
                  <a:pt x="279" y="184"/>
                </a:lnTo>
                <a:lnTo>
                  <a:pt x="276" y="191"/>
                </a:lnTo>
                <a:lnTo>
                  <a:pt x="274" y="198"/>
                </a:lnTo>
                <a:lnTo>
                  <a:pt x="269" y="203"/>
                </a:lnTo>
                <a:lnTo>
                  <a:pt x="267" y="210"/>
                </a:lnTo>
                <a:lnTo>
                  <a:pt x="265" y="217"/>
                </a:lnTo>
                <a:lnTo>
                  <a:pt x="260" y="222"/>
                </a:lnTo>
                <a:lnTo>
                  <a:pt x="255" y="227"/>
                </a:lnTo>
                <a:lnTo>
                  <a:pt x="253" y="234"/>
                </a:lnTo>
                <a:lnTo>
                  <a:pt x="248" y="239"/>
                </a:lnTo>
                <a:lnTo>
                  <a:pt x="243" y="243"/>
                </a:lnTo>
                <a:lnTo>
                  <a:pt x="238" y="248"/>
                </a:lnTo>
                <a:lnTo>
                  <a:pt x="234" y="253"/>
                </a:lnTo>
                <a:lnTo>
                  <a:pt x="226" y="258"/>
                </a:lnTo>
                <a:lnTo>
                  <a:pt x="222" y="260"/>
                </a:lnTo>
                <a:lnTo>
                  <a:pt x="214" y="265"/>
                </a:lnTo>
                <a:lnTo>
                  <a:pt x="210" y="267"/>
                </a:lnTo>
                <a:lnTo>
                  <a:pt x="203" y="272"/>
                </a:lnTo>
                <a:lnTo>
                  <a:pt x="198" y="274"/>
                </a:lnTo>
                <a:lnTo>
                  <a:pt x="191" y="277"/>
                </a:lnTo>
                <a:lnTo>
                  <a:pt x="183" y="279"/>
                </a:lnTo>
                <a:lnTo>
                  <a:pt x="176" y="281"/>
                </a:lnTo>
                <a:lnTo>
                  <a:pt x="172" y="281"/>
                </a:lnTo>
                <a:lnTo>
                  <a:pt x="164" y="284"/>
                </a:lnTo>
                <a:lnTo>
                  <a:pt x="157" y="284"/>
                </a:lnTo>
                <a:lnTo>
                  <a:pt x="150" y="284"/>
                </a:lnTo>
                <a:lnTo>
                  <a:pt x="141" y="284"/>
                </a:lnTo>
                <a:lnTo>
                  <a:pt x="133" y="284"/>
                </a:lnTo>
                <a:lnTo>
                  <a:pt x="126" y="284"/>
                </a:lnTo>
                <a:lnTo>
                  <a:pt x="119" y="284"/>
                </a:lnTo>
                <a:lnTo>
                  <a:pt x="112" y="281"/>
                </a:lnTo>
                <a:lnTo>
                  <a:pt x="107" y="281"/>
                </a:lnTo>
                <a:lnTo>
                  <a:pt x="100" y="279"/>
                </a:lnTo>
                <a:lnTo>
                  <a:pt x="93" y="277"/>
                </a:lnTo>
                <a:lnTo>
                  <a:pt x="86" y="274"/>
                </a:lnTo>
                <a:lnTo>
                  <a:pt x="81" y="272"/>
                </a:lnTo>
                <a:lnTo>
                  <a:pt x="74" y="267"/>
                </a:lnTo>
                <a:lnTo>
                  <a:pt x="67" y="265"/>
                </a:lnTo>
                <a:lnTo>
                  <a:pt x="62" y="260"/>
                </a:lnTo>
                <a:lnTo>
                  <a:pt x="57" y="258"/>
                </a:lnTo>
                <a:lnTo>
                  <a:pt x="50" y="253"/>
                </a:lnTo>
                <a:lnTo>
                  <a:pt x="45" y="248"/>
                </a:lnTo>
                <a:lnTo>
                  <a:pt x="40" y="243"/>
                </a:lnTo>
                <a:lnTo>
                  <a:pt x="36" y="239"/>
                </a:lnTo>
                <a:lnTo>
                  <a:pt x="31" y="234"/>
                </a:lnTo>
                <a:lnTo>
                  <a:pt x="29" y="227"/>
                </a:lnTo>
                <a:lnTo>
                  <a:pt x="24" y="222"/>
                </a:lnTo>
                <a:lnTo>
                  <a:pt x="19" y="217"/>
                </a:lnTo>
                <a:lnTo>
                  <a:pt x="17" y="210"/>
                </a:lnTo>
                <a:lnTo>
                  <a:pt x="14" y="203"/>
                </a:lnTo>
                <a:lnTo>
                  <a:pt x="10" y="198"/>
                </a:lnTo>
                <a:lnTo>
                  <a:pt x="7" y="191"/>
                </a:lnTo>
                <a:lnTo>
                  <a:pt x="5" y="184"/>
                </a:lnTo>
                <a:lnTo>
                  <a:pt x="2" y="177"/>
                </a:lnTo>
                <a:lnTo>
                  <a:pt x="2" y="172"/>
                </a:lnTo>
                <a:lnTo>
                  <a:pt x="0" y="165"/>
                </a:lnTo>
                <a:lnTo>
                  <a:pt x="0" y="158"/>
                </a:lnTo>
                <a:lnTo>
                  <a:pt x="0" y="150"/>
                </a:lnTo>
                <a:lnTo>
                  <a:pt x="0" y="143"/>
                </a:lnTo>
                <a:close/>
              </a:path>
            </a:pathLst>
          </a:custGeom>
          <a:solidFill>
            <a:srgbClr val="FFFFFF"/>
          </a:solidFill>
          <a:ln w="635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" name="Freeform 308"/>
          <p:cNvSpPr>
            <a:spLocks noChangeAspect="1"/>
          </p:cNvSpPr>
          <p:nvPr/>
        </p:nvSpPr>
        <p:spPr bwMode="auto">
          <a:xfrm>
            <a:off x="6469236" y="5293470"/>
            <a:ext cx="461963" cy="450850"/>
          </a:xfrm>
          <a:custGeom>
            <a:avLst/>
            <a:gdLst>
              <a:gd name="T0" fmla="*/ 0 w 291"/>
              <a:gd name="T1" fmla="*/ 127 h 284"/>
              <a:gd name="T2" fmla="*/ 5 w 291"/>
              <a:gd name="T3" fmla="*/ 108 h 284"/>
              <a:gd name="T4" fmla="*/ 12 w 291"/>
              <a:gd name="T5" fmla="*/ 86 h 284"/>
              <a:gd name="T6" fmla="*/ 22 w 291"/>
              <a:gd name="T7" fmla="*/ 69 h 284"/>
              <a:gd name="T8" fmla="*/ 34 w 291"/>
              <a:gd name="T9" fmla="*/ 53 h 284"/>
              <a:gd name="T10" fmla="*/ 48 w 291"/>
              <a:gd name="T11" fmla="*/ 36 h 284"/>
              <a:gd name="T12" fmla="*/ 65 w 291"/>
              <a:gd name="T13" fmla="*/ 24 h 284"/>
              <a:gd name="T14" fmla="*/ 84 w 291"/>
              <a:gd name="T15" fmla="*/ 15 h 284"/>
              <a:gd name="T16" fmla="*/ 103 w 291"/>
              <a:gd name="T17" fmla="*/ 5 h 284"/>
              <a:gd name="T18" fmla="*/ 124 w 291"/>
              <a:gd name="T19" fmla="*/ 0 h 284"/>
              <a:gd name="T20" fmla="*/ 146 w 291"/>
              <a:gd name="T21" fmla="*/ 0 h 284"/>
              <a:gd name="T22" fmla="*/ 167 w 291"/>
              <a:gd name="T23" fmla="*/ 0 h 284"/>
              <a:gd name="T24" fmla="*/ 189 w 291"/>
              <a:gd name="T25" fmla="*/ 5 h 284"/>
              <a:gd name="T26" fmla="*/ 208 w 291"/>
              <a:gd name="T27" fmla="*/ 15 h 284"/>
              <a:gd name="T28" fmla="*/ 227 w 291"/>
              <a:gd name="T29" fmla="*/ 24 h 284"/>
              <a:gd name="T30" fmla="*/ 243 w 291"/>
              <a:gd name="T31" fmla="*/ 36 h 284"/>
              <a:gd name="T32" fmla="*/ 258 w 291"/>
              <a:gd name="T33" fmla="*/ 53 h 284"/>
              <a:gd name="T34" fmla="*/ 270 w 291"/>
              <a:gd name="T35" fmla="*/ 69 h 284"/>
              <a:gd name="T36" fmla="*/ 279 w 291"/>
              <a:gd name="T37" fmla="*/ 86 h 284"/>
              <a:gd name="T38" fmla="*/ 286 w 291"/>
              <a:gd name="T39" fmla="*/ 108 h 284"/>
              <a:gd name="T40" fmla="*/ 289 w 291"/>
              <a:gd name="T41" fmla="*/ 127 h 284"/>
              <a:gd name="T42" fmla="*/ 291 w 291"/>
              <a:gd name="T43" fmla="*/ 150 h 284"/>
              <a:gd name="T44" fmla="*/ 289 w 291"/>
              <a:gd name="T45" fmla="*/ 172 h 284"/>
              <a:gd name="T46" fmla="*/ 281 w 291"/>
              <a:gd name="T47" fmla="*/ 191 h 284"/>
              <a:gd name="T48" fmla="*/ 272 w 291"/>
              <a:gd name="T49" fmla="*/ 210 h 284"/>
              <a:gd name="T50" fmla="*/ 262 w 291"/>
              <a:gd name="T51" fmla="*/ 227 h 284"/>
              <a:gd name="T52" fmla="*/ 248 w 291"/>
              <a:gd name="T53" fmla="*/ 243 h 284"/>
              <a:gd name="T54" fmla="*/ 231 w 291"/>
              <a:gd name="T55" fmla="*/ 258 h 284"/>
              <a:gd name="T56" fmla="*/ 215 w 291"/>
              <a:gd name="T57" fmla="*/ 267 h 284"/>
              <a:gd name="T58" fmla="*/ 196 w 291"/>
              <a:gd name="T59" fmla="*/ 277 h 284"/>
              <a:gd name="T60" fmla="*/ 174 w 291"/>
              <a:gd name="T61" fmla="*/ 281 h 284"/>
              <a:gd name="T62" fmla="*/ 153 w 291"/>
              <a:gd name="T63" fmla="*/ 284 h 284"/>
              <a:gd name="T64" fmla="*/ 131 w 291"/>
              <a:gd name="T65" fmla="*/ 284 h 284"/>
              <a:gd name="T66" fmla="*/ 110 w 291"/>
              <a:gd name="T67" fmla="*/ 281 h 284"/>
              <a:gd name="T68" fmla="*/ 88 w 291"/>
              <a:gd name="T69" fmla="*/ 274 h 284"/>
              <a:gd name="T70" fmla="*/ 69 w 291"/>
              <a:gd name="T71" fmla="*/ 265 h 284"/>
              <a:gd name="T72" fmla="*/ 53 w 291"/>
              <a:gd name="T73" fmla="*/ 253 h 284"/>
              <a:gd name="T74" fmla="*/ 38 w 291"/>
              <a:gd name="T75" fmla="*/ 239 h 284"/>
              <a:gd name="T76" fmla="*/ 24 w 291"/>
              <a:gd name="T77" fmla="*/ 222 h 284"/>
              <a:gd name="T78" fmla="*/ 15 w 291"/>
              <a:gd name="T79" fmla="*/ 203 h 284"/>
              <a:gd name="T80" fmla="*/ 7 w 291"/>
              <a:gd name="T81" fmla="*/ 184 h 284"/>
              <a:gd name="T82" fmla="*/ 3 w 291"/>
              <a:gd name="T83" fmla="*/ 165 h 284"/>
              <a:gd name="T84" fmla="*/ 0 w 291"/>
              <a:gd name="T85" fmla="*/ 143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91" h="284">
                <a:moveTo>
                  <a:pt x="0" y="143"/>
                </a:moveTo>
                <a:lnTo>
                  <a:pt x="0" y="134"/>
                </a:lnTo>
                <a:lnTo>
                  <a:pt x="0" y="127"/>
                </a:lnTo>
                <a:lnTo>
                  <a:pt x="3" y="119"/>
                </a:lnTo>
                <a:lnTo>
                  <a:pt x="3" y="115"/>
                </a:lnTo>
                <a:lnTo>
                  <a:pt x="5" y="108"/>
                </a:lnTo>
                <a:lnTo>
                  <a:pt x="7" y="100"/>
                </a:lnTo>
                <a:lnTo>
                  <a:pt x="10" y="93"/>
                </a:lnTo>
                <a:lnTo>
                  <a:pt x="12" y="86"/>
                </a:lnTo>
                <a:lnTo>
                  <a:pt x="15" y="81"/>
                </a:lnTo>
                <a:lnTo>
                  <a:pt x="17" y="74"/>
                </a:lnTo>
                <a:lnTo>
                  <a:pt x="22" y="69"/>
                </a:lnTo>
                <a:lnTo>
                  <a:pt x="24" y="62"/>
                </a:lnTo>
                <a:lnTo>
                  <a:pt x="29" y="58"/>
                </a:lnTo>
                <a:lnTo>
                  <a:pt x="34" y="53"/>
                </a:lnTo>
                <a:lnTo>
                  <a:pt x="38" y="46"/>
                </a:lnTo>
                <a:lnTo>
                  <a:pt x="43" y="41"/>
                </a:lnTo>
                <a:lnTo>
                  <a:pt x="48" y="36"/>
                </a:lnTo>
                <a:lnTo>
                  <a:pt x="53" y="31"/>
                </a:lnTo>
                <a:lnTo>
                  <a:pt x="60" y="29"/>
                </a:lnTo>
                <a:lnTo>
                  <a:pt x="65" y="24"/>
                </a:lnTo>
                <a:lnTo>
                  <a:pt x="69" y="19"/>
                </a:lnTo>
                <a:lnTo>
                  <a:pt x="77" y="17"/>
                </a:lnTo>
                <a:lnTo>
                  <a:pt x="84" y="15"/>
                </a:lnTo>
                <a:lnTo>
                  <a:pt x="88" y="10"/>
                </a:lnTo>
                <a:lnTo>
                  <a:pt x="96" y="8"/>
                </a:lnTo>
                <a:lnTo>
                  <a:pt x="103" y="5"/>
                </a:lnTo>
                <a:lnTo>
                  <a:pt x="110" y="5"/>
                </a:lnTo>
                <a:lnTo>
                  <a:pt x="117" y="3"/>
                </a:lnTo>
                <a:lnTo>
                  <a:pt x="124" y="0"/>
                </a:lnTo>
                <a:lnTo>
                  <a:pt x="131" y="0"/>
                </a:lnTo>
                <a:lnTo>
                  <a:pt x="138" y="0"/>
                </a:lnTo>
                <a:lnTo>
                  <a:pt x="146" y="0"/>
                </a:lnTo>
                <a:lnTo>
                  <a:pt x="153" y="0"/>
                </a:lnTo>
                <a:lnTo>
                  <a:pt x="160" y="0"/>
                </a:lnTo>
                <a:lnTo>
                  <a:pt x="167" y="0"/>
                </a:lnTo>
                <a:lnTo>
                  <a:pt x="174" y="3"/>
                </a:lnTo>
                <a:lnTo>
                  <a:pt x="181" y="5"/>
                </a:lnTo>
                <a:lnTo>
                  <a:pt x="189" y="5"/>
                </a:lnTo>
                <a:lnTo>
                  <a:pt x="196" y="8"/>
                </a:lnTo>
                <a:lnTo>
                  <a:pt x="203" y="10"/>
                </a:lnTo>
                <a:lnTo>
                  <a:pt x="208" y="15"/>
                </a:lnTo>
                <a:lnTo>
                  <a:pt x="215" y="17"/>
                </a:lnTo>
                <a:lnTo>
                  <a:pt x="220" y="19"/>
                </a:lnTo>
                <a:lnTo>
                  <a:pt x="227" y="24"/>
                </a:lnTo>
                <a:lnTo>
                  <a:pt x="231" y="29"/>
                </a:lnTo>
                <a:lnTo>
                  <a:pt x="239" y="31"/>
                </a:lnTo>
                <a:lnTo>
                  <a:pt x="243" y="36"/>
                </a:lnTo>
                <a:lnTo>
                  <a:pt x="248" y="41"/>
                </a:lnTo>
                <a:lnTo>
                  <a:pt x="253" y="46"/>
                </a:lnTo>
                <a:lnTo>
                  <a:pt x="258" y="53"/>
                </a:lnTo>
                <a:lnTo>
                  <a:pt x="262" y="58"/>
                </a:lnTo>
                <a:lnTo>
                  <a:pt x="265" y="62"/>
                </a:lnTo>
                <a:lnTo>
                  <a:pt x="270" y="69"/>
                </a:lnTo>
                <a:lnTo>
                  <a:pt x="272" y="74"/>
                </a:lnTo>
                <a:lnTo>
                  <a:pt x="277" y="81"/>
                </a:lnTo>
                <a:lnTo>
                  <a:pt x="279" y="86"/>
                </a:lnTo>
                <a:lnTo>
                  <a:pt x="281" y="93"/>
                </a:lnTo>
                <a:lnTo>
                  <a:pt x="284" y="100"/>
                </a:lnTo>
                <a:lnTo>
                  <a:pt x="286" y="108"/>
                </a:lnTo>
                <a:lnTo>
                  <a:pt x="289" y="115"/>
                </a:lnTo>
                <a:lnTo>
                  <a:pt x="289" y="119"/>
                </a:lnTo>
                <a:lnTo>
                  <a:pt x="289" y="127"/>
                </a:lnTo>
                <a:lnTo>
                  <a:pt x="291" y="134"/>
                </a:lnTo>
                <a:lnTo>
                  <a:pt x="291" y="143"/>
                </a:lnTo>
                <a:lnTo>
                  <a:pt x="291" y="150"/>
                </a:lnTo>
                <a:lnTo>
                  <a:pt x="289" y="158"/>
                </a:lnTo>
                <a:lnTo>
                  <a:pt x="289" y="165"/>
                </a:lnTo>
                <a:lnTo>
                  <a:pt x="289" y="172"/>
                </a:lnTo>
                <a:lnTo>
                  <a:pt x="286" y="177"/>
                </a:lnTo>
                <a:lnTo>
                  <a:pt x="284" y="184"/>
                </a:lnTo>
                <a:lnTo>
                  <a:pt x="281" y="191"/>
                </a:lnTo>
                <a:lnTo>
                  <a:pt x="279" y="198"/>
                </a:lnTo>
                <a:lnTo>
                  <a:pt x="277" y="203"/>
                </a:lnTo>
                <a:lnTo>
                  <a:pt x="272" y="210"/>
                </a:lnTo>
                <a:lnTo>
                  <a:pt x="270" y="217"/>
                </a:lnTo>
                <a:lnTo>
                  <a:pt x="265" y="222"/>
                </a:lnTo>
                <a:lnTo>
                  <a:pt x="262" y="227"/>
                </a:lnTo>
                <a:lnTo>
                  <a:pt x="258" y="234"/>
                </a:lnTo>
                <a:lnTo>
                  <a:pt x="253" y="239"/>
                </a:lnTo>
                <a:lnTo>
                  <a:pt x="248" y="243"/>
                </a:lnTo>
                <a:lnTo>
                  <a:pt x="243" y="248"/>
                </a:lnTo>
                <a:lnTo>
                  <a:pt x="239" y="253"/>
                </a:lnTo>
                <a:lnTo>
                  <a:pt x="231" y="258"/>
                </a:lnTo>
                <a:lnTo>
                  <a:pt x="227" y="260"/>
                </a:lnTo>
                <a:lnTo>
                  <a:pt x="220" y="265"/>
                </a:lnTo>
                <a:lnTo>
                  <a:pt x="215" y="267"/>
                </a:lnTo>
                <a:lnTo>
                  <a:pt x="208" y="272"/>
                </a:lnTo>
                <a:lnTo>
                  <a:pt x="203" y="274"/>
                </a:lnTo>
                <a:lnTo>
                  <a:pt x="196" y="277"/>
                </a:lnTo>
                <a:lnTo>
                  <a:pt x="189" y="279"/>
                </a:lnTo>
                <a:lnTo>
                  <a:pt x="181" y="281"/>
                </a:lnTo>
                <a:lnTo>
                  <a:pt x="174" y="281"/>
                </a:lnTo>
                <a:lnTo>
                  <a:pt x="167" y="284"/>
                </a:lnTo>
                <a:lnTo>
                  <a:pt x="160" y="284"/>
                </a:lnTo>
                <a:lnTo>
                  <a:pt x="153" y="284"/>
                </a:lnTo>
                <a:lnTo>
                  <a:pt x="146" y="284"/>
                </a:lnTo>
                <a:lnTo>
                  <a:pt x="138" y="284"/>
                </a:lnTo>
                <a:lnTo>
                  <a:pt x="131" y="284"/>
                </a:lnTo>
                <a:lnTo>
                  <a:pt x="124" y="284"/>
                </a:lnTo>
                <a:lnTo>
                  <a:pt x="117" y="281"/>
                </a:lnTo>
                <a:lnTo>
                  <a:pt x="110" y="281"/>
                </a:lnTo>
                <a:lnTo>
                  <a:pt x="103" y="279"/>
                </a:lnTo>
                <a:lnTo>
                  <a:pt x="96" y="277"/>
                </a:lnTo>
                <a:lnTo>
                  <a:pt x="88" y="274"/>
                </a:lnTo>
                <a:lnTo>
                  <a:pt x="84" y="272"/>
                </a:lnTo>
                <a:lnTo>
                  <a:pt x="77" y="267"/>
                </a:lnTo>
                <a:lnTo>
                  <a:pt x="69" y="265"/>
                </a:lnTo>
                <a:lnTo>
                  <a:pt x="65" y="260"/>
                </a:lnTo>
                <a:lnTo>
                  <a:pt x="60" y="258"/>
                </a:lnTo>
                <a:lnTo>
                  <a:pt x="53" y="253"/>
                </a:lnTo>
                <a:lnTo>
                  <a:pt x="48" y="248"/>
                </a:lnTo>
                <a:lnTo>
                  <a:pt x="43" y="243"/>
                </a:lnTo>
                <a:lnTo>
                  <a:pt x="38" y="239"/>
                </a:lnTo>
                <a:lnTo>
                  <a:pt x="34" y="234"/>
                </a:lnTo>
                <a:lnTo>
                  <a:pt x="29" y="227"/>
                </a:lnTo>
                <a:lnTo>
                  <a:pt x="24" y="222"/>
                </a:lnTo>
                <a:lnTo>
                  <a:pt x="22" y="217"/>
                </a:lnTo>
                <a:lnTo>
                  <a:pt x="17" y="210"/>
                </a:lnTo>
                <a:lnTo>
                  <a:pt x="15" y="203"/>
                </a:lnTo>
                <a:lnTo>
                  <a:pt x="12" y="198"/>
                </a:lnTo>
                <a:lnTo>
                  <a:pt x="10" y="191"/>
                </a:lnTo>
                <a:lnTo>
                  <a:pt x="7" y="184"/>
                </a:lnTo>
                <a:lnTo>
                  <a:pt x="5" y="177"/>
                </a:lnTo>
                <a:lnTo>
                  <a:pt x="3" y="172"/>
                </a:lnTo>
                <a:lnTo>
                  <a:pt x="3" y="165"/>
                </a:lnTo>
                <a:lnTo>
                  <a:pt x="0" y="158"/>
                </a:lnTo>
                <a:lnTo>
                  <a:pt x="0" y="150"/>
                </a:lnTo>
                <a:lnTo>
                  <a:pt x="0" y="143"/>
                </a:lnTo>
                <a:close/>
              </a:path>
            </a:pathLst>
          </a:custGeom>
          <a:solidFill>
            <a:srgbClr val="FFFFFF"/>
          </a:solidFill>
          <a:ln w="635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4" name="Freeform 309"/>
          <p:cNvSpPr>
            <a:spLocks noChangeAspect="1"/>
          </p:cNvSpPr>
          <p:nvPr/>
        </p:nvSpPr>
        <p:spPr bwMode="auto">
          <a:xfrm>
            <a:off x="3976861" y="4969620"/>
            <a:ext cx="4244975" cy="703262"/>
          </a:xfrm>
          <a:custGeom>
            <a:avLst/>
            <a:gdLst>
              <a:gd name="T0" fmla="*/ 2674 w 2674"/>
              <a:gd name="T1" fmla="*/ 0 h 443"/>
              <a:gd name="T2" fmla="*/ 2040 w 2674"/>
              <a:gd name="T3" fmla="*/ 0 h 443"/>
              <a:gd name="T4" fmla="*/ 2040 w 2674"/>
              <a:gd name="T5" fmla="*/ 33 h 443"/>
              <a:gd name="T6" fmla="*/ 2035 w 2674"/>
              <a:gd name="T7" fmla="*/ 33 h 443"/>
              <a:gd name="T8" fmla="*/ 2035 w 2674"/>
              <a:gd name="T9" fmla="*/ 0 h 443"/>
              <a:gd name="T10" fmla="*/ 326 w 2674"/>
              <a:gd name="T11" fmla="*/ 0 h 443"/>
              <a:gd name="T12" fmla="*/ 326 w 2674"/>
              <a:gd name="T13" fmla="*/ 443 h 443"/>
              <a:gd name="T14" fmla="*/ 0 w 2674"/>
              <a:gd name="T15" fmla="*/ 443 h 4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674" h="443">
                <a:moveTo>
                  <a:pt x="2674" y="0"/>
                </a:moveTo>
                <a:lnTo>
                  <a:pt x="2040" y="0"/>
                </a:lnTo>
                <a:lnTo>
                  <a:pt x="2040" y="33"/>
                </a:lnTo>
                <a:lnTo>
                  <a:pt x="2035" y="33"/>
                </a:lnTo>
                <a:lnTo>
                  <a:pt x="2035" y="0"/>
                </a:lnTo>
                <a:lnTo>
                  <a:pt x="326" y="0"/>
                </a:lnTo>
                <a:lnTo>
                  <a:pt x="326" y="443"/>
                </a:lnTo>
                <a:lnTo>
                  <a:pt x="0" y="443"/>
                </a:lnTo>
              </a:path>
            </a:pathLst>
          </a:custGeom>
          <a:noFill/>
          <a:ln w="6350" cmpd="sng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" name="Freeform 310" descr="Recycled paper"/>
          <p:cNvSpPr>
            <a:spLocks noChangeAspect="1"/>
          </p:cNvSpPr>
          <p:nvPr/>
        </p:nvSpPr>
        <p:spPr bwMode="auto">
          <a:xfrm>
            <a:off x="4149899" y="5831632"/>
            <a:ext cx="3295650" cy="838200"/>
          </a:xfrm>
          <a:custGeom>
            <a:avLst/>
            <a:gdLst>
              <a:gd name="T0" fmla="*/ 2014 w 2076"/>
              <a:gd name="T1" fmla="*/ 288 h 528"/>
              <a:gd name="T2" fmla="*/ 1890 w 2076"/>
              <a:gd name="T3" fmla="*/ 347 h 528"/>
              <a:gd name="T4" fmla="*/ 1764 w 2076"/>
              <a:gd name="T5" fmla="*/ 397 h 528"/>
              <a:gd name="T6" fmla="*/ 1635 w 2076"/>
              <a:gd name="T7" fmla="*/ 440 h 528"/>
              <a:gd name="T8" fmla="*/ 1507 w 2076"/>
              <a:gd name="T9" fmla="*/ 476 h 528"/>
              <a:gd name="T10" fmla="*/ 1373 w 2076"/>
              <a:gd name="T11" fmla="*/ 502 h 528"/>
              <a:gd name="T12" fmla="*/ 1240 w 2076"/>
              <a:gd name="T13" fmla="*/ 518 h 528"/>
              <a:gd name="T14" fmla="*/ 1106 w 2076"/>
              <a:gd name="T15" fmla="*/ 528 h 528"/>
              <a:gd name="T16" fmla="*/ 973 w 2076"/>
              <a:gd name="T17" fmla="*/ 528 h 528"/>
              <a:gd name="T18" fmla="*/ 839 w 2076"/>
              <a:gd name="T19" fmla="*/ 518 h 528"/>
              <a:gd name="T20" fmla="*/ 706 w 2076"/>
              <a:gd name="T21" fmla="*/ 502 h 528"/>
              <a:gd name="T22" fmla="*/ 572 w 2076"/>
              <a:gd name="T23" fmla="*/ 476 h 528"/>
              <a:gd name="T24" fmla="*/ 441 w 2076"/>
              <a:gd name="T25" fmla="*/ 442 h 528"/>
              <a:gd name="T26" fmla="*/ 312 w 2076"/>
              <a:gd name="T27" fmla="*/ 399 h 528"/>
              <a:gd name="T28" fmla="*/ 186 w 2076"/>
              <a:gd name="T29" fmla="*/ 349 h 528"/>
              <a:gd name="T30" fmla="*/ 62 w 2076"/>
              <a:gd name="T31" fmla="*/ 290 h 528"/>
              <a:gd name="T32" fmla="*/ 143 w 2076"/>
              <a:gd name="T33" fmla="*/ 0 h 528"/>
              <a:gd name="T34" fmla="*/ 429 w 2076"/>
              <a:gd name="T35" fmla="*/ 204 h 528"/>
              <a:gd name="T36" fmla="*/ 794 w 2076"/>
              <a:gd name="T37" fmla="*/ 211 h 528"/>
              <a:gd name="T38" fmla="*/ 806 w 2076"/>
              <a:gd name="T39" fmla="*/ 226 h 528"/>
              <a:gd name="T40" fmla="*/ 818 w 2076"/>
              <a:gd name="T41" fmla="*/ 240 h 528"/>
              <a:gd name="T42" fmla="*/ 832 w 2076"/>
              <a:gd name="T43" fmla="*/ 252 h 528"/>
              <a:gd name="T44" fmla="*/ 846 w 2076"/>
              <a:gd name="T45" fmla="*/ 264 h 528"/>
              <a:gd name="T46" fmla="*/ 861 w 2076"/>
              <a:gd name="T47" fmla="*/ 273 h 528"/>
              <a:gd name="T48" fmla="*/ 875 w 2076"/>
              <a:gd name="T49" fmla="*/ 283 h 528"/>
              <a:gd name="T50" fmla="*/ 889 w 2076"/>
              <a:gd name="T51" fmla="*/ 292 h 528"/>
              <a:gd name="T52" fmla="*/ 906 w 2076"/>
              <a:gd name="T53" fmla="*/ 299 h 528"/>
              <a:gd name="T54" fmla="*/ 923 w 2076"/>
              <a:gd name="T55" fmla="*/ 307 h 528"/>
              <a:gd name="T56" fmla="*/ 939 w 2076"/>
              <a:gd name="T57" fmla="*/ 311 h 528"/>
              <a:gd name="T58" fmla="*/ 956 w 2076"/>
              <a:gd name="T59" fmla="*/ 319 h 528"/>
              <a:gd name="T60" fmla="*/ 973 w 2076"/>
              <a:gd name="T61" fmla="*/ 321 h 528"/>
              <a:gd name="T62" fmla="*/ 992 w 2076"/>
              <a:gd name="T63" fmla="*/ 326 h 528"/>
              <a:gd name="T64" fmla="*/ 1008 w 2076"/>
              <a:gd name="T65" fmla="*/ 326 h 528"/>
              <a:gd name="T66" fmla="*/ 1027 w 2076"/>
              <a:gd name="T67" fmla="*/ 328 h 528"/>
              <a:gd name="T68" fmla="*/ 1047 w 2076"/>
              <a:gd name="T69" fmla="*/ 328 h 528"/>
              <a:gd name="T70" fmla="*/ 1066 w 2076"/>
              <a:gd name="T71" fmla="*/ 326 h 528"/>
              <a:gd name="T72" fmla="*/ 1082 w 2076"/>
              <a:gd name="T73" fmla="*/ 326 h 528"/>
              <a:gd name="T74" fmla="*/ 1101 w 2076"/>
              <a:gd name="T75" fmla="*/ 321 h 528"/>
              <a:gd name="T76" fmla="*/ 1118 w 2076"/>
              <a:gd name="T77" fmla="*/ 319 h 528"/>
              <a:gd name="T78" fmla="*/ 1135 w 2076"/>
              <a:gd name="T79" fmla="*/ 311 h 528"/>
              <a:gd name="T80" fmla="*/ 1151 w 2076"/>
              <a:gd name="T81" fmla="*/ 307 h 528"/>
              <a:gd name="T82" fmla="*/ 1168 w 2076"/>
              <a:gd name="T83" fmla="*/ 299 h 528"/>
              <a:gd name="T84" fmla="*/ 1185 w 2076"/>
              <a:gd name="T85" fmla="*/ 292 h 528"/>
              <a:gd name="T86" fmla="*/ 1199 w 2076"/>
              <a:gd name="T87" fmla="*/ 283 h 528"/>
              <a:gd name="T88" fmla="*/ 1213 w 2076"/>
              <a:gd name="T89" fmla="*/ 273 h 528"/>
              <a:gd name="T90" fmla="*/ 1228 w 2076"/>
              <a:gd name="T91" fmla="*/ 264 h 528"/>
              <a:gd name="T92" fmla="*/ 1242 w 2076"/>
              <a:gd name="T93" fmla="*/ 252 h 528"/>
              <a:gd name="T94" fmla="*/ 1256 w 2076"/>
              <a:gd name="T95" fmla="*/ 240 h 528"/>
              <a:gd name="T96" fmla="*/ 1268 w 2076"/>
              <a:gd name="T97" fmla="*/ 226 h 528"/>
              <a:gd name="T98" fmla="*/ 1280 w 2076"/>
              <a:gd name="T99" fmla="*/ 211 h 528"/>
              <a:gd name="T100" fmla="*/ 1645 w 2076"/>
              <a:gd name="T101" fmla="*/ 204 h 528"/>
              <a:gd name="T102" fmla="*/ 1931 w 2076"/>
              <a:gd name="T103" fmla="*/ 0 h 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076" h="528">
                <a:moveTo>
                  <a:pt x="2076" y="254"/>
                </a:moveTo>
                <a:lnTo>
                  <a:pt x="2014" y="288"/>
                </a:lnTo>
                <a:lnTo>
                  <a:pt x="1952" y="319"/>
                </a:lnTo>
                <a:lnTo>
                  <a:pt x="1890" y="347"/>
                </a:lnTo>
                <a:lnTo>
                  <a:pt x="1828" y="373"/>
                </a:lnTo>
                <a:lnTo>
                  <a:pt x="1764" y="397"/>
                </a:lnTo>
                <a:lnTo>
                  <a:pt x="1700" y="421"/>
                </a:lnTo>
                <a:lnTo>
                  <a:pt x="1635" y="440"/>
                </a:lnTo>
                <a:lnTo>
                  <a:pt x="1571" y="459"/>
                </a:lnTo>
                <a:lnTo>
                  <a:pt x="1507" y="476"/>
                </a:lnTo>
                <a:lnTo>
                  <a:pt x="1440" y="490"/>
                </a:lnTo>
                <a:lnTo>
                  <a:pt x="1373" y="502"/>
                </a:lnTo>
                <a:lnTo>
                  <a:pt x="1306" y="511"/>
                </a:lnTo>
                <a:lnTo>
                  <a:pt x="1240" y="518"/>
                </a:lnTo>
                <a:lnTo>
                  <a:pt x="1173" y="523"/>
                </a:lnTo>
                <a:lnTo>
                  <a:pt x="1106" y="528"/>
                </a:lnTo>
                <a:lnTo>
                  <a:pt x="1039" y="528"/>
                </a:lnTo>
                <a:lnTo>
                  <a:pt x="973" y="528"/>
                </a:lnTo>
                <a:lnTo>
                  <a:pt x="906" y="523"/>
                </a:lnTo>
                <a:lnTo>
                  <a:pt x="839" y="518"/>
                </a:lnTo>
                <a:lnTo>
                  <a:pt x="772" y="511"/>
                </a:lnTo>
                <a:lnTo>
                  <a:pt x="706" y="502"/>
                </a:lnTo>
                <a:lnTo>
                  <a:pt x="639" y="490"/>
                </a:lnTo>
                <a:lnTo>
                  <a:pt x="572" y="476"/>
                </a:lnTo>
                <a:lnTo>
                  <a:pt x="508" y="461"/>
                </a:lnTo>
                <a:lnTo>
                  <a:pt x="441" y="442"/>
                </a:lnTo>
                <a:lnTo>
                  <a:pt x="377" y="423"/>
                </a:lnTo>
                <a:lnTo>
                  <a:pt x="312" y="399"/>
                </a:lnTo>
                <a:lnTo>
                  <a:pt x="248" y="376"/>
                </a:lnTo>
                <a:lnTo>
                  <a:pt x="186" y="349"/>
                </a:lnTo>
                <a:lnTo>
                  <a:pt x="124" y="321"/>
                </a:lnTo>
                <a:lnTo>
                  <a:pt x="62" y="290"/>
                </a:lnTo>
                <a:lnTo>
                  <a:pt x="0" y="257"/>
                </a:lnTo>
                <a:lnTo>
                  <a:pt x="143" y="0"/>
                </a:lnTo>
                <a:lnTo>
                  <a:pt x="391" y="0"/>
                </a:lnTo>
                <a:lnTo>
                  <a:pt x="429" y="204"/>
                </a:lnTo>
                <a:lnTo>
                  <a:pt x="789" y="204"/>
                </a:lnTo>
                <a:lnTo>
                  <a:pt x="794" y="211"/>
                </a:lnTo>
                <a:lnTo>
                  <a:pt x="801" y="219"/>
                </a:lnTo>
                <a:lnTo>
                  <a:pt x="806" y="226"/>
                </a:lnTo>
                <a:lnTo>
                  <a:pt x="813" y="233"/>
                </a:lnTo>
                <a:lnTo>
                  <a:pt x="818" y="240"/>
                </a:lnTo>
                <a:lnTo>
                  <a:pt x="825" y="245"/>
                </a:lnTo>
                <a:lnTo>
                  <a:pt x="832" y="252"/>
                </a:lnTo>
                <a:lnTo>
                  <a:pt x="839" y="257"/>
                </a:lnTo>
                <a:lnTo>
                  <a:pt x="846" y="264"/>
                </a:lnTo>
                <a:lnTo>
                  <a:pt x="853" y="269"/>
                </a:lnTo>
                <a:lnTo>
                  <a:pt x="861" y="273"/>
                </a:lnTo>
                <a:lnTo>
                  <a:pt x="868" y="278"/>
                </a:lnTo>
                <a:lnTo>
                  <a:pt x="875" y="283"/>
                </a:lnTo>
                <a:lnTo>
                  <a:pt x="882" y="288"/>
                </a:lnTo>
                <a:lnTo>
                  <a:pt x="889" y="292"/>
                </a:lnTo>
                <a:lnTo>
                  <a:pt x="899" y="295"/>
                </a:lnTo>
                <a:lnTo>
                  <a:pt x="906" y="299"/>
                </a:lnTo>
                <a:lnTo>
                  <a:pt x="913" y="304"/>
                </a:lnTo>
                <a:lnTo>
                  <a:pt x="923" y="307"/>
                </a:lnTo>
                <a:lnTo>
                  <a:pt x="930" y="309"/>
                </a:lnTo>
                <a:lnTo>
                  <a:pt x="939" y="311"/>
                </a:lnTo>
                <a:lnTo>
                  <a:pt x="949" y="316"/>
                </a:lnTo>
                <a:lnTo>
                  <a:pt x="956" y="319"/>
                </a:lnTo>
                <a:lnTo>
                  <a:pt x="965" y="319"/>
                </a:lnTo>
                <a:lnTo>
                  <a:pt x="973" y="321"/>
                </a:lnTo>
                <a:lnTo>
                  <a:pt x="982" y="323"/>
                </a:lnTo>
                <a:lnTo>
                  <a:pt x="992" y="326"/>
                </a:lnTo>
                <a:lnTo>
                  <a:pt x="1001" y="326"/>
                </a:lnTo>
                <a:lnTo>
                  <a:pt x="1008" y="326"/>
                </a:lnTo>
                <a:lnTo>
                  <a:pt x="1018" y="328"/>
                </a:lnTo>
                <a:lnTo>
                  <a:pt x="1027" y="328"/>
                </a:lnTo>
                <a:lnTo>
                  <a:pt x="1037" y="328"/>
                </a:lnTo>
                <a:lnTo>
                  <a:pt x="1047" y="328"/>
                </a:lnTo>
                <a:lnTo>
                  <a:pt x="1056" y="328"/>
                </a:lnTo>
                <a:lnTo>
                  <a:pt x="1066" y="326"/>
                </a:lnTo>
                <a:lnTo>
                  <a:pt x="1073" y="326"/>
                </a:lnTo>
                <a:lnTo>
                  <a:pt x="1082" y="326"/>
                </a:lnTo>
                <a:lnTo>
                  <a:pt x="1092" y="323"/>
                </a:lnTo>
                <a:lnTo>
                  <a:pt x="1101" y="321"/>
                </a:lnTo>
                <a:lnTo>
                  <a:pt x="1109" y="319"/>
                </a:lnTo>
                <a:lnTo>
                  <a:pt x="1118" y="319"/>
                </a:lnTo>
                <a:lnTo>
                  <a:pt x="1125" y="316"/>
                </a:lnTo>
                <a:lnTo>
                  <a:pt x="1135" y="311"/>
                </a:lnTo>
                <a:lnTo>
                  <a:pt x="1144" y="309"/>
                </a:lnTo>
                <a:lnTo>
                  <a:pt x="1151" y="307"/>
                </a:lnTo>
                <a:lnTo>
                  <a:pt x="1161" y="304"/>
                </a:lnTo>
                <a:lnTo>
                  <a:pt x="1168" y="299"/>
                </a:lnTo>
                <a:lnTo>
                  <a:pt x="1175" y="295"/>
                </a:lnTo>
                <a:lnTo>
                  <a:pt x="1185" y="292"/>
                </a:lnTo>
                <a:lnTo>
                  <a:pt x="1192" y="288"/>
                </a:lnTo>
                <a:lnTo>
                  <a:pt x="1199" y="283"/>
                </a:lnTo>
                <a:lnTo>
                  <a:pt x="1206" y="278"/>
                </a:lnTo>
                <a:lnTo>
                  <a:pt x="1213" y="273"/>
                </a:lnTo>
                <a:lnTo>
                  <a:pt x="1221" y="269"/>
                </a:lnTo>
                <a:lnTo>
                  <a:pt x="1228" y="264"/>
                </a:lnTo>
                <a:lnTo>
                  <a:pt x="1235" y="257"/>
                </a:lnTo>
                <a:lnTo>
                  <a:pt x="1242" y="252"/>
                </a:lnTo>
                <a:lnTo>
                  <a:pt x="1249" y="245"/>
                </a:lnTo>
                <a:lnTo>
                  <a:pt x="1256" y="240"/>
                </a:lnTo>
                <a:lnTo>
                  <a:pt x="1261" y="233"/>
                </a:lnTo>
                <a:lnTo>
                  <a:pt x="1268" y="226"/>
                </a:lnTo>
                <a:lnTo>
                  <a:pt x="1273" y="219"/>
                </a:lnTo>
                <a:lnTo>
                  <a:pt x="1280" y="211"/>
                </a:lnTo>
                <a:lnTo>
                  <a:pt x="1285" y="204"/>
                </a:lnTo>
                <a:lnTo>
                  <a:pt x="1645" y="204"/>
                </a:lnTo>
                <a:lnTo>
                  <a:pt x="1683" y="0"/>
                </a:lnTo>
                <a:lnTo>
                  <a:pt x="1931" y="0"/>
                </a:lnTo>
                <a:lnTo>
                  <a:pt x="2076" y="254"/>
                </a:ln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 w="635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6" name="Freeform 311"/>
          <p:cNvSpPr>
            <a:spLocks noChangeAspect="1"/>
          </p:cNvSpPr>
          <p:nvPr/>
        </p:nvSpPr>
        <p:spPr bwMode="auto">
          <a:xfrm>
            <a:off x="4343574" y="5531595"/>
            <a:ext cx="142875" cy="141287"/>
          </a:xfrm>
          <a:custGeom>
            <a:avLst/>
            <a:gdLst>
              <a:gd name="T0" fmla="*/ 2 w 90"/>
              <a:gd name="T1" fmla="*/ 41 h 89"/>
              <a:gd name="T2" fmla="*/ 2 w 90"/>
              <a:gd name="T3" fmla="*/ 36 h 89"/>
              <a:gd name="T4" fmla="*/ 2 w 90"/>
              <a:gd name="T5" fmla="*/ 31 h 89"/>
              <a:gd name="T6" fmla="*/ 5 w 90"/>
              <a:gd name="T7" fmla="*/ 27 h 89"/>
              <a:gd name="T8" fmla="*/ 7 w 90"/>
              <a:gd name="T9" fmla="*/ 22 h 89"/>
              <a:gd name="T10" fmla="*/ 9 w 90"/>
              <a:gd name="T11" fmla="*/ 17 h 89"/>
              <a:gd name="T12" fmla="*/ 14 w 90"/>
              <a:gd name="T13" fmla="*/ 12 h 89"/>
              <a:gd name="T14" fmla="*/ 19 w 90"/>
              <a:gd name="T15" fmla="*/ 8 h 89"/>
              <a:gd name="T16" fmla="*/ 21 w 90"/>
              <a:gd name="T17" fmla="*/ 5 h 89"/>
              <a:gd name="T18" fmla="*/ 26 w 90"/>
              <a:gd name="T19" fmla="*/ 3 h 89"/>
              <a:gd name="T20" fmla="*/ 31 w 90"/>
              <a:gd name="T21" fmla="*/ 3 h 89"/>
              <a:gd name="T22" fmla="*/ 36 w 90"/>
              <a:gd name="T23" fmla="*/ 0 h 89"/>
              <a:gd name="T24" fmla="*/ 40 w 90"/>
              <a:gd name="T25" fmla="*/ 0 h 89"/>
              <a:gd name="T26" fmla="*/ 45 w 90"/>
              <a:gd name="T27" fmla="*/ 0 h 89"/>
              <a:gd name="T28" fmla="*/ 50 w 90"/>
              <a:gd name="T29" fmla="*/ 0 h 89"/>
              <a:gd name="T30" fmla="*/ 55 w 90"/>
              <a:gd name="T31" fmla="*/ 0 h 89"/>
              <a:gd name="T32" fmla="*/ 59 w 90"/>
              <a:gd name="T33" fmla="*/ 0 h 89"/>
              <a:gd name="T34" fmla="*/ 62 w 90"/>
              <a:gd name="T35" fmla="*/ 3 h 89"/>
              <a:gd name="T36" fmla="*/ 67 w 90"/>
              <a:gd name="T37" fmla="*/ 5 h 89"/>
              <a:gd name="T38" fmla="*/ 69 w 90"/>
              <a:gd name="T39" fmla="*/ 8 h 89"/>
              <a:gd name="T40" fmla="*/ 74 w 90"/>
              <a:gd name="T41" fmla="*/ 10 h 89"/>
              <a:gd name="T42" fmla="*/ 76 w 90"/>
              <a:gd name="T43" fmla="*/ 12 h 89"/>
              <a:gd name="T44" fmla="*/ 81 w 90"/>
              <a:gd name="T45" fmla="*/ 17 h 89"/>
              <a:gd name="T46" fmla="*/ 83 w 90"/>
              <a:gd name="T47" fmla="*/ 22 h 89"/>
              <a:gd name="T48" fmla="*/ 86 w 90"/>
              <a:gd name="T49" fmla="*/ 27 h 89"/>
              <a:gd name="T50" fmla="*/ 88 w 90"/>
              <a:gd name="T51" fmla="*/ 31 h 89"/>
              <a:gd name="T52" fmla="*/ 88 w 90"/>
              <a:gd name="T53" fmla="*/ 36 h 89"/>
              <a:gd name="T54" fmla="*/ 90 w 90"/>
              <a:gd name="T55" fmla="*/ 41 h 89"/>
              <a:gd name="T56" fmla="*/ 90 w 90"/>
              <a:gd name="T57" fmla="*/ 46 h 89"/>
              <a:gd name="T58" fmla="*/ 88 w 90"/>
              <a:gd name="T59" fmla="*/ 50 h 89"/>
              <a:gd name="T60" fmla="*/ 88 w 90"/>
              <a:gd name="T61" fmla="*/ 55 h 89"/>
              <a:gd name="T62" fmla="*/ 88 w 90"/>
              <a:gd name="T63" fmla="*/ 60 h 89"/>
              <a:gd name="T64" fmla="*/ 86 w 90"/>
              <a:gd name="T65" fmla="*/ 62 h 89"/>
              <a:gd name="T66" fmla="*/ 83 w 90"/>
              <a:gd name="T67" fmla="*/ 67 h 89"/>
              <a:gd name="T68" fmla="*/ 78 w 90"/>
              <a:gd name="T69" fmla="*/ 72 h 89"/>
              <a:gd name="T70" fmla="*/ 76 w 90"/>
              <a:gd name="T71" fmla="*/ 74 h 89"/>
              <a:gd name="T72" fmla="*/ 74 w 90"/>
              <a:gd name="T73" fmla="*/ 77 h 89"/>
              <a:gd name="T74" fmla="*/ 69 w 90"/>
              <a:gd name="T75" fmla="*/ 81 h 89"/>
              <a:gd name="T76" fmla="*/ 64 w 90"/>
              <a:gd name="T77" fmla="*/ 84 h 89"/>
              <a:gd name="T78" fmla="*/ 59 w 90"/>
              <a:gd name="T79" fmla="*/ 86 h 89"/>
              <a:gd name="T80" fmla="*/ 55 w 90"/>
              <a:gd name="T81" fmla="*/ 86 h 89"/>
              <a:gd name="T82" fmla="*/ 50 w 90"/>
              <a:gd name="T83" fmla="*/ 89 h 89"/>
              <a:gd name="T84" fmla="*/ 45 w 90"/>
              <a:gd name="T85" fmla="*/ 89 h 89"/>
              <a:gd name="T86" fmla="*/ 40 w 90"/>
              <a:gd name="T87" fmla="*/ 89 h 89"/>
              <a:gd name="T88" fmla="*/ 36 w 90"/>
              <a:gd name="T89" fmla="*/ 86 h 89"/>
              <a:gd name="T90" fmla="*/ 31 w 90"/>
              <a:gd name="T91" fmla="*/ 86 h 89"/>
              <a:gd name="T92" fmla="*/ 26 w 90"/>
              <a:gd name="T93" fmla="*/ 84 h 89"/>
              <a:gd name="T94" fmla="*/ 21 w 90"/>
              <a:gd name="T95" fmla="*/ 81 h 89"/>
              <a:gd name="T96" fmla="*/ 16 w 90"/>
              <a:gd name="T97" fmla="*/ 77 h 89"/>
              <a:gd name="T98" fmla="*/ 12 w 90"/>
              <a:gd name="T99" fmla="*/ 74 h 89"/>
              <a:gd name="T100" fmla="*/ 9 w 90"/>
              <a:gd name="T101" fmla="*/ 69 h 89"/>
              <a:gd name="T102" fmla="*/ 7 w 90"/>
              <a:gd name="T103" fmla="*/ 65 h 89"/>
              <a:gd name="T104" fmla="*/ 5 w 90"/>
              <a:gd name="T105" fmla="*/ 60 h 89"/>
              <a:gd name="T106" fmla="*/ 2 w 90"/>
              <a:gd name="T107" fmla="*/ 55 h 89"/>
              <a:gd name="T108" fmla="*/ 2 w 90"/>
              <a:gd name="T109" fmla="*/ 50 h 89"/>
              <a:gd name="T110" fmla="*/ 2 w 90"/>
              <a:gd name="T111" fmla="*/ 46 h 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90" h="89">
                <a:moveTo>
                  <a:pt x="0" y="43"/>
                </a:moveTo>
                <a:lnTo>
                  <a:pt x="2" y="41"/>
                </a:lnTo>
                <a:lnTo>
                  <a:pt x="2" y="39"/>
                </a:lnTo>
                <a:lnTo>
                  <a:pt x="2" y="36"/>
                </a:lnTo>
                <a:lnTo>
                  <a:pt x="2" y="34"/>
                </a:lnTo>
                <a:lnTo>
                  <a:pt x="2" y="31"/>
                </a:lnTo>
                <a:lnTo>
                  <a:pt x="5" y="29"/>
                </a:lnTo>
                <a:lnTo>
                  <a:pt x="5" y="27"/>
                </a:lnTo>
                <a:lnTo>
                  <a:pt x="5" y="24"/>
                </a:lnTo>
                <a:lnTo>
                  <a:pt x="7" y="22"/>
                </a:lnTo>
                <a:lnTo>
                  <a:pt x="9" y="19"/>
                </a:lnTo>
                <a:lnTo>
                  <a:pt x="9" y="17"/>
                </a:lnTo>
                <a:lnTo>
                  <a:pt x="12" y="15"/>
                </a:lnTo>
                <a:lnTo>
                  <a:pt x="14" y="12"/>
                </a:lnTo>
                <a:lnTo>
                  <a:pt x="16" y="10"/>
                </a:lnTo>
                <a:lnTo>
                  <a:pt x="19" y="8"/>
                </a:lnTo>
                <a:lnTo>
                  <a:pt x="21" y="8"/>
                </a:lnTo>
                <a:lnTo>
                  <a:pt x="21" y="5"/>
                </a:lnTo>
                <a:lnTo>
                  <a:pt x="24" y="5"/>
                </a:lnTo>
                <a:lnTo>
                  <a:pt x="26" y="3"/>
                </a:lnTo>
                <a:lnTo>
                  <a:pt x="28" y="3"/>
                </a:lnTo>
                <a:lnTo>
                  <a:pt x="31" y="3"/>
                </a:lnTo>
                <a:lnTo>
                  <a:pt x="33" y="0"/>
                </a:lnTo>
                <a:lnTo>
                  <a:pt x="36" y="0"/>
                </a:lnTo>
                <a:lnTo>
                  <a:pt x="38" y="0"/>
                </a:lnTo>
                <a:lnTo>
                  <a:pt x="40" y="0"/>
                </a:lnTo>
                <a:lnTo>
                  <a:pt x="43" y="0"/>
                </a:lnTo>
                <a:lnTo>
                  <a:pt x="45" y="0"/>
                </a:lnTo>
                <a:lnTo>
                  <a:pt x="47" y="0"/>
                </a:lnTo>
                <a:lnTo>
                  <a:pt x="50" y="0"/>
                </a:lnTo>
                <a:lnTo>
                  <a:pt x="52" y="0"/>
                </a:lnTo>
                <a:lnTo>
                  <a:pt x="55" y="0"/>
                </a:lnTo>
                <a:lnTo>
                  <a:pt x="57" y="0"/>
                </a:lnTo>
                <a:lnTo>
                  <a:pt x="59" y="0"/>
                </a:lnTo>
                <a:lnTo>
                  <a:pt x="59" y="3"/>
                </a:lnTo>
                <a:lnTo>
                  <a:pt x="62" y="3"/>
                </a:lnTo>
                <a:lnTo>
                  <a:pt x="64" y="3"/>
                </a:lnTo>
                <a:lnTo>
                  <a:pt x="67" y="5"/>
                </a:lnTo>
                <a:lnTo>
                  <a:pt x="69" y="5"/>
                </a:lnTo>
                <a:lnTo>
                  <a:pt x="69" y="8"/>
                </a:lnTo>
                <a:lnTo>
                  <a:pt x="71" y="8"/>
                </a:lnTo>
                <a:lnTo>
                  <a:pt x="74" y="10"/>
                </a:lnTo>
                <a:lnTo>
                  <a:pt x="76" y="10"/>
                </a:lnTo>
                <a:lnTo>
                  <a:pt x="76" y="12"/>
                </a:lnTo>
                <a:lnTo>
                  <a:pt x="78" y="15"/>
                </a:lnTo>
                <a:lnTo>
                  <a:pt x="81" y="17"/>
                </a:lnTo>
                <a:lnTo>
                  <a:pt x="81" y="19"/>
                </a:lnTo>
                <a:lnTo>
                  <a:pt x="83" y="22"/>
                </a:lnTo>
                <a:lnTo>
                  <a:pt x="86" y="24"/>
                </a:lnTo>
                <a:lnTo>
                  <a:pt x="86" y="27"/>
                </a:lnTo>
                <a:lnTo>
                  <a:pt x="88" y="29"/>
                </a:lnTo>
                <a:lnTo>
                  <a:pt x="88" y="31"/>
                </a:lnTo>
                <a:lnTo>
                  <a:pt x="88" y="34"/>
                </a:lnTo>
                <a:lnTo>
                  <a:pt x="88" y="36"/>
                </a:lnTo>
                <a:lnTo>
                  <a:pt x="90" y="39"/>
                </a:lnTo>
                <a:lnTo>
                  <a:pt x="90" y="41"/>
                </a:lnTo>
                <a:lnTo>
                  <a:pt x="90" y="43"/>
                </a:lnTo>
                <a:lnTo>
                  <a:pt x="90" y="46"/>
                </a:lnTo>
                <a:lnTo>
                  <a:pt x="90" y="48"/>
                </a:lnTo>
                <a:lnTo>
                  <a:pt x="88" y="50"/>
                </a:lnTo>
                <a:lnTo>
                  <a:pt x="88" y="53"/>
                </a:lnTo>
                <a:lnTo>
                  <a:pt x="88" y="55"/>
                </a:lnTo>
                <a:lnTo>
                  <a:pt x="88" y="58"/>
                </a:lnTo>
                <a:lnTo>
                  <a:pt x="88" y="60"/>
                </a:lnTo>
                <a:lnTo>
                  <a:pt x="86" y="60"/>
                </a:lnTo>
                <a:lnTo>
                  <a:pt x="86" y="62"/>
                </a:lnTo>
                <a:lnTo>
                  <a:pt x="83" y="65"/>
                </a:lnTo>
                <a:lnTo>
                  <a:pt x="83" y="67"/>
                </a:lnTo>
                <a:lnTo>
                  <a:pt x="81" y="69"/>
                </a:lnTo>
                <a:lnTo>
                  <a:pt x="78" y="72"/>
                </a:lnTo>
                <a:lnTo>
                  <a:pt x="78" y="74"/>
                </a:lnTo>
                <a:lnTo>
                  <a:pt x="76" y="74"/>
                </a:lnTo>
                <a:lnTo>
                  <a:pt x="76" y="77"/>
                </a:lnTo>
                <a:lnTo>
                  <a:pt x="74" y="77"/>
                </a:lnTo>
                <a:lnTo>
                  <a:pt x="71" y="79"/>
                </a:lnTo>
                <a:lnTo>
                  <a:pt x="69" y="81"/>
                </a:lnTo>
                <a:lnTo>
                  <a:pt x="67" y="81"/>
                </a:lnTo>
                <a:lnTo>
                  <a:pt x="64" y="84"/>
                </a:lnTo>
                <a:lnTo>
                  <a:pt x="62" y="84"/>
                </a:lnTo>
                <a:lnTo>
                  <a:pt x="59" y="86"/>
                </a:lnTo>
                <a:lnTo>
                  <a:pt x="57" y="86"/>
                </a:lnTo>
                <a:lnTo>
                  <a:pt x="55" y="86"/>
                </a:lnTo>
                <a:lnTo>
                  <a:pt x="52" y="89"/>
                </a:lnTo>
                <a:lnTo>
                  <a:pt x="50" y="89"/>
                </a:lnTo>
                <a:lnTo>
                  <a:pt x="47" y="89"/>
                </a:lnTo>
                <a:lnTo>
                  <a:pt x="45" y="89"/>
                </a:lnTo>
                <a:lnTo>
                  <a:pt x="43" y="89"/>
                </a:lnTo>
                <a:lnTo>
                  <a:pt x="40" y="89"/>
                </a:lnTo>
                <a:lnTo>
                  <a:pt x="38" y="89"/>
                </a:lnTo>
                <a:lnTo>
                  <a:pt x="36" y="86"/>
                </a:lnTo>
                <a:lnTo>
                  <a:pt x="33" y="86"/>
                </a:lnTo>
                <a:lnTo>
                  <a:pt x="31" y="86"/>
                </a:lnTo>
                <a:lnTo>
                  <a:pt x="28" y="84"/>
                </a:lnTo>
                <a:lnTo>
                  <a:pt x="26" y="84"/>
                </a:lnTo>
                <a:lnTo>
                  <a:pt x="24" y="81"/>
                </a:lnTo>
                <a:lnTo>
                  <a:pt x="21" y="81"/>
                </a:lnTo>
                <a:lnTo>
                  <a:pt x="19" y="79"/>
                </a:lnTo>
                <a:lnTo>
                  <a:pt x="16" y="77"/>
                </a:lnTo>
                <a:lnTo>
                  <a:pt x="14" y="74"/>
                </a:lnTo>
                <a:lnTo>
                  <a:pt x="12" y="74"/>
                </a:lnTo>
                <a:lnTo>
                  <a:pt x="12" y="72"/>
                </a:lnTo>
                <a:lnTo>
                  <a:pt x="9" y="69"/>
                </a:lnTo>
                <a:lnTo>
                  <a:pt x="7" y="67"/>
                </a:lnTo>
                <a:lnTo>
                  <a:pt x="7" y="65"/>
                </a:lnTo>
                <a:lnTo>
                  <a:pt x="5" y="62"/>
                </a:lnTo>
                <a:lnTo>
                  <a:pt x="5" y="60"/>
                </a:lnTo>
                <a:lnTo>
                  <a:pt x="2" y="58"/>
                </a:lnTo>
                <a:lnTo>
                  <a:pt x="2" y="55"/>
                </a:lnTo>
                <a:lnTo>
                  <a:pt x="2" y="53"/>
                </a:lnTo>
                <a:lnTo>
                  <a:pt x="2" y="50"/>
                </a:lnTo>
                <a:lnTo>
                  <a:pt x="2" y="48"/>
                </a:lnTo>
                <a:lnTo>
                  <a:pt x="2" y="46"/>
                </a:lnTo>
                <a:lnTo>
                  <a:pt x="0" y="43"/>
                </a:lnTo>
                <a:close/>
              </a:path>
            </a:pathLst>
          </a:custGeom>
          <a:solidFill>
            <a:srgbClr val="00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7" name="Freeform 312"/>
          <p:cNvSpPr>
            <a:spLocks noChangeAspect="1"/>
          </p:cNvSpPr>
          <p:nvPr/>
        </p:nvSpPr>
        <p:spPr bwMode="auto">
          <a:xfrm>
            <a:off x="4332461" y="5514132"/>
            <a:ext cx="161925" cy="158750"/>
          </a:xfrm>
          <a:custGeom>
            <a:avLst/>
            <a:gdLst>
              <a:gd name="T0" fmla="*/ 0 w 102"/>
              <a:gd name="T1" fmla="*/ 100 h 100"/>
              <a:gd name="T2" fmla="*/ 0 w 102"/>
              <a:gd name="T3" fmla="*/ 0 h 100"/>
              <a:gd name="T4" fmla="*/ 102 w 102"/>
              <a:gd name="T5" fmla="*/ 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2" h="100">
                <a:moveTo>
                  <a:pt x="0" y="100"/>
                </a:moveTo>
                <a:lnTo>
                  <a:pt x="0" y="0"/>
                </a:lnTo>
                <a:lnTo>
                  <a:pt x="102" y="0"/>
                </a:lnTo>
              </a:path>
            </a:pathLst>
          </a:custGeom>
          <a:noFill/>
          <a:ln w="0">
            <a:solidFill>
              <a:srgbClr val="66666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8" name="Freeform 313"/>
          <p:cNvSpPr>
            <a:spLocks noChangeAspect="1"/>
          </p:cNvSpPr>
          <p:nvPr/>
        </p:nvSpPr>
        <p:spPr bwMode="auto">
          <a:xfrm>
            <a:off x="3821286" y="5520482"/>
            <a:ext cx="412750" cy="152400"/>
          </a:xfrm>
          <a:custGeom>
            <a:avLst/>
            <a:gdLst>
              <a:gd name="T0" fmla="*/ 0 w 260"/>
              <a:gd name="T1" fmla="*/ 0 h 96"/>
              <a:gd name="T2" fmla="*/ 260 w 260"/>
              <a:gd name="T3" fmla="*/ 0 h 96"/>
              <a:gd name="T4" fmla="*/ 260 w 260"/>
              <a:gd name="T5" fmla="*/ 96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60" h="96">
                <a:moveTo>
                  <a:pt x="0" y="0"/>
                </a:moveTo>
                <a:lnTo>
                  <a:pt x="260" y="0"/>
                </a:lnTo>
                <a:lnTo>
                  <a:pt x="260" y="96"/>
                </a:lnTo>
              </a:path>
            </a:pathLst>
          </a:custGeom>
          <a:noFill/>
          <a:ln w="19050" cmpd="sng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9" name="Freeform 314"/>
          <p:cNvSpPr>
            <a:spLocks noChangeAspect="1"/>
          </p:cNvSpPr>
          <p:nvPr/>
        </p:nvSpPr>
        <p:spPr bwMode="auto">
          <a:xfrm>
            <a:off x="4884911" y="797670"/>
            <a:ext cx="381000" cy="407987"/>
          </a:xfrm>
          <a:custGeom>
            <a:avLst/>
            <a:gdLst>
              <a:gd name="T0" fmla="*/ 97 w 240"/>
              <a:gd name="T1" fmla="*/ 209 h 257"/>
              <a:gd name="T2" fmla="*/ 97 w 240"/>
              <a:gd name="T3" fmla="*/ 11 h 257"/>
              <a:gd name="T4" fmla="*/ 143 w 240"/>
              <a:gd name="T5" fmla="*/ 0 h 257"/>
              <a:gd name="T6" fmla="*/ 143 w 240"/>
              <a:gd name="T7" fmla="*/ 209 h 257"/>
              <a:gd name="T8" fmla="*/ 240 w 240"/>
              <a:gd name="T9" fmla="*/ 209 h 257"/>
              <a:gd name="T10" fmla="*/ 240 w 240"/>
              <a:gd name="T11" fmla="*/ 257 h 257"/>
              <a:gd name="T12" fmla="*/ 0 w 240"/>
              <a:gd name="T13" fmla="*/ 257 h 257"/>
              <a:gd name="T14" fmla="*/ 0 w 240"/>
              <a:gd name="T15" fmla="*/ 209 h 257"/>
              <a:gd name="T16" fmla="*/ 97 w 240"/>
              <a:gd name="T17" fmla="*/ 209 h 2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40" h="257">
                <a:moveTo>
                  <a:pt x="97" y="209"/>
                </a:moveTo>
                <a:lnTo>
                  <a:pt x="97" y="11"/>
                </a:lnTo>
                <a:lnTo>
                  <a:pt x="143" y="0"/>
                </a:lnTo>
                <a:lnTo>
                  <a:pt x="143" y="209"/>
                </a:lnTo>
                <a:lnTo>
                  <a:pt x="240" y="209"/>
                </a:lnTo>
                <a:lnTo>
                  <a:pt x="240" y="257"/>
                </a:lnTo>
                <a:lnTo>
                  <a:pt x="0" y="257"/>
                </a:lnTo>
                <a:lnTo>
                  <a:pt x="0" y="209"/>
                </a:lnTo>
                <a:lnTo>
                  <a:pt x="97" y="209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0" name="Freeform 315"/>
          <p:cNvSpPr>
            <a:spLocks noChangeAspect="1"/>
          </p:cNvSpPr>
          <p:nvPr/>
        </p:nvSpPr>
        <p:spPr bwMode="auto">
          <a:xfrm>
            <a:off x="3829224" y="1477120"/>
            <a:ext cx="903287" cy="76200"/>
          </a:xfrm>
          <a:custGeom>
            <a:avLst/>
            <a:gdLst>
              <a:gd name="T0" fmla="*/ 569 w 569"/>
              <a:gd name="T1" fmla="*/ 0 h 48"/>
              <a:gd name="T2" fmla="*/ 569 w 569"/>
              <a:gd name="T3" fmla="*/ 48 h 48"/>
              <a:gd name="T4" fmla="*/ 0 w 569"/>
              <a:gd name="T5" fmla="*/ 48 h 48"/>
              <a:gd name="T6" fmla="*/ 0 w 569"/>
              <a:gd name="T7" fmla="*/ 0 h 48"/>
              <a:gd name="T8" fmla="*/ 45 w 569"/>
              <a:gd name="T9" fmla="*/ 0 h 48"/>
              <a:gd name="T10" fmla="*/ 85 w 569"/>
              <a:gd name="T11" fmla="*/ 0 h 48"/>
              <a:gd name="T12" fmla="*/ 121 w 569"/>
              <a:gd name="T13" fmla="*/ 0 h 48"/>
              <a:gd name="T14" fmla="*/ 152 w 569"/>
              <a:gd name="T15" fmla="*/ 0 h 48"/>
              <a:gd name="T16" fmla="*/ 178 w 569"/>
              <a:gd name="T17" fmla="*/ 0 h 48"/>
              <a:gd name="T18" fmla="*/ 200 w 569"/>
              <a:gd name="T19" fmla="*/ 0 h 48"/>
              <a:gd name="T20" fmla="*/ 219 w 569"/>
              <a:gd name="T21" fmla="*/ 0 h 48"/>
              <a:gd name="T22" fmla="*/ 233 w 569"/>
              <a:gd name="T23" fmla="*/ 0 h 48"/>
              <a:gd name="T24" fmla="*/ 248 w 569"/>
              <a:gd name="T25" fmla="*/ 0 h 48"/>
              <a:gd name="T26" fmla="*/ 257 w 569"/>
              <a:gd name="T27" fmla="*/ 0 h 48"/>
              <a:gd name="T28" fmla="*/ 264 w 569"/>
              <a:gd name="T29" fmla="*/ 0 h 48"/>
              <a:gd name="T30" fmla="*/ 269 w 569"/>
              <a:gd name="T31" fmla="*/ 0 h 48"/>
              <a:gd name="T32" fmla="*/ 274 w 569"/>
              <a:gd name="T33" fmla="*/ 0 h 48"/>
              <a:gd name="T34" fmla="*/ 279 w 569"/>
              <a:gd name="T35" fmla="*/ 0 h 48"/>
              <a:gd name="T36" fmla="*/ 281 w 569"/>
              <a:gd name="T37" fmla="*/ 0 h 48"/>
              <a:gd name="T38" fmla="*/ 283 w 569"/>
              <a:gd name="T39" fmla="*/ 0 h 48"/>
              <a:gd name="T40" fmla="*/ 286 w 569"/>
              <a:gd name="T41" fmla="*/ 0 h 48"/>
              <a:gd name="T42" fmla="*/ 288 w 569"/>
              <a:gd name="T43" fmla="*/ 0 h 48"/>
              <a:gd name="T44" fmla="*/ 290 w 569"/>
              <a:gd name="T45" fmla="*/ 0 h 48"/>
              <a:gd name="T46" fmla="*/ 295 w 569"/>
              <a:gd name="T47" fmla="*/ 0 h 48"/>
              <a:gd name="T48" fmla="*/ 302 w 569"/>
              <a:gd name="T49" fmla="*/ 0 h 48"/>
              <a:gd name="T50" fmla="*/ 309 w 569"/>
              <a:gd name="T51" fmla="*/ 0 h 48"/>
              <a:gd name="T52" fmla="*/ 319 w 569"/>
              <a:gd name="T53" fmla="*/ 0 h 48"/>
              <a:gd name="T54" fmla="*/ 333 w 569"/>
              <a:gd name="T55" fmla="*/ 0 h 48"/>
              <a:gd name="T56" fmla="*/ 348 w 569"/>
              <a:gd name="T57" fmla="*/ 0 h 48"/>
              <a:gd name="T58" fmla="*/ 367 w 569"/>
              <a:gd name="T59" fmla="*/ 0 h 48"/>
              <a:gd name="T60" fmla="*/ 391 w 569"/>
              <a:gd name="T61" fmla="*/ 0 h 48"/>
              <a:gd name="T62" fmla="*/ 417 w 569"/>
              <a:gd name="T63" fmla="*/ 0 h 48"/>
              <a:gd name="T64" fmla="*/ 448 w 569"/>
              <a:gd name="T65" fmla="*/ 0 h 48"/>
              <a:gd name="T66" fmla="*/ 481 w 569"/>
              <a:gd name="T67" fmla="*/ 0 h 48"/>
              <a:gd name="T68" fmla="*/ 524 w 569"/>
              <a:gd name="T69" fmla="*/ 0 h 48"/>
              <a:gd name="T70" fmla="*/ 569 w 569"/>
              <a:gd name="T71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569" h="48">
                <a:moveTo>
                  <a:pt x="569" y="0"/>
                </a:moveTo>
                <a:lnTo>
                  <a:pt x="569" y="48"/>
                </a:lnTo>
                <a:lnTo>
                  <a:pt x="0" y="48"/>
                </a:lnTo>
                <a:lnTo>
                  <a:pt x="0" y="0"/>
                </a:lnTo>
                <a:lnTo>
                  <a:pt x="45" y="0"/>
                </a:lnTo>
                <a:lnTo>
                  <a:pt x="85" y="0"/>
                </a:lnTo>
                <a:lnTo>
                  <a:pt x="121" y="0"/>
                </a:lnTo>
                <a:lnTo>
                  <a:pt x="152" y="0"/>
                </a:lnTo>
                <a:lnTo>
                  <a:pt x="178" y="0"/>
                </a:lnTo>
                <a:lnTo>
                  <a:pt x="200" y="0"/>
                </a:lnTo>
                <a:lnTo>
                  <a:pt x="219" y="0"/>
                </a:lnTo>
                <a:lnTo>
                  <a:pt x="233" y="0"/>
                </a:lnTo>
                <a:lnTo>
                  <a:pt x="248" y="0"/>
                </a:lnTo>
                <a:lnTo>
                  <a:pt x="257" y="0"/>
                </a:lnTo>
                <a:lnTo>
                  <a:pt x="264" y="0"/>
                </a:lnTo>
                <a:lnTo>
                  <a:pt x="269" y="0"/>
                </a:lnTo>
                <a:lnTo>
                  <a:pt x="274" y="0"/>
                </a:lnTo>
                <a:lnTo>
                  <a:pt x="279" y="0"/>
                </a:lnTo>
                <a:lnTo>
                  <a:pt x="281" y="0"/>
                </a:lnTo>
                <a:lnTo>
                  <a:pt x="283" y="0"/>
                </a:lnTo>
                <a:lnTo>
                  <a:pt x="286" y="0"/>
                </a:lnTo>
                <a:lnTo>
                  <a:pt x="288" y="0"/>
                </a:lnTo>
                <a:lnTo>
                  <a:pt x="290" y="0"/>
                </a:lnTo>
                <a:lnTo>
                  <a:pt x="295" y="0"/>
                </a:lnTo>
                <a:lnTo>
                  <a:pt x="302" y="0"/>
                </a:lnTo>
                <a:lnTo>
                  <a:pt x="309" y="0"/>
                </a:lnTo>
                <a:lnTo>
                  <a:pt x="319" y="0"/>
                </a:lnTo>
                <a:lnTo>
                  <a:pt x="333" y="0"/>
                </a:lnTo>
                <a:lnTo>
                  <a:pt x="348" y="0"/>
                </a:lnTo>
                <a:lnTo>
                  <a:pt x="367" y="0"/>
                </a:lnTo>
                <a:lnTo>
                  <a:pt x="391" y="0"/>
                </a:lnTo>
                <a:lnTo>
                  <a:pt x="417" y="0"/>
                </a:lnTo>
                <a:lnTo>
                  <a:pt x="448" y="0"/>
                </a:lnTo>
                <a:lnTo>
                  <a:pt x="481" y="0"/>
                </a:lnTo>
                <a:lnTo>
                  <a:pt x="524" y="0"/>
                </a:lnTo>
                <a:lnTo>
                  <a:pt x="569" y="0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61" name="Group 316"/>
          <p:cNvGrpSpPr>
            <a:grpSpLocks noChangeAspect="1"/>
          </p:cNvGrpSpPr>
          <p:nvPr/>
        </p:nvGrpSpPr>
        <p:grpSpPr bwMode="auto">
          <a:xfrm>
            <a:off x="4483274" y="2870945"/>
            <a:ext cx="1573212" cy="2093912"/>
            <a:chOff x="2053" y="1831"/>
            <a:chExt cx="991" cy="1319"/>
          </a:xfrm>
        </p:grpSpPr>
        <p:sp>
          <p:nvSpPr>
            <p:cNvPr id="562" name="Freeform 317"/>
            <p:cNvSpPr>
              <a:spLocks/>
            </p:cNvSpPr>
            <p:nvPr/>
          </p:nvSpPr>
          <p:spPr bwMode="auto">
            <a:xfrm>
              <a:off x="2167" y="2613"/>
              <a:ext cx="798" cy="537"/>
            </a:xfrm>
            <a:custGeom>
              <a:avLst/>
              <a:gdLst>
                <a:gd name="T0" fmla="*/ 45 w 798"/>
                <a:gd name="T1" fmla="*/ 516 h 537"/>
                <a:gd name="T2" fmla="*/ 45 w 798"/>
                <a:gd name="T3" fmla="*/ 261 h 537"/>
                <a:gd name="T4" fmla="*/ 77 w 798"/>
                <a:gd name="T5" fmla="*/ 259 h 537"/>
                <a:gd name="T6" fmla="*/ 77 w 798"/>
                <a:gd name="T7" fmla="*/ 211 h 537"/>
                <a:gd name="T8" fmla="*/ 0 w 798"/>
                <a:gd name="T9" fmla="*/ 213 h 537"/>
                <a:gd name="T10" fmla="*/ 1 w 798"/>
                <a:gd name="T11" fmla="*/ 3 h 537"/>
                <a:gd name="T12" fmla="*/ 224 w 798"/>
                <a:gd name="T13" fmla="*/ 156 h 537"/>
                <a:gd name="T14" fmla="*/ 224 w 798"/>
                <a:gd name="T15" fmla="*/ 214 h 537"/>
                <a:gd name="T16" fmla="*/ 180 w 798"/>
                <a:gd name="T17" fmla="*/ 214 h 537"/>
                <a:gd name="T18" fmla="*/ 180 w 798"/>
                <a:gd name="T19" fmla="*/ 261 h 537"/>
                <a:gd name="T20" fmla="*/ 212 w 798"/>
                <a:gd name="T21" fmla="*/ 259 h 537"/>
                <a:gd name="T22" fmla="*/ 212 w 798"/>
                <a:gd name="T23" fmla="*/ 463 h 537"/>
                <a:gd name="T24" fmla="*/ 269 w 798"/>
                <a:gd name="T25" fmla="*/ 270 h 537"/>
                <a:gd name="T26" fmla="*/ 327 w 798"/>
                <a:gd name="T27" fmla="*/ 271 h 537"/>
                <a:gd name="T28" fmla="*/ 327 w 798"/>
                <a:gd name="T29" fmla="*/ 139 h 537"/>
                <a:gd name="T30" fmla="*/ 431 w 798"/>
                <a:gd name="T31" fmla="*/ 139 h 537"/>
                <a:gd name="T32" fmla="*/ 431 w 798"/>
                <a:gd name="T33" fmla="*/ 271 h 537"/>
                <a:gd name="T34" fmla="*/ 579 w 798"/>
                <a:gd name="T35" fmla="*/ 273 h 537"/>
                <a:gd name="T36" fmla="*/ 579 w 798"/>
                <a:gd name="T37" fmla="*/ 213 h 537"/>
                <a:gd name="T38" fmla="*/ 539 w 798"/>
                <a:gd name="T39" fmla="*/ 214 h 537"/>
                <a:gd name="T40" fmla="*/ 539 w 798"/>
                <a:gd name="T41" fmla="*/ 144 h 537"/>
                <a:gd name="T42" fmla="*/ 761 w 798"/>
                <a:gd name="T43" fmla="*/ 0 h 537"/>
                <a:gd name="T44" fmla="*/ 761 w 798"/>
                <a:gd name="T45" fmla="*/ 213 h 537"/>
                <a:gd name="T46" fmla="*/ 682 w 798"/>
                <a:gd name="T47" fmla="*/ 215 h 537"/>
                <a:gd name="T48" fmla="*/ 681 w 798"/>
                <a:gd name="T49" fmla="*/ 265 h 537"/>
                <a:gd name="T50" fmla="*/ 798 w 798"/>
                <a:gd name="T51" fmla="*/ 265 h 537"/>
                <a:gd name="T52" fmla="*/ 798 w 798"/>
                <a:gd name="T53" fmla="*/ 537 h 537"/>
                <a:gd name="T54" fmla="*/ 45 w 798"/>
                <a:gd name="T55" fmla="*/ 537 h 537"/>
                <a:gd name="T56" fmla="*/ 45 w 798"/>
                <a:gd name="T57" fmla="*/ 516 h 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98" h="537">
                  <a:moveTo>
                    <a:pt x="45" y="516"/>
                  </a:moveTo>
                  <a:lnTo>
                    <a:pt x="45" y="261"/>
                  </a:lnTo>
                  <a:lnTo>
                    <a:pt x="77" y="259"/>
                  </a:lnTo>
                  <a:lnTo>
                    <a:pt x="77" y="211"/>
                  </a:lnTo>
                  <a:lnTo>
                    <a:pt x="0" y="213"/>
                  </a:lnTo>
                  <a:lnTo>
                    <a:pt x="1" y="3"/>
                  </a:lnTo>
                  <a:lnTo>
                    <a:pt x="224" y="156"/>
                  </a:lnTo>
                  <a:lnTo>
                    <a:pt x="224" y="214"/>
                  </a:lnTo>
                  <a:lnTo>
                    <a:pt x="180" y="214"/>
                  </a:lnTo>
                  <a:lnTo>
                    <a:pt x="180" y="261"/>
                  </a:lnTo>
                  <a:lnTo>
                    <a:pt x="212" y="259"/>
                  </a:lnTo>
                  <a:lnTo>
                    <a:pt x="212" y="463"/>
                  </a:lnTo>
                  <a:lnTo>
                    <a:pt x="269" y="270"/>
                  </a:lnTo>
                  <a:lnTo>
                    <a:pt x="327" y="271"/>
                  </a:lnTo>
                  <a:lnTo>
                    <a:pt x="327" y="139"/>
                  </a:lnTo>
                  <a:lnTo>
                    <a:pt x="431" y="139"/>
                  </a:lnTo>
                  <a:lnTo>
                    <a:pt x="431" y="271"/>
                  </a:lnTo>
                  <a:lnTo>
                    <a:pt x="579" y="273"/>
                  </a:lnTo>
                  <a:lnTo>
                    <a:pt x="579" y="213"/>
                  </a:lnTo>
                  <a:lnTo>
                    <a:pt x="539" y="214"/>
                  </a:lnTo>
                  <a:lnTo>
                    <a:pt x="539" y="144"/>
                  </a:lnTo>
                  <a:lnTo>
                    <a:pt x="761" y="0"/>
                  </a:lnTo>
                  <a:lnTo>
                    <a:pt x="761" y="213"/>
                  </a:lnTo>
                  <a:lnTo>
                    <a:pt x="682" y="215"/>
                  </a:lnTo>
                  <a:lnTo>
                    <a:pt x="681" y="265"/>
                  </a:lnTo>
                  <a:lnTo>
                    <a:pt x="798" y="265"/>
                  </a:lnTo>
                  <a:lnTo>
                    <a:pt x="798" y="537"/>
                  </a:lnTo>
                  <a:lnTo>
                    <a:pt x="45" y="537"/>
                  </a:lnTo>
                  <a:lnTo>
                    <a:pt x="45" y="516"/>
                  </a:lnTo>
                  <a:close/>
                </a:path>
              </a:pathLst>
            </a:custGeom>
            <a:solidFill>
              <a:srgbClr val="00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3" name="Freeform 318"/>
            <p:cNvSpPr>
              <a:spLocks/>
            </p:cNvSpPr>
            <p:nvPr/>
          </p:nvSpPr>
          <p:spPr bwMode="auto">
            <a:xfrm>
              <a:off x="2053" y="1831"/>
              <a:ext cx="991" cy="991"/>
            </a:xfrm>
            <a:custGeom>
              <a:avLst/>
              <a:gdLst>
                <a:gd name="T0" fmla="*/ 546 w 991"/>
                <a:gd name="T1" fmla="*/ 3 h 991"/>
                <a:gd name="T2" fmla="*/ 620 w 991"/>
                <a:gd name="T3" fmla="*/ 17 h 991"/>
                <a:gd name="T4" fmla="*/ 689 w 991"/>
                <a:gd name="T5" fmla="*/ 41 h 991"/>
                <a:gd name="T6" fmla="*/ 753 w 991"/>
                <a:gd name="T7" fmla="*/ 72 h 991"/>
                <a:gd name="T8" fmla="*/ 810 w 991"/>
                <a:gd name="T9" fmla="*/ 115 h 991"/>
                <a:gd name="T10" fmla="*/ 863 w 991"/>
                <a:gd name="T11" fmla="*/ 162 h 991"/>
                <a:gd name="T12" fmla="*/ 906 w 991"/>
                <a:gd name="T13" fmla="*/ 219 h 991"/>
                <a:gd name="T14" fmla="*/ 941 w 991"/>
                <a:gd name="T15" fmla="*/ 281 h 991"/>
                <a:gd name="T16" fmla="*/ 968 w 991"/>
                <a:gd name="T17" fmla="*/ 348 h 991"/>
                <a:gd name="T18" fmla="*/ 984 w 991"/>
                <a:gd name="T19" fmla="*/ 419 h 991"/>
                <a:gd name="T20" fmla="*/ 991 w 991"/>
                <a:gd name="T21" fmla="*/ 496 h 991"/>
                <a:gd name="T22" fmla="*/ 984 w 991"/>
                <a:gd name="T23" fmla="*/ 572 h 991"/>
                <a:gd name="T24" fmla="*/ 968 w 991"/>
                <a:gd name="T25" fmla="*/ 643 h 991"/>
                <a:gd name="T26" fmla="*/ 941 w 991"/>
                <a:gd name="T27" fmla="*/ 710 h 991"/>
                <a:gd name="T28" fmla="*/ 906 w 991"/>
                <a:gd name="T29" fmla="*/ 772 h 991"/>
                <a:gd name="T30" fmla="*/ 863 w 991"/>
                <a:gd name="T31" fmla="*/ 829 h 991"/>
                <a:gd name="T32" fmla="*/ 810 w 991"/>
                <a:gd name="T33" fmla="*/ 877 h 991"/>
                <a:gd name="T34" fmla="*/ 753 w 991"/>
                <a:gd name="T35" fmla="*/ 919 h 991"/>
                <a:gd name="T36" fmla="*/ 689 w 991"/>
                <a:gd name="T37" fmla="*/ 950 h 991"/>
                <a:gd name="T38" fmla="*/ 620 w 991"/>
                <a:gd name="T39" fmla="*/ 974 h 991"/>
                <a:gd name="T40" fmla="*/ 546 w 991"/>
                <a:gd name="T41" fmla="*/ 988 h 991"/>
                <a:gd name="T42" fmla="*/ 469 w 991"/>
                <a:gd name="T43" fmla="*/ 988 h 991"/>
                <a:gd name="T44" fmla="*/ 396 w 991"/>
                <a:gd name="T45" fmla="*/ 981 h 991"/>
                <a:gd name="T46" fmla="*/ 326 w 991"/>
                <a:gd name="T47" fmla="*/ 960 h 991"/>
                <a:gd name="T48" fmla="*/ 260 w 991"/>
                <a:gd name="T49" fmla="*/ 931 h 991"/>
                <a:gd name="T50" fmla="*/ 200 w 991"/>
                <a:gd name="T51" fmla="*/ 891 h 991"/>
                <a:gd name="T52" fmla="*/ 145 w 991"/>
                <a:gd name="T53" fmla="*/ 846 h 991"/>
                <a:gd name="T54" fmla="*/ 100 w 991"/>
                <a:gd name="T55" fmla="*/ 791 h 991"/>
                <a:gd name="T56" fmla="*/ 62 w 991"/>
                <a:gd name="T57" fmla="*/ 731 h 991"/>
                <a:gd name="T58" fmla="*/ 31 w 991"/>
                <a:gd name="T59" fmla="*/ 665 h 991"/>
                <a:gd name="T60" fmla="*/ 12 w 991"/>
                <a:gd name="T61" fmla="*/ 596 h 991"/>
                <a:gd name="T62" fmla="*/ 2 w 991"/>
                <a:gd name="T63" fmla="*/ 522 h 991"/>
                <a:gd name="T64" fmla="*/ 2 w 991"/>
                <a:gd name="T65" fmla="*/ 446 h 991"/>
                <a:gd name="T66" fmla="*/ 17 w 991"/>
                <a:gd name="T67" fmla="*/ 372 h 991"/>
                <a:gd name="T68" fmla="*/ 40 w 991"/>
                <a:gd name="T69" fmla="*/ 303 h 991"/>
                <a:gd name="T70" fmla="*/ 74 w 991"/>
                <a:gd name="T71" fmla="*/ 239 h 991"/>
                <a:gd name="T72" fmla="*/ 114 w 991"/>
                <a:gd name="T73" fmla="*/ 181 h 991"/>
                <a:gd name="T74" fmla="*/ 164 w 991"/>
                <a:gd name="T75" fmla="*/ 129 h 991"/>
                <a:gd name="T76" fmla="*/ 219 w 991"/>
                <a:gd name="T77" fmla="*/ 86 h 991"/>
                <a:gd name="T78" fmla="*/ 281 w 991"/>
                <a:gd name="T79" fmla="*/ 50 h 991"/>
                <a:gd name="T80" fmla="*/ 348 w 991"/>
                <a:gd name="T81" fmla="*/ 24 h 991"/>
                <a:gd name="T82" fmla="*/ 422 w 991"/>
                <a:gd name="T83" fmla="*/ 8 h 991"/>
                <a:gd name="T84" fmla="*/ 496 w 991"/>
                <a:gd name="T85" fmla="*/ 0 h 9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91" h="991">
                  <a:moveTo>
                    <a:pt x="496" y="0"/>
                  </a:moveTo>
                  <a:lnTo>
                    <a:pt x="522" y="3"/>
                  </a:lnTo>
                  <a:lnTo>
                    <a:pt x="546" y="3"/>
                  </a:lnTo>
                  <a:lnTo>
                    <a:pt x="572" y="8"/>
                  </a:lnTo>
                  <a:lnTo>
                    <a:pt x="596" y="10"/>
                  </a:lnTo>
                  <a:lnTo>
                    <a:pt x="620" y="17"/>
                  </a:lnTo>
                  <a:lnTo>
                    <a:pt x="643" y="24"/>
                  </a:lnTo>
                  <a:lnTo>
                    <a:pt x="665" y="31"/>
                  </a:lnTo>
                  <a:lnTo>
                    <a:pt x="689" y="41"/>
                  </a:lnTo>
                  <a:lnTo>
                    <a:pt x="710" y="50"/>
                  </a:lnTo>
                  <a:lnTo>
                    <a:pt x="732" y="60"/>
                  </a:lnTo>
                  <a:lnTo>
                    <a:pt x="753" y="72"/>
                  </a:lnTo>
                  <a:lnTo>
                    <a:pt x="772" y="86"/>
                  </a:lnTo>
                  <a:lnTo>
                    <a:pt x="791" y="100"/>
                  </a:lnTo>
                  <a:lnTo>
                    <a:pt x="810" y="115"/>
                  </a:lnTo>
                  <a:lnTo>
                    <a:pt x="829" y="129"/>
                  </a:lnTo>
                  <a:lnTo>
                    <a:pt x="846" y="146"/>
                  </a:lnTo>
                  <a:lnTo>
                    <a:pt x="863" y="162"/>
                  </a:lnTo>
                  <a:lnTo>
                    <a:pt x="877" y="181"/>
                  </a:lnTo>
                  <a:lnTo>
                    <a:pt x="891" y="200"/>
                  </a:lnTo>
                  <a:lnTo>
                    <a:pt x="906" y="219"/>
                  </a:lnTo>
                  <a:lnTo>
                    <a:pt x="920" y="239"/>
                  </a:lnTo>
                  <a:lnTo>
                    <a:pt x="932" y="260"/>
                  </a:lnTo>
                  <a:lnTo>
                    <a:pt x="941" y="281"/>
                  </a:lnTo>
                  <a:lnTo>
                    <a:pt x="951" y="303"/>
                  </a:lnTo>
                  <a:lnTo>
                    <a:pt x="960" y="327"/>
                  </a:lnTo>
                  <a:lnTo>
                    <a:pt x="968" y="348"/>
                  </a:lnTo>
                  <a:lnTo>
                    <a:pt x="975" y="372"/>
                  </a:lnTo>
                  <a:lnTo>
                    <a:pt x="982" y="396"/>
                  </a:lnTo>
                  <a:lnTo>
                    <a:pt x="984" y="419"/>
                  </a:lnTo>
                  <a:lnTo>
                    <a:pt x="989" y="446"/>
                  </a:lnTo>
                  <a:lnTo>
                    <a:pt x="991" y="469"/>
                  </a:lnTo>
                  <a:lnTo>
                    <a:pt x="991" y="496"/>
                  </a:lnTo>
                  <a:lnTo>
                    <a:pt x="991" y="522"/>
                  </a:lnTo>
                  <a:lnTo>
                    <a:pt x="989" y="546"/>
                  </a:lnTo>
                  <a:lnTo>
                    <a:pt x="984" y="572"/>
                  </a:lnTo>
                  <a:lnTo>
                    <a:pt x="982" y="596"/>
                  </a:lnTo>
                  <a:lnTo>
                    <a:pt x="975" y="619"/>
                  </a:lnTo>
                  <a:lnTo>
                    <a:pt x="968" y="643"/>
                  </a:lnTo>
                  <a:lnTo>
                    <a:pt x="960" y="665"/>
                  </a:lnTo>
                  <a:lnTo>
                    <a:pt x="951" y="688"/>
                  </a:lnTo>
                  <a:lnTo>
                    <a:pt x="941" y="710"/>
                  </a:lnTo>
                  <a:lnTo>
                    <a:pt x="932" y="731"/>
                  </a:lnTo>
                  <a:lnTo>
                    <a:pt x="920" y="753"/>
                  </a:lnTo>
                  <a:lnTo>
                    <a:pt x="906" y="772"/>
                  </a:lnTo>
                  <a:lnTo>
                    <a:pt x="891" y="791"/>
                  </a:lnTo>
                  <a:lnTo>
                    <a:pt x="877" y="810"/>
                  </a:lnTo>
                  <a:lnTo>
                    <a:pt x="863" y="829"/>
                  </a:lnTo>
                  <a:lnTo>
                    <a:pt x="846" y="846"/>
                  </a:lnTo>
                  <a:lnTo>
                    <a:pt x="829" y="862"/>
                  </a:lnTo>
                  <a:lnTo>
                    <a:pt x="810" y="877"/>
                  </a:lnTo>
                  <a:lnTo>
                    <a:pt x="791" y="891"/>
                  </a:lnTo>
                  <a:lnTo>
                    <a:pt x="772" y="905"/>
                  </a:lnTo>
                  <a:lnTo>
                    <a:pt x="753" y="919"/>
                  </a:lnTo>
                  <a:lnTo>
                    <a:pt x="732" y="931"/>
                  </a:lnTo>
                  <a:lnTo>
                    <a:pt x="710" y="941"/>
                  </a:lnTo>
                  <a:lnTo>
                    <a:pt x="689" y="950"/>
                  </a:lnTo>
                  <a:lnTo>
                    <a:pt x="665" y="960"/>
                  </a:lnTo>
                  <a:lnTo>
                    <a:pt x="643" y="967"/>
                  </a:lnTo>
                  <a:lnTo>
                    <a:pt x="620" y="974"/>
                  </a:lnTo>
                  <a:lnTo>
                    <a:pt x="596" y="981"/>
                  </a:lnTo>
                  <a:lnTo>
                    <a:pt x="572" y="984"/>
                  </a:lnTo>
                  <a:lnTo>
                    <a:pt x="546" y="988"/>
                  </a:lnTo>
                  <a:lnTo>
                    <a:pt x="522" y="988"/>
                  </a:lnTo>
                  <a:lnTo>
                    <a:pt x="496" y="991"/>
                  </a:lnTo>
                  <a:lnTo>
                    <a:pt x="469" y="988"/>
                  </a:lnTo>
                  <a:lnTo>
                    <a:pt x="446" y="988"/>
                  </a:lnTo>
                  <a:lnTo>
                    <a:pt x="422" y="984"/>
                  </a:lnTo>
                  <a:lnTo>
                    <a:pt x="396" y="981"/>
                  </a:lnTo>
                  <a:lnTo>
                    <a:pt x="372" y="974"/>
                  </a:lnTo>
                  <a:lnTo>
                    <a:pt x="348" y="967"/>
                  </a:lnTo>
                  <a:lnTo>
                    <a:pt x="326" y="960"/>
                  </a:lnTo>
                  <a:lnTo>
                    <a:pt x="303" y="950"/>
                  </a:lnTo>
                  <a:lnTo>
                    <a:pt x="281" y="941"/>
                  </a:lnTo>
                  <a:lnTo>
                    <a:pt x="260" y="931"/>
                  </a:lnTo>
                  <a:lnTo>
                    <a:pt x="241" y="919"/>
                  </a:lnTo>
                  <a:lnTo>
                    <a:pt x="219" y="905"/>
                  </a:lnTo>
                  <a:lnTo>
                    <a:pt x="200" y="891"/>
                  </a:lnTo>
                  <a:lnTo>
                    <a:pt x="181" y="877"/>
                  </a:lnTo>
                  <a:lnTo>
                    <a:pt x="164" y="862"/>
                  </a:lnTo>
                  <a:lnTo>
                    <a:pt x="145" y="846"/>
                  </a:lnTo>
                  <a:lnTo>
                    <a:pt x="129" y="829"/>
                  </a:lnTo>
                  <a:lnTo>
                    <a:pt x="114" y="810"/>
                  </a:lnTo>
                  <a:lnTo>
                    <a:pt x="100" y="791"/>
                  </a:lnTo>
                  <a:lnTo>
                    <a:pt x="86" y="772"/>
                  </a:lnTo>
                  <a:lnTo>
                    <a:pt x="74" y="753"/>
                  </a:lnTo>
                  <a:lnTo>
                    <a:pt x="62" y="731"/>
                  </a:lnTo>
                  <a:lnTo>
                    <a:pt x="50" y="710"/>
                  </a:lnTo>
                  <a:lnTo>
                    <a:pt x="40" y="688"/>
                  </a:lnTo>
                  <a:lnTo>
                    <a:pt x="31" y="665"/>
                  </a:lnTo>
                  <a:lnTo>
                    <a:pt x="24" y="643"/>
                  </a:lnTo>
                  <a:lnTo>
                    <a:pt x="17" y="619"/>
                  </a:lnTo>
                  <a:lnTo>
                    <a:pt x="12" y="596"/>
                  </a:lnTo>
                  <a:lnTo>
                    <a:pt x="7" y="572"/>
                  </a:lnTo>
                  <a:lnTo>
                    <a:pt x="2" y="546"/>
                  </a:lnTo>
                  <a:lnTo>
                    <a:pt x="2" y="522"/>
                  </a:lnTo>
                  <a:lnTo>
                    <a:pt x="0" y="496"/>
                  </a:lnTo>
                  <a:lnTo>
                    <a:pt x="2" y="469"/>
                  </a:lnTo>
                  <a:lnTo>
                    <a:pt x="2" y="446"/>
                  </a:lnTo>
                  <a:lnTo>
                    <a:pt x="7" y="419"/>
                  </a:lnTo>
                  <a:lnTo>
                    <a:pt x="12" y="396"/>
                  </a:lnTo>
                  <a:lnTo>
                    <a:pt x="17" y="372"/>
                  </a:lnTo>
                  <a:lnTo>
                    <a:pt x="24" y="348"/>
                  </a:lnTo>
                  <a:lnTo>
                    <a:pt x="31" y="327"/>
                  </a:lnTo>
                  <a:lnTo>
                    <a:pt x="40" y="303"/>
                  </a:lnTo>
                  <a:lnTo>
                    <a:pt x="50" y="281"/>
                  </a:lnTo>
                  <a:lnTo>
                    <a:pt x="62" y="260"/>
                  </a:lnTo>
                  <a:lnTo>
                    <a:pt x="74" y="239"/>
                  </a:lnTo>
                  <a:lnTo>
                    <a:pt x="86" y="219"/>
                  </a:lnTo>
                  <a:lnTo>
                    <a:pt x="100" y="200"/>
                  </a:lnTo>
                  <a:lnTo>
                    <a:pt x="114" y="181"/>
                  </a:lnTo>
                  <a:lnTo>
                    <a:pt x="129" y="162"/>
                  </a:lnTo>
                  <a:lnTo>
                    <a:pt x="145" y="146"/>
                  </a:lnTo>
                  <a:lnTo>
                    <a:pt x="164" y="129"/>
                  </a:lnTo>
                  <a:lnTo>
                    <a:pt x="181" y="115"/>
                  </a:lnTo>
                  <a:lnTo>
                    <a:pt x="200" y="100"/>
                  </a:lnTo>
                  <a:lnTo>
                    <a:pt x="219" y="86"/>
                  </a:lnTo>
                  <a:lnTo>
                    <a:pt x="241" y="72"/>
                  </a:lnTo>
                  <a:lnTo>
                    <a:pt x="260" y="60"/>
                  </a:lnTo>
                  <a:lnTo>
                    <a:pt x="281" y="50"/>
                  </a:lnTo>
                  <a:lnTo>
                    <a:pt x="303" y="41"/>
                  </a:lnTo>
                  <a:lnTo>
                    <a:pt x="326" y="31"/>
                  </a:lnTo>
                  <a:lnTo>
                    <a:pt x="348" y="24"/>
                  </a:lnTo>
                  <a:lnTo>
                    <a:pt x="372" y="17"/>
                  </a:lnTo>
                  <a:lnTo>
                    <a:pt x="396" y="10"/>
                  </a:lnTo>
                  <a:lnTo>
                    <a:pt x="422" y="8"/>
                  </a:lnTo>
                  <a:lnTo>
                    <a:pt x="446" y="3"/>
                  </a:lnTo>
                  <a:lnTo>
                    <a:pt x="469" y="3"/>
                  </a:lnTo>
                  <a:lnTo>
                    <a:pt x="496" y="0"/>
                  </a:lnTo>
                  <a:close/>
                </a:path>
              </a:pathLst>
            </a:custGeom>
            <a:solidFill>
              <a:srgbClr val="0066FF"/>
            </a:solidFill>
            <a:ln w="1270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64" name="Group 319"/>
          <p:cNvGrpSpPr>
            <a:grpSpLocks noChangeAspect="1"/>
          </p:cNvGrpSpPr>
          <p:nvPr/>
        </p:nvGrpSpPr>
        <p:grpSpPr bwMode="auto">
          <a:xfrm>
            <a:off x="7294736" y="1088182"/>
            <a:ext cx="158750" cy="136525"/>
            <a:chOff x="3824" y="708"/>
            <a:chExt cx="100" cy="86"/>
          </a:xfrm>
        </p:grpSpPr>
        <p:sp>
          <p:nvSpPr>
            <p:cNvPr id="565" name="Freeform 320"/>
            <p:cNvSpPr>
              <a:spLocks/>
            </p:cNvSpPr>
            <p:nvPr/>
          </p:nvSpPr>
          <p:spPr bwMode="auto">
            <a:xfrm>
              <a:off x="3824" y="708"/>
              <a:ext cx="38" cy="38"/>
            </a:xfrm>
            <a:custGeom>
              <a:avLst/>
              <a:gdLst>
                <a:gd name="T0" fmla="*/ 19 w 38"/>
                <a:gd name="T1" fmla="*/ 0 h 38"/>
                <a:gd name="T2" fmla="*/ 21 w 38"/>
                <a:gd name="T3" fmla="*/ 0 h 38"/>
                <a:gd name="T4" fmla="*/ 24 w 38"/>
                <a:gd name="T5" fmla="*/ 0 h 38"/>
                <a:gd name="T6" fmla="*/ 26 w 38"/>
                <a:gd name="T7" fmla="*/ 2 h 38"/>
                <a:gd name="T8" fmla="*/ 28 w 38"/>
                <a:gd name="T9" fmla="*/ 2 h 38"/>
                <a:gd name="T10" fmla="*/ 31 w 38"/>
                <a:gd name="T11" fmla="*/ 5 h 38"/>
                <a:gd name="T12" fmla="*/ 33 w 38"/>
                <a:gd name="T13" fmla="*/ 5 h 38"/>
                <a:gd name="T14" fmla="*/ 33 w 38"/>
                <a:gd name="T15" fmla="*/ 7 h 38"/>
                <a:gd name="T16" fmla="*/ 36 w 38"/>
                <a:gd name="T17" fmla="*/ 7 h 38"/>
                <a:gd name="T18" fmla="*/ 36 w 38"/>
                <a:gd name="T19" fmla="*/ 9 h 38"/>
                <a:gd name="T20" fmla="*/ 36 w 38"/>
                <a:gd name="T21" fmla="*/ 12 h 38"/>
                <a:gd name="T22" fmla="*/ 36 w 38"/>
                <a:gd name="T23" fmla="*/ 14 h 38"/>
                <a:gd name="T24" fmla="*/ 38 w 38"/>
                <a:gd name="T25" fmla="*/ 14 h 38"/>
                <a:gd name="T26" fmla="*/ 38 w 38"/>
                <a:gd name="T27" fmla="*/ 16 h 38"/>
                <a:gd name="T28" fmla="*/ 38 w 38"/>
                <a:gd name="T29" fmla="*/ 19 h 38"/>
                <a:gd name="T30" fmla="*/ 38 w 38"/>
                <a:gd name="T31" fmla="*/ 21 h 38"/>
                <a:gd name="T32" fmla="*/ 38 w 38"/>
                <a:gd name="T33" fmla="*/ 24 h 38"/>
                <a:gd name="T34" fmla="*/ 36 w 38"/>
                <a:gd name="T35" fmla="*/ 24 h 38"/>
                <a:gd name="T36" fmla="*/ 36 w 38"/>
                <a:gd name="T37" fmla="*/ 26 h 38"/>
                <a:gd name="T38" fmla="*/ 36 w 38"/>
                <a:gd name="T39" fmla="*/ 28 h 38"/>
                <a:gd name="T40" fmla="*/ 33 w 38"/>
                <a:gd name="T41" fmla="*/ 28 h 38"/>
                <a:gd name="T42" fmla="*/ 33 w 38"/>
                <a:gd name="T43" fmla="*/ 31 h 38"/>
                <a:gd name="T44" fmla="*/ 31 w 38"/>
                <a:gd name="T45" fmla="*/ 33 h 38"/>
                <a:gd name="T46" fmla="*/ 28 w 38"/>
                <a:gd name="T47" fmla="*/ 33 h 38"/>
                <a:gd name="T48" fmla="*/ 28 w 38"/>
                <a:gd name="T49" fmla="*/ 36 h 38"/>
                <a:gd name="T50" fmla="*/ 26 w 38"/>
                <a:gd name="T51" fmla="*/ 36 h 38"/>
                <a:gd name="T52" fmla="*/ 24 w 38"/>
                <a:gd name="T53" fmla="*/ 36 h 38"/>
                <a:gd name="T54" fmla="*/ 21 w 38"/>
                <a:gd name="T55" fmla="*/ 36 h 38"/>
                <a:gd name="T56" fmla="*/ 21 w 38"/>
                <a:gd name="T57" fmla="*/ 38 h 38"/>
                <a:gd name="T58" fmla="*/ 19 w 38"/>
                <a:gd name="T59" fmla="*/ 38 h 38"/>
                <a:gd name="T60" fmla="*/ 16 w 38"/>
                <a:gd name="T61" fmla="*/ 38 h 38"/>
                <a:gd name="T62" fmla="*/ 16 w 38"/>
                <a:gd name="T63" fmla="*/ 36 h 38"/>
                <a:gd name="T64" fmla="*/ 14 w 38"/>
                <a:gd name="T65" fmla="*/ 36 h 38"/>
                <a:gd name="T66" fmla="*/ 12 w 38"/>
                <a:gd name="T67" fmla="*/ 36 h 38"/>
                <a:gd name="T68" fmla="*/ 9 w 38"/>
                <a:gd name="T69" fmla="*/ 36 h 38"/>
                <a:gd name="T70" fmla="*/ 9 w 38"/>
                <a:gd name="T71" fmla="*/ 33 h 38"/>
                <a:gd name="T72" fmla="*/ 7 w 38"/>
                <a:gd name="T73" fmla="*/ 33 h 38"/>
                <a:gd name="T74" fmla="*/ 7 w 38"/>
                <a:gd name="T75" fmla="*/ 31 h 38"/>
                <a:gd name="T76" fmla="*/ 5 w 38"/>
                <a:gd name="T77" fmla="*/ 31 h 38"/>
                <a:gd name="T78" fmla="*/ 5 w 38"/>
                <a:gd name="T79" fmla="*/ 28 h 38"/>
                <a:gd name="T80" fmla="*/ 2 w 38"/>
                <a:gd name="T81" fmla="*/ 28 h 38"/>
                <a:gd name="T82" fmla="*/ 2 w 38"/>
                <a:gd name="T83" fmla="*/ 26 h 38"/>
                <a:gd name="T84" fmla="*/ 2 w 38"/>
                <a:gd name="T85" fmla="*/ 24 h 38"/>
                <a:gd name="T86" fmla="*/ 2 w 38"/>
                <a:gd name="T87" fmla="*/ 21 h 38"/>
                <a:gd name="T88" fmla="*/ 0 w 38"/>
                <a:gd name="T89" fmla="*/ 21 h 38"/>
                <a:gd name="T90" fmla="*/ 0 w 38"/>
                <a:gd name="T91" fmla="*/ 19 h 38"/>
                <a:gd name="T92" fmla="*/ 0 w 38"/>
                <a:gd name="T93" fmla="*/ 16 h 38"/>
                <a:gd name="T94" fmla="*/ 2 w 38"/>
                <a:gd name="T95" fmla="*/ 14 h 38"/>
                <a:gd name="T96" fmla="*/ 2 w 38"/>
                <a:gd name="T97" fmla="*/ 12 h 38"/>
                <a:gd name="T98" fmla="*/ 2 w 38"/>
                <a:gd name="T99" fmla="*/ 9 h 38"/>
                <a:gd name="T100" fmla="*/ 5 w 38"/>
                <a:gd name="T101" fmla="*/ 7 h 38"/>
                <a:gd name="T102" fmla="*/ 7 w 38"/>
                <a:gd name="T103" fmla="*/ 5 h 38"/>
                <a:gd name="T104" fmla="*/ 9 w 38"/>
                <a:gd name="T105" fmla="*/ 2 h 38"/>
                <a:gd name="T106" fmla="*/ 12 w 38"/>
                <a:gd name="T107" fmla="*/ 2 h 38"/>
                <a:gd name="T108" fmla="*/ 14 w 38"/>
                <a:gd name="T109" fmla="*/ 0 h 38"/>
                <a:gd name="T110" fmla="*/ 16 w 38"/>
                <a:gd name="T111" fmla="*/ 0 h 38"/>
                <a:gd name="T112" fmla="*/ 19 w 38"/>
                <a:gd name="T113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8" h="38">
                  <a:moveTo>
                    <a:pt x="19" y="0"/>
                  </a:moveTo>
                  <a:lnTo>
                    <a:pt x="21" y="0"/>
                  </a:lnTo>
                  <a:lnTo>
                    <a:pt x="24" y="0"/>
                  </a:lnTo>
                  <a:lnTo>
                    <a:pt x="26" y="2"/>
                  </a:lnTo>
                  <a:lnTo>
                    <a:pt x="28" y="2"/>
                  </a:lnTo>
                  <a:lnTo>
                    <a:pt x="31" y="5"/>
                  </a:lnTo>
                  <a:lnTo>
                    <a:pt x="33" y="5"/>
                  </a:lnTo>
                  <a:lnTo>
                    <a:pt x="33" y="7"/>
                  </a:lnTo>
                  <a:lnTo>
                    <a:pt x="36" y="7"/>
                  </a:lnTo>
                  <a:lnTo>
                    <a:pt x="36" y="9"/>
                  </a:lnTo>
                  <a:lnTo>
                    <a:pt x="36" y="12"/>
                  </a:lnTo>
                  <a:lnTo>
                    <a:pt x="36" y="14"/>
                  </a:lnTo>
                  <a:lnTo>
                    <a:pt x="38" y="14"/>
                  </a:lnTo>
                  <a:lnTo>
                    <a:pt x="38" y="16"/>
                  </a:lnTo>
                  <a:lnTo>
                    <a:pt x="38" y="19"/>
                  </a:lnTo>
                  <a:lnTo>
                    <a:pt x="38" y="21"/>
                  </a:lnTo>
                  <a:lnTo>
                    <a:pt x="38" y="24"/>
                  </a:lnTo>
                  <a:lnTo>
                    <a:pt x="36" y="24"/>
                  </a:lnTo>
                  <a:lnTo>
                    <a:pt x="36" y="26"/>
                  </a:lnTo>
                  <a:lnTo>
                    <a:pt x="36" y="28"/>
                  </a:lnTo>
                  <a:lnTo>
                    <a:pt x="33" y="28"/>
                  </a:lnTo>
                  <a:lnTo>
                    <a:pt x="33" y="31"/>
                  </a:lnTo>
                  <a:lnTo>
                    <a:pt x="31" y="33"/>
                  </a:lnTo>
                  <a:lnTo>
                    <a:pt x="28" y="33"/>
                  </a:lnTo>
                  <a:lnTo>
                    <a:pt x="28" y="36"/>
                  </a:lnTo>
                  <a:lnTo>
                    <a:pt x="26" y="36"/>
                  </a:lnTo>
                  <a:lnTo>
                    <a:pt x="24" y="36"/>
                  </a:lnTo>
                  <a:lnTo>
                    <a:pt x="21" y="36"/>
                  </a:lnTo>
                  <a:lnTo>
                    <a:pt x="21" y="38"/>
                  </a:lnTo>
                  <a:lnTo>
                    <a:pt x="19" y="38"/>
                  </a:lnTo>
                  <a:lnTo>
                    <a:pt x="16" y="38"/>
                  </a:lnTo>
                  <a:lnTo>
                    <a:pt x="16" y="36"/>
                  </a:lnTo>
                  <a:lnTo>
                    <a:pt x="14" y="36"/>
                  </a:lnTo>
                  <a:lnTo>
                    <a:pt x="12" y="36"/>
                  </a:lnTo>
                  <a:lnTo>
                    <a:pt x="9" y="36"/>
                  </a:lnTo>
                  <a:lnTo>
                    <a:pt x="9" y="33"/>
                  </a:lnTo>
                  <a:lnTo>
                    <a:pt x="7" y="33"/>
                  </a:lnTo>
                  <a:lnTo>
                    <a:pt x="7" y="31"/>
                  </a:lnTo>
                  <a:lnTo>
                    <a:pt x="5" y="31"/>
                  </a:lnTo>
                  <a:lnTo>
                    <a:pt x="5" y="28"/>
                  </a:lnTo>
                  <a:lnTo>
                    <a:pt x="2" y="28"/>
                  </a:lnTo>
                  <a:lnTo>
                    <a:pt x="2" y="26"/>
                  </a:lnTo>
                  <a:lnTo>
                    <a:pt x="2" y="24"/>
                  </a:lnTo>
                  <a:lnTo>
                    <a:pt x="2" y="21"/>
                  </a:lnTo>
                  <a:lnTo>
                    <a:pt x="0" y="21"/>
                  </a:lnTo>
                  <a:lnTo>
                    <a:pt x="0" y="19"/>
                  </a:lnTo>
                  <a:lnTo>
                    <a:pt x="0" y="16"/>
                  </a:lnTo>
                  <a:lnTo>
                    <a:pt x="2" y="14"/>
                  </a:lnTo>
                  <a:lnTo>
                    <a:pt x="2" y="12"/>
                  </a:lnTo>
                  <a:lnTo>
                    <a:pt x="2" y="9"/>
                  </a:lnTo>
                  <a:lnTo>
                    <a:pt x="5" y="7"/>
                  </a:lnTo>
                  <a:lnTo>
                    <a:pt x="7" y="5"/>
                  </a:lnTo>
                  <a:lnTo>
                    <a:pt x="9" y="2"/>
                  </a:lnTo>
                  <a:lnTo>
                    <a:pt x="12" y="2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chemeClr val="hlink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6" name="Freeform 321"/>
            <p:cNvSpPr>
              <a:spLocks/>
            </p:cNvSpPr>
            <p:nvPr/>
          </p:nvSpPr>
          <p:spPr bwMode="auto">
            <a:xfrm>
              <a:off x="3888" y="758"/>
              <a:ext cx="36" cy="36"/>
            </a:xfrm>
            <a:custGeom>
              <a:avLst/>
              <a:gdLst>
                <a:gd name="T0" fmla="*/ 17 w 36"/>
                <a:gd name="T1" fmla="*/ 0 h 36"/>
                <a:gd name="T2" fmla="*/ 19 w 36"/>
                <a:gd name="T3" fmla="*/ 0 h 36"/>
                <a:gd name="T4" fmla="*/ 22 w 36"/>
                <a:gd name="T5" fmla="*/ 0 h 36"/>
                <a:gd name="T6" fmla="*/ 24 w 36"/>
                <a:gd name="T7" fmla="*/ 0 h 36"/>
                <a:gd name="T8" fmla="*/ 26 w 36"/>
                <a:gd name="T9" fmla="*/ 0 h 36"/>
                <a:gd name="T10" fmla="*/ 26 w 36"/>
                <a:gd name="T11" fmla="*/ 2 h 36"/>
                <a:gd name="T12" fmla="*/ 29 w 36"/>
                <a:gd name="T13" fmla="*/ 2 h 36"/>
                <a:gd name="T14" fmla="*/ 29 w 36"/>
                <a:gd name="T15" fmla="*/ 5 h 36"/>
                <a:gd name="T16" fmla="*/ 31 w 36"/>
                <a:gd name="T17" fmla="*/ 5 h 36"/>
                <a:gd name="T18" fmla="*/ 31 w 36"/>
                <a:gd name="T19" fmla="*/ 7 h 36"/>
                <a:gd name="T20" fmla="*/ 34 w 36"/>
                <a:gd name="T21" fmla="*/ 7 h 36"/>
                <a:gd name="T22" fmla="*/ 34 w 36"/>
                <a:gd name="T23" fmla="*/ 9 h 36"/>
                <a:gd name="T24" fmla="*/ 36 w 36"/>
                <a:gd name="T25" fmla="*/ 9 h 36"/>
                <a:gd name="T26" fmla="*/ 36 w 36"/>
                <a:gd name="T27" fmla="*/ 12 h 36"/>
                <a:gd name="T28" fmla="*/ 36 w 36"/>
                <a:gd name="T29" fmla="*/ 14 h 36"/>
                <a:gd name="T30" fmla="*/ 36 w 36"/>
                <a:gd name="T31" fmla="*/ 16 h 36"/>
                <a:gd name="T32" fmla="*/ 36 w 36"/>
                <a:gd name="T33" fmla="*/ 19 h 36"/>
                <a:gd name="T34" fmla="*/ 36 w 36"/>
                <a:gd name="T35" fmla="*/ 21 h 36"/>
                <a:gd name="T36" fmla="*/ 36 w 36"/>
                <a:gd name="T37" fmla="*/ 24 h 36"/>
                <a:gd name="T38" fmla="*/ 34 w 36"/>
                <a:gd name="T39" fmla="*/ 26 h 36"/>
                <a:gd name="T40" fmla="*/ 34 w 36"/>
                <a:gd name="T41" fmla="*/ 28 h 36"/>
                <a:gd name="T42" fmla="*/ 31 w 36"/>
                <a:gd name="T43" fmla="*/ 28 h 36"/>
                <a:gd name="T44" fmla="*/ 31 w 36"/>
                <a:gd name="T45" fmla="*/ 31 h 36"/>
                <a:gd name="T46" fmla="*/ 29 w 36"/>
                <a:gd name="T47" fmla="*/ 31 h 36"/>
                <a:gd name="T48" fmla="*/ 29 w 36"/>
                <a:gd name="T49" fmla="*/ 33 h 36"/>
                <a:gd name="T50" fmla="*/ 26 w 36"/>
                <a:gd name="T51" fmla="*/ 33 h 36"/>
                <a:gd name="T52" fmla="*/ 24 w 36"/>
                <a:gd name="T53" fmla="*/ 36 h 36"/>
                <a:gd name="T54" fmla="*/ 22 w 36"/>
                <a:gd name="T55" fmla="*/ 36 h 36"/>
                <a:gd name="T56" fmla="*/ 19 w 36"/>
                <a:gd name="T57" fmla="*/ 36 h 36"/>
                <a:gd name="T58" fmla="*/ 17 w 36"/>
                <a:gd name="T59" fmla="*/ 36 h 36"/>
                <a:gd name="T60" fmla="*/ 14 w 36"/>
                <a:gd name="T61" fmla="*/ 36 h 36"/>
                <a:gd name="T62" fmla="*/ 12 w 36"/>
                <a:gd name="T63" fmla="*/ 36 h 36"/>
                <a:gd name="T64" fmla="*/ 10 w 36"/>
                <a:gd name="T65" fmla="*/ 36 h 36"/>
                <a:gd name="T66" fmla="*/ 10 w 36"/>
                <a:gd name="T67" fmla="*/ 33 h 36"/>
                <a:gd name="T68" fmla="*/ 7 w 36"/>
                <a:gd name="T69" fmla="*/ 33 h 36"/>
                <a:gd name="T70" fmla="*/ 5 w 36"/>
                <a:gd name="T71" fmla="*/ 31 h 36"/>
                <a:gd name="T72" fmla="*/ 3 w 36"/>
                <a:gd name="T73" fmla="*/ 28 h 36"/>
                <a:gd name="T74" fmla="*/ 3 w 36"/>
                <a:gd name="T75" fmla="*/ 26 h 36"/>
                <a:gd name="T76" fmla="*/ 0 w 36"/>
                <a:gd name="T77" fmla="*/ 26 h 36"/>
                <a:gd name="T78" fmla="*/ 0 w 36"/>
                <a:gd name="T79" fmla="*/ 24 h 36"/>
                <a:gd name="T80" fmla="*/ 0 w 36"/>
                <a:gd name="T81" fmla="*/ 21 h 36"/>
                <a:gd name="T82" fmla="*/ 0 w 36"/>
                <a:gd name="T83" fmla="*/ 19 h 36"/>
                <a:gd name="T84" fmla="*/ 0 w 36"/>
                <a:gd name="T85" fmla="*/ 16 h 36"/>
                <a:gd name="T86" fmla="*/ 0 w 36"/>
                <a:gd name="T87" fmla="*/ 14 h 36"/>
                <a:gd name="T88" fmla="*/ 0 w 36"/>
                <a:gd name="T89" fmla="*/ 12 h 36"/>
                <a:gd name="T90" fmla="*/ 0 w 36"/>
                <a:gd name="T91" fmla="*/ 9 h 36"/>
                <a:gd name="T92" fmla="*/ 3 w 36"/>
                <a:gd name="T93" fmla="*/ 9 h 36"/>
                <a:gd name="T94" fmla="*/ 3 w 36"/>
                <a:gd name="T95" fmla="*/ 7 h 36"/>
                <a:gd name="T96" fmla="*/ 5 w 36"/>
                <a:gd name="T97" fmla="*/ 5 h 36"/>
                <a:gd name="T98" fmla="*/ 7 w 36"/>
                <a:gd name="T99" fmla="*/ 2 h 36"/>
                <a:gd name="T100" fmla="*/ 10 w 36"/>
                <a:gd name="T101" fmla="*/ 2 h 36"/>
                <a:gd name="T102" fmla="*/ 10 w 36"/>
                <a:gd name="T103" fmla="*/ 0 h 36"/>
                <a:gd name="T104" fmla="*/ 12 w 36"/>
                <a:gd name="T105" fmla="*/ 0 h 36"/>
                <a:gd name="T106" fmla="*/ 14 w 36"/>
                <a:gd name="T107" fmla="*/ 0 h 36"/>
                <a:gd name="T108" fmla="*/ 17 w 36"/>
                <a:gd name="T10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6" h="36">
                  <a:moveTo>
                    <a:pt x="17" y="0"/>
                  </a:moveTo>
                  <a:lnTo>
                    <a:pt x="19" y="0"/>
                  </a:lnTo>
                  <a:lnTo>
                    <a:pt x="22" y="0"/>
                  </a:lnTo>
                  <a:lnTo>
                    <a:pt x="24" y="0"/>
                  </a:lnTo>
                  <a:lnTo>
                    <a:pt x="26" y="0"/>
                  </a:lnTo>
                  <a:lnTo>
                    <a:pt x="26" y="2"/>
                  </a:lnTo>
                  <a:lnTo>
                    <a:pt x="29" y="2"/>
                  </a:lnTo>
                  <a:lnTo>
                    <a:pt x="29" y="5"/>
                  </a:lnTo>
                  <a:lnTo>
                    <a:pt x="31" y="5"/>
                  </a:lnTo>
                  <a:lnTo>
                    <a:pt x="31" y="7"/>
                  </a:lnTo>
                  <a:lnTo>
                    <a:pt x="34" y="7"/>
                  </a:lnTo>
                  <a:lnTo>
                    <a:pt x="34" y="9"/>
                  </a:lnTo>
                  <a:lnTo>
                    <a:pt x="36" y="9"/>
                  </a:lnTo>
                  <a:lnTo>
                    <a:pt x="36" y="12"/>
                  </a:lnTo>
                  <a:lnTo>
                    <a:pt x="36" y="14"/>
                  </a:lnTo>
                  <a:lnTo>
                    <a:pt x="36" y="16"/>
                  </a:lnTo>
                  <a:lnTo>
                    <a:pt x="36" y="19"/>
                  </a:lnTo>
                  <a:lnTo>
                    <a:pt x="36" y="21"/>
                  </a:lnTo>
                  <a:lnTo>
                    <a:pt x="36" y="24"/>
                  </a:lnTo>
                  <a:lnTo>
                    <a:pt x="34" y="26"/>
                  </a:lnTo>
                  <a:lnTo>
                    <a:pt x="34" y="28"/>
                  </a:lnTo>
                  <a:lnTo>
                    <a:pt x="31" y="28"/>
                  </a:lnTo>
                  <a:lnTo>
                    <a:pt x="31" y="31"/>
                  </a:lnTo>
                  <a:lnTo>
                    <a:pt x="29" y="31"/>
                  </a:lnTo>
                  <a:lnTo>
                    <a:pt x="29" y="33"/>
                  </a:lnTo>
                  <a:lnTo>
                    <a:pt x="26" y="33"/>
                  </a:lnTo>
                  <a:lnTo>
                    <a:pt x="24" y="36"/>
                  </a:lnTo>
                  <a:lnTo>
                    <a:pt x="22" y="36"/>
                  </a:lnTo>
                  <a:lnTo>
                    <a:pt x="19" y="36"/>
                  </a:lnTo>
                  <a:lnTo>
                    <a:pt x="17" y="36"/>
                  </a:lnTo>
                  <a:lnTo>
                    <a:pt x="14" y="36"/>
                  </a:lnTo>
                  <a:lnTo>
                    <a:pt x="12" y="36"/>
                  </a:lnTo>
                  <a:lnTo>
                    <a:pt x="10" y="36"/>
                  </a:lnTo>
                  <a:lnTo>
                    <a:pt x="10" y="33"/>
                  </a:lnTo>
                  <a:lnTo>
                    <a:pt x="7" y="33"/>
                  </a:lnTo>
                  <a:lnTo>
                    <a:pt x="5" y="31"/>
                  </a:lnTo>
                  <a:lnTo>
                    <a:pt x="3" y="28"/>
                  </a:lnTo>
                  <a:lnTo>
                    <a:pt x="3" y="26"/>
                  </a:lnTo>
                  <a:lnTo>
                    <a:pt x="0" y="26"/>
                  </a:lnTo>
                  <a:lnTo>
                    <a:pt x="0" y="24"/>
                  </a:lnTo>
                  <a:lnTo>
                    <a:pt x="0" y="21"/>
                  </a:lnTo>
                  <a:lnTo>
                    <a:pt x="0" y="19"/>
                  </a:lnTo>
                  <a:lnTo>
                    <a:pt x="0" y="16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9"/>
                  </a:lnTo>
                  <a:lnTo>
                    <a:pt x="3" y="9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10" y="2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chemeClr val="hlink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67" name="Freeform 322"/>
          <p:cNvSpPr>
            <a:spLocks noChangeAspect="1"/>
          </p:cNvSpPr>
          <p:nvPr/>
        </p:nvSpPr>
        <p:spPr bwMode="auto">
          <a:xfrm>
            <a:off x="6635924" y="1072307"/>
            <a:ext cx="401637" cy="174625"/>
          </a:xfrm>
          <a:custGeom>
            <a:avLst/>
            <a:gdLst>
              <a:gd name="T0" fmla="*/ 0 w 253"/>
              <a:gd name="T1" fmla="*/ 0 h 110"/>
              <a:gd name="T2" fmla="*/ 231 w 253"/>
              <a:gd name="T3" fmla="*/ 0 h 110"/>
              <a:gd name="T4" fmla="*/ 234 w 253"/>
              <a:gd name="T5" fmla="*/ 0 h 110"/>
              <a:gd name="T6" fmla="*/ 236 w 253"/>
              <a:gd name="T7" fmla="*/ 0 h 110"/>
              <a:gd name="T8" fmla="*/ 236 w 253"/>
              <a:gd name="T9" fmla="*/ 3 h 110"/>
              <a:gd name="T10" fmla="*/ 238 w 253"/>
              <a:gd name="T11" fmla="*/ 3 h 110"/>
              <a:gd name="T12" fmla="*/ 241 w 253"/>
              <a:gd name="T13" fmla="*/ 3 h 110"/>
              <a:gd name="T14" fmla="*/ 243 w 253"/>
              <a:gd name="T15" fmla="*/ 5 h 110"/>
              <a:gd name="T16" fmla="*/ 246 w 253"/>
              <a:gd name="T17" fmla="*/ 5 h 110"/>
              <a:gd name="T18" fmla="*/ 246 w 253"/>
              <a:gd name="T19" fmla="*/ 7 h 110"/>
              <a:gd name="T20" fmla="*/ 248 w 253"/>
              <a:gd name="T21" fmla="*/ 7 h 110"/>
              <a:gd name="T22" fmla="*/ 248 w 253"/>
              <a:gd name="T23" fmla="*/ 10 h 110"/>
              <a:gd name="T24" fmla="*/ 250 w 253"/>
              <a:gd name="T25" fmla="*/ 10 h 110"/>
              <a:gd name="T26" fmla="*/ 250 w 253"/>
              <a:gd name="T27" fmla="*/ 12 h 110"/>
              <a:gd name="T28" fmla="*/ 250 w 253"/>
              <a:gd name="T29" fmla="*/ 15 h 110"/>
              <a:gd name="T30" fmla="*/ 253 w 253"/>
              <a:gd name="T31" fmla="*/ 15 h 110"/>
              <a:gd name="T32" fmla="*/ 253 w 253"/>
              <a:gd name="T33" fmla="*/ 17 h 110"/>
              <a:gd name="T34" fmla="*/ 253 w 253"/>
              <a:gd name="T35" fmla="*/ 19 h 110"/>
              <a:gd name="T36" fmla="*/ 253 w 253"/>
              <a:gd name="T37" fmla="*/ 22 h 110"/>
              <a:gd name="T38" fmla="*/ 253 w 253"/>
              <a:gd name="T39" fmla="*/ 110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53" h="110">
                <a:moveTo>
                  <a:pt x="0" y="0"/>
                </a:moveTo>
                <a:lnTo>
                  <a:pt x="231" y="0"/>
                </a:lnTo>
                <a:lnTo>
                  <a:pt x="234" y="0"/>
                </a:lnTo>
                <a:lnTo>
                  <a:pt x="236" y="0"/>
                </a:lnTo>
                <a:lnTo>
                  <a:pt x="236" y="3"/>
                </a:lnTo>
                <a:lnTo>
                  <a:pt x="238" y="3"/>
                </a:lnTo>
                <a:lnTo>
                  <a:pt x="241" y="3"/>
                </a:lnTo>
                <a:lnTo>
                  <a:pt x="243" y="5"/>
                </a:lnTo>
                <a:lnTo>
                  <a:pt x="246" y="5"/>
                </a:lnTo>
                <a:lnTo>
                  <a:pt x="246" y="7"/>
                </a:lnTo>
                <a:lnTo>
                  <a:pt x="248" y="7"/>
                </a:lnTo>
                <a:lnTo>
                  <a:pt x="248" y="10"/>
                </a:lnTo>
                <a:lnTo>
                  <a:pt x="250" y="10"/>
                </a:lnTo>
                <a:lnTo>
                  <a:pt x="250" y="12"/>
                </a:lnTo>
                <a:lnTo>
                  <a:pt x="250" y="15"/>
                </a:lnTo>
                <a:lnTo>
                  <a:pt x="253" y="15"/>
                </a:lnTo>
                <a:lnTo>
                  <a:pt x="253" y="17"/>
                </a:lnTo>
                <a:lnTo>
                  <a:pt x="253" y="19"/>
                </a:lnTo>
                <a:lnTo>
                  <a:pt x="253" y="22"/>
                </a:lnTo>
                <a:lnTo>
                  <a:pt x="253" y="110"/>
                </a:lnTo>
              </a:path>
            </a:pathLst>
          </a:custGeom>
          <a:noFill/>
          <a:ln w="19050" cmpd="sng">
            <a:solidFill>
              <a:srgbClr val="66666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8" name="Freeform 323"/>
          <p:cNvSpPr>
            <a:spLocks noChangeAspect="1"/>
          </p:cNvSpPr>
          <p:nvPr/>
        </p:nvSpPr>
        <p:spPr bwMode="auto">
          <a:xfrm>
            <a:off x="6477174" y="702420"/>
            <a:ext cx="469900" cy="265112"/>
          </a:xfrm>
          <a:custGeom>
            <a:avLst/>
            <a:gdLst>
              <a:gd name="T0" fmla="*/ 0 w 296"/>
              <a:gd name="T1" fmla="*/ 12 h 167"/>
              <a:gd name="T2" fmla="*/ 2 w 296"/>
              <a:gd name="T3" fmla="*/ 0 h 167"/>
              <a:gd name="T4" fmla="*/ 21 w 296"/>
              <a:gd name="T5" fmla="*/ 6 h 167"/>
              <a:gd name="T6" fmla="*/ 104 w 296"/>
              <a:gd name="T7" fmla="*/ 32 h 167"/>
              <a:gd name="T8" fmla="*/ 188 w 296"/>
              <a:gd name="T9" fmla="*/ 59 h 167"/>
              <a:gd name="T10" fmla="*/ 266 w 296"/>
              <a:gd name="T11" fmla="*/ 90 h 167"/>
              <a:gd name="T12" fmla="*/ 296 w 296"/>
              <a:gd name="T13" fmla="*/ 104 h 167"/>
              <a:gd name="T14" fmla="*/ 291 w 296"/>
              <a:gd name="T15" fmla="*/ 110 h 167"/>
              <a:gd name="T16" fmla="*/ 210 w 296"/>
              <a:gd name="T17" fmla="*/ 167 h 167"/>
              <a:gd name="T18" fmla="*/ 88 w 296"/>
              <a:gd name="T19" fmla="*/ 167 h 167"/>
              <a:gd name="T20" fmla="*/ 0 w 296"/>
              <a:gd name="T21" fmla="*/ 12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96" h="167">
                <a:moveTo>
                  <a:pt x="0" y="12"/>
                </a:moveTo>
                <a:lnTo>
                  <a:pt x="2" y="0"/>
                </a:lnTo>
                <a:lnTo>
                  <a:pt x="21" y="6"/>
                </a:lnTo>
                <a:lnTo>
                  <a:pt x="104" y="32"/>
                </a:lnTo>
                <a:lnTo>
                  <a:pt x="188" y="59"/>
                </a:lnTo>
                <a:lnTo>
                  <a:pt x="266" y="90"/>
                </a:lnTo>
                <a:lnTo>
                  <a:pt x="296" y="104"/>
                </a:lnTo>
                <a:lnTo>
                  <a:pt x="291" y="110"/>
                </a:lnTo>
                <a:lnTo>
                  <a:pt x="210" y="167"/>
                </a:lnTo>
                <a:lnTo>
                  <a:pt x="88" y="167"/>
                </a:lnTo>
                <a:lnTo>
                  <a:pt x="0" y="12"/>
                </a:lnTo>
                <a:close/>
              </a:path>
            </a:pathLst>
          </a:custGeom>
          <a:solidFill>
            <a:srgbClr val="0099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9" name="Line 324"/>
          <p:cNvSpPr>
            <a:spLocks noChangeAspect="1" noChangeShapeType="1"/>
          </p:cNvSpPr>
          <p:nvPr/>
        </p:nvSpPr>
        <p:spPr bwMode="auto">
          <a:xfrm>
            <a:off x="6647036" y="1348532"/>
            <a:ext cx="133350" cy="1588"/>
          </a:xfrm>
          <a:prstGeom prst="line">
            <a:avLst/>
          </a:prstGeom>
          <a:noFill/>
          <a:ln w="28575">
            <a:solidFill>
              <a:srgbClr val="4D4D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0" name="Line 325"/>
          <p:cNvSpPr>
            <a:spLocks noChangeAspect="1" noChangeShapeType="1"/>
          </p:cNvSpPr>
          <p:nvPr/>
        </p:nvSpPr>
        <p:spPr bwMode="auto">
          <a:xfrm flipV="1">
            <a:off x="6712124" y="1088182"/>
            <a:ext cx="1587" cy="260350"/>
          </a:xfrm>
          <a:prstGeom prst="line">
            <a:avLst/>
          </a:prstGeom>
          <a:noFill/>
          <a:ln w="28575">
            <a:solidFill>
              <a:srgbClr val="4D4D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1" name="Line 326"/>
          <p:cNvSpPr>
            <a:spLocks noChangeAspect="1" noChangeShapeType="1"/>
          </p:cNvSpPr>
          <p:nvPr/>
        </p:nvSpPr>
        <p:spPr bwMode="auto">
          <a:xfrm>
            <a:off x="6647036" y="1088182"/>
            <a:ext cx="133350" cy="1588"/>
          </a:xfrm>
          <a:prstGeom prst="line">
            <a:avLst/>
          </a:prstGeom>
          <a:noFill/>
          <a:ln w="28575">
            <a:solidFill>
              <a:srgbClr val="4D4D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2" name="Freeform 327"/>
          <p:cNvSpPr>
            <a:spLocks noChangeAspect="1"/>
          </p:cNvSpPr>
          <p:nvPr/>
        </p:nvSpPr>
        <p:spPr bwMode="auto">
          <a:xfrm>
            <a:off x="2981499" y="699245"/>
            <a:ext cx="2346325" cy="3521075"/>
          </a:xfrm>
          <a:custGeom>
            <a:avLst/>
            <a:gdLst>
              <a:gd name="T0" fmla="*/ 171 w 680"/>
              <a:gd name="T1" fmla="*/ 304 h 1022"/>
              <a:gd name="T2" fmla="*/ 225 w 680"/>
              <a:gd name="T3" fmla="*/ 240 h 1022"/>
              <a:gd name="T4" fmla="*/ 285 w 680"/>
              <a:gd name="T5" fmla="*/ 184 h 1022"/>
              <a:gd name="T6" fmla="*/ 351 w 680"/>
              <a:gd name="T7" fmla="*/ 133 h 1022"/>
              <a:gd name="T8" fmla="*/ 421 w 680"/>
              <a:gd name="T9" fmla="*/ 89 h 1022"/>
              <a:gd name="T10" fmla="*/ 496 w 680"/>
              <a:gd name="T11" fmla="*/ 53 h 1022"/>
              <a:gd name="T12" fmla="*/ 573 w 680"/>
              <a:gd name="T13" fmla="*/ 25 h 1022"/>
              <a:gd name="T14" fmla="*/ 653 w 680"/>
              <a:gd name="T15" fmla="*/ 3 h 1022"/>
              <a:gd name="T16" fmla="*/ 676 w 680"/>
              <a:gd name="T17" fmla="*/ 0 h 1022"/>
              <a:gd name="T18" fmla="*/ 680 w 680"/>
              <a:gd name="T19" fmla="*/ 21 h 1022"/>
              <a:gd name="T20" fmla="*/ 658 w 680"/>
              <a:gd name="T21" fmla="*/ 25 h 1022"/>
              <a:gd name="T22" fmla="*/ 580 w 680"/>
              <a:gd name="T23" fmla="*/ 45 h 1022"/>
              <a:gd name="T24" fmla="*/ 503 w 680"/>
              <a:gd name="T25" fmla="*/ 73 h 1022"/>
              <a:gd name="T26" fmla="*/ 430 w 680"/>
              <a:gd name="T27" fmla="*/ 109 h 1022"/>
              <a:gd name="T28" fmla="*/ 363 w 680"/>
              <a:gd name="T29" fmla="*/ 151 h 1022"/>
              <a:gd name="T30" fmla="*/ 299 w 680"/>
              <a:gd name="T31" fmla="*/ 200 h 1022"/>
              <a:gd name="T32" fmla="*/ 240 w 680"/>
              <a:gd name="T33" fmla="*/ 257 h 1022"/>
              <a:gd name="T34" fmla="*/ 189 w 680"/>
              <a:gd name="T35" fmla="*/ 317 h 1022"/>
              <a:gd name="T36" fmla="*/ 148 w 680"/>
              <a:gd name="T37" fmla="*/ 373 h 1022"/>
              <a:gd name="T38" fmla="*/ 112 w 680"/>
              <a:gd name="T39" fmla="*/ 434 h 1022"/>
              <a:gd name="T40" fmla="*/ 78 w 680"/>
              <a:gd name="T41" fmla="*/ 508 h 1022"/>
              <a:gd name="T42" fmla="*/ 52 w 680"/>
              <a:gd name="T43" fmla="*/ 583 h 1022"/>
              <a:gd name="T44" fmla="*/ 35 w 680"/>
              <a:gd name="T45" fmla="*/ 662 h 1022"/>
              <a:gd name="T46" fmla="*/ 24 w 680"/>
              <a:gd name="T47" fmla="*/ 741 h 1022"/>
              <a:gd name="T48" fmla="*/ 22 w 680"/>
              <a:gd name="T49" fmla="*/ 822 h 1022"/>
              <a:gd name="T50" fmla="*/ 29 w 680"/>
              <a:gd name="T51" fmla="*/ 903 h 1022"/>
              <a:gd name="T52" fmla="*/ 43 w 680"/>
              <a:gd name="T53" fmla="*/ 983 h 1022"/>
              <a:gd name="T54" fmla="*/ 50 w 680"/>
              <a:gd name="T55" fmla="*/ 1016 h 1022"/>
              <a:gd name="T56" fmla="*/ 29 w 680"/>
              <a:gd name="T57" fmla="*/ 1022 h 1022"/>
              <a:gd name="T58" fmla="*/ 21 w 680"/>
              <a:gd name="T59" fmla="*/ 988 h 1022"/>
              <a:gd name="T60" fmla="*/ 6 w 680"/>
              <a:gd name="T61" fmla="*/ 906 h 1022"/>
              <a:gd name="T62" fmla="*/ 0 w 680"/>
              <a:gd name="T63" fmla="*/ 822 h 1022"/>
              <a:gd name="T64" fmla="*/ 3 w 680"/>
              <a:gd name="T65" fmla="*/ 740 h 1022"/>
              <a:gd name="T66" fmla="*/ 13 w 680"/>
              <a:gd name="T67" fmla="*/ 657 h 1022"/>
              <a:gd name="T68" fmla="*/ 31 w 680"/>
              <a:gd name="T69" fmla="*/ 578 h 1022"/>
              <a:gd name="T70" fmla="*/ 59 w 680"/>
              <a:gd name="T71" fmla="*/ 498 h 1022"/>
              <a:gd name="T72" fmla="*/ 92 w 680"/>
              <a:gd name="T73" fmla="*/ 424 h 1022"/>
              <a:gd name="T74" fmla="*/ 134 w 680"/>
              <a:gd name="T75" fmla="*/ 353 h 1022"/>
              <a:gd name="T76" fmla="*/ 171 w 680"/>
              <a:gd name="T77" fmla="*/ 304 h 10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680" h="1022">
                <a:moveTo>
                  <a:pt x="171" y="304"/>
                </a:moveTo>
                <a:lnTo>
                  <a:pt x="225" y="240"/>
                </a:lnTo>
                <a:lnTo>
                  <a:pt x="285" y="184"/>
                </a:lnTo>
                <a:lnTo>
                  <a:pt x="351" y="133"/>
                </a:lnTo>
                <a:lnTo>
                  <a:pt x="421" y="89"/>
                </a:lnTo>
                <a:lnTo>
                  <a:pt x="496" y="53"/>
                </a:lnTo>
                <a:lnTo>
                  <a:pt x="573" y="25"/>
                </a:lnTo>
                <a:lnTo>
                  <a:pt x="653" y="3"/>
                </a:lnTo>
                <a:lnTo>
                  <a:pt x="676" y="0"/>
                </a:lnTo>
                <a:lnTo>
                  <a:pt x="680" y="21"/>
                </a:lnTo>
                <a:lnTo>
                  <a:pt x="658" y="25"/>
                </a:lnTo>
                <a:lnTo>
                  <a:pt x="580" y="45"/>
                </a:lnTo>
                <a:lnTo>
                  <a:pt x="503" y="73"/>
                </a:lnTo>
                <a:lnTo>
                  <a:pt x="430" y="109"/>
                </a:lnTo>
                <a:lnTo>
                  <a:pt x="363" y="151"/>
                </a:lnTo>
                <a:lnTo>
                  <a:pt x="299" y="200"/>
                </a:lnTo>
                <a:lnTo>
                  <a:pt x="240" y="257"/>
                </a:lnTo>
                <a:lnTo>
                  <a:pt x="189" y="317"/>
                </a:lnTo>
                <a:lnTo>
                  <a:pt x="148" y="373"/>
                </a:lnTo>
                <a:lnTo>
                  <a:pt x="112" y="434"/>
                </a:lnTo>
                <a:lnTo>
                  <a:pt x="78" y="508"/>
                </a:lnTo>
                <a:lnTo>
                  <a:pt x="52" y="583"/>
                </a:lnTo>
                <a:lnTo>
                  <a:pt x="35" y="662"/>
                </a:lnTo>
                <a:lnTo>
                  <a:pt x="24" y="741"/>
                </a:lnTo>
                <a:lnTo>
                  <a:pt x="22" y="822"/>
                </a:lnTo>
                <a:lnTo>
                  <a:pt x="29" y="903"/>
                </a:lnTo>
                <a:lnTo>
                  <a:pt x="43" y="983"/>
                </a:lnTo>
                <a:lnTo>
                  <a:pt x="50" y="1016"/>
                </a:lnTo>
                <a:lnTo>
                  <a:pt x="29" y="1022"/>
                </a:lnTo>
                <a:lnTo>
                  <a:pt x="21" y="988"/>
                </a:lnTo>
                <a:lnTo>
                  <a:pt x="6" y="906"/>
                </a:lnTo>
                <a:lnTo>
                  <a:pt x="0" y="822"/>
                </a:lnTo>
                <a:lnTo>
                  <a:pt x="3" y="740"/>
                </a:lnTo>
                <a:lnTo>
                  <a:pt x="13" y="657"/>
                </a:lnTo>
                <a:lnTo>
                  <a:pt x="31" y="578"/>
                </a:lnTo>
                <a:lnTo>
                  <a:pt x="59" y="498"/>
                </a:lnTo>
                <a:lnTo>
                  <a:pt x="92" y="424"/>
                </a:lnTo>
                <a:lnTo>
                  <a:pt x="134" y="353"/>
                </a:lnTo>
                <a:lnTo>
                  <a:pt x="171" y="304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" name="Freeform 328"/>
          <p:cNvSpPr>
            <a:spLocks noChangeAspect="1"/>
          </p:cNvSpPr>
          <p:nvPr/>
        </p:nvSpPr>
        <p:spPr bwMode="auto">
          <a:xfrm>
            <a:off x="6639099" y="967532"/>
            <a:ext cx="15875" cy="134938"/>
          </a:xfrm>
          <a:custGeom>
            <a:avLst/>
            <a:gdLst>
              <a:gd name="T0" fmla="*/ 0 w 10"/>
              <a:gd name="T1" fmla="*/ 0 h 85"/>
              <a:gd name="T2" fmla="*/ 0 w 10"/>
              <a:gd name="T3" fmla="*/ 85 h 85"/>
              <a:gd name="T4" fmla="*/ 10 w 10"/>
              <a:gd name="T5" fmla="*/ 85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" h="85">
                <a:moveTo>
                  <a:pt x="0" y="0"/>
                </a:moveTo>
                <a:lnTo>
                  <a:pt x="0" y="85"/>
                </a:lnTo>
                <a:lnTo>
                  <a:pt x="10" y="85"/>
                </a:lnTo>
              </a:path>
            </a:pathLst>
          </a:custGeom>
          <a:noFill/>
          <a:ln w="28575" cmpd="sng">
            <a:solidFill>
              <a:srgbClr val="00993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4" name="Freeform 329"/>
          <p:cNvSpPr>
            <a:spLocks noChangeAspect="1"/>
          </p:cNvSpPr>
          <p:nvPr/>
        </p:nvSpPr>
        <p:spPr bwMode="auto">
          <a:xfrm>
            <a:off x="6772449" y="967532"/>
            <a:ext cx="14287" cy="134938"/>
          </a:xfrm>
          <a:custGeom>
            <a:avLst/>
            <a:gdLst>
              <a:gd name="T0" fmla="*/ 9 w 9"/>
              <a:gd name="T1" fmla="*/ 0 h 85"/>
              <a:gd name="T2" fmla="*/ 9 w 9"/>
              <a:gd name="T3" fmla="*/ 85 h 85"/>
              <a:gd name="T4" fmla="*/ 0 w 9"/>
              <a:gd name="T5" fmla="*/ 85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" h="85">
                <a:moveTo>
                  <a:pt x="9" y="0"/>
                </a:moveTo>
                <a:lnTo>
                  <a:pt x="9" y="85"/>
                </a:lnTo>
                <a:lnTo>
                  <a:pt x="0" y="85"/>
                </a:lnTo>
              </a:path>
            </a:pathLst>
          </a:custGeom>
          <a:noFill/>
          <a:ln w="28575" cmpd="sng">
            <a:solidFill>
              <a:srgbClr val="00993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5" name="Rectangle 330"/>
          <p:cNvSpPr>
            <a:spLocks noChangeAspect="1" noChangeArrowheads="1"/>
          </p:cNvSpPr>
          <p:nvPr/>
        </p:nvSpPr>
        <p:spPr bwMode="auto">
          <a:xfrm>
            <a:off x="6999461" y="1159620"/>
            <a:ext cx="38100" cy="82550"/>
          </a:xfrm>
          <a:prstGeom prst="rect">
            <a:avLst/>
          </a:prstGeom>
          <a:solidFill>
            <a:srgbClr val="66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76" name="Group 331"/>
          <p:cNvGrpSpPr>
            <a:grpSpLocks noChangeAspect="1"/>
          </p:cNvGrpSpPr>
          <p:nvPr/>
        </p:nvGrpSpPr>
        <p:grpSpPr bwMode="auto">
          <a:xfrm rot="-136128">
            <a:off x="7534449" y="1256457"/>
            <a:ext cx="269875" cy="219075"/>
            <a:chOff x="3977" y="810"/>
            <a:chExt cx="170" cy="138"/>
          </a:xfrm>
        </p:grpSpPr>
        <p:sp>
          <p:nvSpPr>
            <p:cNvPr id="577" name="Freeform 332"/>
            <p:cNvSpPr>
              <a:spLocks/>
            </p:cNvSpPr>
            <p:nvPr/>
          </p:nvSpPr>
          <p:spPr bwMode="auto">
            <a:xfrm>
              <a:off x="3977" y="810"/>
              <a:ext cx="136" cy="136"/>
            </a:xfrm>
            <a:custGeom>
              <a:avLst/>
              <a:gdLst>
                <a:gd name="T0" fmla="*/ 0 w 136"/>
                <a:gd name="T1" fmla="*/ 36 h 136"/>
                <a:gd name="T2" fmla="*/ 33 w 136"/>
                <a:gd name="T3" fmla="*/ 0 h 136"/>
                <a:gd name="T4" fmla="*/ 136 w 136"/>
                <a:gd name="T5" fmla="*/ 100 h 136"/>
                <a:gd name="T6" fmla="*/ 103 w 136"/>
                <a:gd name="T7" fmla="*/ 136 h 136"/>
                <a:gd name="T8" fmla="*/ 0 w 136"/>
                <a:gd name="T9" fmla="*/ 3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" h="136">
                  <a:moveTo>
                    <a:pt x="0" y="36"/>
                  </a:moveTo>
                  <a:lnTo>
                    <a:pt x="33" y="0"/>
                  </a:lnTo>
                  <a:lnTo>
                    <a:pt x="136" y="100"/>
                  </a:lnTo>
                  <a:lnTo>
                    <a:pt x="103" y="136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FF6600"/>
            </a:solidFill>
            <a:ln w="6350" cmpd="sng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8" name="Line 333"/>
            <p:cNvSpPr>
              <a:spLocks noChangeShapeType="1"/>
            </p:cNvSpPr>
            <p:nvPr/>
          </p:nvSpPr>
          <p:spPr bwMode="auto">
            <a:xfrm flipH="1" flipV="1">
              <a:off x="4080" y="883"/>
              <a:ext cx="67" cy="65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79" name="Freeform 334"/>
          <p:cNvSpPr>
            <a:spLocks noChangeAspect="1"/>
          </p:cNvSpPr>
          <p:nvPr/>
        </p:nvSpPr>
        <p:spPr bwMode="auto">
          <a:xfrm>
            <a:off x="8013874" y="1816845"/>
            <a:ext cx="180975" cy="219075"/>
          </a:xfrm>
          <a:custGeom>
            <a:avLst/>
            <a:gdLst>
              <a:gd name="T0" fmla="*/ 0 w 114"/>
              <a:gd name="T1" fmla="*/ 31 h 138"/>
              <a:gd name="T2" fmla="*/ 57 w 114"/>
              <a:gd name="T3" fmla="*/ 138 h 138"/>
              <a:gd name="T4" fmla="*/ 114 w 114"/>
              <a:gd name="T5" fmla="*/ 110 h 138"/>
              <a:gd name="T6" fmla="*/ 59 w 114"/>
              <a:gd name="T7" fmla="*/ 0 h 138"/>
              <a:gd name="T8" fmla="*/ 0 w 114"/>
              <a:gd name="T9" fmla="*/ 31 h 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4" h="138">
                <a:moveTo>
                  <a:pt x="0" y="31"/>
                </a:moveTo>
                <a:lnTo>
                  <a:pt x="57" y="138"/>
                </a:lnTo>
                <a:lnTo>
                  <a:pt x="114" y="110"/>
                </a:lnTo>
                <a:lnTo>
                  <a:pt x="59" y="0"/>
                </a:lnTo>
                <a:lnTo>
                  <a:pt x="0" y="3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DDDDDD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0" name="Freeform 335"/>
          <p:cNvSpPr>
            <a:spLocks noChangeAspect="1"/>
          </p:cNvSpPr>
          <p:nvPr/>
        </p:nvSpPr>
        <p:spPr bwMode="auto">
          <a:xfrm>
            <a:off x="8077374" y="1991470"/>
            <a:ext cx="231775" cy="276225"/>
          </a:xfrm>
          <a:custGeom>
            <a:avLst/>
            <a:gdLst>
              <a:gd name="T0" fmla="*/ 69 w 146"/>
              <a:gd name="T1" fmla="*/ 174 h 174"/>
              <a:gd name="T2" fmla="*/ 0 w 146"/>
              <a:gd name="T3" fmla="*/ 38 h 174"/>
              <a:gd name="T4" fmla="*/ 76 w 146"/>
              <a:gd name="T5" fmla="*/ 0 h 174"/>
              <a:gd name="T6" fmla="*/ 146 w 146"/>
              <a:gd name="T7" fmla="*/ 133 h 174"/>
              <a:gd name="T8" fmla="*/ 69 w 146"/>
              <a:gd name="T9" fmla="*/ 174 h 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6" h="174">
                <a:moveTo>
                  <a:pt x="69" y="174"/>
                </a:moveTo>
                <a:lnTo>
                  <a:pt x="0" y="38"/>
                </a:lnTo>
                <a:lnTo>
                  <a:pt x="76" y="0"/>
                </a:lnTo>
                <a:lnTo>
                  <a:pt x="146" y="133"/>
                </a:lnTo>
                <a:lnTo>
                  <a:pt x="69" y="17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DDDDDD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1" name="Freeform 336"/>
          <p:cNvSpPr>
            <a:spLocks noChangeAspect="1"/>
          </p:cNvSpPr>
          <p:nvPr/>
        </p:nvSpPr>
        <p:spPr bwMode="auto">
          <a:xfrm>
            <a:off x="8221836" y="2281982"/>
            <a:ext cx="260350" cy="328613"/>
          </a:xfrm>
          <a:custGeom>
            <a:avLst/>
            <a:gdLst>
              <a:gd name="T0" fmla="*/ 164 w 164"/>
              <a:gd name="T1" fmla="*/ 167 h 207"/>
              <a:gd name="T2" fmla="*/ 88 w 164"/>
              <a:gd name="T3" fmla="*/ 207 h 207"/>
              <a:gd name="T4" fmla="*/ 0 w 164"/>
              <a:gd name="T5" fmla="*/ 38 h 207"/>
              <a:gd name="T6" fmla="*/ 76 w 164"/>
              <a:gd name="T7" fmla="*/ 0 h 207"/>
              <a:gd name="T8" fmla="*/ 164 w 164"/>
              <a:gd name="T9" fmla="*/ 167 h 2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4" h="207">
                <a:moveTo>
                  <a:pt x="164" y="167"/>
                </a:moveTo>
                <a:lnTo>
                  <a:pt x="88" y="207"/>
                </a:lnTo>
                <a:lnTo>
                  <a:pt x="0" y="38"/>
                </a:lnTo>
                <a:lnTo>
                  <a:pt x="76" y="0"/>
                </a:lnTo>
                <a:lnTo>
                  <a:pt x="164" y="167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DDDDDD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2" name="Line 337"/>
          <p:cNvSpPr>
            <a:spLocks noChangeAspect="1" noChangeShapeType="1"/>
          </p:cNvSpPr>
          <p:nvPr/>
        </p:nvSpPr>
        <p:spPr bwMode="auto">
          <a:xfrm>
            <a:off x="8096424" y="1786682"/>
            <a:ext cx="412750" cy="8128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83" name="Group 338"/>
          <p:cNvGrpSpPr>
            <a:grpSpLocks noChangeAspect="1"/>
          </p:cNvGrpSpPr>
          <p:nvPr/>
        </p:nvGrpSpPr>
        <p:grpSpPr bwMode="auto">
          <a:xfrm>
            <a:off x="3310111" y="3688507"/>
            <a:ext cx="1123950" cy="1243013"/>
            <a:chOff x="1314" y="2346"/>
            <a:chExt cx="708" cy="783"/>
          </a:xfrm>
        </p:grpSpPr>
        <p:sp>
          <p:nvSpPr>
            <p:cNvPr id="584" name="Freeform 339"/>
            <p:cNvSpPr>
              <a:spLocks/>
            </p:cNvSpPr>
            <p:nvPr/>
          </p:nvSpPr>
          <p:spPr bwMode="auto">
            <a:xfrm>
              <a:off x="1511" y="2346"/>
              <a:ext cx="308" cy="114"/>
            </a:xfrm>
            <a:custGeom>
              <a:avLst/>
              <a:gdLst>
                <a:gd name="T0" fmla="*/ 308 w 308"/>
                <a:gd name="T1" fmla="*/ 114 h 114"/>
                <a:gd name="T2" fmla="*/ 293 w 308"/>
                <a:gd name="T3" fmla="*/ 112 h 114"/>
                <a:gd name="T4" fmla="*/ 258 w 308"/>
                <a:gd name="T5" fmla="*/ 73 h 114"/>
                <a:gd name="T6" fmla="*/ 48 w 308"/>
                <a:gd name="T7" fmla="*/ 73 h 114"/>
                <a:gd name="T8" fmla="*/ 12 w 308"/>
                <a:gd name="T9" fmla="*/ 112 h 114"/>
                <a:gd name="T10" fmla="*/ 0 w 308"/>
                <a:gd name="T11" fmla="*/ 114 h 114"/>
                <a:gd name="T12" fmla="*/ 0 w 308"/>
                <a:gd name="T13" fmla="*/ 0 h 114"/>
                <a:gd name="T14" fmla="*/ 308 w 308"/>
                <a:gd name="T15" fmla="*/ 0 h 114"/>
                <a:gd name="T16" fmla="*/ 308 w 308"/>
                <a:gd name="T17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14">
                  <a:moveTo>
                    <a:pt x="308" y="114"/>
                  </a:moveTo>
                  <a:lnTo>
                    <a:pt x="293" y="112"/>
                  </a:lnTo>
                  <a:lnTo>
                    <a:pt x="258" y="73"/>
                  </a:lnTo>
                  <a:lnTo>
                    <a:pt x="48" y="73"/>
                  </a:lnTo>
                  <a:lnTo>
                    <a:pt x="12" y="112"/>
                  </a:lnTo>
                  <a:lnTo>
                    <a:pt x="0" y="114"/>
                  </a:lnTo>
                  <a:lnTo>
                    <a:pt x="0" y="0"/>
                  </a:lnTo>
                  <a:lnTo>
                    <a:pt x="308" y="0"/>
                  </a:lnTo>
                  <a:lnTo>
                    <a:pt x="308" y="114"/>
                  </a:lnTo>
                  <a:close/>
                </a:path>
              </a:pathLst>
            </a:custGeom>
            <a:solidFill>
              <a:srgbClr val="00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5" name="Freeform 340"/>
            <p:cNvSpPr>
              <a:spLocks/>
            </p:cNvSpPr>
            <p:nvPr/>
          </p:nvSpPr>
          <p:spPr bwMode="auto">
            <a:xfrm>
              <a:off x="1314" y="2422"/>
              <a:ext cx="708" cy="707"/>
            </a:xfrm>
            <a:custGeom>
              <a:avLst/>
              <a:gdLst>
                <a:gd name="T0" fmla="*/ 391 w 708"/>
                <a:gd name="T1" fmla="*/ 0 h 707"/>
                <a:gd name="T2" fmla="*/ 441 w 708"/>
                <a:gd name="T3" fmla="*/ 9 h 707"/>
                <a:gd name="T4" fmla="*/ 491 w 708"/>
                <a:gd name="T5" fmla="*/ 26 h 707"/>
                <a:gd name="T6" fmla="*/ 536 w 708"/>
                <a:gd name="T7" fmla="*/ 50 h 707"/>
                <a:gd name="T8" fmla="*/ 579 w 708"/>
                <a:gd name="T9" fmla="*/ 81 h 707"/>
                <a:gd name="T10" fmla="*/ 615 w 708"/>
                <a:gd name="T11" fmla="*/ 114 h 707"/>
                <a:gd name="T12" fmla="*/ 648 w 708"/>
                <a:gd name="T13" fmla="*/ 155 h 707"/>
                <a:gd name="T14" fmla="*/ 672 w 708"/>
                <a:gd name="T15" fmla="*/ 200 h 707"/>
                <a:gd name="T16" fmla="*/ 694 w 708"/>
                <a:gd name="T17" fmla="*/ 247 h 707"/>
                <a:gd name="T18" fmla="*/ 703 w 708"/>
                <a:gd name="T19" fmla="*/ 300 h 707"/>
                <a:gd name="T20" fmla="*/ 708 w 708"/>
                <a:gd name="T21" fmla="*/ 352 h 707"/>
                <a:gd name="T22" fmla="*/ 703 w 708"/>
                <a:gd name="T23" fmla="*/ 407 h 707"/>
                <a:gd name="T24" fmla="*/ 694 w 708"/>
                <a:gd name="T25" fmla="*/ 459 h 707"/>
                <a:gd name="T26" fmla="*/ 672 w 708"/>
                <a:gd name="T27" fmla="*/ 507 h 707"/>
                <a:gd name="T28" fmla="*/ 648 w 708"/>
                <a:gd name="T29" fmla="*/ 552 h 707"/>
                <a:gd name="T30" fmla="*/ 615 w 708"/>
                <a:gd name="T31" fmla="*/ 593 h 707"/>
                <a:gd name="T32" fmla="*/ 579 w 708"/>
                <a:gd name="T33" fmla="*/ 626 h 707"/>
                <a:gd name="T34" fmla="*/ 536 w 708"/>
                <a:gd name="T35" fmla="*/ 657 h 707"/>
                <a:gd name="T36" fmla="*/ 491 w 708"/>
                <a:gd name="T37" fmla="*/ 681 h 707"/>
                <a:gd name="T38" fmla="*/ 441 w 708"/>
                <a:gd name="T39" fmla="*/ 697 h 707"/>
                <a:gd name="T40" fmla="*/ 391 w 708"/>
                <a:gd name="T41" fmla="*/ 707 h 707"/>
                <a:gd name="T42" fmla="*/ 336 w 708"/>
                <a:gd name="T43" fmla="*/ 707 h 707"/>
                <a:gd name="T44" fmla="*/ 281 w 708"/>
                <a:gd name="T45" fmla="*/ 700 h 707"/>
                <a:gd name="T46" fmla="*/ 231 w 708"/>
                <a:gd name="T47" fmla="*/ 685 h 707"/>
                <a:gd name="T48" fmla="*/ 186 w 708"/>
                <a:gd name="T49" fmla="*/ 664 h 707"/>
                <a:gd name="T50" fmla="*/ 141 w 708"/>
                <a:gd name="T51" fmla="*/ 638 h 707"/>
                <a:gd name="T52" fmla="*/ 103 w 708"/>
                <a:gd name="T53" fmla="*/ 605 h 707"/>
                <a:gd name="T54" fmla="*/ 69 w 708"/>
                <a:gd name="T55" fmla="*/ 564 h 707"/>
                <a:gd name="T56" fmla="*/ 43 w 708"/>
                <a:gd name="T57" fmla="*/ 521 h 707"/>
                <a:gd name="T58" fmla="*/ 22 w 708"/>
                <a:gd name="T59" fmla="*/ 476 h 707"/>
                <a:gd name="T60" fmla="*/ 7 w 708"/>
                <a:gd name="T61" fmla="*/ 424 h 707"/>
                <a:gd name="T62" fmla="*/ 0 w 708"/>
                <a:gd name="T63" fmla="*/ 371 h 707"/>
                <a:gd name="T64" fmla="*/ 0 w 708"/>
                <a:gd name="T65" fmla="*/ 316 h 707"/>
                <a:gd name="T66" fmla="*/ 10 w 708"/>
                <a:gd name="T67" fmla="*/ 264 h 707"/>
                <a:gd name="T68" fmla="*/ 26 w 708"/>
                <a:gd name="T69" fmla="*/ 217 h 707"/>
                <a:gd name="T70" fmla="*/ 50 w 708"/>
                <a:gd name="T71" fmla="*/ 169 h 707"/>
                <a:gd name="T72" fmla="*/ 81 w 708"/>
                <a:gd name="T73" fmla="*/ 128 h 707"/>
                <a:gd name="T74" fmla="*/ 115 w 708"/>
                <a:gd name="T75" fmla="*/ 90 h 707"/>
                <a:gd name="T76" fmla="*/ 155 w 708"/>
                <a:gd name="T77" fmla="*/ 59 h 707"/>
                <a:gd name="T78" fmla="*/ 200 w 708"/>
                <a:gd name="T79" fmla="*/ 33 h 707"/>
                <a:gd name="T80" fmla="*/ 248 w 708"/>
                <a:gd name="T81" fmla="*/ 14 h 707"/>
                <a:gd name="T82" fmla="*/ 300 w 708"/>
                <a:gd name="T83" fmla="*/ 2 h 707"/>
                <a:gd name="T84" fmla="*/ 353 w 708"/>
                <a:gd name="T85" fmla="*/ 0 h 7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08" h="707">
                  <a:moveTo>
                    <a:pt x="353" y="0"/>
                  </a:moveTo>
                  <a:lnTo>
                    <a:pt x="372" y="0"/>
                  </a:lnTo>
                  <a:lnTo>
                    <a:pt x="391" y="0"/>
                  </a:lnTo>
                  <a:lnTo>
                    <a:pt x="408" y="2"/>
                  </a:lnTo>
                  <a:lnTo>
                    <a:pt x="424" y="7"/>
                  </a:lnTo>
                  <a:lnTo>
                    <a:pt x="441" y="9"/>
                  </a:lnTo>
                  <a:lnTo>
                    <a:pt x="460" y="14"/>
                  </a:lnTo>
                  <a:lnTo>
                    <a:pt x="474" y="21"/>
                  </a:lnTo>
                  <a:lnTo>
                    <a:pt x="491" y="26"/>
                  </a:lnTo>
                  <a:lnTo>
                    <a:pt x="508" y="33"/>
                  </a:lnTo>
                  <a:lnTo>
                    <a:pt x="522" y="43"/>
                  </a:lnTo>
                  <a:lnTo>
                    <a:pt x="536" y="50"/>
                  </a:lnTo>
                  <a:lnTo>
                    <a:pt x="551" y="59"/>
                  </a:lnTo>
                  <a:lnTo>
                    <a:pt x="565" y="69"/>
                  </a:lnTo>
                  <a:lnTo>
                    <a:pt x="579" y="81"/>
                  </a:lnTo>
                  <a:lnTo>
                    <a:pt x="591" y="90"/>
                  </a:lnTo>
                  <a:lnTo>
                    <a:pt x="606" y="102"/>
                  </a:lnTo>
                  <a:lnTo>
                    <a:pt x="615" y="114"/>
                  </a:lnTo>
                  <a:lnTo>
                    <a:pt x="627" y="128"/>
                  </a:lnTo>
                  <a:lnTo>
                    <a:pt x="639" y="143"/>
                  </a:lnTo>
                  <a:lnTo>
                    <a:pt x="648" y="155"/>
                  </a:lnTo>
                  <a:lnTo>
                    <a:pt x="658" y="169"/>
                  </a:lnTo>
                  <a:lnTo>
                    <a:pt x="665" y="186"/>
                  </a:lnTo>
                  <a:lnTo>
                    <a:pt x="672" y="200"/>
                  </a:lnTo>
                  <a:lnTo>
                    <a:pt x="679" y="217"/>
                  </a:lnTo>
                  <a:lnTo>
                    <a:pt x="687" y="231"/>
                  </a:lnTo>
                  <a:lnTo>
                    <a:pt x="694" y="247"/>
                  </a:lnTo>
                  <a:lnTo>
                    <a:pt x="698" y="264"/>
                  </a:lnTo>
                  <a:lnTo>
                    <a:pt x="701" y="283"/>
                  </a:lnTo>
                  <a:lnTo>
                    <a:pt x="703" y="300"/>
                  </a:lnTo>
                  <a:lnTo>
                    <a:pt x="706" y="316"/>
                  </a:lnTo>
                  <a:lnTo>
                    <a:pt x="708" y="336"/>
                  </a:lnTo>
                  <a:lnTo>
                    <a:pt x="708" y="352"/>
                  </a:lnTo>
                  <a:lnTo>
                    <a:pt x="708" y="371"/>
                  </a:lnTo>
                  <a:lnTo>
                    <a:pt x="706" y="390"/>
                  </a:lnTo>
                  <a:lnTo>
                    <a:pt x="703" y="407"/>
                  </a:lnTo>
                  <a:lnTo>
                    <a:pt x="701" y="424"/>
                  </a:lnTo>
                  <a:lnTo>
                    <a:pt x="698" y="443"/>
                  </a:lnTo>
                  <a:lnTo>
                    <a:pt x="694" y="459"/>
                  </a:lnTo>
                  <a:lnTo>
                    <a:pt x="687" y="476"/>
                  </a:lnTo>
                  <a:lnTo>
                    <a:pt x="679" y="490"/>
                  </a:lnTo>
                  <a:lnTo>
                    <a:pt x="672" y="507"/>
                  </a:lnTo>
                  <a:lnTo>
                    <a:pt x="665" y="521"/>
                  </a:lnTo>
                  <a:lnTo>
                    <a:pt x="658" y="538"/>
                  </a:lnTo>
                  <a:lnTo>
                    <a:pt x="648" y="552"/>
                  </a:lnTo>
                  <a:lnTo>
                    <a:pt x="639" y="564"/>
                  </a:lnTo>
                  <a:lnTo>
                    <a:pt x="627" y="578"/>
                  </a:lnTo>
                  <a:lnTo>
                    <a:pt x="615" y="593"/>
                  </a:lnTo>
                  <a:lnTo>
                    <a:pt x="606" y="605"/>
                  </a:lnTo>
                  <a:lnTo>
                    <a:pt x="591" y="616"/>
                  </a:lnTo>
                  <a:lnTo>
                    <a:pt x="579" y="626"/>
                  </a:lnTo>
                  <a:lnTo>
                    <a:pt x="565" y="638"/>
                  </a:lnTo>
                  <a:lnTo>
                    <a:pt x="551" y="647"/>
                  </a:lnTo>
                  <a:lnTo>
                    <a:pt x="536" y="657"/>
                  </a:lnTo>
                  <a:lnTo>
                    <a:pt x="522" y="664"/>
                  </a:lnTo>
                  <a:lnTo>
                    <a:pt x="508" y="674"/>
                  </a:lnTo>
                  <a:lnTo>
                    <a:pt x="491" y="681"/>
                  </a:lnTo>
                  <a:lnTo>
                    <a:pt x="474" y="685"/>
                  </a:lnTo>
                  <a:lnTo>
                    <a:pt x="460" y="693"/>
                  </a:lnTo>
                  <a:lnTo>
                    <a:pt x="441" y="697"/>
                  </a:lnTo>
                  <a:lnTo>
                    <a:pt x="424" y="700"/>
                  </a:lnTo>
                  <a:lnTo>
                    <a:pt x="408" y="705"/>
                  </a:lnTo>
                  <a:lnTo>
                    <a:pt x="391" y="707"/>
                  </a:lnTo>
                  <a:lnTo>
                    <a:pt x="372" y="707"/>
                  </a:lnTo>
                  <a:lnTo>
                    <a:pt x="353" y="707"/>
                  </a:lnTo>
                  <a:lnTo>
                    <a:pt x="336" y="707"/>
                  </a:lnTo>
                  <a:lnTo>
                    <a:pt x="317" y="707"/>
                  </a:lnTo>
                  <a:lnTo>
                    <a:pt x="300" y="705"/>
                  </a:lnTo>
                  <a:lnTo>
                    <a:pt x="281" y="700"/>
                  </a:lnTo>
                  <a:lnTo>
                    <a:pt x="265" y="697"/>
                  </a:lnTo>
                  <a:lnTo>
                    <a:pt x="248" y="693"/>
                  </a:lnTo>
                  <a:lnTo>
                    <a:pt x="231" y="685"/>
                  </a:lnTo>
                  <a:lnTo>
                    <a:pt x="217" y="681"/>
                  </a:lnTo>
                  <a:lnTo>
                    <a:pt x="200" y="674"/>
                  </a:lnTo>
                  <a:lnTo>
                    <a:pt x="186" y="664"/>
                  </a:lnTo>
                  <a:lnTo>
                    <a:pt x="169" y="657"/>
                  </a:lnTo>
                  <a:lnTo>
                    <a:pt x="155" y="647"/>
                  </a:lnTo>
                  <a:lnTo>
                    <a:pt x="141" y="638"/>
                  </a:lnTo>
                  <a:lnTo>
                    <a:pt x="129" y="626"/>
                  </a:lnTo>
                  <a:lnTo>
                    <a:pt x="115" y="616"/>
                  </a:lnTo>
                  <a:lnTo>
                    <a:pt x="103" y="605"/>
                  </a:lnTo>
                  <a:lnTo>
                    <a:pt x="91" y="593"/>
                  </a:lnTo>
                  <a:lnTo>
                    <a:pt x="81" y="578"/>
                  </a:lnTo>
                  <a:lnTo>
                    <a:pt x="69" y="564"/>
                  </a:lnTo>
                  <a:lnTo>
                    <a:pt x="60" y="552"/>
                  </a:lnTo>
                  <a:lnTo>
                    <a:pt x="50" y="538"/>
                  </a:lnTo>
                  <a:lnTo>
                    <a:pt x="43" y="521"/>
                  </a:lnTo>
                  <a:lnTo>
                    <a:pt x="33" y="507"/>
                  </a:lnTo>
                  <a:lnTo>
                    <a:pt x="26" y="490"/>
                  </a:lnTo>
                  <a:lnTo>
                    <a:pt x="22" y="476"/>
                  </a:lnTo>
                  <a:lnTo>
                    <a:pt x="14" y="459"/>
                  </a:lnTo>
                  <a:lnTo>
                    <a:pt x="10" y="443"/>
                  </a:lnTo>
                  <a:lnTo>
                    <a:pt x="7" y="424"/>
                  </a:lnTo>
                  <a:lnTo>
                    <a:pt x="3" y="407"/>
                  </a:lnTo>
                  <a:lnTo>
                    <a:pt x="0" y="390"/>
                  </a:lnTo>
                  <a:lnTo>
                    <a:pt x="0" y="371"/>
                  </a:lnTo>
                  <a:lnTo>
                    <a:pt x="0" y="352"/>
                  </a:lnTo>
                  <a:lnTo>
                    <a:pt x="0" y="336"/>
                  </a:lnTo>
                  <a:lnTo>
                    <a:pt x="0" y="316"/>
                  </a:lnTo>
                  <a:lnTo>
                    <a:pt x="3" y="300"/>
                  </a:lnTo>
                  <a:lnTo>
                    <a:pt x="7" y="283"/>
                  </a:lnTo>
                  <a:lnTo>
                    <a:pt x="10" y="264"/>
                  </a:lnTo>
                  <a:lnTo>
                    <a:pt x="14" y="247"/>
                  </a:lnTo>
                  <a:lnTo>
                    <a:pt x="22" y="231"/>
                  </a:lnTo>
                  <a:lnTo>
                    <a:pt x="26" y="217"/>
                  </a:lnTo>
                  <a:lnTo>
                    <a:pt x="33" y="200"/>
                  </a:lnTo>
                  <a:lnTo>
                    <a:pt x="43" y="186"/>
                  </a:lnTo>
                  <a:lnTo>
                    <a:pt x="50" y="169"/>
                  </a:lnTo>
                  <a:lnTo>
                    <a:pt x="60" y="155"/>
                  </a:lnTo>
                  <a:lnTo>
                    <a:pt x="69" y="143"/>
                  </a:lnTo>
                  <a:lnTo>
                    <a:pt x="81" y="128"/>
                  </a:lnTo>
                  <a:lnTo>
                    <a:pt x="91" y="114"/>
                  </a:lnTo>
                  <a:lnTo>
                    <a:pt x="103" y="102"/>
                  </a:lnTo>
                  <a:lnTo>
                    <a:pt x="115" y="90"/>
                  </a:lnTo>
                  <a:lnTo>
                    <a:pt x="129" y="81"/>
                  </a:lnTo>
                  <a:lnTo>
                    <a:pt x="141" y="69"/>
                  </a:lnTo>
                  <a:lnTo>
                    <a:pt x="155" y="59"/>
                  </a:lnTo>
                  <a:lnTo>
                    <a:pt x="169" y="50"/>
                  </a:lnTo>
                  <a:lnTo>
                    <a:pt x="186" y="43"/>
                  </a:lnTo>
                  <a:lnTo>
                    <a:pt x="200" y="33"/>
                  </a:lnTo>
                  <a:lnTo>
                    <a:pt x="217" y="26"/>
                  </a:lnTo>
                  <a:lnTo>
                    <a:pt x="231" y="21"/>
                  </a:lnTo>
                  <a:lnTo>
                    <a:pt x="248" y="14"/>
                  </a:lnTo>
                  <a:lnTo>
                    <a:pt x="265" y="9"/>
                  </a:lnTo>
                  <a:lnTo>
                    <a:pt x="281" y="7"/>
                  </a:lnTo>
                  <a:lnTo>
                    <a:pt x="300" y="2"/>
                  </a:lnTo>
                  <a:lnTo>
                    <a:pt x="317" y="0"/>
                  </a:lnTo>
                  <a:lnTo>
                    <a:pt x="336" y="0"/>
                  </a:lnTo>
                  <a:lnTo>
                    <a:pt x="353" y="0"/>
                  </a:lnTo>
                  <a:close/>
                </a:path>
              </a:pathLst>
            </a:custGeom>
            <a:solidFill>
              <a:srgbClr val="00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6350" cmpd="sng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86" name="Group 341"/>
          <p:cNvGrpSpPr>
            <a:grpSpLocks noChangeAspect="1"/>
          </p:cNvGrpSpPr>
          <p:nvPr/>
        </p:nvGrpSpPr>
        <p:grpSpPr bwMode="auto">
          <a:xfrm>
            <a:off x="4105449" y="1375520"/>
            <a:ext cx="623887" cy="101600"/>
            <a:chOff x="1815" y="889"/>
            <a:chExt cx="393" cy="64"/>
          </a:xfrm>
        </p:grpSpPr>
        <p:sp>
          <p:nvSpPr>
            <p:cNvPr id="587" name="Freeform 342"/>
            <p:cNvSpPr>
              <a:spLocks/>
            </p:cNvSpPr>
            <p:nvPr/>
          </p:nvSpPr>
          <p:spPr bwMode="auto">
            <a:xfrm>
              <a:off x="1815" y="889"/>
              <a:ext cx="12" cy="64"/>
            </a:xfrm>
            <a:custGeom>
              <a:avLst/>
              <a:gdLst>
                <a:gd name="T0" fmla="*/ 7 w 12"/>
                <a:gd name="T1" fmla="*/ 52 h 64"/>
                <a:gd name="T2" fmla="*/ 12 w 12"/>
                <a:gd name="T3" fmla="*/ 57 h 64"/>
                <a:gd name="T4" fmla="*/ 12 w 12"/>
                <a:gd name="T5" fmla="*/ 0 h 64"/>
                <a:gd name="T6" fmla="*/ 0 w 12"/>
                <a:gd name="T7" fmla="*/ 0 h 64"/>
                <a:gd name="T8" fmla="*/ 0 w 12"/>
                <a:gd name="T9" fmla="*/ 57 h 64"/>
                <a:gd name="T10" fmla="*/ 7 w 12"/>
                <a:gd name="T11" fmla="*/ 64 h 64"/>
                <a:gd name="T12" fmla="*/ 0 w 12"/>
                <a:gd name="T13" fmla="*/ 57 h 64"/>
                <a:gd name="T14" fmla="*/ 0 w 12"/>
                <a:gd name="T15" fmla="*/ 64 h 64"/>
                <a:gd name="T16" fmla="*/ 7 w 12"/>
                <a:gd name="T17" fmla="*/ 64 h 64"/>
                <a:gd name="T18" fmla="*/ 7 w 12"/>
                <a:gd name="T19" fmla="*/ 5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64">
                  <a:moveTo>
                    <a:pt x="7" y="52"/>
                  </a:moveTo>
                  <a:lnTo>
                    <a:pt x="12" y="57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57"/>
                  </a:lnTo>
                  <a:lnTo>
                    <a:pt x="7" y="64"/>
                  </a:lnTo>
                  <a:lnTo>
                    <a:pt x="0" y="57"/>
                  </a:lnTo>
                  <a:lnTo>
                    <a:pt x="0" y="64"/>
                  </a:lnTo>
                  <a:lnTo>
                    <a:pt x="7" y="64"/>
                  </a:lnTo>
                  <a:lnTo>
                    <a:pt x="7" y="52"/>
                  </a:lnTo>
                  <a:close/>
                </a:path>
              </a:pathLst>
            </a:custGeom>
            <a:solidFill>
              <a:srgbClr val="000000"/>
            </a:solid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8" name="Freeform 343"/>
            <p:cNvSpPr>
              <a:spLocks/>
            </p:cNvSpPr>
            <p:nvPr/>
          </p:nvSpPr>
          <p:spPr bwMode="auto">
            <a:xfrm>
              <a:off x="1822" y="941"/>
              <a:ext cx="386" cy="12"/>
            </a:xfrm>
            <a:custGeom>
              <a:avLst/>
              <a:gdLst>
                <a:gd name="T0" fmla="*/ 374 w 386"/>
                <a:gd name="T1" fmla="*/ 5 h 12"/>
                <a:gd name="T2" fmla="*/ 379 w 386"/>
                <a:gd name="T3" fmla="*/ 0 h 12"/>
                <a:gd name="T4" fmla="*/ 0 w 386"/>
                <a:gd name="T5" fmla="*/ 0 h 12"/>
                <a:gd name="T6" fmla="*/ 0 w 386"/>
                <a:gd name="T7" fmla="*/ 12 h 12"/>
                <a:gd name="T8" fmla="*/ 379 w 386"/>
                <a:gd name="T9" fmla="*/ 12 h 12"/>
                <a:gd name="T10" fmla="*/ 386 w 386"/>
                <a:gd name="T11" fmla="*/ 5 h 12"/>
                <a:gd name="T12" fmla="*/ 379 w 386"/>
                <a:gd name="T13" fmla="*/ 12 h 12"/>
                <a:gd name="T14" fmla="*/ 386 w 386"/>
                <a:gd name="T15" fmla="*/ 12 h 12"/>
                <a:gd name="T16" fmla="*/ 386 w 386"/>
                <a:gd name="T17" fmla="*/ 5 h 12"/>
                <a:gd name="T18" fmla="*/ 374 w 386"/>
                <a:gd name="T19" fmla="*/ 5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6" h="12">
                  <a:moveTo>
                    <a:pt x="374" y="5"/>
                  </a:moveTo>
                  <a:lnTo>
                    <a:pt x="379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379" y="12"/>
                  </a:lnTo>
                  <a:lnTo>
                    <a:pt x="386" y="5"/>
                  </a:lnTo>
                  <a:lnTo>
                    <a:pt x="379" y="12"/>
                  </a:lnTo>
                  <a:lnTo>
                    <a:pt x="386" y="12"/>
                  </a:lnTo>
                  <a:lnTo>
                    <a:pt x="386" y="5"/>
                  </a:lnTo>
                  <a:lnTo>
                    <a:pt x="374" y="5"/>
                  </a:lnTo>
                  <a:close/>
                </a:path>
              </a:pathLst>
            </a:custGeom>
            <a:solidFill>
              <a:srgbClr val="000000"/>
            </a:solid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9" name="Freeform 344"/>
            <p:cNvSpPr>
              <a:spLocks/>
            </p:cNvSpPr>
            <p:nvPr/>
          </p:nvSpPr>
          <p:spPr bwMode="auto">
            <a:xfrm>
              <a:off x="2196" y="889"/>
              <a:ext cx="12" cy="57"/>
            </a:xfrm>
            <a:custGeom>
              <a:avLst/>
              <a:gdLst>
                <a:gd name="T0" fmla="*/ 5 w 12"/>
                <a:gd name="T1" fmla="*/ 0 h 57"/>
                <a:gd name="T2" fmla="*/ 0 w 12"/>
                <a:gd name="T3" fmla="*/ 0 h 57"/>
                <a:gd name="T4" fmla="*/ 0 w 12"/>
                <a:gd name="T5" fmla="*/ 57 h 57"/>
                <a:gd name="T6" fmla="*/ 12 w 12"/>
                <a:gd name="T7" fmla="*/ 57 h 57"/>
                <a:gd name="T8" fmla="*/ 12 w 12"/>
                <a:gd name="T9" fmla="*/ 0 h 57"/>
                <a:gd name="T10" fmla="*/ 5 w 12"/>
                <a:gd name="T11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57">
                  <a:moveTo>
                    <a:pt x="5" y="0"/>
                  </a:moveTo>
                  <a:lnTo>
                    <a:pt x="0" y="0"/>
                  </a:lnTo>
                  <a:lnTo>
                    <a:pt x="0" y="57"/>
                  </a:lnTo>
                  <a:lnTo>
                    <a:pt x="12" y="57"/>
                  </a:lnTo>
                  <a:lnTo>
                    <a:pt x="12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90" name="Freeform 345"/>
          <p:cNvSpPr>
            <a:spLocks noChangeAspect="1"/>
          </p:cNvSpPr>
          <p:nvPr/>
        </p:nvSpPr>
        <p:spPr bwMode="auto">
          <a:xfrm>
            <a:off x="3499024" y="1877170"/>
            <a:ext cx="317500" cy="73025"/>
          </a:xfrm>
          <a:custGeom>
            <a:avLst/>
            <a:gdLst>
              <a:gd name="T0" fmla="*/ 200 w 200"/>
              <a:gd name="T1" fmla="*/ 0 h 46"/>
              <a:gd name="T2" fmla="*/ 200 w 200"/>
              <a:gd name="T3" fmla="*/ 46 h 46"/>
              <a:gd name="T4" fmla="*/ 0 w 200"/>
              <a:gd name="T5" fmla="*/ 46 h 46"/>
              <a:gd name="T6" fmla="*/ 0 w 200"/>
              <a:gd name="T7" fmla="*/ 0 h 46"/>
              <a:gd name="T8" fmla="*/ 15 w 200"/>
              <a:gd name="T9" fmla="*/ 0 h 46"/>
              <a:gd name="T10" fmla="*/ 29 w 200"/>
              <a:gd name="T11" fmla="*/ 0 h 46"/>
              <a:gd name="T12" fmla="*/ 41 w 200"/>
              <a:gd name="T13" fmla="*/ 0 h 46"/>
              <a:gd name="T14" fmla="*/ 53 w 200"/>
              <a:gd name="T15" fmla="*/ 0 h 46"/>
              <a:gd name="T16" fmla="*/ 62 w 200"/>
              <a:gd name="T17" fmla="*/ 0 h 46"/>
              <a:gd name="T18" fmla="*/ 69 w 200"/>
              <a:gd name="T19" fmla="*/ 0 h 46"/>
              <a:gd name="T20" fmla="*/ 77 w 200"/>
              <a:gd name="T21" fmla="*/ 0 h 46"/>
              <a:gd name="T22" fmla="*/ 81 w 200"/>
              <a:gd name="T23" fmla="*/ 0 h 46"/>
              <a:gd name="T24" fmla="*/ 86 w 200"/>
              <a:gd name="T25" fmla="*/ 0 h 46"/>
              <a:gd name="T26" fmla="*/ 88 w 200"/>
              <a:gd name="T27" fmla="*/ 0 h 46"/>
              <a:gd name="T28" fmla="*/ 93 w 200"/>
              <a:gd name="T29" fmla="*/ 0 h 46"/>
              <a:gd name="T30" fmla="*/ 96 w 200"/>
              <a:gd name="T31" fmla="*/ 0 h 46"/>
              <a:gd name="T32" fmla="*/ 98 w 200"/>
              <a:gd name="T33" fmla="*/ 0 h 46"/>
              <a:gd name="T34" fmla="*/ 100 w 200"/>
              <a:gd name="T35" fmla="*/ 0 h 46"/>
              <a:gd name="T36" fmla="*/ 103 w 200"/>
              <a:gd name="T37" fmla="*/ 0 h 46"/>
              <a:gd name="T38" fmla="*/ 105 w 200"/>
              <a:gd name="T39" fmla="*/ 0 h 46"/>
              <a:gd name="T40" fmla="*/ 108 w 200"/>
              <a:gd name="T41" fmla="*/ 0 h 46"/>
              <a:gd name="T42" fmla="*/ 112 w 200"/>
              <a:gd name="T43" fmla="*/ 0 h 46"/>
              <a:gd name="T44" fmla="*/ 117 w 200"/>
              <a:gd name="T45" fmla="*/ 0 h 46"/>
              <a:gd name="T46" fmla="*/ 122 w 200"/>
              <a:gd name="T47" fmla="*/ 0 h 46"/>
              <a:gd name="T48" fmla="*/ 129 w 200"/>
              <a:gd name="T49" fmla="*/ 0 h 46"/>
              <a:gd name="T50" fmla="*/ 136 w 200"/>
              <a:gd name="T51" fmla="*/ 0 h 46"/>
              <a:gd name="T52" fmla="*/ 146 w 200"/>
              <a:gd name="T53" fmla="*/ 0 h 46"/>
              <a:gd name="T54" fmla="*/ 155 w 200"/>
              <a:gd name="T55" fmla="*/ 0 h 46"/>
              <a:gd name="T56" fmla="*/ 170 w 200"/>
              <a:gd name="T57" fmla="*/ 0 h 46"/>
              <a:gd name="T58" fmla="*/ 184 w 200"/>
              <a:gd name="T59" fmla="*/ 0 h 46"/>
              <a:gd name="T60" fmla="*/ 200 w 200"/>
              <a:gd name="T61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200" h="46">
                <a:moveTo>
                  <a:pt x="200" y="0"/>
                </a:moveTo>
                <a:lnTo>
                  <a:pt x="200" y="46"/>
                </a:lnTo>
                <a:lnTo>
                  <a:pt x="0" y="46"/>
                </a:lnTo>
                <a:lnTo>
                  <a:pt x="0" y="0"/>
                </a:lnTo>
                <a:lnTo>
                  <a:pt x="15" y="0"/>
                </a:lnTo>
                <a:lnTo>
                  <a:pt x="29" y="0"/>
                </a:lnTo>
                <a:lnTo>
                  <a:pt x="41" y="0"/>
                </a:lnTo>
                <a:lnTo>
                  <a:pt x="53" y="0"/>
                </a:lnTo>
                <a:lnTo>
                  <a:pt x="62" y="0"/>
                </a:lnTo>
                <a:lnTo>
                  <a:pt x="69" y="0"/>
                </a:lnTo>
                <a:lnTo>
                  <a:pt x="77" y="0"/>
                </a:lnTo>
                <a:lnTo>
                  <a:pt x="81" y="0"/>
                </a:lnTo>
                <a:lnTo>
                  <a:pt x="86" y="0"/>
                </a:lnTo>
                <a:lnTo>
                  <a:pt x="88" y="0"/>
                </a:lnTo>
                <a:lnTo>
                  <a:pt x="93" y="0"/>
                </a:lnTo>
                <a:lnTo>
                  <a:pt x="96" y="0"/>
                </a:lnTo>
                <a:lnTo>
                  <a:pt x="98" y="0"/>
                </a:lnTo>
                <a:lnTo>
                  <a:pt x="100" y="0"/>
                </a:lnTo>
                <a:lnTo>
                  <a:pt x="103" y="0"/>
                </a:lnTo>
                <a:lnTo>
                  <a:pt x="105" y="0"/>
                </a:lnTo>
                <a:lnTo>
                  <a:pt x="108" y="0"/>
                </a:lnTo>
                <a:lnTo>
                  <a:pt x="112" y="0"/>
                </a:lnTo>
                <a:lnTo>
                  <a:pt x="117" y="0"/>
                </a:lnTo>
                <a:lnTo>
                  <a:pt x="122" y="0"/>
                </a:lnTo>
                <a:lnTo>
                  <a:pt x="129" y="0"/>
                </a:lnTo>
                <a:lnTo>
                  <a:pt x="136" y="0"/>
                </a:lnTo>
                <a:lnTo>
                  <a:pt x="146" y="0"/>
                </a:lnTo>
                <a:lnTo>
                  <a:pt x="155" y="0"/>
                </a:lnTo>
                <a:lnTo>
                  <a:pt x="170" y="0"/>
                </a:lnTo>
                <a:lnTo>
                  <a:pt x="184" y="0"/>
                </a:lnTo>
                <a:lnTo>
                  <a:pt x="200" y="0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1" name="Freeform 346"/>
          <p:cNvSpPr>
            <a:spLocks noChangeAspect="1"/>
          </p:cNvSpPr>
          <p:nvPr/>
        </p:nvSpPr>
        <p:spPr bwMode="auto">
          <a:xfrm>
            <a:off x="3741911" y="1567607"/>
            <a:ext cx="74613" cy="358775"/>
          </a:xfrm>
          <a:custGeom>
            <a:avLst/>
            <a:gdLst>
              <a:gd name="T0" fmla="*/ 0 w 47"/>
              <a:gd name="T1" fmla="*/ 0 h 226"/>
              <a:gd name="T2" fmla="*/ 47 w 47"/>
              <a:gd name="T3" fmla="*/ 0 h 226"/>
              <a:gd name="T4" fmla="*/ 47 w 47"/>
              <a:gd name="T5" fmla="*/ 226 h 226"/>
              <a:gd name="T6" fmla="*/ 0 w 47"/>
              <a:gd name="T7" fmla="*/ 226 h 226"/>
              <a:gd name="T8" fmla="*/ 0 w 47"/>
              <a:gd name="T9" fmla="*/ 207 h 226"/>
              <a:gd name="T10" fmla="*/ 0 w 47"/>
              <a:gd name="T11" fmla="*/ 191 h 226"/>
              <a:gd name="T12" fmla="*/ 0 w 47"/>
              <a:gd name="T13" fmla="*/ 176 h 226"/>
              <a:gd name="T14" fmla="*/ 0 w 47"/>
              <a:gd name="T15" fmla="*/ 164 h 226"/>
              <a:gd name="T16" fmla="*/ 0 w 47"/>
              <a:gd name="T17" fmla="*/ 155 h 226"/>
              <a:gd name="T18" fmla="*/ 0 w 47"/>
              <a:gd name="T19" fmla="*/ 145 h 226"/>
              <a:gd name="T20" fmla="*/ 0 w 47"/>
              <a:gd name="T21" fmla="*/ 138 h 226"/>
              <a:gd name="T22" fmla="*/ 0 w 47"/>
              <a:gd name="T23" fmla="*/ 133 h 226"/>
              <a:gd name="T24" fmla="*/ 0 w 47"/>
              <a:gd name="T25" fmla="*/ 129 h 226"/>
              <a:gd name="T26" fmla="*/ 0 w 47"/>
              <a:gd name="T27" fmla="*/ 124 h 226"/>
              <a:gd name="T28" fmla="*/ 0 w 47"/>
              <a:gd name="T29" fmla="*/ 122 h 226"/>
              <a:gd name="T30" fmla="*/ 0 w 47"/>
              <a:gd name="T31" fmla="*/ 119 h 226"/>
              <a:gd name="T32" fmla="*/ 0 w 47"/>
              <a:gd name="T33" fmla="*/ 117 h 226"/>
              <a:gd name="T34" fmla="*/ 0 w 47"/>
              <a:gd name="T35" fmla="*/ 114 h 226"/>
              <a:gd name="T36" fmla="*/ 0 w 47"/>
              <a:gd name="T37" fmla="*/ 112 h 226"/>
              <a:gd name="T38" fmla="*/ 0 w 47"/>
              <a:gd name="T39" fmla="*/ 110 h 226"/>
              <a:gd name="T40" fmla="*/ 0 w 47"/>
              <a:gd name="T41" fmla="*/ 107 h 226"/>
              <a:gd name="T42" fmla="*/ 0 w 47"/>
              <a:gd name="T43" fmla="*/ 105 h 226"/>
              <a:gd name="T44" fmla="*/ 0 w 47"/>
              <a:gd name="T45" fmla="*/ 103 h 226"/>
              <a:gd name="T46" fmla="*/ 0 w 47"/>
              <a:gd name="T47" fmla="*/ 98 h 226"/>
              <a:gd name="T48" fmla="*/ 0 w 47"/>
              <a:gd name="T49" fmla="*/ 93 h 226"/>
              <a:gd name="T50" fmla="*/ 0 w 47"/>
              <a:gd name="T51" fmla="*/ 88 h 226"/>
              <a:gd name="T52" fmla="*/ 0 w 47"/>
              <a:gd name="T53" fmla="*/ 81 h 226"/>
              <a:gd name="T54" fmla="*/ 0 w 47"/>
              <a:gd name="T55" fmla="*/ 72 h 226"/>
              <a:gd name="T56" fmla="*/ 0 w 47"/>
              <a:gd name="T57" fmla="*/ 60 h 226"/>
              <a:gd name="T58" fmla="*/ 0 w 47"/>
              <a:gd name="T59" fmla="*/ 48 h 226"/>
              <a:gd name="T60" fmla="*/ 0 w 47"/>
              <a:gd name="T61" fmla="*/ 33 h 226"/>
              <a:gd name="T62" fmla="*/ 0 w 47"/>
              <a:gd name="T63" fmla="*/ 19 h 226"/>
              <a:gd name="T64" fmla="*/ 0 w 47"/>
              <a:gd name="T65" fmla="*/ 0 h 2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7" h="226">
                <a:moveTo>
                  <a:pt x="0" y="0"/>
                </a:moveTo>
                <a:lnTo>
                  <a:pt x="47" y="0"/>
                </a:lnTo>
                <a:lnTo>
                  <a:pt x="47" y="226"/>
                </a:lnTo>
                <a:lnTo>
                  <a:pt x="0" y="226"/>
                </a:lnTo>
                <a:lnTo>
                  <a:pt x="0" y="207"/>
                </a:lnTo>
                <a:lnTo>
                  <a:pt x="0" y="191"/>
                </a:lnTo>
                <a:lnTo>
                  <a:pt x="0" y="176"/>
                </a:lnTo>
                <a:lnTo>
                  <a:pt x="0" y="164"/>
                </a:lnTo>
                <a:lnTo>
                  <a:pt x="0" y="155"/>
                </a:lnTo>
                <a:lnTo>
                  <a:pt x="0" y="145"/>
                </a:lnTo>
                <a:lnTo>
                  <a:pt x="0" y="138"/>
                </a:lnTo>
                <a:lnTo>
                  <a:pt x="0" y="133"/>
                </a:lnTo>
                <a:lnTo>
                  <a:pt x="0" y="129"/>
                </a:lnTo>
                <a:lnTo>
                  <a:pt x="0" y="124"/>
                </a:lnTo>
                <a:lnTo>
                  <a:pt x="0" y="122"/>
                </a:lnTo>
                <a:lnTo>
                  <a:pt x="0" y="119"/>
                </a:lnTo>
                <a:lnTo>
                  <a:pt x="0" y="117"/>
                </a:lnTo>
                <a:lnTo>
                  <a:pt x="0" y="114"/>
                </a:lnTo>
                <a:lnTo>
                  <a:pt x="0" y="112"/>
                </a:lnTo>
                <a:lnTo>
                  <a:pt x="0" y="110"/>
                </a:lnTo>
                <a:lnTo>
                  <a:pt x="0" y="107"/>
                </a:lnTo>
                <a:lnTo>
                  <a:pt x="0" y="105"/>
                </a:lnTo>
                <a:lnTo>
                  <a:pt x="0" y="103"/>
                </a:lnTo>
                <a:lnTo>
                  <a:pt x="0" y="98"/>
                </a:lnTo>
                <a:lnTo>
                  <a:pt x="0" y="93"/>
                </a:lnTo>
                <a:lnTo>
                  <a:pt x="0" y="88"/>
                </a:lnTo>
                <a:lnTo>
                  <a:pt x="0" y="81"/>
                </a:lnTo>
                <a:lnTo>
                  <a:pt x="0" y="72"/>
                </a:lnTo>
                <a:lnTo>
                  <a:pt x="0" y="60"/>
                </a:lnTo>
                <a:lnTo>
                  <a:pt x="0" y="48"/>
                </a:lnTo>
                <a:lnTo>
                  <a:pt x="0" y="33"/>
                </a:lnTo>
                <a:lnTo>
                  <a:pt x="0" y="19"/>
                </a:lnTo>
                <a:lnTo>
                  <a:pt x="0" y="0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92" name="Group 347"/>
          <p:cNvGrpSpPr>
            <a:grpSpLocks noChangeAspect="1"/>
          </p:cNvGrpSpPr>
          <p:nvPr/>
        </p:nvGrpSpPr>
        <p:grpSpPr bwMode="auto">
          <a:xfrm>
            <a:off x="3799061" y="1718420"/>
            <a:ext cx="650875" cy="188912"/>
            <a:chOff x="1622" y="1105"/>
            <a:chExt cx="410" cy="119"/>
          </a:xfrm>
        </p:grpSpPr>
        <p:sp>
          <p:nvSpPr>
            <p:cNvPr id="593" name="Freeform 348"/>
            <p:cNvSpPr>
              <a:spLocks/>
            </p:cNvSpPr>
            <p:nvPr/>
          </p:nvSpPr>
          <p:spPr bwMode="auto">
            <a:xfrm>
              <a:off x="1622" y="1170"/>
              <a:ext cx="410" cy="54"/>
            </a:xfrm>
            <a:custGeom>
              <a:avLst/>
              <a:gdLst>
                <a:gd name="T0" fmla="*/ 410 w 410"/>
                <a:gd name="T1" fmla="*/ 0 h 54"/>
                <a:gd name="T2" fmla="*/ 410 w 410"/>
                <a:gd name="T3" fmla="*/ 16 h 54"/>
                <a:gd name="T4" fmla="*/ 0 w 410"/>
                <a:gd name="T5" fmla="*/ 54 h 54"/>
                <a:gd name="T6" fmla="*/ 0 w 410"/>
                <a:gd name="T7" fmla="*/ 0 h 54"/>
                <a:gd name="T8" fmla="*/ 33 w 410"/>
                <a:gd name="T9" fmla="*/ 0 h 54"/>
                <a:gd name="T10" fmla="*/ 62 w 410"/>
                <a:gd name="T11" fmla="*/ 0 h 54"/>
                <a:gd name="T12" fmla="*/ 88 w 410"/>
                <a:gd name="T13" fmla="*/ 0 h 54"/>
                <a:gd name="T14" fmla="*/ 109 w 410"/>
                <a:gd name="T15" fmla="*/ 0 h 54"/>
                <a:gd name="T16" fmla="*/ 128 w 410"/>
                <a:gd name="T17" fmla="*/ 0 h 54"/>
                <a:gd name="T18" fmla="*/ 143 w 410"/>
                <a:gd name="T19" fmla="*/ 0 h 54"/>
                <a:gd name="T20" fmla="*/ 157 w 410"/>
                <a:gd name="T21" fmla="*/ 0 h 54"/>
                <a:gd name="T22" fmla="*/ 169 w 410"/>
                <a:gd name="T23" fmla="*/ 0 h 54"/>
                <a:gd name="T24" fmla="*/ 176 w 410"/>
                <a:gd name="T25" fmla="*/ 0 h 54"/>
                <a:gd name="T26" fmla="*/ 183 w 410"/>
                <a:gd name="T27" fmla="*/ 0 h 54"/>
                <a:gd name="T28" fmla="*/ 190 w 410"/>
                <a:gd name="T29" fmla="*/ 0 h 54"/>
                <a:gd name="T30" fmla="*/ 195 w 410"/>
                <a:gd name="T31" fmla="*/ 0 h 54"/>
                <a:gd name="T32" fmla="*/ 197 w 410"/>
                <a:gd name="T33" fmla="*/ 0 h 54"/>
                <a:gd name="T34" fmla="*/ 200 w 410"/>
                <a:gd name="T35" fmla="*/ 0 h 54"/>
                <a:gd name="T36" fmla="*/ 202 w 410"/>
                <a:gd name="T37" fmla="*/ 0 h 54"/>
                <a:gd name="T38" fmla="*/ 205 w 410"/>
                <a:gd name="T39" fmla="*/ 0 h 54"/>
                <a:gd name="T40" fmla="*/ 207 w 410"/>
                <a:gd name="T41" fmla="*/ 0 h 54"/>
                <a:gd name="T42" fmla="*/ 209 w 410"/>
                <a:gd name="T43" fmla="*/ 0 h 54"/>
                <a:gd name="T44" fmla="*/ 212 w 410"/>
                <a:gd name="T45" fmla="*/ 0 h 54"/>
                <a:gd name="T46" fmla="*/ 216 w 410"/>
                <a:gd name="T47" fmla="*/ 0 h 54"/>
                <a:gd name="T48" fmla="*/ 224 w 410"/>
                <a:gd name="T49" fmla="*/ 0 h 54"/>
                <a:gd name="T50" fmla="*/ 231 w 410"/>
                <a:gd name="T51" fmla="*/ 0 h 54"/>
                <a:gd name="T52" fmla="*/ 238 w 410"/>
                <a:gd name="T53" fmla="*/ 0 h 54"/>
                <a:gd name="T54" fmla="*/ 250 w 410"/>
                <a:gd name="T55" fmla="*/ 0 h 54"/>
                <a:gd name="T56" fmla="*/ 264 w 410"/>
                <a:gd name="T57" fmla="*/ 0 h 54"/>
                <a:gd name="T58" fmla="*/ 281 w 410"/>
                <a:gd name="T59" fmla="*/ 0 h 54"/>
                <a:gd name="T60" fmla="*/ 300 w 410"/>
                <a:gd name="T61" fmla="*/ 0 h 54"/>
                <a:gd name="T62" fmla="*/ 321 w 410"/>
                <a:gd name="T63" fmla="*/ 0 h 54"/>
                <a:gd name="T64" fmla="*/ 348 w 410"/>
                <a:gd name="T65" fmla="*/ 0 h 54"/>
                <a:gd name="T66" fmla="*/ 376 w 410"/>
                <a:gd name="T67" fmla="*/ 0 h 54"/>
                <a:gd name="T68" fmla="*/ 410 w 410"/>
                <a:gd name="T6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10" h="54">
                  <a:moveTo>
                    <a:pt x="410" y="0"/>
                  </a:moveTo>
                  <a:lnTo>
                    <a:pt x="410" y="16"/>
                  </a:lnTo>
                  <a:lnTo>
                    <a:pt x="0" y="54"/>
                  </a:lnTo>
                  <a:lnTo>
                    <a:pt x="0" y="0"/>
                  </a:lnTo>
                  <a:lnTo>
                    <a:pt x="33" y="0"/>
                  </a:lnTo>
                  <a:lnTo>
                    <a:pt x="62" y="0"/>
                  </a:lnTo>
                  <a:lnTo>
                    <a:pt x="88" y="0"/>
                  </a:lnTo>
                  <a:lnTo>
                    <a:pt x="109" y="0"/>
                  </a:lnTo>
                  <a:lnTo>
                    <a:pt x="128" y="0"/>
                  </a:lnTo>
                  <a:lnTo>
                    <a:pt x="143" y="0"/>
                  </a:lnTo>
                  <a:lnTo>
                    <a:pt x="157" y="0"/>
                  </a:lnTo>
                  <a:lnTo>
                    <a:pt x="169" y="0"/>
                  </a:lnTo>
                  <a:lnTo>
                    <a:pt x="176" y="0"/>
                  </a:lnTo>
                  <a:lnTo>
                    <a:pt x="183" y="0"/>
                  </a:lnTo>
                  <a:lnTo>
                    <a:pt x="190" y="0"/>
                  </a:lnTo>
                  <a:lnTo>
                    <a:pt x="195" y="0"/>
                  </a:lnTo>
                  <a:lnTo>
                    <a:pt x="197" y="0"/>
                  </a:lnTo>
                  <a:lnTo>
                    <a:pt x="200" y="0"/>
                  </a:lnTo>
                  <a:lnTo>
                    <a:pt x="202" y="0"/>
                  </a:lnTo>
                  <a:lnTo>
                    <a:pt x="205" y="0"/>
                  </a:lnTo>
                  <a:lnTo>
                    <a:pt x="207" y="0"/>
                  </a:lnTo>
                  <a:lnTo>
                    <a:pt x="209" y="0"/>
                  </a:lnTo>
                  <a:lnTo>
                    <a:pt x="212" y="0"/>
                  </a:lnTo>
                  <a:lnTo>
                    <a:pt x="216" y="0"/>
                  </a:lnTo>
                  <a:lnTo>
                    <a:pt x="224" y="0"/>
                  </a:lnTo>
                  <a:lnTo>
                    <a:pt x="231" y="0"/>
                  </a:lnTo>
                  <a:lnTo>
                    <a:pt x="238" y="0"/>
                  </a:lnTo>
                  <a:lnTo>
                    <a:pt x="250" y="0"/>
                  </a:lnTo>
                  <a:lnTo>
                    <a:pt x="264" y="0"/>
                  </a:lnTo>
                  <a:lnTo>
                    <a:pt x="281" y="0"/>
                  </a:lnTo>
                  <a:lnTo>
                    <a:pt x="300" y="0"/>
                  </a:lnTo>
                  <a:lnTo>
                    <a:pt x="321" y="0"/>
                  </a:lnTo>
                  <a:lnTo>
                    <a:pt x="348" y="0"/>
                  </a:lnTo>
                  <a:lnTo>
                    <a:pt x="376" y="0"/>
                  </a:lnTo>
                  <a:lnTo>
                    <a:pt x="410" y="0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594" name="Group 349"/>
            <p:cNvGrpSpPr>
              <a:grpSpLocks/>
            </p:cNvGrpSpPr>
            <p:nvPr/>
          </p:nvGrpSpPr>
          <p:grpSpPr bwMode="auto">
            <a:xfrm>
              <a:off x="1636" y="1105"/>
              <a:ext cx="393" cy="62"/>
              <a:chOff x="1636" y="1105"/>
              <a:chExt cx="393" cy="62"/>
            </a:xfrm>
          </p:grpSpPr>
          <p:sp>
            <p:nvSpPr>
              <p:cNvPr id="595" name="Freeform 350"/>
              <p:cNvSpPr>
                <a:spLocks/>
              </p:cNvSpPr>
              <p:nvPr/>
            </p:nvSpPr>
            <p:spPr bwMode="auto">
              <a:xfrm>
                <a:off x="1636" y="1105"/>
                <a:ext cx="12" cy="62"/>
              </a:xfrm>
              <a:custGeom>
                <a:avLst/>
                <a:gdLst>
                  <a:gd name="T0" fmla="*/ 7 w 12"/>
                  <a:gd name="T1" fmla="*/ 50 h 62"/>
                  <a:gd name="T2" fmla="*/ 12 w 12"/>
                  <a:gd name="T3" fmla="*/ 58 h 62"/>
                  <a:gd name="T4" fmla="*/ 12 w 12"/>
                  <a:gd name="T5" fmla="*/ 0 h 62"/>
                  <a:gd name="T6" fmla="*/ 0 w 12"/>
                  <a:gd name="T7" fmla="*/ 0 h 62"/>
                  <a:gd name="T8" fmla="*/ 0 w 12"/>
                  <a:gd name="T9" fmla="*/ 58 h 62"/>
                  <a:gd name="T10" fmla="*/ 7 w 12"/>
                  <a:gd name="T11" fmla="*/ 62 h 62"/>
                  <a:gd name="T12" fmla="*/ 0 w 12"/>
                  <a:gd name="T13" fmla="*/ 58 h 62"/>
                  <a:gd name="T14" fmla="*/ 0 w 12"/>
                  <a:gd name="T15" fmla="*/ 62 h 62"/>
                  <a:gd name="T16" fmla="*/ 7 w 12"/>
                  <a:gd name="T17" fmla="*/ 62 h 62"/>
                  <a:gd name="T18" fmla="*/ 7 w 12"/>
                  <a:gd name="T19" fmla="*/ 5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" h="62">
                    <a:moveTo>
                      <a:pt x="7" y="50"/>
                    </a:moveTo>
                    <a:lnTo>
                      <a:pt x="12" y="5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58"/>
                    </a:lnTo>
                    <a:lnTo>
                      <a:pt x="7" y="62"/>
                    </a:lnTo>
                    <a:lnTo>
                      <a:pt x="0" y="58"/>
                    </a:lnTo>
                    <a:lnTo>
                      <a:pt x="0" y="62"/>
                    </a:lnTo>
                    <a:lnTo>
                      <a:pt x="7" y="62"/>
                    </a:lnTo>
                    <a:lnTo>
                      <a:pt x="7" y="50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6" name="Freeform 351"/>
              <p:cNvSpPr>
                <a:spLocks/>
              </p:cNvSpPr>
              <p:nvPr/>
            </p:nvSpPr>
            <p:spPr bwMode="auto">
              <a:xfrm>
                <a:off x="1643" y="1155"/>
                <a:ext cx="386" cy="12"/>
              </a:xfrm>
              <a:custGeom>
                <a:avLst/>
                <a:gdLst>
                  <a:gd name="T0" fmla="*/ 374 w 386"/>
                  <a:gd name="T1" fmla="*/ 8 h 12"/>
                  <a:gd name="T2" fmla="*/ 379 w 386"/>
                  <a:gd name="T3" fmla="*/ 0 h 12"/>
                  <a:gd name="T4" fmla="*/ 0 w 386"/>
                  <a:gd name="T5" fmla="*/ 0 h 12"/>
                  <a:gd name="T6" fmla="*/ 0 w 386"/>
                  <a:gd name="T7" fmla="*/ 12 h 12"/>
                  <a:gd name="T8" fmla="*/ 379 w 386"/>
                  <a:gd name="T9" fmla="*/ 12 h 12"/>
                  <a:gd name="T10" fmla="*/ 386 w 386"/>
                  <a:gd name="T11" fmla="*/ 8 h 12"/>
                  <a:gd name="T12" fmla="*/ 379 w 386"/>
                  <a:gd name="T13" fmla="*/ 12 h 12"/>
                  <a:gd name="T14" fmla="*/ 386 w 386"/>
                  <a:gd name="T15" fmla="*/ 12 h 12"/>
                  <a:gd name="T16" fmla="*/ 386 w 386"/>
                  <a:gd name="T17" fmla="*/ 8 h 12"/>
                  <a:gd name="T18" fmla="*/ 374 w 386"/>
                  <a:gd name="T19" fmla="*/ 8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86" h="12">
                    <a:moveTo>
                      <a:pt x="374" y="8"/>
                    </a:moveTo>
                    <a:lnTo>
                      <a:pt x="379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379" y="12"/>
                    </a:lnTo>
                    <a:lnTo>
                      <a:pt x="386" y="8"/>
                    </a:lnTo>
                    <a:lnTo>
                      <a:pt x="379" y="12"/>
                    </a:lnTo>
                    <a:lnTo>
                      <a:pt x="386" y="12"/>
                    </a:lnTo>
                    <a:lnTo>
                      <a:pt x="386" y="8"/>
                    </a:lnTo>
                    <a:lnTo>
                      <a:pt x="374" y="8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7" name="Freeform 352"/>
              <p:cNvSpPr>
                <a:spLocks/>
              </p:cNvSpPr>
              <p:nvPr/>
            </p:nvSpPr>
            <p:spPr bwMode="auto">
              <a:xfrm>
                <a:off x="2017" y="1105"/>
                <a:ext cx="12" cy="58"/>
              </a:xfrm>
              <a:custGeom>
                <a:avLst/>
                <a:gdLst>
                  <a:gd name="T0" fmla="*/ 5 w 12"/>
                  <a:gd name="T1" fmla="*/ 0 h 58"/>
                  <a:gd name="T2" fmla="*/ 0 w 12"/>
                  <a:gd name="T3" fmla="*/ 0 h 58"/>
                  <a:gd name="T4" fmla="*/ 0 w 12"/>
                  <a:gd name="T5" fmla="*/ 58 h 58"/>
                  <a:gd name="T6" fmla="*/ 12 w 12"/>
                  <a:gd name="T7" fmla="*/ 58 h 58"/>
                  <a:gd name="T8" fmla="*/ 12 w 12"/>
                  <a:gd name="T9" fmla="*/ 0 h 58"/>
                  <a:gd name="T10" fmla="*/ 5 w 12"/>
                  <a:gd name="T11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58">
                    <a:moveTo>
                      <a:pt x="5" y="0"/>
                    </a:moveTo>
                    <a:lnTo>
                      <a:pt x="0" y="0"/>
                    </a:lnTo>
                    <a:lnTo>
                      <a:pt x="0" y="58"/>
                    </a:lnTo>
                    <a:lnTo>
                      <a:pt x="12" y="58"/>
                    </a:lnTo>
                    <a:lnTo>
                      <a:pt x="12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598" name="Rectangle 353"/>
          <p:cNvSpPr>
            <a:spLocks noChangeAspect="1" noChangeArrowheads="1"/>
          </p:cNvSpPr>
          <p:nvPr/>
        </p:nvSpPr>
        <p:spPr bwMode="auto">
          <a:xfrm>
            <a:off x="5191299" y="1132632"/>
            <a:ext cx="319087" cy="74613"/>
          </a:xfrm>
          <a:prstGeom prst="rect">
            <a:avLst/>
          </a:prstGeom>
          <a:solidFill>
            <a:srgbClr val="808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99" name="Group 354"/>
          <p:cNvGrpSpPr>
            <a:grpSpLocks noChangeAspect="1"/>
          </p:cNvGrpSpPr>
          <p:nvPr/>
        </p:nvGrpSpPr>
        <p:grpSpPr bwMode="auto">
          <a:xfrm>
            <a:off x="4881736" y="1023095"/>
            <a:ext cx="623888" cy="101600"/>
            <a:chOff x="1815" y="889"/>
            <a:chExt cx="393" cy="64"/>
          </a:xfrm>
        </p:grpSpPr>
        <p:sp>
          <p:nvSpPr>
            <p:cNvPr id="600" name="Freeform 355"/>
            <p:cNvSpPr>
              <a:spLocks/>
            </p:cNvSpPr>
            <p:nvPr/>
          </p:nvSpPr>
          <p:spPr bwMode="auto">
            <a:xfrm>
              <a:off x="1815" y="889"/>
              <a:ext cx="12" cy="64"/>
            </a:xfrm>
            <a:custGeom>
              <a:avLst/>
              <a:gdLst>
                <a:gd name="T0" fmla="*/ 7 w 12"/>
                <a:gd name="T1" fmla="*/ 52 h 64"/>
                <a:gd name="T2" fmla="*/ 12 w 12"/>
                <a:gd name="T3" fmla="*/ 57 h 64"/>
                <a:gd name="T4" fmla="*/ 12 w 12"/>
                <a:gd name="T5" fmla="*/ 0 h 64"/>
                <a:gd name="T6" fmla="*/ 0 w 12"/>
                <a:gd name="T7" fmla="*/ 0 h 64"/>
                <a:gd name="T8" fmla="*/ 0 w 12"/>
                <a:gd name="T9" fmla="*/ 57 h 64"/>
                <a:gd name="T10" fmla="*/ 7 w 12"/>
                <a:gd name="T11" fmla="*/ 64 h 64"/>
                <a:gd name="T12" fmla="*/ 0 w 12"/>
                <a:gd name="T13" fmla="*/ 57 h 64"/>
                <a:gd name="T14" fmla="*/ 0 w 12"/>
                <a:gd name="T15" fmla="*/ 64 h 64"/>
                <a:gd name="T16" fmla="*/ 7 w 12"/>
                <a:gd name="T17" fmla="*/ 64 h 64"/>
                <a:gd name="T18" fmla="*/ 7 w 12"/>
                <a:gd name="T19" fmla="*/ 5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64">
                  <a:moveTo>
                    <a:pt x="7" y="52"/>
                  </a:moveTo>
                  <a:lnTo>
                    <a:pt x="12" y="57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57"/>
                  </a:lnTo>
                  <a:lnTo>
                    <a:pt x="7" y="64"/>
                  </a:lnTo>
                  <a:lnTo>
                    <a:pt x="0" y="57"/>
                  </a:lnTo>
                  <a:lnTo>
                    <a:pt x="0" y="64"/>
                  </a:lnTo>
                  <a:lnTo>
                    <a:pt x="7" y="64"/>
                  </a:lnTo>
                  <a:lnTo>
                    <a:pt x="7" y="52"/>
                  </a:lnTo>
                  <a:close/>
                </a:path>
              </a:pathLst>
            </a:custGeom>
            <a:solidFill>
              <a:srgbClr val="000000"/>
            </a:solid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1" name="Freeform 356"/>
            <p:cNvSpPr>
              <a:spLocks/>
            </p:cNvSpPr>
            <p:nvPr/>
          </p:nvSpPr>
          <p:spPr bwMode="auto">
            <a:xfrm>
              <a:off x="1822" y="941"/>
              <a:ext cx="386" cy="12"/>
            </a:xfrm>
            <a:custGeom>
              <a:avLst/>
              <a:gdLst>
                <a:gd name="T0" fmla="*/ 374 w 386"/>
                <a:gd name="T1" fmla="*/ 5 h 12"/>
                <a:gd name="T2" fmla="*/ 379 w 386"/>
                <a:gd name="T3" fmla="*/ 0 h 12"/>
                <a:gd name="T4" fmla="*/ 0 w 386"/>
                <a:gd name="T5" fmla="*/ 0 h 12"/>
                <a:gd name="T6" fmla="*/ 0 w 386"/>
                <a:gd name="T7" fmla="*/ 12 h 12"/>
                <a:gd name="T8" fmla="*/ 379 w 386"/>
                <a:gd name="T9" fmla="*/ 12 h 12"/>
                <a:gd name="T10" fmla="*/ 386 w 386"/>
                <a:gd name="T11" fmla="*/ 5 h 12"/>
                <a:gd name="T12" fmla="*/ 379 w 386"/>
                <a:gd name="T13" fmla="*/ 12 h 12"/>
                <a:gd name="T14" fmla="*/ 386 w 386"/>
                <a:gd name="T15" fmla="*/ 12 h 12"/>
                <a:gd name="T16" fmla="*/ 386 w 386"/>
                <a:gd name="T17" fmla="*/ 5 h 12"/>
                <a:gd name="T18" fmla="*/ 374 w 386"/>
                <a:gd name="T19" fmla="*/ 5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6" h="12">
                  <a:moveTo>
                    <a:pt x="374" y="5"/>
                  </a:moveTo>
                  <a:lnTo>
                    <a:pt x="379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379" y="12"/>
                  </a:lnTo>
                  <a:lnTo>
                    <a:pt x="386" y="5"/>
                  </a:lnTo>
                  <a:lnTo>
                    <a:pt x="379" y="12"/>
                  </a:lnTo>
                  <a:lnTo>
                    <a:pt x="386" y="12"/>
                  </a:lnTo>
                  <a:lnTo>
                    <a:pt x="386" y="5"/>
                  </a:lnTo>
                  <a:lnTo>
                    <a:pt x="374" y="5"/>
                  </a:lnTo>
                  <a:close/>
                </a:path>
              </a:pathLst>
            </a:custGeom>
            <a:solidFill>
              <a:srgbClr val="000000"/>
            </a:solid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2" name="Freeform 357"/>
            <p:cNvSpPr>
              <a:spLocks/>
            </p:cNvSpPr>
            <p:nvPr/>
          </p:nvSpPr>
          <p:spPr bwMode="auto">
            <a:xfrm>
              <a:off x="2196" y="889"/>
              <a:ext cx="12" cy="57"/>
            </a:xfrm>
            <a:custGeom>
              <a:avLst/>
              <a:gdLst>
                <a:gd name="T0" fmla="*/ 5 w 12"/>
                <a:gd name="T1" fmla="*/ 0 h 57"/>
                <a:gd name="T2" fmla="*/ 0 w 12"/>
                <a:gd name="T3" fmla="*/ 0 h 57"/>
                <a:gd name="T4" fmla="*/ 0 w 12"/>
                <a:gd name="T5" fmla="*/ 57 h 57"/>
                <a:gd name="T6" fmla="*/ 12 w 12"/>
                <a:gd name="T7" fmla="*/ 57 h 57"/>
                <a:gd name="T8" fmla="*/ 12 w 12"/>
                <a:gd name="T9" fmla="*/ 0 h 57"/>
                <a:gd name="T10" fmla="*/ 5 w 12"/>
                <a:gd name="T11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57">
                  <a:moveTo>
                    <a:pt x="5" y="0"/>
                  </a:moveTo>
                  <a:lnTo>
                    <a:pt x="0" y="0"/>
                  </a:lnTo>
                  <a:lnTo>
                    <a:pt x="0" y="57"/>
                  </a:lnTo>
                  <a:lnTo>
                    <a:pt x="12" y="57"/>
                  </a:lnTo>
                  <a:lnTo>
                    <a:pt x="12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03" name="Group 358"/>
          <p:cNvGrpSpPr>
            <a:grpSpLocks noChangeAspect="1"/>
          </p:cNvGrpSpPr>
          <p:nvPr/>
        </p:nvGrpSpPr>
        <p:grpSpPr bwMode="auto">
          <a:xfrm>
            <a:off x="3637136" y="1343770"/>
            <a:ext cx="828675" cy="550862"/>
            <a:chOff x="1520" y="869"/>
            <a:chExt cx="522" cy="347"/>
          </a:xfrm>
        </p:grpSpPr>
        <p:sp>
          <p:nvSpPr>
            <p:cNvPr id="604" name="Oval 359"/>
            <p:cNvSpPr>
              <a:spLocks noChangeArrowheads="1"/>
            </p:cNvSpPr>
            <p:nvPr/>
          </p:nvSpPr>
          <p:spPr bwMode="auto">
            <a:xfrm>
              <a:off x="1848" y="888"/>
              <a:ext cx="47" cy="4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  <a:p>
              <a:pPr algn="ctr"/>
              <a:endParaRPr lang="en-US" b="1"/>
            </a:p>
            <a:p>
              <a:pPr algn="ctr"/>
              <a:endParaRPr lang="en-US" b="1"/>
            </a:p>
            <a:p>
              <a:pPr algn="ctr"/>
              <a:endParaRPr lang="en-US" b="1"/>
            </a:p>
          </p:txBody>
        </p:sp>
        <p:sp>
          <p:nvSpPr>
            <p:cNvPr id="605" name="Oval 360"/>
            <p:cNvSpPr>
              <a:spLocks noChangeArrowheads="1"/>
            </p:cNvSpPr>
            <p:nvPr/>
          </p:nvSpPr>
          <p:spPr bwMode="auto">
            <a:xfrm>
              <a:off x="1897" y="888"/>
              <a:ext cx="47" cy="4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  <a:p>
              <a:pPr algn="ctr"/>
              <a:endParaRPr lang="en-US" b="1"/>
            </a:p>
            <a:p>
              <a:pPr algn="ctr"/>
              <a:endParaRPr lang="en-US" b="1"/>
            </a:p>
            <a:p>
              <a:pPr algn="ctr"/>
              <a:endParaRPr lang="en-US" b="1"/>
            </a:p>
          </p:txBody>
        </p:sp>
        <p:sp>
          <p:nvSpPr>
            <p:cNvPr id="606" name="Oval 361"/>
            <p:cNvSpPr>
              <a:spLocks noChangeArrowheads="1"/>
            </p:cNvSpPr>
            <p:nvPr/>
          </p:nvSpPr>
          <p:spPr bwMode="auto">
            <a:xfrm>
              <a:off x="1946" y="888"/>
              <a:ext cx="47" cy="4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  <a:p>
              <a:pPr algn="ctr"/>
              <a:endParaRPr lang="en-US" b="1"/>
            </a:p>
            <a:p>
              <a:pPr algn="ctr"/>
              <a:endParaRPr lang="en-US" b="1"/>
            </a:p>
            <a:p>
              <a:pPr algn="ctr"/>
              <a:endParaRPr lang="en-US" b="1"/>
            </a:p>
          </p:txBody>
        </p:sp>
        <p:sp>
          <p:nvSpPr>
            <p:cNvPr id="607" name="Oval 362"/>
            <p:cNvSpPr>
              <a:spLocks noChangeArrowheads="1"/>
            </p:cNvSpPr>
            <p:nvPr/>
          </p:nvSpPr>
          <p:spPr bwMode="auto">
            <a:xfrm>
              <a:off x="1995" y="888"/>
              <a:ext cx="47" cy="4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  <a:p>
              <a:pPr algn="ctr"/>
              <a:endParaRPr lang="en-US" b="1"/>
            </a:p>
            <a:p>
              <a:pPr algn="ctr"/>
              <a:endParaRPr lang="en-US" b="1"/>
            </a:p>
            <a:p>
              <a:pPr algn="ctr"/>
              <a:endParaRPr lang="en-US" b="1"/>
            </a:p>
          </p:txBody>
        </p:sp>
        <p:sp>
          <p:nvSpPr>
            <p:cNvPr id="608" name="Freeform 363"/>
            <p:cNvSpPr>
              <a:spLocks/>
            </p:cNvSpPr>
            <p:nvPr/>
          </p:nvSpPr>
          <p:spPr bwMode="auto">
            <a:xfrm>
              <a:off x="1520" y="869"/>
              <a:ext cx="351" cy="347"/>
            </a:xfrm>
            <a:custGeom>
              <a:avLst/>
              <a:gdLst>
                <a:gd name="T0" fmla="*/ 342 w 351"/>
                <a:gd name="T1" fmla="*/ 343 h 347"/>
                <a:gd name="T2" fmla="*/ 228 w 351"/>
                <a:gd name="T3" fmla="*/ 343 h 347"/>
                <a:gd name="T4" fmla="*/ 42 w 351"/>
                <a:gd name="T5" fmla="*/ 322 h 347"/>
                <a:gd name="T6" fmla="*/ 9 w 351"/>
                <a:gd name="T7" fmla="*/ 217 h 347"/>
                <a:gd name="T8" fmla="*/ 96 w 351"/>
                <a:gd name="T9" fmla="*/ 84 h 347"/>
                <a:gd name="T10" fmla="*/ 238 w 351"/>
                <a:gd name="T11" fmla="*/ 4 h 347"/>
                <a:gd name="T12" fmla="*/ 351 w 351"/>
                <a:gd name="T13" fmla="*/ 39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1" h="347">
                  <a:moveTo>
                    <a:pt x="342" y="343"/>
                  </a:moveTo>
                  <a:cubicBezTo>
                    <a:pt x="323" y="342"/>
                    <a:pt x="278" y="347"/>
                    <a:pt x="228" y="343"/>
                  </a:cubicBezTo>
                  <a:cubicBezTo>
                    <a:pt x="178" y="339"/>
                    <a:pt x="78" y="343"/>
                    <a:pt x="42" y="322"/>
                  </a:cubicBezTo>
                  <a:cubicBezTo>
                    <a:pt x="6" y="301"/>
                    <a:pt x="0" y="257"/>
                    <a:pt x="9" y="217"/>
                  </a:cubicBezTo>
                  <a:cubicBezTo>
                    <a:pt x="18" y="177"/>
                    <a:pt x="58" y="119"/>
                    <a:pt x="96" y="84"/>
                  </a:cubicBezTo>
                  <a:cubicBezTo>
                    <a:pt x="134" y="49"/>
                    <a:pt x="196" y="11"/>
                    <a:pt x="238" y="4"/>
                  </a:cubicBezTo>
                  <a:cubicBezTo>
                    <a:pt x="325" y="0"/>
                    <a:pt x="327" y="34"/>
                    <a:pt x="351" y="39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09" name="Group 364"/>
          <p:cNvGrpSpPr>
            <a:grpSpLocks noChangeAspect="1"/>
          </p:cNvGrpSpPr>
          <p:nvPr/>
        </p:nvGrpSpPr>
        <p:grpSpPr bwMode="auto">
          <a:xfrm>
            <a:off x="4264199" y="1746995"/>
            <a:ext cx="144462" cy="42862"/>
            <a:chOff x="1915" y="1123"/>
            <a:chExt cx="91" cy="27"/>
          </a:xfrm>
        </p:grpSpPr>
        <p:sp>
          <p:nvSpPr>
            <p:cNvPr id="610" name="Oval 365"/>
            <p:cNvSpPr>
              <a:spLocks noChangeAspect="1" noChangeArrowheads="1"/>
            </p:cNvSpPr>
            <p:nvPr/>
          </p:nvSpPr>
          <p:spPr bwMode="auto">
            <a:xfrm>
              <a:off x="1915" y="1123"/>
              <a:ext cx="27" cy="27"/>
            </a:xfrm>
            <a:prstGeom prst="ellipse">
              <a:avLst/>
            </a:prstGeom>
            <a:solidFill>
              <a:srgbClr val="CC00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1" name="Oval 366"/>
            <p:cNvSpPr>
              <a:spLocks noChangeAspect="1" noChangeArrowheads="1"/>
            </p:cNvSpPr>
            <p:nvPr/>
          </p:nvSpPr>
          <p:spPr bwMode="auto">
            <a:xfrm>
              <a:off x="1947" y="1123"/>
              <a:ext cx="27" cy="27"/>
            </a:xfrm>
            <a:prstGeom prst="ellipse">
              <a:avLst/>
            </a:prstGeom>
            <a:solidFill>
              <a:srgbClr val="CC00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2" name="Oval 367"/>
            <p:cNvSpPr>
              <a:spLocks noChangeAspect="1" noChangeArrowheads="1"/>
            </p:cNvSpPr>
            <p:nvPr/>
          </p:nvSpPr>
          <p:spPr bwMode="auto">
            <a:xfrm>
              <a:off x="1979" y="1123"/>
              <a:ext cx="27" cy="27"/>
            </a:xfrm>
            <a:prstGeom prst="ellipse">
              <a:avLst/>
            </a:prstGeom>
            <a:solidFill>
              <a:srgbClr val="CC00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13" name="Group 368"/>
          <p:cNvGrpSpPr>
            <a:grpSpLocks noChangeAspect="1"/>
          </p:cNvGrpSpPr>
          <p:nvPr/>
        </p:nvGrpSpPr>
        <p:grpSpPr bwMode="auto">
          <a:xfrm>
            <a:off x="3857799" y="1705720"/>
            <a:ext cx="398462" cy="84137"/>
            <a:chOff x="1659" y="1097"/>
            <a:chExt cx="251" cy="53"/>
          </a:xfrm>
        </p:grpSpPr>
        <p:sp>
          <p:nvSpPr>
            <p:cNvPr id="614" name="Oval 369"/>
            <p:cNvSpPr>
              <a:spLocks noChangeAspect="1" noChangeArrowheads="1"/>
            </p:cNvSpPr>
            <p:nvPr/>
          </p:nvSpPr>
          <p:spPr bwMode="auto">
            <a:xfrm>
              <a:off x="1659" y="1123"/>
              <a:ext cx="27" cy="27"/>
            </a:xfrm>
            <a:prstGeom prst="ellipse">
              <a:avLst/>
            </a:prstGeom>
            <a:solidFill>
              <a:srgbClr val="CC00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" name="Oval 370"/>
            <p:cNvSpPr>
              <a:spLocks noChangeAspect="1" noChangeArrowheads="1"/>
            </p:cNvSpPr>
            <p:nvPr/>
          </p:nvSpPr>
          <p:spPr bwMode="auto">
            <a:xfrm>
              <a:off x="1691" y="1123"/>
              <a:ext cx="27" cy="27"/>
            </a:xfrm>
            <a:prstGeom prst="ellipse">
              <a:avLst/>
            </a:prstGeom>
            <a:solidFill>
              <a:srgbClr val="CC00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" name="Oval 371"/>
            <p:cNvSpPr>
              <a:spLocks noChangeAspect="1" noChangeArrowheads="1"/>
            </p:cNvSpPr>
            <p:nvPr/>
          </p:nvSpPr>
          <p:spPr bwMode="auto">
            <a:xfrm>
              <a:off x="1723" y="1123"/>
              <a:ext cx="27" cy="27"/>
            </a:xfrm>
            <a:prstGeom prst="ellipse">
              <a:avLst/>
            </a:prstGeom>
            <a:solidFill>
              <a:srgbClr val="CC00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7" name="Oval 372"/>
            <p:cNvSpPr>
              <a:spLocks noChangeAspect="1" noChangeArrowheads="1"/>
            </p:cNvSpPr>
            <p:nvPr/>
          </p:nvSpPr>
          <p:spPr bwMode="auto">
            <a:xfrm>
              <a:off x="1755" y="1123"/>
              <a:ext cx="27" cy="27"/>
            </a:xfrm>
            <a:prstGeom prst="ellipse">
              <a:avLst/>
            </a:prstGeom>
            <a:solidFill>
              <a:srgbClr val="CC00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8" name="Oval 373"/>
            <p:cNvSpPr>
              <a:spLocks noChangeAspect="1" noChangeArrowheads="1"/>
            </p:cNvSpPr>
            <p:nvPr/>
          </p:nvSpPr>
          <p:spPr bwMode="auto">
            <a:xfrm>
              <a:off x="1787" y="1123"/>
              <a:ext cx="27" cy="27"/>
            </a:xfrm>
            <a:prstGeom prst="ellipse">
              <a:avLst/>
            </a:prstGeom>
            <a:solidFill>
              <a:srgbClr val="CC00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9" name="Oval 374"/>
            <p:cNvSpPr>
              <a:spLocks noChangeAspect="1" noChangeArrowheads="1"/>
            </p:cNvSpPr>
            <p:nvPr/>
          </p:nvSpPr>
          <p:spPr bwMode="auto">
            <a:xfrm>
              <a:off x="1819" y="1123"/>
              <a:ext cx="27" cy="27"/>
            </a:xfrm>
            <a:prstGeom prst="ellipse">
              <a:avLst/>
            </a:prstGeom>
            <a:solidFill>
              <a:srgbClr val="CC00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0" name="Oval 375"/>
            <p:cNvSpPr>
              <a:spLocks noChangeAspect="1" noChangeArrowheads="1"/>
            </p:cNvSpPr>
            <p:nvPr/>
          </p:nvSpPr>
          <p:spPr bwMode="auto">
            <a:xfrm>
              <a:off x="1851" y="1123"/>
              <a:ext cx="27" cy="27"/>
            </a:xfrm>
            <a:prstGeom prst="ellipse">
              <a:avLst/>
            </a:prstGeom>
            <a:solidFill>
              <a:srgbClr val="CC00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1" name="Oval 376"/>
            <p:cNvSpPr>
              <a:spLocks noChangeAspect="1" noChangeArrowheads="1"/>
            </p:cNvSpPr>
            <p:nvPr/>
          </p:nvSpPr>
          <p:spPr bwMode="auto">
            <a:xfrm>
              <a:off x="1883" y="1123"/>
              <a:ext cx="27" cy="27"/>
            </a:xfrm>
            <a:prstGeom prst="ellipse">
              <a:avLst/>
            </a:prstGeom>
            <a:solidFill>
              <a:srgbClr val="CC00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2" name="Oval 377"/>
            <p:cNvSpPr>
              <a:spLocks noChangeAspect="1" noChangeArrowheads="1"/>
            </p:cNvSpPr>
            <p:nvPr/>
          </p:nvSpPr>
          <p:spPr bwMode="auto">
            <a:xfrm>
              <a:off x="1674" y="1097"/>
              <a:ext cx="27" cy="27"/>
            </a:xfrm>
            <a:prstGeom prst="ellipse">
              <a:avLst/>
            </a:prstGeom>
            <a:solidFill>
              <a:srgbClr val="CC00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3" name="Oval 378"/>
            <p:cNvSpPr>
              <a:spLocks noChangeAspect="1" noChangeArrowheads="1"/>
            </p:cNvSpPr>
            <p:nvPr/>
          </p:nvSpPr>
          <p:spPr bwMode="auto">
            <a:xfrm>
              <a:off x="1706" y="1097"/>
              <a:ext cx="27" cy="27"/>
            </a:xfrm>
            <a:prstGeom prst="ellipse">
              <a:avLst/>
            </a:prstGeom>
            <a:solidFill>
              <a:srgbClr val="CC00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24" name="Group 379"/>
          <p:cNvGrpSpPr>
            <a:grpSpLocks noChangeAspect="1"/>
          </p:cNvGrpSpPr>
          <p:nvPr/>
        </p:nvGrpSpPr>
        <p:grpSpPr bwMode="auto">
          <a:xfrm>
            <a:off x="3622849" y="3585320"/>
            <a:ext cx="485775" cy="98425"/>
            <a:chOff x="1507" y="2281"/>
            <a:chExt cx="320" cy="62"/>
          </a:xfrm>
        </p:grpSpPr>
        <p:sp>
          <p:nvSpPr>
            <p:cNvPr id="625" name="Freeform 380"/>
            <p:cNvSpPr>
              <a:spLocks/>
            </p:cNvSpPr>
            <p:nvPr/>
          </p:nvSpPr>
          <p:spPr bwMode="auto">
            <a:xfrm>
              <a:off x="1507" y="2281"/>
              <a:ext cx="12" cy="62"/>
            </a:xfrm>
            <a:custGeom>
              <a:avLst/>
              <a:gdLst>
                <a:gd name="T0" fmla="*/ 7 w 12"/>
                <a:gd name="T1" fmla="*/ 53 h 62"/>
                <a:gd name="T2" fmla="*/ 12 w 12"/>
                <a:gd name="T3" fmla="*/ 58 h 62"/>
                <a:gd name="T4" fmla="*/ 12 w 12"/>
                <a:gd name="T5" fmla="*/ 0 h 62"/>
                <a:gd name="T6" fmla="*/ 0 w 12"/>
                <a:gd name="T7" fmla="*/ 0 h 62"/>
                <a:gd name="T8" fmla="*/ 0 w 12"/>
                <a:gd name="T9" fmla="*/ 58 h 62"/>
                <a:gd name="T10" fmla="*/ 7 w 12"/>
                <a:gd name="T11" fmla="*/ 62 h 62"/>
                <a:gd name="T12" fmla="*/ 0 w 12"/>
                <a:gd name="T13" fmla="*/ 58 h 62"/>
                <a:gd name="T14" fmla="*/ 0 w 12"/>
                <a:gd name="T15" fmla="*/ 62 h 62"/>
                <a:gd name="T16" fmla="*/ 7 w 12"/>
                <a:gd name="T17" fmla="*/ 62 h 62"/>
                <a:gd name="T18" fmla="*/ 7 w 12"/>
                <a:gd name="T19" fmla="*/ 5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62">
                  <a:moveTo>
                    <a:pt x="7" y="53"/>
                  </a:moveTo>
                  <a:lnTo>
                    <a:pt x="12" y="58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58"/>
                  </a:lnTo>
                  <a:lnTo>
                    <a:pt x="7" y="62"/>
                  </a:lnTo>
                  <a:lnTo>
                    <a:pt x="0" y="58"/>
                  </a:lnTo>
                  <a:lnTo>
                    <a:pt x="0" y="62"/>
                  </a:lnTo>
                  <a:lnTo>
                    <a:pt x="7" y="62"/>
                  </a:lnTo>
                  <a:lnTo>
                    <a:pt x="7" y="53"/>
                  </a:lnTo>
                  <a:close/>
                </a:path>
              </a:pathLst>
            </a:custGeom>
            <a:solidFill>
              <a:srgbClr val="000000"/>
            </a:solid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6" name="Freeform 381"/>
            <p:cNvSpPr>
              <a:spLocks/>
            </p:cNvSpPr>
            <p:nvPr/>
          </p:nvSpPr>
          <p:spPr bwMode="auto">
            <a:xfrm>
              <a:off x="1514" y="2334"/>
              <a:ext cx="313" cy="9"/>
            </a:xfrm>
            <a:custGeom>
              <a:avLst/>
              <a:gdLst>
                <a:gd name="T0" fmla="*/ 303 w 313"/>
                <a:gd name="T1" fmla="*/ 5 h 9"/>
                <a:gd name="T2" fmla="*/ 308 w 313"/>
                <a:gd name="T3" fmla="*/ 0 h 9"/>
                <a:gd name="T4" fmla="*/ 0 w 313"/>
                <a:gd name="T5" fmla="*/ 0 h 9"/>
                <a:gd name="T6" fmla="*/ 0 w 313"/>
                <a:gd name="T7" fmla="*/ 9 h 9"/>
                <a:gd name="T8" fmla="*/ 308 w 313"/>
                <a:gd name="T9" fmla="*/ 9 h 9"/>
                <a:gd name="T10" fmla="*/ 313 w 313"/>
                <a:gd name="T11" fmla="*/ 5 h 9"/>
                <a:gd name="T12" fmla="*/ 308 w 313"/>
                <a:gd name="T13" fmla="*/ 9 h 9"/>
                <a:gd name="T14" fmla="*/ 313 w 313"/>
                <a:gd name="T15" fmla="*/ 9 h 9"/>
                <a:gd name="T16" fmla="*/ 313 w 313"/>
                <a:gd name="T17" fmla="*/ 5 h 9"/>
                <a:gd name="T18" fmla="*/ 303 w 313"/>
                <a:gd name="T19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3" h="9">
                  <a:moveTo>
                    <a:pt x="303" y="5"/>
                  </a:moveTo>
                  <a:lnTo>
                    <a:pt x="308" y="0"/>
                  </a:lnTo>
                  <a:lnTo>
                    <a:pt x="0" y="0"/>
                  </a:lnTo>
                  <a:lnTo>
                    <a:pt x="0" y="9"/>
                  </a:lnTo>
                  <a:lnTo>
                    <a:pt x="308" y="9"/>
                  </a:lnTo>
                  <a:lnTo>
                    <a:pt x="313" y="5"/>
                  </a:lnTo>
                  <a:lnTo>
                    <a:pt x="308" y="9"/>
                  </a:lnTo>
                  <a:lnTo>
                    <a:pt x="313" y="9"/>
                  </a:lnTo>
                  <a:lnTo>
                    <a:pt x="313" y="5"/>
                  </a:lnTo>
                  <a:lnTo>
                    <a:pt x="303" y="5"/>
                  </a:lnTo>
                  <a:close/>
                </a:path>
              </a:pathLst>
            </a:custGeom>
            <a:solidFill>
              <a:srgbClr val="000000"/>
            </a:solid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7" name="Freeform 382"/>
            <p:cNvSpPr>
              <a:spLocks/>
            </p:cNvSpPr>
            <p:nvPr/>
          </p:nvSpPr>
          <p:spPr bwMode="auto">
            <a:xfrm>
              <a:off x="1817" y="2281"/>
              <a:ext cx="10" cy="58"/>
            </a:xfrm>
            <a:custGeom>
              <a:avLst/>
              <a:gdLst>
                <a:gd name="T0" fmla="*/ 5 w 10"/>
                <a:gd name="T1" fmla="*/ 0 h 58"/>
                <a:gd name="T2" fmla="*/ 0 w 10"/>
                <a:gd name="T3" fmla="*/ 0 h 58"/>
                <a:gd name="T4" fmla="*/ 0 w 10"/>
                <a:gd name="T5" fmla="*/ 58 h 58"/>
                <a:gd name="T6" fmla="*/ 10 w 10"/>
                <a:gd name="T7" fmla="*/ 58 h 58"/>
                <a:gd name="T8" fmla="*/ 10 w 10"/>
                <a:gd name="T9" fmla="*/ 0 h 58"/>
                <a:gd name="T10" fmla="*/ 5 w 10"/>
                <a:gd name="T11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58">
                  <a:moveTo>
                    <a:pt x="5" y="0"/>
                  </a:moveTo>
                  <a:lnTo>
                    <a:pt x="0" y="0"/>
                  </a:lnTo>
                  <a:lnTo>
                    <a:pt x="0" y="58"/>
                  </a:lnTo>
                  <a:lnTo>
                    <a:pt x="10" y="58"/>
                  </a:lnTo>
                  <a:lnTo>
                    <a:pt x="10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28" name="Group 383"/>
          <p:cNvGrpSpPr>
            <a:grpSpLocks noChangeAspect="1"/>
          </p:cNvGrpSpPr>
          <p:nvPr/>
        </p:nvGrpSpPr>
        <p:grpSpPr bwMode="auto">
          <a:xfrm>
            <a:off x="7794799" y="1594595"/>
            <a:ext cx="203200" cy="190500"/>
            <a:chOff x="4139" y="1027"/>
            <a:chExt cx="128" cy="120"/>
          </a:xfrm>
        </p:grpSpPr>
        <p:sp>
          <p:nvSpPr>
            <p:cNvPr id="629" name="Line 384"/>
            <p:cNvSpPr>
              <a:spLocks noChangeShapeType="1"/>
            </p:cNvSpPr>
            <p:nvPr/>
          </p:nvSpPr>
          <p:spPr bwMode="auto">
            <a:xfrm>
              <a:off x="4227" y="1027"/>
              <a:ext cx="40" cy="4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0" name="Line 385"/>
            <p:cNvSpPr>
              <a:spLocks noChangeShapeType="1"/>
            </p:cNvSpPr>
            <p:nvPr/>
          </p:nvSpPr>
          <p:spPr bwMode="auto">
            <a:xfrm flipH="1">
              <a:off x="4181" y="1051"/>
              <a:ext cx="65" cy="5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1" name="Oval 386"/>
            <p:cNvSpPr>
              <a:spLocks noChangeAspect="1" noChangeArrowheads="1"/>
            </p:cNvSpPr>
            <p:nvPr/>
          </p:nvSpPr>
          <p:spPr bwMode="auto">
            <a:xfrm>
              <a:off x="4139" y="1090"/>
              <a:ext cx="57" cy="5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32" name="Group 387"/>
          <p:cNvGrpSpPr>
            <a:grpSpLocks noChangeAspect="1"/>
          </p:cNvGrpSpPr>
          <p:nvPr/>
        </p:nvGrpSpPr>
        <p:grpSpPr bwMode="auto">
          <a:xfrm>
            <a:off x="5507211" y="1116757"/>
            <a:ext cx="144463" cy="317500"/>
            <a:chOff x="2443" y="933"/>
            <a:chExt cx="91" cy="200"/>
          </a:xfrm>
        </p:grpSpPr>
        <p:sp>
          <p:nvSpPr>
            <p:cNvPr id="633" name="Oval 388"/>
            <p:cNvSpPr>
              <a:spLocks noChangeAspect="1" noChangeArrowheads="1"/>
            </p:cNvSpPr>
            <p:nvPr/>
          </p:nvSpPr>
          <p:spPr bwMode="auto">
            <a:xfrm>
              <a:off x="2463" y="981"/>
              <a:ext cx="52" cy="52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4" name="Rectangle 389"/>
            <p:cNvSpPr>
              <a:spLocks noChangeArrowheads="1"/>
            </p:cNvSpPr>
            <p:nvPr/>
          </p:nvSpPr>
          <p:spPr bwMode="auto">
            <a:xfrm>
              <a:off x="2455" y="933"/>
              <a:ext cx="68" cy="57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fr-FR" b="1"/>
            </a:p>
          </p:txBody>
        </p:sp>
        <p:sp>
          <p:nvSpPr>
            <p:cNvPr id="635" name="Line 390"/>
            <p:cNvSpPr>
              <a:spLocks noChangeShapeType="1"/>
            </p:cNvSpPr>
            <p:nvPr/>
          </p:nvSpPr>
          <p:spPr bwMode="auto">
            <a:xfrm>
              <a:off x="2489" y="1053"/>
              <a:ext cx="0" cy="80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6" name="Line 391"/>
            <p:cNvSpPr>
              <a:spLocks noChangeShapeType="1"/>
            </p:cNvSpPr>
            <p:nvPr/>
          </p:nvSpPr>
          <p:spPr bwMode="auto">
            <a:xfrm rot="1308961">
              <a:off x="2443" y="1047"/>
              <a:ext cx="1" cy="80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7" name="Line 392"/>
            <p:cNvSpPr>
              <a:spLocks noChangeShapeType="1"/>
            </p:cNvSpPr>
            <p:nvPr/>
          </p:nvSpPr>
          <p:spPr bwMode="auto">
            <a:xfrm rot="20291039" flipH="1">
              <a:off x="2533" y="1047"/>
              <a:ext cx="1" cy="80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38" name="Group 393"/>
          <p:cNvGrpSpPr>
            <a:grpSpLocks noChangeAspect="1"/>
          </p:cNvGrpSpPr>
          <p:nvPr/>
        </p:nvGrpSpPr>
        <p:grpSpPr bwMode="auto">
          <a:xfrm>
            <a:off x="4735686" y="1088182"/>
            <a:ext cx="1003300" cy="698500"/>
            <a:chOff x="2212" y="708"/>
            <a:chExt cx="632" cy="440"/>
          </a:xfrm>
        </p:grpSpPr>
        <p:grpSp>
          <p:nvGrpSpPr>
            <p:cNvPr id="639" name="Group 394"/>
            <p:cNvGrpSpPr>
              <a:grpSpLocks/>
            </p:cNvGrpSpPr>
            <p:nvPr/>
          </p:nvGrpSpPr>
          <p:grpSpPr bwMode="auto">
            <a:xfrm>
              <a:off x="2212" y="948"/>
              <a:ext cx="91" cy="200"/>
              <a:chOff x="2443" y="933"/>
              <a:chExt cx="91" cy="200"/>
            </a:xfrm>
          </p:grpSpPr>
          <p:sp>
            <p:nvSpPr>
              <p:cNvPr id="641" name="Oval 395"/>
              <p:cNvSpPr>
                <a:spLocks noChangeAspect="1" noChangeArrowheads="1"/>
              </p:cNvSpPr>
              <p:nvPr/>
            </p:nvSpPr>
            <p:spPr bwMode="auto">
              <a:xfrm>
                <a:off x="2463" y="981"/>
                <a:ext cx="52" cy="52"/>
              </a:xfrm>
              <a:prstGeom prst="ellipse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2" name="Rectangle 396"/>
              <p:cNvSpPr>
                <a:spLocks noChangeArrowheads="1"/>
              </p:cNvSpPr>
              <p:nvPr/>
            </p:nvSpPr>
            <p:spPr bwMode="auto">
              <a:xfrm>
                <a:off x="2455" y="933"/>
                <a:ext cx="68" cy="57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fr-FR" b="1"/>
              </a:p>
            </p:txBody>
          </p:sp>
          <p:sp>
            <p:nvSpPr>
              <p:cNvPr id="643" name="Line 397"/>
              <p:cNvSpPr>
                <a:spLocks noChangeShapeType="1"/>
              </p:cNvSpPr>
              <p:nvPr/>
            </p:nvSpPr>
            <p:spPr bwMode="auto">
              <a:xfrm>
                <a:off x="2489" y="1053"/>
                <a:ext cx="0" cy="80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4" name="Line 398"/>
              <p:cNvSpPr>
                <a:spLocks noChangeShapeType="1"/>
              </p:cNvSpPr>
              <p:nvPr/>
            </p:nvSpPr>
            <p:spPr bwMode="auto">
              <a:xfrm rot="1308961">
                <a:off x="2443" y="1047"/>
                <a:ext cx="1" cy="80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5" name="Line 399"/>
              <p:cNvSpPr>
                <a:spLocks noChangeShapeType="1"/>
              </p:cNvSpPr>
              <p:nvPr/>
            </p:nvSpPr>
            <p:spPr bwMode="auto">
              <a:xfrm rot="20291039" flipH="1">
                <a:off x="2533" y="1047"/>
                <a:ext cx="1" cy="80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40" name="Freeform 400"/>
            <p:cNvSpPr>
              <a:spLocks/>
            </p:cNvSpPr>
            <p:nvPr/>
          </p:nvSpPr>
          <p:spPr bwMode="auto">
            <a:xfrm>
              <a:off x="2664" y="708"/>
              <a:ext cx="180" cy="234"/>
            </a:xfrm>
            <a:custGeom>
              <a:avLst/>
              <a:gdLst>
                <a:gd name="T0" fmla="*/ 42 w 180"/>
                <a:gd name="T1" fmla="*/ 0 h 234"/>
                <a:gd name="T2" fmla="*/ 39 w 180"/>
                <a:gd name="T3" fmla="*/ 96 h 234"/>
                <a:gd name="T4" fmla="*/ 0 w 180"/>
                <a:gd name="T5" fmla="*/ 231 h 234"/>
                <a:gd name="T6" fmla="*/ 180 w 180"/>
                <a:gd name="T7" fmla="*/ 234 h 234"/>
                <a:gd name="T8" fmla="*/ 132 w 180"/>
                <a:gd name="T9" fmla="*/ 57 h 234"/>
                <a:gd name="T10" fmla="*/ 117 w 180"/>
                <a:gd name="T11" fmla="*/ 6 h 234"/>
                <a:gd name="T12" fmla="*/ 42 w 180"/>
                <a:gd name="T13" fmla="*/ 0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" h="234">
                  <a:moveTo>
                    <a:pt x="42" y="0"/>
                  </a:moveTo>
                  <a:lnTo>
                    <a:pt x="39" y="96"/>
                  </a:lnTo>
                  <a:lnTo>
                    <a:pt x="0" y="231"/>
                  </a:lnTo>
                  <a:lnTo>
                    <a:pt x="180" y="234"/>
                  </a:lnTo>
                  <a:lnTo>
                    <a:pt x="132" y="57"/>
                  </a:lnTo>
                  <a:lnTo>
                    <a:pt x="117" y="6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46" name="Group 401"/>
          <p:cNvGrpSpPr>
            <a:grpSpLocks noChangeAspect="1"/>
          </p:cNvGrpSpPr>
          <p:nvPr/>
        </p:nvGrpSpPr>
        <p:grpSpPr bwMode="auto">
          <a:xfrm>
            <a:off x="4881736" y="988170"/>
            <a:ext cx="657225" cy="223837"/>
            <a:chOff x="2304" y="645"/>
            <a:chExt cx="414" cy="141"/>
          </a:xfrm>
        </p:grpSpPr>
        <p:grpSp>
          <p:nvGrpSpPr>
            <p:cNvPr id="647" name="Group 402"/>
            <p:cNvGrpSpPr>
              <a:grpSpLocks/>
            </p:cNvGrpSpPr>
            <p:nvPr/>
          </p:nvGrpSpPr>
          <p:grpSpPr bwMode="auto">
            <a:xfrm>
              <a:off x="2304" y="667"/>
              <a:ext cx="248" cy="62"/>
              <a:chOff x="2301" y="670"/>
              <a:chExt cx="248" cy="62"/>
            </a:xfrm>
          </p:grpSpPr>
          <p:sp>
            <p:nvSpPr>
              <p:cNvPr id="649" name="Freeform 403"/>
              <p:cNvSpPr>
                <a:spLocks/>
              </p:cNvSpPr>
              <p:nvPr/>
            </p:nvSpPr>
            <p:spPr bwMode="auto">
              <a:xfrm>
                <a:off x="2301" y="670"/>
                <a:ext cx="12" cy="62"/>
              </a:xfrm>
              <a:custGeom>
                <a:avLst/>
                <a:gdLst>
                  <a:gd name="T0" fmla="*/ 7 w 12"/>
                  <a:gd name="T1" fmla="*/ 52 h 62"/>
                  <a:gd name="T2" fmla="*/ 12 w 12"/>
                  <a:gd name="T3" fmla="*/ 57 h 62"/>
                  <a:gd name="T4" fmla="*/ 12 w 12"/>
                  <a:gd name="T5" fmla="*/ 0 h 62"/>
                  <a:gd name="T6" fmla="*/ 0 w 12"/>
                  <a:gd name="T7" fmla="*/ 0 h 62"/>
                  <a:gd name="T8" fmla="*/ 0 w 12"/>
                  <a:gd name="T9" fmla="*/ 57 h 62"/>
                  <a:gd name="T10" fmla="*/ 7 w 12"/>
                  <a:gd name="T11" fmla="*/ 62 h 62"/>
                  <a:gd name="T12" fmla="*/ 0 w 12"/>
                  <a:gd name="T13" fmla="*/ 57 h 62"/>
                  <a:gd name="T14" fmla="*/ 0 w 12"/>
                  <a:gd name="T15" fmla="*/ 62 h 62"/>
                  <a:gd name="T16" fmla="*/ 7 w 12"/>
                  <a:gd name="T17" fmla="*/ 62 h 62"/>
                  <a:gd name="T18" fmla="*/ 7 w 12"/>
                  <a:gd name="T19" fmla="*/ 5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" h="62">
                    <a:moveTo>
                      <a:pt x="7" y="52"/>
                    </a:moveTo>
                    <a:lnTo>
                      <a:pt x="12" y="5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57"/>
                    </a:lnTo>
                    <a:lnTo>
                      <a:pt x="7" y="62"/>
                    </a:lnTo>
                    <a:lnTo>
                      <a:pt x="0" y="57"/>
                    </a:lnTo>
                    <a:lnTo>
                      <a:pt x="0" y="62"/>
                    </a:lnTo>
                    <a:lnTo>
                      <a:pt x="7" y="62"/>
                    </a:lnTo>
                    <a:lnTo>
                      <a:pt x="7" y="52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0" name="Freeform 404"/>
              <p:cNvSpPr>
                <a:spLocks/>
              </p:cNvSpPr>
              <p:nvPr/>
            </p:nvSpPr>
            <p:spPr bwMode="auto">
              <a:xfrm>
                <a:off x="2308" y="722"/>
                <a:ext cx="241" cy="10"/>
              </a:xfrm>
              <a:custGeom>
                <a:avLst/>
                <a:gdLst>
                  <a:gd name="T0" fmla="*/ 229 w 241"/>
                  <a:gd name="T1" fmla="*/ 5 h 10"/>
                  <a:gd name="T2" fmla="*/ 236 w 241"/>
                  <a:gd name="T3" fmla="*/ 0 h 10"/>
                  <a:gd name="T4" fmla="*/ 0 w 241"/>
                  <a:gd name="T5" fmla="*/ 0 h 10"/>
                  <a:gd name="T6" fmla="*/ 0 w 241"/>
                  <a:gd name="T7" fmla="*/ 10 h 10"/>
                  <a:gd name="T8" fmla="*/ 236 w 241"/>
                  <a:gd name="T9" fmla="*/ 10 h 10"/>
                  <a:gd name="T10" fmla="*/ 241 w 241"/>
                  <a:gd name="T11" fmla="*/ 5 h 10"/>
                  <a:gd name="T12" fmla="*/ 236 w 241"/>
                  <a:gd name="T13" fmla="*/ 10 h 10"/>
                  <a:gd name="T14" fmla="*/ 241 w 241"/>
                  <a:gd name="T15" fmla="*/ 10 h 10"/>
                  <a:gd name="T16" fmla="*/ 241 w 241"/>
                  <a:gd name="T17" fmla="*/ 5 h 10"/>
                  <a:gd name="T18" fmla="*/ 229 w 241"/>
                  <a:gd name="T19" fmla="*/ 5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1" h="10">
                    <a:moveTo>
                      <a:pt x="229" y="5"/>
                    </a:moveTo>
                    <a:lnTo>
                      <a:pt x="236" y="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236" y="10"/>
                    </a:lnTo>
                    <a:lnTo>
                      <a:pt x="241" y="5"/>
                    </a:lnTo>
                    <a:lnTo>
                      <a:pt x="236" y="10"/>
                    </a:lnTo>
                    <a:lnTo>
                      <a:pt x="241" y="10"/>
                    </a:lnTo>
                    <a:lnTo>
                      <a:pt x="241" y="5"/>
                    </a:lnTo>
                    <a:lnTo>
                      <a:pt x="229" y="5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1" name="Freeform 405"/>
              <p:cNvSpPr>
                <a:spLocks/>
              </p:cNvSpPr>
              <p:nvPr/>
            </p:nvSpPr>
            <p:spPr bwMode="auto">
              <a:xfrm>
                <a:off x="2537" y="670"/>
                <a:ext cx="12" cy="57"/>
              </a:xfrm>
              <a:custGeom>
                <a:avLst/>
                <a:gdLst>
                  <a:gd name="T0" fmla="*/ 7 w 12"/>
                  <a:gd name="T1" fmla="*/ 0 h 57"/>
                  <a:gd name="T2" fmla="*/ 0 w 12"/>
                  <a:gd name="T3" fmla="*/ 0 h 57"/>
                  <a:gd name="T4" fmla="*/ 0 w 12"/>
                  <a:gd name="T5" fmla="*/ 57 h 57"/>
                  <a:gd name="T6" fmla="*/ 12 w 12"/>
                  <a:gd name="T7" fmla="*/ 57 h 57"/>
                  <a:gd name="T8" fmla="*/ 12 w 12"/>
                  <a:gd name="T9" fmla="*/ 0 h 57"/>
                  <a:gd name="T10" fmla="*/ 7 w 12"/>
                  <a:gd name="T11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57">
                    <a:moveTo>
                      <a:pt x="7" y="0"/>
                    </a:moveTo>
                    <a:lnTo>
                      <a:pt x="0" y="0"/>
                    </a:lnTo>
                    <a:lnTo>
                      <a:pt x="0" y="57"/>
                    </a:lnTo>
                    <a:lnTo>
                      <a:pt x="12" y="57"/>
                    </a:lnTo>
                    <a:lnTo>
                      <a:pt x="12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48" name="Rectangle 406"/>
            <p:cNvSpPr>
              <a:spLocks noChangeArrowheads="1"/>
            </p:cNvSpPr>
            <p:nvPr/>
          </p:nvSpPr>
          <p:spPr bwMode="auto">
            <a:xfrm>
              <a:off x="2559" y="645"/>
              <a:ext cx="159" cy="1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52" name="Group 407"/>
          <p:cNvGrpSpPr>
            <a:grpSpLocks noChangeAspect="1"/>
          </p:cNvGrpSpPr>
          <p:nvPr/>
        </p:nvGrpSpPr>
        <p:grpSpPr bwMode="auto">
          <a:xfrm>
            <a:off x="4657899" y="1208832"/>
            <a:ext cx="663575" cy="598488"/>
            <a:chOff x="2163" y="784"/>
            <a:chExt cx="418" cy="377"/>
          </a:xfrm>
        </p:grpSpPr>
        <p:grpSp>
          <p:nvGrpSpPr>
            <p:cNvPr id="653" name="Group 408"/>
            <p:cNvGrpSpPr>
              <a:grpSpLocks/>
            </p:cNvGrpSpPr>
            <p:nvPr/>
          </p:nvGrpSpPr>
          <p:grpSpPr bwMode="auto">
            <a:xfrm>
              <a:off x="2457" y="784"/>
              <a:ext cx="124" cy="284"/>
              <a:chOff x="2457" y="784"/>
              <a:chExt cx="124" cy="284"/>
            </a:xfrm>
          </p:grpSpPr>
          <p:sp>
            <p:nvSpPr>
              <p:cNvPr id="655" name="Oval 409"/>
              <p:cNvSpPr>
                <a:spLocks noChangeAspect="1" noChangeArrowheads="1"/>
              </p:cNvSpPr>
              <p:nvPr/>
            </p:nvSpPr>
            <p:spPr bwMode="auto">
              <a:xfrm>
                <a:off x="2494" y="832"/>
                <a:ext cx="52" cy="52"/>
              </a:xfrm>
              <a:prstGeom prst="ellipse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6" name="Rectangle 410"/>
              <p:cNvSpPr>
                <a:spLocks noChangeArrowheads="1"/>
              </p:cNvSpPr>
              <p:nvPr/>
            </p:nvSpPr>
            <p:spPr bwMode="auto">
              <a:xfrm>
                <a:off x="2486" y="784"/>
                <a:ext cx="68" cy="57"/>
              </a:xfrm>
              <a:prstGeom prst="rect">
                <a:avLst/>
              </a:prstGeom>
              <a:solidFill>
                <a:srgbClr val="ADADA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fr-FR" b="1"/>
              </a:p>
            </p:txBody>
          </p:sp>
          <p:sp>
            <p:nvSpPr>
              <p:cNvPr id="657" name="Line 411"/>
              <p:cNvSpPr>
                <a:spLocks noChangeShapeType="1"/>
              </p:cNvSpPr>
              <p:nvPr/>
            </p:nvSpPr>
            <p:spPr bwMode="auto">
              <a:xfrm>
                <a:off x="2520" y="904"/>
                <a:ext cx="0" cy="164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8" name="Line 412"/>
              <p:cNvSpPr>
                <a:spLocks noChangeShapeType="1"/>
              </p:cNvSpPr>
              <p:nvPr/>
            </p:nvSpPr>
            <p:spPr bwMode="auto">
              <a:xfrm rot="1308961">
                <a:off x="2457" y="894"/>
                <a:ext cx="2" cy="169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9" name="Line 413"/>
              <p:cNvSpPr>
                <a:spLocks noChangeShapeType="1"/>
              </p:cNvSpPr>
              <p:nvPr/>
            </p:nvSpPr>
            <p:spPr bwMode="auto">
              <a:xfrm rot="20291039" flipH="1">
                <a:off x="2579" y="895"/>
                <a:ext cx="2" cy="169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54" name="Freeform 414"/>
            <p:cNvSpPr>
              <a:spLocks/>
            </p:cNvSpPr>
            <p:nvPr/>
          </p:nvSpPr>
          <p:spPr bwMode="auto">
            <a:xfrm>
              <a:off x="2163" y="936"/>
              <a:ext cx="171" cy="225"/>
            </a:xfrm>
            <a:custGeom>
              <a:avLst/>
              <a:gdLst>
                <a:gd name="T0" fmla="*/ 54 w 171"/>
                <a:gd name="T1" fmla="*/ 0 h 225"/>
                <a:gd name="T2" fmla="*/ 51 w 171"/>
                <a:gd name="T3" fmla="*/ 99 h 225"/>
                <a:gd name="T4" fmla="*/ 0 w 171"/>
                <a:gd name="T5" fmla="*/ 225 h 225"/>
                <a:gd name="T6" fmla="*/ 171 w 171"/>
                <a:gd name="T7" fmla="*/ 222 h 225"/>
                <a:gd name="T8" fmla="*/ 147 w 171"/>
                <a:gd name="T9" fmla="*/ 90 h 225"/>
                <a:gd name="T10" fmla="*/ 147 w 171"/>
                <a:gd name="T11" fmla="*/ 0 h 225"/>
                <a:gd name="T12" fmla="*/ 54 w 171"/>
                <a:gd name="T13" fmla="*/ 0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1" h="225">
                  <a:moveTo>
                    <a:pt x="54" y="0"/>
                  </a:moveTo>
                  <a:lnTo>
                    <a:pt x="51" y="99"/>
                  </a:lnTo>
                  <a:lnTo>
                    <a:pt x="0" y="225"/>
                  </a:lnTo>
                  <a:lnTo>
                    <a:pt x="171" y="222"/>
                  </a:lnTo>
                  <a:lnTo>
                    <a:pt x="147" y="90"/>
                  </a:lnTo>
                  <a:lnTo>
                    <a:pt x="147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60" name="Oval 415"/>
          <p:cNvSpPr>
            <a:spLocks noChangeAspect="1" noChangeArrowheads="1"/>
          </p:cNvSpPr>
          <p:nvPr/>
        </p:nvSpPr>
        <p:spPr bwMode="auto">
          <a:xfrm>
            <a:off x="7794799" y="1694607"/>
            <a:ext cx="90487" cy="90488"/>
          </a:xfrm>
          <a:prstGeom prst="ellipse">
            <a:avLst/>
          </a:prstGeom>
          <a:solidFill>
            <a:srgbClr val="CC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61" name="Group 416"/>
          <p:cNvGrpSpPr>
            <a:grpSpLocks noChangeAspect="1"/>
          </p:cNvGrpSpPr>
          <p:nvPr/>
        </p:nvGrpSpPr>
        <p:grpSpPr bwMode="auto">
          <a:xfrm>
            <a:off x="3727624" y="4891832"/>
            <a:ext cx="287337" cy="334963"/>
            <a:chOff x="1494" y="3114"/>
            <a:chExt cx="181" cy="211"/>
          </a:xfrm>
        </p:grpSpPr>
        <p:sp>
          <p:nvSpPr>
            <p:cNvPr id="662" name="Line 417"/>
            <p:cNvSpPr>
              <a:spLocks noChangeShapeType="1"/>
            </p:cNvSpPr>
            <p:nvPr/>
          </p:nvSpPr>
          <p:spPr bwMode="auto">
            <a:xfrm>
              <a:off x="1494" y="3280"/>
              <a:ext cx="18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3" name="Line 418"/>
            <p:cNvSpPr>
              <a:spLocks noChangeShapeType="1"/>
            </p:cNvSpPr>
            <p:nvPr/>
          </p:nvSpPr>
          <p:spPr bwMode="auto">
            <a:xfrm>
              <a:off x="1528" y="3303"/>
              <a:ext cx="11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4" name="Line 419"/>
            <p:cNvSpPr>
              <a:spLocks noChangeShapeType="1"/>
            </p:cNvSpPr>
            <p:nvPr/>
          </p:nvSpPr>
          <p:spPr bwMode="auto">
            <a:xfrm>
              <a:off x="1562" y="3325"/>
              <a:ext cx="4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" name="Line 420"/>
            <p:cNvSpPr>
              <a:spLocks noChangeShapeType="1"/>
            </p:cNvSpPr>
            <p:nvPr/>
          </p:nvSpPr>
          <p:spPr bwMode="auto">
            <a:xfrm flipV="1">
              <a:off x="1584" y="3136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6" name="Oval 421"/>
            <p:cNvSpPr>
              <a:spLocks noChangeArrowheads="1"/>
            </p:cNvSpPr>
            <p:nvPr/>
          </p:nvSpPr>
          <p:spPr bwMode="auto">
            <a:xfrm>
              <a:off x="1560" y="3114"/>
              <a:ext cx="47" cy="4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70" name="Freeform 425"/>
          <p:cNvSpPr>
            <a:spLocks noChangeAspect="1"/>
          </p:cNvSpPr>
          <p:nvPr/>
        </p:nvSpPr>
        <p:spPr bwMode="auto">
          <a:xfrm>
            <a:off x="4343574" y="5531595"/>
            <a:ext cx="142875" cy="141287"/>
          </a:xfrm>
          <a:custGeom>
            <a:avLst/>
            <a:gdLst>
              <a:gd name="T0" fmla="*/ 2 w 90"/>
              <a:gd name="T1" fmla="*/ 41 h 89"/>
              <a:gd name="T2" fmla="*/ 2 w 90"/>
              <a:gd name="T3" fmla="*/ 36 h 89"/>
              <a:gd name="T4" fmla="*/ 2 w 90"/>
              <a:gd name="T5" fmla="*/ 31 h 89"/>
              <a:gd name="T6" fmla="*/ 5 w 90"/>
              <a:gd name="T7" fmla="*/ 27 h 89"/>
              <a:gd name="T8" fmla="*/ 7 w 90"/>
              <a:gd name="T9" fmla="*/ 22 h 89"/>
              <a:gd name="T10" fmla="*/ 9 w 90"/>
              <a:gd name="T11" fmla="*/ 17 h 89"/>
              <a:gd name="T12" fmla="*/ 14 w 90"/>
              <a:gd name="T13" fmla="*/ 12 h 89"/>
              <a:gd name="T14" fmla="*/ 19 w 90"/>
              <a:gd name="T15" fmla="*/ 8 h 89"/>
              <a:gd name="T16" fmla="*/ 21 w 90"/>
              <a:gd name="T17" fmla="*/ 5 h 89"/>
              <a:gd name="T18" fmla="*/ 26 w 90"/>
              <a:gd name="T19" fmla="*/ 3 h 89"/>
              <a:gd name="T20" fmla="*/ 31 w 90"/>
              <a:gd name="T21" fmla="*/ 3 h 89"/>
              <a:gd name="T22" fmla="*/ 36 w 90"/>
              <a:gd name="T23" fmla="*/ 0 h 89"/>
              <a:gd name="T24" fmla="*/ 40 w 90"/>
              <a:gd name="T25" fmla="*/ 0 h 89"/>
              <a:gd name="T26" fmla="*/ 45 w 90"/>
              <a:gd name="T27" fmla="*/ 0 h 89"/>
              <a:gd name="T28" fmla="*/ 50 w 90"/>
              <a:gd name="T29" fmla="*/ 0 h 89"/>
              <a:gd name="T30" fmla="*/ 55 w 90"/>
              <a:gd name="T31" fmla="*/ 0 h 89"/>
              <a:gd name="T32" fmla="*/ 59 w 90"/>
              <a:gd name="T33" fmla="*/ 0 h 89"/>
              <a:gd name="T34" fmla="*/ 62 w 90"/>
              <a:gd name="T35" fmla="*/ 3 h 89"/>
              <a:gd name="T36" fmla="*/ 67 w 90"/>
              <a:gd name="T37" fmla="*/ 5 h 89"/>
              <a:gd name="T38" fmla="*/ 69 w 90"/>
              <a:gd name="T39" fmla="*/ 8 h 89"/>
              <a:gd name="T40" fmla="*/ 74 w 90"/>
              <a:gd name="T41" fmla="*/ 10 h 89"/>
              <a:gd name="T42" fmla="*/ 76 w 90"/>
              <a:gd name="T43" fmla="*/ 12 h 89"/>
              <a:gd name="T44" fmla="*/ 81 w 90"/>
              <a:gd name="T45" fmla="*/ 17 h 89"/>
              <a:gd name="T46" fmla="*/ 83 w 90"/>
              <a:gd name="T47" fmla="*/ 22 h 89"/>
              <a:gd name="T48" fmla="*/ 86 w 90"/>
              <a:gd name="T49" fmla="*/ 27 h 89"/>
              <a:gd name="T50" fmla="*/ 88 w 90"/>
              <a:gd name="T51" fmla="*/ 31 h 89"/>
              <a:gd name="T52" fmla="*/ 88 w 90"/>
              <a:gd name="T53" fmla="*/ 36 h 89"/>
              <a:gd name="T54" fmla="*/ 90 w 90"/>
              <a:gd name="T55" fmla="*/ 41 h 89"/>
              <a:gd name="T56" fmla="*/ 90 w 90"/>
              <a:gd name="T57" fmla="*/ 46 h 89"/>
              <a:gd name="T58" fmla="*/ 88 w 90"/>
              <a:gd name="T59" fmla="*/ 50 h 89"/>
              <a:gd name="T60" fmla="*/ 88 w 90"/>
              <a:gd name="T61" fmla="*/ 55 h 89"/>
              <a:gd name="T62" fmla="*/ 88 w 90"/>
              <a:gd name="T63" fmla="*/ 60 h 89"/>
              <a:gd name="T64" fmla="*/ 86 w 90"/>
              <a:gd name="T65" fmla="*/ 62 h 89"/>
              <a:gd name="T66" fmla="*/ 83 w 90"/>
              <a:gd name="T67" fmla="*/ 67 h 89"/>
              <a:gd name="T68" fmla="*/ 78 w 90"/>
              <a:gd name="T69" fmla="*/ 72 h 89"/>
              <a:gd name="T70" fmla="*/ 76 w 90"/>
              <a:gd name="T71" fmla="*/ 74 h 89"/>
              <a:gd name="T72" fmla="*/ 74 w 90"/>
              <a:gd name="T73" fmla="*/ 77 h 89"/>
              <a:gd name="T74" fmla="*/ 69 w 90"/>
              <a:gd name="T75" fmla="*/ 81 h 89"/>
              <a:gd name="T76" fmla="*/ 64 w 90"/>
              <a:gd name="T77" fmla="*/ 84 h 89"/>
              <a:gd name="T78" fmla="*/ 59 w 90"/>
              <a:gd name="T79" fmla="*/ 86 h 89"/>
              <a:gd name="T80" fmla="*/ 55 w 90"/>
              <a:gd name="T81" fmla="*/ 86 h 89"/>
              <a:gd name="T82" fmla="*/ 50 w 90"/>
              <a:gd name="T83" fmla="*/ 89 h 89"/>
              <a:gd name="T84" fmla="*/ 45 w 90"/>
              <a:gd name="T85" fmla="*/ 89 h 89"/>
              <a:gd name="T86" fmla="*/ 40 w 90"/>
              <a:gd name="T87" fmla="*/ 89 h 89"/>
              <a:gd name="T88" fmla="*/ 36 w 90"/>
              <a:gd name="T89" fmla="*/ 86 h 89"/>
              <a:gd name="T90" fmla="*/ 31 w 90"/>
              <a:gd name="T91" fmla="*/ 86 h 89"/>
              <a:gd name="T92" fmla="*/ 26 w 90"/>
              <a:gd name="T93" fmla="*/ 84 h 89"/>
              <a:gd name="T94" fmla="*/ 21 w 90"/>
              <a:gd name="T95" fmla="*/ 81 h 89"/>
              <a:gd name="T96" fmla="*/ 16 w 90"/>
              <a:gd name="T97" fmla="*/ 77 h 89"/>
              <a:gd name="T98" fmla="*/ 12 w 90"/>
              <a:gd name="T99" fmla="*/ 74 h 89"/>
              <a:gd name="T100" fmla="*/ 9 w 90"/>
              <a:gd name="T101" fmla="*/ 69 h 89"/>
              <a:gd name="T102" fmla="*/ 7 w 90"/>
              <a:gd name="T103" fmla="*/ 65 h 89"/>
              <a:gd name="T104" fmla="*/ 5 w 90"/>
              <a:gd name="T105" fmla="*/ 60 h 89"/>
              <a:gd name="T106" fmla="*/ 2 w 90"/>
              <a:gd name="T107" fmla="*/ 55 h 89"/>
              <a:gd name="T108" fmla="*/ 2 w 90"/>
              <a:gd name="T109" fmla="*/ 50 h 89"/>
              <a:gd name="T110" fmla="*/ 2 w 90"/>
              <a:gd name="T111" fmla="*/ 46 h 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90" h="89">
                <a:moveTo>
                  <a:pt x="0" y="43"/>
                </a:moveTo>
                <a:lnTo>
                  <a:pt x="2" y="41"/>
                </a:lnTo>
                <a:lnTo>
                  <a:pt x="2" y="39"/>
                </a:lnTo>
                <a:lnTo>
                  <a:pt x="2" y="36"/>
                </a:lnTo>
                <a:lnTo>
                  <a:pt x="2" y="34"/>
                </a:lnTo>
                <a:lnTo>
                  <a:pt x="2" y="31"/>
                </a:lnTo>
                <a:lnTo>
                  <a:pt x="5" y="29"/>
                </a:lnTo>
                <a:lnTo>
                  <a:pt x="5" y="27"/>
                </a:lnTo>
                <a:lnTo>
                  <a:pt x="5" y="24"/>
                </a:lnTo>
                <a:lnTo>
                  <a:pt x="7" y="22"/>
                </a:lnTo>
                <a:lnTo>
                  <a:pt x="9" y="19"/>
                </a:lnTo>
                <a:lnTo>
                  <a:pt x="9" y="17"/>
                </a:lnTo>
                <a:lnTo>
                  <a:pt x="12" y="15"/>
                </a:lnTo>
                <a:lnTo>
                  <a:pt x="14" y="12"/>
                </a:lnTo>
                <a:lnTo>
                  <a:pt x="16" y="10"/>
                </a:lnTo>
                <a:lnTo>
                  <a:pt x="19" y="8"/>
                </a:lnTo>
                <a:lnTo>
                  <a:pt x="21" y="8"/>
                </a:lnTo>
                <a:lnTo>
                  <a:pt x="21" y="5"/>
                </a:lnTo>
                <a:lnTo>
                  <a:pt x="24" y="5"/>
                </a:lnTo>
                <a:lnTo>
                  <a:pt x="26" y="3"/>
                </a:lnTo>
                <a:lnTo>
                  <a:pt x="28" y="3"/>
                </a:lnTo>
                <a:lnTo>
                  <a:pt x="31" y="3"/>
                </a:lnTo>
                <a:lnTo>
                  <a:pt x="33" y="0"/>
                </a:lnTo>
                <a:lnTo>
                  <a:pt x="36" y="0"/>
                </a:lnTo>
                <a:lnTo>
                  <a:pt x="38" y="0"/>
                </a:lnTo>
                <a:lnTo>
                  <a:pt x="40" y="0"/>
                </a:lnTo>
                <a:lnTo>
                  <a:pt x="43" y="0"/>
                </a:lnTo>
                <a:lnTo>
                  <a:pt x="45" y="0"/>
                </a:lnTo>
                <a:lnTo>
                  <a:pt x="47" y="0"/>
                </a:lnTo>
                <a:lnTo>
                  <a:pt x="50" y="0"/>
                </a:lnTo>
                <a:lnTo>
                  <a:pt x="52" y="0"/>
                </a:lnTo>
                <a:lnTo>
                  <a:pt x="55" y="0"/>
                </a:lnTo>
                <a:lnTo>
                  <a:pt x="57" y="0"/>
                </a:lnTo>
                <a:lnTo>
                  <a:pt x="59" y="0"/>
                </a:lnTo>
                <a:lnTo>
                  <a:pt x="59" y="3"/>
                </a:lnTo>
                <a:lnTo>
                  <a:pt x="62" y="3"/>
                </a:lnTo>
                <a:lnTo>
                  <a:pt x="64" y="3"/>
                </a:lnTo>
                <a:lnTo>
                  <a:pt x="67" y="5"/>
                </a:lnTo>
                <a:lnTo>
                  <a:pt x="69" y="5"/>
                </a:lnTo>
                <a:lnTo>
                  <a:pt x="69" y="8"/>
                </a:lnTo>
                <a:lnTo>
                  <a:pt x="71" y="8"/>
                </a:lnTo>
                <a:lnTo>
                  <a:pt x="74" y="10"/>
                </a:lnTo>
                <a:lnTo>
                  <a:pt x="76" y="10"/>
                </a:lnTo>
                <a:lnTo>
                  <a:pt x="76" y="12"/>
                </a:lnTo>
                <a:lnTo>
                  <a:pt x="78" y="15"/>
                </a:lnTo>
                <a:lnTo>
                  <a:pt x="81" y="17"/>
                </a:lnTo>
                <a:lnTo>
                  <a:pt x="81" y="19"/>
                </a:lnTo>
                <a:lnTo>
                  <a:pt x="83" y="22"/>
                </a:lnTo>
                <a:lnTo>
                  <a:pt x="86" y="24"/>
                </a:lnTo>
                <a:lnTo>
                  <a:pt x="86" y="27"/>
                </a:lnTo>
                <a:lnTo>
                  <a:pt x="88" y="29"/>
                </a:lnTo>
                <a:lnTo>
                  <a:pt x="88" y="31"/>
                </a:lnTo>
                <a:lnTo>
                  <a:pt x="88" y="34"/>
                </a:lnTo>
                <a:lnTo>
                  <a:pt x="88" y="36"/>
                </a:lnTo>
                <a:lnTo>
                  <a:pt x="90" y="39"/>
                </a:lnTo>
                <a:lnTo>
                  <a:pt x="90" y="41"/>
                </a:lnTo>
                <a:lnTo>
                  <a:pt x="90" y="43"/>
                </a:lnTo>
                <a:lnTo>
                  <a:pt x="90" y="46"/>
                </a:lnTo>
                <a:lnTo>
                  <a:pt x="90" y="48"/>
                </a:lnTo>
                <a:lnTo>
                  <a:pt x="88" y="50"/>
                </a:lnTo>
                <a:lnTo>
                  <a:pt x="88" y="53"/>
                </a:lnTo>
                <a:lnTo>
                  <a:pt x="88" y="55"/>
                </a:lnTo>
                <a:lnTo>
                  <a:pt x="88" y="58"/>
                </a:lnTo>
                <a:lnTo>
                  <a:pt x="88" y="60"/>
                </a:lnTo>
                <a:lnTo>
                  <a:pt x="86" y="60"/>
                </a:lnTo>
                <a:lnTo>
                  <a:pt x="86" y="62"/>
                </a:lnTo>
                <a:lnTo>
                  <a:pt x="83" y="65"/>
                </a:lnTo>
                <a:lnTo>
                  <a:pt x="83" y="67"/>
                </a:lnTo>
                <a:lnTo>
                  <a:pt x="81" y="69"/>
                </a:lnTo>
                <a:lnTo>
                  <a:pt x="78" y="72"/>
                </a:lnTo>
                <a:lnTo>
                  <a:pt x="78" y="74"/>
                </a:lnTo>
                <a:lnTo>
                  <a:pt x="76" y="74"/>
                </a:lnTo>
                <a:lnTo>
                  <a:pt x="76" y="77"/>
                </a:lnTo>
                <a:lnTo>
                  <a:pt x="74" y="77"/>
                </a:lnTo>
                <a:lnTo>
                  <a:pt x="71" y="79"/>
                </a:lnTo>
                <a:lnTo>
                  <a:pt x="69" y="81"/>
                </a:lnTo>
                <a:lnTo>
                  <a:pt x="67" y="81"/>
                </a:lnTo>
                <a:lnTo>
                  <a:pt x="64" y="84"/>
                </a:lnTo>
                <a:lnTo>
                  <a:pt x="62" y="84"/>
                </a:lnTo>
                <a:lnTo>
                  <a:pt x="59" y="86"/>
                </a:lnTo>
                <a:lnTo>
                  <a:pt x="57" y="86"/>
                </a:lnTo>
                <a:lnTo>
                  <a:pt x="55" y="86"/>
                </a:lnTo>
                <a:lnTo>
                  <a:pt x="52" y="89"/>
                </a:lnTo>
                <a:lnTo>
                  <a:pt x="50" y="89"/>
                </a:lnTo>
                <a:lnTo>
                  <a:pt x="47" y="89"/>
                </a:lnTo>
                <a:lnTo>
                  <a:pt x="45" y="89"/>
                </a:lnTo>
                <a:lnTo>
                  <a:pt x="43" y="89"/>
                </a:lnTo>
                <a:lnTo>
                  <a:pt x="40" y="89"/>
                </a:lnTo>
                <a:lnTo>
                  <a:pt x="38" y="89"/>
                </a:lnTo>
                <a:lnTo>
                  <a:pt x="36" y="86"/>
                </a:lnTo>
                <a:lnTo>
                  <a:pt x="33" y="86"/>
                </a:lnTo>
                <a:lnTo>
                  <a:pt x="31" y="86"/>
                </a:lnTo>
                <a:lnTo>
                  <a:pt x="28" y="84"/>
                </a:lnTo>
                <a:lnTo>
                  <a:pt x="26" y="84"/>
                </a:lnTo>
                <a:lnTo>
                  <a:pt x="24" y="81"/>
                </a:lnTo>
                <a:lnTo>
                  <a:pt x="21" y="81"/>
                </a:lnTo>
                <a:lnTo>
                  <a:pt x="19" y="79"/>
                </a:lnTo>
                <a:lnTo>
                  <a:pt x="16" y="77"/>
                </a:lnTo>
                <a:lnTo>
                  <a:pt x="14" y="74"/>
                </a:lnTo>
                <a:lnTo>
                  <a:pt x="12" y="74"/>
                </a:lnTo>
                <a:lnTo>
                  <a:pt x="12" y="72"/>
                </a:lnTo>
                <a:lnTo>
                  <a:pt x="9" y="69"/>
                </a:lnTo>
                <a:lnTo>
                  <a:pt x="7" y="67"/>
                </a:lnTo>
                <a:lnTo>
                  <a:pt x="7" y="65"/>
                </a:lnTo>
                <a:lnTo>
                  <a:pt x="5" y="62"/>
                </a:lnTo>
                <a:lnTo>
                  <a:pt x="5" y="60"/>
                </a:lnTo>
                <a:lnTo>
                  <a:pt x="2" y="58"/>
                </a:lnTo>
                <a:lnTo>
                  <a:pt x="2" y="55"/>
                </a:lnTo>
                <a:lnTo>
                  <a:pt x="2" y="53"/>
                </a:lnTo>
                <a:lnTo>
                  <a:pt x="2" y="50"/>
                </a:lnTo>
                <a:lnTo>
                  <a:pt x="2" y="48"/>
                </a:lnTo>
                <a:lnTo>
                  <a:pt x="2" y="46"/>
                </a:lnTo>
                <a:lnTo>
                  <a:pt x="0" y="43"/>
                </a:lnTo>
                <a:close/>
              </a:path>
            </a:pathLst>
          </a:cu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71" name="Group 426"/>
          <p:cNvGrpSpPr>
            <a:grpSpLocks noChangeAspect="1"/>
          </p:cNvGrpSpPr>
          <p:nvPr/>
        </p:nvGrpSpPr>
        <p:grpSpPr bwMode="auto">
          <a:xfrm rot="3196328">
            <a:off x="3979242" y="927051"/>
            <a:ext cx="339725" cy="287338"/>
            <a:chOff x="1736" y="628"/>
            <a:chExt cx="214" cy="181"/>
          </a:xfrm>
        </p:grpSpPr>
        <p:sp>
          <p:nvSpPr>
            <p:cNvPr id="672" name="Line 427"/>
            <p:cNvSpPr>
              <a:spLocks noChangeShapeType="1"/>
            </p:cNvSpPr>
            <p:nvPr/>
          </p:nvSpPr>
          <p:spPr bwMode="auto">
            <a:xfrm rot="27000000">
              <a:off x="1690" y="719"/>
              <a:ext cx="18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3" name="Line 428"/>
            <p:cNvSpPr>
              <a:spLocks noChangeShapeType="1"/>
            </p:cNvSpPr>
            <p:nvPr/>
          </p:nvSpPr>
          <p:spPr bwMode="auto">
            <a:xfrm rot="27000000">
              <a:off x="1701" y="719"/>
              <a:ext cx="11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4" name="Line 429"/>
            <p:cNvSpPr>
              <a:spLocks noChangeShapeType="1"/>
            </p:cNvSpPr>
            <p:nvPr/>
          </p:nvSpPr>
          <p:spPr bwMode="auto">
            <a:xfrm rot="27000000">
              <a:off x="1713" y="719"/>
              <a:ext cx="4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5" name="Line 430"/>
            <p:cNvSpPr>
              <a:spLocks noChangeShapeType="1"/>
            </p:cNvSpPr>
            <p:nvPr/>
          </p:nvSpPr>
          <p:spPr bwMode="auto">
            <a:xfrm rot="5400000" flipV="1">
              <a:off x="1856" y="642"/>
              <a:ext cx="0" cy="15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" name="Oval 431"/>
            <p:cNvSpPr>
              <a:spLocks noChangeArrowheads="1"/>
            </p:cNvSpPr>
            <p:nvPr/>
          </p:nvSpPr>
          <p:spPr bwMode="auto">
            <a:xfrm rot="27000000">
              <a:off x="1903" y="694"/>
              <a:ext cx="47" cy="4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77" name="Group 432"/>
          <p:cNvGrpSpPr>
            <a:grpSpLocks noChangeAspect="1"/>
          </p:cNvGrpSpPr>
          <p:nvPr/>
        </p:nvGrpSpPr>
        <p:grpSpPr bwMode="auto">
          <a:xfrm>
            <a:off x="5829474" y="4185395"/>
            <a:ext cx="382587" cy="287337"/>
            <a:chOff x="2901" y="2659"/>
            <a:chExt cx="241" cy="181"/>
          </a:xfrm>
        </p:grpSpPr>
        <p:sp>
          <p:nvSpPr>
            <p:cNvPr id="678" name="Line 433"/>
            <p:cNvSpPr>
              <a:spLocks noChangeShapeType="1"/>
            </p:cNvSpPr>
            <p:nvPr/>
          </p:nvSpPr>
          <p:spPr bwMode="auto">
            <a:xfrm rot="-5400000">
              <a:off x="3006" y="2750"/>
              <a:ext cx="18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9" name="Line 434"/>
            <p:cNvSpPr>
              <a:spLocks noChangeShapeType="1"/>
            </p:cNvSpPr>
            <p:nvPr/>
          </p:nvSpPr>
          <p:spPr bwMode="auto">
            <a:xfrm rot="-5400000">
              <a:off x="3063" y="2750"/>
              <a:ext cx="11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0" name="Line 435"/>
            <p:cNvSpPr>
              <a:spLocks noChangeShapeType="1"/>
            </p:cNvSpPr>
            <p:nvPr/>
          </p:nvSpPr>
          <p:spPr bwMode="auto">
            <a:xfrm rot="-5400000">
              <a:off x="3119" y="2750"/>
              <a:ext cx="4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1" name="Line 436"/>
            <p:cNvSpPr>
              <a:spLocks noChangeShapeType="1"/>
            </p:cNvSpPr>
            <p:nvPr/>
          </p:nvSpPr>
          <p:spPr bwMode="auto">
            <a:xfrm rot="16200000" flipV="1">
              <a:off x="3009" y="2665"/>
              <a:ext cx="0" cy="17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2" name="Oval 437"/>
            <p:cNvSpPr>
              <a:spLocks noChangeArrowheads="1"/>
            </p:cNvSpPr>
            <p:nvPr/>
          </p:nvSpPr>
          <p:spPr bwMode="auto">
            <a:xfrm rot="-5400000">
              <a:off x="2901" y="2727"/>
              <a:ext cx="47" cy="4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83" name="Group 438"/>
          <p:cNvGrpSpPr>
            <a:grpSpLocks noChangeAspect="1"/>
          </p:cNvGrpSpPr>
          <p:nvPr/>
        </p:nvGrpSpPr>
        <p:grpSpPr bwMode="auto">
          <a:xfrm>
            <a:off x="5589761" y="4055220"/>
            <a:ext cx="465138" cy="552450"/>
            <a:chOff x="2750" y="2577"/>
            <a:chExt cx="293" cy="348"/>
          </a:xfrm>
        </p:grpSpPr>
        <p:sp>
          <p:nvSpPr>
            <p:cNvPr id="684" name="Freeform 439"/>
            <p:cNvSpPr>
              <a:spLocks/>
            </p:cNvSpPr>
            <p:nvPr/>
          </p:nvSpPr>
          <p:spPr bwMode="auto">
            <a:xfrm>
              <a:off x="2750" y="2600"/>
              <a:ext cx="293" cy="325"/>
            </a:xfrm>
            <a:custGeom>
              <a:avLst/>
              <a:gdLst>
                <a:gd name="T0" fmla="*/ 0 w 293"/>
                <a:gd name="T1" fmla="*/ 324 h 325"/>
                <a:gd name="T2" fmla="*/ 105 w 293"/>
                <a:gd name="T3" fmla="*/ 324 h 325"/>
                <a:gd name="T4" fmla="*/ 193 w 293"/>
                <a:gd name="T5" fmla="*/ 316 h 325"/>
                <a:gd name="T6" fmla="*/ 253 w 293"/>
                <a:gd name="T7" fmla="*/ 279 h 325"/>
                <a:gd name="T8" fmla="*/ 288 w 293"/>
                <a:gd name="T9" fmla="*/ 210 h 325"/>
                <a:gd name="T10" fmla="*/ 286 w 293"/>
                <a:gd name="T11" fmla="*/ 115 h 325"/>
                <a:gd name="T12" fmla="*/ 250 w 293"/>
                <a:gd name="T13" fmla="*/ 43 h 325"/>
                <a:gd name="T14" fmla="*/ 201 w 293"/>
                <a:gd name="T15" fmla="*/ 0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3" h="325">
                  <a:moveTo>
                    <a:pt x="0" y="324"/>
                  </a:moveTo>
                  <a:cubicBezTo>
                    <a:pt x="17" y="324"/>
                    <a:pt x="73" y="325"/>
                    <a:pt x="105" y="324"/>
                  </a:cubicBezTo>
                  <a:cubicBezTo>
                    <a:pt x="137" y="323"/>
                    <a:pt x="169" y="323"/>
                    <a:pt x="193" y="316"/>
                  </a:cubicBezTo>
                  <a:cubicBezTo>
                    <a:pt x="217" y="309"/>
                    <a:pt x="237" y="297"/>
                    <a:pt x="253" y="279"/>
                  </a:cubicBezTo>
                  <a:cubicBezTo>
                    <a:pt x="269" y="261"/>
                    <a:pt x="283" y="237"/>
                    <a:pt x="288" y="210"/>
                  </a:cubicBezTo>
                  <a:cubicBezTo>
                    <a:pt x="293" y="183"/>
                    <a:pt x="292" y="143"/>
                    <a:pt x="286" y="115"/>
                  </a:cubicBezTo>
                  <a:cubicBezTo>
                    <a:pt x="280" y="87"/>
                    <a:pt x="264" y="62"/>
                    <a:pt x="250" y="43"/>
                  </a:cubicBezTo>
                  <a:cubicBezTo>
                    <a:pt x="236" y="24"/>
                    <a:pt x="211" y="9"/>
                    <a:pt x="201" y="0"/>
                  </a:cubicBezTo>
                </a:path>
              </a:pathLst>
            </a:custGeom>
            <a:noFill/>
            <a:ln w="12700" cap="flat" cmpd="sng">
              <a:solidFill>
                <a:schemeClr val="hlink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5" name="Rectangle 440"/>
            <p:cNvSpPr>
              <a:spLocks noChangeArrowheads="1"/>
            </p:cNvSpPr>
            <p:nvPr/>
          </p:nvSpPr>
          <p:spPr bwMode="auto">
            <a:xfrm rot="2153351">
              <a:off x="2934" y="2577"/>
              <a:ext cx="34" cy="45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86" name="Group 441"/>
          <p:cNvGrpSpPr>
            <a:grpSpLocks noChangeAspect="1"/>
          </p:cNvGrpSpPr>
          <p:nvPr/>
        </p:nvGrpSpPr>
        <p:grpSpPr bwMode="auto">
          <a:xfrm>
            <a:off x="5992986" y="2234357"/>
            <a:ext cx="1263650" cy="2773363"/>
            <a:chOff x="5170" y="1376"/>
            <a:chExt cx="796" cy="1747"/>
          </a:xfrm>
        </p:grpSpPr>
        <p:sp>
          <p:nvSpPr>
            <p:cNvPr id="687" name="Freeform 442"/>
            <p:cNvSpPr>
              <a:spLocks/>
            </p:cNvSpPr>
            <p:nvPr/>
          </p:nvSpPr>
          <p:spPr bwMode="auto">
            <a:xfrm flipH="1">
              <a:off x="5399" y="1776"/>
              <a:ext cx="185" cy="85"/>
            </a:xfrm>
            <a:custGeom>
              <a:avLst/>
              <a:gdLst>
                <a:gd name="T0" fmla="*/ 0 w 156"/>
                <a:gd name="T1" fmla="*/ 53 h 71"/>
                <a:gd name="T2" fmla="*/ 6 w 156"/>
                <a:gd name="T3" fmla="*/ 62 h 71"/>
                <a:gd name="T4" fmla="*/ 17 w 156"/>
                <a:gd name="T5" fmla="*/ 63 h 71"/>
                <a:gd name="T6" fmla="*/ 26 w 156"/>
                <a:gd name="T7" fmla="*/ 62 h 71"/>
                <a:gd name="T8" fmla="*/ 34 w 156"/>
                <a:gd name="T9" fmla="*/ 64 h 71"/>
                <a:gd name="T10" fmla="*/ 45 w 156"/>
                <a:gd name="T11" fmla="*/ 66 h 71"/>
                <a:gd name="T12" fmla="*/ 56 w 156"/>
                <a:gd name="T13" fmla="*/ 69 h 71"/>
                <a:gd name="T14" fmla="*/ 68 w 156"/>
                <a:gd name="T15" fmla="*/ 70 h 71"/>
                <a:gd name="T16" fmla="*/ 83 w 156"/>
                <a:gd name="T17" fmla="*/ 70 h 71"/>
                <a:gd name="T18" fmla="*/ 99 w 156"/>
                <a:gd name="T19" fmla="*/ 70 h 71"/>
                <a:gd name="T20" fmla="*/ 109 w 156"/>
                <a:gd name="T21" fmla="*/ 66 h 71"/>
                <a:gd name="T22" fmla="*/ 120 w 156"/>
                <a:gd name="T23" fmla="*/ 63 h 71"/>
                <a:gd name="T24" fmla="*/ 128 w 156"/>
                <a:gd name="T25" fmla="*/ 63 h 71"/>
                <a:gd name="T26" fmla="*/ 134 w 156"/>
                <a:gd name="T27" fmla="*/ 58 h 71"/>
                <a:gd name="T28" fmla="*/ 141 w 156"/>
                <a:gd name="T29" fmla="*/ 46 h 71"/>
                <a:gd name="T30" fmla="*/ 155 w 156"/>
                <a:gd name="T31" fmla="*/ 18 h 71"/>
                <a:gd name="T32" fmla="*/ 153 w 156"/>
                <a:gd name="T33" fmla="*/ 12 h 71"/>
                <a:gd name="T34" fmla="*/ 144 w 156"/>
                <a:gd name="T35" fmla="*/ 16 h 71"/>
                <a:gd name="T36" fmla="*/ 133 w 156"/>
                <a:gd name="T37" fmla="*/ 23 h 71"/>
                <a:gd name="T38" fmla="*/ 123 w 156"/>
                <a:gd name="T39" fmla="*/ 30 h 71"/>
                <a:gd name="T40" fmla="*/ 113 w 156"/>
                <a:gd name="T41" fmla="*/ 34 h 71"/>
                <a:gd name="T42" fmla="*/ 97 w 156"/>
                <a:gd name="T43" fmla="*/ 34 h 71"/>
                <a:gd name="T44" fmla="*/ 85 w 156"/>
                <a:gd name="T45" fmla="*/ 34 h 71"/>
                <a:gd name="T46" fmla="*/ 82 w 156"/>
                <a:gd name="T47" fmla="*/ 31 h 71"/>
                <a:gd name="T48" fmla="*/ 85 w 156"/>
                <a:gd name="T49" fmla="*/ 25 h 71"/>
                <a:gd name="T50" fmla="*/ 92 w 156"/>
                <a:gd name="T51" fmla="*/ 19 h 71"/>
                <a:gd name="T52" fmla="*/ 100 w 156"/>
                <a:gd name="T53" fmla="*/ 13 h 71"/>
                <a:gd name="T54" fmla="*/ 109 w 156"/>
                <a:gd name="T55" fmla="*/ 3 h 71"/>
                <a:gd name="T56" fmla="*/ 105 w 156"/>
                <a:gd name="T57" fmla="*/ 0 h 71"/>
                <a:gd name="T58" fmla="*/ 91 w 156"/>
                <a:gd name="T59" fmla="*/ 2 h 71"/>
                <a:gd name="T60" fmla="*/ 82 w 156"/>
                <a:gd name="T61" fmla="*/ 4 h 71"/>
                <a:gd name="T62" fmla="*/ 72 w 156"/>
                <a:gd name="T63" fmla="*/ 8 h 71"/>
                <a:gd name="T64" fmla="*/ 64 w 156"/>
                <a:gd name="T65" fmla="*/ 13 h 71"/>
                <a:gd name="T66" fmla="*/ 53 w 156"/>
                <a:gd name="T67" fmla="*/ 17 h 71"/>
                <a:gd name="T68" fmla="*/ 44 w 156"/>
                <a:gd name="T69" fmla="*/ 19 h 71"/>
                <a:gd name="T70" fmla="*/ 33 w 156"/>
                <a:gd name="T71" fmla="*/ 26 h 71"/>
                <a:gd name="T72" fmla="*/ 22 w 156"/>
                <a:gd name="T73" fmla="*/ 32 h 71"/>
                <a:gd name="T74" fmla="*/ 14 w 156"/>
                <a:gd name="T75" fmla="*/ 35 h 71"/>
                <a:gd name="T76" fmla="*/ 7 w 156"/>
                <a:gd name="T77" fmla="*/ 38 h 71"/>
                <a:gd name="T78" fmla="*/ 1 w 156"/>
                <a:gd name="T79" fmla="*/ 4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56" h="71">
                  <a:moveTo>
                    <a:pt x="0" y="47"/>
                  </a:moveTo>
                  <a:lnTo>
                    <a:pt x="0" y="53"/>
                  </a:lnTo>
                  <a:lnTo>
                    <a:pt x="2" y="58"/>
                  </a:lnTo>
                  <a:lnTo>
                    <a:pt x="6" y="62"/>
                  </a:lnTo>
                  <a:lnTo>
                    <a:pt x="11" y="63"/>
                  </a:lnTo>
                  <a:lnTo>
                    <a:pt x="17" y="63"/>
                  </a:lnTo>
                  <a:lnTo>
                    <a:pt x="22" y="62"/>
                  </a:lnTo>
                  <a:lnTo>
                    <a:pt x="26" y="62"/>
                  </a:lnTo>
                  <a:lnTo>
                    <a:pt x="31" y="63"/>
                  </a:lnTo>
                  <a:lnTo>
                    <a:pt x="34" y="64"/>
                  </a:lnTo>
                  <a:lnTo>
                    <a:pt x="39" y="65"/>
                  </a:lnTo>
                  <a:lnTo>
                    <a:pt x="45" y="66"/>
                  </a:lnTo>
                  <a:lnTo>
                    <a:pt x="51" y="68"/>
                  </a:lnTo>
                  <a:lnTo>
                    <a:pt x="56" y="69"/>
                  </a:lnTo>
                  <a:lnTo>
                    <a:pt x="62" y="69"/>
                  </a:lnTo>
                  <a:lnTo>
                    <a:pt x="68" y="70"/>
                  </a:lnTo>
                  <a:lnTo>
                    <a:pt x="72" y="70"/>
                  </a:lnTo>
                  <a:lnTo>
                    <a:pt x="83" y="70"/>
                  </a:lnTo>
                  <a:lnTo>
                    <a:pt x="92" y="71"/>
                  </a:lnTo>
                  <a:lnTo>
                    <a:pt x="99" y="70"/>
                  </a:lnTo>
                  <a:lnTo>
                    <a:pt x="105" y="69"/>
                  </a:lnTo>
                  <a:lnTo>
                    <a:pt x="109" y="66"/>
                  </a:lnTo>
                  <a:lnTo>
                    <a:pt x="115" y="64"/>
                  </a:lnTo>
                  <a:lnTo>
                    <a:pt x="120" y="63"/>
                  </a:lnTo>
                  <a:lnTo>
                    <a:pt x="124" y="63"/>
                  </a:lnTo>
                  <a:lnTo>
                    <a:pt x="128" y="63"/>
                  </a:lnTo>
                  <a:lnTo>
                    <a:pt x="131" y="61"/>
                  </a:lnTo>
                  <a:lnTo>
                    <a:pt x="134" y="58"/>
                  </a:lnTo>
                  <a:lnTo>
                    <a:pt x="137" y="55"/>
                  </a:lnTo>
                  <a:lnTo>
                    <a:pt x="141" y="46"/>
                  </a:lnTo>
                  <a:lnTo>
                    <a:pt x="148" y="32"/>
                  </a:lnTo>
                  <a:lnTo>
                    <a:pt x="155" y="18"/>
                  </a:lnTo>
                  <a:lnTo>
                    <a:pt x="156" y="12"/>
                  </a:lnTo>
                  <a:lnTo>
                    <a:pt x="153" y="12"/>
                  </a:lnTo>
                  <a:lnTo>
                    <a:pt x="148" y="13"/>
                  </a:lnTo>
                  <a:lnTo>
                    <a:pt x="144" y="16"/>
                  </a:lnTo>
                  <a:lnTo>
                    <a:pt x="138" y="19"/>
                  </a:lnTo>
                  <a:lnTo>
                    <a:pt x="133" y="23"/>
                  </a:lnTo>
                  <a:lnTo>
                    <a:pt x="128" y="26"/>
                  </a:lnTo>
                  <a:lnTo>
                    <a:pt x="123" y="30"/>
                  </a:lnTo>
                  <a:lnTo>
                    <a:pt x="118" y="33"/>
                  </a:lnTo>
                  <a:lnTo>
                    <a:pt x="113" y="34"/>
                  </a:lnTo>
                  <a:lnTo>
                    <a:pt x="105" y="34"/>
                  </a:lnTo>
                  <a:lnTo>
                    <a:pt x="97" y="34"/>
                  </a:lnTo>
                  <a:lnTo>
                    <a:pt x="90" y="34"/>
                  </a:lnTo>
                  <a:lnTo>
                    <a:pt x="85" y="34"/>
                  </a:lnTo>
                  <a:lnTo>
                    <a:pt x="83" y="33"/>
                  </a:lnTo>
                  <a:lnTo>
                    <a:pt x="82" y="31"/>
                  </a:lnTo>
                  <a:lnTo>
                    <a:pt x="83" y="28"/>
                  </a:lnTo>
                  <a:lnTo>
                    <a:pt x="85" y="25"/>
                  </a:lnTo>
                  <a:lnTo>
                    <a:pt x="88" y="22"/>
                  </a:lnTo>
                  <a:lnTo>
                    <a:pt x="92" y="19"/>
                  </a:lnTo>
                  <a:lnTo>
                    <a:pt x="95" y="17"/>
                  </a:lnTo>
                  <a:lnTo>
                    <a:pt x="100" y="13"/>
                  </a:lnTo>
                  <a:lnTo>
                    <a:pt x="106" y="8"/>
                  </a:lnTo>
                  <a:lnTo>
                    <a:pt x="109" y="3"/>
                  </a:lnTo>
                  <a:lnTo>
                    <a:pt x="109" y="0"/>
                  </a:lnTo>
                  <a:lnTo>
                    <a:pt x="105" y="0"/>
                  </a:lnTo>
                  <a:lnTo>
                    <a:pt x="98" y="1"/>
                  </a:lnTo>
                  <a:lnTo>
                    <a:pt x="91" y="2"/>
                  </a:lnTo>
                  <a:lnTo>
                    <a:pt x="86" y="3"/>
                  </a:lnTo>
                  <a:lnTo>
                    <a:pt x="82" y="4"/>
                  </a:lnTo>
                  <a:lnTo>
                    <a:pt x="77" y="5"/>
                  </a:lnTo>
                  <a:lnTo>
                    <a:pt x="72" y="8"/>
                  </a:lnTo>
                  <a:lnTo>
                    <a:pt x="69" y="11"/>
                  </a:lnTo>
                  <a:lnTo>
                    <a:pt x="64" y="13"/>
                  </a:lnTo>
                  <a:lnTo>
                    <a:pt x="59" y="16"/>
                  </a:lnTo>
                  <a:lnTo>
                    <a:pt x="53" y="17"/>
                  </a:lnTo>
                  <a:lnTo>
                    <a:pt x="48" y="18"/>
                  </a:lnTo>
                  <a:lnTo>
                    <a:pt x="44" y="19"/>
                  </a:lnTo>
                  <a:lnTo>
                    <a:pt x="38" y="23"/>
                  </a:lnTo>
                  <a:lnTo>
                    <a:pt x="33" y="26"/>
                  </a:lnTo>
                  <a:lnTo>
                    <a:pt x="28" y="30"/>
                  </a:lnTo>
                  <a:lnTo>
                    <a:pt x="22" y="32"/>
                  </a:lnTo>
                  <a:lnTo>
                    <a:pt x="17" y="34"/>
                  </a:lnTo>
                  <a:lnTo>
                    <a:pt x="14" y="35"/>
                  </a:lnTo>
                  <a:lnTo>
                    <a:pt x="10" y="37"/>
                  </a:lnTo>
                  <a:lnTo>
                    <a:pt x="7" y="38"/>
                  </a:lnTo>
                  <a:lnTo>
                    <a:pt x="3" y="39"/>
                  </a:lnTo>
                  <a:lnTo>
                    <a:pt x="1" y="42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C9A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8" name="Freeform 443"/>
            <p:cNvSpPr>
              <a:spLocks/>
            </p:cNvSpPr>
            <p:nvPr/>
          </p:nvSpPr>
          <p:spPr bwMode="auto">
            <a:xfrm flipH="1">
              <a:off x="5559" y="1825"/>
              <a:ext cx="21" cy="24"/>
            </a:xfrm>
            <a:custGeom>
              <a:avLst/>
              <a:gdLst>
                <a:gd name="T0" fmla="*/ 19 w 19"/>
                <a:gd name="T1" fmla="*/ 9 h 20"/>
                <a:gd name="T2" fmla="*/ 19 w 19"/>
                <a:gd name="T3" fmla="*/ 6 h 20"/>
                <a:gd name="T4" fmla="*/ 16 w 19"/>
                <a:gd name="T5" fmla="*/ 2 h 20"/>
                <a:gd name="T6" fmla="*/ 14 w 19"/>
                <a:gd name="T7" fmla="*/ 1 h 20"/>
                <a:gd name="T8" fmla="*/ 9 w 19"/>
                <a:gd name="T9" fmla="*/ 0 h 20"/>
                <a:gd name="T10" fmla="*/ 6 w 19"/>
                <a:gd name="T11" fmla="*/ 1 h 20"/>
                <a:gd name="T12" fmla="*/ 4 w 19"/>
                <a:gd name="T13" fmla="*/ 2 h 20"/>
                <a:gd name="T14" fmla="*/ 1 w 19"/>
                <a:gd name="T15" fmla="*/ 6 h 20"/>
                <a:gd name="T16" fmla="*/ 0 w 19"/>
                <a:gd name="T17" fmla="*/ 9 h 20"/>
                <a:gd name="T18" fmla="*/ 0 w 19"/>
                <a:gd name="T19" fmla="*/ 13 h 20"/>
                <a:gd name="T20" fmla="*/ 3 w 19"/>
                <a:gd name="T21" fmla="*/ 16 h 20"/>
                <a:gd name="T22" fmla="*/ 6 w 19"/>
                <a:gd name="T23" fmla="*/ 19 h 20"/>
                <a:gd name="T24" fmla="*/ 9 w 19"/>
                <a:gd name="T25" fmla="*/ 20 h 20"/>
                <a:gd name="T26" fmla="*/ 13 w 19"/>
                <a:gd name="T27" fmla="*/ 19 h 20"/>
                <a:gd name="T28" fmla="*/ 16 w 19"/>
                <a:gd name="T29" fmla="*/ 16 h 20"/>
                <a:gd name="T30" fmla="*/ 17 w 19"/>
                <a:gd name="T31" fmla="*/ 14 h 20"/>
                <a:gd name="T32" fmla="*/ 19 w 19"/>
                <a:gd name="T33" fmla="*/ 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20">
                  <a:moveTo>
                    <a:pt x="19" y="9"/>
                  </a:moveTo>
                  <a:lnTo>
                    <a:pt x="19" y="6"/>
                  </a:lnTo>
                  <a:lnTo>
                    <a:pt x="16" y="2"/>
                  </a:lnTo>
                  <a:lnTo>
                    <a:pt x="14" y="1"/>
                  </a:lnTo>
                  <a:lnTo>
                    <a:pt x="9" y="0"/>
                  </a:lnTo>
                  <a:lnTo>
                    <a:pt x="6" y="1"/>
                  </a:lnTo>
                  <a:lnTo>
                    <a:pt x="4" y="2"/>
                  </a:lnTo>
                  <a:lnTo>
                    <a:pt x="1" y="6"/>
                  </a:lnTo>
                  <a:lnTo>
                    <a:pt x="0" y="9"/>
                  </a:lnTo>
                  <a:lnTo>
                    <a:pt x="0" y="13"/>
                  </a:lnTo>
                  <a:lnTo>
                    <a:pt x="3" y="16"/>
                  </a:lnTo>
                  <a:lnTo>
                    <a:pt x="6" y="19"/>
                  </a:lnTo>
                  <a:lnTo>
                    <a:pt x="9" y="20"/>
                  </a:lnTo>
                  <a:lnTo>
                    <a:pt x="13" y="19"/>
                  </a:lnTo>
                  <a:lnTo>
                    <a:pt x="16" y="16"/>
                  </a:lnTo>
                  <a:lnTo>
                    <a:pt x="17" y="14"/>
                  </a:lnTo>
                  <a:lnTo>
                    <a:pt x="19" y="9"/>
                  </a:lnTo>
                  <a:close/>
                </a:path>
              </a:pathLst>
            </a:custGeom>
            <a:solidFill>
              <a:srgbClr val="C9A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9" name="Freeform 444"/>
            <p:cNvSpPr>
              <a:spLocks/>
            </p:cNvSpPr>
            <p:nvPr/>
          </p:nvSpPr>
          <p:spPr bwMode="auto">
            <a:xfrm flipH="1">
              <a:off x="5556" y="1666"/>
              <a:ext cx="340" cy="340"/>
            </a:xfrm>
            <a:custGeom>
              <a:avLst/>
              <a:gdLst>
                <a:gd name="T0" fmla="*/ 6 w 290"/>
                <a:gd name="T1" fmla="*/ 31 h 291"/>
                <a:gd name="T2" fmla="*/ 0 w 290"/>
                <a:gd name="T3" fmla="*/ 65 h 291"/>
                <a:gd name="T4" fmla="*/ 7 w 290"/>
                <a:gd name="T5" fmla="*/ 101 h 291"/>
                <a:gd name="T6" fmla="*/ 17 w 290"/>
                <a:gd name="T7" fmla="*/ 135 h 291"/>
                <a:gd name="T8" fmla="*/ 21 w 290"/>
                <a:gd name="T9" fmla="*/ 154 h 291"/>
                <a:gd name="T10" fmla="*/ 24 w 290"/>
                <a:gd name="T11" fmla="*/ 183 h 291"/>
                <a:gd name="T12" fmla="*/ 31 w 290"/>
                <a:gd name="T13" fmla="*/ 204 h 291"/>
                <a:gd name="T14" fmla="*/ 37 w 290"/>
                <a:gd name="T15" fmla="*/ 225 h 291"/>
                <a:gd name="T16" fmla="*/ 43 w 290"/>
                <a:gd name="T17" fmla="*/ 247 h 291"/>
                <a:gd name="T18" fmla="*/ 63 w 290"/>
                <a:gd name="T19" fmla="*/ 283 h 291"/>
                <a:gd name="T20" fmla="*/ 76 w 290"/>
                <a:gd name="T21" fmla="*/ 290 h 291"/>
                <a:gd name="T22" fmla="*/ 94 w 290"/>
                <a:gd name="T23" fmla="*/ 285 h 291"/>
                <a:gd name="T24" fmla="*/ 119 w 290"/>
                <a:gd name="T25" fmla="*/ 274 h 291"/>
                <a:gd name="T26" fmla="*/ 142 w 290"/>
                <a:gd name="T27" fmla="*/ 262 h 291"/>
                <a:gd name="T28" fmla="*/ 170 w 290"/>
                <a:gd name="T29" fmla="*/ 244 h 291"/>
                <a:gd name="T30" fmla="*/ 213 w 290"/>
                <a:gd name="T31" fmla="*/ 214 h 291"/>
                <a:gd name="T32" fmla="*/ 253 w 290"/>
                <a:gd name="T33" fmla="*/ 184 h 291"/>
                <a:gd name="T34" fmla="*/ 281 w 290"/>
                <a:gd name="T35" fmla="*/ 160 h 291"/>
                <a:gd name="T36" fmla="*/ 289 w 290"/>
                <a:gd name="T37" fmla="*/ 150 h 291"/>
                <a:gd name="T38" fmla="*/ 290 w 290"/>
                <a:gd name="T39" fmla="*/ 142 h 291"/>
                <a:gd name="T40" fmla="*/ 282 w 290"/>
                <a:gd name="T41" fmla="*/ 135 h 291"/>
                <a:gd name="T42" fmla="*/ 273 w 290"/>
                <a:gd name="T43" fmla="*/ 135 h 291"/>
                <a:gd name="T44" fmla="*/ 265 w 290"/>
                <a:gd name="T45" fmla="*/ 137 h 291"/>
                <a:gd name="T46" fmla="*/ 242 w 290"/>
                <a:gd name="T47" fmla="*/ 146 h 291"/>
                <a:gd name="T48" fmla="*/ 212 w 290"/>
                <a:gd name="T49" fmla="*/ 159 h 291"/>
                <a:gd name="T50" fmla="*/ 186 w 290"/>
                <a:gd name="T51" fmla="*/ 169 h 291"/>
                <a:gd name="T52" fmla="*/ 175 w 290"/>
                <a:gd name="T53" fmla="*/ 173 h 291"/>
                <a:gd name="T54" fmla="*/ 160 w 290"/>
                <a:gd name="T55" fmla="*/ 176 h 291"/>
                <a:gd name="T56" fmla="*/ 142 w 290"/>
                <a:gd name="T57" fmla="*/ 183 h 291"/>
                <a:gd name="T58" fmla="*/ 123 w 290"/>
                <a:gd name="T59" fmla="*/ 192 h 291"/>
                <a:gd name="T60" fmla="*/ 109 w 290"/>
                <a:gd name="T61" fmla="*/ 184 h 291"/>
                <a:gd name="T62" fmla="*/ 105 w 290"/>
                <a:gd name="T63" fmla="*/ 159 h 291"/>
                <a:gd name="T64" fmla="*/ 100 w 290"/>
                <a:gd name="T65" fmla="*/ 127 h 291"/>
                <a:gd name="T66" fmla="*/ 94 w 290"/>
                <a:gd name="T67" fmla="*/ 78 h 291"/>
                <a:gd name="T68" fmla="*/ 94 w 290"/>
                <a:gd name="T69" fmla="*/ 46 h 291"/>
                <a:gd name="T70" fmla="*/ 82 w 290"/>
                <a:gd name="T71" fmla="*/ 17 h 291"/>
                <a:gd name="T72" fmla="*/ 70 w 290"/>
                <a:gd name="T73" fmla="*/ 5 h 291"/>
                <a:gd name="T74" fmla="*/ 58 w 290"/>
                <a:gd name="T75" fmla="*/ 0 h 291"/>
                <a:gd name="T76" fmla="*/ 42 w 290"/>
                <a:gd name="T77" fmla="*/ 1 h 291"/>
                <a:gd name="T78" fmla="*/ 24 w 290"/>
                <a:gd name="T79" fmla="*/ 9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90" h="291">
                  <a:moveTo>
                    <a:pt x="15" y="16"/>
                  </a:moveTo>
                  <a:lnTo>
                    <a:pt x="6" y="31"/>
                  </a:lnTo>
                  <a:lnTo>
                    <a:pt x="1" y="47"/>
                  </a:lnTo>
                  <a:lnTo>
                    <a:pt x="0" y="65"/>
                  </a:lnTo>
                  <a:lnTo>
                    <a:pt x="1" y="81"/>
                  </a:lnTo>
                  <a:lnTo>
                    <a:pt x="7" y="101"/>
                  </a:lnTo>
                  <a:lnTo>
                    <a:pt x="13" y="120"/>
                  </a:lnTo>
                  <a:lnTo>
                    <a:pt x="17" y="135"/>
                  </a:lnTo>
                  <a:lnTo>
                    <a:pt x="20" y="144"/>
                  </a:lnTo>
                  <a:lnTo>
                    <a:pt x="21" y="154"/>
                  </a:lnTo>
                  <a:lnTo>
                    <a:pt x="22" y="168"/>
                  </a:lnTo>
                  <a:lnTo>
                    <a:pt x="24" y="183"/>
                  </a:lnTo>
                  <a:lnTo>
                    <a:pt x="28" y="195"/>
                  </a:lnTo>
                  <a:lnTo>
                    <a:pt x="31" y="204"/>
                  </a:lnTo>
                  <a:lnTo>
                    <a:pt x="33" y="214"/>
                  </a:lnTo>
                  <a:lnTo>
                    <a:pt x="37" y="225"/>
                  </a:lnTo>
                  <a:lnTo>
                    <a:pt x="38" y="234"/>
                  </a:lnTo>
                  <a:lnTo>
                    <a:pt x="43" y="247"/>
                  </a:lnTo>
                  <a:lnTo>
                    <a:pt x="52" y="266"/>
                  </a:lnTo>
                  <a:lnTo>
                    <a:pt x="63" y="283"/>
                  </a:lnTo>
                  <a:lnTo>
                    <a:pt x="71" y="291"/>
                  </a:lnTo>
                  <a:lnTo>
                    <a:pt x="76" y="290"/>
                  </a:lnTo>
                  <a:lnTo>
                    <a:pt x="84" y="288"/>
                  </a:lnTo>
                  <a:lnTo>
                    <a:pt x="94" y="285"/>
                  </a:lnTo>
                  <a:lnTo>
                    <a:pt x="106" y="279"/>
                  </a:lnTo>
                  <a:lnTo>
                    <a:pt x="119" y="274"/>
                  </a:lnTo>
                  <a:lnTo>
                    <a:pt x="131" y="267"/>
                  </a:lnTo>
                  <a:lnTo>
                    <a:pt x="142" y="262"/>
                  </a:lnTo>
                  <a:lnTo>
                    <a:pt x="151" y="257"/>
                  </a:lnTo>
                  <a:lnTo>
                    <a:pt x="170" y="244"/>
                  </a:lnTo>
                  <a:lnTo>
                    <a:pt x="192" y="230"/>
                  </a:lnTo>
                  <a:lnTo>
                    <a:pt x="213" y="214"/>
                  </a:lnTo>
                  <a:lnTo>
                    <a:pt x="235" y="198"/>
                  </a:lnTo>
                  <a:lnTo>
                    <a:pt x="253" y="184"/>
                  </a:lnTo>
                  <a:lnTo>
                    <a:pt x="269" y="171"/>
                  </a:lnTo>
                  <a:lnTo>
                    <a:pt x="281" y="160"/>
                  </a:lnTo>
                  <a:lnTo>
                    <a:pt x="286" y="154"/>
                  </a:lnTo>
                  <a:lnTo>
                    <a:pt x="289" y="150"/>
                  </a:lnTo>
                  <a:lnTo>
                    <a:pt x="290" y="145"/>
                  </a:lnTo>
                  <a:lnTo>
                    <a:pt x="290" y="142"/>
                  </a:lnTo>
                  <a:lnTo>
                    <a:pt x="286" y="137"/>
                  </a:lnTo>
                  <a:lnTo>
                    <a:pt x="282" y="135"/>
                  </a:lnTo>
                  <a:lnTo>
                    <a:pt x="277" y="135"/>
                  </a:lnTo>
                  <a:lnTo>
                    <a:pt x="273" y="135"/>
                  </a:lnTo>
                  <a:lnTo>
                    <a:pt x="269" y="136"/>
                  </a:lnTo>
                  <a:lnTo>
                    <a:pt x="265" y="137"/>
                  </a:lnTo>
                  <a:lnTo>
                    <a:pt x="254" y="142"/>
                  </a:lnTo>
                  <a:lnTo>
                    <a:pt x="242" y="146"/>
                  </a:lnTo>
                  <a:lnTo>
                    <a:pt x="227" y="153"/>
                  </a:lnTo>
                  <a:lnTo>
                    <a:pt x="212" y="159"/>
                  </a:lnTo>
                  <a:lnTo>
                    <a:pt x="197" y="165"/>
                  </a:lnTo>
                  <a:lnTo>
                    <a:pt x="186" y="169"/>
                  </a:lnTo>
                  <a:lnTo>
                    <a:pt x="180" y="172"/>
                  </a:lnTo>
                  <a:lnTo>
                    <a:pt x="175" y="173"/>
                  </a:lnTo>
                  <a:lnTo>
                    <a:pt x="168" y="174"/>
                  </a:lnTo>
                  <a:lnTo>
                    <a:pt x="160" y="176"/>
                  </a:lnTo>
                  <a:lnTo>
                    <a:pt x="151" y="180"/>
                  </a:lnTo>
                  <a:lnTo>
                    <a:pt x="142" y="183"/>
                  </a:lnTo>
                  <a:lnTo>
                    <a:pt x="132" y="187"/>
                  </a:lnTo>
                  <a:lnTo>
                    <a:pt x="123" y="192"/>
                  </a:lnTo>
                  <a:lnTo>
                    <a:pt x="115" y="198"/>
                  </a:lnTo>
                  <a:lnTo>
                    <a:pt x="109" y="184"/>
                  </a:lnTo>
                  <a:lnTo>
                    <a:pt x="106" y="172"/>
                  </a:lnTo>
                  <a:lnTo>
                    <a:pt x="105" y="159"/>
                  </a:lnTo>
                  <a:lnTo>
                    <a:pt x="104" y="145"/>
                  </a:lnTo>
                  <a:lnTo>
                    <a:pt x="100" y="127"/>
                  </a:lnTo>
                  <a:lnTo>
                    <a:pt x="97" y="103"/>
                  </a:lnTo>
                  <a:lnTo>
                    <a:pt x="94" y="78"/>
                  </a:lnTo>
                  <a:lnTo>
                    <a:pt x="94" y="60"/>
                  </a:lnTo>
                  <a:lnTo>
                    <a:pt x="94" y="46"/>
                  </a:lnTo>
                  <a:lnTo>
                    <a:pt x="90" y="31"/>
                  </a:lnTo>
                  <a:lnTo>
                    <a:pt x="82" y="17"/>
                  </a:lnTo>
                  <a:lnTo>
                    <a:pt x="75" y="8"/>
                  </a:lnTo>
                  <a:lnTo>
                    <a:pt x="70" y="5"/>
                  </a:lnTo>
                  <a:lnTo>
                    <a:pt x="65" y="2"/>
                  </a:lnTo>
                  <a:lnTo>
                    <a:pt x="58" y="0"/>
                  </a:lnTo>
                  <a:lnTo>
                    <a:pt x="50" y="0"/>
                  </a:lnTo>
                  <a:lnTo>
                    <a:pt x="42" y="1"/>
                  </a:lnTo>
                  <a:lnTo>
                    <a:pt x="32" y="4"/>
                  </a:lnTo>
                  <a:lnTo>
                    <a:pt x="24" y="9"/>
                  </a:lnTo>
                  <a:lnTo>
                    <a:pt x="15" y="16"/>
                  </a:lnTo>
                  <a:close/>
                </a:path>
              </a:pathLst>
            </a:custGeom>
            <a:solidFill>
              <a:srgbClr val="C9A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0" name="Freeform 445"/>
            <p:cNvSpPr>
              <a:spLocks/>
            </p:cNvSpPr>
            <p:nvPr/>
          </p:nvSpPr>
          <p:spPr bwMode="auto">
            <a:xfrm flipH="1">
              <a:off x="5559" y="1825"/>
              <a:ext cx="21" cy="22"/>
            </a:xfrm>
            <a:custGeom>
              <a:avLst/>
              <a:gdLst>
                <a:gd name="T0" fmla="*/ 16 w 19"/>
                <a:gd name="T1" fmla="*/ 16 h 19"/>
                <a:gd name="T2" fmla="*/ 19 w 19"/>
                <a:gd name="T3" fmla="*/ 13 h 19"/>
                <a:gd name="T4" fmla="*/ 19 w 19"/>
                <a:gd name="T5" fmla="*/ 9 h 19"/>
                <a:gd name="T6" fmla="*/ 19 w 19"/>
                <a:gd name="T7" fmla="*/ 6 h 19"/>
                <a:gd name="T8" fmla="*/ 16 w 19"/>
                <a:gd name="T9" fmla="*/ 2 h 19"/>
                <a:gd name="T10" fmla="*/ 13 w 19"/>
                <a:gd name="T11" fmla="*/ 0 h 19"/>
                <a:gd name="T12" fmla="*/ 9 w 19"/>
                <a:gd name="T13" fmla="*/ 0 h 19"/>
                <a:gd name="T14" fmla="*/ 6 w 19"/>
                <a:gd name="T15" fmla="*/ 0 h 19"/>
                <a:gd name="T16" fmla="*/ 3 w 19"/>
                <a:gd name="T17" fmla="*/ 2 h 19"/>
                <a:gd name="T18" fmla="*/ 0 w 19"/>
                <a:gd name="T19" fmla="*/ 6 h 19"/>
                <a:gd name="T20" fmla="*/ 0 w 19"/>
                <a:gd name="T21" fmla="*/ 9 h 19"/>
                <a:gd name="T22" fmla="*/ 0 w 19"/>
                <a:gd name="T23" fmla="*/ 13 h 19"/>
                <a:gd name="T24" fmla="*/ 3 w 19"/>
                <a:gd name="T25" fmla="*/ 16 h 19"/>
                <a:gd name="T26" fmla="*/ 6 w 19"/>
                <a:gd name="T27" fmla="*/ 19 h 19"/>
                <a:gd name="T28" fmla="*/ 9 w 19"/>
                <a:gd name="T29" fmla="*/ 19 h 19"/>
                <a:gd name="T30" fmla="*/ 13 w 19"/>
                <a:gd name="T31" fmla="*/ 19 h 19"/>
                <a:gd name="T32" fmla="*/ 16 w 19"/>
                <a:gd name="T33" fmla="*/ 16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19">
                  <a:moveTo>
                    <a:pt x="16" y="16"/>
                  </a:moveTo>
                  <a:lnTo>
                    <a:pt x="19" y="13"/>
                  </a:lnTo>
                  <a:lnTo>
                    <a:pt x="19" y="9"/>
                  </a:lnTo>
                  <a:lnTo>
                    <a:pt x="19" y="6"/>
                  </a:lnTo>
                  <a:lnTo>
                    <a:pt x="16" y="2"/>
                  </a:lnTo>
                  <a:lnTo>
                    <a:pt x="13" y="0"/>
                  </a:lnTo>
                  <a:lnTo>
                    <a:pt x="9" y="0"/>
                  </a:lnTo>
                  <a:lnTo>
                    <a:pt x="6" y="0"/>
                  </a:lnTo>
                  <a:lnTo>
                    <a:pt x="3" y="2"/>
                  </a:lnTo>
                  <a:lnTo>
                    <a:pt x="0" y="6"/>
                  </a:lnTo>
                  <a:lnTo>
                    <a:pt x="0" y="9"/>
                  </a:lnTo>
                  <a:lnTo>
                    <a:pt x="0" y="13"/>
                  </a:lnTo>
                  <a:lnTo>
                    <a:pt x="3" y="16"/>
                  </a:lnTo>
                  <a:lnTo>
                    <a:pt x="6" y="19"/>
                  </a:lnTo>
                  <a:lnTo>
                    <a:pt x="9" y="19"/>
                  </a:lnTo>
                  <a:lnTo>
                    <a:pt x="13" y="19"/>
                  </a:lnTo>
                  <a:lnTo>
                    <a:pt x="16" y="16"/>
                  </a:lnTo>
                  <a:close/>
                </a:path>
              </a:pathLst>
            </a:custGeom>
            <a:solidFill>
              <a:srgbClr val="C9A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1" name="Freeform 446"/>
            <p:cNvSpPr>
              <a:spLocks/>
            </p:cNvSpPr>
            <p:nvPr/>
          </p:nvSpPr>
          <p:spPr bwMode="auto">
            <a:xfrm flipH="1">
              <a:off x="5835" y="1715"/>
              <a:ext cx="23" cy="24"/>
            </a:xfrm>
            <a:custGeom>
              <a:avLst/>
              <a:gdLst>
                <a:gd name="T0" fmla="*/ 18 w 20"/>
                <a:gd name="T1" fmla="*/ 17 h 19"/>
                <a:gd name="T2" fmla="*/ 20 w 20"/>
                <a:gd name="T3" fmla="*/ 14 h 19"/>
                <a:gd name="T4" fmla="*/ 20 w 20"/>
                <a:gd name="T5" fmla="*/ 10 h 19"/>
                <a:gd name="T6" fmla="*/ 19 w 20"/>
                <a:gd name="T7" fmla="*/ 7 h 19"/>
                <a:gd name="T8" fmla="*/ 16 w 20"/>
                <a:gd name="T9" fmla="*/ 3 h 19"/>
                <a:gd name="T10" fmla="*/ 13 w 20"/>
                <a:gd name="T11" fmla="*/ 1 h 19"/>
                <a:gd name="T12" fmla="*/ 10 w 20"/>
                <a:gd name="T13" fmla="*/ 0 h 19"/>
                <a:gd name="T14" fmla="*/ 6 w 20"/>
                <a:gd name="T15" fmla="*/ 1 h 19"/>
                <a:gd name="T16" fmla="*/ 3 w 20"/>
                <a:gd name="T17" fmla="*/ 3 h 19"/>
                <a:gd name="T18" fmla="*/ 0 w 20"/>
                <a:gd name="T19" fmla="*/ 7 h 19"/>
                <a:gd name="T20" fmla="*/ 0 w 20"/>
                <a:gd name="T21" fmla="*/ 10 h 19"/>
                <a:gd name="T22" fmla="*/ 1 w 20"/>
                <a:gd name="T23" fmla="*/ 14 h 19"/>
                <a:gd name="T24" fmla="*/ 4 w 20"/>
                <a:gd name="T25" fmla="*/ 17 h 19"/>
                <a:gd name="T26" fmla="*/ 7 w 20"/>
                <a:gd name="T27" fmla="*/ 19 h 19"/>
                <a:gd name="T28" fmla="*/ 11 w 20"/>
                <a:gd name="T29" fmla="*/ 19 h 19"/>
                <a:gd name="T30" fmla="*/ 14 w 20"/>
                <a:gd name="T31" fmla="*/ 19 h 19"/>
                <a:gd name="T32" fmla="*/ 18 w 20"/>
                <a:gd name="T33" fmla="*/ 1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" h="19">
                  <a:moveTo>
                    <a:pt x="18" y="17"/>
                  </a:moveTo>
                  <a:lnTo>
                    <a:pt x="20" y="14"/>
                  </a:lnTo>
                  <a:lnTo>
                    <a:pt x="20" y="10"/>
                  </a:lnTo>
                  <a:lnTo>
                    <a:pt x="19" y="7"/>
                  </a:lnTo>
                  <a:lnTo>
                    <a:pt x="16" y="3"/>
                  </a:lnTo>
                  <a:lnTo>
                    <a:pt x="13" y="1"/>
                  </a:lnTo>
                  <a:lnTo>
                    <a:pt x="10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0" y="7"/>
                  </a:lnTo>
                  <a:lnTo>
                    <a:pt x="0" y="10"/>
                  </a:lnTo>
                  <a:lnTo>
                    <a:pt x="1" y="14"/>
                  </a:lnTo>
                  <a:lnTo>
                    <a:pt x="4" y="17"/>
                  </a:lnTo>
                  <a:lnTo>
                    <a:pt x="7" y="19"/>
                  </a:lnTo>
                  <a:lnTo>
                    <a:pt x="11" y="19"/>
                  </a:lnTo>
                  <a:lnTo>
                    <a:pt x="14" y="19"/>
                  </a:lnTo>
                  <a:lnTo>
                    <a:pt x="18" y="17"/>
                  </a:lnTo>
                  <a:close/>
                </a:path>
              </a:pathLst>
            </a:custGeom>
            <a:solidFill>
              <a:srgbClr val="C9A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2" name="Freeform 447"/>
            <p:cNvSpPr>
              <a:spLocks/>
            </p:cNvSpPr>
            <p:nvPr/>
          </p:nvSpPr>
          <p:spPr bwMode="auto">
            <a:xfrm flipH="1">
              <a:off x="5538" y="1659"/>
              <a:ext cx="367" cy="351"/>
            </a:xfrm>
            <a:custGeom>
              <a:avLst/>
              <a:gdLst>
                <a:gd name="T0" fmla="*/ 291 w 314"/>
                <a:gd name="T1" fmla="*/ 134 h 301"/>
                <a:gd name="T2" fmla="*/ 282 w 314"/>
                <a:gd name="T3" fmla="*/ 137 h 301"/>
                <a:gd name="T4" fmla="*/ 269 w 314"/>
                <a:gd name="T5" fmla="*/ 142 h 301"/>
                <a:gd name="T6" fmla="*/ 257 w 314"/>
                <a:gd name="T7" fmla="*/ 147 h 301"/>
                <a:gd name="T8" fmla="*/ 247 w 314"/>
                <a:gd name="T9" fmla="*/ 151 h 301"/>
                <a:gd name="T10" fmla="*/ 227 w 314"/>
                <a:gd name="T11" fmla="*/ 157 h 301"/>
                <a:gd name="T12" fmla="*/ 200 w 314"/>
                <a:gd name="T13" fmla="*/ 166 h 301"/>
                <a:gd name="T14" fmla="*/ 178 w 314"/>
                <a:gd name="T15" fmla="*/ 172 h 301"/>
                <a:gd name="T16" fmla="*/ 162 w 314"/>
                <a:gd name="T17" fmla="*/ 175 h 301"/>
                <a:gd name="T18" fmla="*/ 145 w 314"/>
                <a:gd name="T19" fmla="*/ 179 h 301"/>
                <a:gd name="T20" fmla="*/ 135 w 314"/>
                <a:gd name="T21" fmla="*/ 186 h 301"/>
                <a:gd name="T22" fmla="*/ 130 w 314"/>
                <a:gd name="T23" fmla="*/ 181 h 301"/>
                <a:gd name="T24" fmla="*/ 130 w 314"/>
                <a:gd name="T25" fmla="*/ 165 h 301"/>
                <a:gd name="T26" fmla="*/ 125 w 314"/>
                <a:gd name="T27" fmla="*/ 148 h 301"/>
                <a:gd name="T28" fmla="*/ 120 w 314"/>
                <a:gd name="T29" fmla="*/ 128 h 301"/>
                <a:gd name="T30" fmla="*/ 113 w 314"/>
                <a:gd name="T31" fmla="*/ 107 h 301"/>
                <a:gd name="T32" fmla="*/ 113 w 314"/>
                <a:gd name="T33" fmla="*/ 86 h 301"/>
                <a:gd name="T34" fmla="*/ 109 w 314"/>
                <a:gd name="T35" fmla="*/ 54 h 301"/>
                <a:gd name="T36" fmla="*/ 98 w 314"/>
                <a:gd name="T37" fmla="*/ 29 h 301"/>
                <a:gd name="T38" fmla="*/ 89 w 314"/>
                <a:gd name="T39" fmla="*/ 16 h 301"/>
                <a:gd name="T40" fmla="*/ 77 w 314"/>
                <a:gd name="T41" fmla="*/ 6 h 301"/>
                <a:gd name="T42" fmla="*/ 63 w 314"/>
                <a:gd name="T43" fmla="*/ 1 h 301"/>
                <a:gd name="T44" fmla="*/ 45 w 314"/>
                <a:gd name="T45" fmla="*/ 1 h 301"/>
                <a:gd name="T46" fmla="*/ 27 w 314"/>
                <a:gd name="T47" fmla="*/ 11 h 301"/>
                <a:gd name="T48" fmla="*/ 10 w 314"/>
                <a:gd name="T49" fmla="*/ 28 h 301"/>
                <a:gd name="T50" fmla="*/ 1 w 314"/>
                <a:gd name="T51" fmla="*/ 53 h 301"/>
                <a:gd name="T52" fmla="*/ 5 w 314"/>
                <a:gd name="T53" fmla="*/ 109 h 301"/>
                <a:gd name="T54" fmla="*/ 25 w 314"/>
                <a:gd name="T55" fmla="*/ 196 h 301"/>
                <a:gd name="T56" fmla="*/ 35 w 314"/>
                <a:gd name="T57" fmla="*/ 232 h 301"/>
                <a:gd name="T58" fmla="*/ 44 w 314"/>
                <a:gd name="T59" fmla="*/ 254 h 301"/>
                <a:gd name="T60" fmla="*/ 55 w 314"/>
                <a:gd name="T61" fmla="*/ 277 h 301"/>
                <a:gd name="T62" fmla="*/ 66 w 314"/>
                <a:gd name="T63" fmla="*/ 293 h 301"/>
                <a:gd name="T64" fmla="*/ 75 w 314"/>
                <a:gd name="T65" fmla="*/ 299 h 301"/>
                <a:gd name="T66" fmla="*/ 87 w 314"/>
                <a:gd name="T67" fmla="*/ 301 h 301"/>
                <a:gd name="T68" fmla="*/ 102 w 314"/>
                <a:gd name="T69" fmla="*/ 299 h 301"/>
                <a:gd name="T70" fmla="*/ 130 w 314"/>
                <a:gd name="T71" fmla="*/ 288 h 301"/>
                <a:gd name="T72" fmla="*/ 167 w 314"/>
                <a:gd name="T73" fmla="*/ 274 h 301"/>
                <a:gd name="T74" fmla="*/ 200 w 314"/>
                <a:gd name="T75" fmla="*/ 258 h 301"/>
                <a:gd name="T76" fmla="*/ 222 w 314"/>
                <a:gd name="T77" fmla="*/ 244 h 301"/>
                <a:gd name="T78" fmla="*/ 245 w 314"/>
                <a:gd name="T79" fmla="*/ 232 h 301"/>
                <a:gd name="T80" fmla="*/ 266 w 314"/>
                <a:gd name="T81" fmla="*/ 219 h 301"/>
                <a:gd name="T82" fmla="*/ 281 w 314"/>
                <a:gd name="T83" fmla="*/ 210 h 301"/>
                <a:gd name="T84" fmla="*/ 286 w 314"/>
                <a:gd name="T85" fmla="*/ 201 h 301"/>
                <a:gd name="T86" fmla="*/ 292 w 314"/>
                <a:gd name="T87" fmla="*/ 193 h 301"/>
                <a:gd name="T88" fmla="*/ 314 w 314"/>
                <a:gd name="T89" fmla="*/ 183 h 301"/>
                <a:gd name="T90" fmla="*/ 306 w 314"/>
                <a:gd name="T91" fmla="*/ 152 h 301"/>
                <a:gd name="T92" fmla="*/ 292 w 314"/>
                <a:gd name="T93" fmla="*/ 134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14" h="301">
                  <a:moveTo>
                    <a:pt x="292" y="134"/>
                  </a:moveTo>
                  <a:lnTo>
                    <a:pt x="291" y="134"/>
                  </a:lnTo>
                  <a:lnTo>
                    <a:pt x="288" y="135"/>
                  </a:lnTo>
                  <a:lnTo>
                    <a:pt x="282" y="137"/>
                  </a:lnTo>
                  <a:lnTo>
                    <a:pt x="276" y="140"/>
                  </a:lnTo>
                  <a:lnTo>
                    <a:pt x="269" y="142"/>
                  </a:lnTo>
                  <a:lnTo>
                    <a:pt x="262" y="144"/>
                  </a:lnTo>
                  <a:lnTo>
                    <a:pt x="257" y="147"/>
                  </a:lnTo>
                  <a:lnTo>
                    <a:pt x="253" y="149"/>
                  </a:lnTo>
                  <a:lnTo>
                    <a:pt x="247" y="151"/>
                  </a:lnTo>
                  <a:lnTo>
                    <a:pt x="238" y="154"/>
                  </a:lnTo>
                  <a:lnTo>
                    <a:pt x="227" y="157"/>
                  </a:lnTo>
                  <a:lnTo>
                    <a:pt x="214" y="162"/>
                  </a:lnTo>
                  <a:lnTo>
                    <a:pt x="200" y="166"/>
                  </a:lnTo>
                  <a:lnTo>
                    <a:pt x="188" y="170"/>
                  </a:lnTo>
                  <a:lnTo>
                    <a:pt x="178" y="172"/>
                  </a:lnTo>
                  <a:lnTo>
                    <a:pt x="171" y="174"/>
                  </a:lnTo>
                  <a:lnTo>
                    <a:pt x="162" y="175"/>
                  </a:lnTo>
                  <a:lnTo>
                    <a:pt x="153" y="177"/>
                  </a:lnTo>
                  <a:lnTo>
                    <a:pt x="145" y="179"/>
                  </a:lnTo>
                  <a:lnTo>
                    <a:pt x="139" y="182"/>
                  </a:lnTo>
                  <a:lnTo>
                    <a:pt x="135" y="186"/>
                  </a:lnTo>
                  <a:lnTo>
                    <a:pt x="131" y="185"/>
                  </a:lnTo>
                  <a:lnTo>
                    <a:pt x="130" y="181"/>
                  </a:lnTo>
                  <a:lnTo>
                    <a:pt x="130" y="174"/>
                  </a:lnTo>
                  <a:lnTo>
                    <a:pt x="130" y="165"/>
                  </a:lnTo>
                  <a:lnTo>
                    <a:pt x="128" y="156"/>
                  </a:lnTo>
                  <a:lnTo>
                    <a:pt x="125" y="148"/>
                  </a:lnTo>
                  <a:lnTo>
                    <a:pt x="123" y="137"/>
                  </a:lnTo>
                  <a:lnTo>
                    <a:pt x="120" y="128"/>
                  </a:lnTo>
                  <a:lnTo>
                    <a:pt x="116" y="118"/>
                  </a:lnTo>
                  <a:lnTo>
                    <a:pt x="113" y="107"/>
                  </a:lnTo>
                  <a:lnTo>
                    <a:pt x="113" y="97"/>
                  </a:lnTo>
                  <a:lnTo>
                    <a:pt x="113" y="86"/>
                  </a:lnTo>
                  <a:lnTo>
                    <a:pt x="113" y="71"/>
                  </a:lnTo>
                  <a:lnTo>
                    <a:pt x="109" y="54"/>
                  </a:lnTo>
                  <a:lnTo>
                    <a:pt x="102" y="37"/>
                  </a:lnTo>
                  <a:lnTo>
                    <a:pt x="98" y="29"/>
                  </a:lnTo>
                  <a:lnTo>
                    <a:pt x="93" y="22"/>
                  </a:lnTo>
                  <a:lnTo>
                    <a:pt x="89" y="16"/>
                  </a:lnTo>
                  <a:lnTo>
                    <a:pt x="84" y="11"/>
                  </a:lnTo>
                  <a:lnTo>
                    <a:pt x="77" y="6"/>
                  </a:lnTo>
                  <a:lnTo>
                    <a:pt x="70" y="3"/>
                  </a:lnTo>
                  <a:lnTo>
                    <a:pt x="63" y="1"/>
                  </a:lnTo>
                  <a:lnTo>
                    <a:pt x="54" y="0"/>
                  </a:lnTo>
                  <a:lnTo>
                    <a:pt x="45" y="1"/>
                  </a:lnTo>
                  <a:lnTo>
                    <a:pt x="36" y="5"/>
                  </a:lnTo>
                  <a:lnTo>
                    <a:pt x="27" y="11"/>
                  </a:lnTo>
                  <a:lnTo>
                    <a:pt x="17" y="19"/>
                  </a:lnTo>
                  <a:lnTo>
                    <a:pt x="10" y="28"/>
                  </a:lnTo>
                  <a:lnTo>
                    <a:pt x="5" y="39"/>
                  </a:lnTo>
                  <a:lnTo>
                    <a:pt x="1" y="53"/>
                  </a:lnTo>
                  <a:lnTo>
                    <a:pt x="0" y="68"/>
                  </a:lnTo>
                  <a:lnTo>
                    <a:pt x="5" y="109"/>
                  </a:lnTo>
                  <a:lnTo>
                    <a:pt x="15" y="155"/>
                  </a:lnTo>
                  <a:lnTo>
                    <a:pt x="25" y="196"/>
                  </a:lnTo>
                  <a:lnTo>
                    <a:pt x="32" y="223"/>
                  </a:lnTo>
                  <a:lnTo>
                    <a:pt x="35" y="232"/>
                  </a:lnTo>
                  <a:lnTo>
                    <a:pt x="39" y="242"/>
                  </a:lnTo>
                  <a:lnTo>
                    <a:pt x="44" y="254"/>
                  </a:lnTo>
                  <a:lnTo>
                    <a:pt x="50" y="265"/>
                  </a:lnTo>
                  <a:lnTo>
                    <a:pt x="55" y="277"/>
                  </a:lnTo>
                  <a:lnTo>
                    <a:pt x="61" y="286"/>
                  </a:lnTo>
                  <a:lnTo>
                    <a:pt x="66" y="293"/>
                  </a:lnTo>
                  <a:lnTo>
                    <a:pt x="69" y="296"/>
                  </a:lnTo>
                  <a:lnTo>
                    <a:pt x="75" y="299"/>
                  </a:lnTo>
                  <a:lnTo>
                    <a:pt x="81" y="300"/>
                  </a:lnTo>
                  <a:lnTo>
                    <a:pt x="87" y="301"/>
                  </a:lnTo>
                  <a:lnTo>
                    <a:pt x="96" y="300"/>
                  </a:lnTo>
                  <a:lnTo>
                    <a:pt x="102" y="299"/>
                  </a:lnTo>
                  <a:lnTo>
                    <a:pt x="114" y="294"/>
                  </a:lnTo>
                  <a:lnTo>
                    <a:pt x="130" y="288"/>
                  </a:lnTo>
                  <a:lnTo>
                    <a:pt x="148" y="282"/>
                  </a:lnTo>
                  <a:lnTo>
                    <a:pt x="167" y="274"/>
                  </a:lnTo>
                  <a:lnTo>
                    <a:pt x="184" y="266"/>
                  </a:lnTo>
                  <a:lnTo>
                    <a:pt x="200" y="258"/>
                  </a:lnTo>
                  <a:lnTo>
                    <a:pt x="212" y="251"/>
                  </a:lnTo>
                  <a:lnTo>
                    <a:pt x="222" y="244"/>
                  </a:lnTo>
                  <a:lnTo>
                    <a:pt x="234" y="238"/>
                  </a:lnTo>
                  <a:lnTo>
                    <a:pt x="245" y="232"/>
                  </a:lnTo>
                  <a:lnTo>
                    <a:pt x="257" y="225"/>
                  </a:lnTo>
                  <a:lnTo>
                    <a:pt x="266" y="219"/>
                  </a:lnTo>
                  <a:lnTo>
                    <a:pt x="275" y="215"/>
                  </a:lnTo>
                  <a:lnTo>
                    <a:pt x="281" y="210"/>
                  </a:lnTo>
                  <a:lnTo>
                    <a:pt x="284" y="205"/>
                  </a:lnTo>
                  <a:lnTo>
                    <a:pt x="286" y="201"/>
                  </a:lnTo>
                  <a:lnTo>
                    <a:pt x="290" y="196"/>
                  </a:lnTo>
                  <a:lnTo>
                    <a:pt x="292" y="193"/>
                  </a:lnTo>
                  <a:lnTo>
                    <a:pt x="293" y="192"/>
                  </a:lnTo>
                  <a:lnTo>
                    <a:pt x="314" y="183"/>
                  </a:lnTo>
                  <a:lnTo>
                    <a:pt x="312" y="167"/>
                  </a:lnTo>
                  <a:lnTo>
                    <a:pt x="306" y="152"/>
                  </a:lnTo>
                  <a:lnTo>
                    <a:pt x="299" y="141"/>
                  </a:lnTo>
                  <a:lnTo>
                    <a:pt x="292" y="134"/>
                  </a:lnTo>
                  <a:close/>
                </a:path>
              </a:pathLst>
            </a:custGeom>
            <a:solidFill>
              <a:srgbClr val="AA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3" name="Freeform 448"/>
            <p:cNvSpPr>
              <a:spLocks/>
            </p:cNvSpPr>
            <p:nvPr/>
          </p:nvSpPr>
          <p:spPr bwMode="auto">
            <a:xfrm flipH="1">
              <a:off x="5676" y="1404"/>
              <a:ext cx="217" cy="286"/>
            </a:xfrm>
            <a:custGeom>
              <a:avLst/>
              <a:gdLst>
                <a:gd name="T0" fmla="*/ 162 w 187"/>
                <a:gd name="T1" fmla="*/ 24 h 243"/>
                <a:gd name="T2" fmla="*/ 174 w 187"/>
                <a:gd name="T3" fmla="*/ 38 h 243"/>
                <a:gd name="T4" fmla="*/ 182 w 187"/>
                <a:gd name="T5" fmla="*/ 56 h 243"/>
                <a:gd name="T6" fmla="*/ 187 w 187"/>
                <a:gd name="T7" fmla="*/ 75 h 243"/>
                <a:gd name="T8" fmla="*/ 182 w 187"/>
                <a:gd name="T9" fmla="*/ 94 h 243"/>
                <a:gd name="T10" fmla="*/ 173 w 187"/>
                <a:gd name="T11" fmla="*/ 116 h 243"/>
                <a:gd name="T12" fmla="*/ 170 w 187"/>
                <a:gd name="T13" fmla="*/ 132 h 243"/>
                <a:gd name="T14" fmla="*/ 172 w 187"/>
                <a:gd name="T15" fmla="*/ 147 h 243"/>
                <a:gd name="T16" fmla="*/ 174 w 187"/>
                <a:gd name="T17" fmla="*/ 155 h 243"/>
                <a:gd name="T18" fmla="*/ 172 w 187"/>
                <a:gd name="T19" fmla="*/ 162 h 243"/>
                <a:gd name="T20" fmla="*/ 164 w 187"/>
                <a:gd name="T21" fmla="*/ 162 h 243"/>
                <a:gd name="T22" fmla="*/ 158 w 187"/>
                <a:gd name="T23" fmla="*/ 162 h 243"/>
                <a:gd name="T24" fmla="*/ 157 w 187"/>
                <a:gd name="T25" fmla="*/ 168 h 243"/>
                <a:gd name="T26" fmla="*/ 154 w 187"/>
                <a:gd name="T27" fmla="*/ 174 h 243"/>
                <a:gd name="T28" fmla="*/ 151 w 187"/>
                <a:gd name="T29" fmla="*/ 177 h 243"/>
                <a:gd name="T30" fmla="*/ 149 w 187"/>
                <a:gd name="T31" fmla="*/ 181 h 243"/>
                <a:gd name="T32" fmla="*/ 144 w 187"/>
                <a:gd name="T33" fmla="*/ 183 h 243"/>
                <a:gd name="T34" fmla="*/ 141 w 187"/>
                <a:gd name="T35" fmla="*/ 189 h 243"/>
                <a:gd name="T36" fmla="*/ 138 w 187"/>
                <a:gd name="T37" fmla="*/ 197 h 243"/>
                <a:gd name="T38" fmla="*/ 124 w 187"/>
                <a:gd name="T39" fmla="*/ 205 h 243"/>
                <a:gd name="T40" fmla="*/ 108 w 187"/>
                <a:gd name="T41" fmla="*/ 198 h 243"/>
                <a:gd name="T42" fmla="*/ 101 w 187"/>
                <a:gd name="T43" fmla="*/ 194 h 243"/>
                <a:gd name="T44" fmla="*/ 95 w 187"/>
                <a:gd name="T45" fmla="*/ 201 h 243"/>
                <a:gd name="T46" fmla="*/ 80 w 187"/>
                <a:gd name="T47" fmla="*/ 216 h 243"/>
                <a:gd name="T48" fmla="*/ 64 w 187"/>
                <a:gd name="T49" fmla="*/ 231 h 243"/>
                <a:gd name="T50" fmla="*/ 45 w 187"/>
                <a:gd name="T51" fmla="*/ 242 h 243"/>
                <a:gd name="T52" fmla="*/ 28 w 187"/>
                <a:gd name="T53" fmla="*/ 242 h 243"/>
                <a:gd name="T54" fmla="*/ 13 w 187"/>
                <a:gd name="T55" fmla="*/ 235 h 243"/>
                <a:gd name="T56" fmla="*/ 4 w 187"/>
                <a:gd name="T57" fmla="*/ 222 h 243"/>
                <a:gd name="T58" fmla="*/ 0 w 187"/>
                <a:gd name="T59" fmla="*/ 209 h 243"/>
                <a:gd name="T60" fmla="*/ 9 w 187"/>
                <a:gd name="T61" fmla="*/ 188 h 243"/>
                <a:gd name="T62" fmla="*/ 28 w 187"/>
                <a:gd name="T63" fmla="*/ 152 h 243"/>
                <a:gd name="T64" fmla="*/ 37 w 187"/>
                <a:gd name="T65" fmla="*/ 129 h 243"/>
                <a:gd name="T66" fmla="*/ 36 w 187"/>
                <a:gd name="T67" fmla="*/ 94 h 243"/>
                <a:gd name="T68" fmla="*/ 34 w 187"/>
                <a:gd name="T69" fmla="*/ 75 h 243"/>
                <a:gd name="T70" fmla="*/ 37 w 187"/>
                <a:gd name="T71" fmla="*/ 56 h 243"/>
                <a:gd name="T72" fmla="*/ 47 w 187"/>
                <a:gd name="T73" fmla="*/ 37 h 243"/>
                <a:gd name="T74" fmla="*/ 61 w 187"/>
                <a:gd name="T75" fmla="*/ 18 h 243"/>
                <a:gd name="T76" fmla="*/ 80 w 187"/>
                <a:gd name="T77" fmla="*/ 7 h 243"/>
                <a:gd name="T78" fmla="*/ 99 w 187"/>
                <a:gd name="T79" fmla="*/ 0 h 243"/>
                <a:gd name="T80" fmla="*/ 120 w 187"/>
                <a:gd name="T81" fmla="*/ 1 h 243"/>
                <a:gd name="T82" fmla="*/ 142 w 187"/>
                <a:gd name="T83" fmla="*/ 10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87" h="243">
                  <a:moveTo>
                    <a:pt x="156" y="18"/>
                  </a:moveTo>
                  <a:lnTo>
                    <a:pt x="162" y="24"/>
                  </a:lnTo>
                  <a:lnTo>
                    <a:pt x="168" y="31"/>
                  </a:lnTo>
                  <a:lnTo>
                    <a:pt x="174" y="38"/>
                  </a:lnTo>
                  <a:lnTo>
                    <a:pt x="179" y="47"/>
                  </a:lnTo>
                  <a:lnTo>
                    <a:pt x="182" y="56"/>
                  </a:lnTo>
                  <a:lnTo>
                    <a:pt x="185" y="65"/>
                  </a:lnTo>
                  <a:lnTo>
                    <a:pt x="187" y="75"/>
                  </a:lnTo>
                  <a:lnTo>
                    <a:pt x="185" y="84"/>
                  </a:lnTo>
                  <a:lnTo>
                    <a:pt x="182" y="94"/>
                  </a:lnTo>
                  <a:lnTo>
                    <a:pt x="177" y="106"/>
                  </a:lnTo>
                  <a:lnTo>
                    <a:pt x="173" y="116"/>
                  </a:lnTo>
                  <a:lnTo>
                    <a:pt x="170" y="124"/>
                  </a:lnTo>
                  <a:lnTo>
                    <a:pt x="170" y="132"/>
                  </a:lnTo>
                  <a:lnTo>
                    <a:pt x="172" y="140"/>
                  </a:lnTo>
                  <a:lnTo>
                    <a:pt x="172" y="147"/>
                  </a:lnTo>
                  <a:lnTo>
                    <a:pt x="173" y="151"/>
                  </a:lnTo>
                  <a:lnTo>
                    <a:pt x="174" y="155"/>
                  </a:lnTo>
                  <a:lnTo>
                    <a:pt x="174" y="160"/>
                  </a:lnTo>
                  <a:lnTo>
                    <a:pt x="172" y="162"/>
                  </a:lnTo>
                  <a:lnTo>
                    <a:pt x="168" y="162"/>
                  </a:lnTo>
                  <a:lnTo>
                    <a:pt x="164" y="162"/>
                  </a:lnTo>
                  <a:lnTo>
                    <a:pt x="160" y="161"/>
                  </a:lnTo>
                  <a:lnTo>
                    <a:pt x="158" y="162"/>
                  </a:lnTo>
                  <a:lnTo>
                    <a:pt x="157" y="165"/>
                  </a:lnTo>
                  <a:lnTo>
                    <a:pt x="157" y="168"/>
                  </a:lnTo>
                  <a:lnTo>
                    <a:pt x="157" y="171"/>
                  </a:lnTo>
                  <a:lnTo>
                    <a:pt x="154" y="174"/>
                  </a:lnTo>
                  <a:lnTo>
                    <a:pt x="151" y="175"/>
                  </a:lnTo>
                  <a:lnTo>
                    <a:pt x="151" y="177"/>
                  </a:lnTo>
                  <a:lnTo>
                    <a:pt x="151" y="179"/>
                  </a:lnTo>
                  <a:lnTo>
                    <a:pt x="149" y="181"/>
                  </a:lnTo>
                  <a:lnTo>
                    <a:pt x="146" y="182"/>
                  </a:lnTo>
                  <a:lnTo>
                    <a:pt x="144" y="183"/>
                  </a:lnTo>
                  <a:lnTo>
                    <a:pt x="142" y="185"/>
                  </a:lnTo>
                  <a:lnTo>
                    <a:pt x="141" y="189"/>
                  </a:lnTo>
                  <a:lnTo>
                    <a:pt x="141" y="191"/>
                  </a:lnTo>
                  <a:lnTo>
                    <a:pt x="138" y="197"/>
                  </a:lnTo>
                  <a:lnTo>
                    <a:pt x="134" y="203"/>
                  </a:lnTo>
                  <a:lnTo>
                    <a:pt x="124" y="205"/>
                  </a:lnTo>
                  <a:lnTo>
                    <a:pt x="112" y="200"/>
                  </a:lnTo>
                  <a:lnTo>
                    <a:pt x="108" y="198"/>
                  </a:lnTo>
                  <a:lnTo>
                    <a:pt x="105" y="196"/>
                  </a:lnTo>
                  <a:lnTo>
                    <a:pt x="101" y="194"/>
                  </a:lnTo>
                  <a:lnTo>
                    <a:pt x="99" y="194"/>
                  </a:lnTo>
                  <a:lnTo>
                    <a:pt x="95" y="201"/>
                  </a:lnTo>
                  <a:lnTo>
                    <a:pt x="88" y="208"/>
                  </a:lnTo>
                  <a:lnTo>
                    <a:pt x="80" y="216"/>
                  </a:lnTo>
                  <a:lnTo>
                    <a:pt x="72" y="224"/>
                  </a:lnTo>
                  <a:lnTo>
                    <a:pt x="64" y="231"/>
                  </a:lnTo>
                  <a:lnTo>
                    <a:pt x="54" y="237"/>
                  </a:lnTo>
                  <a:lnTo>
                    <a:pt x="45" y="242"/>
                  </a:lnTo>
                  <a:lnTo>
                    <a:pt x="36" y="243"/>
                  </a:lnTo>
                  <a:lnTo>
                    <a:pt x="28" y="242"/>
                  </a:lnTo>
                  <a:lnTo>
                    <a:pt x="20" y="239"/>
                  </a:lnTo>
                  <a:lnTo>
                    <a:pt x="13" y="235"/>
                  </a:lnTo>
                  <a:lnTo>
                    <a:pt x="7" y="229"/>
                  </a:lnTo>
                  <a:lnTo>
                    <a:pt x="4" y="222"/>
                  </a:lnTo>
                  <a:lnTo>
                    <a:pt x="0" y="216"/>
                  </a:lnTo>
                  <a:lnTo>
                    <a:pt x="0" y="209"/>
                  </a:lnTo>
                  <a:lnTo>
                    <a:pt x="1" y="203"/>
                  </a:lnTo>
                  <a:lnTo>
                    <a:pt x="9" y="188"/>
                  </a:lnTo>
                  <a:lnTo>
                    <a:pt x="19" y="168"/>
                  </a:lnTo>
                  <a:lnTo>
                    <a:pt x="28" y="152"/>
                  </a:lnTo>
                  <a:lnTo>
                    <a:pt x="32" y="143"/>
                  </a:lnTo>
                  <a:lnTo>
                    <a:pt x="37" y="129"/>
                  </a:lnTo>
                  <a:lnTo>
                    <a:pt x="37" y="112"/>
                  </a:lnTo>
                  <a:lnTo>
                    <a:pt x="36" y="94"/>
                  </a:lnTo>
                  <a:lnTo>
                    <a:pt x="34" y="80"/>
                  </a:lnTo>
                  <a:lnTo>
                    <a:pt x="34" y="75"/>
                  </a:lnTo>
                  <a:lnTo>
                    <a:pt x="35" y="67"/>
                  </a:lnTo>
                  <a:lnTo>
                    <a:pt x="37" y="56"/>
                  </a:lnTo>
                  <a:lnTo>
                    <a:pt x="42" y="46"/>
                  </a:lnTo>
                  <a:lnTo>
                    <a:pt x="47" y="37"/>
                  </a:lnTo>
                  <a:lnTo>
                    <a:pt x="54" y="26"/>
                  </a:lnTo>
                  <a:lnTo>
                    <a:pt x="61" y="18"/>
                  </a:lnTo>
                  <a:lnTo>
                    <a:pt x="69" y="13"/>
                  </a:lnTo>
                  <a:lnTo>
                    <a:pt x="80" y="7"/>
                  </a:lnTo>
                  <a:lnTo>
                    <a:pt x="90" y="3"/>
                  </a:lnTo>
                  <a:lnTo>
                    <a:pt x="99" y="0"/>
                  </a:lnTo>
                  <a:lnTo>
                    <a:pt x="110" y="0"/>
                  </a:lnTo>
                  <a:lnTo>
                    <a:pt x="120" y="1"/>
                  </a:lnTo>
                  <a:lnTo>
                    <a:pt x="130" y="4"/>
                  </a:lnTo>
                  <a:lnTo>
                    <a:pt x="142" y="10"/>
                  </a:lnTo>
                  <a:lnTo>
                    <a:pt x="156" y="18"/>
                  </a:lnTo>
                  <a:close/>
                </a:path>
              </a:pathLst>
            </a:custGeom>
            <a:solidFill>
              <a:srgbClr val="C9A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4" name="Freeform 449"/>
            <p:cNvSpPr>
              <a:spLocks/>
            </p:cNvSpPr>
            <p:nvPr/>
          </p:nvSpPr>
          <p:spPr bwMode="auto">
            <a:xfrm flipH="1">
              <a:off x="5828" y="1631"/>
              <a:ext cx="23" cy="21"/>
            </a:xfrm>
            <a:custGeom>
              <a:avLst/>
              <a:gdLst>
                <a:gd name="T0" fmla="*/ 6 w 20"/>
                <a:gd name="T1" fmla="*/ 19 h 20"/>
                <a:gd name="T2" fmla="*/ 9 w 20"/>
                <a:gd name="T3" fmla="*/ 20 h 20"/>
                <a:gd name="T4" fmla="*/ 13 w 20"/>
                <a:gd name="T5" fmla="*/ 19 h 20"/>
                <a:gd name="T6" fmla="*/ 16 w 20"/>
                <a:gd name="T7" fmla="*/ 17 h 20"/>
                <a:gd name="T8" fmla="*/ 18 w 20"/>
                <a:gd name="T9" fmla="*/ 14 h 20"/>
                <a:gd name="T10" fmla="*/ 20 w 20"/>
                <a:gd name="T11" fmla="*/ 11 h 20"/>
                <a:gd name="T12" fmla="*/ 20 w 20"/>
                <a:gd name="T13" fmla="*/ 7 h 20"/>
                <a:gd name="T14" fmla="*/ 17 w 20"/>
                <a:gd name="T15" fmla="*/ 4 h 20"/>
                <a:gd name="T16" fmla="*/ 14 w 20"/>
                <a:gd name="T17" fmla="*/ 1 h 20"/>
                <a:gd name="T18" fmla="*/ 10 w 20"/>
                <a:gd name="T19" fmla="*/ 0 h 20"/>
                <a:gd name="T20" fmla="*/ 7 w 20"/>
                <a:gd name="T21" fmla="*/ 0 h 20"/>
                <a:gd name="T22" fmla="*/ 4 w 20"/>
                <a:gd name="T23" fmla="*/ 2 h 20"/>
                <a:gd name="T24" fmla="*/ 1 w 20"/>
                <a:gd name="T25" fmla="*/ 6 h 20"/>
                <a:gd name="T26" fmla="*/ 0 w 20"/>
                <a:gd name="T27" fmla="*/ 9 h 20"/>
                <a:gd name="T28" fmla="*/ 1 w 20"/>
                <a:gd name="T29" fmla="*/ 13 h 20"/>
                <a:gd name="T30" fmla="*/ 2 w 20"/>
                <a:gd name="T31" fmla="*/ 16 h 20"/>
                <a:gd name="T32" fmla="*/ 6 w 20"/>
                <a:gd name="T33" fmla="*/ 1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" h="20">
                  <a:moveTo>
                    <a:pt x="6" y="19"/>
                  </a:moveTo>
                  <a:lnTo>
                    <a:pt x="9" y="20"/>
                  </a:lnTo>
                  <a:lnTo>
                    <a:pt x="13" y="19"/>
                  </a:lnTo>
                  <a:lnTo>
                    <a:pt x="16" y="17"/>
                  </a:lnTo>
                  <a:lnTo>
                    <a:pt x="18" y="14"/>
                  </a:lnTo>
                  <a:lnTo>
                    <a:pt x="20" y="11"/>
                  </a:lnTo>
                  <a:lnTo>
                    <a:pt x="20" y="7"/>
                  </a:lnTo>
                  <a:lnTo>
                    <a:pt x="17" y="4"/>
                  </a:lnTo>
                  <a:lnTo>
                    <a:pt x="14" y="1"/>
                  </a:lnTo>
                  <a:lnTo>
                    <a:pt x="10" y="0"/>
                  </a:lnTo>
                  <a:lnTo>
                    <a:pt x="7" y="0"/>
                  </a:lnTo>
                  <a:lnTo>
                    <a:pt x="4" y="2"/>
                  </a:lnTo>
                  <a:lnTo>
                    <a:pt x="1" y="6"/>
                  </a:lnTo>
                  <a:lnTo>
                    <a:pt x="0" y="9"/>
                  </a:lnTo>
                  <a:lnTo>
                    <a:pt x="1" y="13"/>
                  </a:lnTo>
                  <a:lnTo>
                    <a:pt x="2" y="16"/>
                  </a:lnTo>
                  <a:lnTo>
                    <a:pt x="6" y="19"/>
                  </a:lnTo>
                  <a:close/>
                </a:path>
              </a:pathLst>
            </a:custGeom>
            <a:solidFill>
              <a:srgbClr val="C9A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5" name="Freeform 450"/>
            <p:cNvSpPr>
              <a:spLocks/>
            </p:cNvSpPr>
            <p:nvPr/>
          </p:nvSpPr>
          <p:spPr bwMode="auto">
            <a:xfrm flipH="1">
              <a:off x="5802" y="1463"/>
              <a:ext cx="24" cy="21"/>
            </a:xfrm>
            <a:custGeom>
              <a:avLst/>
              <a:gdLst>
                <a:gd name="T0" fmla="*/ 6 w 19"/>
                <a:gd name="T1" fmla="*/ 19 h 20"/>
                <a:gd name="T2" fmla="*/ 9 w 19"/>
                <a:gd name="T3" fmla="*/ 20 h 20"/>
                <a:gd name="T4" fmla="*/ 13 w 19"/>
                <a:gd name="T5" fmla="*/ 19 h 20"/>
                <a:gd name="T6" fmla="*/ 16 w 19"/>
                <a:gd name="T7" fmla="*/ 17 h 20"/>
                <a:gd name="T8" fmla="*/ 18 w 19"/>
                <a:gd name="T9" fmla="*/ 14 h 20"/>
                <a:gd name="T10" fmla="*/ 19 w 19"/>
                <a:gd name="T11" fmla="*/ 11 h 20"/>
                <a:gd name="T12" fmla="*/ 18 w 19"/>
                <a:gd name="T13" fmla="*/ 7 h 20"/>
                <a:gd name="T14" fmla="*/ 17 w 19"/>
                <a:gd name="T15" fmla="*/ 4 h 20"/>
                <a:gd name="T16" fmla="*/ 14 w 19"/>
                <a:gd name="T17" fmla="*/ 1 h 20"/>
                <a:gd name="T18" fmla="*/ 10 w 19"/>
                <a:gd name="T19" fmla="*/ 0 h 20"/>
                <a:gd name="T20" fmla="*/ 7 w 19"/>
                <a:gd name="T21" fmla="*/ 0 h 20"/>
                <a:gd name="T22" fmla="*/ 3 w 19"/>
                <a:gd name="T23" fmla="*/ 3 h 20"/>
                <a:gd name="T24" fmla="*/ 1 w 19"/>
                <a:gd name="T25" fmla="*/ 6 h 20"/>
                <a:gd name="T26" fmla="*/ 0 w 19"/>
                <a:gd name="T27" fmla="*/ 9 h 20"/>
                <a:gd name="T28" fmla="*/ 1 w 19"/>
                <a:gd name="T29" fmla="*/ 13 h 20"/>
                <a:gd name="T30" fmla="*/ 2 w 19"/>
                <a:gd name="T31" fmla="*/ 16 h 20"/>
                <a:gd name="T32" fmla="*/ 6 w 19"/>
                <a:gd name="T33" fmla="*/ 1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20">
                  <a:moveTo>
                    <a:pt x="6" y="19"/>
                  </a:moveTo>
                  <a:lnTo>
                    <a:pt x="9" y="20"/>
                  </a:lnTo>
                  <a:lnTo>
                    <a:pt x="13" y="19"/>
                  </a:lnTo>
                  <a:lnTo>
                    <a:pt x="16" y="17"/>
                  </a:lnTo>
                  <a:lnTo>
                    <a:pt x="18" y="14"/>
                  </a:lnTo>
                  <a:lnTo>
                    <a:pt x="19" y="11"/>
                  </a:lnTo>
                  <a:lnTo>
                    <a:pt x="18" y="7"/>
                  </a:lnTo>
                  <a:lnTo>
                    <a:pt x="17" y="4"/>
                  </a:lnTo>
                  <a:lnTo>
                    <a:pt x="14" y="1"/>
                  </a:lnTo>
                  <a:lnTo>
                    <a:pt x="10" y="0"/>
                  </a:lnTo>
                  <a:lnTo>
                    <a:pt x="7" y="0"/>
                  </a:lnTo>
                  <a:lnTo>
                    <a:pt x="3" y="3"/>
                  </a:lnTo>
                  <a:lnTo>
                    <a:pt x="1" y="6"/>
                  </a:lnTo>
                  <a:lnTo>
                    <a:pt x="0" y="9"/>
                  </a:lnTo>
                  <a:lnTo>
                    <a:pt x="1" y="13"/>
                  </a:lnTo>
                  <a:lnTo>
                    <a:pt x="2" y="16"/>
                  </a:lnTo>
                  <a:lnTo>
                    <a:pt x="6" y="19"/>
                  </a:lnTo>
                  <a:close/>
                </a:path>
              </a:pathLst>
            </a:custGeom>
            <a:solidFill>
              <a:srgbClr val="C9A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6" name="Freeform 451"/>
            <p:cNvSpPr>
              <a:spLocks/>
            </p:cNvSpPr>
            <p:nvPr/>
          </p:nvSpPr>
          <p:spPr bwMode="auto">
            <a:xfrm flipH="1">
              <a:off x="5697" y="1533"/>
              <a:ext cx="35" cy="12"/>
            </a:xfrm>
            <a:custGeom>
              <a:avLst/>
              <a:gdLst>
                <a:gd name="T0" fmla="*/ 26 w 29"/>
                <a:gd name="T1" fmla="*/ 10 h 12"/>
                <a:gd name="T2" fmla="*/ 28 w 29"/>
                <a:gd name="T3" fmla="*/ 8 h 12"/>
                <a:gd name="T4" fmla="*/ 29 w 29"/>
                <a:gd name="T5" fmla="*/ 6 h 12"/>
                <a:gd name="T6" fmla="*/ 28 w 29"/>
                <a:gd name="T7" fmla="*/ 4 h 12"/>
                <a:gd name="T8" fmla="*/ 25 w 29"/>
                <a:gd name="T9" fmla="*/ 1 h 12"/>
                <a:gd name="T10" fmla="*/ 20 w 29"/>
                <a:gd name="T11" fmla="*/ 0 h 12"/>
                <a:gd name="T12" fmla="*/ 14 w 29"/>
                <a:gd name="T13" fmla="*/ 0 h 12"/>
                <a:gd name="T14" fmla="*/ 8 w 29"/>
                <a:gd name="T15" fmla="*/ 0 h 12"/>
                <a:gd name="T16" fmla="*/ 3 w 29"/>
                <a:gd name="T17" fmla="*/ 0 h 12"/>
                <a:gd name="T18" fmla="*/ 0 w 29"/>
                <a:gd name="T19" fmla="*/ 0 h 12"/>
                <a:gd name="T20" fmla="*/ 0 w 29"/>
                <a:gd name="T21" fmla="*/ 1 h 12"/>
                <a:gd name="T22" fmla="*/ 2 w 29"/>
                <a:gd name="T23" fmla="*/ 2 h 12"/>
                <a:gd name="T24" fmla="*/ 5 w 29"/>
                <a:gd name="T25" fmla="*/ 2 h 12"/>
                <a:gd name="T26" fmla="*/ 10 w 29"/>
                <a:gd name="T27" fmla="*/ 2 h 12"/>
                <a:gd name="T28" fmla="*/ 15 w 29"/>
                <a:gd name="T29" fmla="*/ 4 h 12"/>
                <a:gd name="T30" fmla="*/ 20 w 29"/>
                <a:gd name="T31" fmla="*/ 6 h 12"/>
                <a:gd name="T32" fmla="*/ 22 w 29"/>
                <a:gd name="T33" fmla="*/ 6 h 12"/>
                <a:gd name="T34" fmla="*/ 23 w 29"/>
                <a:gd name="T35" fmla="*/ 7 h 12"/>
                <a:gd name="T36" fmla="*/ 25 w 29"/>
                <a:gd name="T37" fmla="*/ 7 h 12"/>
                <a:gd name="T38" fmla="*/ 25 w 29"/>
                <a:gd name="T39" fmla="*/ 8 h 12"/>
                <a:gd name="T40" fmla="*/ 25 w 29"/>
                <a:gd name="T41" fmla="*/ 9 h 12"/>
                <a:gd name="T42" fmla="*/ 25 w 29"/>
                <a:gd name="T43" fmla="*/ 10 h 12"/>
                <a:gd name="T44" fmla="*/ 25 w 29"/>
                <a:gd name="T45" fmla="*/ 12 h 12"/>
                <a:gd name="T46" fmla="*/ 25 w 29"/>
                <a:gd name="T47" fmla="*/ 12 h 12"/>
                <a:gd name="T48" fmla="*/ 26 w 29"/>
                <a:gd name="T49" fmla="*/ 1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9" h="12">
                  <a:moveTo>
                    <a:pt x="26" y="10"/>
                  </a:moveTo>
                  <a:lnTo>
                    <a:pt x="28" y="8"/>
                  </a:lnTo>
                  <a:lnTo>
                    <a:pt x="29" y="6"/>
                  </a:lnTo>
                  <a:lnTo>
                    <a:pt x="28" y="4"/>
                  </a:lnTo>
                  <a:lnTo>
                    <a:pt x="25" y="1"/>
                  </a:lnTo>
                  <a:lnTo>
                    <a:pt x="20" y="0"/>
                  </a:lnTo>
                  <a:lnTo>
                    <a:pt x="14" y="0"/>
                  </a:lnTo>
                  <a:lnTo>
                    <a:pt x="8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2" y="2"/>
                  </a:lnTo>
                  <a:lnTo>
                    <a:pt x="5" y="2"/>
                  </a:lnTo>
                  <a:lnTo>
                    <a:pt x="10" y="2"/>
                  </a:lnTo>
                  <a:lnTo>
                    <a:pt x="15" y="4"/>
                  </a:lnTo>
                  <a:lnTo>
                    <a:pt x="20" y="6"/>
                  </a:lnTo>
                  <a:lnTo>
                    <a:pt x="22" y="6"/>
                  </a:lnTo>
                  <a:lnTo>
                    <a:pt x="23" y="7"/>
                  </a:lnTo>
                  <a:lnTo>
                    <a:pt x="25" y="7"/>
                  </a:lnTo>
                  <a:lnTo>
                    <a:pt x="25" y="8"/>
                  </a:lnTo>
                  <a:lnTo>
                    <a:pt x="25" y="9"/>
                  </a:lnTo>
                  <a:lnTo>
                    <a:pt x="25" y="10"/>
                  </a:lnTo>
                  <a:lnTo>
                    <a:pt x="25" y="12"/>
                  </a:lnTo>
                  <a:lnTo>
                    <a:pt x="25" y="12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7" name="Freeform 452"/>
            <p:cNvSpPr>
              <a:spLocks/>
            </p:cNvSpPr>
            <p:nvPr/>
          </p:nvSpPr>
          <p:spPr bwMode="auto">
            <a:xfrm flipH="1">
              <a:off x="5704" y="1545"/>
              <a:ext cx="26" cy="14"/>
            </a:xfrm>
            <a:custGeom>
              <a:avLst/>
              <a:gdLst>
                <a:gd name="T0" fmla="*/ 16 w 20"/>
                <a:gd name="T1" fmla="*/ 9 h 13"/>
                <a:gd name="T2" fmla="*/ 16 w 20"/>
                <a:gd name="T3" fmla="*/ 9 h 13"/>
                <a:gd name="T4" fmla="*/ 17 w 20"/>
                <a:gd name="T5" fmla="*/ 7 h 13"/>
                <a:gd name="T6" fmla="*/ 18 w 20"/>
                <a:gd name="T7" fmla="*/ 7 h 13"/>
                <a:gd name="T8" fmla="*/ 19 w 20"/>
                <a:gd name="T9" fmla="*/ 6 h 13"/>
                <a:gd name="T10" fmla="*/ 20 w 20"/>
                <a:gd name="T11" fmla="*/ 5 h 13"/>
                <a:gd name="T12" fmla="*/ 20 w 20"/>
                <a:gd name="T13" fmla="*/ 5 h 13"/>
                <a:gd name="T14" fmla="*/ 20 w 20"/>
                <a:gd name="T15" fmla="*/ 5 h 13"/>
                <a:gd name="T16" fmla="*/ 18 w 20"/>
                <a:gd name="T17" fmla="*/ 5 h 13"/>
                <a:gd name="T18" fmla="*/ 15 w 20"/>
                <a:gd name="T19" fmla="*/ 5 h 13"/>
                <a:gd name="T20" fmla="*/ 10 w 20"/>
                <a:gd name="T21" fmla="*/ 4 h 13"/>
                <a:gd name="T22" fmla="*/ 5 w 20"/>
                <a:gd name="T23" fmla="*/ 3 h 13"/>
                <a:gd name="T24" fmla="*/ 3 w 20"/>
                <a:gd name="T25" fmla="*/ 2 h 13"/>
                <a:gd name="T26" fmla="*/ 1 w 20"/>
                <a:gd name="T27" fmla="*/ 0 h 13"/>
                <a:gd name="T28" fmla="*/ 1 w 20"/>
                <a:gd name="T29" fmla="*/ 0 h 13"/>
                <a:gd name="T30" fmla="*/ 0 w 20"/>
                <a:gd name="T31" fmla="*/ 2 h 13"/>
                <a:gd name="T32" fmla="*/ 1 w 20"/>
                <a:gd name="T33" fmla="*/ 3 h 13"/>
                <a:gd name="T34" fmla="*/ 2 w 20"/>
                <a:gd name="T35" fmla="*/ 4 h 13"/>
                <a:gd name="T36" fmla="*/ 5 w 20"/>
                <a:gd name="T37" fmla="*/ 5 h 13"/>
                <a:gd name="T38" fmla="*/ 8 w 20"/>
                <a:gd name="T39" fmla="*/ 7 h 13"/>
                <a:gd name="T40" fmla="*/ 10 w 20"/>
                <a:gd name="T41" fmla="*/ 9 h 13"/>
                <a:gd name="T42" fmla="*/ 11 w 20"/>
                <a:gd name="T43" fmla="*/ 10 h 13"/>
                <a:gd name="T44" fmla="*/ 12 w 20"/>
                <a:gd name="T45" fmla="*/ 11 h 13"/>
                <a:gd name="T46" fmla="*/ 14 w 20"/>
                <a:gd name="T47" fmla="*/ 12 h 13"/>
                <a:gd name="T48" fmla="*/ 14 w 20"/>
                <a:gd name="T49" fmla="*/ 13 h 13"/>
                <a:gd name="T50" fmla="*/ 14 w 20"/>
                <a:gd name="T51" fmla="*/ 13 h 13"/>
                <a:gd name="T52" fmla="*/ 15 w 20"/>
                <a:gd name="T53" fmla="*/ 13 h 13"/>
                <a:gd name="T54" fmla="*/ 15 w 20"/>
                <a:gd name="T55" fmla="*/ 13 h 13"/>
                <a:gd name="T56" fmla="*/ 15 w 20"/>
                <a:gd name="T57" fmla="*/ 13 h 13"/>
                <a:gd name="T58" fmla="*/ 14 w 20"/>
                <a:gd name="T59" fmla="*/ 12 h 13"/>
                <a:gd name="T60" fmla="*/ 14 w 20"/>
                <a:gd name="T61" fmla="*/ 11 h 13"/>
                <a:gd name="T62" fmla="*/ 14 w 20"/>
                <a:gd name="T63" fmla="*/ 11 h 13"/>
                <a:gd name="T64" fmla="*/ 14 w 20"/>
                <a:gd name="T65" fmla="*/ 10 h 13"/>
                <a:gd name="T66" fmla="*/ 14 w 20"/>
                <a:gd name="T67" fmla="*/ 9 h 13"/>
                <a:gd name="T68" fmla="*/ 15 w 20"/>
                <a:gd name="T69" fmla="*/ 9 h 13"/>
                <a:gd name="T70" fmla="*/ 15 w 20"/>
                <a:gd name="T71" fmla="*/ 9 h 13"/>
                <a:gd name="T72" fmla="*/ 16 w 20"/>
                <a:gd name="T73" fmla="*/ 9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0" h="13">
                  <a:moveTo>
                    <a:pt x="16" y="9"/>
                  </a:moveTo>
                  <a:lnTo>
                    <a:pt x="16" y="9"/>
                  </a:lnTo>
                  <a:lnTo>
                    <a:pt x="17" y="7"/>
                  </a:lnTo>
                  <a:lnTo>
                    <a:pt x="18" y="7"/>
                  </a:lnTo>
                  <a:lnTo>
                    <a:pt x="19" y="6"/>
                  </a:lnTo>
                  <a:lnTo>
                    <a:pt x="20" y="5"/>
                  </a:lnTo>
                  <a:lnTo>
                    <a:pt x="20" y="5"/>
                  </a:lnTo>
                  <a:lnTo>
                    <a:pt x="20" y="5"/>
                  </a:lnTo>
                  <a:lnTo>
                    <a:pt x="18" y="5"/>
                  </a:lnTo>
                  <a:lnTo>
                    <a:pt x="15" y="5"/>
                  </a:lnTo>
                  <a:lnTo>
                    <a:pt x="10" y="4"/>
                  </a:lnTo>
                  <a:lnTo>
                    <a:pt x="5" y="3"/>
                  </a:lnTo>
                  <a:lnTo>
                    <a:pt x="3" y="2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lnTo>
                    <a:pt x="2" y="4"/>
                  </a:lnTo>
                  <a:lnTo>
                    <a:pt x="5" y="5"/>
                  </a:lnTo>
                  <a:lnTo>
                    <a:pt x="8" y="7"/>
                  </a:lnTo>
                  <a:lnTo>
                    <a:pt x="10" y="9"/>
                  </a:lnTo>
                  <a:lnTo>
                    <a:pt x="11" y="10"/>
                  </a:lnTo>
                  <a:lnTo>
                    <a:pt x="12" y="11"/>
                  </a:lnTo>
                  <a:lnTo>
                    <a:pt x="14" y="12"/>
                  </a:lnTo>
                  <a:lnTo>
                    <a:pt x="14" y="13"/>
                  </a:lnTo>
                  <a:lnTo>
                    <a:pt x="14" y="13"/>
                  </a:lnTo>
                  <a:lnTo>
                    <a:pt x="15" y="13"/>
                  </a:lnTo>
                  <a:lnTo>
                    <a:pt x="15" y="13"/>
                  </a:lnTo>
                  <a:lnTo>
                    <a:pt x="15" y="13"/>
                  </a:lnTo>
                  <a:lnTo>
                    <a:pt x="14" y="12"/>
                  </a:lnTo>
                  <a:lnTo>
                    <a:pt x="14" y="11"/>
                  </a:lnTo>
                  <a:lnTo>
                    <a:pt x="14" y="11"/>
                  </a:lnTo>
                  <a:lnTo>
                    <a:pt x="14" y="10"/>
                  </a:lnTo>
                  <a:lnTo>
                    <a:pt x="14" y="9"/>
                  </a:lnTo>
                  <a:lnTo>
                    <a:pt x="15" y="9"/>
                  </a:lnTo>
                  <a:lnTo>
                    <a:pt x="15" y="9"/>
                  </a:lnTo>
                  <a:lnTo>
                    <a:pt x="16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8" name="Freeform 453"/>
            <p:cNvSpPr>
              <a:spLocks/>
            </p:cNvSpPr>
            <p:nvPr/>
          </p:nvSpPr>
          <p:spPr bwMode="auto">
            <a:xfrm flipH="1">
              <a:off x="5718" y="1603"/>
              <a:ext cx="19" cy="9"/>
            </a:xfrm>
            <a:custGeom>
              <a:avLst/>
              <a:gdLst>
                <a:gd name="T0" fmla="*/ 16 w 16"/>
                <a:gd name="T1" fmla="*/ 6 h 7"/>
                <a:gd name="T2" fmla="*/ 14 w 16"/>
                <a:gd name="T3" fmla="*/ 5 h 7"/>
                <a:gd name="T4" fmla="*/ 10 w 16"/>
                <a:gd name="T5" fmla="*/ 5 h 7"/>
                <a:gd name="T6" fmla="*/ 8 w 16"/>
                <a:gd name="T7" fmla="*/ 4 h 7"/>
                <a:gd name="T8" fmla="*/ 4 w 16"/>
                <a:gd name="T9" fmla="*/ 1 h 7"/>
                <a:gd name="T10" fmla="*/ 4 w 16"/>
                <a:gd name="T11" fmla="*/ 0 h 7"/>
                <a:gd name="T12" fmla="*/ 4 w 16"/>
                <a:gd name="T13" fmla="*/ 0 h 7"/>
                <a:gd name="T14" fmla="*/ 4 w 16"/>
                <a:gd name="T15" fmla="*/ 0 h 7"/>
                <a:gd name="T16" fmla="*/ 3 w 16"/>
                <a:gd name="T17" fmla="*/ 0 h 7"/>
                <a:gd name="T18" fmla="*/ 2 w 16"/>
                <a:gd name="T19" fmla="*/ 1 h 7"/>
                <a:gd name="T20" fmla="*/ 1 w 16"/>
                <a:gd name="T21" fmla="*/ 1 h 7"/>
                <a:gd name="T22" fmla="*/ 0 w 16"/>
                <a:gd name="T23" fmla="*/ 1 h 7"/>
                <a:gd name="T24" fmla="*/ 0 w 16"/>
                <a:gd name="T25" fmla="*/ 1 h 7"/>
                <a:gd name="T26" fmla="*/ 0 w 16"/>
                <a:gd name="T27" fmla="*/ 1 h 7"/>
                <a:gd name="T28" fmla="*/ 0 w 16"/>
                <a:gd name="T29" fmla="*/ 2 h 7"/>
                <a:gd name="T30" fmla="*/ 1 w 16"/>
                <a:gd name="T31" fmla="*/ 2 h 7"/>
                <a:gd name="T32" fmla="*/ 2 w 16"/>
                <a:gd name="T33" fmla="*/ 2 h 7"/>
                <a:gd name="T34" fmla="*/ 4 w 16"/>
                <a:gd name="T35" fmla="*/ 4 h 7"/>
                <a:gd name="T36" fmla="*/ 7 w 16"/>
                <a:gd name="T37" fmla="*/ 5 h 7"/>
                <a:gd name="T38" fmla="*/ 9 w 16"/>
                <a:gd name="T39" fmla="*/ 6 h 7"/>
                <a:gd name="T40" fmla="*/ 11 w 16"/>
                <a:gd name="T41" fmla="*/ 6 h 7"/>
                <a:gd name="T42" fmla="*/ 12 w 16"/>
                <a:gd name="T43" fmla="*/ 6 h 7"/>
                <a:gd name="T44" fmla="*/ 14 w 16"/>
                <a:gd name="T45" fmla="*/ 6 h 7"/>
                <a:gd name="T46" fmla="*/ 15 w 16"/>
                <a:gd name="T47" fmla="*/ 7 h 7"/>
                <a:gd name="T48" fmla="*/ 16 w 16"/>
                <a:gd name="T49" fmla="*/ 7 h 7"/>
                <a:gd name="T50" fmla="*/ 16 w 16"/>
                <a:gd name="T51" fmla="*/ 7 h 7"/>
                <a:gd name="T52" fmla="*/ 16 w 16"/>
                <a:gd name="T53" fmla="*/ 7 h 7"/>
                <a:gd name="T54" fmla="*/ 16 w 16"/>
                <a:gd name="T55" fmla="*/ 7 h 7"/>
                <a:gd name="T56" fmla="*/ 16 w 16"/>
                <a:gd name="T57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6" h="7">
                  <a:moveTo>
                    <a:pt x="16" y="6"/>
                  </a:moveTo>
                  <a:lnTo>
                    <a:pt x="14" y="5"/>
                  </a:lnTo>
                  <a:lnTo>
                    <a:pt x="10" y="5"/>
                  </a:lnTo>
                  <a:lnTo>
                    <a:pt x="8" y="4"/>
                  </a:lnTo>
                  <a:lnTo>
                    <a:pt x="4" y="1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1" y="2"/>
                  </a:lnTo>
                  <a:lnTo>
                    <a:pt x="2" y="2"/>
                  </a:lnTo>
                  <a:lnTo>
                    <a:pt x="4" y="4"/>
                  </a:lnTo>
                  <a:lnTo>
                    <a:pt x="7" y="5"/>
                  </a:lnTo>
                  <a:lnTo>
                    <a:pt x="9" y="6"/>
                  </a:lnTo>
                  <a:lnTo>
                    <a:pt x="11" y="6"/>
                  </a:lnTo>
                  <a:lnTo>
                    <a:pt x="12" y="6"/>
                  </a:lnTo>
                  <a:lnTo>
                    <a:pt x="14" y="6"/>
                  </a:lnTo>
                  <a:lnTo>
                    <a:pt x="15" y="7"/>
                  </a:lnTo>
                  <a:lnTo>
                    <a:pt x="16" y="7"/>
                  </a:lnTo>
                  <a:lnTo>
                    <a:pt x="16" y="7"/>
                  </a:lnTo>
                  <a:lnTo>
                    <a:pt x="16" y="7"/>
                  </a:lnTo>
                  <a:lnTo>
                    <a:pt x="16" y="7"/>
                  </a:lnTo>
                  <a:lnTo>
                    <a:pt x="16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9" name="Freeform 454"/>
            <p:cNvSpPr>
              <a:spLocks/>
            </p:cNvSpPr>
            <p:nvPr/>
          </p:nvSpPr>
          <p:spPr bwMode="auto">
            <a:xfrm flipH="1">
              <a:off x="5802" y="1463"/>
              <a:ext cx="24" cy="21"/>
            </a:xfrm>
            <a:custGeom>
              <a:avLst/>
              <a:gdLst>
                <a:gd name="T0" fmla="*/ 6 w 19"/>
                <a:gd name="T1" fmla="*/ 19 h 20"/>
                <a:gd name="T2" fmla="*/ 9 w 19"/>
                <a:gd name="T3" fmla="*/ 20 h 20"/>
                <a:gd name="T4" fmla="*/ 13 w 19"/>
                <a:gd name="T5" fmla="*/ 19 h 20"/>
                <a:gd name="T6" fmla="*/ 16 w 19"/>
                <a:gd name="T7" fmla="*/ 17 h 20"/>
                <a:gd name="T8" fmla="*/ 18 w 19"/>
                <a:gd name="T9" fmla="*/ 14 h 20"/>
                <a:gd name="T10" fmla="*/ 19 w 19"/>
                <a:gd name="T11" fmla="*/ 11 h 20"/>
                <a:gd name="T12" fmla="*/ 18 w 19"/>
                <a:gd name="T13" fmla="*/ 7 h 20"/>
                <a:gd name="T14" fmla="*/ 17 w 19"/>
                <a:gd name="T15" fmla="*/ 4 h 20"/>
                <a:gd name="T16" fmla="*/ 14 w 19"/>
                <a:gd name="T17" fmla="*/ 1 h 20"/>
                <a:gd name="T18" fmla="*/ 10 w 19"/>
                <a:gd name="T19" fmla="*/ 0 h 20"/>
                <a:gd name="T20" fmla="*/ 7 w 19"/>
                <a:gd name="T21" fmla="*/ 0 h 20"/>
                <a:gd name="T22" fmla="*/ 3 w 19"/>
                <a:gd name="T23" fmla="*/ 3 h 20"/>
                <a:gd name="T24" fmla="*/ 1 w 19"/>
                <a:gd name="T25" fmla="*/ 6 h 20"/>
                <a:gd name="T26" fmla="*/ 0 w 19"/>
                <a:gd name="T27" fmla="*/ 9 h 20"/>
                <a:gd name="T28" fmla="*/ 1 w 19"/>
                <a:gd name="T29" fmla="*/ 13 h 20"/>
                <a:gd name="T30" fmla="*/ 2 w 19"/>
                <a:gd name="T31" fmla="*/ 16 h 20"/>
                <a:gd name="T32" fmla="*/ 6 w 19"/>
                <a:gd name="T33" fmla="*/ 1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20">
                  <a:moveTo>
                    <a:pt x="6" y="19"/>
                  </a:moveTo>
                  <a:lnTo>
                    <a:pt x="9" y="20"/>
                  </a:lnTo>
                  <a:lnTo>
                    <a:pt x="13" y="19"/>
                  </a:lnTo>
                  <a:lnTo>
                    <a:pt x="16" y="17"/>
                  </a:lnTo>
                  <a:lnTo>
                    <a:pt x="18" y="14"/>
                  </a:lnTo>
                  <a:lnTo>
                    <a:pt x="19" y="11"/>
                  </a:lnTo>
                  <a:lnTo>
                    <a:pt x="18" y="7"/>
                  </a:lnTo>
                  <a:lnTo>
                    <a:pt x="17" y="4"/>
                  </a:lnTo>
                  <a:lnTo>
                    <a:pt x="14" y="1"/>
                  </a:lnTo>
                  <a:lnTo>
                    <a:pt x="10" y="0"/>
                  </a:lnTo>
                  <a:lnTo>
                    <a:pt x="7" y="0"/>
                  </a:lnTo>
                  <a:lnTo>
                    <a:pt x="3" y="3"/>
                  </a:lnTo>
                  <a:lnTo>
                    <a:pt x="1" y="6"/>
                  </a:lnTo>
                  <a:lnTo>
                    <a:pt x="0" y="9"/>
                  </a:lnTo>
                  <a:lnTo>
                    <a:pt x="1" y="13"/>
                  </a:lnTo>
                  <a:lnTo>
                    <a:pt x="2" y="16"/>
                  </a:lnTo>
                  <a:lnTo>
                    <a:pt x="6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0" name="Freeform 455"/>
            <p:cNvSpPr>
              <a:spLocks/>
            </p:cNvSpPr>
            <p:nvPr/>
          </p:nvSpPr>
          <p:spPr bwMode="auto">
            <a:xfrm flipH="1">
              <a:off x="5657" y="1390"/>
              <a:ext cx="222" cy="183"/>
            </a:xfrm>
            <a:custGeom>
              <a:avLst/>
              <a:gdLst>
                <a:gd name="T0" fmla="*/ 182 w 191"/>
                <a:gd name="T1" fmla="*/ 87 h 156"/>
                <a:gd name="T2" fmla="*/ 191 w 191"/>
                <a:gd name="T3" fmla="*/ 78 h 156"/>
                <a:gd name="T4" fmla="*/ 186 w 191"/>
                <a:gd name="T5" fmla="*/ 70 h 156"/>
                <a:gd name="T6" fmla="*/ 186 w 191"/>
                <a:gd name="T7" fmla="*/ 65 h 156"/>
                <a:gd name="T8" fmla="*/ 187 w 191"/>
                <a:gd name="T9" fmla="*/ 58 h 156"/>
                <a:gd name="T10" fmla="*/ 183 w 191"/>
                <a:gd name="T11" fmla="*/ 51 h 156"/>
                <a:gd name="T12" fmla="*/ 170 w 191"/>
                <a:gd name="T13" fmla="*/ 44 h 156"/>
                <a:gd name="T14" fmla="*/ 159 w 191"/>
                <a:gd name="T15" fmla="*/ 31 h 156"/>
                <a:gd name="T16" fmla="*/ 152 w 191"/>
                <a:gd name="T17" fmla="*/ 17 h 156"/>
                <a:gd name="T18" fmla="*/ 134 w 191"/>
                <a:gd name="T19" fmla="*/ 6 h 156"/>
                <a:gd name="T20" fmla="*/ 117 w 191"/>
                <a:gd name="T21" fmla="*/ 6 h 156"/>
                <a:gd name="T22" fmla="*/ 103 w 191"/>
                <a:gd name="T23" fmla="*/ 5 h 156"/>
                <a:gd name="T24" fmla="*/ 91 w 191"/>
                <a:gd name="T25" fmla="*/ 0 h 156"/>
                <a:gd name="T26" fmla="*/ 76 w 191"/>
                <a:gd name="T27" fmla="*/ 1 h 156"/>
                <a:gd name="T28" fmla="*/ 65 w 191"/>
                <a:gd name="T29" fmla="*/ 9 h 156"/>
                <a:gd name="T30" fmla="*/ 56 w 191"/>
                <a:gd name="T31" fmla="*/ 14 h 156"/>
                <a:gd name="T32" fmla="*/ 49 w 191"/>
                <a:gd name="T33" fmla="*/ 15 h 156"/>
                <a:gd name="T34" fmla="*/ 44 w 191"/>
                <a:gd name="T35" fmla="*/ 22 h 156"/>
                <a:gd name="T36" fmla="*/ 38 w 191"/>
                <a:gd name="T37" fmla="*/ 31 h 156"/>
                <a:gd name="T38" fmla="*/ 33 w 191"/>
                <a:gd name="T39" fmla="*/ 37 h 156"/>
                <a:gd name="T40" fmla="*/ 25 w 191"/>
                <a:gd name="T41" fmla="*/ 42 h 156"/>
                <a:gd name="T42" fmla="*/ 18 w 191"/>
                <a:gd name="T43" fmla="*/ 49 h 156"/>
                <a:gd name="T44" fmla="*/ 16 w 191"/>
                <a:gd name="T45" fmla="*/ 62 h 156"/>
                <a:gd name="T46" fmla="*/ 16 w 191"/>
                <a:gd name="T47" fmla="*/ 72 h 156"/>
                <a:gd name="T48" fmla="*/ 11 w 191"/>
                <a:gd name="T49" fmla="*/ 80 h 156"/>
                <a:gd name="T50" fmla="*/ 10 w 191"/>
                <a:gd name="T51" fmla="*/ 89 h 156"/>
                <a:gd name="T52" fmla="*/ 10 w 191"/>
                <a:gd name="T53" fmla="*/ 98 h 156"/>
                <a:gd name="T54" fmla="*/ 7 w 191"/>
                <a:gd name="T55" fmla="*/ 108 h 156"/>
                <a:gd name="T56" fmla="*/ 0 w 191"/>
                <a:gd name="T57" fmla="*/ 116 h 156"/>
                <a:gd name="T58" fmla="*/ 1 w 191"/>
                <a:gd name="T59" fmla="*/ 127 h 156"/>
                <a:gd name="T60" fmla="*/ 6 w 191"/>
                <a:gd name="T61" fmla="*/ 133 h 156"/>
                <a:gd name="T62" fmla="*/ 10 w 191"/>
                <a:gd name="T63" fmla="*/ 141 h 156"/>
                <a:gd name="T64" fmla="*/ 15 w 191"/>
                <a:gd name="T65" fmla="*/ 150 h 156"/>
                <a:gd name="T66" fmla="*/ 31 w 191"/>
                <a:gd name="T67" fmla="*/ 156 h 156"/>
                <a:gd name="T68" fmla="*/ 46 w 191"/>
                <a:gd name="T69" fmla="*/ 153 h 156"/>
                <a:gd name="T70" fmla="*/ 52 w 191"/>
                <a:gd name="T71" fmla="*/ 144 h 156"/>
                <a:gd name="T72" fmla="*/ 48 w 191"/>
                <a:gd name="T73" fmla="*/ 133 h 156"/>
                <a:gd name="T74" fmla="*/ 52 w 191"/>
                <a:gd name="T75" fmla="*/ 120 h 156"/>
                <a:gd name="T76" fmla="*/ 55 w 191"/>
                <a:gd name="T77" fmla="*/ 112 h 156"/>
                <a:gd name="T78" fmla="*/ 64 w 191"/>
                <a:gd name="T79" fmla="*/ 103 h 156"/>
                <a:gd name="T80" fmla="*/ 70 w 191"/>
                <a:gd name="T81" fmla="*/ 100 h 156"/>
                <a:gd name="T82" fmla="*/ 74 w 191"/>
                <a:gd name="T83" fmla="*/ 105 h 156"/>
                <a:gd name="T84" fmla="*/ 77 w 191"/>
                <a:gd name="T85" fmla="*/ 111 h 156"/>
                <a:gd name="T86" fmla="*/ 83 w 191"/>
                <a:gd name="T87" fmla="*/ 112 h 156"/>
                <a:gd name="T88" fmla="*/ 86 w 191"/>
                <a:gd name="T89" fmla="*/ 115 h 156"/>
                <a:gd name="T90" fmla="*/ 88 w 191"/>
                <a:gd name="T91" fmla="*/ 112 h 156"/>
                <a:gd name="T92" fmla="*/ 91 w 191"/>
                <a:gd name="T93" fmla="*/ 107 h 156"/>
                <a:gd name="T94" fmla="*/ 95 w 191"/>
                <a:gd name="T95" fmla="*/ 104 h 156"/>
                <a:gd name="T96" fmla="*/ 102 w 191"/>
                <a:gd name="T97" fmla="*/ 104 h 156"/>
                <a:gd name="T98" fmla="*/ 108 w 191"/>
                <a:gd name="T99" fmla="*/ 99 h 156"/>
                <a:gd name="T100" fmla="*/ 110 w 191"/>
                <a:gd name="T101" fmla="*/ 93 h 156"/>
                <a:gd name="T102" fmla="*/ 115 w 191"/>
                <a:gd name="T103" fmla="*/ 87 h 156"/>
                <a:gd name="T104" fmla="*/ 123 w 191"/>
                <a:gd name="T105" fmla="*/ 80 h 156"/>
                <a:gd name="T106" fmla="*/ 130 w 191"/>
                <a:gd name="T107" fmla="*/ 70 h 156"/>
                <a:gd name="T108" fmla="*/ 124 w 191"/>
                <a:gd name="T109" fmla="*/ 60 h 156"/>
                <a:gd name="T110" fmla="*/ 122 w 191"/>
                <a:gd name="T111" fmla="*/ 52 h 156"/>
                <a:gd name="T112" fmla="*/ 130 w 191"/>
                <a:gd name="T113" fmla="*/ 47 h 156"/>
                <a:gd name="T114" fmla="*/ 147 w 191"/>
                <a:gd name="T115" fmla="*/ 52 h 156"/>
                <a:gd name="T116" fmla="*/ 160 w 191"/>
                <a:gd name="T117" fmla="*/ 61 h 156"/>
                <a:gd name="T118" fmla="*/ 171 w 191"/>
                <a:gd name="T119" fmla="*/ 7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91" h="156">
                  <a:moveTo>
                    <a:pt x="175" y="85"/>
                  </a:moveTo>
                  <a:lnTo>
                    <a:pt x="182" y="87"/>
                  </a:lnTo>
                  <a:lnTo>
                    <a:pt x="187" y="84"/>
                  </a:lnTo>
                  <a:lnTo>
                    <a:pt x="191" y="78"/>
                  </a:lnTo>
                  <a:lnTo>
                    <a:pt x="189" y="73"/>
                  </a:lnTo>
                  <a:lnTo>
                    <a:pt x="186" y="70"/>
                  </a:lnTo>
                  <a:lnTo>
                    <a:pt x="186" y="68"/>
                  </a:lnTo>
                  <a:lnTo>
                    <a:pt x="186" y="65"/>
                  </a:lnTo>
                  <a:lnTo>
                    <a:pt x="187" y="61"/>
                  </a:lnTo>
                  <a:lnTo>
                    <a:pt x="187" y="58"/>
                  </a:lnTo>
                  <a:lnTo>
                    <a:pt x="186" y="54"/>
                  </a:lnTo>
                  <a:lnTo>
                    <a:pt x="183" y="51"/>
                  </a:lnTo>
                  <a:lnTo>
                    <a:pt x="177" y="49"/>
                  </a:lnTo>
                  <a:lnTo>
                    <a:pt x="170" y="44"/>
                  </a:lnTo>
                  <a:lnTo>
                    <a:pt x="164" y="38"/>
                  </a:lnTo>
                  <a:lnTo>
                    <a:pt x="159" y="31"/>
                  </a:lnTo>
                  <a:lnTo>
                    <a:pt x="155" y="24"/>
                  </a:lnTo>
                  <a:lnTo>
                    <a:pt x="152" y="17"/>
                  </a:lnTo>
                  <a:lnTo>
                    <a:pt x="145" y="11"/>
                  </a:lnTo>
                  <a:lnTo>
                    <a:pt x="134" y="6"/>
                  </a:lnTo>
                  <a:lnTo>
                    <a:pt x="123" y="5"/>
                  </a:lnTo>
                  <a:lnTo>
                    <a:pt x="117" y="6"/>
                  </a:lnTo>
                  <a:lnTo>
                    <a:pt x="110" y="6"/>
                  </a:lnTo>
                  <a:lnTo>
                    <a:pt x="103" y="5"/>
                  </a:lnTo>
                  <a:lnTo>
                    <a:pt x="97" y="2"/>
                  </a:lnTo>
                  <a:lnTo>
                    <a:pt x="91" y="0"/>
                  </a:lnTo>
                  <a:lnTo>
                    <a:pt x="83" y="0"/>
                  </a:lnTo>
                  <a:lnTo>
                    <a:pt x="76" y="1"/>
                  </a:lnTo>
                  <a:lnTo>
                    <a:pt x="70" y="5"/>
                  </a:lnTo>
                  <a:lnTo>
                    <a:pt x="65" y="9"/>
                  </a:lnTo>
                  <a:lnTo>
                    <a:pt x="61" y="12"/>
                  </a:lnTo>
                  <a:lnTo>
                    <a:pt x="56" y="14"/>
                  </a:lnTo>
                  <a:lnTo>
                    <a:pt x="53" y="14"/>
                  </a:lnTo>
                  <a:lnTo>
                    <a:pt x="49" y="15"/>
                  </a:lnTo>
                  <a:lnTo>
                    <a:pt x="47" y="17"/>
                  </a:lnTo>
                  <a:lnTo>
                    <a:pt x="44" y="22"/>
                  </a:lnTo>
                  <a:lnTo>
                    <a:pt x="40" y="27"/>
                  </a:lnTo>
                  <a:lnTo>
                    <a:pt x="38" y="31"/>
                  </a:lnTo>
                  <a:lnTo>
                    <a:pt x="37" y="35"/>
                  </a:lnTo>
                  <a:lnTo>
                    <a:pt x="33" y="37"/>
                  </a:lnTo>
                  <a:lnTo>
                    <a:pt x="30" y="39"/>
                  </a:lnTo>
                  <a:lnTo>
                    <a:pt x="25" y="42"/>
                  </a:lnTo>
                  <a:lnTo>
                    <a:pt x="22" y="44"/>
                  </a:lnTo>
                  <a:lnTo>
                    <a:pt x="18" y="49"/>
                  </a:lnTo>
                  <a:lnTo>
                    <a:pt x="16" y="57"/>
                  </a:lnTo>
                  <a:lnTo>
                    <a:pt x="16" y="62"/>
                  </a:lnTo>
                  <a:lnTo>
                    <a:pt x="16" y="67"/>
                  </a:lnTo>
                  <a:lnTo>
                    <a:pt x="16" y="72"/>
                  </a:lnTo>
                  <a:lnTo>
                    <a:pt x="14" y="76"/>
                  </a:lnTo>
                  <a:lnTo>
                    <a:pt x="11" y="80"/>
                  </a:lnTo>
                  <a:lnTo>
                    <a:pt x="10" y="84"/>
                  </a:lnTo>
                  <a:lnTo>
                    <a:pt x="10" y="89"/>
                  </a:lnTo>
                  <a:lnTo>
                    <a:pt x="10" y="93"/>
                  </a:lnTo>
                  <a:lnTo>
                    <a:pt x="10" y="98"/>
                  </a:lnTo>
                  <a:lnTo>
                    <a:pt x="9" y="103"/>
                  </a:lnTo>
                  <a:lnTo>
                    <a:pt x="7" y="108"/>
                  </a:lnTo>
                  <a:lnTo>
                    <a:pt x="3" y="112"/>
                  </a:lnTo>
                  <a:lnTo>
                    <a:pt x="0" y="116"/>
                  </a:lnTo>
                  <a:lnTo>
                    <a:pt x="0" y="122"/>
                  </a:lnTo>
                  <a:lnTo>
                    <a:pt x="1" y="127"/>
                  </a:lnTo>
                  <a:lnTo>
                    <a:pt x="3" y="130"/>
                  </a:lnTo>
                  <a:lnTo>
                    <a:pt x="6" y="133"/>
                  </a:lnTo>
                  <a:lnTo>
                    <a:pt x="8" y="136"/>
                  </a:lnTo>
                  <a:lnTo>
                    <a:pt x="10" y="141"/>
                  </a:lnTo>
                  <a:lnTo>
                    <a:pt x="11" y="145"/>
                  </a:lnTo>
                  <a:lnTo>
                    <a:pt x="15" y="150"/>
                  </a:lnTo>
                  <a:lnTo>
                    <a:pt x="23" y="153"/>
                  </a:lnTo>
                  <a:lnTo>
                    <a:pt x="31" y="156"/>
                  </a:lnTo>
                  <a:lnTo>
                    <a:pt x="39" y="156"/>
                  </a:lnTo>
                  <a:lnTo>
                    <a:pt x="46" y="153"/>
                  </a:lnTo>
                  <a:lnTo>
                    <a:pt x="51" y="149"/>
                  </a:lnTo>
                  <a:lnTo>
                    <a:pt x="52" y="144"/>
                  </a:lnTo>
                  <a:lnTo>
                    <a:pt x="51" y="138"/>
                  </a:lnTo>
                  <a:lnTo>
                    <a:pt x="48" y="133"/>
                  </a:lnTo>
                  <a:lnTo>
                    <a:pt x="49" y="127"/>
                  </a:lnTo>
                  <a:lnTo>
                    <a:pt x="52" y="120"/>
                  </a:lnTo>
                  <a:lnTo>
                    <a:pt x="53" y="115"/>
                  </a:lnTo>
                  <a:lnTo>
                    <a:pt x="55" y="112"/>
                  </a:lnTo>
                  <a:lnTo>
                    <a:pt x="60" y="107"/>
                  </a:lnTo>
                  <a:lnTo>
                    <a:pt x="64" y="103"/>
                  </a:lnTo>
                  <a:lnTo>
                    <a:pt x="68" y="100"/>
                  </a:lnTo>
                  <a:lnTo>
                    <a:pt x="70" y="100"/>
                  </a:lnTo>
                  <a:lnTo>
                    <a:pt x="72" y="103"/>
                  </a:lnTo>
                  <a:lnTo>
                    <a:pt x="74" y="105"/>
                  </a:lnTo>
                  <a:lnTo>
                    <a:pt x="75" y="108"/>
                  </a:lnTo>
                  <a:lnTo>
                    <a:pt x="77" y="111"/>
                  </a:lnTo>
                  <a:lnTo>
                    <a:pt x="79" y="111"/>
                  </a:lnTo>
                  <a:lnTo>
                    <a:pt x="83" y="112"/>
                  </a:lnTo>
                  <a:lnTo>
                    <a:pt x="85" y="114"/>
                  </a:lnTo>
                  <a:lnTo>
                    <a:pt x="86" y="115"/>
                  </a:lnTo>
                  <a:lnTo>
                    <a:pt x="87" y="114"/>
                  </a:lnTo>
                  <a:lnTo>
                    <a:pt x="88" y="112"/>
                  </a:lnTo>
                  <a:lnTo>
                    <a:pt x="90" y="110"/>
                  </a:lnTo>
                  <a:lnTo>
                    <a:pt x="91" y="107"/>
                  </a:lnTo>
                  <a:lnTo>
                    <a:pt x="93" y="105"/>
                  </a:lnTo>
                  <a:lnTo>
                    <a:pt x="95" y="104"/>
                  </a:lnTo>
                  <a:lnTo>
                    <a:pt x="99" y="104"/>
                  </a:lnTo>
                  <a:lnTo>
                    <a:pt x="102" y="104"/>
                  </a:lnTo>
                  <a:lnTo>
                    <a:pt x="106" y="102"/>
                  </a:lnTo>
                  <a:lnTo>
                    <a:pt x="108" y="99"/>
                  </a:lnTo>
                  <a:lnTo>
                    <a:pt x="109" y="97"/>
                  </a:lnTo>
                  <a:lnTo>
                    <a:pt x="110" y="93"/>
                  </a:lnTo>
                  <a:lnTo>
                    <a:pt x="113" y="90"/>
                  </a:lnTo>
                  <a:lnTo>
                    <a:pt x="115" y="87"/>
                  </a:lnTo>
                  <a:lnTo>
                    <a:pt x="118" y="83"/>
                  </a:lnTo>
                  <a:lnTo>
                    <a:pt x="123" y="80"/>
                  </a:lnTo>
                  <a:lnTo>
                    <a:pt x="129" y="75"/>
                  </a:lnTo>
                  <a:lnTo>
                    <a:pt x="130" y="70"/>
                  </a:lnTo>
                  <a:lnTo>
                    <a:pt x="128" y="64"/>
                  </a:lnTo>
                  <a:lnTo>
                    <a:pt x="124" y="60"/>
                  </a:lnTo>
                  <a:lnTo>
                    <a:pt x="123" y="55"/>
                  </a:lnTo>
                  <a:lnTo>
                    <a:pt x="122" y="52"/>
                  </a:lnTo>
                  <a:lnTo>
                    <a:pt x="124" y="49"/>
                  </a:lnTo>
                  <a:lnTo>
                    <a:pt x="130" y="47"/>
                  </a:lnTo>
                  <a:lnTo>
                    <a:pt x="138" y="49"/>
                  </a:lnTo>
                  <a:lnTo>
                    <a:pt x="147" y="52"/>
                  </a:lnTo>
                  <a:lnTo>
                    <a:pt x="155" y="57"/>
                  </a:lnTo>
                  <a:lnTo>
                    <a:pt x="160" y="61"/>
                  </a:lnTo>
                  <a:lnTo>
                    <a:pt x="166" y="68"/>
                  </a:lnTo>
                  <a:lnTo>
                    <a:pt x="171" y="76"/>
                  </a:lnTo>
                  <a:lnTo>
                    <a:pt x="175" y="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1" name="Freeform 456"/>
            <p:cNvSpPr>
              <a:spLocks/>
            </p:cNvSpPr>
            <p:nvPr/>
          </p:nvSpPr>
          <p:spPr bwMode="auto">
            <a:xfrm flipH="1">
              <a:off x="5643" y="1376"/>
              <a:ext cx="239" cy="171"/>
            </a:xfrm>
            <a:custGeom>
              <a:avLst/>
              <a:gdLst>
                <a:gd name="T0" fmla="*/ 188 w 203"/>
                <a:gd name="T1" fmla="*/ 122 h 147"/>
                <a:gd name="T2" fmla="*/ 188 w 203"/>
                <a:gd name="T3" fmla="*/ 119 h 147"/>
                <a:gd name="T4" fmla="*/ 188 w 203"/>
                <a:gd name="T5" fmla="*/ 116 h 147"/>
                <a:gd name="T6" fmla="*/ 188 w 203"/>
                <a:gd name="T7" fmla="*/ 112 h 147"/>
                <a:gd name="T8" fmla="*/ 191 w 203"/>
                <a:gd name="T9" fmla="*/ 108 h 147"/>
                <a:gd name="T10" fmla="*/ 194 w 203"/>
                <a:gd name="T11" fmla="*/ 94 h 147"/>
                <a:gd name="T12" fmla="*/ 194 w 203"/>
                <a:gd name="T13" fmla="*/ 79 h 147"/>
                <a:gd name="T14" fmla="*/ 191 w 203"/>
                <a:gd name="T15" fmla="*/ 63 h 147"/>
                <a:gd name="T16" fmla="*/ 184 w 203"/>
                <a:gd name="T17" fmla="*/ 47 h 147"/>
                <a:gd name="T18" fmla="*/ 174 w 203"/>
                <a:gd name="T19" fmla="*/ 33 h 147"/>
                <a:gd name="T20" fmla="*/ 163 w 203"/>
                <a:gd name="T21" fmla="*/ 19 h 147"/>
                <a:gd name="T22" fmla="*/ 149 w 203"/>
                <a:gd name="T23" fmla="*/ 10 h 147"/>
                <a:gd name="T24" fmla="*/ 132 w 203"/>
                <a:gd name="T25" fmla="*/ 3 h 147"/>
                <a:gd name="T26" fmla="*/ 111 w 203"/>
                <a:gd name="T27" fmla="*/ 0 h 147"/>
                <a:gd name="T28" fmla="*/ 93 w 203"/>
                <a:gd name="T29" fmla="*/ 0 h 147"/>
                <a:gd name="T30" fmla="*/ 74 w 203"/>
                <a:gd name="T31" fmla="*/ 4 h 147"/>
                <a:gd name="T32" fmla="*/ 59 w 203"/>
                <a:gd name="T33" fmla="*/ 10 h 147"/>
                <a:gd name="T34" fmla="*/ 46 w 203"/>
                <a:gd name="T35" fmla="*/ 19 h 147"/>
                <a:gd name="T36" fmla="*/ 34 w 203"/>
                <a:gd name="T37" fmla="*/ 31 h 147"/>
                <a:gd name="T38" fmla="*/ 25 w 203"/>
                <a:gd name="T39" fmla="*/ 44 h 147"/>
                <a:gd name="T40" fmla="*/ 19 w 203"/>
                <a:gd name="T41" fmla="*/ 58 h 147"/>
                <a:gd name="T42" fmla="*/ 16 w 203"/>
                <a:gd name="T43" fmla="*/ 67 h 147"/>
                <a:gd name="T44" fmla="*/ 12 w 203"/>
                <a:gd name="T45" fmla="*/ 77 h 147"/>
                <a:gd name="T46" fmla="*/ 9 w 203"/>
                <a:gd name="T47" fmla="*/ 82 h 147"/>
                <a:gd name="T48" fmla="*/ 3 w 203"/>
                <a:gd name="T49" fmla="*/ 85 h 147"/>
                <a:gd name="T50" fmla="*/ 0 w 203"/>
                <a:gd name="T51" fmla="*/ 86 h 147"/>
                <a:gd name="T52" fmla="*/ 0 w 203"/>
                <a:gd name="T53" fmla="*/ 87 h 147"/>
                <a:gd name="T54" fmla="*/ 2 w 203"/>
                <a:gd name="T55" fmla="*/ 89 h 147"/>
                <a:gd name="T56" fmla="*/ 5 w 203"/>
                <a:gd name="T57" fmla="*/ 90 h 147"/>
                <a:gd name="T58" fmla="*/ 13 w 203"/>
                <a:gd name="T59" fmla="*/ 94 h 147"/>
                <a:gd name="T60" fmla="*/ 31 w 203"/>
                <a:gd name="T61" fmla="*/ 99 h 147"/>
                <a:gd name="T62" fmla="*/ 53 w 203"/>
                <a:gd name="T63" fmla="*/ 105 h 147"/>
                <a:gd name="T64" fmla="*/ 78 w 203"/>
                <a:gd name="T65" fmla="*/ 114 h 147"/>
                <a:gd name="T66" fmla="*/ 103 w 203"/>
                <a:gd name="T67" fmla="*/ 120 h 147"/>
                <a:gd name="T68" fmla="*/ 126 w 203"/>
                <a:gd name="T69" fmla="*/ 126 h 147"/>
                <a:gd name="T70" fmla="*/ 145 w 203"/>
                <a:gd name="T71" fmla="*/ 131 h 147"/>
                <a:gd name="T72" fmla="*/ 154 w 203"/>
                <a:gd name="T73" fmla="*/ 133 h 147"/>
                <a:gd name="T74" fmla="*/ 159 w 203"/>
                <a:gd name="T75" fmla="*/ 134 h 147"/>
                <a:gd name="T76" fmla="*/ 166 w 203"/>
                <a:gd name="T77" fmla="*/ 137 h 147"/>
                <a:gd name="T78" fmla="*/ 173 w 203"/>
                <a:gd name="T79" fmla="*/ 139 h 147"/>
                <a:gd name="T80" fmla="*/ 181 w 203"/>
                <a:gd name="T81" fmla="*/ 142 h 147"/>
                <a:gd name="T82" fmla="*/ 189 w 203"/>
                <a:gd name="T83" fmla="*/ 145 h 147"/>
                <a:gd name="T84" fmla="*/ 195 w 203"/>
                <a:gd name="T85" fmla="*/ 147 h 147"/>
                <a:gd name="T86" fmla="*/ 200 w 203"/>
                <a:gd name="T87" fmla="*/ 147 h 147"/>
                <a:gd name="T88" fmla="*/ 203 w 203"/>
                <a:gd name="T89" fmla="*/ 145 h 147"/>
                <a:gd name="T90" fmla="*/ 202 w 203"/>
                <a:gd name="T91" fmla="*/ 141 h 147"/>
                <a:gd name="T92" fmla="*/ 197 w 203"/>
                <a:gd name="T93" fmla="*/ 135 h 147"/>
                <a:gd name="T94" fmla="*/ 192 w 203"/>
                <a:gd name="T95" fmla="*/ 128 h 147"/>
                <a:gd name="T96" fmla="*/ 188 w 203"/>
                <a:gd name="T97" fmla="*/ 122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03" h="147">
                  <a:moveTo>
                    <a:pt x="188" y="122"/>
                  </a:moveTo>
                  <a:lnTo>
                    <a:pt x="188" y="119"/>
                  </a:lnTo>
                  <a:lnTo>
                    <a:pt x="188" y="116"/>
                  </a:lnTo>
                  <a:lnTo>
                    <a:pt x="188" y="112"/>
                  </a:lnTo>
                  <a:lnTo>
                    <a:pt x="191" y="108"/>
                  </a:lnTo>
                  <a:lnTo>
                    <a:pt x="194" y="94"/>
                  </a:lnTo>
                  <a:lnTo>
                    <a:pt x="194" y="79"/>
                  </a:lnTo>
                  <a:lnTo>
                    <a:pt x="191" y="63"/>
                  </a:lnTo>
                  <a:lnTo>
                    <a:pt x="184" y="47"/>
                  </a:lnTo>
                  <a:lnTo>
                    <a:pt x="174" y="33"/>
                  </a:lnTo>
                  <a:lnTo>
                    <a:pt x="163" y="19"/>
                  </a:lnTo>
                  <a:lnTo>
                    <a:pt x="149" y="10"/>
                  </a:lnTo>
                  <a:lnTo>
                    <a:pt x="132" y="3"/>
                  </a:lnTo>
                  <a:lnTo>
                    <a:pt x="111" y="0"/>
                  </a:lnTo>
                  <a:lnTo>
                    <a:pt x="93" y="0"/>
                  </a:lnTo>
                  <a:lnTo>
                    <a:pt x="74" y="4"/>
                  </a:lnTo>
                  <a:lnTo>
                    <a:pt x="59" y="10"/>
                  </a:lnTo>
                  <a:lnTo>
                    <a:pt x="46" y="19"/>
                  </a:lnTo>
                  <a:lnTo>
                    <a:pt x="34" y="31"/>
                  </a:lnTo>
                  <a:lnTo>
                    <a:pt x="25" y="44"/>
                  </a:lnTo>
                  <a:lnTo>
                    <a:pt x="19" y="58"/>
                  </a:lnTo>
                  <a:lnTo>
                    <a:pt x="16" y="67"/>
                  </a:lnTo>
                  <a:lnTo>
                    <a:pt x="12" y="77"/>
                  </a:lnTo>
                  <a:lnTo>
                    <a:pt x="9" y="82"/>
                  </a:lnTo>
                  <a:lnTo>
                    <a:pt x="3" y="85"/>
                  </a:lnTo>
                  <a:lnTo>
                    <a:pt x="0" y="86"/>
                  </a:lnTo>
                  <a:lnTo>
                    <a:pt x="0" y="87"/>
                  </a:lnTo>
                  <a:lnTo>
                    <a:pt x="2" y="89"/>
                  </a:lnTo>
                  <a:lnTo>
                    <a:pt x="5" y="90"/>
                  </a:lnTo>
                  <a:lnTo>
                    <a:pt x="13" y="94"/>
                  </a:lnTo>
                  <a:lnTo>
                    <a:pt x="31" y="99"/>
                  </a:lnTo>
                  <a:lnTo>
                    <a:pt x="53" y="105"/>
                  </a:lnTo>
                  <a:lnTo>
                    <a:pt x="78" y="114"/>
                  </a:lnTo>
                  <a:lnTo>
                    <a:pt x="103" y="120"/>
                  </a:lnTo>
                  <a:lnTo>
                    <a:pt x="126" y="126"/>
                  </a:lnTo>
                  <a:lnTo>
                    <a:pt x="145" y="131"/>
                  </a:lnTo>
                  <a:lnTo>
                    <a:pt x="154" y="133"/>
                  </a:lnTo>
                  <a:lnTo>
                    <a:pt x="159" y="134"/>
                  </a:lnTo>
                  <a:lnTo>
                    <a:pt x="166" y="137"/>
                  </a:lnTo>
                  <a:lnTo>
                    <a:pt x="173" y="139"/>
                  </a:lnTo>
                  <a:lnTo>
                    <a:pt x="181" y="142"/>
                  </a:lnTo>
                  <a:lnTo>
                    <a:pt x="189" y="145"/>
                  </a:lnTo>
                  <a:lnTo>
                    <a:pt x="195" y="147"/>
                  </a:lnTo>
                  <a:lnTo>
                    <a:pt x="200" y="147"/>
                  </a:lnTo>
                  <a:lnTo>
                    <a:pt x="203" y="145"/>
                  </a:lnTo>
                  <a:lnTo>
                    <a:pt x="202" y="141"/>
                  </a:lnTo>
                  <a:lnTo>
                    <a:pt x="197" y="135"/>
                  </a:lnTo>
                  <a:lnTo>
                    <a:pt x="192" y="128"/>
                  </a:lnTo>
                  <a:lnTo>
                    <a:pt x="188" y="122"/>
                  </a:lnTo>
                  <a:close/>
                </a:path>
              </a:pathLst>
            </a:custGeom>
            <a:solidFill>
              <a:srgbClr val="FFE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2" name="Freeform 457"/>
            <p:cNvSpPr>
              <a:spLocks/>
            </p:cNvSpPr>
            <p:nvPr/>
          </p:nvSpPr>
          <p:spPr bwMode="auto">
            <a:xfrm flipH="1">
              <a:off x="5650" y="2177"/>
              <a:ext cx="260" cy="863"/>
            </a:xfrm>
            <a:custGeom>
              <a:avLst/>
              <a:gdLst>
                <a:gd name="T0" fmla="*/ 38 w 222"/>
                <a:gd name="T1" fmla="*/ 7 h 738"/>
                <a:gd name="T2" fmla="*/ 20 w 222"/>
                <a:gd name="T3" fmla="*/ 22 h 738"/>
                <a:gd name="T4" fmla="*/ 6 w 222"/>
                <a:gd name="T5" fmla="*/ 42 h 738"/>
                <a:gd name="T6" fmla="*/ 0 w 222"/>
                <a:gd name="T7" fmla="*/ 68 h 738"/>
                <a:gd name="T8" fmla="*/ 7 w 222"/>
                <a:gd name="T9" fmla="*/ 92 h 738"/>
                <a:gd name="T10" fmla="*/ 20 w 222"/>
                <a:gd name="T11" fmla="*/ 117 h 738"/>
                <a:gd name="T12" fmla="*/ 35 w 222"/>
                <a:gd name="T13" fmla="*/ 144 h 738"/>
                <a:gd name="T14" fmla="*/ 48 w 222"/>
                <a:gd name="T15" fmla="*/ 164 h 738"/>
                <a:gd name="T16" fmla="*/ 56 w 222"/>
                <a:gd name="T17" fmla="*/ 180 h 738"/>
                <a:gd name="T18" fmla="*/ 75 w 222"/>
                <a:gd name="T19" fmla="*/ 221 h 738"/>
                <a:gd name="T20" fmla="*/ 98 w 222"/>
                <a:gd name="T21" fmla="*/ 271 h 738"/>
                <a:gd name="T22" fmla="*/ 118 w 222"/>
                <a:gd name="T23" fmla="*/ 313 h 738"/>
                <a:gd name="T24" fmla="*/ 128 w 222"/>
                <a:gd name="T25" fmla="*/ 336 h 738"/>
                <a:gd name="T26" fmla="*/ 135 w 222"/>
                <a:gd name="T27" fmla="*/ 362 h 738"/>
                <a:gd name="T28" fmla="*/ 133 w 222"/>
                <a:gd name="T29" fmla="*/ 374 h 738"/>
                <a:gd name="T30" fmla="*/ 124 w 222"/>
                <a:gd name="T31" fmla="*/ 394 h 738"/>
                <a:gd name="T32" fmla="*/ 111 w 222"/>
                <a:gd name="T33" fmla="*/ 422 h 738"/>
                <a:gd name="T34" fmla="*/ 101 w 222"/>
                <a:gd name="T35" fmla="*/ 449 h 738"/>
                <a:gd name="T36" fmla="*/ 96 w 222"/>
                <a:gd name="T37" fmla="*/ 495 h 738"/>
                <a:gd name="T38" fmla="*/ 103 w 222"/>
                <a:gd name="T39" fmla="*/ 562 h 738"/>
                <a:gd name="T40" fmla="*/ 105 w 222"/>
                <a:gd name="T41" fmla="*/ 603 h 738"/>
                <a:gd name="T42" fmla="*/ 103 w 222"/>
                <a:gd name="T43" fmla="*/ 681 h 738"/>
                <a:gd name="T44" fmla="*/ 112 w 222"/>
                <a:gd name="T45" fmla="*/ 722 h 738"/>
                <a:gd name="T46" fmla="*/ 122 w 222"/>
                <a:gd name="T47" fmla="*/ 737 h 738"/>
                <a:gd name="T48" fmla="*/ 132 w 222"/>
                <a:gd name="T49" fmla="*/ 736 h 738"/>
                <a:gd name="T50" fmla="*/ 136 w 222"/>
                <a:gd name="T51" fmla="*/ 722 h 738"/>
                <a:gd name="T52" fmla="*/ 142 w 222"/>
                <a:gd name="T53" fmla="*/ 686 h 738"/>
                <a:gd name="T54" fmla="*/ 164 w 222"/>
                <a:gd name="T55" fmla="*/ 585 h 738"/>
                <a:gd name="T56" fmla="*/ 176 w 222"/>
                <a:gd name="T57" fmla="*/ 536 h 738"/>
                <a:gd name="T58" fmla="*/ 188 w 222"/>
                <a:gd name="T59" fmla="*/ 487 h 738"/>
                <a:gd name="T60" fmla="*/ 195 w 222"/>
                <a:gd name="T61" fmla="*/ 451 h 738"/>
                <a:gd name="T62" fmla="*/ 201 w 222"/>
                <a:gd name="T63" fmla="*/ 418 h 738"/>
                <a:gd name="T64" fmla="*/ 209 w 222"/>
                <a:gd name="T65" fmla="*/ 396 h 738"/>
                <a:gd name="T66" fmla="*/ 221 w 222"/>
                <a:gd name="T67" fmla="*/ 366 h 738"/>
                <a:gd name="T68" fmla="*/ 218 w 222"/>
                <a:gd name="T69" fmla="*/ 328 h 738"/>
                <a:gd name="T70" fmla="*/ 205 w 222"/>
                <a:gd name="T71" fmla="*/ 259 h 738"/>
                <a:gd name="T72" fmla="*/ 197 w 222"/>
                <a:gd name="T73" fmla="*/ 208 h 738"/>
                <a:gd name="T74" fmla="*/ 187 w 222"/>
                <a:gd name="T75" fmla="*/ 153 h 738"/>
                <a:gd name="T76" fmla="*/ 167 w 222"/>
                <a:gd name="T77" fmla="*/ 91 h 738"/>
                <a:gd name="T78" fmla="*/ 137 w 222"/>
                <a:gd name="T79" fmla="*/ 38 h 738"/>
                <a:gd name="T80" fmla="*/ 103 w 222"/>
                <a:gd name="T81" fmla="*/ 8 h 738"/>
                <a:gd name="T82" fmla="*/ 66 w 222"/>
                <a:gd name="T83" fmla="*/ 0 h 7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22" h="738">
                  <a:moveTo>
                    <a:pt x="48" y="3"/>
                  </a:moveTo>
                  <a:lnTo>
                    <a:pt x="38" y="7"/>
                  </a:lnTo>
                  <a:lnTo>
                    <a:pt x="29" y="14"/>
                  </a:lnTo>
                  <a:lnTo>
                    <a:pt x="20" y="22"/>
                  </a:lnTo>
                  <a:lnTo>
                    <a:pt x="12" y="31"/>
                  </a:lnTo>
                  <a:lnTo>
                    <a:pt x="6" y="42"/>
                  </a:lnTo>
                  <a:lnTo>
                    <a:pt x="2" y="55"/>
                  </a:lnTo>
                  <a:lnTo>
                    <a:pt x="0" y="68"/>
                  </a:lnTo>
                  <a:lnTo>
                    <a:pt x="3" y="81"/>
                  </a:lnTo>
                  <a:lnTo>
                    <a:pt x="7" y="92"/>
                  </a:lnTo>
                  <a:lnTo>
                    <a:pt x="13" y="104"/>
                  </a:lnTo>
                  <a:lnTo>
                    <a:pt x="20" y="117"/>
                  </a:lnTo>
                  <a:lnTo>
                    <a:pt x="27" y="131"/>
                  </a:lnTo>
                  <a:lnTo>
                    <a:pt x="35" y="144"/>
                  </a:lnTo>
                  <a:lnTo>
                    <a:pt x="42" y="155"/>
                  </a:lnTo>
                  <a:lnTo>
                    <a:pt x="48" y="164"/>
                  </a:lnTo>
                  <a:lnTo>
                    <a:pt x="51" y="171"/>
                  </a:lnTo>
                  <a:lnTo>
                    <a:pt x="56" y="180"/>
                  </a:lnTo>
                  <a:lnTo>
                    <a:pt x="64" y="198"/>
                  </a:lnTo>
                  <a:lnTo>
                    <a:pt x="75" y="221"/>
                  </a:lnTo>
                  <a:lnTo>
                    <a:pt x="87" y="246"/>
                  </a:lnTo>
                  <a:lnTo>
                    <a:pt x="98" y="271"/>
                  </a:lnTo>
                  <a:lnTo>
                    <a:pt x="110" y="294"/>
                  </a:lnTo>
                  <a:lnTo>
                    <a:pt x="118" y="313"/>
                  </a:lnTo>
                  <a:lnTo>
                    <a:pt x="122" y="323"/>
                  </a:lnTo>
                  <a:lnTo>
                    <a:pt x="128" y="336"/>
                  </a:lnTo>
                  <a:lnTo>
                    <a:pt x="133" y="350"/>
                  </a:lnTo>
                  <a:lnTo>
                    <a:pt x="135" y="362"/>
                  </a:lnTo>
                  <a:lnTo>
                    <a:pt x="135" y="369"/>
                  </a:lnTo>
                  <a:lnTo>
                    <a:pt x="133" y="374"/>
                  </a:lnTo>
                  <a:lnTo>
                    <a:pt x="129" y="382"/>
                  </a:lnTo>
                  <a:lnTo>
                    <a:pt x="124" y="394"/>
                  </a:lnTo>
                  <a:lnTo>
                    <a:pt x="118" y="407"/>
                  </a:lnTo>
                  <a:lnTo>
                    <a:pt x="111" y="422"/>
                  </a:lnTo>
                  <a:lnTo>
                    <a:pt x="105" y="436"/>
                  </a:lnTo>
                  <a:lnTo>
                    <a:pt x="101" y="449"/>
                  </a:lnTo>
                  <a:lnTo>
                    <a:pt x="98" y="460"/>
                  </a:lnTo>
                  <a:lnTo>
                    <a:pt x="96" y="495"/>
                  </a:lnTo>
                  <a:lnTo>
                    <a:pt x="98" y="531"/>
                  </a:lnTo>
                  <a:lnTo>
                    <a:pt x="103" y="562"/>
                  </a:lnTo>
                  <a:lnTo>
                    <a:pt x="105" y="578"/>
                  </a:lnTo>
                  <a:lnTo>
                    <a:pt x="105" y="603"/>
                  </a:lnTo>
                  <a:lnTo>
                    <a:pt x="104" y="642"/>
                  </a:lnTo>
                  <a:lnTo>
                    <a:pt x="103" y="681"/>
                  </a:lnTo>
                  <a:lnTo>
                    <a:pt x="106" y="708"/>
                  </a:lnTo>
                  <a:lnTo>
                    <a:pt x="112" y="722"/>
                  </a:lnTo>
                  <a:lnTo>
                    <a:pt x="117" y="731"/>
                  </a:lnTo>
                  <a:lnTo>
                    <a:pt x="122" y="737"/>
                  </a:lnTo>
                  <a:lnTo>
                    <a:pt x="129" y="738"/>
                  </a:lnTo>
                  <a:lnTo>
                    <a:pt x="132" y="736"/>
                  </a:lnTo>
                  <a:lnTo>
                    <a:pt x="135" y="729"/>
                  </a:lnTo>
                  <a:lnTo>
                    <a:pt x="136" y="722"/>
                  </a:lnTo>
                  <a:lnTo>
                    <a:pt x="137" y="713"/>
                  </a:lnTo>
                  <a:lnTo>
                    <a:pt x="142" y="686"/>
                  </a:lnTo>
                  <a:lnTo>
                    <a:pt x="152" y="637"/>
                  </a:lnTo>
                  <a:lnTo>
                    <a:pt x="164" y="585"/>
                  </a:lnTo>
                  <a:lnTo>
                    <a:pt x="171" y="555"/>
                  </a:lnTo>
                  <a:lnTo>
                    <a:pt x="176" y="536"/>
                  </a:lnTo>
                  <a:lnTo>
                    <a:pt x="182" y="511"/>
                  </a:lnTo>
                  <a:lnTo>
                    <a:pt x="188" y="487"/>
                  </a:lnTo>
                  <a:lnTo>
                    <a:pt x="193" y="467"/>
                  </a:lnTo>
                  <a:lnTo>
                    <a:pt x="195" y="451"/>
                  </a:lnTo>
                  <a:lnTo>
                    <a:pt x="197" y="433"/>
                  </a:lnTo>
                  <a:lnTo>
                    <a:pt x="201" y="418"/>
                  </a:lnTo>
                  <a:lnTo>
                    <a:pt x="203" y="406"/>
                  </a:lnTo>
                  <a:lnTo>
                    <a:pt x="209" y="396"/>
                  </a:lnTo>
                  <a:lnTo>
                    <a:pt x="216" y="381"/>
                  </a:lnTo>
                  <a:lnTo>
                    <a:pt x="221" y="366"/>
                  </a:lnTo>
                  <a:lnTo>
                    <a:pt x="222" y="350"/>
                  </a:lnTo>
                  <a:lnTo>
                    <a:pt x="218" y="328"/>
                  </a:lnTo>
                  <a:lnTo>
                    <a:pt x="212" y="294"/>
                  </a:lnTo>
                  <a:lnTo>
                    <a:pt x="205" y="259"/>
                  </a:lnTo>
                  <a:lnTo>
                    <a:pt x="201" y="231"/>
                  </a:lnTo>
                  <a:lnTo>
                    <a:pt x="197" y="208"/>
                  </a:lnTo>
                  <a:lnTo>
                    <a:pt x="193" y="182"/>
                  </a:lnTo>
                  <a:lnTo>
                    <a:pt x="187" y="153"/>
                  </a:lnTo>
                  <a:lnTo>
                    <a:pt x="180" y="126"/>
                  </a:lnTo>
                  <a:lnTo>
                    <a:pt x="167" y="91"/>
                  </a:lnTo>
                  <a:lnTo>
                    <a:pt x="153" y="61"/>
                  </a:lnTo>
                  <a:lnTo>
                    <a:pt x="137" y="38"/>
                  </a:lnTo>
                  <a:lnTo>
                    <a:pt x="121" y="19"/>
                  </a:lnTo>
                  <a:lnTo>
                    <a:pt x="103" y="8"/>
                  </a:lnTo>
                  <a:lnTo>
                    <a:pt x="84" y="1"/>
                  </a:lnTo>
                  <a:lnTo>
                    <a:pt x="66" y="0"/>
                  </a:lnTo>
                  <a:lnTo>
                    <a:pt x="48" y="3"/>
                  </a:lnTo>
                  <a:close/>
                </a:path>
              </a:pathLst>
            </a:custGeom>
            <a:solidFill>
              <a:srgbClr val="C9A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3" name="Freeform 458"/>
            <p:cNvSpPr>
              <a:spLocks/>
            </p:cNvSpPr>
            <p:nvPr/>
          </p:nvSpPr>
          <p:spPr bwMode="auto">
            <a:xfrm flipH="1">
              <a:off x="5821" y="2223"/>
              <a:ext cx="23" cy="24"/>
            </a:xfrm>
            <a:custGeom>
              <a:avLst/>
              <a:gdLst>
                <a:gd name="T0" fmla="*/ 13 w 20"/>
                <a:gd name="T1" fmla="*/ 18 h 19"/>
                <a:gd name="T2" fmla="*/ 16 w 20"/>
                <a:gd name="T3" fmla="*/ 17 h 19"/>
                <a:gd name="T4" fmla="*/ 18 w 20"/>
                <a:gd name="T5" fmla="*/ 14 h 19"/>
                <a:gd name="T6" fmla="*/ 20 w 20"/>
                <a:gd name="T7" fmla="*/ 10 h 19"/>
                <a:gd name="T8" fmla="*/ 20 w 20"/>
                <a:gd name="T9" fmla="*/ 7 h 19"/>
                <a:gd name="T10" fmla="*/ 17 w 20"/>
                <a:gd name="T11" fmla="*/ 3 h 19"/>
                <a:gd name="T12" fmla="*/ 15 w 20"/>
                <a:gd name="T13" fmla="*/ 1 h 19"/>
                <a:gd name="T14" fmla="*/ 11 w 20"/>
                <a:gd name="T15" fmla="*/ 0 h 19"/>
                <a:gd name="T16" fmla="*/ 7 w 20"/>
                <a:gd name="T17" fmla="*/ 0 h 19"/>
                <a:gd name="T18" fmla="*/ 3 w 20"/>
                <a:gd name="T19" fmla="*/ 1 h 19"/>
                <a:gd name="T20" fmla="*/ 1 w 20"/>
                <a:gd name="T21" fmla="*/ 4 h 19"/>
                <a:gd name="T22" fmla="*/ 0 w 20"/>
                <a:gd name="T23" fmla="*/ 8 h 19"/>
                <a:gd name="T24" fmla="*/ 0 w 20"/>
                <a:gd name="T25" fmla="*/ 13 h 19"/>
                <a:gd name="T26" fmla="*/ 2 w 20"/>
                <a:gd name="T27" fmla="*/ 16 h 19"/>
                <a:gd name="T28" fmla="*/ 6 w 20"/>
                <a:gd name="T29" fmla="*/ 18 h 19"/>
                <a:gd name="T30" fmla="*/ 9 w 20"/>
                <a:gd name="T31" fmla="*/ 19 h 19"/>
                <a:gd name="T32" fmla="*/ 13 w 20"/>
                <a:gd name="T33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" h="19">
                  <a:moveTo>
                    <a:pt x="13" y="18"/>
                  </a:moveTo>
                  <a:lnTo>
                    <a:pt x="16" y="17"/>
                  </a:lnTo>
                  <a:lnTo>
                    <a:pt x="18" y="14"/>
                  </a:lnTo>
                  <a:lnTo>
                    <a:pt x="20" y="10"/>
                  </a:lnTo>
                  <a:lnTo>
                    <a:pt x="20" y="7"/>
                  </a:lnTo>
                  <a:lnTo>
                    <a:pt x="17" y="3"/>
                  </a:lnTo>
                  <a:lnTo>
                    <a:pt x="15" y="1"/>
                  </a:lnTo>
                  <a:lnTo>
                    <a:pt x="11" y="0"/>
                  </a:lnTo>
                  <a:lnTo>
                    <a:pt x="7" y="0"/>
                  </a:lnTo>
                  <a:lnTo>
                    <a:pt x="3" y="1"/>
                  </a:lnTo>
                  <a:lnTo>
                    <a:pt x="1" y="4"/>
                  </a:lnTo>
                  <a:lnTo>
                    <a:pt x="0" y="8"/>
                  </a:lnTo>
                  <a:lnTo>
                    <a:pt x="0" y="13"/>
                  </a:lnTo>
                  <a:lnTo>
                    <a:pt x="2" y="16"/>
                  </a:lnTo>
                  <a:lnTo>
                    <a:pt x="6" y="18"/>
                  </a:lnTo>
                  <a:lnTo>
                    <a:pt x="9" y="19"/>
                  </a:lnTo>
                  <a:lnTo>
                    <a:pt x="13" y="18"/>
                  </a:lnTo>
                  <a:close/>
                </a:path>
              </a:pathLst>
            </a:custGeom>
            <a:solidFill>
              <a:srgbClr val="C9A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704" name="Group 459"/>
            <p:cNvGrpSpPr>
              <a:grpSpLocks/>
            </p:cNvGrpSpPr>
            <p:nvPr/>
          </p:nvGrpSpPr>
          <p:grpSpPr bwMode="auto">
            <a:xfrm rot="248232">
              <a:off x="5617" y="2976"/>
              <a:ext cx="211" cy="124"/>
              <a:chOff x="5605" y="2970"/>
              <a:chExt cx="211" cy="124"/>
            </a:xfrm>
          </p:grpSpPr>
          <p:sp>
            <p:nvSpPr>
              <p:cNvPr id="735" name="Freeform 460"/>
              <p:cNvSpPr>
                <a:spLocks/>
              </p:cNvSpPr>
              <p:nvPr/>
            </p:nvSpPr>
            <p:spPr bwMode="auto">
              <a:xfrm flipH="1">
                <a:off x="5755" y="2984"/>
                <a:ext cx="24" cy="24"/>
              </a:xfrm>
              <a:custGeom>
                <a:avLst/>
                <a:gdLst>
                  <a:gd name="T0" fmla="*/ 13 w 20"/>
                  <a:gd name="T1" fmla="*/ 20 h 20"/>
                  <a:gd name="T2" fmla="*/ 16 w 20"/>
                  <a:gd name="T3" fmla="*/ 18 h 20"/>
                  <a:gd name="T4" fmla="*/ 19 w 20"/>
                  <a:gd name="T5" fmla="*/ 15 h 20"/>
                  <a:gd name="T6" fmla="*/ 20 w 20"/>
                  <a:gd name="T7" fmla="*/ 12 h 20"/>
                  <a:gd name="T8" fmla="*/ 19 w 20"/>
                  <a:gd name="T9" fmla="*/ 7 h 20"/>
                  <a:gd name="T10" fmla="*/ 17 w 20"/>
                  <a:gd name="T11" fmla="*/ 4 h 20"/>
                  <a:gd name="T12" fmla="*/ 14 w 20"/>
                  <a:gd name="T13" fmla="*/ 2 h 20"/>
                  <a:gd name="T14" fmla="*/ 11 w 20"/>
                  <a:gd name="T15" fmla="*/ 0 h 20"/>
                  <a:gd name="T16" fmla="*/ 7 w 20"/>
                  <a:gd name="T17" fmla="*/ 0 h 20"/>
                  <a:gd name="T18" fmla="*/ 4 w 20"/>
                  <a:gd name="T19" fmla="*/ 3 h 20"/>
                  <a:gd name="T20" fmla="*/ 1 w 20"/>
                  <a:gd name="T21" fmla="*/ 5 h 20"/>
                  <a:gd name="T22" fmla="*/ 0 w 20"/>
                  <a:gd name="T23" fmla="*/ 9 h 20"/>
                  <a:gd name="T24" fmla="*/ 0 w 20"/>
                  <a:gd name="T25" fmla="*/ 13 h 20"/>
                  <a:gd name="T26" fmla="*/ 2 w 20"/>
                  <a:gd name="T27" fmla="*/ 17 h 20"/>
                  <a:gd name="T28" fmla="*/ 5 w 20"/>
                  <a:gd name="T29" fmla="*/ 19 h 20"/>
                  <a:gd name="T30" fmla="*/ 8 w 20"/>
                  <a:gd name="T31" fmla="*/ 20 h 20"/>
                  <a:gd name="T32" fmla="*/ 13 w 20"/>
                  <a:gd name="T33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0" h="20">
                    <a:moveTo>
                      <a:pt x="13" y="20"/>
                    </a:moveTo>
                    <a:lnTo>
                      <a:pt x="16" y="18"/>
                    </a:lnTo>
                    <a:lnTo>
                      <a:pt x="19" y="15"/>
                    </a:lnTo>
                    <a:lnTo>
                      <a:pt x="20" y="12"/>
                    </a:lnTo>
                    <a:lnTo>
                      <a:pt x="19" y="7"/>
                    </a:lnTo>
                    <a:lnTo>
                      <a:pt x="17" y="4"/>
                    </a:lnTo>
                    <a:lnTo>
                      <a:pt x="14" y="2"/>
                    </a:lnTo>
                    <a:lnTo>
                      <a:pt x="11" y="0"/>
                    </a:lnTo>
                    <a:lnTo>
                      <a:pt x="7" y="0"/>
                    </a:lnTo>
                    <a:lnTo>
                      <a:pt x="4" y="3"/>
                    </a:lnTo>
                    <a:lnTo>
                      <a:pt x="1" y="5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2" y="17"/>
                    </a:lnTo>
                    <a:lnTo>
                      <a:pt x="5" y="19"/>
                    </a:lnTo>
                    <a:lnTo>
                      <a:pt x="8" y="20"/>
                    </a:lnTo>
                    <a:lnTo>
                      <a:pt x="13" y="20"/>
                    </a:lnTo>
                    <a:close/>
                  </a:path>
                </a:pathLst>
              </a:custGeom>
              <a:solidFill>
                <a:srgbClr val="C9A5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6" name="Freeform 461"/>
              <p:cNvSpPr>
                <a:spLocks/>
              </p:cNvSpPr>
              <p:nvPr/>
            </p:nvSpPr>
            <p:spPr bwMode="auto">
              <a:xfrm flipH="1">
                <a:off x="5608" y="2970"/>
                <a:ext cx="203" cy="115"/>
              </a:xfrm>
              <a:custGeom>
                <a:avLst/>
                <a:gdLst>
                  <a:gd name="T0" fmla="*/ 31 w 173"/>
                  <a:gd name="T1" fmla="*/ 0 h 97"/>
                  <a:gd name="T2" fmla="*/ 27 w 173"/>
                  <a:gd name="T3" fmla="*/ 2 h 97"/>
                  <a:gd name="T4" fmla="*/ 23 w 173"/>
                  <a:gd name="T5" fmla="*/ 6 h 97"/>
                  <a:gd name="T6" fmla="*/ 18 w 173"/>
                  <a:gd name="T7" fmla="*/ 13 h 97"/>
                  <a:gd name="T8" fmla="*/ 15 w 173"/>
                  <a:gd name="T9" fmla="*/ 20 h 97"/>
                  <a:gd name="T10" fmla="*/ 10 w 173"/>
                  <a:gd name="T11" fmla="*/ 29 h 97"/>
                  <a:gd name="T12" fmla="*/ 4 w 173"/>
                  <a:gd name="T13" fmla="*/ 38 h 97"/>
                  <a:gd name="T14" fmla="*/ 0 w 173"/>
                  <a:gd name="T15" fmla="*/ 49 h 97"/>
                  <a:gd name="T16" fmla="*/ 0 w 173"/>
                  <a:gd name="T17" fmla="*/ 61 h 97"/>
                  <a:gd name="T18" fmla="*/ 0 w 173"/>
                  <a:gd name="T19" fmla="*/ 70 h 97"/>
                  <a:gd name="T20" fmla="*/ 0 w 173"/>
                  <a:gd name="T21" fmla="*/ 75 h 97"/>
                  <a:gd name="T22" fmla="*/ 1 w 173"/>
                  <a:gd name="T23" fmla="*/ 78 h 97"/>
                  <a:gd name="T24" fmla="*/ 5 w 173"/>
                  <a:gd name="T25" fmla="*/ 79 h 97"/>
                  <a:gd name="T26" fmla="*/ 10 w 173"/>
                  <a:gd name="T27" fmla="*/ 79 h 97"/>
                  <a:gd name="T28" fmla="*/ 16 w 173"/>
                  <a:gd name="T29" fmla="*/ 79 h 97"/>
                  <a:gd name="T30" fmla="*/ 24 w 173"/>
                  <a:gd name="T31" fmla="*/ 81 h 97"/>
                  <a:gd name="T32" fmla="*/ 34 w 173"/>
                  <a:gd name="T33" fmla="*/ 83 h 97"/>
                  <a:gd name="T34" fmla="*/ 41 w 173"/>
                  <a:gd name="T35" fmla="*/ 85 h 97"/>
                  <a:gd name="T36" fmla="*/ 50 w 173"/>
                  <a:gd name="T37" fmla="*/ 87 h 97"/>
                  <a:gd name="T38" fmla="*/ 61 w 173"/>
                  <a:gd name="T39" fmla="*/ 90 h 97"/>
                  <a:gd name="T40" fmla="*/ 72 w 173"/>
                  <a:gd name="T41" fmla="*/ 92 h 97"/>
                  <a:gd name="T42" fmla="*/ 84 w 173"/>
                  <a:gd name="T43" fmla="*/ 94 h 97"/>
                  <a:gd name="T44" fmla="*/ 95 w 173"/>
                  <a:gd name="T45" fmla="*/ 96 h 97"/>
                  <a:gd name="T46" fmla="*/ 107 w 173"/>
                  <a:gd name="T47" fmla="*/ 97 h 97"/>
                  <a:gd name="T48" fmla="*/ 117 w 173"/>
                  <a:gd name="T49" fmla="*/ 97 h 97"/>
                  <a:gd name="T50" fmla="*/ 126 w 173"/>
                  <a:gd name="T51" fmla="*/ 97 h 97"/>
                  <a:gd name="T52" fmla="*/ 136 w 173"/>
                  <a:gd name="T53" fmla="*/ 97 h 97"/>
                  <a:gd name="T54" fmla="*/ 146 w 173"/>
                  <a:gd name="T55" fmla="*/ 97 h 97"/>
                  <a:gd name="T56" fmla="*/ 154 w 173"/>
                  <a:gd name="T57" fmla="*/ 97 h 97"/>
                  <a:gd name="T58" fmla="*/ 162 w 173"/>
                  <a:gd name="T59" fmla="*/ 96 h 97"/>
                  <a:gd name="T60" fmla="*/ 167 w 173"/>
                  <a:gd name="T61" fmla="*/ 94 h 97"/>
                  <a:gd name="T62" fmla="*/ 172 w 173"/>
                  <a:gd name="T63" fmla="*/ 92 h 97"/>
                  <a:gd name="T64" fmla="*/ 173 w 173"/>
                  <a:gd name="T65" fmla="*/ 90 h 97"/>
                  <a:gd name="T66" fmla="*/ 171 w 173"/>
                  <a:gd name="T67" fmla="*/ 86 h 97"/>
                  <a:gd name="T68" fmla="*/ 165 w 173"/>
                  <a:gd name="T69" fmla="*/ 82 h 97"/>
                  <a:gd name="T70" fmla="*/ 157 w 173"/>
                  <a:gd name="T71" fmla="*/ 77 h 97"/>
                  <a:gd name="T72" fmla="*/ 148 w 173"/>
                  <a:gd name="T73" fmla="*/ 73 h 97"/>
                  <a:gd name="T74" fmla="*/ 139 w 173"/>
                  <a:gd name="T75" fmla="*/ 68 h 97"/>
                  <a:gd name="T76" fmla="*/ 128 w 173"/>
                  <a:gd name="T77" fmla="*/ 63 h 97"/>
                  <a:gd name="T78" fmla="*/ 121 w 173"/>
                  <a:gd name="T79" fmla="*/ 60 h 97"/>
                  <a:gd name="T80" fmla="*/ 116 w 173"/>
                  <a:gd name="T81" fmla="*/ 58 h 97"/>
                  <a:gd name="T82" fmla="*/ 107 w 173"/>
                  <a:gd name="T83" fmla="*/ 49 h 97"/>
                  <a:gd name="T84" fmla="*/ 95 w 173"/>
                  <a:gd name="T85" fmla="*/ 40 h 97"/>
                  <a:gd name="T86" fmla="*/ 82 w 173"/>
                  <a:gd name="T87" fmla="*/ 30 h 97"/>
                  <a:gd name="T88" fmla="*/ 70 w 173"/>
                  <a:gd name="T89" fmla="*/ 20 h 97"/>
                  <a:gd name="T90" fmla="*/ 58 w 173"/>
                  <a:gd name="T91" fmla="*/ 11 h 97"/>
                  <a:gd name="T92" fmla="*/ 47 w 173"/>
                  <a:gd name="T93" fmla="*/ 5 h 97"/>
                  <a:gd name="T94" fmla="*/ 38 w 173"/>
                  <a:gd name="T95" fmla="*/ 0 h 97"/>
                  <a:gd name="T96" fmla="*/ 31 w 173"/>
                  <a:gd name="T97" fmla="*/ 0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73" h="97">
                    <a:moveTo>
                      <a:pt x="31" y="0"/>
                    </a:moveTo>
                    <a:lnTo>
                      <a:pt x="27" y="2"/>
                    </a:lnTo>
                    <a:lnTo>
                      <a:pt x="23" y="6"/>
                    </a:lnTo>
                    <a:lnTo>
                      <a:pt x="18" y="13"/>
                    </a:lnTo>
                    <a:lnTo>
                      <a:pt x="15" y="20"/>
                    </a:lnTo>
                    <a:lnTo>
                      <a:pt x="10" y="29"/>
                    </a:lnTo>
                    <a:lnTo>
                      <a:pt x="4" y="38"/>
                    </a:lnTo>
                    <a:lnTo>
                      <a:pt x="0" y="49"/>
                    </a:lnTo>
                    <a:lnTo>
                      <a:pt x="0" y="61"/>
                    </a:lnTo>
                    <a:lnTo>
                      <a:pt x="0" y="70"/>
                    </a:lnTo>
                    <a:lnTo>
                      <a:pt x="0" y="75"/>
                    </a:lnTo>
                    <a:lnTo>
                      <a:pt x="1" y="78"/>
                    </a:lnTo>
                    <a:lnTo>
                      <a:pt x="5" y="79"/>
                    </a:lnTo>
                    <a:lnTo>
                      <a:pt x="10" y="79"/>
                    </a:lnTo>
                    <a:lnTo>
                      <a:pt x="16" y="79"/>
                    </a:lnTo>
                    <a:lnTo>
                      <a:pt x="24" y="81"/>
                    </a:lnTo>
                    <a:lnTo>
                      <a:pt x="34" y="83"/>
                    </a:lnTo>
                    <a:lnTo>
                      <a:pt x="41" y="85"/>
                    </a:lnTo>
                    <a:lnTo>
                      <a:pt x="50" y="87"/>
                    </a:lnTo>
                    <a:lnTo>
                      <a:pt x="61" y="90"/>
                    </a:lnTo>
                    <a:lnTo>
                      <a:pt x="72" y="92"/>
                    </a:lnTo>
                    <a:lnTo>
                      <a:pt x="84" y="94"/>
                    </a:lnTo>
                    <a:lnTo>
                      <a:pt x="95" y="96"/>
                    </a:lnTo>
                    <a:lnTo>
                      <a:pt x="107" y="97"/>
                    </a:lnTo>
                    <a:lnTo>
                      <a:pt x="117" y="97"/>
                    </a:lnTo>
                    <a:lnTo>
                      <a:pt x="126" y="97"/>
                    </a:lnTo>
                    <a:lnTo>
                      <a:pt x="136" y="97"/>
                    </a:lnTo>
                    <a:lnTo>
                      <a:pt x="146" y="97"/>
                    </a:lnTo>
                    <a:lnTo>
                      <a:pt x="154" y="97"/>
                    </a:lnTo>
                    <a:lnTo>
                      <a:pt x="162" y="96"/>
                    </a:lnTo>
                    <a:lnTo>
                      <a:pt x="167" y="94"/>
                    </a:lnTo>
                    <a:lnTo>
                      <a:pt x="172" y="92"/>
                    </a:lnTo>
                    <a:lnTo>
                      <a:pt x="173" y="90"/>
                    </a:lnTo>
                    <a:lnTo>
                      <a:pt x="171" y="86"/>
                    </a:lnTo>
                    <a:lnTo>
                      <a:pt x="165" y="82"/>
                    </a:lnTo>
                    <a:lnTo>
                      <a:pt x="157" y="77"/>
                    </a:lnTo>
                    <a:lnTo>
                      <a:pt x="148" y="73"/>
                    </a:lnTo>
                    <a:lnTo>
                      <a:pt x="139" y="68"/>
                    </a:lnTo>
                    <a:lnTo>
                      <a:pt x="128" y="63"/>
                    </a:lnTo>
                    <a:lnTo>
                      <a:pt x="121" y="60"/>
                    </a:lnTo>
                    <a:lnTo>
                      <a:pt x="116" y="58"/>
                    </a:lnTo>
                    <a:lnTo>
                      <a:pt x="107" y="49"/>
                    </a:lnTo>
                    <a:lnTo>
                      <a:pt x="95" y="40"/>
                    </a:lnTo>
                    <a:lnTo>
                      <a:pt x="82" y="30"/>
                    </a:lnTo>
                    <a:lnTo>
                      <a:pt x="70" y="20"/>
                    </a:lnTo>
                    <a:lnTo>
                      <a:pt x="58" y="11"/>
                    </a:lnTo>
                    <a:lnTo>
                      <a:pt x="47" y="5"/>
                    </a:lnTo>
                    <a:lnTo>
                      <a:pt x="38" y="0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C9A5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" name="Freeform 462"/>
              <p:cNvSpPr>
                <a:spLocks/>
              </p:cNvSpPr>
              <p:nvPr/>
            </p:nvSpPr>
            <p:spPr bwMode="auto">
              <a:xfrm flipH="1">
                <a:off x="5755" y="2984"/>
                <a:ext cx="24" cy="24"/>
              </a:xfrm>
              <a:custGeom>
                <a:avLst/>
                <a:gdLst>
                  <a:gd name="T0" fmla="*/ 13 w 20"/>
                  <a:gd name="T1" fmla="*/ 20 h 20"/>
                  <a:gd name="T2" fmla="*/ 16 w 20"/>
                  <a:gd name="T3" fmla="*/ 18 h 20"/>
                  <a:gd name="T4" fmla="*/ 19 w 20"/>
                  <a:gd name="T5" fmla="*/ 14 h 20"/>
                  <a:gd name="T6" fmla="*/ 20 w 20"/>
                  <a:gd name="T7" fmla="*/ 11 h 20"/>
                  <a:gd name="T8" fmla="*/ 19 w 20"/>
                  <a:gd name="T9" fmla="*/ 7 h 20"/>
                  <a:gd name="T10" fmla="*/ 17 w 20"/>
                  <a:gd name="T11" fmla="*/ 4 h 20"/>
                  <a:gd name="T12" fmla="*/ 14 w 20"/>
                  <a:gd name="T13" fmla="*/ 2 h 20"/>
                  <a:gd name="T14" fmla="*/ 11 w 20"/>
                  <a:gd name="T15" fmla="*/ 0 h 20"/>
                  <a:gd name="T16" fmla="*/ 7 w 20"/>
                  <a:gd name="T17" fmla="*/ 0 h 20"/>
                  <a:gd name="T18" fmla="*/ 4 w 20"/>
                  <a:gd name="T19" fmla="*/ 3 h 20"/>
                  <a:gd name="T20" fmla="*/ 1 w 20"/>
                  <a:gd name="T21" fmla="*/ 6 h 20"/>
                  <a:gd name="T22" fmla="*/ 0 w 20"/>
                  <a:gd name="T23" fmla="*/ 10 h 20"/>
                  <a:gd name="T24" fmla="*/ 0 w 20"/>
                  <a:gd name="T25" fmla="*/ 13 h 20"/>
                  <a:gd name="T26" fmla="*/ 2 w 20"/>
                  <a:gd name="T27" fmla="*/ 17 h 20"/>
                  <a:gd name="T28" fmla="*/ 5 w 20"/>
                  <a:gd name="T29" fmla="*/ 19 h 20"/>
                  <a:gd name="T30" fmla="*/ 8 w 20"/>
                  <a:gd name="T31" fmla="*/ 20 h 20"/>
                  <a:gd name="T32" fmla="*/ 13 w 20"/>
                  <a:gd name="T33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0" h="20">
                    <a:moveTo>
                      <a:pt x="13" y="20"/>
                    </a:moveTo>
                    <a:lnTo>
                      <a:pt x="16" y="18"/>
                    </a:lnTo>
                    <a:lnTo>
                      <a:pt x="19" y="14"/>
                    </a:lnTo>
                    <a:lnTo>
                      <a:pt x="20" y="11"/>
                    </a:lnTo>
                    <a:lnTo>
                      <a:pt x="19" y="7"/>
                    </a:lnTo>
                    <a:lnTo>
                      <a:pt x="17" y="4"/>
                    </a:lnTo>
                    <a:lnTo>
                      <a:pt x="14" y="2"/>
                    </a:lnTo>
                    <a:lnTo>
                      <a:pt x="11" y="0"/>
                    </a:lnTo>
                    <a:lnTo>
                      <a:pt x="7" y="0"/>
                    </a:lnTo>
                    <a:lnTo>
                      <a:pt x="4" y="3"/>
                    </a:lnTo>
                    <a:lnTo>
                      <a:pt x="1" y="6"/>
                    </a:lnTo>
                    <a:lnTo>
                      <a:pt x="0" y="10"/>
                    </a:lnTo>
                    <a:lnTo>
                      <a:pt x="0" y="13"/>
                    </a:lnTo>
                    <a:lnTo>
                      <a:pt x="2" y="17"/>
                    </a:lnTo>
                    <a:lnTo>
                      <a:pt x="5" y="19"/>
                    </a:lnTo>
                    <a:lnTo>
                      <a:pt x="8" y="20"/>
                    </a:lnTo>
                    <a:lnTo>
                      <a:pt x="13" y="20"/>
                    </a:lnTo>
                    <a:close/>
                  </a:path>
                </a:pathLst>
              </a:custGeom>
              <a:solidFill>
                <a:srgbClr val="C9A5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" name="Freeform 463"/>
              <p:cNvSpPr>
                <a:spLocks/>
              </p:cNvSpPr>
              <p:nvPr/>
            </p:nvSpPr>
            <p:spPr bwMode="auto">
              <a:xfrm flipH="1">
                <a:off x="5605" y="2991"/>
                <a:ext cx="211" cy="99"/>
              </a:xfrm>
              <a:custGeom>
                <a:avLst/>
                <a:gdLst>
                  <a:gd name="T0" fmla="*/ 14 w 181"/>
                  <a:gd name="T1" fmla="*/ 5 h 83"/>
                  <a:gd name="T2" fmla="*/ 11 w 181"/>
                  <a:gd name="T3" fmla="*/ 9 h 83"/>
                  <a:gd name="T4" fmla="*/ 7 w 181"/>
                  <a:gd name="T5" fmla="*/ 18 h 83"/>
                  <a:gd name="T6" fmla="*/ 3 w 181"/>
                  <a:gd name="T7" fmla="*/ 28 h 83"/>
                  <a:gd name="T8" fmla="*/ 1 w 181"/>
                  <a:gd name="T9" fmla="*/ 38 h 83"/>
                  <a:gd name="T10" fmla="*/ 1 w 181"/>
                  <a:gd name="T11" fmla="*/ 43 h 83"/>
                  <a:gd name="T12" fmla="*/ 0 w 181"/>
                  <a:gd name="T13" fmla="*/ 49 h 83"/>
                  <a:gd name="T14" fmla="*/ 0 w 181"/>
                  <a:gd name="T15" fmla="*/ 56 h 83"/>
                  <a:gd name="T16" fmla="*/ 2 w 181"/>
                  <a:gd name="T17" fmla="*/ 59 h 83"/>
                  <a:gd name="T18" fmla="*/ 6 w 181"/>
                  <a:gd name="T19" fmla="*/ 60 h 83"/>
                  <a:gd name="T20" fmla="*/ 10 w 181"/>
                  <a:gd name="T21" fmla="*/ 61 h 83"/>
                  <a:gd name="T22" fmla="*/ 18 w 181"/>
                  <a:gd name="T23" fmla="*/ 62 h 83"/>
                  <a:gd name="T24" fmla="*/ 26 w 181"/>
                  <a:gd name="T25" fmla="*/ 64 h 83"/>
                  <a:gd name="T26" fmla="*/ 34 w 181"/>
                  <a:gd name="T27" fmla="*/ 65 h 83"/>
                  <a:gd name="T28" fmla="*/ 43 w 181"/>
                  <a:gd name="T29" fmla="*/ 67 h 83"/>
                  <a:gd name="T30" fmla="*/ 49 w 181"/>
                  <a:gd name="T31" fmla="*/ 68 h 83"/>
                  <a:gd name="T32" fmla="*/ 54 w 181"/>
                  <a:gd name="T33" fmla="*/ 69 h 83"/>
                  <a:gd name="T34" fmla="*/ 71 w 181"/>
                  <a:gd name="T35" fmla="*/ 74 h 83"/>
                  <a:gd name="T36" fmla="*/ 86 w 181"/>
                  <a:gd name="T37" fmla="*/ 77 h 83"/>
                  <a:gd name="T38" fmla="*/ 100 w 181"/>
                  <a:gd name="T39" fmla="*/ 81 h 83"/>
                  <a:gd name="T40" fmla="*/ 113 w 181"/>
                  <a:gd name="T41" fmla="*/ 82 h 83"/>
                  <a:gd name="T42" fmla="*/ 125 w 181"/>
                  <a:gd name="T43" fmla="*/ 83 h 83"/>
                  <a:gd name="T44" fmla="*/ 137 w 181"/>
                  <a:gd name="T45" fmla="*/ 83 h 83"/>
                  <a:gd name="T46" fmla="*/ 148 w 181"/>
                  <a:gd name="T47" fmla="*/ 83 h 83"/>
                  <a:gd name="T48" fmla="*/ 160 w 181"/>
                  <a:gd name="T49" fmla="*/ 83 h 83"/>
                  <a:gd name="T50" fmla="*/ 168 w 181"/>
                  <a:gd name="T51" fmla="*/ 82 h 83"/>
                  <a:gd name="T52" fmla="*/ 176 w 181"/>
                  <a:gd name="T53" fmla="*/ 81 h 83"/>
                  <a:gd name="T54" fmla="*/ 179 w 181"/>
                  <a:gd name="T55" fmla="*/ 77 h 83"/>
                  <a:gd name="T56" fmla="*/ 181 w 181"/>
                  <a:gd name="T57" fmla="*/ 72 h 83"/>
                  <a:gd name="T58" fmla="*/ 177 w 181"/>
                  <a:gd name="T59" fmla="*/ 68 h 83"/>
                  <a:gd name="T60" fmla="*/ 171 w 181"/>
                  <a:gd name="T61" fmla="*/ 64 h 83"/>
                  <a:gd name="T62" fmla="*/ 162 w 181"/>
                  <a:gd name="T63" fmla="*/ 58 h 83"/>
                  <a:gd name="T64" fmla="*/ 153 w 181"/>
                  <a:gd name="T65" fmla="*/ 53 h 83"/>
                  <a:gd name="T66" fmla="*/ 143 w 181"/>
                  <a:gd name="T67" fmla="*/ 47 h 83"/>
                  <a:gd name="T68" fmla="*/ 133 w 181"/>
                  <a:gd name="T69" fmla="*/ 44 h 83"/>
                  <a:gd name="T70" fmla="*/ 126 w 181"/>
                  <a:gd name="T71" fmla="*/ 41 h 83"/>
                  <a:gd name="T72" fmla="*/ 122 w 181"/>
                  <a:gd name="T73" fmla="*/ 38 h 83"/>
                  <a:gd name="T74" fmla="*/ 116 w 181"/>
                  <a:gd name="T75" fmla="*/ 32 h 83"/>
                  <a:gd name="T76" fmla="*/ 107 w 181"/>
                  <a:gd name="T77" fmla="*/ 26 h 83"/>
                  <a:gd name="T78" fmla="*/ 99 w 181"/>
                  <a:gd name="T79" fmla="*/ 19 h 83"/>
                  <a:gd name="T80" fmla="*/ 94 w 181"/>
                  <a:gd name="T81" fmla="*/ 14 h 83"/>
                  <a:gd name="T82" fmla="*/ 92 w 181"/>
                  <a:gd name="T83" fmla="*/ 12 h 83"/>
                  <a:gd name="T84" fmla="*/ 87 w 181"/>
                  <a:gd name="T85" fmla="*/ 11 h 83"/>
                  <a:gd name="T86" fmla="*/ 83 w 181"/>
                  <a:gd name="T87" fmla="*/ 14 h 83"/>
                  <a:gd name="T88" fmla="*/ 78 w 181"/>
                  <a:gd name="T89" fmla="*/ 22 h 83"/>
                  <a:gd name="T90" fmla="*/ 72 w 181"/>
                  <a:gd name="T91" fmla="*/ 24 h 83"/>
                  <a:gd name="T92" fmla="*/ 66 w 181"/>
                  <a:gd name="T93" fmla="*/ 24 h 83"/>
                  <a:gd name="T94" fmla="*/ 59 w 181"/>
                  <a:gd name="T95" fmla="*/ 23 h 83"/>
                  <a:gd name="T96" fmla="*/ 52 w 181"/>
                  <a:gd name="T97" fmla="*/ 21 h 83"/>
                  <a:gd name="T98" fmla="*/ 44 w 181"/>
                  <a:gd name="T99" fmla="*/ 19 h 83"/>
                  <a:gd name="T100" fmla="*/ 37 w 181"/>
                  <a:gd name="T101" fmla="*/ 15 h 83"/>
                  <a:gd name="T102" fmla="*/ 31 w 181"/>
                  <a:gd name="T103" fmla="*/ 12 h 83"/>
                  <a:gd name="T104" fmla="*/ 25 w 181"/>
                  <a:gd name="T105" fmla="*/ 7 h 83"/>
                  <a:gd name="T106" fmla="*/ 23 w 181"/>
                  <a:gd name="T107" fmla="*/ 5 h 83"/>
                  <a:gd name="T108" fmla="*/ 21 w 181"/>
                  <a:gd name="T109" fmla="*/ 1 h 83"/>
                  <a:gd name="T110" fmla="*/ 18 w 181"/>
                  <a:gd name="T111" fmla="*/ 0 h 83"/>
                  <a:gd name="T112" fmla="*/ 17 w 181"/>
                  <a:gd name="T113" fmla="*/ 0 h 83"/>
                  <a:gd name="T114" fmla="*/ 16 w 181"/>
                  <a:gd name="T115" fmla="*/ 3 h 83"/>
                  <a:gd name="T116" fmla="*/ 15 w 181"/>
                  <a:gd name="T117" fmla="*/ 4 h 83"/>
                  <a:gd name="T118" fmla="*/ 15 w 181"/>
                  <a:gd name="T119" fmla="*/ 4 h 83"/>
                  <a:gd name="T120" fmla="*/ 14 w 181"/>
                  <a:gd name="T121" fmla="*/ 5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81" h="83">
                    <a:moveTo>
                      <a:pt x="14" y="5"/>
                    </a:moveTo>
                    <a:lnTo>
                      <a:pt x="11" y="9"/>
                    </a:lnTo>
                    <a:lnTo>
                      <a:pt x="7" y="18"/>
                    </a:lnTo>
                    <a:lnTo>
                      <a:pt x="3" y="28"/>
                    </a:lnTo>
                    <a:lnTo>
                      <a:pt x="1" y="38"/>
                    </a:lnTo>
                    <a:lnTo>
                      <a:pt x="1" y="43"/>
                    </a:lnTo>
                    <a:lnTo>
                      <a:pt x="0" y="49"/>
                    </a:lnTo>
                    <a:lnTo>
                      <a:pt x="0" y="56"/>
                    </a:lnTo>
                    <a:lnTo>
                      <a:pt x="2" y="59"/>
                    </a:lnTo>
                    <a:lnTo>
                      <a:pt x="6" y="60"/>
                    </a:lnTo>
                    <a:lnTo>
                      <a:pt x="10" y="61"/>
                    </a:lnTo>
                    <a:lnTo>
                      <a:pt x="18" y="62"/>
                    </a:lnTo>
                    <a:lnTo>
                      <a:pt x="26" y="64"/>
                    </a:lnTo>
                    <a:lnTo>
                      <a:pt x="34" y="65"/>
                    </a:lnTo>
                    <a:lnTo>
                      <a:pt x="43" y="67"/>
                    </a:lnTo>
                    <a:lnTo>
                      <a:pt x="49" y="68"/>
                    </a:lnTo>
                    <a:lnTo>
                      <a:pt x="54" y="69"/>
                    </a:lnTo>
                    <a:lnTo>
                      <a:pt x="71" y="74"/>
                    </a:lnTo>
                    <a:lnTo>
                      <a:pt x="86" y="77"/>
                    </a:lnTo>
                    <a:lnTo>
                      <a:pt x="100" y="81"/>
                    </a:lnTo>
                    <a:lnTo>
                      <a:pt x="113" y="82"/>
                    </a:lnTo>
                    <a:lnTo>
                      <a:pt x="125" y="83"/>
                    </a:lnTo>
                    <a:lnTo>
                      <a:pt x="137" y="83"/>
                    </a:lnTo>
                    <a:lnTo>
                      <a:pt x="148" y="83"/>
                    </a:lnTo>
                    <a:lnTo>
                      <a:pt x="160" y="83"/>
                    </a:lnTo>
                    <a:lnTo>
                      <a:pt x="168" y="82"/>
                    </a:lnTo>
                    <a:lnTo>
                      <a:pt x="176" y="81"/>
                    </a:lnTo>
                    <a:lnTo>
                      <a:pt x="179" y="77"/>
                    </a:lnTo>
                    <a:lnTo>
                      <a:pt x="181" y="72"/>
                    </a:lnTo>
                    <a:lnTo>
                      <a:pt x="177" y="68"/>
                    </a:lnTo>
                    <a:lnTo>
                      <a:pt x="171" y="64"/>
                    </a:lnTo>
                    <a:lnTo>
                      <a:pt x="162" y="58"/>
                    </a:lnTo>
                    <a:lnTo>
                      <a:pt x="153" y="53"/>
                    </a:lnTo>
                    <a:lnTo>
                      <a:pt x="143" y="47"/>
                    </a:lnTo>
                    <a:lnTo>
                      <a:pt x="133" y="44"/>
                    </a:lnTo>
                    <a:lnTo>
                      <a:pt x="126" y="41"/>
                    </a:lnTo>
                    <a:lnTo>
                      <a:pt x="122" y="38"/>
                    </a:lnTo>
                    <a:lnTo>
                      <a:pt x="116" y="32"/>
                    </a:lnTo>
                    <a:lnTo>
                      <a:pt x="107" y="26"/>
                    </a:lnTo>
                    <a:lnTo>
                      <a:pt x="99" y="19"/>
                    </a:lnTo>
                    <a:lnTo>
                      <a:pt x="94" y="14"/>
                    </a:lnTo>
                    <a:lnTo>
                      <a:pt x="92" y="12"/>
                    </a:lnTo>
                    <a:lnTo>
                      <a:pt x="87" y="11"/>
                    </a:lnTo>
                    <a:lnTo>
                      <a:pt x="83" y="14"/>
                    </a:lnTo>
                    <a:lnTo>
                      <a:pt x="78" y="22"/>
                    </a:lnTo>
                    <a:lnTo>
                      <a:pt x="72" y="24"/>
                    </a:lnTo>
                    <a:lnTo>
                      <a:pt x="66" y="24"/>
                    </a:lnTo>
                    <a:lnTo>
                      <a:pt x="59" y="23"/>
                    </a:lnTo>
                    <a:lnTo>
                      <a:pt x="52" y="21"/>
                    </a:lnTo>
                    <a:lnTo>
                      <a:pt x="44" y="19"/>
                    </a:lnTo>
                    <a:lnTo>
                      <a:pt x="37" y="15"/>
                    </a:lnTo>
                    <a:lnTo>
                      <a:pt x="31" y="12"/>
                    </a:lnTo>
                    <a:lnTo>
                      <a:pt x="25" y="7"/>
                    </a:lnTo>
                    <a:lnTo>
                      <a:pt x="23" y="5"/>
                    </a:lnTo>
                    <a:lnTo>
                      <a:pt x="21" y="1"/>
                    </a:lnTo>
                    <a:lnTo>
                      <a:pt x="18" y="0"/>
                    </a:lnTo>
                    <a:lnTo>
                      <a:pt x="17" y="0"/>
                    </a:lnTo>
                    <a:lnTo>
                      <a:pt x="16" y="3"/>
                    </a:lnTo>
                    <a:lnTo>
                      <a:pt x="15" y="4"/>
                    </a:lnTo>
                    <a:lnTo>
                      <a:pt x="15" y="4"/>
                    </a:lnTo>
                    <a:lnTo>
                      <a:pt x="14" y="5"/>
                    </a:lnTo>
                    <a:close/>
                  </a:path>
                </a:pathLst>
              </a:custGeom>
              <a:solidFill>
                <a:srgbClr val="7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9" name="Freeform 464"/>
              <p:cNvSpPr>
                <a:spLocks/>
              </p:cNvSpPr>
              <p:nvPr/>
            </p:nvSpPr>
            <p:spPr bwMode="auto">
              <a:xfrm flipH="1">
                <a:off x="5605" y="3059"/>
                <a:ext cx="211" cy="35"/>
              </a:xfrm>
              <a:custGeom>
                <a:avLst/>
                <a:gdLst>
                  <a:gd name="T0" fmla="*/ 2 w 179"/>
                  <a:gd name="T1" fmla="*/ 0 h 29"/>
                  <a:gd name="T2" fmla="*/ 6 w 179"/>
                  <a:gd name="T3" fmla="*/ 1 h 29"/>
                  <a:gd name="T4" fmla="*/ 10 w 179"/>
                  <a:gd name="T5" fmla="*/ 2 h 29"/>
                  <a:gd name="T6" fmla="*/ 18 w 179"/>
                  <a:gd name="T7" fmla="*/ 3 h 29"/>
                  <a:gd name="T8" fmla="*/ 26 w 179"/>
                  <a:gd name="T9" fmla="*/ 5 h 29"/>
                  <a:gd name="T10" fmla="*/ 34 w 179"/>
                  <a:gd name="T11" fmla="*/ 6 h 29"/>
                  <a:gd name="T12" fmla="*/ 43 w 179"/>
                  <a:gd name="T13" fmla="*/ 8 h 29"/>
                  <a:gd name="T14" fmla="*/ 49 w 179"/>
                  <a:gd name="T15" fmla="*/ 9 h 29"/>
                  <a:gd name="T16" fmla="*/ 54 w 179"/>
                  <a:gd name="T17" fmla="*/ 10 h 29"/>
                  <a:gd name="T18" fmla="*/ 71 w 179"/>
                  <a:gd name="T19" fmla="*/ 15 h 29"/>
                  <a:gd name="T20" fmla="*/ 86 w 179"/>
                  <a:gd name="T21" fmla="*/ 18 h 29"/>
                  <a:gd name="T22" fmla="*/ 100 w 179"/>
                  <a:gd name="T23" fmla="*/ 22 h 29"/>
                  <a:gd name="T24" fmla="*/ 113 w 179"/>
                  <a:gd name="T25" fmla="*/ 23 h 29"/>
                  <a:gd name="T26" fmla="*/ 125 w 179"/>
                  <a:gd name="T27" fmla="*/ 24 h 29"/>
                  <a:gd name="T28" fmla="*/ 137 w 179"/>
                  <a:gd name="T29" fmla="*/ 24 h 29"/>
                  <a:gd name="T30" fmla="*/ 148 w 179"/>
                  <a:gd name="T31" fmla="*/ 24 h 29"/>
                  <a:gd name="T32" fmla="*/ 160 w 179"/>
                  <a:gd name="T33" fmla="*/ 24 h 29"/>
                  <a:gd name="T34" fmla="*/ 164 w 179"/>
                  <a:gd name="T35" fmla="*/ 23 h 29"/>
                  <a:gd name="T36" fmla="*/ 169 w 179"/>
                  <a:gd name="T37" fmla="*/ 23 h 29"/>
                  <a:gd name="T38" fmla="*/ 174 w 179"/>
                  <a:gd name="T39" fmla="*/ 22 h 29"/>
                  <a:gd name="T40" fmla="*/ 177 w 179"/>
                  <a:gd name="T41" fmla="*/ 21 h 29"/>
                  <a:gd name="T42" fmla="*/ 178 w 179"/>
                  <a:gd name="T43" fmla="*/ 21 h 29"/>
                  <a:gd name="T44" fmla="*/ 179 w 179"/>
                  <a:gd name="T45" fmla="*/ 22 h 29"/>
                  <a:gd name="T46" fmla="*/ 179 w 179"/>
                  <a:gd name="T47" fmla="*/ 24 h 29"/>
                  <a:gd name="T48" fmla="*/ 178 w 179"/>
                  <a:gd name="T49" fmla="*/ 25 h 29"/>
                  <a:gd name="T50" fmla="*/ 175 w 179"/>
                  <a:gd name="T51" fmla="*/ 26 h 29"/>
                  <a:gd name="T52" fmla="*/ 168 w 179"/>
                  <a:gd name="T53" fmla="*/ 28 h 29"/>
                  <a:gd name="T54" fmla="*/ 158 w 179"/>
                  <a:gd name="T55" fmla="*/ 28 h 29"/>
                  <a:gd name="T56" fmla="*/ 146 w 179"/>
                  <a:gd name="T57" fmla="*/ 29 h 29"/>
                  <a:gd name="T58" fmla="*/ 133 w 179"/>
                  <a:gd name="T59" fmla="*/ 29 h 29"/>
                  <a:gd name="T60" fmla="*/ 122 w 179"/>
                  <a:gd name="T61" fmla="*/ 28 h 29"/>
                  <a:gd name="T62" fmla="*/ 110 w 179"/>
                  <a:gd name="T63" fmla="*/ 28 h 29"/>
                  <a:gd name="T64" fmla="*/ 101 w 179"/>
                  <a:gd name="T65" fmla="*/ 25 h 29"/>
                  <a:gd name="T66" fmla="*/ 93 w 179"/>
                  <a:gd name="T67" fmla="*/ 23 h 29"/>
                  <a:gd name="T68" fmla="*/ 85 w 179"/>
                  <a:gd name="T69" fmla="*/ 22 h 29"/>
                  <a:gd name="T70" fmla="*/ 77 w 179"/>
                  <a:gd name="T71" fmla="*/ 20 h 29"/>
                  <a:gd name="T72" fmla="*/ 70 w 179"/>
                  <a:gd name="T73" fmla="*/ 17 h 29"/>
                  <a:gd name="T74" fmla="*/ 64 w 179"/>
                  <a:gd name="T75" fmla="*/ 16 h 29"/>
                  <a:gd name="T76" fmla="*/ 59 w 179"/>
                  <a:gd name="T77" fmla="*/ 15 h 29"/>
                  <a:gd name="T78" fmla="*/ 55 w 179"/>
                  <a:gd name="T79" fmla="*/ 14 h 29"/>
                  <a:gd name="T80" fmla="*/ 53 w 179"/>
                  <a:gd name="T81" fmla="*/ 13 h 29"/>
                  <a:gd name="T82" fmla="*/ 53 w 179"/>
                  <a:gd name="T83" fmla="*/ 15 h 29"/>
                  <a:gd name="T84" fmla="*/ 53 w 179"/>
                  <a:gd name="T85" fmla="*/ 17 h 29"/>
                  <a:gd name="T86" fmla="*/ 53 w 179"/>
                  <a:gd name="T87" fmla="*/ 18 h 29"/>
                  <a:gd name="T88" fmla="*/ 52 w 179"/>
                  <a:gd name="T89" fmla="*/ 18 h 29"/>
                  <a:gd name="T90" fmla="*/ 49 w 179"/>
                  <a:gd name="T91" fmla="*/ 18 h 29"/>
                  <a:gd name="T92" fmla="*/ 45 w 179"/>
                  <a:gd name="T93" fmla="*/ 18 h 29"/>
                  <a:gd name="T94" fmla="*/ 39 w 179"/>
                  <a:gd name="T95" fmla="*/ 18 h 29"/>
                  <a:gd name="T96" fmla="*/ 31 w 179"/>
                  <a:gd name="T97" fmla="*/ 17 h 29"/>
                  <a:gd name="T98" fmla="*/ 22 w 179"/>
                  <a:gd name="T99" fmla="*/ 17 h 29"/>
                  <a:gd name="T100" fmla="*/ 14 w 179"/>
                  <a:gd name="T101" fmla="*/ 15 h 29"/>
                  <a:gd name="T102" fmla="*/ 7 w 179"/>
                  <a:gd name="T103" fmla="*/ 14 h 29"/>
                  <a:gd name="T104" fmla="*/ 1 w 179"/>
                  <a:gd name="T105" fmla="*/ 11 h 29"/>
                  <a:gd name="T106" fmla="*/ 0 w 179"/>
                  <a:gd name="T107" fmla="*/ 8 h 29"/>
                  <a:gd name="T108" fmla="*/ 0 w 179"/>
                  <a:gd name="T109" fmla="*/ 3 h 29"/>
                  <a:gd name="T110" fmla="*/ 1 w 179"/>
                  <a:gd name="T111" fmla="*/ 1 h 29"/>
                  <a:gd name="T112" fmla="*/ 2 w 179"/>
                  <a:gd name="T11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79" h="29">
                    <a:moveTo>
                      <a:pt x="2" y="0"/>
                    </a:moveTo>
                    <a:lnTo>
                      <a:pt x="6" y="1"/>
                    </a:lnTo>
                    <a:lnTo>
                      <a:pt x="10" y="2"/>
                    </a:lnTo>
                    <a:lnTo>
                      <a:pt x="18" y="3"/>
                    </a:lnTo>
                    <a:lnTo>
                      <a:pt x="26" y="5"/>
                    </a:lnTo>
                    <a:lnTo>
                      <a:pt x="34" y="6"/>
                    </a:lnTo>
                    <a:lnTo>
                      <a:pt x="43" y="8"/>
                    </a:lnTo>
                    <a:lnTo>
                      <a:pt x="49" y="9"/>
                    </a:lnTo>
                    <a:lnTo>
                      <a:pt x="54" y="10"/>
                    </a:lnTo>
                    <a:lnTo>
                      <a:pt x="71" y="15"/>
                    </a:lnTo>
                    <a:lnTo>
                      <a:pt x="86" y="18"/>
                    </a:lnTo>
                    <a:lnTo>
                      <a:pt x="100" y="22"/>
                    </a:lnTo>
                    <a:lnTo>
                      <a:pt x="113" y="23"/>
                    </a:lnTo>
                    <a:lnTo>
                      <a:pt x="125" y="24"/>
                    </a:lnTo>
                    <a:lnTo>
                      <a:pt x="137" y="24"/>
                    </a:lnTo>
                    <a:lnTo>
                      <a:pt x="148" y="24"/>
                    </a:lnTo>
                    <a:lnTo>
                      <a:pt x="160" y="24"/>
                    </a:lnTo>
                    <a:lnTo>
                      <a:pt x="164" y="23"/>
                    </a:lnTo>
                    <a:lnTo>
                      <a:pt x="169" y="23"/>
                    </a:lnTo>
                    <a:lnTo>
                      <a:pt x="174" y="22"/>
                    </a:lnTo>
                    <a:lnTo>
                      <a:pt x="177" y="21"/>
                    </a:lnTo>
                    <a:lnTo>
                      <a:pt x="178" y="21"/>
                    </a:lnTo>
                    <a:lnTo>
                      <a:pt x="179" y="22"/>
                    </a:lnTo>
                    <a:lnTo>
                      <a:pt x="179" y="24"/>
                    </a:lnTo>
                    <a:lnTo>
                      <a:pt x="178" y="25"/>
                    </a:lnTo>
                    <a:lnTo>
                      <a:pt x="175" y="26"/>
                    </a:lnTo>
                    <a:lnTo>
                      <a:pt x="168" y="28"/>
                    </a:lnTo>
                    <a:lnTo>
                      <a:pt x="158" y="28"/>
                    </a:lnTo>
                    <a:lnTo>
                      <a:pt x="146" y="29"/>
                    </a:lnTo>
                    <a:lnTo>
                      <a:pt x="133" y="29"/>
                    </a:lnTo>
                    <a:lnTo>
                      <a:pt x="122" y="28"/>
                    </a:lnTo>
                    <a:lnTo>
                      <a:pt x="110" y="28"/>
                    </a:lnTo>
                    <a:lnTo>
                      <a:pt x="101" y="25"/>
                    </a:lnTo>
                    <a:lnTo>
                      <a:pt x="93" y="23"/>
                    </a:lnTo>
                    <a:lnTo>
                      <a:pt x="85" y="22"/>
                    </a:lnTo>
                    <a:lnTo>
                      <a:pt x="77" y="20"/>
                    </a:lnTo>
                    <a:lnTo>
                      <a:pt x="70" y="17"/>
                    </a:lnTo>
                    <a:lnTo>
                      <a:pt x="64" y="16"/>
                    </a:lnTo>
                    <a:lnTo>
                      <a:pt x="59" y="15"/>
                    </a:lnTo>
                    <a:lnTo>
                      <a:pt x="55" y="14"/>
                    </a:lnTo>
                    <a:lnTo>
                      <a:pt x="53" y="13"/>
                    </a:lnTo>
                    <a:lnTo>
                      <a:pt x="53" y="15"/>
                    </a:lnTo>
                    <a:lnTo>
                      <a:pt x="53" y="17"/>
                    </a:lnTo>
                    <a:lnTo>
                      <a:pt x="53" y="18"/>
                    </a:lnTo>
                    <a:lnTo>
                      <a:pt x="52" y="18"/>
                    </a:lnTo>
                    <a:lnTo>
                      <a:pt x="49" y="18"/>
                    </a:lnTo>
                    <a:lnTo>
                      <a:pt x="45" y="18"/>
                    </a:lnTo>
                    <a:lnTo>
                      <a:pt x="39" y="18"/>
                    </a:lnTo>
                    <a:lnTo>
                      <a:pt x="31" y="17"/>
                    </a:lnTo>
                    <a:lnTo>
                      <a:pt x="22" y="17"/>
                    </a:lnTo>
                    <a:lnTo>
                      <a:pt x="14" y="15"/>
                    </a:lnTo>
                    <a:lnTo>
                      <a:pt x="7" y="14"/>
                    </a:lnTo>
                    <a:lnTo>
                      <a:pt x="1" y="11"/>
                    </a:lnTo>
                    <a:lnTo>
                      <a:pt x="0" y="8"/>
                    </a:lnTo>
                    <a:lnTo>
                      <a:pt x="0" y="3"/>
                    </a:lnTo>
                    <a:lnTo>
                      <a:pt x="1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05" name="Freeform 465"/>
            <p:cNvSpPr>
              <a:spLocks/>
            </p:cNvSpPr>
            <p:nvPr/>
          </p:nvSpPr>
          <p:spPr bwMode="auto">
            <a:xfrm flipH="1">
              <a:off x="5643" y="2172"/>
              <a:ext cx="276" cy="868"/>
            </a:xfrm>
            <a:custGeom>
              <a:avLst/>
              <a:gdLst>
                <a:gd name="T0" fmla="*/ 86 w 234"/>
                <a:gd name="T1" fmla="*/ 735 h 743"/>
                <a:gd name="T2" fmla="*/ 116 w 234"/>
                <a:gd name="T3" fmla="*/ 741 h 743"/>
                <a:gd name="T4" fmla="*/ 155 w 234"/>
                <a:gd name="T5" fmla="*/ 743 h 743"/>
                <a:gd name="T6" fmla="*/ 187 w 234"/>
                <a:gd name="T7" fmla="*/ 736 h 743"/>
                <a:gd name="T8" fmla="*/ 193 w 234"/>
                <a:gd name="T9" fmla="*/ 707 h 743"/>
                <a:gd name="T10" fmla="*/ 182 w 234"/>
                <a:gd name="T11" fmla="*/ 633 h 743"/>
                <a:gd name="T12" fmla="*/ 193 w 234"/>
                <a:gd name="T13" fmla="*/ 555 h 743"/>
                <a:gd name="T14" fmla="*/ 210 w 234"/>
                <a:gd name="T15" fmla="*/ 476 h 743"/>
                <a:gd name="T16" fmla="*/ 211 w 234"/>
                <a:gd name="T17" fmla="*/ 448 h 743"/>
                <a:gd name="T18" fmla="*/ 215 w 234"/>
                <a:gd name="T19" fmla="*/ 432 h 743"/>
                <a:gd name="T20" fmla="*/ 223 w 234"/>
                <a:gd name="T21" fmla="*/ 411 h 743"/>
                <a:gd name="T22" fmla="*/ 233 w 234"/>
                <a:gd name="T23" fmla="*/ 382 h 743"/>
                <a:gd name="T24" fmla="*/ 233 w 234"/>
                <a:gd name="T25" fmla="*/ 352 h 743"/>
                <a:gd name="T26" fmla="*/ 225 w 234"/>
                <a:gd name="T27" fmla="*/ 296 h 743"/>
                <a:gd name="T28" fmla="*/ 211 w 234"/>
                <a:gd name="T29" fmla="*/ 223 h 743"/>
                <a:gd name="T30" fmla="*/ 199 w 234"/>
                <a:gd name="T31" fmla="*/ 161 h 743"/>
                <a:gd name="T32" fmla="*/ 179 w 234"/>
                <a:gd name="T33" fmla="*/ 104 h 743"/>
                <a:gd name="T34" fmla="*/ 153 w 234"/>
                <a:gd name="T35" fmla="*/ 46 h 743"/>
                <a:gd name="T36" fmla="*/ 126 w 234"/>
                <a:gd name="T37" fmla="*/ 15 h 743"/>
                <a:gd name="T38" fmla="*/ 93 w 234"/>
                <a:gd name="T39" fmla="*/ 1 h 743"/>
                <a:gd name="T40" fmla="*/ 55 w 234"/>
                <a:gd name="T41" fmla="*/ 2 h 743"/>
                <a:gd name="T42" fmla="*/ 23 w 234"/>
                <a:gd name="T43" fmla="*/ 23 h 743"/>
                <a:gd name="T44" fmla="*/ 3 w 234"/>
                <a:gd name="T45" fmla="*/ 55 h 743"/>
                <a:gd name="T46" fmla="*/ 1 w 234"/>
                <a:gd name="T47" fmla="*/ 95 h 743"/>
                <a:gd name="T48" fmla="*/ 13 w 234"/>
                <a:gd name="T49" fmla="*/ 128 h 743"/>
                <a:gd name="T50" fmla="*/ 42 w 234"/>
                <a:gd name="T51" fmla="*/ 189 h 743"/>
                <a:gd name="T52" fmla="*/ 79 w 234"/>
                <a:gd name="T53" fmla="*/ 270 h 743"/>
                <a:gd name="T54" fmla="*/ 109 w 234"/>
                <a:gd name="T55" fmla="*/ 333 h 743"/>
                <a:gd name="T56" fmla="*/ 121 w 234"/>
                <a:gd name="T57" fmla="*/ 363 h 743"/>
                <a:gd name="T58" fmla="*/ 127 w 234"/>
                <a:gd name="T59" fmla="*/ 375 h 743"/>
                <a:gd name="T60" fmla="*/ 132 w 234"/>
                <a:gd name="T61" fmla="*/ 379 h 743"/>
                <a:gd name="T62" fmla="*/ 130 w 234"/>
                <a:gd name="T63" fmla="*/ 388 h 743"/>
                <a:gd name="T64" fmla="*/ 120 w 234"/>
                <a:gd name="T65" fmla="*/ 392 h 743"/>
                <a:gd name="T66" fmla="*/ 117 w 234"/>
                <a:gd name="T67" fmla="*/ 400 h 743"/>
                <a:gd name="T68" fmla="*/ 113 w 234"/>
                <a:gd name="T69" fmla="*/ 418 h 743"/>
                <a:gd name="T70" fmla="*/ 97 w 234"/>
                <a:gd name="T71" fmla="*/ 464 h 743"/>
                <a:gd name="T72" fmla="*/ 90 w 234"/>
                <a:gd name="T73" fmla="*/ 530 h 743"/>
                <a:gd name="T74" fmla="*/ 80 w 234"/>
                <a:gd name="T75" fmla="*/ 685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34" h="743">
                  <a:moveTo>
                    <a:pt x="78" y="731"/>
                  </a:moveTo>
                  <a:lnTo>
                    <a:pt x="86" y="735"/>
                  </a:lnTo>
                  <a:lnTo>
                    <a:pt x="100" y="737"/>
                  </a:lnTo>
                  <a:lnTo>
                    <a:pt x="116" y="741"/>
                  </a:lnTo>
                  <a:lnTo>
                    <a:pt x="135" y="743"/>
                  </a:lnTo>
                  <a:lnTo>
                    <a:pt x="155" y="743"/>
                  </a:lnTo>
                  <a:lnTo>
                    <a:pt x="172" y="741"/>
                  </a:lnTo>
                  <a:lnTo>
                    <a:pt x="187" y="736"/>
                  </a:lnTo>
                  <a:lnTo>
                    <a:pt x="197" y="728"/>
                  </a:lnTo>
                  <a:lnTo>
                    <a:pt x="193" y="707"/>
                  </a:lnTo>
                  <a:lnTo>
                    <a:pt x="186" y="673"/>
                  </a:lnTo>
                  <a:lnTo>
                    <a:pt x="182" y="633"/>
                  </a:lnTo>
                  <a:lnTo>
                    <a:pt x="185" y="595"/>
                  </a:lnTo>
                  <a:lnTo>
                    <a:pt x="193" y="555"/>
                  </a:lnTo>
                  <a:lnTo>
                    <a:pt x="202" y="513"/>
                  </a:lnTo>
                  <a:lnTo>
                    <a:pt x="210" y="476"/>
                  </a:lnTo>
                  <a:lnTo>
                    <a:pt x="212" y="456"/>
                  </a:lnTo>
                  <a:lnTo>
                    <a:pt x="211" y="448"/>
                  </a:lnTo>
                  <a:lnTo>
                    <a:pt x="212" y="441"/>
                  </a:lnTo>
                  <a:lnTo>
                    <a:pt x="215" y="432"/>
                  </a:lnTo>
                  <a:lnTo>
                    <a:pt x="218" y="423"/>
                  </a:lnTo>
                  <a:lnTo>
                    <a:pt x="223" y="411"/>
                  </a:lnTo>
                  <a:lnTo>
                    <a:pt x="228" y="397"/>
                  </a:lnTo>
                  <a:lnTo>
                    <a:pt x="233" y="382"/>
                  </a:lnTo>
                  <a:lnTo>
                    <a:pt x="234" y="366"/>
                  </a:lnTo>
                  <a:lnTo>
                    <a:pt x="233" y="352"/>
                  </a:lnTo>
                  <a:lnTo>
                    <a:pt x="230" y="327"/>
                  </a:lnTo>
                  <a:lnTo>
                    <a:pt x="225" y="296"/>
                  </a:lnTo>
                  <a:lnTo>
                    <a:pt x="218" y="259"/>
                  </a:lnTo>
                  <a:lnTo>
                    <a:pt x="211" y="223"/>
                  </a:lnTo>
                  <a:lnTo>
                    <a:pt x="204" y="189"/>
                  </a:lnTo>
                  <a:lnTo>
                    <a:pt x="199" y="161"/>
                  </a:lnTo>
                  <a:lnTo>
                    <a:pt x="193" y="143"/>
                  </a:lnTo>
                  <a:lnTo>
                    <a:pt x="179" y="104"/>
                  </a:lnTo>
                  <a:lnTo>
                    <a:pt x="165" y="71"/>
                  </a:lnTo>
                  <a:lnTo>
                    <a:pt x="153" y="46"/>
                  </a:lnTo>
                  <a:lnTo>
                    <a:pt x="140" y="28"/>
                  </a:lnTo>
                  <a:lnTo>
                    <a:pt x="126" y="15"/>
                  </a:lnTo>
                  <a:lnTo>
                    <a:pt x="110" y="6"/>
                  </a:lnTo>
                  <a:lnTo>
                    <a:pt x="93" y="1"/>
                  </a:lnTo>
                  <a:lnTo>
                    <a:pt x="73" y="0"/>
                  </a:lnTo>
                  <a:lnTo>
                    <a:pt x="55" y="2"/>
                  </a:lnTo>
                  <a:lnTo>
                    <a:pt x="38" y="10"/>
                  </a:lnTo>
                  <a:lnTo>
                    <a:pt x="23" y="23"/>
                  </a:lnTo>
                  <a:lnTo>
                    <a:pt x="11" y="38"/>
                  </a:lnTo>
                  <a:lnTo>
                    <a:pt x="3" y="55"/>
                  </a:lnTo>
                  <a:lnTo>
                    <a:pt x="0" y="75"/>
                  </a:lnTo>
                  <a:lnTo>
                    <a:pt x="1" y="95"/>
                  </a:lnTo>
                  <a:lnTo>
                    <a:pt x="8" y="115"/>
                  </a:lnTo>
                  <a:lnTo>
                    <a:pt x="13" y="128"/>
                  </a:lnTo>
                  <a:lnTo>
                    <a:pt x="26" y="154"/>
                  </a:lnTo>
                  <a:lnTo>
                    <a:pt x="42" y="189"/>
                  </a:lnTo>
                  <a:lnTo>
                    <a:pt x="61" y="229"/>
                  </a:lnTo>
                  <a:lnTo>
                    <a:pt x="79" y="270"/>
                  </a:lnTo>
                  <a:lnTo>
                    <a:pt x="95" y="305"/>
                  </a:lnTo>
                  <a:lnTo>
                    <a:pt x="109" y="333"/>
                  </a:lnTo>
                  <a:lnTo>
                    <a:pt x="116" y="349"/>
                  </a:lnTo>
                  <a:lnTo>
                    <a:pt x="121" y="363"/>
                  </a:lnTo>
                  <a:lnTo>
                    <a:pt x="125" y="371"/>
                  </a:lnTo>
                  <a:lnTo>
                    <a:pt x="127" y="375"/>
                  </a:lnTo>
                  <a:lnTo>
                    <a:pt x="130" y="377"/>
                  </a:lnTo>
                  <a:lnTo>
                    <a:pt x="132" y="379"/>
                  </a:lnTo>
                  <a:lnTo>
                    <a:pt x="133" y="384"/>
                  </a:lnTo>
                  <a:lnTo>
                    <a:pt x="130" y="388"/>
                  </a:lnTo>
                  <a:lnTo>
                    <a:pt x="125" y="390"/>
                  </a:lnTo>
                  <a:lnTo>
                    <a:pt x="120" y="392"/>
                  </a:lnTo>
                  <a:lnTo>
                    <a:pt x="118" y="395"/>
                  </a:lnTo>
                  <a:lnTo>
                    <a:pt x="117" y="400"/>
                  </a:lnTo>
                  <a:lnTo>
                    <a:pt x="117" y="405"/>
                  </a:lnTo>
                  <a:lnTo>
                    <a:pt x="113" y="418"/>
                  </a:lnTo>
                  <a:lnTo>
                    <a:pt x="105" y="440"/>
                  </a:lnTo>
                  <a:lnTo>
                    <a:pt x="97" y="464"/>
                  </a:lnTo>
                  <a:lnTo>
                    <a:pt x="93" y="486"/>
                  </a:lnTo>
                  <a:lnTo>
                    <a:pt x="90" y="530"/>
                  </a:lnTo>
                  <a:lnTo>
                    <a:pt x="86" y="607"/>
                  </a:lnTo>
                  <a:lnTo>
                    <a:pt x="80" y="685"/>
                  </a:lnTo>
                  <a:lnTo>
                    <a:pt x="78" y="731"/>
                  </a:lnTo>
                  <a:close/>
                </a:path>
              </a:pathLst>
            </a:custGeom>
            <a:solidFill>
              <a:srgbClr val="00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6" name="Freeform 466"/>
            <p:cNvSpPr>
              <a:spLocks/>
            </p:cNvSpPr>
            <p:nvPr/>
          </p:nvSpPr>
          <p:spPr bwMode="auto">
            <a:xfrm flipH="1">
              <a:off x="5741" y="2179"/>
              <a:ext cx="211" cy="866"/>
            </a:xfrm>
            <a:custGeom>
              <a:avLst/>
              <a:gdLst>
                <a:gd name="T0" fmla="*/ 87 w 179"/>
                <a:gd name="T1" fmla="*/ 1 h 738"/>
                <a:gd name="T2" fmla="*/ 66 w 179"/>
                <a:gd name="T3" fmla="*/ 13 h 738"/>
                <a:gd name="T4" fmla="*/ 48 w 179"/>
                <a:gd name="T5" fmla="*/ 32 h 738"/>
                <a:gd name="T6" fmla="*/ 39 w 179"/>
                <a:gd name="T7" fmla="*/ 56 h 738"/>
                <a:gd name="T8" fmla="*/ 37 w 179"/>
                <a:gd name="T9" fmla="*/ 88 h 738"/>
                <a:gd name="T10" fmla="*/ 40 w 179"/>
                <a:gd name="T11" fmla="*/ 150 h 738"/>
                <a:gd name="T12" fmla="*/ 40 w 179"/>
                <a:gd name="T13" fmla="*/ 189 h 738"/>
                <a:gd name="T14" fmla="*/ 41 w 179"/>
                <a:gd name="T15" fmla="*/ 223 h 738"/>
                <a:gd name="T16" fmla="*/ 44 w 179"/>
                <a:gd name="T17" fmla="*/ 253 h 738"/>
                <a:gd name="T18" fmla="*/ 45 w 179"/>
                <a:gd name="T19" fmla="*/ 301 h 738"/>
                <a:gd name="T20" fmla="*/ 43 w 179"/>
                <a:gd name="T21" fmla="*/ 347 h 738"/>
                <a:gd name="T22" fmla="*/ 37 w 179"/>
                <a:gd name="T23" fmla="*/ 374 h 738"/>
                <a:gd name="T24" fmla="*/ 25 w 179"/>
                <a:gd name="T25" fmla="*/ 404 h 738"/>
                <a:gd name="T26" fmla="*/ 5 w 179"/>
                <a:gd name="T27" fmla="*/ 462 h 738"/>
                <a:gd name="T28" fmla="*/ 1 w 179"/>
                <a:gd name="T29" fmla="*/ 518 h 738"/>
                <a:gd name="T30" fmla="*/ 9 w 179"/>
                <a:gd name="T31" fmla="*/ 588 h 738"/>
                <a:gd name="T32" fmla="*/ 11 w 179"/>
                <a:gd name="T33" fmla="*/ 640 h 738"/>
                <a:gd name="T34" fmla="*/ 11 w 179"/>
                <a:gd name="T35" fmla="*/ 685 h 738"/>
                <a:gd name="T36" fmla="*/ 16 w 179"/>
                <a:gd name="T37" fmla="*/ 713 h 738"/>
                <a:gd name="T38" fmla="*/ 31 w 179"/>
                <a:gd name="T39" fmla="*/ 735 h 738"/>
                <a:gd name="T40" fmla="*/ 40 w 179"/>
                <a:gd name="T41" fmla="*/ 735 h 738"/>
                <a:gd name="T42" fmla="*/ 51 w 179"/>
                <a:gd name="T43" fmla="*/ 717 h 738"/>
                <a:gd name="T44" fmla="*/ 55 w 179"/>
                <a:gd name="T45" fmla="*/ 687 h 738"/>
                <a:gd name="T46" fmla="*/ 63 w 179"/>
                <a:gd name="T47" fmla="*/ 615 h 738"/>
                <a:gd name="T48" fmla="*/ 78 w 179"/>
                <a:gd name="T49" fmla="*/ 550 h 738"/>
                <a:gd name="T50" fmla="*/ 95 w 179"/>
                <a:gd name="T51" fmla="*/ 458 h 738"/>
                <a:gd name="T52" fmla="*/ 106 w 179"/>
                <a:gd name="T53" fmla="*/ 420 h 738"/>
                <a:gd name="T54" fmla="*/ 121 w 179"/>
                <a:gd name="T55" fmla="*/ 390 h 738"/>
                <a:gd name="T56" fmla="*/ 129 w 179"/>
                <a:gd name="T57" fmla="*/ 360 h 738"/>
                <a:gd name="T58" fmla="*/ 139 w 179"/>
                <a:gd name="T59" fmla="*/ 316 h 738"/>
                <a:gd name="T60" fmla="*/ 147 w 179"/>
                <a:gd name="T61" fmla="*/ 286 h 738"/>
                <a:gd name="T62" fmla="*/ 158 w 179"/>
                <a:gd name="T63" fmla="*/ 251 h 738"/>
                <a:gd name="T64" fmla="*/ 169 w 179"/>
                <a:gd name="T65" fmla="*/ 208 h 738"/>
                <a:gd name="T66" fmla="*/ 177 w 179"/>
                <a:gd name="T67" fmla="*/ 172 h 738"/>
                <a:gd name="T68" fmla="*/ 179 w 179"/>
                <a:gd name="T69" fmla="*/ 116 h 738"/>
                <a:gd name="T70" fmla="*/ 170 w 179"/>
                <a:gd name="T71" fmla="*/ 55 h 738"/>
                <a:gd name="T72" fmla="*/ 149 w 179"/>
                <a:gd name="T73" fmla="*/ 20 h 738"/>
                <a:gd name="T74" fmla="*/ 120 w 179"/>
                <a:gd name="T75" fmla="*/ 2 h 7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79" h="738">
                  <a:moveTo>
                    <a:pt x="101" y="0"/>
                  </a:moveTo>
                  <a:lnTo>
                    <a:pt x="87" y="1"/>
                  </a:lnTo>
                  <a:lnTo>
                    <a:pt x="76" y="6"/>
                  </a:lnTo>
                  <a:lnTo>
                    <a:pt x="66" y="13"/>
                  </a:lnTo>
                  <a:lnTo>
                    <a:pt x="56" y="22"/>
                  </a:lnTo>
                  <a:lnTo>
                    <a:pt x="48" y="32"/>
                  </a:lnTo>
                  <a:lnTo>
                    <a:pt x="43" y="44"/>
                  </a:lnTo>
                  <a:lnTo>
                    <a:pt x="39" y="56"/>
                  </a:lnTo>
                  <a:lnTo>
                    <a:pt x="37" y="68"/>
                  </a:lnTo>
                  <a:lnTo>
                    <a:pt x="37" y="88"/>
                  </a:lnTo>
                  <a:lnTo>
                    <a:pt x="39" y="119"/>
                  </a:lnTo>
                  <a:lnTo>
                    <a:pt x="40" y="150"/>
                  </a:lnTo>
                  <a:lnTo>
                    <a:pt x="40" y="173"/>
                  </a:lnTo>
                  <a:lnTo>
                    <a:pt x="40" y="189"/>
                  </a:lnTo>
                  <a:lnTo>
                    <a:pt x="40" y="206"/>
                  </a:lnTo>
                  <a:lnTo>
                    <a:pt x="41" y="223"/>
                  </a:lnTo>
                  <a:lnTo>
                    <a:pt x="43" y="237"/>
                  </a:lnTo>
                  <a:lnTo>
                    <a:pt x="44" y="253"/>
                  </a:lnTo>
                  <a:lnTo>
                    <a:pt x="45" y="275"/>
                  </a:lnTo>
                  <a:lnTo>
                    <a:pt x="45" y="301"/>
                  </a:lnTo>
                  <a:lnTo>
                    <a:pt x="45" y="326"/>
                  </a:lnTo>
                  <a:lnTo>
                    <a:pt x="43" y="347"/>
                  </a:lnTo>
                  <a:lnTo>
                    <a:pt x="40" y="362"/>
                  </a:lnTo>
                  <a:lnTo>
                    <a:pt x="37" y="374"/>
                  </a:lnTo>
                  <a:lnTo>
                    <a:pt x="32" y="386"/>
                  </a:lnTo>
                  <a:lnTo>
                    <a:pt x="25" y="404"/>
                  </a:lnTo>
                  <a:lnTo>
                    <a:pt x="15" y="431"/>
                  </a:lnTo>
                  <a:lnTo>
                    <a:pt x="5" y="462"/>
                  </a:lnTo>
                  <a:lnTo>
                    <a:pt x="0" y="489"/>
                  </a:lnTo>
                  <a:lnTo>
                    <a:pt x="1" y="518"/>
                  </a:lnTo>
                  <a:lnTo>
                    <a:pt x="5" y="554"/>
                  </a:lnTo>
                  <a:lnTo>
                    <a:pt x="9" y="588"/>
                  </a:lnTo>
                  <a:lnTo>
                    <a:pt x="11" y="616"/>
                  </a:lnTo>
                  <a:lnTo>
                    <a:pt x="11" y="640"/>
                  </a:lnTo>
                  <a:lnTo>
                    <a:pt x="11" y="664"/>
                  </a:lnTo>
                  <a:lnTo>
                    <a:pt x="11" y="685"/>
                  </a:lnTo>
                  <a:lnTo>
                    <a:pt x="11" y="697"/>
                  </a:lnTo>
                  <a:lnTo>
                    <a:pt x="16" y="713"/>
                  </a:lnTo>
                  <a:lnTo>
                    <a:pt x="24" y="725"/>
                  </a:lnTo>
                  <a:lnTo>
                    <a:pt x="31" y="735"/>
                  </a:lnTo>
                  <a:lnTo>
                    <a:pt x="36" y="738"/>
                  </a:lnTo>
                  <a:lnTo>
                    <a:pt x="40" y="735"/>
                  </a:lnTo>
                  <a:lnTo>
                    <a:pt x="46" y="728"/>
                  </a:lnTo>
                  <a:lnTo>
                    <a:pt x="51" y="717"/>
                  </a:lnTo>
                  <a:lnTo>
                    <a:pt x="54" y="708"/>
                  </a:lnTo>
                  <a:lnTo>
                    <a:pt x="55" y="687"/>
                  </a:lnTo>
                  <a:lnTo>
                    <a:pt x="59" y="652"/>
                  </a:lnTo>
                  <a:lnTo>
                    <a:pt x="63" y="615"/>
                  </a:lnTo>
                  <a:lnTo>
                    <a:pt x="68" y="588"/>
                  </a:lnTo>
                  <a:lnTo>
                    <a:pt x="78" y="550"/>
                  </a:lnTo>
                  <a:lnTo>
                    <a:pt x="87" y="502"/>
                  </a:lnTo>
                  <a:lnTo>
                    <a:pt x="95" y="458"/>
                  </a:lnTo>
                  <a:lnTo>
                    <a:pt x="101" y="433"/>
                  </a:lnTo>
                  <a:lnTo>
                    <a:pt x="106" y="420"/>
                  </a:lnTo>
                  <a:lnTo>
                    <a:pt x="114" y="405"/>
                  </a:lnTo>
                  <a:lnTo>
                    <a:pt x="121" y="390"/>
                  </a:lnTo>
                  <a:lnTo>
                    <a:pt x="125" y="377"/>
                  </a:lnTo>
                  <a:lnTo>
                    <a:pt x="129" y="360"/>
                  </a:lnTo>
                  <a:lnTo>
                    <a:pt x="133" y="337"/>
                  </a:lnTo>
                  <a:lnTo>
                    <a:pt x="139" y="316"/>
                  </a:lnTo>
                  <a:lnTo>
                    <a:pt x="144" y="296"/>
                  </a:lnTo>
                  <a:lnTo>
                    <a:pt x="147" y="286"/>
                  </a:lnTo>
                  <a:lnTo>
                    <a:pt x="152" y="271"/>
                  </a:lnTo>
                  <a:lnTo>
                    <a:pt x="158" y="251"/>
                  </a:lnTo>
                  <a:lnTo>
                    <a:pt x="163" y="230"/>
                  </a:lnTo>
                  <a:lnTo>
                    <a:pt x="169" y="208"/>
                  </a:lnTo>
                  <a:lnTo>
                    <a:pt x="174" y="189"/>
                  </a:lnTo>
                  <a:lnTo>
                    <a:pt x="177" y="172"/>
                  </a:lnTo>
                  <a:lnTo>
                    <a:pt x="178" y="158"/>
                  </a:lnTo>
                  <a:lnTo>
                    <a:pt x="179" y="116"/>
                  </a:lnTo>
                  <a:lnTo>
                    <a:pt x="177" y="82"/>
                  </a:lnTo>
                  <a:lnTo>
                    <a:pt x="170" y="55"/>
                  </a:lnTo>
                  <a:lnTo>
                    <a:pt x="162" y="35"/>
                  </a:lnTo>
                  <a:lnTo>
                    <a:pt x="149" y="20"/>
                  </a:lnTo>
                  <a:lnTo>
                    <a:pt x="136" y="9"/>
                  </a:lnTo>
                  <a:lnTo>
                    <a:pt x="120" y="2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C9A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7" name="Freeform 467"/>
            <p:cNvSpPr>
              <a:spLocks/>
            </p:cNvSpPr>
            <p:nvPr/>
          </p:nvSpPr>
          <p:spPr bwMode="auto">
            <a:xfrm flipH="1">
              <a:off x="5821" y="2223"/>
              <a:ext cx="23" cy="24"/>
            </a:xfrm>
            <a:custGeom>
              <a:avLst/>
              <a:gdLst>
                <a:gd name="T0" fmla="*/ 9 w 20"/>
                <a:gd name="T1" fmla="*/ 19 h 19"/>
                <a:gd name="T2" fmla="*/ 14 w 20"/>
                <a:gd name="T3" fmla="*/ 18 h 19"/>
                <a:gd name="T4" fmla="*/ 16 w 20"/>
                <a:gd name="T5" fmla="*/ 16 h 19"/>
                <a:gd name="T6" fmla="*/ 18 w 20"/>
                <a:gd name="T7" fmla="*/ 14 h 19"/>
                <a:gd name="T8" fmla="*/ 20 w 20"/>
                <a:gd name="T9" fmla="*/ 10 h 19"/>
                <a:gd name="T10" fmla="*/ 18 w 20"/>
                <a:gd name="T11" fmla="*/ 6 h 19"/>
                <a:gd name="T12" fmla="*/ 17 w 20"/>
                <a:gd name="T13" fmla="*/ 3 h 19"/>
                <a:gd name="T14" fmla="*/ 14 w 20"/>
                <a:gd name="T15" fmla="*/ 1 h 19"/>
                <a:gd name="T16" fmla="*/ 10 w 20"/>
                <a:gd name="T17" fmla="*/ 0 h 19"/>
                <a:gd name="T18" fmla="*/ 6 w 20"/>
                <a:gd name="T19" fmla="*/ 0 h 19"/>
                <a:gd name="T20" fmla="*/ 3 w 20"/>
                <a:gd name="T21" fmla="*/ 2 h 19"/>
                <a:gd name="T22" fmla="*/ 1 w 20"/>
                <a:gd name="T23" fmla="*/ 4 h 19"/>
                <a:gd name="T24" fmla="*/ 0 w 20"/>
                <a:gd name="T25" fmla="*/ 9 h 19"/>
                <a:gd name="T26" fmla="*/ 1 w 20"/>
                <a:gd name="T27" fmla="*/ 13 h 19"/>
                <a:gd name="T28" fmla="*/ 2 w 20"/>
                <a:gd name="T29" fmla="*/ 16 h 19"/>
                <a:gd name="T30" fmla="*/ 6 w 20"/>
                <a:gd name="T31" fmla="*/ 18 h 19"/>
                <a:gd name="T32" fmla="*/ 9 w 20"/>
                <a:gd name="T3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" h="19">
                  <a:moveTo>
                    <a:pt x="9" y="19"/>
                  </a:moveTo>
                  <a:lnTo>
                    <a:pt x="14" y="18"/>
                  </a:lnTo>
                  <a:lnTo>
                    <a:pt x="16" y="16"/>
                  </a:lnTo>
                  <a:lnTo>
                    <a:pt x="18" y="14"/>
                  </a:lnTo>
                  <a:lnTo>
                    <a:pt x="20" y="10"/>
                  </a:lnTo>
                  <a:lnTo>
                    <a:pt x="18" y="6"/>
                  </a:lnTo>
                  <a:lnTo>
                    <a:pt x="17" y="3"/>
                  </a:lnTo>
                  <a:lnTo>
                    <a:pt x="14" y="1"/>
                  </a:lnTo>
                  <a:lnTo>
                    <a:pt x="10" y="0"/>
                  </a:lnTo>
                  <a:lnTo>
                    <a:pt x="6" y="0"/>
                  </a:lnTo>
                  <a:lnTo>
                    <a:pt x="3" y="2"/>
                  </a:lnTo>
                  <a:lnTo>
                    <a:pt x="1" y="4"/>
                  </a:lnTo>
                  <a:lnTo>
                    <a:pt x="0" y="9"/>
                  </a:lnTo>
                  <a:lnTo>
                    <a:pt x="1" y="13"/>
                  </a:lnTo>
                  <a:lnTo>
                    <a:pt x="2" y="16"/>
                  </a:lnTo>
                  <a:lnTo>
                    <a:pt x="6" y="18"/>
                  </a:lnTo>
                  <a:lnTo>
                    <a:pt x="9" y="19"/>
                  </a:lnTo>
                  <a:close/>
                </a:path>
              </a:pathLst>
            </a:custGeom>
            <a:solidFill>
              <a:srgbClr val="C9A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8" name="Freeform 468"/>
            <p:cNvSpPr>
              <a:spLocks/>
            </p:cNvSpPr>
            <p:nvPr/>
          </p:nvSpPr>
          <p:spPr bwMode="auto">
            <a:xfrm flipH="1">
              <a:off x="5804" y="2970"/>
              <a:ext cx="143" cy="141"/>
            </a:xfrm>
            <a:custGeom>
              <a:avLst/>
              <a:gdLst>
                <a:gd name="T0" fmla="*/ 40 w 121"/>
                <a:gd name="T1" fmla="*/ 0 h 121"/>
                <a:gd name="T2" fmla="*/ 34 w 121"/>
                <a:gd name="T3" fmla="*/ 1 h 121"/>
                <a:gd name="T4" fmla="*/ 28 w 121"/>
                <a:gd name="T5" fmla="*/ 6 h 121"/>
                <a:gd name="T6" fmla="*/ 22 w 121"/>
                <a:gd name="T7" fmla="*/ 11 h 121"/>
                <a:gd name="T8" fmla="*/ 18 w 121"/>
                <a:gd name="T9" fmla="*/ 16 h 121"/>
                <a:gd name="T10" fmla="*/ 15 w 121"/>
                <a:gd name="T11" fmla="*/ 22 h 121"/>
                <a:gd name="T12" fmla="*/ 14 w 121"/>
                <a:gd name="T13" fmla="*/ 27 h 121"/>
                <a:gd name="T14" fmla="*/ 12 w 121"/>
                <a:gd name="T15" fmla="*/ 32 h 121"/>
                <a:gd name="T16" fmla="*/ 10 w 121"/>
                <a:gd name="T17" fmla="*/ 38 h 121"/>
                <a:gd name="T18" fmla="*/ 6 w 121"/>
                <a:gd name="T19" fmla="*/ 47 h 121"/>
                <a:gd name="T20" fmla="*/ 2 w 121"/>
                <a:gd name="T21" fmla="*/ 57 h 121"/>
                <a:gd name="T22" fmla="*/ 0 w 121"/>
                <a:gd name="T23" fmla="*/ 67 h 121"/>
                <a:gd name="T24" fmla="*/ 4 w 121"/>
                <a:gd name="T25" fmla="*/ 72 h 121"/>
                <a:gd name="T26" fmla="*/ 11 w 121"/>
                <a:gd name="T27" fmla="*/ 75 h 121"/>
                <a:gd name="T28" fmla="*/ 17 w 121"/>
                <a:gd name="T29" fmla="*/ 77 h 121"/>
                <a:gd name="T30" fmla="*/ 22 w 121"/>
                <a:gd name="T31" fmla="*/ 80 h 121"/>
                <a:gd name="T32" fmla="*/ 29 w 121"/>
                <a:gd name="T33" fmla="*/ 85 h 121"/>
                <a:gd name="T34" fmla="*/ 33 w 121"/>
                <a:gd name="T35" fmla="*/ 88 h 121"/>
                <a:gd name="T36" fmla="*/ 37 w 121"/>
                <a:gd name="T37" fmla="*/ 93 h 121"/>
                <a:gd name="T38" fmla="*/ 43 w 121"/>
                <a:gd name="T39" fmla="*/ 99 h 121"/>
                <a:gd name="T40" fmla="*/ 49 w 121"/>
                <a:gd name="T41" fmla="*/ 105 h 121"/>
                <a:gd name="T42" fmla="*/ 56 w 121"/>
                <a:gd name="T43" fmla="*/ 110 h 121"/>
                <a:gd name="T44" fmla="*/ 63 w 121"/>
                <a:gd name="T45" fmla="*/ 116 h 121"/>
                <a:gd name="T46" fmla="*/ 69 w 121"/>
                <a:gd name="T47" fmla="*/ 120 h 121"/>
                <a:gd name="T48" fmla="*/ 75 w 121"/>
                <a:gd name="T49" fmla="*/ 121 h 121"/>
                <a:gd name="T50" fmla="*/ 82 w 121"/>
                <a:gd name="T51" fmla="*/ 121 h 121"/>
                <a:gd name="T52" fmla="*/ 89 w 121"/>
                <a:gd name="T53" fmla="*/ 121 h 121"/>
                <a:gd name="T54" fmla="*/ 96 w 121"/>
                <a:gd name="T55" fmla="*/ 121 h 121"/>
                <a:gd name="T56" fmla="*/ 103 w 121"/>
                <a:gd name="T57" fmla="*/ 120 h 121"/>
                <a:gd name="T58" fmla="*/ 109 w 121"/>
                <a:gd name="T59" fmla="*/ 120 h 121"/>
                <a:gd name="T60" fmla="*/ 114 w 121"/>
                <a:gd name="T61" fmla="*/ 118 h 121"/>
                <a:gd name="T62" fmla="*/ 118 w 121"/>
                <a:gd name="T63" fmla="*/ 116 h 121"/>
                <a:gd name="T64" fmla="*/ 120 w 121"/>
                <a:gd name="T65" fmla="*/ 115 h 121"/>
                <a:gd name="T66" fmla="*/ 121 w 121"/>
                <a:gd name="T67" fmla="*/ 110 h 121"/>
                <a:gd name="T68" fmla="*/ 120 w 121"/>
                <a:gd name="T69" fmla="*/ 105 h 121"/>
                <a:gd name="T70" fmla="*/ 117 w 121"/>
                <a:gd name="T71" fmla="*/ 100 h 121"/>
                <a:gd name="T72" fmla="*/ 114 w 121"/>
                <a:gd name="T73" fmla="*/ 94 h 121"/>
                <a:gd name="T74" fmla="*/ 110 w 121"/>
                <a:gd name="T75" fmla="*/ 90 h 121"/>
                <a:gd name="T76" fmla="*/ 104 w 121"/>
                <a:gd name="T77" fmla="*/ 83 h 121"/>
                <a:gd name="T78" fmla="*/ 97 w 121"/>
                <a:gd name="T79" fmla="*/ 77 h 121"/>
                <a:gd name="T80" fmla="*/ 90 w 121"/>
                <a:gd name="T81" fmla="*/ 72 h 121"/>
                <a:gd name="T82" fmla="*/ 82 w 121"/>
                <a:gd name="T83" fmla="*/ 67 h 121"/>
                <a:gd name="T84" fmla="*/ 73 w 121"/>
                <a:gd name="T85" fmla="*/ 60 h 121"/>
                <a:gd name="T86" fmla="*/ 66 w 121"/>
                <a:gd name="T87" fmla="*/ 53 h 121"/>
                <a:gd name="T88" fmla="*/ 63 w 121"/>
                <a:gd name="T89" fmla="*/ 46 h 121"/>
                <a:gd name="T90" fmla="*/ 59 w 121"/>
                <a:gd name="T91" fmla="*/ 36 h 121"/>
                <a:gd name="T92" fmla="*/ 54 w 121"/>
                <a:gd name="T93" fmla="*/ 21 h 121"/>
                <a:gd name="T94" fmla="*/ 49 w 121"/>
                <a:gd name="T95" fmla="*/ 8 h 121"/>
                <a:gd name="T96" fmla="*/ 40 w 121"/>
                <a:gd name="T97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21" h="121">
                  <a:moveTo>
                    <a:pt x="40" y="0"/>
                  </a:moveTo>
                  <a:lnTo>
                    <a:pt x="34" y="1"/>
                  </a:lnTo>
                  <a:lnTo>
                    <a:pt x="28" y="6"/>
                  </a:lnTo>
                  <a:lnTo>
                    <a:pt x="22" y="11"/>
                  </a:lnTo>
                  <a:lnTo>
                    <a:pt x="18" y="16"/>
                  </a:lnTo>
                  <a:lnTo>
                    <a:pt x="15" y="22"/>
                  </a:lnTo>
                  <a:lnTo>
                    <a:pt x="14" y="27"/>
                  </a:lnTo>
                  <a:lnTo>
                    <a:pt x="12" y="32"/>
                  </a:lnTo>
                  <a:lnTo>
                    <a:pt x="10" y="38"/>
                  </a:lnTo>
                  <a:lnTo>
                    <a:pt x="6" y="47"/>
                  </a:lnTo>
                  <a:lnTo>
                    <a:pt x="2" y="57"/>
                  </a:lnTo>
                  <a:lnTo>
                    <a:pt x="0" y="67"/>
                  </a:lnTo>
                  <a:lnTo>
                    <a:pt x="4" y="72"/>
                  </a:lnTo>
                  <a:lnTo>
                    <a:pt x="11" y="75"/>
                  </a:lnTo>
                  <a:lnTo>
                    <a:pt x="17" y="77"/>
                  </a:lnTo>
                  <a:lnTo>
                    <a:pt x="22" y="80"/>
                  </a:lnTo>
                  <a:lnTo>
                    <a:pt x="29" y="85"/>
                  </a:lnTo>
                  <a:lnTo>
                    <a:pt x="33" y="88"/>
                  </a:lnTo>
                  <a:lnTo>
                    <a:pt x="37" y="93"/>
                  </a:lnTo>
                  <a:lnTo>
                    <a:pt x="43" y="99"/>
                  </a:lnTo>
                  <a:lnTo>
                    <a:pt x="49" y="105"/>
                  </a:lnTo>
                  <a:lnTo>
                    <a:pt x="56" y="110"/>
                  </a:lnTo>
                  <a:lnTo>
                    <a:pt x="63" y="116"/>
                  </a:lnTo>
                  <a:lnTo>
                    <a:pt x="69" y="120"/>
                  </a:lnTo>
                  <a:lnTo>
                    <a:pt x="75" y="121"/>
                  </a:lnTo>
                  <a:lnTo>
                    <a:pt x="82" y="121"/>
                  </a:lnTo>
                  <a:lnTo>
                    <a:pt x="89" y="121"/>
                  </a:lnTo>
                  <a:lnTo>
                    <a:pt x="96" y="121"/>
                  </a:lnTo>
                  <a:lnTo>
                    <a:pt x="103" y="120"/>
                  </a:lnTo>
                  <a:lnTo>
                    <a:pt x="109" y="120"/>
                  </a:lnTo>
                  <a:lnTo>
                    <a:pt x="114" y="118"/>
                  </a:lnTo>
                  <a:lnTo>
                    <a:pt x="118" y="116"/>
                  </a:lnTo>
                  <a:lnTo>
                    <a:pt x="120" y="115"/>
                  </a:lnTo>
                  <a:lnTo>
                    <a:pt x="121" y="110"/>
                  </a:lnTo>
                  <a:lnTo>
                    <a:pt x="120" y="105"/>
                  </a:lnTo>
                  <a:lnTo>
                    <a:pt x="117" y="100"/>
                  </a:lnTo>
                  <a:lnTo>
                    <a:pt x="114" y="94"/>
                  </a:lnTo>
                  <a:lnTo>
                    <a:pt x="110" y="90"/>
                  </a:lnTo>
                  <a:lnTo>
                    <a:pt x="104" y="83"/>
                  </a:lnTo>
                  <a:lnTo>
                    <a:pt x="97" y="77"/>
                  </a:lnTo>
                  <a:lnTo>
                    <a:pt x="90" y="72"/>
                  </a:lnTo>
                  <a:lnTo>
                    <a:pt x="82" y="67"/>
                  </a:lnTo>
                  <a:lnTo>
                    <a:pt x="73" y="60"/>
                  </a:lnTo>
                  <a:lnTo>
                    <a:pt x="66" y="53"/>
                  </a:lnTo>
                  <a:lnTo>
                    <a:pt x="63" y="46"/>
                  </a:lnTo>
                  <a:lnTo>
                    <a:pt x="59" y="36"/>
                  </a:lnTo>
                  <a:lnTo>
                    <a:pt x="54" y="21"/>
                  </a:lnTo>
                  <a:lnTo>
                    <a:pt x="49" y="8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C9A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709" name="Group 469"/>
            <p:cNvGrpSpPr>
              <a:grpSpLocks/>
            </p:cNvGrpSpPr>
            <p:nvPr/>
          </p:nvGrpSpPr>
          <p:grpSpPr bwMode="auto">
            <a:xfrm rot="949456">
              <a:off x="5791" y="2990"/>
              <a:ext cx="167" cy="133"/>
              <a:chOff x="5783" y="2994"/>
              <a:chExt cx="167" cy="133"/>
            </a:xfrm>
          </p:grpSpPr>
          <p:sp>
            <p:nvSpPr>
              <p:cNvPr id="731" name="Freeform 470"/>
              <p:cNvSpPr>
                <a:spLocks/>
              </p:cNvSpPr>
              <p:nvPr/>
            </p:nvSpPr>
            <p:spPr bwMode="auto">
              <a:xfrm flipH="1">
                <a:off x="5898" y="2994"/>
                <a:ext cx="21" cy="23"/>
              </a:xfrm>
              <a:custGeom>
                <a:avLst/>
                <a:gdLst>
                  <a:gd name="T0" fmla="*/ 10 w 20"/>
                  <a:gd name="T1" fmla="*/ 19 h 19"/>
                  <a:gd name="T2" fmla="*/ 14 w 20"/>
                  <a:gd name="T3" fmla="*/ 18 h 19"/>
                  <a:gd name="T4" fmla="*/ 17 w 20"/>
                  <a:gd name="T5" fmla="*/ 17 h 19"/>
                  <a:gd name="T6" fmla="*/ 19 w 20"/>
                  <a:gd name="T7" fmla="*/ 13 h 19"/>
                  <a:gd name="T8" fmla="*/ 20 w 20"/>
                  <a:gd name="T9" fmla="*/ 10 h 19"/>
                  <a:gd name="T10" fmla="*/ 19 w 20"/>
                  <a:gd name="T11" fmla="*/ 5 h 19"/>
                  <a:gd name="T12" fmla="*/ 18 w 20"/>
                  <a:gd name="T13" fmla="*/ 3 h 19"/>
                  <a:gd name="T14" fmla="*/ 14 w 20"/>
                  <a:gd name="T15" fmla="*/ 1 h 19"/>
                  <a:gd name="T16" fmla="*/ 11 w 20"/>
                  <a:gd name="T17" fmla="*/ 0 h 19"/>
                  <a:gd name="T18" fmla="*/ 7 w 20"/>
                  <a:gd name="T19" fmla="*/ 1 h 19"/>
                  <a:gd name="T20" fmla="*/ 4 w 20"/>
                  <a:gd name="T21" fmla="*/ 2 h 19"/>
                  <a:gd name="T22" fmla="*/ 2 w 20"/>
                  <a:gd name="T23" fmla="*/ 5 h 19"/>
                  <a:gd name="T24" fmla="*/ 0 w 20"/>
                  <a:gd name="T25" fmla="*/ 9 h 19"/>
                  <a:gd name="T26" fmla="*/ 2 w 20"/>
                  <a:gd name="T27" fmla="*/ 12 h 19"/>
                  <a:gd name="T28" fmla="*/ 3 w 20"/>
                  <a:gd name="T29" fmla="*/ 16 h 19"/>
                  <a:gd name="T30" fmla="*/ 6 w 20"/>
                  <a:gd name="T31" fmla="*/ 18 h 19"/>
                  <a:gd name="T32" fmla="*/ 10 w 20"/>
                  <a:gd name="T33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0" h="19">
                    <a:moveTo>
                      <a:pt x="10" y="19"/>
                    </a:moveTo>
                    <a:lnTo>
                      <a:pt x="14" y="18"/>
                    </a:lnTo>
                    <a:lnTo>
                      <a:pt x="17" y="17"/>
                    </a:lnTo>
                    <a:lnTo>
                      <a:pt x="19" y="13"/>
                    </a:lnTo>
                    <a:lnTo>
                      <a:pt x="20" y="10"/>
                    </a:lnTo>
                    <a:lnTo>
                      <a:pt x="19" y="5"/>
                    </a:lnTo>
                    <a:lnTo>
                      <a:pt x="18" y="3"/>
                    </a:lnTo>
                    <a:lnTo>
                      <a:pt x="14" y="1"/>
                    </a:lnTo>
                    <a:lnTo>
                      <a:pt x="11" y="0"/>
                    </a:lnTo>
                    <a:lnTo>
                      <a:pt x="7" y="1"/>
                    </a:lnTo>
                    <a:lnTo>
                      <a:pt x="4" y="2"/>
                    </a:lnTo>
                    <a:lnTo>
                      <a:pt x="2" y="5"/>
                    </a:lnTo>
                    <a:lnTo>
                      <a:pt x="0" y="9"/>
                    </a:lnTo>
                    <a:lnTo>
                      <a:pt x="2" y="12"/>
                    </a:lnTo>
                    <a:lnTo>
                      <a:pt x="3" y="16"/>
                    </a:lnTo>
                    <a:lnTo>
                      <a:pt x="6" y="18"/>
                    </a:lnTo>
                    <a:lnTo>
                      <a:pt x="10" y="19"/>
                    </a:lnTo>
                    <a:close/>
                  </a:path>
                </a:pathLst>
              </a:custGeom>
              <a:solidFill>
                <a:srgbClr val="C9A5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2" name="Freeform 471"/>
              <p:cNvSpPr>
                <a:spLocks/>
              </p:cNvSpPr>
              <p:nvPr/>
            </p:nvSpPr>
            <p:spPr bwMode="auto">
              <a:xfrm flipH="1">
                <a:off x="5898" y="2994"/>
                <a:ext cx="21" cy="23"/>
              </a:xfrm>
              <a:custGeom>
                <a:avLst/>
                <a:gdLst>
                  <a:gd name="T0" fmla="*/ 10 w 20"/>
                  <a:gd name="T1" fmla="*/ 19 h 19"/>
                  <a:gd name="T2" fmla="*/ 14 w 20"/>
                  <a:gd name="T3" fmla="*/ 18 h 19"/>
                  <a:gd name="T4" fmla="*/ 17 w 20"/>
                  <a:gd name="T5" fmla="*/ 17 h 19"/>
                  <a:gd name="T6" fmla="*/ 19 w 20"/>
                  <a:gd name="T7" fmla="*/ 13 h 19"/>
                  <a:gd name="T8" fmla="*/ 20 w 20"/>
                  <a:gd name="T9" fmla="*/ 10 h 19"/>
                  <a:gd name="T10" fmla="*/ 19 w 20"/>
                  <a:gd name="T11" fmla="*/ 5 h 19"/>
                  <a:gd name="T12" fmla="*/ 18 w 20"/>
                  <a:gd name="T13" fmla="*/ 3 h 19"/>
                  <a:gd name="T14" fmla="*/ 14 w 20"/>
                  <a:gd name="T15" fmla="*/ 1 h 19"/>
                  <a:gd name="T16" fmla="*/ 11 w 20"/>
                  <a:gd name="T17" fmla="*/ 0 h 19"/>
                  <a:gd name="T18" fmla="*/ 7 w 20"/>
                  <a:gd name="T19" fmla="*/ 1 h 19"/>
                  <a:gd name="T20" fmla="*/ 4 w 20"/>
                  <a:gd name="T21" fmla="*/ 2 h 19"/>
                  <a:gd name="T22" fmla="*/ 2 w 20"/>
                  <a:gd name="T23" fmla="*/ 5 h 19"/>
                  <a:gd name="T24" fmla="*/ 0 w 20"/>
                  <a:gd name="T25" fmla="*/ 9 h 19"/>
                  <a:gd name="T26" fmla="*/ 2 w 20"/>
                  <a:gd name="T27" fmla="*/ 12 h 19"/>
                  <a:gd name="T28" fmla="*/ 3 w 20"/>
                  <a:gd name="T29" fmla="*/ 16 h 19"/>
                  <a:gd name="T30" fmla="*/ 6 w 20"/>
                  <a:gd name="T31" fmla="*/ 18 h 19"/>
                  <a:gd name="T32" fmla="*/ 10 w 20"/>
                  <a:gd name="T33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0" h="19">
                    <a:moveTo>
                      <a:pt x="10" y="19"/>
                    </a:moveTo>
                    <a:lnTo>
                      <a:pt x="14" y="18"/>
                    </a:lnTo>
                    <a:lnTo>
                      <a:pt x="17" y="17"/>
                    </a:lnTo>
                    <a:lnTo>
                      <a:pt x="19" y="13"/>
                    </a:lnTo>
                    <a:lnTo>
                      <a:pt x="20" y="10"/>
                    </a:lnTo>
                    <a:lnTo>
                      <a:pt x="19" y="5"/>
                    </a:lnTo>
                    <a:lnTo>
                      <a:pt x="18" y="3"/>
                    </a:lnTo>
                    <a:lnTo>
                      <a:pt x="14" y="1"/>
                    </a:lnTo>
                    <a:lnTo>
                      <a:pt x="11" y="0"/>
                    </a:lnTo>
                    <a:lnTo>
                      <a:pt x="7" y="1"/>
                    </a:lnTo>
                    <a:lnTo>
                      <a:pt x="4" y="2"/>
                    </a:lnTo>
                    <a:lnTo>
                      <a:pt x="2" y="5"/>
                    </a:lnTo>
                    <a:lnTo>
                      <a:pt x="0" y="9"/>
                    </a:lnTo>
                    <a:lnTo>
                      <a:pt x="2" y="12"/>
                    </a:lnTo>
                    <a:lnTo>
                      <a:pt x="3" y="16"/>
                    </a:lnTo>
                    <a:lnTo>
                      <a:pt x="6" y="18"/>
                    </a:lnTo>
                    <a:lnTo>
                      <a:pt x="10" y="19"/>
                    </a:lnTo>
                    <a:close/>
                  </a:path>
                </a:pathLst>
              </a:custGeom>
              <a:solidFill>
                <a:srgbClr val="C9A5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3" name="Freeform 472"/>
              <p:cNvSpPr>
                <a:spLocks/>
              </p:cNvSpPr>
              <p:nvPr/>
            </p:nvSpPr>
            <p:spPr bwMode="auto">
              <a:xfrm flipH="1">
                <a:off x="5786" y="3001"/>
                <a:ext cx="164" cy="121"/>
              </a:xfrm>
              <a:custGeom>
                <a:avLst/>
                <a:gdLst>
                  <a:gd name="T0" fmla="*/ 10 w 140"/>
                  <a:gd name="T1" fmla="*/ 0 h 104"/>
                  <a:gd name="T2" fmla="*/ 7 w 140"/>
                  <a:gd name="T3" fmla="*/ 11 h 104"/>
                  <a:gd name="T4" fmla="*/ 4 w 140"/>
                  <a:gd name="T5" fmla="*/ 22 h 104"/>
                  <a:gd name="T6" fmla="*/ 1 w 140"/>
                  <a:gd name="T7" fmla="*/ 34 h 104"/>
                  <a:gd name="T8" fmla="*/ 0 w 140"/>
                  <a:gd name="T9" fmla="*/ 46 h 104"/>
                  <a:gd name="T10" fmla="*/ 1 w 140"/>
                  <a:gd name="T11" fmla="*/ 50 h 104"/>
                  <a:gd name="T12" fmla="*/ 4 w 140"/>
                  <a:gd name="T13" fmla="*/ 52 h 104"/>
                  <a:gd name="T14" fmla="*/ 7 w 140"/>
                  <a:gd name="T15" fmla="*/ 53 h 104"/>
                  <a:gd name="T16" fmla="*/ 10 w 140"/>
                  <a:gd name="T17" fmla="*/ 56 h 104"/>
                  <a:gd name="T18" fmla="*/ 14 w 140"/>
                  <a:gd name="T19" fmla="*/ 57 h 104"/>
                  <a:gd name="T20" fmla="*/ 17 w 140"/>
                  <a:gd name="T21" fmla="*/ 59 h 104"/>
                  <a:gd name="T22" fmla="*/ 23 w 140"/>
                  <a:gd name="T23" fmla="*/ 62 h 104"/>
                  <a:gd name="T24" fmla="*/ 29 w 140"/>
                  <a:gd name="T25" fmla="*/ 66 h 104"/>
                  <a:gd name="T26" fmla="*/ 35 w 140"/>
                  <a:gd name="T27" fmla="*/ 71 h 104"/>
                  <a:gd name="T28" fmla="*/ 40 w 140"/>
                  <a:gd name="T29" fmla="*/ 75 h 104"/>
                  <a:gd name="T30" fmla="*/ 45 w 140"/>
                  <a:gd name="T31" fmla="*/ 79 h 104"/>
                  <a:gd name="T32" fmla="*/ 50 w 140"/>
                  <a:gd name="T33" fmla="*/ 83 h 104"/>
                  <a:gd name="T34" fmla="*/ 54 w 140"/>
                  <a:gd name="T35" fmla="*/ 87 h 104"/>
                  <a:gd name="T36" fmla="*/ 60 w 140"/>
                  <a:gd name="T37" fmla="*/ 90 h 104"/>
                  <a:gd name="T38" fmla="*/ 66 w 140"/>
                  <a:gd name="T39" fmla="*/ 94 h 104"/>
                  <a:gd name="T40" fmla="*/ 73 w 140"/>
                  <a:gd name="T41" fmla="*/ 97 h 104"/>
                  <a:gd name="T42" fmla="*/ 81 w 140"/>
                  <a:gd name="T43" fmla="*/ 99 h 104"/>
                  <a:gd name="T44" fmla="*/ 88 w 140"/>
                  <a:gd name="T45" fmla="*/ 102 h 104"/>
                  <a:gd name="T46" fmla="*/ 93 w 140"/>
                  <a:gd name="T47" fmla="*/ 103 h 104"/>
                  <a:gd name="T48" fmla="*/ 99 w 140"/>
                  <a:gd name="T49" fmla="*/ 104 h 104"/>
                  <a:gd name="T50" fmla="*/ 105 w 140"/>
                  <a:gd name="T51" fmla="*/ 104 h 104"/>
                  <a:gd name="T52" fmla="*/ 112 w 140"/>
                  <a:gd name="T53" fmla="*/ 104 h 104"/>
                  <a:gd name="T54" fmla="*/ 120 w 140"/>
                  <a:gd name="T55" fmla="*/ 104 h 104"/>
                  <a:gd name="T56" fmla="*/ 127 w 140"/>
                  <a:gd name="T57" fmla="*/ 103 h 104"/>
                  <a:gd name="T58" fmla="*/ 134 w 140"/>
                  <a:gd name="T59" fmla="*/ 102 h 104"/>
                  <a:gd name="T60" fmla="*/ 138 w 140"/>
                  <a:gd name="T61" fmla="*/ 99 h 104"/>
                  <a:gd name="T62" fmla="*/ 140 w 140"/>
                  <a:gd name="T63" fmla="*/ 96 h 104"/>
                  <a:gd name="T64" fmla="*/ 140 w 140"/>
                  <a:gd name="T65" fmla="*/ 91 h 104"/>
                  <a:gd name="T66" fmla="*/ 136 w 140"/>
                  <a:gd name="T67" fmla="*/ 82 h 104"/>
                  <a:gd name="T68" fmla="*/ 129 w 140"/>
                  <a:gd name="T69" fmla="*/ 74 h 104"/>
                  <a:gd name="T70" fmla="*/ 122 w 140"/>
                  <a:gd name="T71" fmla="*/ 67 h 104"/>
                  <a:gd name="T72" fmla="*/ 114 w 140"/>
                  <a:gd name="T73" fmla="*/ 60 h 104"/>
                  <a:gd name="T74" fmla="*/ 109 w 140"/>
                  <a:gd name="T75" fmla="*/ 56 h 104"/>
                  <a:gd name="T76" fmla="*/ 104 w 140"/>
                  <a:gd name="T77" fmla="*/ 51 h 104"/>
                  <a:gd name="T78" fmla="*/ 98 w 140"/>
                  <a:gd name="T79" fmla="*/ 46 h 104"/>
                  <a:gd name="T80" fmla="*/ 92 w 140"/>
                  <a:gd name="T81" fmla="*/ 41 h 104"/>
                  <a:gd name="T82" fmla="*/ 86 w 140"/>
                  <a:gd name="T83" fmla="*/ 36 h 104"/>
                  <a:gd name="T84" fmla="*/ 82 w 140"/>
                  <a:gd name="T85" fmla="*/ 33 h 104"/>
                  <a:gd name="T86" fmla="*/ 77 w 140"/>
                  <a:gd name="T87" fmla="*/ 28 h 104"/>
                  <a:gd name="T88" fmla="*/ 75 w 140"/>
                  <a:gd name="T89" fmla="*/ 26 h 104"/>
                  <a:gd name="T90" fmla="*/ 73 w 140"/>
                  <a:gd name="T91" fmla="*/ 21 h 104"/>
                  <a:gd name="T92" fmla="*/ 69 w 140"/>
                  <a:gd name="T93" fmla="*/ 18 h 104"/>
                  <a:gd name="T94" fmla="*/ 65 w 140"/>
                  <a:gd name="T95" fmla="*/ 15 h 104"/>
                  <a:gd name="T96" fmla="*/ 59 w 140"/>
                  <a:gd name="T97" fmla="*/ 15 h 104"/>
                  <a:gd name="T98" fmla="*/ 53 w 140"/>
                  <a:gd name="T99" fmla="*/ 18 h 104"/>
                  <a:gd name="T100" fmla="*/ 48 w 140"/>
                  <a:gd name="T101" fmla="*/ 22 h 104"/>
                  <a:gd name="T102" fmla="*/ 45 w 140"/>
                  <a:gd name="T103" fmla="*/ 26 h 104"/>
                  <a:gd name="T104" fmla="*/ 44 w 140"/>
                  <a:gd name="T105" fmla="*/ 28 h 104"/>
                  <a:gd name="T106" fmla="*/ 33 w 140"/>
                  <a:gd name="T107" fmla="*/ 21 h 104"/>
                  <a:gd name="T108" fmla="*/ 24 w 140"/>
                  <a:gd name="T109" fmla="*/ 14 h 104"/>
                  <a:gd name="T110" fmla="*/ 16 w 140"/>
                  <a:gd name="T111" fmla="*/ 7 h 104"/>
                  <a:gd name="T112" fmla="*/ 10 w 140"/>
                  <a:gd name="T113" fmla="*/ 0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40" h="104">
                    <a:moveTo>
                      <a:pt x="10" y="0"/>
                    </a:moveTo>
                    <a:lnTo>
                      <a:pt x="7" y="11"/>
                    </a:lnTo>
                    <a:lnTo>
                      <a:pt x="4" y="22"/>
                    </a:lnTo>
                    <a:lnTo>
                      <a:pt x="1" y="34"/>
                    </a:lnTo>
                    <a:lnTo>
                      <a:pt x="0" y="46"/>
                    </a:lnTo>
                    <a:lnTo>
                      <a:pt x="1" y="50"/>
                    </a:lnTo>
                    <a:lnTo>
                      <a:pt x="4" y="52"/>
                    </a:lnTo>
                    <a:lnTo>
                      <a:pt x="7" y="53"/>
                    </a:lnTo>
                    <a:lnTo>
                      <a:pt x="10" y="56"/>
                    </a:lnTo>
                    <a:lnTo>
                      <a:pt x="14" y="57"/>
                    </a:lnTo>
                    <a:lnTo>
                      <a:pt x="17" y="59"/>
                    </a:lnTo>
                    <a:lnTo>
                      <a:pt x="23" y="62"/>
                    </a:lnTo>
                    <a:lnTo>
                      <a:pt x="29" y="66"/>
                    </a:lnTo>
                    <a:lnTo>
                      <a:pt x="35" y="71"/>
                    </a:lnTo>
                    <a:lnTo>
                      <a:pt x="40" y="75"/>
                    </a:lnTo>
                    <a:lnTo>
                      <a:pt x="45" y="79"/>
                    </a:lnTo>
                    <a:lnTo>
                      <a:pt x="50" y="83"/>
                    </a:lnTo>
                    <a:lnTo>
                      <a:pt x="54" y="87"/>
                    </a:lnTo>
                    <a:lnTo>
                      <a:pt x="60" y="90"/>
                    </a:lnTo>
                    <a:lnTo>
                      <a:pt x="66" y="94"/>
                    </a:lnTo>
                    <a:lnTo>
                      <a:pt x="73" y="97"/>
                    </a:lnTo>
                    <a:lnTo>
                      <a:pt x="81" y="99"/>
                    </a:lnTo>
                    <a:lnTo>
                      <a:pt x="88" y="102"/>
                    </a:lnTo>
                    <a:lnTo>
                      <a:pt x="93" y="103"/>
                    </a:lnTo>
                    <a:lnTo>
                      <a:pt x="99" y="104"/>
                    </a:lnTo>
                    <a:lnTo>
                      <a:pt x="105" y="104"/>
                    </a:lnTo>
                    <a:lnTo>
                      <a:pt x="112" y="104"/>
                    </a:lnTo>
                    <a:lnTo>
                      <a:pt x="120" y="104"/>
                    </a:lnTo>
                    <a:lnTo>
                      <a:pt x="127" y="103"/>
                    </a:lnTo>
                    <a:lnTo>
                      <a:pt x="134" y="102"/>
                    </a:lnTo>
                    <a:lnTo>
                      <a:pt x="138" y="99"/>
                    </a:lnTo>
                    <a:lnTo>
                      <a:pt x="140" y="96"/>
                    </a:lnTo>
                    <a:lnTo>
                      <a:pt x="140" y="91"/>
                    </a:lnTo>
                    <a:lnTo>
                      <a:pt x="136" y="82"/>
                    </a:lnTo>
                    <a:lnTo>
                      <a:pt x="129" y="74"/>
                    </a:lnTo>
                    <a:lnTo>
                      <a:pt x="122" y="67"/>
                    </a:lnTo>
                    <a:lnTo>
                      <a:pt x="114" y="60"/>
                    </a:lnTo>
                    <a:lnTo>
                      <a:pt x="109" y="56"/>
                    </a:lnTo>
                    <a:lnTo>
                      <a:pt x="104" y="51"/>
                    </a:lnTo>
                    <a:lnTo>
                      <a:pt x="98" y="46"/>
                    </a:lnTo>
                    <a:lnTo>
                      <a:pt x="92" y="41"/>
                    </a:lnTo>
                    <a:lnTo>
                      <a:pt x="86" y="36"/>
                    </a:lnTo>
                    <a:lnTo>
                      <a:pt x="82" y="33"/>
                    </a:lnTo>
                    <a:lnTo>
                      <a:pt x="77" y="28"/>
                    </a:lnTo>
                    <a:lnTo>
                      <a:pt x="75" y="26"/>
                    </a:lnTo>
                    <a:lnTo>
                      <a:pt x="73" y="21"/>
                    </a:lnTo>
                    <a:lnTo>
                      <a:pt x="69" y="18"/>
                    </a:lnTo>
                    <a:lnTo>
                      <a:pt x="65" y="15"/>
                    </a:lnTo>
                    <a:lnTo>
                      <a:pt x="59" y="15"/>
                    </a:lnTo>
                    <a:lnTo>
                      <a:pt x="53" y="18"/>
                    </a:lnTo>
                    <a:lnTo>
                      <a:pt x="48" y="22"/>
                    </a:lnTo>
                    <a:lnTo>
                      <a:pt x="45" y="26"/>
                    </a:lnTo>
                    <a:lnTo>
                      <a:pt x="44" y="28"/>
                    </a:lnTo>
                    <a:lnTo>
                      <a:pt x="33" y="21"/>
                    </a:lnTo>
                    <a:lnTo>
                      <a:pt x="24" y="14"/>
                    </a:lnTo>
                    <a:lnTo>
                      <a:pt x="16" y="7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7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4" name="Freeform 473"/>
              <p:cNvSpPr>
                <a:spLocks/>
              </p:cNvSpPr>
              <p:nvPr/>
            </p:nvSpPr>
            <p:spPr bwMode="auto">
              <a:xfrm flipH="1">
                <a:off x="5783" y="3061"/>
                <a:ext cx="162" cy="66"/>
              </a:xfrm>
              <a:custGeom>
                <a:avLst/>
                <a:gdLst>
                  <a:gd name="T0" fmla="*/ 136 w 139"/>
                  <a:gd name="T1" fmla="*/ 39 h 57"/>
                  <a:gd name="T2" fmla="*/ 136 w 139"/>
                  <a:gd name="T3" fmla="*/ 44 h 57"/>
                  <a:gd name="T4" fmla="*/ 134 w 139"/>
                  <a:gd name="T5" fmla="*/ 47 h 57"/>
                  <a:gd name="T6" fmla="*/ 130 w 139"/>
                  <a:gd name="T7" fmla="*/ 50 h 57"/>
                  <a:gd name="T8" fmla="*/ 123 w 139"/>
                  <a:gd name="T9" fmla="*/ 51 h 57"/>
                  <a:gd name="T10" fmla="*/ 116 w 139"/>
                  <a:gd name="T11" fmla="*/ 52 h 57"/>
                  <a:gd name="T12" fmla="*/ 108 w 139"/>
                  <a:gd name="T13" fmla="*/ 52 h 57"/>
                  <a:gd name="T14" fmla="*/ 101 w 139"/>
                  <a:gd name="T15" fmla="*/ 52 h 57"/>
                  <a:gd name="T16" fmla="*/ 95 w 139"/>
                  <a:gd name="T17" fmla="*/ 52 h 57"/>
                  <a:gd name="T18" fmla="*/ 89 w 139"/>
                  <a:gd name="T19" fmla="*/ 51 h 57"/>
                  <a:gd name="T20" fmla="*/ 84 w 139"/>
                  <a:gd name="T21" fmla="*/ 50 h 57"/>
                  <a:gd name="T22" fmla="*/ 77 w 139"/>
                  <a:gd name="T23" fmla="*/ 47 h 57"/>
                  <a:gd name="T24" fmla="*/ 69 w 139"/>
                  <a:gd name="T25" fmla="*/ 45 h 57"/>
                  <a:gd name="T26" fmla="*/ 62 w 139"/>
                  <a:gd name="T27" fmla="*/ 42 h 57"/>
                  <a:gd name="T28" fmla="*/ 56 w 139"/>
                  <a:gd name="T29" fmla="*/ 38 h 57"/>
                  <a:gd name="T30" fmla="*/ 50 w 139"/>
                  <a:gd name="T31" fmla="*/ 35 h 57"/>
                  <a:gd name="T32" fmla="*/ 46 w 139"/>
                  <a:gd name="T33" fmla="*/ 31 h 57"/>
                  <a:gd name="T34" fmla="*/ 41 w 139"/>
                  <a:gd name="T35" fmla="*/ 27 h 57"/>
                  <a:gd name="T36" fmla="*/ 36 w 139"/>
                  <a:gd name="T37" fmla="*/ 23 h 57"/>
                  <a:gd name="T38" fmla="*/ 31 w 139"/>
                  <a:gd name="T39" fmla="*/ 19 h 57"/>
                  <a:gd name="T40" fmla="*/ 25 w 139"/>
                  <a:gd name="T41" fmla="*/ 14 h 57"/>
                  <a:gd name="T42" fmla="*/ 19 w 139"/>
                  <a:gd name="T43" fmla="*/ 10 h 57"/>
                  <a:gd name="T44" fmla="*/ 13 w 139"/>
                  <a:gd name="T45" fmla="*/ 7 h 57"/>
                  <a:gd name="T46" fmla="*/ 10 w 139"/>
                  <a:gd name="T47" fmla="*/ 5 h 57"/>
                  <a:gd name="T48" fmla="*/ 6 w 139"/>
                  <a:gd name="T49" fmla="*/ 4 h 57"/>
                  <a:gd name="T50" fmla="*/ 5 w 139"/>
                  <a:gd name="T51" fmla="*/ 2 h 57"/>
                  <a:gd name="T52" fmla="*/ 4 w 139"/>
                  <a:gd name="T53" fmla="*/ 1 h 57"/>
                  <a:gd name="T54" fmla="*/ 2 w 139"/>
                  <a:gd name="T55" fmla="*/ 1 h 57"/>
                  <a:gd name="T56" fmla="*/ 1 w 139"/>
                  <a:gd name="T57" fmla="*/ 0 h 57"/>
                  <a:gd name="T58" fmla="*/ 0 w 139"/>
                  <a:gd name="T59" fmla="*/ 4 h 57"/>
                  <a:gd name="T60" fmla="*/ 0 w 139"/>
                  <a:gd name="T61" fmla="*/ 5 h 57"/>
                  <a:gd name="T62" fmla="*/ 0 w 139"/>
                  <a:gd name="T63" fmla="*/ 8 h 57"/>
                  <a:gd name="T64" fmla="*/ 0 w 139"/>
                  <a:gd name="T65" fmla="*/ 13 h 57"/>
                  <a:gd name="T66" fmla="*/ 0 w 139"/>
                  <a:gd name="T67" fmla="*/ 14 h 57"/>
                  <a:gd name="T68" fmla="*/ 2 w 139"/>
                  <a:gd name="T69" fmla="*/ 15 h 57"/>
                  <a:gd name="T70" fmla="*/ 5 w 139"/>
                  <a:gd name="T71" fmla="*/ 17 h 57"/>
                  <a:gd name="T72" fmla="*/ 11 w 139"/>
                  <a:gd name="T73" fmla="*/ 21 h 57"/>
                  <a:gd name="T74" fmla="*/ 18 w 139"/>
                  <a:gd name="T75" fmla="*/ 24 h 57"/>
                  <a:gd name="T76" fmla="*/ 24 w 139"/>
                  <a:gd name="T77" fmla="*/ 28 h 57"/>
                  <a:gd name="T78" fmla="*/ 29 w 139"/>
                  <a:gd name="T79" fmla="*/ 30 h 57"/>
                  <a:gd name="T80" fmla="*/ 34 w 139"/>
                  <a:gd name="T81" fmla="*/ 32 h 57"/>
                  <a:gd name="T82" fmla="*/ 36 w 139"/>
                  <a:gd name="T83" fmla="*/ 32 h 57"/>
                  <a:gd name="T84" fmla="*/ 39 w 139"/>
                  <a:gd name="T85" fmla="*/ 31 h 57"/>
                  <a:gd name="T86" fmla="*/ 41 w 139"/>
                  <a:gd name="T87" fmla="*/ 31 h 57"/>
                  <a:gd name="T88" fmla="*/ 42 w 139"/>
                  <a:gd name="T89" fmla="*/ 30 h 57"/>
                  <a:gd name="T90" fmla="*/ 43 w 139"/>
                  <a:gd name="T91" fmla="*/ 30 h 57"/>
                  <a:gd name="T92" fmla="*/ 48 w 139"/>
                  <a:gd name="T93" fmla="*/ 36 h 57"/>
                  <a:gd name="T94" fmla="*/ 54 w 139"/>
                  <a:gd name="T95" fmla="*/ 42 h 57"/>
                  <a:gd name="T96" fmla="*/ 61 w 139"/>
                  <a:gd name="T97" fmla="*/ 46 h 57"/>
                  <a:gd name="T98" fmla="*/ 67 w 139"/>
                  <a:gd name="T99" fmla="*/ 48 h 57"/>
                  <a:gd name="T100" fmla="*/ 72 w 139"/>
                  <a:gd name="T101" fmla="*/ 50 h 57"/>
                  <a:gd name="T102" fmla="*/ 78 w 139"/>
                  <a:gd name="T103" fmla="*/ 52 h 57"/>
                  <a:gd name="T104" fmla="*/ 85 w 139"/>
                  <a:gd name="T105" fmla="*/ 53 h 57"/>
                  <a:gd name="T106" fmla="*/ 93 w 139"/>
                  <a:gd name="T107" fmla="*/ 55 h 57"/>
                  <a:gd name="T108" fmla="*/ 101 w 139"/>
                  <a:gd name="T109" fmla="*/ 57 h 57"/>
                  <a:gd name="T110" fmla="*/ 109 w 139"/>
                  <a:gd name="T111" fmla="*/ 57 h 57"/>
                  <a:gd name="T112" fmla="*/ 116 w 139"/>
                  <a:gd name="T113" fmla="*/ 57 h 57"/>
                  <a:gd name="T114" fmla="*/ 123 w 139"/>
                  <a:gd name="T115" fmla="*/ 55 h 57"/>
                  <a:gd name="T116" fmla="*/ 132 w 139"/>
                  <a:gd name="T117" fmla="*/ 52 h 57"/>
                  <a:gd name="T118" fmla="*/ 138 w 139"/>
                  <a:gd name="T119" fmla="*/ 48 h 57"/>
                  <a:gd name="T120" fmla="*/ 139 w 139"/>
                  <a:gd name="T121" fmla="*/ 45 h 57"/>
                  <a:gd name="T122" fmla="*/ 136 w 139"/>
                  <a:gd name="T123" fmla="*/ 39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39" h="57">
                    <a:moveTo>
                      <a:pt x="136" y="39"/>
                    </a:moveTo>
                    <a:lnTo>
                      <a:pt x="136" y="44"/>
                    </a:lnTo>
                    <a:lnTo>
                      <a:pt x="134" y="47"/>
                    </a:lnTo>
                    <a:lnTo>
                      <a:pt x="130" y="50"/>
                    </a:lnTo>
                    <a:lnTo>
                      <a:pt x="123" y="51"/>
                    </a:lnTo>
                    <a:lnTo>
                      <a:pt x="116" y="52"/>
                    </a:lnTo>
                    <a:lnTo>
                      <a:pt x="108" y="52"/>
                    </a:lnTo>
                    <a:lnTo>
                      <a:pt x="101" y="52"/>
                    </a:lnTo>
                    <a:lnTo>
                      <a:pt x="95" y="52"/>
                    </a:lnTo>
                    <a:lnTo>
                      <a:pt x="89" y="51"/>
                    </a:lnTo>
                    <a:lnTo>
                      <a:pt x="84" y="50"/>
                    </a:lnTo>
                    <a:lnTo>
                      <a:pt x="77" y="47"/>
                    </a:lnTo>
                    <a:lnTo>
                      <a:pt x="69" y="45"/>
                    </a:lnTo>
                    <a:lnTo>
                      <a:pt x="62" y="42"/>
                    </a:lnTo>
                    <a:lnTo>
                      <a:pt x="56" y="38"/>
                    </a:lnTo>
                    <a:lnTo>
                      <a:pt x="50" y="35"/>
                    </a:lnTo>
                    <a:lnTo>
                      <a:pt x="46" y="31"/>
                    </a:lnTo>
                    <a:lnTo>
                      <a:pt x="41" y="27"/>
                    </a:lnTo>
                    <a:lnTo>
                      <a:pt x="36" y="23"/>
                    </a:lnTo>
                    <a:lnTo>
                      <a:pt x="31" y="19"/>
                    </a:lnTo>
                    <a:lnTo>
                      <a:pt x="25" y="14"/>
                    </a:lnTo>
                    <a:lnTo>
                      <a:pt x="19" y="10"/>
                    </a:lnTo>
                    <a:lnTo>
                      <a:pt x="13" y="7"/>
                    </a:lnTo>
                    <a:lnTo>
                      <a:pt x="10" y="5"/>
                    </a:lnTo>
                    <a:lnTo>
                      <a:pt x="6" y="4"/>
                    </a:lnTo>
                    <a:lnTo>
                      <a:pt x="5" y="2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1" y="0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13"/>
                    </a:lnTo>
                    <a:lnTo>
                      <a:pt x="0" y="14"/>
                    </a:lnTo>
                    <a:lnTo>
                      <a:pt x="2" y="15"/>
                    </a:lnTo>
                    <a:lnTo>
                      <a:pt x="5" y="17"/>
                    </a:lnTo>
                    <a:lnTo>
                      <a:pt x="11" y="21"/>
                    </a:lnTo>
                    <a:lnTo>
                      <a:pt x="18" y="24"/>
                    </a:lnTo>
                    <a:lnTo>
                      <a:pt x="24" y="28"/>
                    </a:lnTo>
                    <a:lnTo>
                      <a:pt x="29" y="30"/>
                    </a:lnTo>
                    <a:lnTo>
                      <a:pt x="34" y="32"/>
                    </a:lnTo>
                    <a:lnTo>
                      <a:pt x="36" y="32"/>
                    </a:lnTo>
                    <a:lnTo>
                      <a:pt x="39" y="31"/>
                    </a:lnTo>
                    <a:lnTo>
                      <a:pt x="41" y="31"/>
                    </a:lnTo>
                    <a:lnTo>
                      <a:pt x="42" y="30"/>
                    </a:lnTo>
                    <a:lnTo>
                      <a:pt x="43" y="30"/>
                    </a:lnTo>
                    <a:lnTo>
                      <a:pt x="48" y="36"/>
                    </a:lnTo>
                    <a:lnTo>
                      <a:pt x="54" y="42"/>
                    </a:lnTo>
                    <a:lnTo>
                      <a:pt x="61" y="46"/>
                    </a:lnTo>
                    <a:lnTo>
                      <a:pt x="67" y="48"/>
                    </a:lnTo>
                    <a:lnTo>
                      <a:pt x="72" y="50"/>
                    </a:lnTo>
                    <a:lnTo>
                      <a:pt x="78" y="52"/>
                    </a:lnTo>
                    <a:lnTo>
                      <a:pt x="85" y="53"/>
                    </a:lnTo>
                    <a:lnTo>
                      <a:pt x="93" y="55"/>
                    </a:lnTo>
                    <a:lnTo>
                      <a:pt x="101" y="57"/>
                    </a:lnTo>
                    <a:lnTo>
                      <a:pt x="109" y="57"/>
                    </a:lnTo>
                    <a:lnTo>
                      <a:pt x="116" y="57"/>
                    </a:lnTo>
                    <a:lnTo>
                      <a:pt x="123" y="55"/>
                    </a:lnTo>
                    <a:lnTo>
                      <a:pt x="132" y="52"/>
                    </a:lnTo>
                    <a:lnTo>
                      <a:pt x="138" y="48"/>
                    </a:lnTo>
                    <a:lnTo>
                      <a:pt x="139" y="45"/>
                    </a:lnTo>
                    <a:lnTo>
                      <a:pt x="136" y="3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10" name="Freeform 474"/>
            <p:cNvSpPr>
              <a:spLocks/>
            </p:cNvSpPr>
            <p:nvPr/>
          </p:nvSpPr>
          <p:spPr bwMode="auto">
            <a:xfrm flipH="1">
              <a:off x="5732" y="2172"/>
              <a:ext cx="234" cy="875"/>
            </a:xfrm>
            <a:custGeom>
              <a:avLst/>
              <a:gdLst>
                <a:gd name="T0" fmla="*/ 8 w 200"/>
                <a:gd name="T1" fmla="*/ 730 h 749"/>
                <a:gd name="T2" fmla="*/ 24 w 200"/>
                <a:gd name="T3" fmla="*/ 738 h 749"/>
                <a:gd name="T4" fmla="*/ 42 w 200"/>
                <a:gd name="T5" fmla="*/ 745 h 749"/>
                <a:gd name="T6" fmla="*/ 57 w 200"/>
                <a:gd name="T7" fmla="*/ 749 h 749"/>
                <a:gd name="T8" fmla="*/ 70 w 200"/>
                <a:gd name="T9" fmla="*/ 744 h 749"/>
                <a:gd name="T10" fmla="*/ 89 w 200"/>
                <a:gd name="T11" fmla="*/ 739 h 749"/>
                <a:gd name="T12" fmla="*/ 97 w 200"/>
                <a:gd name="T13" fmla="*/ 737 h 749"/>
                <a:gd name="T14" fmla="*/ 97 w 200"/>
                <a:gd name="T15" fmla="*/ 729 h 749"/>
                <a:gd name="T16" fmla="*/ 95 w 200"/>
                <a:gd name="T17" fmla="*/ 709 h 749"/>
                <a:gd name="T18" fmla="*/ 95 w 200"/>
                <a:gd name="T19" fmla="*/ 647 h 749"/>
                <a:gd name="T20" fmla="*/ 99 w 200"/>
                <a:gd name="T21" fmla="*/ 592 h 749"/>
                <a:gd name="T22" fmla="*/ 111 w 200"/>
                <a:gd name="T23" fmla="*/ 494 h 749"/>
                <a:gd name="T24" fmla="*/ 122 w 200"/>
                <a:gd name="T25" fmla="*/ 443 h 749"/>
                <a:gd name="T26" fmla="*/ 137 w 200"/>
                <a:gd name="T27" fmla="*/ 409 h 749"/>
                <a:gd name="T28" fmla="*/ 148 w 200"/>
                <a:gd name="T29" fmla="*/ 377 h 749"/>
                <a:gd name="T30" fmla="*/ 164 w 200"/>
                <a:gd name="T31" fmla="*/ 316 h 749"/>
                <a:gd name="T32" fmla="*/ 184 w 200"/>
                <a:gd name="T33" fmla="*/ 233 h 749"/>
                <a:gd name="T34" fmla="*/ 198 w 200"/>
                <a:gd name="T35" fmla="*/ 157 h 749"/>
                <a:gd name="T36" fmla="*/ 199 w 200"/>
                <a:gd name="T37" fmla="*/ 106 h 749"/>
                <a:gd name="T38" fmla="*/ 191 w 200"/>
                <a:gd name="T39" fmla="*/ 61 h 749"/>
                <a:gd name="T40" fmla="*/ 171 w 200"/>
                <a:gd name="T41" fmla="*/ 24 h 749"/>
                <a:gd name="T42" fmla="*/ 137 w 200"/>
                <a:gd name="T43" fmla="*/ 4 h 749"/>
                <a:gd name="T44" fmla="*/ 98 w 200"/>
                <a:gd name="T45" fmla="*/ 1 h 749"/>
                <a:gd name="T46" fmla="*/ 70 w 200"/>
                <a:gd name="T47" fmla="*/ 14 h 749"/>
                <a:gd name="T48" fmla="*/ 52 w 200"/>
                <a:gd name="T49" fmla="*/ 40 h 749"/>
                <a:gd name="T50" fmla="*/ 42 w 200"/>
                <a:gd name="T51" fmla="*/ 82 h 749"/>
                <a:gd name="T52" fmla="*/ 39 w 200"/>
                <a:gd name="T53" fmla="*/ 112 h 749"/>
                <a:gd name="T54" fmla="*/ 36 w 200"/>
                <a:gd name="T55" fmla="*/ 121 h 749"/>
                <a:gd name="T56" fmla="*/ 39 w 200"/>
                <a:gd name="T57" fmla="*/ 128 h 749"/>
                <a:gd name="T58" fmla="*/ 43 w 200"/>
                <a:gd name="T59" fmla="*/ 138 h 749"/>
                <a:gd name="T60" fmla="*/ 43 w 200"/>
                <a:gd name="T61" fmla="*/ 171 h 749"/>
                <a:gd name="T62" fmla="*/ 43 w 200"/>
                <a:gd name="T63" fmla="*/ 280 h 749"/>
                <a:gd name="T64" fmla="*/ 41 w 200"/>
                <a:gd name="T65" fmla="*/ 321 h 749"/>
                <a:gd name="T66" fmla="*/ 38 w 200"/>
                <a:gd name="T67" fmla="*/ 348 h 749"/>
                <a:gd name="T68" fmla="*/ 31 w 200"/>
                <a:gd name="T69" fmla="*/ 373 h 749"/>
                <a:gd name="T70" fmla="*/ 12 w 200"/>
                <a:gd name="T71" fmla="*/ 434 h 749"/>
                <a:gd name="T72" fmla="*/ 1 w 200"/>
                <a:gd name="T73" fmla="*/ 539 h 749"/>
                <a:gd name="T74" fmla="*/ 1 w 200"/>
                <a:gd name="T75" fmla="*/ 684 h 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00" h="749">
                  <a:moveTo>
                    <a:pt x="1" y="727"/>
                  </a:moveTo>
                  <a:lnTo>
                    <a:pt x="8" y="730"/>
                  </a:lnTo>
                  <a:lnTo>
                    <a:pt x="15" y="735"/>
                  </a:lnTo>
                  <a:lnTo>
                    <a:pt x="24" y="738"/>
                  </a:lnTo>
                  <a:lnTo>
                    <a:pt x="34" y="742"/>
                  </a:lnTo>
                  <a:lnTo>
                    <a:pt x="42" y="745"/>
                  </a:lnTo>
                  <a:lnTo>
                    <a:pt x="50" y="747"/>
                  </a:lnTo>
                  <a:lnTo>
                    <a:pt x="57" y="749"/>
                  </a:lnTo>
                  <a:lnTo>
                    <a:pt x="61" y="747"/>
                  </a:lnTo>
                  <a:lnTo>
                    <a:pt x="70" y="744"/>
                  </a:lnTo>
                  <a:lnTo>
                    <a:pt x="80" y="742"/>
                  </a:lnTo>
                  <a:lnTo>
                    <a:pt x="89" y="739"/>
                  </a:lnTo>
                  <a:lnTo>
                    <a:pt x="95" y="738"/>
                  </a:lnTo>
                  <a:lnTo>
                    <a:pt x="97" y="737"/>
                  </a:lnTo>
                  <a:lnTo>
                    <a:pt x="97" y="732"/>
                  </a:lnTo>
                  <a:lnTo>
                    <a:pt x="97" y="729"/>
                  </a:lnTo>
                  <a:lnTo>
                    <a:pt x="96" y="724"/>
                  </a:lnTo>
                  <a:lnTo>
                    <a:pt x="95" y="709"/>
                  </a:lnTo>
                  <a:lnTo>
                    <a:pt x="95" y="681"/>
                  </a:lnTo>
                  <a:lnTo>
                    <a:pt x="95" y="647"/>
                  </a:lnTo>
                  <a:lnTo>
                    <a:pt x="96" y="623"/>
                  </a:lnTo>
                  <a:lnTo>
                    <a:pt x="99" y="592"/>
                  </a:lnTo>
                  <a:lnTo>
                    <a:pt x="105" y="544"/>
                  </a:lnTo>
                  <a:lnTo>
                    <a:pt x="111" y="494"/>
                  </a:lnTo>
                  <a:lnTo>
                    <a:pt x="116" y="462"/>
                  </a:lnTo>
                  <a:lnTo>
                    <a:pt x="122" y="443"/>
                  </a:lnTo>
                  <a:lnTo>
                    <a:pt x="129" y="426"/>
                  </a:lnTo>
                  <a:lnTo>
                    <a:pt x="137" y="409"/>
                  </a:lnTo>
                  <a:lnTo>
                    <a:pt x="143" y="392"/>
                  </a:lnTo>
                  <a:lnTo>
                    <a:pt x="148" y="377"/>
                  </a:lnTo>
                  <a:lnTo>
                    <a:pt x="154" y="350"/>
                  </a:lnTo>
                  <a:lnTo>
                    <a:pt x="164" y="316"/>
                  </a:lnTo>
                  <a:lnTo>
                    <a:pt x="174" y="275"/>
                  </a:lnTo>
                  <a:lnTo>
                    <a:pt x="184" y="233"/>
                  </a:lnTo>
                  <a:lnTo>
                    <a:pt x="192" y="192"/>
                  </a:lnTo>
                  <a:lnTo>
                    <a:pt x="198" y="157"/>
                  </a:lnTo>
                  <a:lnTo>
                    <a:pt x="200" y="129"/>
                  </a:lnTo>
                  <a:lnTo>
                    <a:pt x="199" y="106"/>
                  </a:lnTo>
                  <a:lnTo>
                    <a:pt x="196" y="83"/>
                  </a:lnTo>
                  <a:lnTo>
                    <a:pt x="191" y="61"/>
                  </a:lnTo>
                  <a:lnTo>
                    <a:pt x="182" y="42"/>
                  </a:lnTo>
                  <a:lnTo>
                    <a:pt x="171" y="24"/>
                  </a:lnTo>
                  <a:lnTo>
                    <a:pt x="156" y="12"/>
                  </a:lnTo>
                  <a:lnTo>
                    <a:pt x="137" y="4"/>
                  </a:lnTo>
                  <a:lnTo>
                    <a:pt x="114" y="0"/>
                  </a:lnTo>
                  <a:lnTo>
                    <a:pt x="98" y="1"/>
                  </a:lnTo>
                  <a:lnTo>
                    <a:pt x="83" y="6"/>
                  </a:lnTo>
                  <a:lnTo>
                    <a:pt x="70" y="14"/>
                  </a:lnTo>
                  <a:lnTo>
                    <a:pt x="60" y="25"/>
                  </a:lnTo>
                  <a:lnTo>
                    <a:pt x="52" y="40"/>
                  </a:lnTo>
                  <a:lnTo>
                    <a:pt x="45" y="59"/>
                  </a:lnTo>
                  <a:lnTo>
                    <a:pt x="42" y="82"/>
                  </a:lnTo>
                  <a:lnTo>
                    <a:pt x="41" y="108"/>
                  </a:lnTo>
                  <a:lnTo>
                    <a:pt x="39" y="112"/>
                  </a:lnTo>
                  <a:lnTo>
                    <a:pt x="37" y="116"/>
                  </a:lnTo>
                  <a:lnTo>
                    <a:pt x="36" y="121"/>
                  </a:lnTo>
                  <a:lnTo>
                    <a:pt x="37" y="124"/>
                  </a:lnTo>
                  <a:lnTo>
                    <a:pt x="39" y="128"/>
                  </a:lnTo>
                  <a:lnTo>
                    <a:pt x="42" y="134"/>
                  </a:lnTo>
                  <a:lnTo>
                    <a:pt x="43" y="138"/>
                  </a:lnTo>
                  <a:lnTo>
                    <a:pt x="43" y="144"/>
                  </a:lnTo>
                  <a:lnTo>
                    <a:pt x="43" y="171"/>
                  </a:lnTo>
                  <a:lnTo>
                    <a:pt x="44" y="225"/>
                  </a:lnTo>
                  <a:lnTo>
                    <a:pt x="43" y="280"/>
                  </a:lnTo>
                  <a:lnTo>
                    <a:pt x="42" y="310"/>
                  </a:lnTo>
                  <a:lnTo>
                    <a:pt x="41" y="321"/>
                  </a:lnTo>
                  <a:lnTo>
                    <a:pt x="39" y="335"/>
                  </a:lnTo>
                  <a:lnTo>
                    <a:pt x="38" y="348"/>
                  </a:lnTo>
                  <a:lnTo>
                    <a:pt x="37" y="358"/>
                  </a:lnTo>
                  <a:lnTo>
                    <a:pt x="31" y="373"/>
                  </a:lnTo>
                  <a:lnTo>
                    <a:pt x="22" y="399"/>
                  </a:lnTo>
                  <a:lnTo>
                    <a:pt x="12" y="434"/>
                  </a:lnTo>
                  <a:lnTo>
                    <a:pt x="5" y="478"/>
                  </a:lnTo>
                  <a:lnTo>
                    <a:pt x="1" y="539"/>
                  </a:lnTo>
                  <a:lnTo>
                    <a:pt x="0" y="614"/>
                  </a:lnTo>
                  <a:lnTo>
                    <a:pt x="1" y="684"/>
                  </a:lnTo>
                  <a:lnTo>
                    <a:pt x="1" y="727"/>
                  </a:lnTo>
                  <a:close/>
                </a:path>
              </a:pathLst>
            </a:custGeom>
            <a:solidFill>
              <a:srgbClr val="00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1" name="Freeform 475"/>
            <p:cNvSpPr>
              <a:spLocks/>
            </p:cNvSpPr>
            <p:nvPr/>
          </p:nvSpPr>
          <p:spPr bwMode="auto">
            <a:xfrm flipH="1">
              <a:off x="5720" y="1617"/>
              <a:ext cx="234" cy="691"/>
            </a:xfrm>
            <a:custGeom>
              <a:avLst/>
              <a:gdLst>
                <a:gd name="T0" fmla="*/ 2 w 200"/>
                <a:gd name="T1" fmla="*/ 486 h 590"/>
                <a:gd name="T2" fmla="*/ 10 w 200"/>
                <a:gd name="T3" fmla="*/ 445 h 590"/>
                <a:gd name="T4" fmla="*/ 21 w 200"/>
                <a:gd name="T5" fmla="*/ 407 h 590"/>
                <a:gd name="T6" fmla="*/ 31 w 200"/>
                <a:gd name="T7" fmla="*/ 379 h 590"/>
                <a:gd name="T8" fmla="*/ 37 w 200"/>
                <a:gd name="T9" fmla="*/ 355 h 590"/>
                <a:gd name="T10" fmla="*/ 39 w 200"/>
                <a:gd name="T11" fmla="*/ 332 h 590"/>
                <a:gd name="T12" fmla="*/ 37 w 200"/>
                <a:gd name="T13" fmla="*/ 314 h 590"/>
                <a:gd name="T14" fmla="*/ 29 w 200"/>
                <a:gd name="T15" fmla="*/ 273 h 590"/>
                <a:gd name="T16" fmla="*/ 21 w 200"/>
                <a:gd name="T17" fmla="*/ 244 h 590"/>
                <a:gd name="T18" fmla="*/ 4 w 200"/>
                <a:gd name="T19" fmla="*/ 184 h 590"/>
                <a:gd name="T20" fmla="*/ 5 w 200"/>
                <a:gd name="T21" fmla="*/ 118 h 590"/>
                <a:gd name="T22" fmla="*/ 26 w 200"/>
                <a:gd name="T23" fmla="*/ 68 h 590"/>
                <a:gd name="T24" fmla="*/ 55 w 200"/>
                <a:gd name="T25" fmla="*/ 26 h 590"/>
                <a:gd name="T26" fmla="*/ 86 w 200"/>
                <a:gd name="T27" fmla="*/ 2 h 590"/>
                <a:gd name="T28" fmla="*/ 106 w 200"/>
                <a:gd name="T29" fmla="*/ 1 h 590"/>
                <a:gd name="T30" fmla="*/ 118 w 200"/>
                <a:gd name="T31" fmla="*/ 11 h 590"/>
                <a:gd name="T32" fmla="*/ 127 w 200"/>
                <a:gd name="T33" fmla="*/ 26 h 590"/>
                <a:gd name="T34" fmla="*/ 133 w 200"/>
                <a:gd name="T35" fmla="*/ 41 h 590"/>
                <a:gd name="T36" fmla="*/ 138 w 200"/>
                <a:gd name="T37" fmla="*/ 55 h 590"/>
                <a:gd name="T38" fmla="*/ 146 w 200"/>
                <a:gd name="T39" fmla="*/ 70 h 590"/>
                <a:gd name="T40" fmla="*/ 155 w 200"/>
                <a:gd name="T41" fmla="*/ 85 h 590"/>
                <a:gd name="T42" fmla="*/ 165 w 200"/>
                <a:gd name="T43" fmla="*/ 99 h 590"/>
                <a:gd name="T44" fmla="*/ 178 w 200"/>
                <a:gd name="T45" fmla="*/ 122 h 590"/>
                <a:gd name="T46" fmla="*/ 193 w 200"/>
                <a:gd name="T47" fmla="*/ 161 h 590"/>
                <a:gd name="T48" fmla="*/ 200 w 200"/>
                <a:gd name="T49" fmla="*/ 194 h 590"/>
                <a:gd name="T50" fmla="*/ 195 w 200"/>
                <a:gd name="T51" fmla="*/ 223 h 590"/>
                <a:gd name="T52" fmla="*/ 192 w 200"/>
                <a:gd name="T53" fmla="*/ 239 h 590"/>
                <a:gd name="T54" fmla="*/ 193 w 200"/>
                <a:gd name="T55" fmla="*/ 262 h 590"/>
                <a:gd name="T56" fmla="*/ 195 w 200"/>
                <a:gd name="T57" fmla="*/ 284 h 590"/>
                <a:gd name="T58" fmla="*/ 190 w 200"/>
                <a:gd name="T59" fmla="*/ 313 h 590"/>
                <a:gd name="T60" fmla="*/ 188 w 200"/>
                <a:gd name="T61" fmla="*/ 338 h 590"/>
                <a:gd name="T62" fmla="*/ 193 w 200"/>
                <a:gd name="T63" fmla="*/ 379 h 590"/>
                <a:gd name="T64" fmla="*/ 195 w 200"/>
                <a:gd name="T65" fmla="*/ 412 h 590"/>
                <a:gd name="T66" fmla="*/ 193 w 200"/>
                <a:gd name="T67" fmla="*/ 442 h 590"/>
                <a:gd name="T68" fmla="*/ 190 w 200"/>
                <a:gd name="T69" fmla="*/ 460 h 590"/>
                <a:gd name="T70" fmla="*/ 189 w 200"/>
                <a:gd name="T71" fmla="*/ 487 h 590"/>
                <a:gd name="T72" fmla="*/ 184 w 200"/>
                <a:gd name="T73" fmla="*/ 520 h 590"/>
                <a:gd name="T74" fmla="*/ 169 w 200"/>
                <a:gd name="T75" fmla="*/ 555 h 590"/>
                <a:gd name="T76" fmla="*/ 149 w 200"/>
                <a:gd name="T77" fmla="*/ 575 h 590"/>
                <a:gd name="T78" fmla="*/ 129 w 200"/>
                <a:gd name="T79" fmla="*/ 585 h 590"/>
                <a:gd name="T80" fmla="*/ 104 w 200"/>
                <a:gd name="T81" fmla="*/ 590 h 590"/>
                <a:gd name="T82" fmla="*/ 75 w 200"/>
                <a:gd name="T83" fmla="*/ 588 h 590"/>
                <a:gd name="T84" fmla="*/ 48 w 200"/>
                <a:gd name="T85" fmla="*/ 577 h 590"/>
                <a:gd name="T86" fmla="*/ 27 w 200"/>
                <a:gd name="T87" fmla="*/ 559 h 590"/>
                <a:gd name="T88" fmla="*/ 10 w 200"/>
                <a:gd name="T89" fmla="*/ 537 h 590"/>
                <a:gd name="T90" fmla="*/ 1 w 200"/>
                <a:gd name="T91" fmla="*/ 514 h 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00" h="590">
                  <a:moveTo>
                    <a:pt x="0" y="505"/>
                  </a:moveTo>
                  <a:lnTo>
                    <a:pt x="2" y="486"/>
                  </a:lnTo>
                  <a:lnTo>
                    <a:pt x="5" y="465"/>
                  </a:lnTo>
                  <a:lnTo>
                    <a:pt x="10" y="445"/>
                  </a:lnTo>
                  <a:lnTo>
                    <a:pt x="16" y="425"/>
                  </a:lnTo>
                  <a:lnTo>
                    <a:pt x="21" y="407"/>
                  </a:lnTo>
                  <a:lnTo>
                    <a:pt x="26" y="391"/>
                  </a:lnTo>
                  <a:lnTo>
                    <a:pt x="31" y="379"/>
                  </a:lnTo>
                  <a:lnTo>
                    <a:pt x="34" y="369"/>
                  </a:lnTo>
                  <a:lnTo>
                    <a:pt x="37" y="355"/>
                  </a:lnTo>
                  <a:lnTo>
                    <a:pt x="39" y="343"/>
                  </a:lnTo>
                  <a:lnTo>
                    <a:pt x="39" y="332"/>
                  </a:lnTo>
                  <a:lnTo>
                    <a:pt x="39" y="326"/>
                  </a:lnTo>
                  <a:lnTo>
                    <a:pt x="37" y="314"/>
                  </a:lnTo>
                  <a:lnTo>
                    <a:pt x="34" y="293"/>
                  </a:lnTo>
                  <a:lnTo>
                    <a:pt x="29" y="273"/>
                  </a:lnTo>
                  <a:lnTo>
                    <a:pt x="27" y="259"/>
                  </a:lnTo>
                  <a:lnTo>
                    <a:pt x="21" y="244"/>
                  </a:lnTo>
                  <a:lnTo>
                    <a:pt x="13" y="217"/>
                  </a:lnTo>
                  <a:lnTo>
                    <a:pt x="4" y="184"/>
                  </a:lnTo>
                  <a:lnTo>
                    <a:pt x="2" y="146"/>
                  </a:lnTo>
                  <a:lnTo>
                    <a:pt x="5" y="118"/>
                  </a:lnTo>
                  <a:lnTo>
                    <a:pt x="13" y="92"/>
                  </a:lnTo>
                  <a:lnTo>
                    <a:pt x="26" y="68"/>
                  </a:lnTo>
                  <a:lnTo>
                    <a:pt x="40" y="45"/>
                  </a:lnTo>
                  <a:lnTo>
                    <a:pt x="55" y="26"/>
                  </a:lnTo>
                  <a:lnTo>
                    <a:pt x="71" y="11"/>
                  </a:lnTo>
                  <a:lnTo>
                    <a:pt x="86" y="2"/>
                  </a:lnTo>
                  <a:lnTo>
                    <a:pt x="100" y="0"/>
                  </a:lnTo>
                  <a:lnTo>
                    <a:pt x="106" y="1"/>
                  </a:lnTo>
                  <a:lnTo>
                    <a:pt x="112" y="5"/>
                  </a:lnTo>
                  <a:lnTo>
                    <a:pt x="118" y="11"/>
                  </a:lnTo>
                  <a:lnTo>
                    <a:pt x="123" y="18"/>
                  </a:lnTo>
                  <a:lnTo>
                    <a:pt x="127" y="26"/>
                  </a:lnTo>
                  <a:lnTo>
                    <a:pt x="131" y="34"/>
                  </a:lnTo>
                  <a:lnTo>
                    <a:pt x="133" y="41"/>
                  </a:lnTo>
                  <a:lnTo>
                    <a:pt x="135" y="48"/>
                  </a:lnTo>
                  <a:lnTo>
                    <a:pt x="138" y="55"/>
                  </a:lnTo>
                  <a:lnTo>
                    <a:pt x="141" y="62"/>
                  </a:lnTo>
                  <a:lnTo>
                    <a:pt x="146" y="70"/>
                  </a:lnTo>
                  <a:lnTo>
                    <a:pt x="150" y="77"/>
                  </a:lnTo>
                  <a:lnTo>
                    <a:pt x="155" y="85"/>
                  </a:lnTo>
                  <a:lnTo>
                    <a:pt x="161" y="92"/>
                  </a:lnTo>
                  <a:lnTo>
                    <a:pt x="165" y="99"/>
                  </a:lnTo>
                  <a:lnTo>
                    <a:pt x="170" y="106"/>
                  </a:lnTo>
                  <a:lnTo>
                    <a:pt x="178" y="122"/>
                  </a:lnTo>
                  <a:lnTo>
                    <a:pt x="186" y="141"/>
                  </a:lnTo>
                  <a:lnTo>
                    <a:pt x="193" y="161"/>
                  </a:lnTo>
                  <a:lnTo>
                    <a:pt x="197" y="178"/>
                  </a:lnTo>
                  <a:lnTo>
                    <a:pt x="200" y="194"/>
                  </a:lnTo>
                  <a:lnTo>
                    <a:pt x="198" y="209"/>
                  </a:lnTo>
                  <a:lnTo>
                    <a:pt x="195" y="223"/>
                  </a:lnTo>
                  <a:lnTo>
                    <a:pt x="193" y="232"/>
                  </a:lnTo>
                  <a:lnTo>
                    <a:pt x="192" y="239"/>
                  </a:lnTo>
                  <a:lnTo>
                    <a:pt x="192" y="251"/>
                  </a:lnTo>
                  <a:lnTo>
                    <a:pt x="193" y="262"/>
                  </a:lnTo>
                  <a:lnTo>
                    <a:pt x="195" y="273"/>
                  </a:lnTo>
                  <a:lnTo>
                    <a:pt x="195" y="284"/>
                  </a:lnTo>
                  <a:lnTo>
                    <a:pt x="194" y="298"/>
                  </a:lnTo>
                  <a:lnTo>
                    <a:pt x="190" y="313"/>
                  </a:lnTo>
                  <a:lnTo>
                    <a:pt x="188" y="324"/>
                  </a:lnTo>
                  <a:lnTo>
                    <a:pt x="188" y="338"/>
                  </a:lnTo>
                  <a:lnTo>
                    <a:pt x="190" y="358"/>
                  </a:lnTo>
                  <a:lnTo>
                    <a:pt x="193" y="379"/>
                  </a:lnTo>
                  <a:lnTo>
                    <a:pt x="195" y="397"/>
                  </a:lnTo>
                  <a:lnTo>
                    <a:pt x="195" y="412"/>
                  </a:lnTo>
                  <a:lnTo>
                    <a:pt x="195" y="428"/>
                  </a:lnTo>
                  <a:lnTo>
                    <a:pt x="193" y="442"/>
                  </a:lnTo>
                  <a:lnTo>
                    <a:pt x="192" y="452"/>
                  </a:lnTo>
                  <a:lnTo>
                    <a:pt x="190" y="460"/>
                  </a:lnTo>
                  <a:lnTo>
                    <a:pt x="190" y="472"/>
                  </a:lnTo>
                  <a:lnTo>
                    <a:pt x="189" y="487"/>
                  </a:lnTo>
                  <a:lnTo>
                    <a:pt x="187" y="503"/>
                  </a:lnTo>
                  <a:lnTo>
                    <a:pt x="184" y="520"/>
                  </a:lnTo>
                  <a:lnTo>
                    <a:pt x="178" y="539"/>
                  </a:lnTo>
                  <a:lnTo>
                    <a:pt x="169" y="555"/>
                  </a:lnTo>
                  <a:lnTo>
                    <a:pt x="156" y="570"/>
                  </a:lnTo>
                  <a:lnTo>
                    <a:pt x="149" y="575"/>
                  </a:lnTo>
                  <a:lnTo>
                    <a:pt x="140" y="580"/>
                  </a:lnTo>
                  <a:lnTo>
                    <a:pt x="129" y="585"/>
                  </a:lnTo>
                  <a:lnTo>
                    <a:pt x="118" y="588"/>
                  </a:lnTo>
                  <a:lnTo>
                    <a:pt x="104" y="590"/>
                  </a:lnTo>
                  <a:lnTo>
                    <a:pt x="90" y="590"/>
                  </a:lnTo>
                  <a:lnTo>
                    <a:pt x="75" y="588"/>
                  </a:lnTo>
                  <a:lnTo>
                    <a:pt x="59" y="582"/>
                  </a:lnTo>
                  <a:lnTo>
                    <a:pt x="48" y="577"/>
                  </a:lnTo>
                  <a:lnTo>
                    <a:pt x="36" y="569"/>
                  </a:lnTo>
                  <a:lnTo>
                    <a:pt x="27" y="559"/>
                  </a:lnTo>
                  <a:lnTo>
                    <a:pt x="18" y="548"/>
                  </a:lnTo>
                  <a:lnTo>
                    <a:pt x="10" y="537"/>
                  </a:lnTo>
                  <a:lnTo>
                    <a:pt x="4" y="526"/>
                  </a:lnTo>
                  <a:lnTo>
                    <a:pt x="1" y="514"/>
                  </a:lnTo>
                  <a:lnTo>
                    <a:pt x="0" y="505"/>
                  </a:lnTo>
                  <a:close/>
                </a:path>
              </a:pathLst>
            </a:custGeom>
            <a:solidFill>
              <a:srgbClr val="C9A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2" name="Freeform 476"/>
            <p:cNvSpPr>
              <a:spLocks/>
            </p:cNvSpPr>
            <p:nvPr/>
          </p:nvSpPr>
          <p:spPr bwMode="auto">
            <a:xfrm flipH="1">
              <a:off x="5828" y="1631"/>
              <a:ext cx="23" cy="21"/>
            </a:xfrm>
            <a:custGeom>
              <a:avLst/>
              <a:gdLst>
                <a:gd name="T0" fmla="*/ 9 w 20"/>
                <a:gd name="T1" fmla="*/ 20 h 20"/>
                <a:gd name="T2" fmla="*/ 14 w 20"/>
                <a:gd name="T3" fmla="*/ 19 h 20"/>
                <a:gd name="T4" fmla="*/ 16 w 20"/>
                <a:gd name="T5" fmla="*/ 16 h 20"/>
                <a:gd name="T6" fmla="*/ 18 w 20"/>
                <a:gd name="T7" fmla="*/ 14 h 20"/>
                <a:gd name="T8" fmla="*/ 20 w 20"/>
                <a:gd name="T9" fmla="*/ 9 h 20"/>
                <a:gd name="T10" fmla="*/ 18 w 20"/>
                <a:gd name="T11" fmla="*/ 6 h 20"/>
                <a:gd name="T12" fmla="*/ 17 w 20"/>
                <a:gd name="T13" fmla="*/ 2 h 20"/>
                <a:gd name="T14" fmla="*/ 14 w 20"/>
                <a:gd name="T15" fmla="*/ 1 h 20"/>
                <a:gd name="T16" fmla="*/ 10 w 20"/>
                <a:gd name="T17" fmla="*/ 0 h 20"/>
                <a:gd name="T18" fmla="*/ 7 w 20"/>
                <a:gd name="T19" fmla="*/ 1 h 20"/>
                <a:gd name="T20" fmla="*/ 4 w 20"/>
                <a:gd name="T21" fmla="*/ 2 h 20"/>
                <a:gd name="T22" fmla="*/ 1 w 20"/>
                <a:gd name="T23" fmla="*/ 6 h 20"/>
                <a:gd name="T24" fmla="*/ 0 w 20"/>
                <a:gd name="T25" fmla="*/ 9 h 20"/>
                <a:gd name="T26" fmla="*/ 1 w 20"/>
                <a:gd name="T27" fmla="*/ 13 h 20"/>
                <a:gd name="T28" fmla="*/ 4 w 20"/>
                <a:gd name="T29" fmla="*/ 16 h 20"/>
                <a:gd name="T30" fmla="*/ 6 w 20"/>
                <a:gd name="T31" fmla="*/ 19 h 20"/>
                <a:gd name="T32" fmla="*/ 9 w 20"/>
                <a:gd name="T3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" h="20">
                  <a:moveTo>
                    <a:pt x="9" y="20"/>
                  </a:moveTo>
                  <a:lnTo>
                    <a:pt x="14" y="19"/>
                  </a:lnTo>
                  <a:lnTo>
                    <a:pt x="16" y="16"/>
                  </a:lnTo>
                  <a:lnTo>
                    <a:pt x="18" y="14"/>
                  </a:lnTo>
                  <a:lnTo>
                    <a:pt x="20" y="9"/>
                  </a:lnTo>
                  <a:lnTo>
                    <a:pt x="18" y="6"/>
                  </a:lnTo>
                  <a:lnTo>
                    <a:pt x="17" y="2"/>
                  </a:lnTo>
                  <a:lnTo>
                    <a:pt x="14" y="1"/>
                  </a:lnTo>
                  <a:lnTo>
                    <a:pt x="10" y="0"/>
                  </a:lnTo>
                  <a:lnTo>
                    <a:pt x="7" y="1"/>
                  </a:lnTo>
                  <a:lnTo>
                    <a:pt x="4" y="2"/>
                  </a:lnTo>
                  <a:lnTo>
                    <a:pt x="1" y="6"/>
                  </a:lnTo>
                  <a:lnTo>
                    <a:pt x="0" y="9"/>
                  </a:lnTo>
                  <a:lnTo>
                    <a:pt x="1" y="13"/>
                  </a:lnTo>
                  <a:lnTo>
                    <a:pt x="4" y="16"/>
                  </a:lnTo>
                  <a:lnTo>
                    <a:pt x="6" y="19"/>
                  </a:lnTo>
                  <a:lnTo>
                    <a:pt x="9" y="20"/>
                  </a:lnTo>
                  <a:close/>
                </a:path>
              </a:pathLst>
            </a:custGeom>
            <a:solidFill>
              <a:srgbClr val="C9A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3" name="Freeform 477"/>
            <p:cNvSpPr>
              <a:spLocks/>
            </p:cNvSpPr>
            <p:nvPr/>
          </p:nvSpPr>
          <p:spPr bwMode="auto">
            <a:xfrm flipH="1">
              <a:off x="5835" y="1715"/>
              <a:ext cx="23" cy="24"/>
            </a:xfrm>
            <a:custGeom>
              <a:avLst/>
              <a:gdLst>
                <a:gd name="T0" fmla="*/ 10 w 20"/>
                <a:gd name="T1" fmla="*/ 19 h 19"/>
                <a:gd name="T2" fmla="*/ 14 w 20"/>
                <a:gd name="T3" fmla="*/ 18 h 19"/>
                <a:gd name="T4" fmla="*/ 16 w 20"/>
                <a:gd name="T5" fmla="*/ 17 h 19"/>
                <a:gd name="T6" fmla="*/ 19 w 20"/>
                <a:gd name="T7" fmla="*/ 14 h 19"/>
                <a:gd name="T8" fmla="*/ 20 w 20"/>
                <a:gd name="T9" fmla="*/ 10 h 19"/>
                <a:gd name="T10" fmla="*/ 19 w 20"/>
                <a:gd name="T11" fmla="*/ 7 h 19"/>
                <a:gd name="T12" fmla="*/ 18 w 20"/>
                <a:gd name="T13" fmla="*/ 3 h 19"/>
                <a:gd name="T14" fmla="*/ 14 w 20"/>
                <a:gd name="T15" fmla="*/ 1 h 19"/>
                <a:gd name="T16" fmla="*/ 11 w 20"/>
                <a:gd name="T17" fmla="*/ 0 h 19"/>
                <a:gd name="T18" fmla="*/ 6 w 20"/>
                <a:gd name="T19" fmla="*/ 1 h 19"/>
                <a:gd name="T20" fmla="*/ 4 w 20"/>
                <a:gd name="T21" fmla="*/ 2 h 19"/>
                <a:gd name="T22" fmla="*/ 1 w 20"/>
                <a:gd name="T23" fmla="*/ 5 h 19"/>
                <a:gd name="T24" fmla="*/ 0 w 20"/>
                <a:gd name="T25" fmla="*/ 9 h 19"/>
                <a:gd name="T26" fmla="*/ 1 w 20"/>
                <a:gd name="T27" fmla="*/ 14 h 19"/>
                <a:gd name="T28" fmla="*/ 3 w 20"/>
                <a:gd name="T29" fmla="*/ 16 h 19"/>
                <a:gd name="T30" fmla="*/ 6 w 20"/>
                <a:gd name="T31" fmla="*/ 18 h 19"/>
                <a:gd name="T32" fmla="*/ 10 w 20"/>
                <a:gd name="T3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" h="19">
                  <a:moveTo>
                    <a:pt x="10" y="19"/>
                  </a:moveTo>
                  <a:lnTo>
                    <a:pt x="14" y="18"/>
                  </a:lnTo>
                  <a:lnTo>
                    <a:pt x="16" y="17"/>
                  </a:lnTo>
                  <a:lnTo>
                    <a:pt x="19" y="14"/>
                  </a:lnTo>
                  <a:lnTo>
                    <a:pt x="20" y="10"/>
                  </a:lnTo>
                  <a:lnTo>
                    <a:pt x="19" y="7"/>
                  </a:lnTo>
                  <a:lnTo>
                    <a:pt x="18" y="3"/>
                  </a:lnTo>
                  <a:lnTo>
                    <a:pt x="14" y="1"/>
                  </a:lnTo>
                  <a:lnTo>
                    <a:pt x="11" y="0"/>
                  </a:lnTo>
                  <a:lnTo>
                    <a:pt x="6" y="1"/>
                  </a:lnTo>
                  <a:lnTo>
                    <a:pt x="4" y="2"/>
                  </a:lnTo>
                  <a:lnTo>
                    <a:pt x="1" y="5"/>
                  </a:lnTo>
                  <a:lnTo>
                    <a:pt x="0" y="9"/>
                  </a:lnTo>
                  <a:lnTo>
                    <a:pt x="1" y="14"/>
                  </a:lnTo>
                  <a:lnTo>
                    <a:pt x="3" y="16"/>
                  </a:lnTo>
                  <a:lnTo>
                    <a:pt x="6" y="18"/>
                  </a:lnTo>
                  <a:lnTo>
                    <a:pt x="10" y="19"/>
                  </a:lnTo>
                  <a:close/>
                </a:path>
              </a:pathLst>
            </a:custGeom>
            <a:solidFill>
              <a:srgbClr val="C9A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4" name="Freeform 478"/>
            <p:cNvSpPr>
              <a:spLocks/>
            </p:cNvSpPr>
            <p:nvPr/>
          </p:nvSpPr>
          <p:spPr bwMode="auto">
            <a:xfrm flipH="1">
              <a:off x="5821" y="2223"/>
              <a:ext cx="23" cy="24"/>
            </a:xfrm>
            <a:custGeom>
              <a:avLst/>
              <a:gdLst>
                <a:gd name="T0" fmla="*/ 9 w 20"/>
                <a:gd name="T1" fmla="*/ 19 h 19"/>
                <a:gd name="T2" fmla="*/ 14 w 20"/>
                <a:gd name="T3" fmla="*/ 18 h 19"/>
                <a:gd name="T4" fmla="*/ 16 w 20"/>
                <a:gd name="T5" fmla="*/ 16 h 19"/>
                <a:gd name="T6" fmla="*/ 18 w 20"/>
                <a:gd name="T7" fmla="*/ 14 h 19"/>
                <a:gd name="T8" fmla="*/ 20 w 20"/>
                <a:gd name="T9" fmla="*/ 9 h 19"/>
                <a:gd name="T10" fmla="*/ 18 w 20"/>
                <a:gd name="T11" fmla="*/ 6 h 19"/>
                <a:gd name="T12" fmla="*/ 17 w 20"/>
                <a:gd name="T13" fmla="*/ 2 h 19"/>
                <a:gd name="T14" fmla="*/ 14 w 20"/>
                <a:gd name="T15" fmla="*/ 1 h 19"/>
                <a:gd name="T16" fmla="*/ 10 w 20"/>
                <a:gd name="T17" fmla="*/ 0 h 19"/>
                <a:gd name="T18" fmla="*/ 6 w 20"/>
                <a:gd name="T19" fmla="*/ 1 h 19"/>
                <a:gd name="T20" fmla="*/ 3 w 20"/>
                <a:gd name="T21" fmla="*/ 2 h 19"/>
                <a:gd name="T22" fmla="*/ 1 w 20"/>
                <a:gd name="T23" fmla="*/ 6 h 19"/>
                <a:gd name="T24" fmla="*/ 0 w 20"/>
                <a:gd name="T25" fmla="*/ 9 h 19"/>
                <a:gd name="T26" fmla="*/ 1 w 20"/>
                <a:gd name="T27" fmla="*/ 13 h 19"/>
                <a:gd name="T28" fmla="*/ 3 w 20"/>
                <a:gd name="T29" fmla="*/ 16 h 19"/>
                <a:gd name="T30" fmla="*/ 6 w 20"/>
                <a:gd name="T31" fmla="*/ 18 h 19"/>
                <a:gd name="T32" fmla="*/ 9 w 20"/>
                <a:gd name="T3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" h="19">
                  <a:moveTo>
                    <a:pt x="9" y="19"/>
                  </a:moveTo>
                  <a:lnTo>
                    <a:pt x="14" y="18"/>
                  </a:lnTo>
                  <a:lnTo>
                    <a:pt x="16" y="16"/>
                  </a:lnTo>
                  <a:lnTo>
                    <a:pt x="18" y="14"/>
                  </a:lnTo>
                  <a:lnTo>
                    <a:pt x="20" y="9"/>
                  </a:lnTo>
                  <a:lnTo>
                    <a:pt x="18" y="6"/>
                  </a:lnTo>
                  <a:lnTo>
                    <a:pt x="17" y="2"/>
                  </a:lnTo>
                  <a:lnTo>
                    <a:pt x="14" y="1"/>
                  </a:lnTo>
                  <a:lnTo>
                    <a:pt x="10" y="0"/>
                  </a:lnTo>
                  <a:lnTo>
                    <a:pt x="6" y="1"/>
                  </a:lnTo>
                  <a:lnTo>
                    <a:pt x="3" y="2"/>
                  </a:lnTo>
                  <a:lnTo>
                    <a:pt x="1" y="6"/>
                  </a:lnTo>
                  <a:lnTo>
                    <a:pt x="0" y="9"/>
                  </a:lnTo>
                  <a:lnTo>
                    <a:pt x="1" y="13"/>
                  </a:lnTo>
                  <a:lnTo>
                    <a:pt x="3" y="16"/>
                  </a:lnTo>
                  <a:lnTo>
                    <a:pt x="6" y="18"/>
                  </a:lnTo>
                  <a:lnTo>
                    <a:pt x="9" y="19"/>
                  </a:lnTo>
                  <a:close/>
                </a:path>
              </a:pathLst>
            </a:custGeom>
            <a:solidFill>
              <a:srgbClr val="C9A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5" name="Freeform 479"/>
            <p:cNvSpPr>
              <a:spLocks/>
            </p:cNvSpPr>
            <p:nvPr/>
          </p:nvSpPr>
          <p:spPr bwMode="auto">
            <a:xfrm flipH="1">
              <a:off x="5713" y="2034"/>
              <a:ext cx="246" cy="285"/>
            </a:xfrm>
            <a:custGeom>
              <a:avLst/>
              <a:gdLst>
                <a:gd name="T0" fmla="*/ 2 w 209"/>
                <a:gd name="T1" fmla="*/ 157 h 243"/>
                <a:gd name="T2" fmla="*/ 14 w 209"/>
                <a:gd name="T3" fmla="*/ 186 h 243"/>
                <a:gd name="T4" fmla="*/ 20 w 209"/>
                <a:gd name="T5" fmla="*/ 200 h 243"/>
                <a:gd name="T6" fmla="*/ 22 w 209"/>
                <a:gd name="T7" fmla="*/ 213 h 243"/>
                <a:gd name="T8" fmla="*/ 30 w 209"/>
                <a:gd name="T9" fmla="*/ 222 h 243"/>
                <a:gd name="T10" fmla="*/ 43 w 209"/>
                <a:gd name="T11" fmla="*/ 229 h 243"/>
                <a:gd name="T12" fmla="*/ 62 w 209"/>
                <a:gd name="T13" fmla="*/ 237 h 243"/>
                <a:gd name="T14" fmla="*/ 92 w 209"/>
                <a:gd name="T15" fmla="*/ 241 h 243"/>
                <a:gd name="T16" fmla="*/ 131 w 209"/>
                <a:gd name="T17" fmla="*/ 241 h 243"/>
                <a:gd name="T18" fmla="*/ 161 w 209"/>
                <a:gd name="T19" fmla="*/ 231 h 243"/>
                <a:gd name="T20" fmla="*/ 181 w 209"/>
                <a:gd name="T21" fmla="*/ 214 h 243"/>
                <a:gd name="T22" fmla="*/ 191 w 209"/>
                <a:gd name="T23" fmla="*/ 194 h 243"/>
                <a:gd name="T24" fmla="*/ 198 w 209"/>
                <a:gd name="T25" fmla="*/ 169 h 243"/>
                <a:gd name="T26" fmla="*/ 206 w 209"/>
                <a:gd name="T27" fmla="*/ 146 h 243"/>
                <a:gd name="T28" fmla="*/ 207 w 209"/>
                <a:gd name="T29" fmla="*/ 119 h 243"/>
                <a:gd name="T30" fmla="*/ 209 w 209"/>
                <a:gd name="T31" fmla="*/ 56 h 243"/>
                <a:gd name="T32" fmla="*/ 206 w 209"/>
                <a:gd name="T33" fmla="*/ 32 h 243"/>
                <a:gd name="T34" fmla="*/ 201 w 209"/>
                <a:gd name="T35" fmla="*/ 26 h 243"/>
                <a:gd name="T36" fmla="*/ 200 w 209"/>
                <a:gd name="T37" fmla="*/ 7 h 243"/>
                <a:gd name="T38" fmla="*/ 186 w 209"/>
                <a:gd name="T39" fmla="*/ 8 h 243"/>
                <a:gd name="T40" fmla="*/ 178 w 209"/>
                <a:gd name="T41" fmla="*/ 8 h 243"/>
                <a:gd name="T42" fmla="*/ 174 w 209"/>
                <a:gd name="T43" fmla="*/ 7 h 243"/>
                <a:gd name="T44" fmla="*/ 169 w 209"/>
                <a:gd name="T45" fmla="*/ 5 h 243"/>
                <a:gd name="T46" fmla="*/ 153 w 209"/>
                <a:gd name="T47" fmla="*/ 2 h 243"/>
                <a:gd name="T48" fmla="*/ 140 w 209"/>
                <a:gd name="T49" fmla="*/ 0 h 243"/>
                <a:gd name="T50" fmla="*/ 135 w 209"/>
                <a:gd name="T51" fmla="*/ 1 h 243"/>
                <a:gd name="T52" fmla="*/ 124 w 209"/>
                <a:gd name="T53" fmla="*/ 3 h 243"/>
                <a:gd name="T54" fmla="*/ 113 w 209"/>
                <a:gd name="T55" fmla="*/ 5 h 243"/>
                <a:gd name="T56" fmla="*/ 102 w 209"/>
                <a:gd name="T57" fmla="*/ 7 h 243"/>
                <a:gd name="T58" fmla="*/ 98 w 209"/>
                <a:gd name="T59" fmla="*/ 7 h 243"/>
                <a:gd name="T60" fmla="*/ 91 w 209"/>
                <a:gd name="T61" fmla="*/ 7 h 243"/>
                <a:gd name="T62" fmla="*/ 78 w 209"/>
                <a:gd name="T63" fmla="*/ 7 h 243"/>
                <a:gd name="T64" fmla="*/ 64 w 209"/>
                <a:gd name="T65" fmla="*/ 5 h 243"/>
                <a:gd name="T66" fmla="*/ 52 w 209"/>
                <a:gd name="T67" fmla="*/ 3 h 243"/>
                <a:gd name="T68" fmla="*/ 40 w 209"/>
                <a:gd name="T69" fmla="*/ 0 h 243"/>
                <a:gd name="T70" fmla="*/ 31 w 209"/>
                <a:gd name="T71" fmla="*/ 18 h 243"/>
                <a:gd name="T72" fmla="*/ 23 w 209"/>
                <a:gd name="T73" fmla="*/ 26 h 243"/>
                <a:gd name="T74" fmla="*/ 18 w 209"/>
                <a:gd name="T75" fmla="*/ 48 h 243"/>
                <a:gd name="T76" fmla="*/ 4 w 209"/>
                <a:gd name="T77" fmla="*/ 116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09" h="243">
                  <a:moveTo>
                    <a:pt x="0" y="145"/>
                  </a:moveTo>
                  <a:lnTo>
                    <a:pt x="2" y="157"/>
                  </a:lnTo>
                  <a:lnTo>
                    <a:pt x="8" y="172"/>
                  </a:lnTo>
                  <a:lnTo>
                    <a:pt x="14" y="186"/>
                  </a:lnTo>
                  <a:lnTo>
                    <a:pt x="17" y="194"/>
                  </a:lnTo>
                  <a:lnTo>
                    <a:pt x="20" y="200"/>
                  </a:lnTo>
                  <a:lnTo>
                    <a:pt x="21" y="207"/>
                  </a:lnTo>
                  <a:lnTo>
                    <a:pt x="22" y="213"/>
                  </a:lnTo>
                  <a:lnTo>
                    <a:pt x="27" y="218"/>
                  </a:lnTo>
                  <a:lnTo>
                    <a:pt x="30" y="222"/>
                  </a:lnTo>
                  <a:lnTo>
                    <a:pt x="36" y="225"/>
                  </a:lnTo>
                  <a:lnTo>
                    <a:pt x="43" y="229"/>
                  </a:lnTo>
                  <a:lnTo>
                    <a:pt x="52" y="233"/>
                  </a:lnTo>
                  <a:lnTo>
                    <a:pt x="62" y="237"/>
                  </a:lnTo>
                  <a:lnTo>
                    <a:pt x="76" y="240"/>
                  </a:lnTo>
                  <a:lnTo>
                    <a:pt x="92" y="241"/>
                  </a:lnTo>
                  <a:lnTo>
                    <a:pt x="112" y="243"/>
                  </a:lnTo>
                  <a:lnTo>
                    <a:pt x="131" y="241"/>
                  </a:lnTo>
                  <a:lnTo>
                    <a:pt x="147" y="237"/>
                  </a:lnTo>
                  <a:lnTo>
                    <a:pt x="161" y="231"/>
                  </a:lnTo>
                  <a:lnTo>
                    <a:pt x="171" y="223"/>
                  </a:lnTo>
                  <a:lnTo>
                    <a:pt x="181" y="214"/>
                  </a:lnTo>
                  <a:lnTo>
                    <a:pt x="186" y="205"/>
                  </a:lnTo>
                  <a:lnTo>
                    <a:pt x="191" y="194"/>
                  </a:lnTo>
                  <a:lnTo>
                    <a:pt x="193" y="185"/>
                  </a:lnTo>
                  <a:lnTo>
                    <a:pt x="198" y="169"/>
                  </a:lnTo>
                  <a:lnTo>
                    <a:pt x="202" y="156"/>
                  </a:lnTo>
                  <a:lnTo>
                    <a:pt x="206" y="146"/>
                  </a:lnTo>
                  <a:lnTo>
                    <a:pt x="207" y="138"/>
                  </a:lnTo>
                  <a:lnTo>
                    <a:pt x="207" y="119"/>
                  </a:lnTo>
                  <a:lnTo>
                    <a:pt x="208" y="87"/>
                  </a:lnTo>
                  <a:lnTo>
                    <a:pt x="209" y="56"/>
                  </a:lnTo>
                  <a:lnTo>
                    <a:pt x="208" y="38"/>
                  </a:lnTo>
                  <a:lnTo>
                    <a:pt x="206" y="32"/>
                  </a:lnTo>
                  <a:lnTo>
                    <a:pt x="204" y="28"/>
                  </a:lnTo>
                  <a:lnTo>
                    <a:pt x="201" y="26"/>
                  </a:lnTo>
                  <a:lnTo>
                    <a:pt x="200" y="25"/>
                  </a:lnTo>
                  <a:lnTo>
                    <a:pt x="200" y="7"/>
                  </a:lnTo>
                  <a:lnTo>
                    <a:pt x="192" y="8"/>
                  </a:lnTo>
                  <a:lnTo>
                    <a:pt x="186" y="8"/>
                  </a:lnTo>
                  <a:lnTo>
                    <a:pt x="182" y="8"/>
                  </a:lnTo>
                  <a:lnTo>
                    <a:pt x="178" y="8"/>
                  </a:lnTo>
                  <a:lnTo>
                    <a:pt x="176" y="8"/>
                  </a:lnTo>
                  <a:lnTo>
                    <a:pt x="174" y="7"/>
                  </a:lnTo>
                  <a:lnTo>
                    <a:pt x="171" y="7"/>
                  </a:lnTo>
                  <a:lnTo>
                    <a:pt x="169" y="5"/>
                  </a:lnTo>
                  <a:lnTo>
                    <a:pt x="161" y="3"/>
                  </a:lnTo>
                  <a:lnTo>
                    <a:pt x="153" y="2"/>
                  </a:lnTo>
                  <a:lnTo>
                    <a:pt x="145" y="0"/>
                  </a:lnTo>
                  <a:lnTo>
                    <a:pt x="140" y="0"/>
                  </a:lnTo>
                  <a:lnTo>
                    <a:pt x="138" y="0"/>
                  </a:lnTo>
                  <a:lnTo>
                    <a:pt x="135" y="1"/>
                  </a:lnTo>
                  <a:lnTo>
                    <a:pt x="130" y="2"/>
                  </a:lnTo>
                  <a:lnTo>
                    <a:pt x="124" y="3"/>
                  </a:lnTo>
                  <a:lnTo>
                    <a:pt x="119" y="4"/>
                  </a:lnTo>
                  <a:lnTo>
                    <a:pt x="113" y="5"/>
                  </a:lnTo>
                  <a:lnTo>
                    <a:pt x="107" y="7"/>
                  </a:lnTo>
                  <a:lnTo>
                    <a:pt x="102" y="7"/>
                  </a:lnTo>
                  <a:lnTo>
                    <a:pt x="100" y="7"/>
                  </a:lnTo>
                  <a:lnTo>
                    <a:pt x="98" y="7"/>
                  </a:lnTo>
                  <a:lnTo>
                    <a:pt x="94" y="7"/>
                  </a:lnTo>
                  <a:lnTo>
                    <a:pt x="91" y="7"/>
                  </a:lnTo>
                  <a:lnTo>
                    <a:pt x="85" y="7"/>
                  </a:lnTo>
                  <a:lnTo>
                    <a:pt x="78" y="7"/>
                  </a:lnTo>
                  <a:lnTo>
                    <a:pt x="71" y="7"/>
                  </a:lnTo>
                  <a:lnTo>
                    <a:pt x="64" y="5"/>
                  </a:lnTo>
                  <a:lnTo>
                    <a:pt x="58" y="5"/>
                  </a:lnTo>
                  <a:lnTo>
                    <a:pt x="52" y="3"/>
                  </a:lnTo>
                  <a:lnTo>
                    <a:pt x="45" y="2"/>
                  </a:lnTo>
                  <a:lnTo>
                    <a:pt x="40" y="0"/>
                  </a:lnTo>
                  <a:lnTo>
                    <a:pt x="36" y="16"/>
                  </a:lnTo>
                  <a:lnTo>
                    <a:pt x="31" y="18"/>
                  </a:lnTo>
                  <a:lnTo>
                    <a:pt x="27" y="22"/>
                  </a:lnTo>
                  <a:lnTo>
                    <a:pt x="23" y="26"/>
                  </a:lnTo>
                  <a:lnTo>
                    <a:pt x="22" y="32"/>
                  </a:lnTo>
                  <a:lnTo>
                    <a:pt x="18" y="48"/>
                  </a:lnTo>
                  <a:lnTo>
                    <a:pt x="12" y="80"/>
                  </a:lnTo>
                  <a:lnTo>
                    <a:pt x="4" y="116"/>
                  </a:lnTo>
                  <a:lnTo>
                    <a:pt x="0" y="145"/>
                  </a:lnTo>
                  <a:close/>
                </a:path>
              </a:pathLst>
            </a:custGeom>
            <a:solidFill>
              <a:srgbClr val="00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6" name="Freeform 480"/>
            <p:cNvSpPr>
              <a:spLocks/>
            </p:cNvSpPr>
            <p:nvPr/>
          </p:nvSpPr>
          <p:spPr bwMode="auto">
            <a:xfrm flipH="1">
              <a:off x="5854" y="2034"/>
              <a:ext cx="63" cy="26"/>
            </a:xfrm>
            <a:custGeom>
              <a:avLst/>
              <a:gdLst>
                <a:gd name="T0" fmla="*/ 55 w 55"/>
                <a:gd name="T1" fmla="*/ 7 h 20"/>
                <a:gd name="T2" fmla="*/ 49 w 55"/>
                <a:gd name="T3" fmla="*/ 7 h 20"/>
                <a:gd name="T4" fmla="*/ 42 w 55"/>
                <a:gd name="T5" fmla="*/ 7 h 20"/>
                <a:gd name="T6" fmla="*/ 35 w 55"/>
                <a:gd name="T7" fmla="*/ 7 h 20"/>
                <a:gd name="T8" fmla="*/ 28 w 55"/>
                <a:gd name="T9" fmla="*/ 5 h 20"/>
                <a:gd name="T10" fmla="*/ 22 w 55"/>
                <a:gd name="T11" fmla="*/ 5 h 20"/>
                <a:gd name="T12" fmla="*/ 16 w 55"/>
                <a:gd name="T13" fmla="*/ 3 h 20"/>
                <a:gd name="T14" fmla="*/ 9 w 55"/>
                <a:gd name="T15" fmla="*/ 2 h 20"/>
                <a:gd name="T16" fmla="*/ 4 w 55"/>
                <a:gd name="T17" fmla="*/ 0 h 20"/>
                <a:gd name="T18" fmla="*/ 0 w 55"/>
                <a:gd name="T19" fmla="*/ 16 h 20"/>
                <a:gd name="T20" fmla="*/ 9 w 55"/>
                <a:gd name="T21" fmla="*/ 18 h 20"/>
                <a:gd name="T22" fmla="*/ 17 w 55"/>
                <a:gd name="T23" fmla="*/ 19 h 20"/>
                <a:gd name="T24" fmla="*/ 26 w 55"/>
                <a:gd name="T25" fmla="*/ 19 h 20"/>
                <a:gd name="T26" fmla="*/ 34 w 55"/>
                <a:gd name="T27" fmla="*/ 20 h 20"/>
                <a:gd name="T28" fmla="*/ 41 w 55"/>
                <a:gd name="T29" fmla="*/ 20 h 20"/>
                <a:gd name="T30" fmla="*/ 48 w 55"/>
                <a:gd name="T31" fmla="*/ 20 h 20"/>
                <a:gd name="T32" fmla="*/ 53 w 55"/>
                <a:gd name="T33" fmla="*/ 19 h 20"/>
                <a:gd name="T34" fmla="*/ 55 w 55"/>
                <a:gd name="T35" fmla="*/ 19 h 20"/>
                <a:gd name="T36" fmla="*/ 55 w 55"/>
                <a:gd name="T37" fmla="*/ 7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5" h="20">
                  <a:moveTo>
                    <a:pt x="55" y="7"/>
                  </a:moveTo>
                  <a:lnTo>
                    <a:pt x="49" y="7"/>
                  </a:lnTo>
                  <a:lnTo>
                    <a:pt x="42" y="7"/>
                  </a:lnTo>
                  <a:lnTo>
                    <a:pt x="35" y="7"/>
                  </a:lnTo>
                  <a:lnTo>
                    <a:pt x="28" y="5"/>
                  </a:lnTo>
                  <a:lnTo>
                    <a:pt x="22" y="5"/>
                  </a:lnTo>
                  <a:lnTo>
                    <a:pt x="16" y="3"/>
                  </a:lnTo>
                  <a:lnTo>
                    <a:pt x="9" y="2"/>
                  </a:lnTo>
                  <a:lnTo>
                    <a:pt x="4" y="0"/>
                  </a:lnTo>
                  <a:lnTo>
                    <a:pt x="0" y="16"/>
                  </a:lnTo>
                  <a:lnTo>
                    <a:pt x="9" y="18"/>
                  </a:lnTo>
                  <a:lnTo>
                    <a:pt x="17" y="19"/>
                  </a:lnTo>
                  <a:lnTo>
                    <a:pt x="26" y="19"/>
                  </a:lnTo>
                  <a:lnTo>
                    <a:pt x="34" y="20"/>
                  </a:lnTo>
                  <a:lnTo>
                    <a:pt x="41" y="20"/>
                  </a:lnTo>
                  <a:lnTo>
                    <a:pt x="48" y="20"/>
                  </a:lnTo>
                  <a:lnTo>
                    <a:pt x="53" y="19"/>
                  </a:lnTo>
                  <a:lnTo>
                    <a:pt x="55" y="19"/>
                  </a:lnTo>
                  <a:lnTo>
                    <a:pt x="55" y="7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" name="Freeform 481"/>
            <p:cNvSpPr>
              <a:spLocks/>
            </p:cNvSpPr>
            <p:nvPr/>
          </p:nvSpPr>
          <p:spPr bwMode="auto">
            <a:xfrm flipH="1">
              <a:off x="5760" y="2034"/>
              <a:ext cx="80" cy="26"/>
            </a:xfrm>
            <a:custGeom>
              <a:avLst/>
              <a:gdLst>
                <a:gd name="T0" fmla="*/ 67 w 67"/>
                <a:gd name="T1" fmla="*/ 5 h 22"/>
                <a:gd name="T2" fmla="*/ 59 w 67"/>
                <a:gd name="T3" fmla="*/ 3 h 22"/>
                <a:gd name="T4" fmla="*/ 51 w 67"/>
                <a:gd name="T5" fmla="*/ 2 h 22"/>
                <a:gd name="T6" fmla="*/ 43 w 67"/>
                <a:gd name="T7" fmla="*/ 0 h 22"/>
                <a:gd name="T8" fmla="*/ 38 w 67"/>
                <a:gd name="T9" fmla="*/ 0 h 22"/>
                <a:gd name="T10" fmla="*/ 36 w 67"/>
                <a:gd name="T11" fmla="*/ 0 h 22"/>
                <a:gd name="T12" fmla="*/ 33 w 67"/>
                <a:gd name="T13" fmla="*/ 1 h 22"/>
                <a:gd name="T14" fmla="*/ 28 w 67"/>
                <a:gd name="T15" fmla="*/ 2 h 22"/>
                <a:gd name="T16" fmla="*/ 22 w 67"/>
                <a:gd name="T17" fmla="*/ 3 h 22"/>
                <a:gd name="T18" fmla="*/ 17 w 67"/>
                <a:gd name="T19" fmla="*/ 4 h 22"/>
                <a:gd name="T20" fmla="*/ 11 w 67"/>
                <a:gd name="T21" fmla="*/ 5 h 22"/>
                <a:gd name="T22" fmla="*/ 5 w 67"/>
                <a:gd name="T23" fmla="*/ 7 h 22"/>
                <a:gd name="T24" fmla="*/ 0 w 67"/>
                <a:gd name="T25" fmla="*/ 7 h 22"/>
                <a:gd name="T26" fmla="*/ 0 w 67"/>
                <a:gd name="T27" fmla="*/ 10 h 22"/>
                <a:gd name="T28" fmla="*/ 0 w 67"/>
                <a:gd name="T29" fmla="*/ 15 h 22"/>
                <a:gd name="T30" fmla="*/ 0 w 67"/>
                <a:gd name="T31" fmla="*/ 18 h 22"/>
                <a:gd name="T32" fmla="*/ 0 w 67"/>
                <a:gd name="T33" fmla="*/ 19 h 22"/>
                <a:gd name="T34" fmla="*/ 8 w 67"/>
                <a:gd name="T35" fmla="*/ 19 h 22"/>
                <a:gd name="T36" fmla="*/ 18 w 67"/>
                <a:gd name="T37" fmla="*/ 20 h 22"/>
                <a:gd name="T38" fmla="*/ 28 w 67"/>
                <a:gd name="T39" fmla="*/ 20 h 22"/>
                <a:gd name="T40" fmla="*/ 38 w 67"/>
                <a:gd name="T41" fmla="*/ 20 h 22"/>
                <a:gd name="T42" fmla="*/ 48 w 67"/>
                <a:gd name="T43" fmla="*/ 20 h 22"/>
                <a:gd name="T44" fmla="*/ 56 w 67"/>
                <a:gd name="T45" fmla="*/ 20 h 22"/>
                <a:gd name="T46" fmla="*/ 63 w 67"/>
                <a:gd name="T47" fmla="*/ 22 h 22"/>
                <a:gd name="T48" fmla="*/ 67 w 67"/>
                <a:gd name="T49" fmla="*/ 22 h 22"/>
                <a:gd name="T50" fmla="*/ 67 w 67"/>
                <a:gd name="T51" fmla="*/ 5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7" h="22">
                  <a:moveTo>
                    <a:pt x="67" y="5"/>
                  </a:moveTo>
                  <a:lnTo>
                    <a:pt x="59" y="3"/>
                  </a:lnTo>
                  <a:lnTo>
                    <a:pt x="51" y="2"/>
                  </a:lnTo>
                  <a:lnTo>
                    <a:pt x="43" y="0"/>
                  </a:lnTo>
                  <a:lnTo>
                    <a:pt x="38" y="0"/>
                  </a:lnTo>
                  <a:lnTo>
                    <a:pt x="36" y="0"/>
                  </a:lnTo>
                  <a:lnTo>
                    <a:pt x="33" y="1"/>
                  </a:lnTo>
                  <a:lnTo>
                    <a:pt x="28" y="2"/>
                  </a:lnTo>
                  <a:lnTo>
                    <a:pt x="22" y="3"/>
                  </a:lnTo>
                  <a:lnTo>
                    <a:pt x="17" y="4"/>
                  </a:lnTo>
                  <a:lnTo>
                    <a:pt x="11" y="5"/>
                  </a:lnTo>
                  <a:lnTo>
                    <a:pt x="5" y="7"/>
                  </a:lnTo>
                  <a:lnTo>
                    <a:pt x="0" y="7"/>
                  </a:lnTo>
                  <a:lnTo>
                    <a:pt x="0" y="10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0" y="19"/>
                  </a:lnTo>
                  <a:lnTo>
                    <a:pt x="8" y="19"/>
                  </a:lnTo>
                  <a:lnTo>
                    <a:pt x="18" y="20"/>
                  </a:lnTo>
                  <a:lnTo>
                    <a:pt x="28" y="20"/>
                  </a:lnTo>
                  <a:lnTo>
                    <a:pt x="38" y="20"/>
                  </a:lnTo>
                  <a:lnTo>
                    <a:pt x="48" y="20"/>
                  </a:lnTo>
                  <a:lnTo>
                    <a:pt x="56" y="20"/>
                  </a:lnTo>
                  <a:lnTo>
                    <a:pt x="63" y="22"/>
                  </a:lnTo>
                  <a:lnTo>
                    <a:pt x="67" y="22"/>
                  </a:lnTo>
                  <a:lnTo>
                    <a:pt x="67" y="5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" name="Freeform 482"/>
            <p:cNvSpPr>
              <a:spLocks/>
            </p:cNvSpPr>
            <p:nvPr/>
          </p:nvSpPr>
          <p:spPr bwMode="auto">
            <a:xfrm flipH="1">
              <a:off x="5725" y="2043"/>
              <a:ext cx="26" cy="21"/>
            </a:xfrm>
            <a:custGeom>
              <a:avLst/>
              <a:gdLst>
                <a:gd name="T0" fmla="*/ 22 w 22"/>
                <a:gd name="T1" fmla="*/ 18 h 18"/>
                <a:gd name="T2" fmla="*/ 22 w 22"/>
                <a:gd name="T3" fmla="*/ 0 h 18"/>
                <a:gd name="T4" fmla="*/ 14 w 22"/>
                <a:gd name="T5" fmla="*/ 1 h 18"/>
                <a:gd name="T6" fmla="*/ 8 w 22"/>
                <a:gd name="T7" fmla="*/ 1 h 18"/>
                <a:gd name="T8" fmla="*/ 4 w 22"/>
                <a:gd name="T9" fmla="*/ 1 h 18"/>
                <a:gd name="T10" fmla="*/ 0 w 22"/>
                <a:gd name="T11" fmla="*/ 1 h 18"/>
                <a:gd name="T12" fmla="*/ 0 w 22"/>
                <a:gd name="T13" fmla="*/ 15 h 18"/>
                <a:gd name="T14" fmla="*/ 6 w 22"/>
                <a:gd name="T15" fmla="*/ 16 h 18"/>
                <a:gd name="T16" fmla="*/ 12 w 22"/>
                <a:gd name="T17" fmla="*/ 16 h 18"/>
                <a:gd name="T18" fmla="*/ 18 w 22"/>
                <a:gd name="T19" fmla="*/ 17 h 18"/>
                <a:gd name="T20" fmla="*/ 22 w 22"/>
                <a:gd name="T21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" h="18">
                  <a:moveTo>
                    <a:pt x="22" y="18"/>
                  </a:moveTo>
                  <a:lnTo>
                    <a:pt x="22" y="0"/>
                  </a:lnTo>
                  <a:lnTo>
                    <a:pt x="14" y="1"/>
                  </a:lnTo>
                  <a:lnTo>
                    <a:pt x="8" y="1"/>
                  </a:lnTo>
                  <a:lnTo>
                    <a:pt x="4" y="1"/>
                  </a:lnTo>
                  <a:lnTo>
                    <a:pt x="0" y="1"/>
                  </a:lnTo>
                  <a:lnTo>
                    <a:pt x="0" y="15"/>
                  </a:lnTo>
                  <a:lnTo>
                    <a:pt x="6" y="16"/>
                  </a:lnTo>
                  <a:lnTo>
                    <a:pt x="12" y="16"/>
                  </a:lnTo>
                  <a:lnTo>
                    <a:pt x="18" y="17"/>
                  </a:lnTo>
                  <a:lnTo>
                    <a:pt x="22" y="18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9" name="Freeform 483"/>
            <p:cNvSpPr>
              <a:spLocks/>
            </p:cNvSpPr>
            <p:nvPr/>
          </p:nvSpPr>
          <p:spPr bwMode="auto">
            <a:xfrm flipH="1">
              <a:off x="5706" y="1587"/>
              <a:ext cx="251" cy="456"/>
            </a:xfrm>
            <a:custGeom>
              <a:avLst/>
              <a:gdLst>
                <a:gd name="T0" fmla="*/ 43 w 214"/>
                <a:gd name="T1" fmla="*/ 385 h 391"/>
                <a:gd name="T2" fmla="*/ 56 w 214"/>
                <a:gd name="T3" fmla="*/ 388 h 391"/>
                <a:gd name="T4" fmla="*/ 69 w 214"/>
                <a:gd name="T5" fmla="*/ 390 h 391"/>
                <a:gd name="T6" fmla="*/ 83 w 214"/>
                <a:gd name="T7" fmla="*/ 390 h 391"/>
                <a:gd name="T8" fmla="*/ 92 w 214"/>
                <a:gd name="T9" fmla="*/ 390 h 391"/>
                <a:gd name="T10" fmla="*/ 98 w 214"/>
                <a:gd name="T11" fmla="*/ 390 h 391"/>
                <a:gd name="T12" fmla="*/ 105 w 214"/>
                <a:gd name="T13" fmla="*/ 390 h 391"/>
                <a:gd name="T14" fmla="*/ 117 w 214"/>
                <a:gd name="T15" fmla="*/ 387 h 391"/>
                <a:gd name="T16" fmla="*/ 128 w 214"/>
                <a:gd name="T17" fmla="*/ 385 h 391"/>
                <a:gd name="T18" fmla="*/ 136 w 214"/>
                <a:gd name="T19" fmla="*/ 383 h 391"/>
                <a:gd name="T20" fmla="*/ 143 w 214"/>
                <a:gd name="T21" fmla="*/ 383 h 391"/>
                <a:gd name="T22" fmla="*/ 159 w 214"/>
                <a:gd name="T23" fmla="*/ 386 h 391"/>
                <a:gd name="T24" fmla="*/ 169 w 214"/>
                <a:gd name="T25" fmla="*/ 390 h 391"/>
                <a:gd name="T26" fmla="*/ 174 w 214"/>
                <a:gd name="T27" fmla="*/ 391 h 391"/>
                <a:gd name="T28" fmla="*/ 180 w 214"/>
                <a:gd name="T29" fmla="*/ 391 h 391"/>
                <a:gd name="T30" fmla="*/ 190 w 214"/>
                <a:gd name="T31" fmla="*/ 391 h 391"/>
                <a:gd name="T32" fmla="*/ 203 w 214"/>
                <a:gd name="T33" fmla="*/ 387 h 391"/>
                <a:gd name="T34" fmla="*/ 209 w 214"/>
                <a:gd name="T35" fmla="*/ 383 h 391"/>
                <a:gd name="T36" fmla="*/ 211 w 214"/>
                <a:gd name="T37" fmla="*/ 371 h 391"/>
                <a:gd name="T38" fmla="*/ 213 w 214"/>
                <a:gd name="T39" fmla="*/ 350 h 391"/>
                <a:gd name="T40" fmla="*/ 213 w 214"/>
                <a:gd name="T41" fmla="*/ 330 h 391"/>
                <a:gd name="T42" fmla="*/ 214 w 214"/>
                <a:gd name="T43" fmla="*/ 285 h 391"/>
                <a:gd name="T44" fmla="*/ 213 w 214"/>
                <a:gd name="T45" fmla="*/ 266 h 391"/>
                <a:gd name="T46" fmla="*/ 211 w 214"/>
                <a:gd name="T47" fmla="*/ 250 h 391"/>
                <a:gd name="T48" fmla="*/ 211 w 214"/>
                <a:gd name="T49" fmla="*/ 233 h 391"/>
                <a:gd name="T50" fmla="*/ 209 w 214"/>
                <a:gd name="T51" fmla="*/ 204 h 391"/>
                <a:gd name="T52" fmla="*/ 204 w 214"/>
                <a:gd name="T53" fmla="*/ 187 h 391"/>
                <a:gd name="T54" fmla="*/ 192 w 214"/>
                <a:gd name="T55" fmla="*/ 162 h 391"/>
                <a:gd name="T56" fmla="*/ 175 w 214"/>
                <a:gd name="T57" fmla="*/ 127 h 391"/>
                <a:gd name="T58" fmla="*/ 158 w 214"/>
                <a:gd name="T59" fmla="*/ 96 h 391"/>
                <a:gd name="T60" fmla="*/ 151 w 214"/>
                <a:gd name="T61" fmla="*/ 80 h 391"/>
                <a:gd name="T62" fmla="*/ 154 w 214"/>
                <a:gd name="T63" fmla="*/ 68 h 391"/>
                <a:gd name="T64" fmla="*/ 152 w 214"/>
                <a:gd name="T65" fmla="*/ 61 h 391"/>
                <a:gd name="T66" fmla="*/ 140 w 214"/>
                <a:gd name="T67" fmla="*/ 45 h 391"/>
                <a:gd name="T68" fmla="*/ 119 w 214"/>
                <a:gd name="T69" fmla="*/ 23 h 391"/>
                <a:gd name="T70" fmla="*/ 92 w 214"/>
                <a:gd name="T71" fmla="*/ 6 h 391"/>
                <a:gd name="T72" fmla="*/ 71 w 214"/>
                <a:gd name="T73" fmla="*/ 11 h 391"/>
                <a:gd name="T74" fmla="*/ 57 w 214"/>
                <a:gd name="T75" fmla="*/ 30 h 391"/>
                <a:gd name="T76" fmla="*/ 53 w 214"/>
                <a:gd name="T77" fmla="*/ 43 h 391"/>
                <a:gd name="T78" fmla="*/ 51 w 214"/>
                <a:gd name="T79" fmla="*/ 49 h 391"/>
                <a:gd name="T80" fmla="*/ 45 w 214"/>
                <a:gd name="T81" fmla="*/ 57 h 391"/>
                <a:gd name="T82" fmla="*/ 31 w 214"/>
                <a:gd name="T83" fmla="*/ 76 h 391"/>
                <a:gd name="T84" fmla="*/ 21 w 214"/>
                <a:gd name="T85" fmla="*/ 98 h 391"/>
                <a:gd name="T86" fmla="*/ 10 w 214"/>
                <a:gd name="T87" fmla="*/ 129 h 391"/>
                <a:gd name="T88" fmla="*/ 0 w 214"/>
                <a:gd name="T89" fmla="*/ 175 h 391"/>
                <a:gd name="T90" fmla="*/ 0 w 214"/>
                <a:gd name="T91" fmla="*/ 193 h 391"/>
                <a:gd name="T92" fmla="*/ 2 w 214"/>
                <a:gd name="T93" fmla="*/ 213 h 391"/>
                <a:gd name="T94" fmla="*/ 10 w 214"/>
                <a:gd name="T95" fmla="*/ 264 h 391"/>
                <a:gd name="T96" fmla="*/ 15 w 214"/>
                <a:gd name="T97" fmla="*/ 320 h 391"/>
                <a:gd name="T98" fmla="*/ 14 w 214"/>
                <a:gd name="T99" fmla="*/ 354 h 391"/>
                <a:gd name="T100" fmla="*/ 20 w 214"/>
                <a:gd name="T101" fmla="*/ 377 h 391"/>
                <a:gd name="T102" fmla="*/ 30 w 214"/>
                <a:gd name="T103" fmla="*/ 381 h 391"/>
                <a:gd name="T104" fmla="*/ 38 w 214"/>
                <a:gd name="T105" fmla="*/ 383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14" h="391">
                  <a:moveTo>
                    <a:pt x="38" y="383"/>
                  </a:moveTo>
                  <a:lnTo>
                    <a:pt x="43" y="385"/>
                  </a:lnTo>
                  <a:lnTo>
                    <a:pt x="50" y="386"/>
                  </a:lnTo>
                  <a:lnTo>
                    <a:pt x="56" y="388"/>
                  </a:lnTo>
                  <a:lnTo>
                    <a:pt x="62" y="388"/>
                  </a:lnTo>
                  <a:lnTo>
                    <a:pt x="69" y="390"/>
                  </a:lnTo>
                  <a:lnTo>
                    <a:pt x="76" y="390"/>
                  </a:lnTo>
                  <a:lnTo>
                    <a:pt x="83" y="390"/>
                  </a:lnTo>
                  <a:lnTo>
                    <a:pt x="89" y="390"/>
                  </a:lnTo>
                  <a:lnTo>
                    <a:pt x="92" y="390"/>
                  </a:lnTo>
                  <a:lnTo>
                    <a:pt x="96" y="390"/>
                  </a:lnTo>
                  <a:lnTo>
                    <a:pt x="98" y="390"/>
                  </a:lnTo>
                  <a:lnTo>
                    <a:pt x="100" y="390"/>
                  </a:lnTo>
                  <a:lnTo>
                    <a:pt x="105" y="390"/>
                  </a:lnTo>
                  <a:lnTo>
                    <a:pt x="111" y="388"/>
                  </a:lnTo>
                  <a:lnTo>
                    <a:pt x="117" y="387"/>
                  </a:lnTo>
                  <a:lnTo>
                    <a:pt x="122" y="386"/>
                  </a:lnTo>
                  <a:lnTo>
                    <a:pt x="128" y="385"/>
                  </a:lnTo>
                  <a:lnTo>
                    <a:pt x="133" y="384"/>
                  </a:lnTo>
                  <a:lnTo>
                    <a:pt x="136" y="383"/>
                  </a:lnTo>
                  <a:lnTo>
                    <a:pt x="138" y="383"/>
                  </a:lnTo>
                  <a:lnTo>
                    <a:pt x="143" y="383"/>
                  </a:lnTo>
                  <a:lnTo>
                    <a:pt x="151" y="385"/>
                  </a:lnTo>
                  <a:lnTo>
                    <a:pt x="159" y="386"/>
                  </a:lnTo>
                  <a:lnTo>
                    <a:pt x="167" y="388"/>
                  </a:lnTo>
                  <a:lnTo>
                    <a:pt x="169" y="390"/>
                  </a:lnTo>
                  <a:lnTo>
                    <a:pt x="172" y="390"/>
                  </a:lnTo>
                  <a:lnTo>
                    <a:pt x="174" y="391"/>
                  </a:lnTo>
                  <a:lnTo>
                    <a:pt x="176" y="391"/>
                  </a:lnTo>
                  <a:lnTo>
                    <a:pt x="180" y="391"/>
                  </a:lnTo>
                  <a:lnTo>
                    <a:pt x="184" y="391"/>
                  </a:lnTo>
                  <a:lnTo>
                    <a:pt x="190" y="391"/>
                  </a:lnTo>
                  <a:lnTo>
                    <a:pt x="198" y="390"/>
                  </a:lnTo>
                  <a:lnTo>
                    <a:pt x="203" y="387"/>
                  </a:lnTo>
                  <a:lnTo>
                    <a:pt x="206" y="385"/>
                  </a:lnTo>
                  <a:lnTo>
                    <a:pt x="209" y="383"/>
                  </a:lnTo>
                  <a:lnTo>
                    <a:pt x="210" y="378"/>
                  </a:lnTo>
                  <a:lnTo>
                    <a:pt x="211" y="371"/>
                  </a:lnTo>
                  <a:lnTo>
                    <a:pt x="212" y="361"/>
                  </a:lnTo>
                  <a:lnTo>
                    <a:pt x="213" y="350"/>
                  </a:lnTo>
                  <a:lnTo>
                    <a:pt x="213" y="342"/>
                  </a:lnTo>
                  <a:lnTo>
                    <a:pt x="213" y="330"/>
                  </a:lnTo>
                  <a:lnTo>
                    <a:pt x="214" y="307"/>
                  </a:lnTo>
                  <a:lnTo>
                    <a:pt x="214" y="285"/>
                  </a:lnTo>
                  <a:lnTo>
                    <a:pt x="214" y="272"/>
                  </a:lnTo>
                  <a:lnTo>
                    <a:pt x="213" y="266"/>
                  </a:lnTo>
                  <a:lnTo>
                    <a:pt x="212" y="258"/>
                  </a:lnTo>
                  <a:lnTo>
                    <a:pt x="211" y="250"/>
                  </a:lnTo>
                  <a:lnTo>
                    <a:pt x="211" y="243"/>
                  </a:lnTo>
                  <a:lnTo>
                    <a:pt x="211" y="233"/>
                  </a:lnTo>
                  <a:lnTo>
                    <a:pt x="211" y="219"/>
                  </a:lnTo>
                  <a:lnTo>
                    <a:pt x="209" y="204"/>
                  </a:lnTo>
                  <a:lnTo>
                    <a:pt x="206" y="194"/>
                  </a:lnTo>
                  <a:lnTo>
                    <a:pt x="204" y="187"/>
                  </a:lnTo>
                  <a:lnTo>
                    <a:pt x="198" y="176"/>
                  </a:lnTo>
                  <a:lnTo>
                    <a:pt x="192" y="162"/>
                  </a:lnTo>
                  <a:lnTo>
                    <a:pt x="184" y="144"/>
                  </a:lnTo>
                  <a:lnTo>
                    <a:pt x="175" y="127"/>
                  </a:lnTo>
                  <a:lnTo>
                    <a:pt x="166" y="111"/>
                  </a:lnTo>
                  <a:lnTo>
                    <a:pt x="158" y="96"/>
                  </a:lnTo>
                  <a:lnTo>
                    <a:pt x="150" y="86"/>
                  </a:lnTo>
                  <a:lnTo>
                    <a:pt x="151" y="80"/>
                  </a:lnTo>
                  <a:lnTo>
                    <a:pt x="153" y="74"/>
                  </a:lnTo>
                  <a:lnTo>
                    <a:pt x="154" y="68"/>
                  </a:lnTo>
                  <a:lnTo>
                    <a:pt x="154" y="65"/>
                  </a:lnTo>
                  <a:lnTo>
                    <a:pt x="152" y="61"/>
                  </a:lnTo>
                  <a:lnTo>
                    <a:pt x="146" y="54"/>
                  </a:lnTo>
                  <a:lnTo>
                    <a:pt x="140" y="45"/>
                  </a:lnTo>
                  <a:lnTo>
                    <a:pt x="130" y="35"/>
                  </a:lnTo>
                  <a:lnTo>
                    <a:pt x="119" y="23"/>
                  </a:lnTo>
                  <a:lnTo>
                    <a:pt x="106" y="14"/>
                  </a:lnTo>
                  <a:lnTo>
                    <a:pt x="92" y="6"/>
                  </a:lnTo>
                  <a:lnTo>
                    <a:pt x="77" y="0"/>
                  </a:lnTo>
                  <a:lnTo>
                    <a:pt x="71" y="11"/>
                  </a:lnTo>
                  <a:lnTo>
                    <a:pt x="62" y="21"/>
                  </a:lnTo>
                  <a:lnTo>
                    <a:pt x="57" y="30"/>
                  </a:lnTo>
                  <a:lnTo>
                    <a:pt x="54" y="37"/>
                  </a:lnTo>
                  <a:lnTo>
                    <a:pt x="53" y="43"/>
                  </a:lnTo>
                  <a:lnTo>
                    <a:pt x="52" y="45"/>
                  </a:lnTo>
                  <a:lnTo>
                    <a:pt x="51" y="49"/>
                  </a:lnTo>
                  <a:lnTo>
                    <a:pt x="48" y="53"/>
                  </a:lnTo>
                  <a:lnTo>
                    <a:pt x="45" y="57"/>
                  </a:lnTo>
                  <a:lnTo>
                    <a:pt x="38" y="65"/>
                  </a:lnTo>
                  <a:lnTo>
                    <a:pt x="31" y="76"/>
                  </a:lnTo>
                  <a:lnTo>
                    <a:pt x="25" y="89"/>
                  </a:lnTo>
                  <a:lnTo>
                    <a:pt x="21" y="98"/>
                  </a:lnTo>
                  <a:lnTo>
                    <a:pt x="16" y="110"/>
                  </a:lnTo>
                  <a:lnTo>
                    <a:pt x="10" y="129"/>
                  </a:lnTo>
                  <a:lnTo>
                    <a:pt x="3" y="152"/>
                  </a:lnTo>
                  <a:lnTo>
                    <a:pt x="0" y="175"/>
                  </a:lnTo>
                  <a:lnTo>
                    <a:pt x="0" y="182"/>
                  </a:lnTo>
                  <a:lnTo>
                    <a:pt x="0" y="193"/>
                  </a:lnTo>
                  <a:lnTo>
                    <a:pt x="0" y="203"/>
                  </a:lnTo>
                  <a:lnTo>
                    <a:pt x="2" y="213"/>
                  </a:lnTo>
                  <a:lnTo>
                    <a:pt x="5" y="233"/>
                  </a:lnTo>
                  <a:lnTo>
                    <a:pt x="10" y="264"/>
                  </a:lnTo>
                  <a:lnTo>
                    <a:pt x="14" y="296"/>
                  </a:lnTo>
                  <a:lnTo>
                    <a:pt x="15" y="320"/>
                  </a:lnTo>
                  <a:lnTo>
                    <a:pt x="14" y="337"/>
                  </a:lnTo>
                  <a:lnTo>
                    <a:pt x="14" y="354"/>
                  </a:lnTo>
                  <a:lnTo>
                    <a:pt x="15" y="369"/>
                  </a:lnTo>
                  <a:lnTo>
                    <a:pt x="20" y="377"/>
                  </a:lnTo>
                  <a:lnTo>
                    <a:pt x="26" y="380"/>
                  </a:lnTo>
                  <a:lnTo>
                    <a:pt x="30" y="381"/>
                  </a:lnTo>
                  <a:lnTo>
                    <a:pt x="35" y="383"/>
                  </a:lnTo>
                  <a:lnTo>
                    <a:pt x="38" y="383"/>
                  </a:lnTo>
                  <a:close/>
                </a:path>
              </a:pathLst>
            </a:custGeom>
            <a:solidFill>
              <a:srgbClr val="AA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0" name="Freeform 484"/>
            <p:cNvSpPr>
              <a:spLocks/>
            </p:cNvSpPr>
            <p:nvPr/>
          </p:nvSpPr>
          <p:spPr bwMode="auto">
            <a:xfrm flipH="1">
              <a:off x="5676" y="1666"/>
              <a:ext cx="105" cy="464"/>
            </a:xfrm>
            <a:custGeom>
              <a:avLst/>
              <a:gdLst>
                <a:gd name="T0" fmla="*/ 63 w 91"/>
                <a:gd name="T1" fmla="*/ 274 h 396"/>
                <a:gd name="T2" fmla="*/ 63 w 91"/>
                <a:gd name="T3" fmla="*/ 262 h 396"/>
                <a:gd name="T4" fmla="*/ 64 w 91"/>
                <a:gd name="T5" fmla="*/ 239 h 396"/>
                <a:gd name="T6" fmla="*/ 64 w 91"/>
                <a:gd name="T7" fmla="*/ 217 h 396"/>
                <a:gd name="T8" fmla="*/ 64 w 91"/>
                <a:gd name="T9" fmla="*/ 204 h 396"/>
                <a:gd name="T10" fmla="*/ 63 w 91"/>
                <a:gd name="T11" fmla="*/ 198 h 396"/>
                <a:gd name="T12" fmla="*/ 62 w 91"/>
                <a:gd name="T13" fmla="*/ 190 h 396"/>
                <a:gd name="T14" fmla="*/ 61 w 91"/>
                <a:gd name="T15" fmla="*/ 182 h 396"/>
                <a:gd name="T16" fmla="*/ 61 w 91"/>
                <a:gd name="T17" fmla="*/ 175 h 396"/>
                <a:gd name="T18" fmla="*/ 61 w 91"/>
                <a:gd name="T19" fmla="*/ 165 h 396"/>
                <a:gd name="T20" fmla="*/ 61 w 91"/>
                <a:gd name="T21" fmla="*/ 151 h 396"/>
                <a:gd name="T22" fmla="*/ 59 w 91"/>
                <a:gd name="T23" fmla="*/ 136 h 396"/>
                <a:gd name="T24" fmla="*/ 56 w 91"/>
                <a:gd name="T25" fmla="*/ 126 h 396"/>
                <a:gd name="T26" fmla="*/ 54 w 91"/>
                <a:gd name="T27" fmla="*/ 119 h 396"/>
                <a:gd name="T28" fmla="*/ 48 w 91"/>
                <a:gd name="T29" fmla="*/ 108 h 396"/>
                <a:gd name="T30" fmla="*/ 42 w 91"/>
                <a:gd name="T31" fmla="*/ 94 h 396"/>
                <a:gd name="T32" fmla="*/ 34 w 91"/>
                <a:gd name="T33" fmla="*/ 76 h 396"/>
                <a:gd name="T34" fmla="*/ 25 w 91"/>
                <a:gd name="T35" fmla="*/ 59 h 396"/>
                <a:gd name="T36" fmla="*/ 16 w 91"/>
                <a:gd name="T37" fmla="*/ 43 h 396"/>
                <a:gd name="T38" fmla="*/ 8 w 91"/>
                <a:gd name="T39" fmla="*/ 28 h 396"/>
                <a:gd name="T40" fmla="*/ 0 w 91"/>
                <a:gd name="T41" fmla="*/ 18 h 396"/>
                <a:gd name="T42" fmla="*/ 1 w 91"/>
                <a:gd name="T43" fmla="*/ 14 h 396"/>
                <a:gd name="T44" fmla="*/ 2 w 91"/>
                <a:gd name="T45" fmla="*/ 8 h 396"/>
                <a:gd name="T46" fmla="*/ 3 w 91"/>
                <a:gd name="T47" fmla="*/ 4 h 396"/>
                <a:gd name="T48" fmla="*/ 4 w 91"/>
                <a:gd name="T49" fmla="*/ 0 h 396"/>
                <a:gd name="T50" fmla="*/ 10 w 91"/>
                <a:gd name="T51" fmla="*/ 3 h 396"/>
                <a:gd name="T52" fmla="*/ 15 w 91"/>
                <a:gd name="T53" fmla="*/ 7 h 396"/>
                <a:gd name="T54" fmla="*/ 18 w 91"/>
                <a:gd name="T55" fmla="*/ 12 h 396"/>
                <a:gd name="T56" fmla="*/ 19 w 91"/>
                <a:gd name="T57" fmla="*/ 15 h 396"/>
                <a:gd name="T58" fmla="*/ 19 w 91"/>
                <a:gd name="T59" fmla="*/ 19 h 396"/>
                <a:gd name="T60" fmla="*/ 19 w 91"/>
                <a:gd name="T61" fmla="*/ 22 h 396"/>
                <a:gd name="T62" fmla="*/ 19 w 91"/>
                <a:gd name="T63" fmla="*/ 26 h 396"/>
                <a:gd name="T64" fmla="*/ 21 w 91"/>
                <a:gd name="T65" fmla="*/ 28 h 396"/>
                <a:gd name="T66" fmla="*/ 23 w 91"/>
                <a:gd name="T67" fmla="*/ 32 h 396"/>
                <a:gd name="T68" fmla="*/ 29 w 91"/>
                <a:gd name="T69" fmla="*/ 42 h 396"/>
                <a:gd name="T70" fmla="*/ 37 w 91"/>
                <a:gd name="T71" fmla="*/ 56 h 396"/>
                <a:gd name="T72" fmla="*/ 46 w 91"/>
                <a:gd name="T73" fmla="*/ 72 h 396"/>
                <a:gd name="T74" fmla="*/ 54 w 91"/>
                <a:gd name="T75" fmla="*/ 89 h 396"/>
                <a:gd name="T76" fmla="*/ 62 w 91"/>
                <a:gd name="T77" fmla="*/ 105 h 396"/>
                <a:gd name="T78" fmla="*/ 69 w 91"/>
                <a:gd name="T79" fmla="*/ 118 h 396"/>
                <a:gd name="T80" fmla="*/ 71 w 91"/>
                <a:gd name="T81" fmla="*/ 127 h 396"/>
                <a:gd name="T82" fmla="*/ 75 w 91"/>
                <a:gd name="T83" fmla="*/ 159 h 396"/>
                <a:gd name="T84" fmla="*/ 82 w 91"/>
                <a:gd name="T85" fmla="*/ 218 h 396"/>
                <a:gd name="T86" fmla="*/ 87 w 91"/>
                <a:gd name="T87" fmla="*/ 279 h 396"/>
                <a:gd name="T88" fmla="*/ 91 w 91"/>
                <a:gd name="T89" fmla="*/ 322 h 396"/>
                <a:gd name="T90" fmla="*/ 90 w 91"/>
                <a:gd name="T91" fmla="*/ 347 h 396"/>
                <a:gd name="T92" fmla="*/ 88 w 91"/>
                <a:gd name="T93" fmla="*/ 371 h 396"/>
                <a:gd name="T94" fmla="*/ 86 w 91"/>
                <a:gd name="T95" fmla="*/ 389 h 396"/>
                <a:gd name="T96" fmla="*/ 85 w 91"/>
                <a:gd name="T97" fmla="*/ 396 h 396"/>
                <a:gd name="T98" fmla="*/ 84 w 91"/>
                <a:gd name="T99" fmla="*/ 395 h 396"/>
                <a:gd name="T100" fmla="*/ 83 w 91"/>
                <a:gd name="T101" fmla="*/ 393 h 396"/>
                <a:gd name="T102" fmla="*/ 82 w 91"/>
                <a:gd name="T103" fmla="*/ 389 h 396"/>
                <a:gd name="T104" fmla="*/ 80 w 91"/>
                <a:gd name="T105" fmla="*/ 384 h 396"/>
                <a:gd name="T106" fmla="*/ 79 w 91"/>
                <a:gd name="T107" fmla="*/ 373 h 396"/>
                <a:gd name="T108" fmla="*/ 76 w 91"/>
                <a:gd name="T109" fmla="*/ 360 h 396"/>
                <a:gd name="T110" fmla="*/ 70 w 91"/>
                <a:gd name="T111" fmla="*/ 347 h 396"/>
                <a:gd name="T112" fmla="*/ 64 w 91"/>
                <a:gd name="T113" fmla="*/ 337 h 396"/>
                <a:gd name="T114" fmla="*/ 64 w 91"/>
                <a:gd name="T115" fmla="*/ 320 h 396"/>
                <a:gd name="T116" fmla="*/ 64 w 91"/>
                <a:gd name="T117" fmla="*/ 302 h 396"/>
                <a:gd name="T118" fmla="*/ 63 w 91"/>
                <a:gd name="T119" fmla="*/ 286 h 396"/>
                <a:gd name="T120" fmla="*/ 63 w 91"/>
                <a:gd name="T121" fmla="*/ 274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1" h="396">
                  <a:moveTo>
                    <a:pt x="63" y="274"/>
                  </a:moveTo>
                  <a:lnTo>
                    <a:pt x="63" y="262"/>
                  </a:lnTo>
                  <a:lnTo>
                    <a:pt x="64" y="239"/>
                  </a:lnTo>
                  <a:lnTo>
                    <a:pt x="64" y="217"/>
                  </a:lnTo>
                  <a:lnTo>
                    <a:pt x="64" y="204"/>
                  </a:lnTo>
                  <a:lnTo>
                    <a:pt x="63" y="198"/>
                  </a:lnTo>
                  <a:lnTo>
                    <a:pt x="62" y="190"/>
                  </a:lnTo>
                  <a:lnTo>
                    <a:pt x="61" y="182"/>
                  </a:lnTo>
                  <a:lnTo>
                    <a:pt x="61" y="175"/>
                  </a:lnTo>
                  <a:lnTo>
                    <a:pt x="61" y="165"/>
                  </a:lnTo>
                  <a:lnTo>
                    <a:pt x="61" y="151"/>
                  </a:lnTo>
                  <a:lnTo>
                    <a:pt x="59" y="136"/>
                  </a:lnTo>
                  <a:lnTo>
                    <a:pt x="56" y="126"/>
                  </a:lnTo>
                  <a:lnTo>
                    <a:pt x="54" y="119"/>
                  </a:lnTo>
                  <a:lnTo>
                    <a:pt x="48" y="108"/>
                  </a:lnTo>
                  <a:lnTo>
                    <a:pt x="42" y="94"/>
                  </a:lnTo>
                  <a:lnTo>
                    <a:pt x="34" y="76"/>
                  </a:lnTo>
                  <a:lnTo>
                    <a:pt x="25" y="59"/>
                  </a:lnTo>
                  <a:lnTo>
                    <a:pt x="16" y="43"/>
                  </a:lnTo>
                  <a:lnTo>
                    <a:pt x="8" y="28"/>
                  </a:lnTo>
                  <a:lnTo>
                    <a:pt x="0" y="18"/>
                  </a:lnTo>
                  <a:lnTo>
                    <a:pt x="1" y="14"/>
                  </a:lnTo>
                  <a:lnTo>
                    <a:pt x="2" y="8"/>
                  </a:lnTo>
                  <a:lnTo>
                    <a:pt x="3" y="4"/>
                  </a:lnTo>
                  <a:lnTo>
                    <a:pt x="4" y="0"/>
                  </a:lnTo>
                  <a:lnTo>
                    <a:pt x="10" y="3"/>
                  </a:lnTo>
                  <a:lnTo>
                    <a:pt x="15" y="7"/>
                  </a:lnTo>
                  <a:lnTo>
                    <a:pt x="18" y="12"/>
                  </a:lnTo>
                  <a:lnTo>
                    <a:pt x="19" y="15"/>
                  </a:lnTo>
                  <a:lnTo>
                    <a:pt x="19" y="19"/>
                  </a:lnTo>
                  <a:lnTo>
                    <a:pt x="19" y="22"/>
                  </a:lnTo>
                  <a:lnTo>
                    <a:pt x="19" y="26"/>
                  </a:lnTo>
                  <a:lnTo>
                    <a:pt x="21" y="28"/>
                  </a:lnTo>
                  <a:lnTo>
                    <a:pt x="23" y="32"/>
                  </a:lnTo>
                  <a:lnTo>
                    <a:pt x="29" y="42"/>
                  </a:lnTo>
                  <a:lnTo>
                    <a:pt x="37" y="56"/>
                  </a:lnTo>
                  <a:lnTo>
                    <a:pt x="46" y="72"/>
                  </a:lnTo>
                  <a:lnTo>
                    <a:pt x="54" y="89"/>
                  </a:lnTo>
                  <a:lnTo>
                    <a:pt x="62" y="105"/>
                  </a:lnTo>
                  <a:lnTo>
                    <a:pt x="69" y="118"/>
                  </a:lnTo>
                  <a:lnTo>
                    <a:pt x="71" y="127"/>
                  </a:lnTo>
                  <a:lnTo>
                    <a:pt x="75" y="159"/>
                  </a:lnTo>
                  <a:lnTo>
                    <a:pt x="82" y="218"/>
                  </a:lnTo>
                  <a:lnTo>
                    <a:pt x="87" y="279"/>
                  </a:lnTo>
                  <a:lnTo>
                    <a:pt x="91" y="322"/>
                  </a:lnTo>
                  <a:lnTo>
                    <a:pt x="90" y="347"/>
                  </a:lnTo>
                  <a:lnTo>
                    <a:pt x="88" y="371"/>
                  </a:lnTo>
                  <a:lnTo>
                    <a:pt x="86" y="389"/>
                  </a:lnTo>
                  <a:lnTo>
                    <a:pt x="85" y="396"/>
                  </a:lnTo>
                  <a:lnTo>
                    <a:pt x="84" y="395"/>
                  </a:lnTo>
                  <a:lnTo>
                    <a:pt x="83" y="393"/>
                  </a:lnTo>
                  <a:lnTo>
                    <a:pt x="82" y="389"/>
                  </a:lnTo>
                  <a:lnTo>
                    <a:pt x="80" y="384"/>
                  </a:lnTo>
                  <a:lnTo>
                    <a:pt x="79" y="373"/>
                  </a:lnTo>
                  <a:lnTo>
                    <a:pt x="76" y="360"/>
                  </a:lnTo>
                  <a:lnTo>
                    <a:pt x="70" y="347"/>
                  </a:lnTo>
                  <a:lnTo>
                    <a:pt x="64" y="337"/>
                  </a:lnTo>
                  <a:lnTo>
                    <a:pt x="64" y="320"/>
                  </a:lnTo>
                  <a:lnTo>
                    <a:pt x="64" y="302"/>
                  </a:lnTo>
                  <a:lnTo>
                    <a:pt x="63" y="286"/>
                  </a:lnTo>
                  <a:lnTo>
                    <a:pt x="63" y="274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1" name="Freeform 485"/>
            <p:cNvSpPr>
              <a:spLocks/>
            </p:cNvSpPr>
            <p:nvPr/>
          </p:nvSpPr>
          <p:spPr bwMode="auto">
            <a:xfrm flipH="1">
              <a:off x="5170" y="1783"/>
              <a:ext cx="480" cy="258"/>
            </a:xfrm>
            <a:custGeom>
              <a:avLst/>
              <a:gdLst>
                <a:gd name="T0" fmla="*/ 301 w 411"/>
                <a:gd name="T1" fmla="*/ 220 h 220"/>
                <a:gd name="T2" fmla="*/ 312 w 411"/>
                <a:gd name="T3" fmla="*/ 216 h 220"/>
                <a:gd name="T4" fmla="*/ 327 w 411"/>
                <a:gd name="T5" fmla="*/ 204 h 220"/>
                <a:gd name="T6" fmla="*/ 345 w 411"/>
                <a:gd name="T7" fmla="*/ 185 h 220"/>
                <a:gd name="T8" fmla="*/ 364 w 411"/>
                <a:gd name="T9" fmla="*/ 160 h 220"/>
                <a:gd name="T10" fmla="*/ 382 w 411"/>
                <a:gd name="T11" fmla="*/ 133 h 220"/>
                <a:gd name="T12" fmla="*/ 397 w 411"/>
                <a:gd name="T13" fmla="*/ 102 h 220"/>
                <a:gd name="T14" fmla="*/ 408 w 411"/>
                <a:gd name="T15" fmla="*/ 68 h 220"/>
                <a:gd name="T16" fmla="*/ 411 w 411"/>
                <a:gd name="T17" fmla="*/ 35 h 220"/>
                <a:gd name="T18" fmla="*/ 398 w 411"/>
                <a:gd name="T19" fmla="*/ 33 h 220"/>
                <a:gd name="T20" fmla="*/ 398 w 411"/>
                <a:gd name="T21" fmla="*/ 15 h 220"/>
                <a:gd name="T22" fmla="*/ 373 w 411"/>
                <a:gd name="T23" fmla="*/ 12 h 220"/>
                <a:gd name="T24" fmla="*/ 372 w 411"/>
                <a:gd name="T25" fmla="*/ 0 h 220"/>
                <a:gd name="T26" fmla="*/ 41 w 411"/>
                <a:gd name="T27" fmla="*/ 14 h 220"/>
                <a:gd name="T28" fmla="*/ 41 w 411"/>
                <a:gd name="T29" fmla="*/ 42 h 220"/>
                <a:gd name="T30" fmla="*/ 38 w 411"/>
                <a:gd name="T31" fmla="*/ 66 h 220"/>
                <a:gd name="T32" fmla="*/ 36 w 411"/>
                <a:gd name="T33" fmla="*/ 88 h 220"/>
                <a:gd name="T34" fmla="*/ 31 w 411"/>
                <a:gd name="T35" fmla="*/ 106 h 220"/>
                <a:gd name="T36" fmla="*/ 26 w 411"/>
                <a:gd name="T37" fmla="*/ 122 h 220"/>
                <a:gd name="T38" fmla="*/ 19 w 411"/>
                <a:gd name="T39" fmla="*/ 135 h 220"/>
                <a:gd name="T40" fmla="*/ 11 w 411"/>
                <a:gd name="T41" fmla="*/ 145 h 220"/>
                <a:gd name="T42" fmla="*/ 0 w 411"/>
                <a:gd name="T43" fmla="*/ 152 h 220"/>
                <a:gd name="T44" fmla="*/ 22 w 411"/>
                <a:gd name="T45" fmla="*/ 157 h 220"/>
                <a:gd name="T46" fmla="*/ 43 w 411"/>
                <a:gd name="T47" fmla="*/ 160 h 220"/>
                <a:gd name="T48" fmla="*/ 61 w 411"/>
                <a:gd name="T49" fmla="*/ 164 h 220"/>
                <a:gd name="T50" fmla="*/ 80 w 411"/>
                <a:gd name="T51" fmla="*/ 167 h 220"/>
                <a:gd name="T52" fmla="*/ 97 w 411"/>
                <a:gd name="T53" fmla="*/ 170 h 220"/>
                <a:gd name="T54" fmla="*/ 113 w 411"/>
                <a:gd name="T55" fmla="*/ 172 h 220"/>
                <a:gd name="T56" fmla="*/ 129 w 411"/>
                <a:gd name="T57" fmla="*/ 173 h 220"/>
                <a:gd name="T58" fmla="*/ 144 w 411"/>
                <a:gd name="T59" fmla="*/ 174 h 220"/>
                <a:gd name="T60" fmla="*/ 160 w 411"/>
                <a:gd name="T61" fmla="*/ 175 h 220"/>
                <a:gd name="T62" fmla="*/ 176 w 411"/>
                <a:gd name="T63" fmla="*/ 175 h 220"/>
                <a:gd name="T64" fmla="*/ 194 w 411"/>
                <a:gd name="T65" fmla="*/ 174 h 220"/>
                <a:gd name="T66" fmla="*/ 211 w 411"/>
                <a:gd name="T67" fmla="*/ 174 h 220"/>
                <a:gd name="T68" fmla="*/ 229 w 411"/>
                <a:gd name="T69" fmla="*/ 172 h 220"/>
                <a:gd name="T70" fmla="*/ 249 w 411"/>
                <a:gd name="T71" fmla="*/ 170 h 220"/>
                <a:gd name="T72" fmla="*/ 271 w 411"/>
                <a:gd name="T73" fmla="*/ 167 h 220"/>
                <a:gd name="T74" fmla="*/ 294 w 411"/>
                <a:gd name="T75" fmla="*/ 164 h 220"/>
                <a:gd name="T76" fmla="*/ 307 w 411"/>
                <a:gd name="T77" fmla="*/ 171 h 220"/>
                <a:gd name="T78" fmla="*/ 313 w 411"/>
                <a:gd name="T79" fmla="*/ 188 h 220"/>
                <a:gd name="T80" fmla="*/ 312 w 411"/>
                <a:gd name="T81" fmla="*/ 208 h 220"/>
                <a:gd name="T82" fmla="*/ 301 w 411"/>
                <a:gd name="T83" fmla="*/ 22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11" h="220">
                  <a:moveTo>
                    <a:pt x="301" y="220"/>
                  </a:moveTo>
                  <a:lnTo>
                    <a:pt x="312" y="216"/>
                  </a:lnTo>
                  <a:lnTo>
                    <a:pt x="327" y="204"/>
                  </a:lnTo>
                  <a:lnTo>
                    <a:pt x="345" y="185"/>
                  </a:lnTo>
                  <a:lnTo>
                    <a:pt x="364" y="160"/>
                  </a:lnTo>
                  <a:lnTo>
                    <a:pt x="382" y="133"/>
                  </a:lnTo>
                  <a:lnTo>
                    <a:pt x="397" y="102"/>
                  </a:lnTo>
                  <a:lnTo>
                    <a:pt x="408" y="68"/>
                  </a:lnTo>
                  <a:lnTo>
                    <a:pt x="411" y="35"/>
                  </a:lnTo>
                  <a:lnTo>
                    <a:pt x="398" y="33"/>
                  </a:lnTo>
                  <a:lnTo>
                    <a:pt x="398" y="15"/>
                  </a:lnTo>
                  <a:lnTo>
                    <a:pt x="373" y="12"/>
                  </a:lnTo>
                  <a:lnTo>
                    <a:pt x="372" y="0"/>
                  </a:lnTo>
                  <a:lnTo>
                    <a:pt x="41" y="14"/>
                  </a:lnTo>
                  <a:lnTo>
                    <a:pt x="41" y="42"/>
                  </a:lnTo>
                  <a:lnTo>
                    <a:pt x="38" y="66"/>
                  </a:lnTo>
                  <a:lnTo>
                    <a:pt x="36" y="88"/>
                  </a:lnTo>
                  <a:lnTo>
                    <a:pt x="31" y="106"/>
                  </a:lnTo>
                  <a:lnTo>
                    <a:pt x="26" y="122"/>
                  </a:lnTo>
                  <a:lnTo>
                    <a:pt x="19" y="135"/>
                  </a:lnTo>
                  <a:lnTo>
                    <a:pt x="11" y="145"/>
                  </a:lnTo>
                  <a:lnTo>
                    <a:pt x="0" y="152"/>
                  </a:lnTo>
                  <a:lnTo>
                    <a:pt x="22" y="157"/>
                  </a:lnTo>
                  <a:lnTo>
                    <a:pt x="43" y="160"/>
                  </a:lnTo>
                  <a:lnTo>
                    <a:pt x="61" y="164"/>
                  </a:lnTo>
                  <a:lnTo>
                    <a:pt x="80" y="167"/>
                  </a:lnTo>
                  <a:lnTo>
                    <a:pt x="97" y="170"/>
                  </a:lnTo>
                  <a:lnTo>
                    <a:pt x="113" y="172"/>
                  </a:lnTo>
                  <a:lnTo>
                    <a:pt x="129" y="173"/>
                  </a:lnTo>
                  <a:lnTo>
                    <a:pt x="144" y="174"/>
                  </a:lnTo>
                  <a:lnTo>
                    <a:pt x="160" y="175"/>
                  </a:lnTo>
                  <a:lnTo>
                    <a:pt x="176" y="175"/>
                  </a:lnTo>
                  <a:lnTo>
                    <a:pt x="194" y="174"/>
                  </a:lnTo>
                  <a:lnTo>
                    <a:pt x="211" y="174"/>
                  </a:lnTo>
                  <a:lnTo>
                    <a:pt x="229" y="172"/>
                  </a:lnTo>
                  <a:lnTo>
                    <a:pt x="249" y="170"/>
                  </a:lnTo>
                  <a:lnTo>
                    <a:pt x="271" y="167"/>
                  </a:lnTo>
                  <a:lnTo>
                    <a:pt x="294" y="164"/>
                  </a:lnTo>
                  <a:lnTo>
                    <a:pt x="307" y="171"/>
                  </a:lnTo>
                  <a:lnTo>
                    <a:pt x="313" y="188"/>
                  </a:lnTo>
                  <a:lnTo>
                    <a:pt x="312" y="208"/>
                  </a:lnTo>
                  <a:lnTo>
                    <a:pt x="301" y="220"/>
                  </a:lnTo>
                  <a:close/>
                </a:path>
              </a:pathLst>
            </a:custGeom>
            <a:solidFill>
              <a:srgbClr val="BF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2" name="Freeform 486"/>
            <p:cNvSpPr>
              <a:spLocks/>
            </p:cNvSpPr>
            <p:nvPr/>
          </p:nvSpPr>
          <p:spPr bwMode="auto">
            <a:xfrm flipH="1">
              <a:off x="5285" y="1959"/>
              <a:ext cx="409" cy="82"/>
            </a:xfrm>
            <a:custGeom>
              <a:avLst/>
              <a:gdLst>
                <a:gd name="T0" fmla="*/ 184 w 351"/>
                <a:gd name="T1" fmla="*/ 59 h 69"/>
                <a:gd name="T2" fmla="*/ 210 w 351"/>
                <a:gd name="T3" fmla="*/ 61 h 69"/>
                <a:gd name="T4" fmla="*/ 233 w 351"/>
                <a:gd name="T5" fmla="*/ 62 h 69"/>
                <a:gd name="T6" fmla="*/ 253 w 351"/>
                <a:gd name="T7" fmla="*/ 65 h 69"/>
                <a:gd name="T8" fmla="*/ 274 w 351"/>
                <a:gd name="T9" fmla="*/ 66 h 69"/>
                <a:gd name="T10" fmla="*/ 291 w 351"/>
                <a:gd name="T11" fmla="*/ 67 h 69"/>
                <a:gd name="T12" fmla="*/ 309 w 351"/>
                <a:gd name="T13" fmla="*/ 68 h 69"/>
                <a:gd name="T14" fmla="*/ 325 w 351"/>
                <a:gd name="T15" fmla="*/ 69 h 69"/>
                <a:gd name="T16" fmla="*/ 339 w 351"/>
                <a:gd name="T17" fmla="*/ 69 h 69"/>
                <a:gd name="T18" fmla="*/ 350 w 351"/>
                <a:gd name="T19" fmla="*/ 57 h 69"/>
                <a:gd name="T20" fmla="*/ 351 w 351"/>
                <a:gd name="T21" fmla="*/ 37 h 69"/>
                <a:gd name="T22" fmla="*/ 345 w 351"/>
                <a:gd name="T23" fmla="*/ 20 h 69"/>
                <a:gd name="T24" fmla="*/ 332 w 351"/>
                <a:gd name="T25" fmla="*/ 13 h 69"/>
                <a:gd name="T26" fmla="*/ 309 w 351"/>
                <a:gd name="T27" fmla="*/ 16 h 69"/>
                <a:gd name="T28" fmla="*/ 287 w 351"/>
                <a:gd name="T29" fmla="*/ 19 h 69"/>
                <a:gd name="T30" fmla="*/ 267 w 351"/>
                <a:gd name="T31" fmla="*/ 21 h 69"/>
                <a:gd name="T32" fmla="*/ 249 w 351"/>
                <a:gd name="T33" fmla="*/ 23 h 69"/>
                <a:gd name="T34" fmla="*/ 232 w 351"/>
                <a:gd name="T35" fmla="*/ 23 h 69"/>
                <a:gd name="T36" fmla="*/ 214 w 351"/>
                <a:gd name="T37" fmla="*/ 24 h 69"/>
                <a:gd name="T38" fmla="*/ 198 w 351"/>
                <a:gd name="T39" fmla="*/ 24 h 69"/>
                <a:gd name="T40" fmla="*/ 182 w 351"/>
                <a:gd name="T41" fmla="*/ 23 h 69"/>
                <a:gd name="T42" fmla="*/ 167 w 351"/>
                <a:gd name="T43" fmla="*/ 22 h 69"/>
                <a:gd name="T44" fmla="*/ 151 w 351"/>
                <a:gd name="T45" fmla="*/ 21 h 69"/>
                <a:gd name="T46" fmla="*/ 135 w 351"/>
                <a:gd name="T47" fmla="*/ 19 h 69"/>
                <a:gd name="T48" fmla="*/ 118 w 351"/>
                <a:gd name="T49" fmla="*/ 16 h 69"/>
                <a:gd name="T50" fmla="*/ 99 w 351"/>
                <a:gd name="T51" fmla="*/ 13 h 69"/>
                <a:gd name="T52" fmla="*/ 81 w 351"/>
                <a:gd name="T53" fmla="*/ 9 h 69"/>
                <a:gd name="T54" fmla="*/ 60 w 351"/>
                <a:gd name="T55" fmla="*/ 6 h 69"/>
                <a:gd name="T56" fmla="*/ 38 w 351"/>
                <a:gd name="T57" fmla="*/ 1 h 69"/>
                <a:gd name="T58" fmla="*/ 29 w 351"/>
                <a:gd name="T59" fmla="*/ 0 h 69"/>
                <a:gd name="T60" fmla="*/ 22 w 351"/>
                <a:gd name="T61" fmla="*/ 1 h 69"/>
                <a:gd name="T62" fmla="*/ 15 w 351"/>
                <a:gd name="T63" fmla="*/ 2 h 69"/>
                <a:gd name="T64" fmla="*/ 10 w 351"/>
                <a:gd name="T65" fmla="*/ 5 h 69"/>
                <a:gd name="T66" fmla="*/ 6 w 351"/>
                <a:gd name="T67" fmla="*/ 9 h 69"/>
                <a:gd name="T68" fmla="*/ 3 w 351"/>
                <a:gd name="T69" fmla="*/ 14 h 69"/>
                <a:gd name="T70" fmla="*/ 2 w 351"/>
                <a:gd name="T71" fmla="*/ 20 h 69"/>
                <a:gd name="T72" fmla="*/ 0 w 351"/>
                <a:gd name="T73" fmla="*/ 27 h 69"/>
                <a:gd name="T74" fmla="*/ 2 w 351"/>
                <a:gd name="T75" fmla="*/ 35 h 69"/>
                <a:gd name="T76" fmla="*/ 6 w 351"/>
                <a:gd name="T77" fmla="*/ 44 h 69"/>
                <a:gd name="T78" fmla="*/ 13 w 351"/>
                <a:gd name="T79" fmla="*/ 51 h 69"/>
                <a:gd name="T80" fmla="*/ 20 w 351"/>
                <a:gd name="T81" fmla="*/ 54 h 69"/>
                <a:gd name="T82" fmla="*/ 25 w 351"/>
                <a:gd name="T83" fmla="*/ 54 h 69"/>
                <a:gd name="T84" fmla="*/ 36 w 351"/>
                <a:gd name="T85" fmla="*/ 54 h 69"/>
                <a:gd name="T86" fmla="*/ 53 w 351"/>
                <a:gd name="T87" fmla="*/ 54 h 69"/>
                <a:gd name="T88" fmla="*/ 74 w 351"/>
                <a:gd name="T89" fmla="*/ 55 h 69"/>
                <a:gd name="T90" fmla="*/ 98 w 351"/>
                <a:gd name="T91" fmla="*/ 55 h 69"/>
                <a:gd name="T92" fmla="*/ 126 w 351"/>
                <a:gd name="T93" fmla="*/ 57 h 69"/>
                <a:gd name="T94" fmla="*/ 155 w 351"/>
                <a:gd name="T95" fmla="*/ 58 h 69"/>
                <a:gd name="T96" fmla="*/ 184 w 351"/>
                <a:gd name="T97" fmla="*/ 5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51" h="69">
                  <a:moveTo>
                    <a:pt x="184" y="59"/>
                  </a:moveTo>
                  <a:lnTo>
                    <a:pt x="210" y="61"/>
                  </a:lnTo>
                  <a:lnTo>
                    <a:pt x="233" y="62"/>
                  </a:lnTo>
                  <a:lnTo>
                    <a:pt x="253" y="65"/>
                  </a:lnTo>
                  <a:lnTo>
                    <a:pt x="274" y="66"/>
                  </a:lnTo>
                  <a:lnTo>
                    <a:pt x="291" y="67"/>
                  </a:lnTo>
                  <a:lnTo>
                    <a:pt x="309" y="68"/>
                  </a:lnTo>
                  <a:lnTo>
                    <a:pt x="325" y="69"/>
                  </a:lnTo>
                  <a:lnTo>
                    <a:pt x="339" y="69"/>
                  </a:lnTo>
                  <a:lnTo>
                    <a:pt x="350" y="57"/>
                  </a:lnTo>
                  <a:lnTo>
                    <a:pt x="351" y="37"/>
                  </a:lnTo>
                  <a:lnTo>
                    <a:pt x="345" y="20"/>
                  </a:lnTo>
                  <a:lnTo>
                    <a:pt x="332" y="13"/>
                  </a:lnTo>
                  <a:lnTo>
                    <a:pt x="309" y="16"/>
                  </a:lnTo>
                  <a:lnTo>
                    <a:pt x="287" y="19"/>
                  </a:lnTo>
                  <a:lnTo>
                    <a:pt x="267" y="21"/>
                  </a:lnTo>
                  <a:lnTo>
                    <a:pt x="249" y="23"/>
                  </a:lnTo>
                  <a:lnTo>
                    <a:pt x="232" y="23"/>
                  </a:lnTo>
                  <a:lnTo>
                    <a:pt x="214" y="24"/>
                  </a:lnTo>
                  <a:lnTo>
                    <a:pt x="198" y="24"/>
                  </a:lnTo>
                  <a:lnTo>
                    <a:pt x="182" y="23"/>
                  </a:lnTo>
                  <a:lnTo>
                    <a:pt x="167" y="22"/>
                  </a:lnTo>
                  <a:lnTo>
                    <a:pt x="151" y="21"/>
                  </a:lnTo>
                  <a:lnTo>
                    <a:pt x="135" y="19"/>
                  </a:lnTo>
                  <a:lnTo>
                    <a:pt x="118" y="16"/>
                  </a:lnTo>
                  <a:lnTo>
                    <a:pt x="99" y="13"/>
                  </a:lnTo>
                  <a:lnTo>
                    <a:pt x="81" y="9"/>
                  </a:lnTo>
                  <a:lnTo>
                    <a:pt x="60" y="6"/>
                  </a:lnTo>
                  <a:lnTo>
                    <a:pt x="38" y="1"/>
                  </a:lnTo>
                  <a:lnTo>
                    <a:pt x="29" y="0"/>
                  </a:lnTo>
                  <a:lnTo>
                    <a:pt x="22" y="1"/>
                  </a:lnTo>
                  <a:lnTo>
                    <a:pt x="15" y="2"/>
                  </a:lnTo>
                  <a:lnTo>
                    <a:pt x="10" y="5"/>
                  </a:lnTo>
                  <a:lnTo>
                    <a:pt x="6" y="9"/>
                  </a:lnTo>
                  <a:lnTo>
                    <a:pt x="3" y="14"/>
                  </a:lnTo>
                  <a:lnTo>
                    <a:pt x="2" y="20"/>
                  </a:lnTo>
                  <a:lnTo>
                    <a:pt x="0" y="27"/>
                  </a:lnTo>
                  <a:lnTo>
                    <a:pt x="2" y="35"/>
                  </a:lnTo>
                  <a:lnTo>
                    <a:pt x="6" y="44"/>
                  </a:lnTo>
                  <a:lnTo>
                    <a:pt x="13" y="51"/>
                  </a:lnTo>
                  <a:lnTo>
                    <a:pt x="20" y="54"/>
                  </a:lnTo>
                  <a:lnTo>
                    <a:pt x="25" y="54"/>
                  </a:lnTo>
                  <a:lnTo>
                    <a:pt x="36" y="54"/>
                  </a:lnTo>
                  <a:lnTo>
                    <a:pt x="53" y="54"/>
                  </a:lnTo>
                  <a:lnTo>
                    <a:pt x="74" y="55"/>
                  </a:lnTo>
                  <a:lnTo>
                    <a:pt x="98" y="55"/>
                  </a:lnTo>
                  <a:lnTo>
                    <a:pt x="126" y="57"/>
                  </a:lnTo>
                  <a:lnTo>
                    <a:pt x="155" y="58"/>
                  </a:lnTo>
                  <a:lnTo>
                    <a:pt x="184" y="59"/>
                  </a:lnTo>
                  <a:close/>
                </a:path>
              </a:pathLst>
            </a:custGeom>
            <a:solidFill>
              <a:srgbClr val="E5EA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3" name="Freeform 487"/>
            <p:cNvSpPr>
              <a:spLocks/>
            </p:cNvSpPr>
            <p:nvPr/>
          </p:nvSpPr>
          <p:spPr bwMode="auto">
            <a:xfrm flipH="1">
              <a:off x="5285" y="1973"/>
              <a:ext cx="40" cy="68"/>
            </a:xfrm>
            <a:custGeom>
              <a:avLst/>
              <a:gdLst>
                <a:gd name="T0" fmla="*/ 21 w 33"/>
                <a:gd name="T1" fmla="*/ 56 h 56"/>
                <a:gd name="T2" fmla="*/ 32 w 33"/>
                <a:gd name="T3" fmla="*/ 44 h 56"/>
                <a:gd name="T4" fmla="*/ 33 w 33"/>
                <a:gd name="T5" fmla="*/ 24 h 56"/>
                <a:gd name="T6" fmla="*/ 27 w 33"/>
                <a:gd name="T7" fmla="*/ 7 h 56"/>
                <a:gd name="T8" fmla="*/ 14 w 33"/>
                <a:gd name="T9" fmla="*/ 0 h 56"/>
                <a:gd name="T10" fmla="*/ 7 w 33"/>
                <a:gd name="T11" fmla="*/ 4 h 56"/>
                <a:gd name="T12" fmla="*/ 2 w 33"/>
                <a:gd name="T13" fmla="*/ 11 h 56"/>
                <a:gd name="T14" fmla="*/ 0 w 33"/>
                <a:gd name="T15" fmla="*/ 19 h 56"/>
                <a:gd name="T16" fmla="*/ 0 w 33"/>
                <a:gd name="T17" fmla="*/ 33 h 56"/>
                <a:gd name="T18" fmla="*/ 9 w 33"/>
                <a:gd name="T19" fmla="*/ 34 h 56"/>
                <a:gd name="T20" fmla="*/ 16 w 33"/>
                <a:gd name="T21" fmla="*/ 37 h 56"/>
                <a:gd name="T22" fmla="*/ 21 w 33"/>
                <a:gd name="T23" fmla="*/ 38 h 56"/>
                <a:gd name="T24" fmla="*/ 22 w 33"/>
                <a:gd name="T25" fmla="*/ 38 h 56"/>
                <a:gd name="T26" fmla="*/ 21 w 33"/>
                <a:gd name="T27" fmla="*/ 39 h 56"/>
                <a:gd name="T28" fmla="*/ 19 w 33"/>
                <a:gd name="T29" fmla="*/ 44 h 56"/>
                <a:gd name="T30" fmla="*/ 18 w 33"/>
                <a:gd name="T31" fmla="*/ 49 h 56"/>
                <a:gd name="T32" fmla="*/ 21 w 33"/>
                <a:gd name="T33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3" h="56">
                  <a:moveTo>
                    <a:pt x="21" y="56"/>
                  </a:moveTo>
                  <a:lnTo>
                    <a:pt x="32" y="44"/>
                  </a:lnTo>
                  <a:lnTo>
                    <a:pt x="33" y="24"/>
                  </a:lnTo>
                  <a:lnTo>
                    <a:pt x="27" y="7"/>
                  </a:lnTo>
                  <a:lnTo>
                    <a:pt x="14" y="0"/>
                  </a:lnTo>
                  <a:lnTo>
                    <a:pt x="7" y="4"/>
                  </a:lnTo>
                  <a:lnTo>
                    <a:pt x="2" y="11"/>
                  </a:lnTo>
                  <a:lnTo>
                    <a:pt x="0" y="19"/>
                  </a:lnTo>
                  <a:lnTo>
                    <a:pt x="0" y="33"/>
                  </a:lnTo>
                  <a:lnTo>
                    <a:pt x="9" y="34"/>
                  </a:lnTo>
                  <a:lnTo>
                    <a:pt x="16" y="37"/>
                  </a:lnTo>
                  <a:lnTo>
                    <a:pt x="21" y="38"/>
                  </a:lnTo>
                  <a:lnTo>
                    <a:pt x="22" y="38"/>
                  </a:lnTo>
                  <a:lnTo>
                    <a:pt x="21" y="39"/>
                  </a:lnTo>
                  <a:lnTo>
                    <a:pt x="19" y="44"/>
                  </a:lnTo>
                  <a:lnTo>
                    <a:pt x="18" y="49"/>
                  </a:lnTo>
                  <a:lnTo>
                    <a:pt x="21" y="56"/>
                  </a:lnTo>
                  <a:close/>
                </a:path>
              </a:pathLst>
            </a:custGeom>
            <a:solidFill>
              <a:srgbClr val="99AD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4" name="Freeform 488"/>
            <p:cNvSpPr>
              <a:spLocks/>
            </p:cNvSpPr>
            <p:nvPr/>
          </p:nvSpPr>
          <p:spPr bwMode="auto">
            <a:xfrm flipH="1">
              <a:off x="5299" y="2013"/>
              <a:ext cx="26" cy="28"/>
            </a:xfrm>
            <a:custGeom>
              <a:avLst/>
              <a:gdLst>
                <a:gd name="T0" fmla="*/ 21 w 22"/>
                <a:gd name="T1" fmla="*/ 23 h 23"/>
                <a:gd name="T2" fmla="*/ 18 w 22"/>
                <a:gd name="T3" fmla="*/ 16 h 23"/>
                <a:gd name="T4" fmla="*/ 19 w 22"/>
                <a:gd name="T5" fmla="*/ 11 h 23"/>
                <a:gd name="T6" fmla="*/ 21 w 22"/>
                <a:gd name="T7" fmla="*/ 6 h 23"/>
                <a:gd name="T8" fmla="*/ 22 w 22"/>
                <a:gd name="T9" fmla="*/ 5 h 23"/>
                <a:gd name="T10" fmla="*/ 21 w 22"/>
                <a:gd name="T11" fmla="*/ 5 h 23"/>
                <a:gd name="T12" fmla="*/ 16 w 22"/>
                <a:gd name="T13" fmla="*/ 4 h 23"/>
                <a:gd name="T14" fmla="*/ 9 w 22"/>
                <a:gd name="T15" fmla="*/ 1 h 23"/>
                <a:gd name="T16" fmla="*/ 0 w 22"/>
                <a:gd name="T17" fmla="*/ 0 h 23"/>
                <a:gd name="T18" fmla="*/ 2 w 22"/>
                <a:gd name="T19" fmla="*/ 8 h 23"/>
                <a:gd name="T20" fmla="*/ 7 w 22"/>
                <a:gd name="T21" fmla="*/ 16 h 23"/>
                <a:gd name="T22" fmla="*/ 13 w 22"/>
                <a:gd name="T23" fmla="*/ 21 h 23"/>
                <a:gd name="T24" fmla="*/ 21 w 22"/>
                <a:gd name="T25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" h="23">
                  <a:moveTo>
                    <a:pt x="21" y="23"/>
                  </a:moveTo>
                  <a:lnTo>
                    <a:pt x="18" y="16"/>
                  </a:lnTo>
                  <a:lnTo>
                    <a:pt x="19" y="11"/>
                  </a:lnTo>
                  <a:lnTo>
                    <a:pt x="21" y="6"/>
                  </a:lnTo>
                  <a:lnTo>
                    <a:pt x="22" y="5"/>
                  </a:lnTo>
                  <a:lnTo>
                    <a:pt x="21" y="5"/>
                  </a:lnTo>
                  <a:lnTo>
                    <a:pt x="16" y="4"/>
                  </a:lnTo>
                  <a:lnTo>
                    <a:pt x="9" y="1"/>
                  </a:lnTo>
                  <a:lnTo>
                    <a:pt x="0" y="0"/>
                  </a:lnTo>
                  <a:lnTo>
                    <a:pt x="2" y="8"/>
                  </a:lnTo>
                  <a:lnTo>
                    <a:pt x="7" y="16"/>
                  </a:lnTo>
                  <a:lnTo>
                    <a:pt x="13" y="21"/>
                  </a:lnTo>
                  <a:lnTo>
                    <a:pt x="21" y="23"/>
                  </a:lnTo>
                  <a:close/>
                </a:path>
              </a:pathLst>
            </a:custGeom>
            <a:solidFill>
              <a:srgbClr val="7F9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5" name="Freeform 489"/>
            <p:cNvSpPr>
              <a:spLocks/>
            </p:cNvSpPr>
            <p:nvPr/>
          </p:nvSpPr>
          <p:spPr bwMode="auto">
            <a:xfrm flipH="1">
              <a:off x="5409" y="1980"/>
              <a:ext cx="185" cy="87"/>
            </a:xfrm>
            <a:custGeom>
              <a:avLst/>
              <a:gdLst>
                <a:gd name="T0" fmla="*/ 0 w 158"/>
                <a:gd name="T1" fmla="*/ 13 h 75"/>
                <a:gd name="T2" fmla="*/ 2 w 158"/>
                <a:gd name="T3" fmla="*/ 22 h 75"/>
                <a:gd name="T4" fmla="*/ 11 w 158"/>
                <a:gd name="T5" fmla="*/ 29 h 75"/>
                <a:gd name="T6" fmla="*/ 19 w 158"/>
                <a:gd name="T7" fmla="*/ 32 h 75"/>
                <a:gd name="T8" fmla="*/ 26 w 158"/>
                <a:gd name="T9" fmla="*/ 37 h 75"/>
                <a:gd name="T10" fmla="*/ 34 w 158"/>
                <a:gd name="T11" fmla="*/ 44 h 75"/>
                <a:gd name="T12" fmla="*/ 45 w 158"/>
                <a:gd name="T13" fmla="*/ 50 h 75"/>
                <a:gd name="T14" fmla="*/ 55 w 158"/>
                <a:gd name="T15" fmla="*/ 57 h 75"/>
                <a:gd name="T16" fmla="*/ 68 w 158"/>
                <a:gd name="T17" fmla="*/ 63 h 75"/>
                <a:gd name="T18" fmla="*/ 81 w 158"/>
                <a:gd name="T19" fmla="*/ 70 h 75"/>
                <a:gd name="T20" fmla="*/ 93 w 158"/>
                <a:gd name="T21" fmla="*/ 70 h 75"/>
                <a:gd name="T22" fmla="*/ 104 w 158"/>
                <a:gd name="T23" fmla="*/ 73 h 75"/>
                <a:gd name="T24" fmla="*/ 111 w 158"/>
                <a:gd name="T25" fmla="*/ 75 h 75"/>
                <a:gd name="T26" fmla="*/ 119 w 158"/>
                <a:gd name="T27" fmla="*/ 74 h 75"/>
                <a:gd name="T28" fmla="*/ 126 w 158"/>
                <a:gd name="T29" fmla="*/ 70 h 75"/>
                <a:gd name="T30" fmla="*/ 137 w 158"/>
                <a:gd name="T31" fmla="*/ 61 h 75"/>
                <a:gd name="T32" fmla="*/ 149 w 158"/>
                <a:gd name="T33" fmla="*/ 51 h 75"/>
                <a:gd name="T34" fmla="*/ 157 w 158"/>
                <a:gd name="T35" fmla="*/ 44 h 75"/>
                <a:gd name="T36" fmla="*/ 155 w 158"/>
                <a:gd name="T37" fmla="*/ 40 h 75"/>
                <a:gd name="T38" fmla="*/ 146 w 158"/>
                <a:gd name="T39" fmla="*/ 40 h 75"/>
                <a:gd name="T40" fmla="*/ 133 w 158"/>
                <a:gd name="T41" fmla="*/ 41 h 75"/>
                <a:gd name="T42" fmla="*/ 122 w 158"/>
                <a:gd name="T43" fmla="*/ 43 h 75"/>
                <a:gd name="T44" fmla="*/ 110 w 158"/>
                <a:gd name="T45" fmla="*/ 43 h 75"/>
                <a:gd name="T46" fmla="*/ 94 w 158"/>
                <a:gd name="T47" fmla="*/ 36 h 75"/>
                <a:gd name="T48" fmla="*/ 84 w 158"/>
                <a:gd name="T49" fmla="*/ 32 h 75"/>
                <a:gd name="T50" fmla="*/ 83 w 158"/>
                <a:gd name="T51" fmla="*/ 27 h 75"/>
                <a:gd name="T52" fmla="*/ 88 w 158"/>
                <a:gd name="T53" fmla="*/ 23 h 75"/>
                <a:gd name="T54" fmla="*/ 97 w 158"/>
                <a:gd name="T55" fmla="*/ 20 h 75"/>
                <a:gd name="T56" fmla="*/ 107 w 158"/>
                <a:gd name="T57" fmla="*/ 20 h 75"/>
                <a:gd name="T58" fmla="*/ 119 w 158"/>
                <a:gd name="T59" fmla="*/ 13 h 75"/>
                <a:gd name="T60" fmla="*/ 117 w 158"/>
                <a:gd name="T61" fmla="*/ 7 h 75"/>
                <a:gd name="T62" fmla="*/ 103 w 158"/>
                <a:gd name="T63" fmla="*/ 5 h 75"/>
                <a:gd name="T64" fmla="*/ 94 w 158"/>
                <a:gd name="T65" fmla="*/ 3 h 75"/>
                <a:gd name="T66" fmla="*/ 84 w 158"/>
                <a:gd name="T67" fmla="*/ 3 h 75"/>
                <a:gd name="T68" fmla="*/ 74 w 158"/>
                <a:gd name="T69" fmla="*/ 4 h 75"/>
                <a:gd name="T70" fmla="*/ 62 w 158"/>
                <a:gd name="T71" fmla="*/ 3 h 75"/>
                <a:gd name="T72" fmla="*/ 53 w 158"/>
                <a:gd name="T73" fmla="*/ 0 h 75"/>
                <a:gd name="T74" fmla="*/ 41 w 158"/>
                <a:gd name="T75" fmla="*/ 2 h 75"/>
                <a:gd name="T76" fmla="*/ 28 w 158"/>
                <a:gd name="T77" fmla="*/ 3 h 75"/>
                <a:gd name="T78" fmla="*/ 19 w 158"/>
                <a:gd name="T79" fmla="*/ 3 h 75"/>
                <a:gd name="T80" fmla="*/ 12 w 158"/>
                <a:gd name="T81" fmla="*/ 2 h 75"/>
                <a:gd name="T82" fmla="*/ 5 w 158"/>
                <a:gd name="T83" fmla="*/ 4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58" h="75">
                  <a:moveTo>
                    <a:pt x="2" y="7"/>
                  </a:moveTo>
                  <a:lnTo>
                    <a:pt x="0" y="13"/>
                  </a:lnTo>
                  <a:lnTo>
                    <a:pt x="0" y="18"/>
                  </a:lnTo>
                  <a:lnTo>
                    <a:pt x="2" y="22"/>
                  </a:lnTo>
                  <a:lnTo>
                    <a:pt x="7" y="27"/>
                  </a:lnTo>
                  <a:lnTo>
                    <a:pt x="11" y="29"/>
                  </a:lnTo>
                  <a:lnTo>
                    <a:pt x="16" y="30"/>
                  </a:lnTo>
                  <a:lnTo>
                    <a:pt x="19" y="32"/>
                  </a:lnTo>
                  <a:lnTo>
                    <a:pt x="24" y="35"/>
                  </a:lnTo>
                  <a:lnTo>
                    <a:pt x="26" y="37"/>
                  </a:lnTo>
                  <a:lnTo>
                    <a:pt x="31" y="41"/>
                  </a:lnTo>
                  <a:lnTo>
                    <a:pt x="34" y="44"/>
                  </a:lnTo>
                  <a:lnTo>
                    <a:pt x="40" y="46"/>
                  </a:lnTo>
                  <a:lnTo>
                    <a:pt x="45" y="50"/>
                  </a:lnTo>
                  <a:lnTo>
                    <a:pt x="50" y="53"/>
                  </a:lnTo>
                  <a:lnTo>
                    <a:pt x="55" y="57"/>
                  </a:lnTo>
                  <a:lnTo>
                    <a:pt x="60" y="59"/>
                  </a:lnTo>
                  <a:lnTo>
                    <a:pt x="68" y="63"/>
                  </a:lnTo>
                  <a:lnTo>
                    <a:pt x="76" y="67"/>
                  </a:lnTo>
                  <a:lnTo>
                    <a:pt x="81" y="70"/>
                  </a:lnTo>
                  <a:lnTo>
                    <a:pt x="87" y="71"/>
                  </a:lnTo>
                  <a:lnTo>
                    <a:pt x="93" y="70"/>
                  </a:lnTo>
                  <a:lnTo>
                    <a:pt x="100" y="71"/>
                  </a:lnTo>
                  <a:lnTo>
                    <a:pt x="104" y="73"/>
                  </a:lnTo>
                  <a:lnTo>
                    <a:pt x="108" y="74"/>
                  </a:lnTo>
                  <a:lnTo>
                    <a:pt x="111" y="75"/>
                  </a:lnTo>
                  <a:lnTo>
                    <a:pt x="116" y="75"/>
                  </a:lnTo>
                  <a:lnTo>
                    <a:pt x="119" y="74"/>
                  </a:lnTo>
                  <a:lnTo>
                    <a:pt x="123" y="72"/>
                  </a:lnTo>
                  <a:lnTo>
                    <a:pt x="126" y="70"/>
                  </a:lnTo>
                  <a:lnTo>
                    <a:pt x="131" y="66"/>
                  </a:lnTo>
                  <a:lnTo>
                    <a:pt x="137" y="61"/>
                  </a:lnTo>
                  <a:lnTo>
                    <a:pt x="143" y="56"/>
                  </a:lnTo>
                  <a:lnTo>
                    <a:pt x="149" y="51"/>
                  </a:lnTo>
                  <a:lnTo>
                    <a:pt x="155" y="46"/>
                  </a:lnTo>
                  <a:lnTo>
                    <a:pt x="157" y="44"/>
                  </a:lnTo>
                  <a:lnTo>
                    <a:pt x="158" y="42"/>
                  </a:lnTo>
                  <a:lnTo>
                    <a:pt x="155" y="40"/>
                  </a:lnTo>
                  <a:lnTo>
                    <a:pt x="150" y="40"/>
                  </a:lnTo>
                  <a:lnTo>
                    <a:pt x="146" y="40"/>
                  </a:lnTo>
                  <a:lnTo>
                    <a:pt x="139" y="40"/>
                  </a:lnTo>
                  <a:lnTo>
                    <a:pt x="133" y="41"/>
                  </a:lnTo>
                  <a:lnTo>
                    <a:pt x="127" y="42"/>
                  </a:lnTo>
                  <a:lnTo>
                    <a:pt x="122" y="43"/>
                  </a:lnTo>
                  <a:lnTo>
                    <a:pt x="116" y="44"/>
                  </a:lnTo>
                  <a:lnTo>
                    <a:pt x="110" y="43"/>
                  </a:lnTo>
                  <a:lnTo>
                    <a:pt x="102" y="40"/>
                  </a:lnTo>
                  <a:lnTo>
                    <a:pt x="94" y="36"/>
                  </a:lnTo>
                  <a:lnTo>
                    <a:pt x="88" y="34"/>
                  </a:lnTo>
                  <a:lnTo>
                    <a:pt x="84" y="32"/>
                  </a:lnTo>
                  <a:lnTo>
                    <a:pt x="83" y="29"/>
                  </a:lnTo>
                  <a:lnTo>
                    <a:pt x="83" y="27"/>
                  </a:lnTo>
                  <a:lnTo>
                    <a:pt x="85" y="26"/>
                  </a:lnTo>
                  <a:lnTo>
                    <a:pt x="88" y="23"/>
                  </a:lnTo>
                  <a:lnTo>
                    <a:pt x="93" y="21"/>
                  </a:lnTo>
                  <a:lnTo>
                    <a:pt x="97" y="20"/>
                  </a:lnTo>
                  <a:lnTo>
                    <a:pt x="102" y="20"/>
                  </a:lnTo>
                  <a:lnTo>
                    <a:pt x="107" y="20"/>
                  </a:lnTo>
                  <a:lnTo>
                    <a:pt x="114" y="17"/>
                  </a:lnTo>
                  <a:lnTo>
                    <a:pt x="119" y="13"/>
                  </a:lnTo>
                  <a:lnTo>
                    <a:pt x="120" y="10"/>
                  </a:lnTo>
                  <a:lnTo>
                    <a:pt x="117" y="7"/>
                  </a:lnTo>
                  <a:lnTo>
                    <a:pt x="111" y="6"/>
                  </a:lnTo>
                  <a:lnTo>
                    <a:pt x="103" y="5"/>
                  </a:lnTo>
                  <a:lnTo>
                    <a:pt x="97" y="4"/>
                  </a:lnTo>
                  <a:lnTo>
                    <a:pt x="94" y="3"/>
                  </a:lnTo>
                  <a:lnTo>
                    <a:pt x="89" y="2"/>
                  </a:lnTo>
                  <a:lnTo>
                    <a:pt x="84" y="3"/>
                  </a:lnTo>
                  <a:lnTo>
                    <a:pt x="80" y="4"/>
                  </a:lnTo>
                  <a:lnTo>
                    <a:pt x="74" y="4"/>
                  </a:lnTo>
                  <a:lnTo>
                    <a:pt x="69" y="4"/>
                  </a:lnTo>
                  <a:lnTo>
                    <a:pt x="62" y="3"/>
                  </a:lnTo>
                  <a:lnTo>
                    <a:pt x="57" y="2"/>
                  </a:lnTo>
                  <a:lnTo>
                    <a:pt x="53" y="0"/>
                  </a:lnTo>
                  <a:lnTo>
                    <a:pt x="48" y="0"/>
                  </a:lnTo>
                  <a:lnTo>
                    <a:pt x="41" y="2"/>
                  </a:lnTo>
                  <a:lnTo>
                    <a:pt x="34" y="3"/>
                  </a:lnTo>
                  <a:lnTo>
                    <a:pt x="28" y="3"/>
                  </a:lnTo>
                  <a:lnTo>
                    <a:pt x="23" y="3"/>
                  </a:lnTo>
                  <a:lnTo>
                    <a:pt x="19" y="3"/>
                  </a:lnTo>
                  <a:lnTo>
                    <a:pt x="16" y="2"/>
                  </a:lnTo>
                  <a:lnTo>
                    <a:pt x="12" y="2"/>
                  </a:lnTo>
                  <a:lnTo>
                    <a:pt x="9" y="2"/>
                  </a:lnTo>
                  <a:lnTo>
                    <a:pt x="5" y="4"/>
                  </a:lnTo>
                  <a:lnTo>
                    <a:pt x="2" y="7"/>
                  </a:lnTo>
                  <a:close/>
                </a:path>
              </a:pathLst>
            </a:custGeom>
            <a:solidFill>
              <a:srgbClr val="C9A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6" name="Freeform 490"/>
            <p:cNvSpPr>
              <a:spLocks/>
            </p:cNvSpPr>
            <p:nvPr/>
          </p:nvSpPr>
          <p:spPr bwMode="auto">
            <a:xfrm flipH="1">
              <a:off x="5570" y="1987"/>
              <a:ext cx="24" cy="21"/>
            </a:xfrm>
            <a:custGeom>
              <a:avLst/>
              <a:gdLst>
                <a:gd name="T0" fmla="*/ 18 w 19"/>
                <a:gd name="T1" fmla="*/ 14 h 19"/>
                <a:gd name="T2" fmla="*/ 19 w 19"/>
                <a:gd name="T3" fmla="*/ 11 h 19"/>
                <a:gd name="T4" fmla="*/ 19 w 19"/>
                <a:gd name="T5" fmla="*/ 7 h 19"/>
                <a:gd name="T6" fmla="*/ 17 w 19"/>
                <a:gd name="T7" fmla="*/ 4 h 19"/>
                <a:gd name="T8" fmla="*/ 15 w 19"/>
                <a:gd name="T9" fmla="*/ 1 h 19"/>
                <a:gd name="T10" fmla="*/ 11 w 19"/>
                <a:gd name="T11" fmla="*/ 0 h 19"/>
                <a:gd name="T12" fmla="*/ 8 w 19"/>
                <a:gd name="T13" fmla="*/ 0 h 19"/>
                <a:gd name="T14" fmla="*/ 4 w 19"/>
                <a:gd name="T15" fmla="*/ 1 h 19"/>
                <a:gd name="T16" fmla="*/ 1 w 19"/>
                <a:gd name="T17" fmla="*/ 5 h 19"/>
                <a:gd name="T18" fmla="*/ 0 w 19"/>
                <a:gd name="T19" fmla="*/ 8 h 19"/>
                <a:gd name="T20" fmla="*/ 0 w 19"/>
                <a:gd name="T21" fmla="*/ 12 h 19"/>
                <a:gd name="T22" fmla="*/ 2 w 19"/>
                <a:gd name="T23" fmla="*/ 15 h 19"/>
                <a:gd name="T24" fmla="*/ 4 w 19"/>
                <a:gd name="T25" fmla="*/ 17 h 19"/>
                <a:gd name="T26" fmla="*/ 8 w 19"/>
                <a:gd name="T27" fmla="*/ 19 h 19"/>
                <a:gd name="T28" fmla="*/ 13 w 19"/>
                <a:gd name="T29" fmla="*/ 19 h 19"/>
                <a:gd name="T30" fmla="*/ 16 w 19"/>
                <a:gd name="T31" fmla="*/ 16 h 19"/>
                <a:gd name="T32" fmla="*/ 18 w 19"/>
                <a:gd name="T33" fmla="*/ 1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19">
                  <a:moveTo>
                    <a:pt x="18" y="14"/>
                  </a:moveTo>
                  <a:lnTo>
                    <a:pt x="19" y="11"/>
                  </a:lnTo>
                  <a:lnTo>
                    <a:pt x="19" y="7"/>
                  </a:lnTo>
                  <a:lnTo>
                    <a:pt x="17" y="4"/>
                  </a:lnTo>
                  <a:lnTo>
                    <a:pt x="15" y="1"/>
                  </a:lnTo>
                  <a:lnTo>
                    <a:pt x="11" y="0"/>
                  </a:lnTo>
                  <a:lnTo>
                    <a:pt x="8" y="0"/>
                  </a:lnTo>
                  <a:lnTo>
                    <a:pt x="4" y="1"/>
                  </a:lnTo>
                  <a:lnTo>
                    <a:pt x="1" y="5"/>
                  </a:lnTo>
                  <a:lnTo>
                    <a:pt x="0" y="8"/>
                  </a:lnTo>
                  <a:lnTo>
                    <a:pt x="0" y="12"/>
                  </a:lnTo>
                  <a:lnTo>
                    <a:pt x="2" y="15"/>
                  </a:lnTo>
                  <a:lnTo>
                    <a:pt x="4" y="17"/>
                  </a:lnTo>
                  <a:lnTo>
                    <a:pt x="8" y="19"/>
                  </a:lnTo>
                  <a:lnTo>
                    <a:pt x="13" y="19"/>
                  </a:lnTo>
                  <a:lnTo>
                    <a:pt x="16" y="16"/>
                  </a:lnTo>
                  <a:lnTo>
                    <a:pt x="18" y="14"/>
                  </a:lnTo>
                  <a:close/>
                </a:path>
              </a:pathLst>
            </a:custGeom>
            <a:solidFill>
              <a:srgbClr val="C9A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" name="Freeform 491"/>
            <p:cNvSpPr>
              <a:spLocks/>
            </p:cNvSpPr>
            <p:nvPr/>
          </p:nvSpPr>
          <p:spPr bwMode="auto">
            <a:xfrm flipH="1">
              <a:off x="5568" y="1666"/>
              <a:ext cx="332" cy="358"/>
            </a:xfrm>
            <a:custGeom>
              <a:avLst/>
              <a:gdLst>
                <a:gd name="T0" fmla="*/ 19 w 284"/>
                <a:gd name="T1" fmla="*/ 289 h 308"/>
                <a:gd name="T2" fmla="*/ 12 w 284"/>
                <a:gd name="T3" fmla="*/ 283 h 308"/>
                <a:gd name="T4" fmla="*/ 10 w 284"/>
                <a:gd name="T5" fmla="*/ 273 h 308"/>
                <a:gd name="T6" fmla="*/ 5 w 284"/>
                <a:gd name="T7" fmla="*/ 256 h 308"/>
                <a:gd name="T8" fmla="*/ 3 w 284"/>
                <a:gd name="T9" fmla="*/ 241 h 308"/>
                <a:gd name="T10" fmla="*/ 2 w 284"/>
                <a:gd name="T11" fmla="*/ 217 h 308"/>
                <a:gd name="T12" fmla="*/ 1 w 284"/>
                <a:gd name="T13" fmla="*/ 183 h 308"/>
                <a:gd name="T14" fmla="*/ 1 w 284"/>
                <a:gd name="T15" fmla="*/ 112 h 308"/>
                <a:gd name="T16" fmla="*/ 1 w 284"/>
                <a:gd name="T17" fmla="*/ 83 h 308"/>
                <a:gd name="T18" fmla="*/ 0 w 284"/>
                <a:gd name="T19" fmla="*/ 58 h 308"/>
                <a:gd name="T20" fmla="*/ 2 w 284"/>
                <a:gd name="T21" fmla="*/ 37 h 308"/>
                <a:gd name="T22" fmla="*/ 16 w 284"/>
                <a:gd name="T23" fmla="*/ 14 h 308"/>
                <a:gd name="T24" fmla="*/ 39 w 284"/>
                <a:gd name="T25" fmla="*/ 1 h 308"/>
                <a:gd name="T26" fmla="*/ 55 w 284"/>
                <a:gd name="T27" fmla="*/ 1 h 308"/>
                <a:gd name="T28" fmla="*/ 69 w 284"/>
                <a:gd name="T29" fmla="*/ 8 h 308"/>
                <a:gd name="T30" fmla="*/ 81 w 284"/>
                <a:gd name="T31" fmla="*/ 21 h 308"/>
                <a:gd name="T32" fmla="*/ 94 w 284"/>
                <a:gd name="T33" fmla="*/ 51 h 308"/>
                <a:gd name="T34" fmla="*/ 91 w 284"/>
                <a:gd name="T35" fmla="*/ 81 h 308"/>
                <a:gd name="T36" fmla="*/ 85 w 284"/>
                <a:gd name="T37" fmla="*/ 107 h 308"/>
                <a:gd name="T38" fmla="*/ 88 w 284"/>
                <a:gd name="T39" fmla="*/ 149 h 308"/>
                <a:gd name="T40" fmla="*/ 85 w 284"/>
                <a:gd name="T41" fmla="*/ 188 h 308"/>
                <a:gd name="T42" fmla="*/ 80 w 284"/>
                <a:gd name="T43" fmla="*/ 214 h 308"/>
                <a:gd name="T44" fmla="*/ 78 w 284"/>
                <a:gd name="T45" fmla="*/ 227 h 308"/>
                <a:gd name="T46" fmla="*/ 79 w 284"/>
                <a:gd name="T47" fmla="*/ 232 h 308"/>
                <a:gd name="T48" fmla="*/ 87 w 284"/>
                <a:gd name="T49" fmla="*/ 230 h 308"/>
                <a:gd name="T50" fmla="*/ 97 w 284"/>
                <a:gd name="T51" fmla="*/ 229 h 308"/>
                <a:gd name="T52" fmla="*/ 109 w 284"/>
                <a:gd name="T53" fmla="*/ 230 h 308"/>
                <a:gd name="T54" fmla="*/ 120 w 284"/>
                <a:gd name="T55" fmla="*/ 233 h 308"/>
                <a:gd name="T56" fmla="*/ 134 w 284"/>
                <a:gd name="T57" fmla="*/ 234 h 308"/>
                <a:gd name="T58" fmla="*/ 148 w 284"/>
                <a:gd name="T59" fmla="*/ 237 h 308"/>
                <a:gd name="T60" fmla="*/ 164 w 284"/>
                <a:gd name="T61" fmla="*/ 243 h 308"/>
                <a:gd name="T62" fmla="*/ 178 w 284"/>
                <a:gd name="T63" fmla="*/ 248 h 308"/>
                <a:gd name="T64" fmla="*/ 193 w 284"/>
                <a:gd name="T65" fmla="*/ 251 h 308"/>
                <a:gd name="T66" fmla="*/ 219 w 284"/>
                <a:gd name="T67" fmla="*/ 258 h 308"/>
                <a:gd name="T68" fmla="*/ 248 w 284"/>
                <a:gd name="T69" fmla="*/ 265 h 308"/>
                <a:gd name="T70" fmla="*/ 270 w 284"/>
                <a:gd name="T71" fmla="*/ 271 h 308"/>
                <a:gd name="T72" fmla="*/ 279 w 284"/>
                <a:gd name="T73" fmla="*/ 274 h 308"/>
                <a:gd name="T74" fmla="*/ 284 w 284"/>
                <a:gd name="T75" fmla="*/ 281 h 308"/>
                <a:gd name="T76" fmla="*/ 283 w 284"/>
                <a:gd name="T77" fmla="*/ 289 h 308"/>
                <a:gd name="T78" fmla="*/ 275 w 284"/>
                <a:gd name="T79" fmla="*/ 294 h 308"/>
                <a:gd name="T80" fmla="*/ 261 w 284"/>
                <a:gd name="T81" fmla="*/ 297 h 308"/>
                <a:gd name="T82" fmla="*/ 230 w 284"/>
                <a:gd name="T83" fmla="*/ 302 h 308"/>
                <a:gd name="T84" fmla="*/ 186 w 284"/>
                <a:gd name="T85" fmla="*/ 305 h 308"/>
                <a:gd name="T86" fmla="*/ 141 w 284"/>
                <a:gd name="T87" fmla="*/ 308 h 308"/>
                <a:gd name="T88" fmla="*/ 114 w 284"/>
                <a:gd name="T89" fmla="*/ 306 h 308"/>
                <a:gd name="T90" fmla="*/ 88 w 284"/>
                <a:gd name="T91" fmla="*/ 302 h 308"/>
                <a:gd name="T92" fmla="*/ 59 w 284"/>
                <a:gd name="T93" fmla="*/ 296 h 308"/>
                <a:gd name="T94" fmla="*/ 35 w 284"/>
                <a:gd name="T95" fmla="*/ 291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4" h="308">
                  <a:moveTo>
                    <a:pt x="27" y="290"/>
                  </a:moveTo>
                  <a:lnTo>
                    <a:pt x="19" y="289"/>
                  </a:lnTo>
                  <a:lnTo>
                    <a:pt x="15" y="286"/>
                  </a:lnTo>
                  <a:lnTo>
                    <a:pt x="12" y="283"/>
                  </a:lnTo>
                  <a:lnTo>
                    <a:pt x="11" y="279"/>
                  </a:lnTo>
                  <a:lnTo>
                    <a:pt x="10" y="273"/>
                  </a:lnTo>
                  <a:lnTo>
                    <a:pt x="8" y="265"/>
                  </a:lnTo>
                  <a:lnTo>
                    <a:pt x="5" y="256"/>
                  </a:lnTo>
                  <a:lnTo>
                    <a:pt x="4" y="249"/>
                  </a:lnTo>
                  <a:lnTo>
                    <a:pt x="3" y="241"/>
                  </a:lnTo>
                  <a:lnTo>
                    <a:pt x="2" y="229"/>
                  </a:lnTo>
                  <a:lnTo>
                    <a:pt x="2" y="217"/>
                  </a:lnTo>
                  <a:lnTo>
                    <a:pt x="1" y="205"/>
                  </a:lnTo>
                  <a:lnTo>
                    <a:pt x="1" y="183"/>
                  </a:lnTo>
                  <a:lnTo>
                    <a:pt x="1" y="148"/>
                  </a:lnTo>
                  <a:lnTo>
                    <a:pt x="1" y="112"/>
                  </a:lnTo>
                  <a:lnTo>
                    <a:pt x="1" y="92"/>
                  </a:lnTo>
                  <a:lnTo>
                    <a:pt x="1" y="83"/>
                  </a:lnTo>
                  <a:lnTo>
                    <a:pt x="0" y="70"/>
                  </a:lnTo>
                  <a:lnTo>
                    <a:pt x="0" y="58"/>
                  </a:lnTo>
                  <a:lnTo>
                    <a:pt x="0" y="47"/>
                  </a:lnTo>
                  <a:lnTo>
                    <a:pt x="2" y="37"/>
                  </a:lnTo>
                  <a:lnTo>
                    <a:pt x="7" y="25"/>
                  </a:lnTo>
                  <a:lnTo>
                    <a:pt x="16" y="14"/>
                  </a:lnTo>
                  <a:lnTo>
                    <a:pt x="31" y="4"/>
                  </a:lnTo>
                  <a:lnTo>
                    <a:pt x="39" y="1"/>
                  </a:lnTo>
                  <a:lnTo>
                    <a:pt x="47" y="0"/>
                  </a:lnTo>
                  <a:lnTo>
                    <a:pt x="55" y="1"/>
                  </a:lnTo>
                  <a:lnTo>
                    <a:pt x="62" y="4"/>
                  </a:lnTo>
                  <a:lnTo>
                    <a:pt x="69" y="8"/>
                  </a:lnTo>
                  <a:lnTo>
                    <a:pt x="76" y="14"/>
                  </a:lnTo>
                  <a:lnTo>
                    <a:pt x="81" y="21"/>
                  </a:lnTo>
                  <a:lnTo>
                    <a:pt x="87" y="30"/>
                  </a:lnTo>
                  <a:lnTo>
                    <a:pt x="94" y="51"/>
                  </a:lnTo>
                  <a:lnTo>
                    <a:pt x="95" y="67"/>
                  </a:lnTo>
                  <a:lnTo>
                    <a:pt x="91" y="81"/>
                  </a:lnTo>
                  <a:lnTo>
                    <a:pt x="85" y="97"/>
                  </a:lnTo>
                  <a:lnTo>
                    <a:pt x="85" y="107"/>
                  </a:lnTo>
                  <a:lnTo>
                    <a:pt x="86" y="126"/>
                  </a:lnTo>
                  <a:lnTo>
                    <a:pt x="88" y="149"/>
                  </a:lnTo>
                  <a:lnTo>
                    <a:pt x="87" y="175"/>
                  </a:lnTo>
                  <a:lnTo>
                    <a:pt x="85" y="188"/>
                  </a:lnTo>
                  <a:lnTo>
                    <a:pt x="82" y="202"/>
                  </a:lnTo>
                  <a:lnTo>
                    <a:pt x="80" y="214"/>
                  </a:lnTo>
                  <a:lnTo>
                    <a:pt x="78" y="222"/>
                  </a:lnTo>
                  <a:lnTo>
                    <a:pt x="78" y="227"/>
                  </a:lnTo>
                  <a:lnTo>
                    <a:pt x="78" y="230"/>
                  </a:lnTo>
                  <a:lnTo>
                    <a:pt x="79" y="232"/>
                  </a:lnTo>
                  <a:lnTo>
                    <a:pt x="82" y="232"/>
                  </a:lnTo>
                  <a:lnTo>
                    <a:pt x="87" y="230"/>
                  </a:lnTo>
                  <a:lnTo>
                    <a:pt x="93" y="229"/>
                  </a:lnTo>
                  <a:lnTo>
                    <a:pt x="97" y="229"/>
                  </a:lnTo>
                  <a:lnTo>
                    <a:pt x="103" y="230"/>
                  </a:lnTo>
                  <a:lnTo>
                    <a:pt x="109" y="230"/>
                  </a:lnTo>
                  <a:lnTo>
                    <a:pt x="115" y="232"/>
                  </a:lnTo>
                  <a:lnTo>
                    <a:pt x="120" y="233"/>
                  </a:lnTo>
                  <a:lnTo>
                    <a:pt x="127" y="233"/>
                  </a:lnTo>
                  <a:lnTo>
                    <a:pt x="134" y="234"/>
                  </a:lnTo>
                  <a:lnTo>
                    <a:pt x="141" y="235"/>
                  </a:lnTo>
                  <a:lnTo>
                    <a:pt x="148" y="237"/>
                  </a:lnTo>
                  <a:lnTo>
                    <a:pt x="156" y="240"/>
                  </a:lnTo>
                  <a:lnTo>
                    <a:pt x="164" y="243"/>
                  </a:lnTo>
                  <a:lnTo>
                    <a:pt x="171" y="245"/>
                  </a:lnTo>
                  <a:lnTo>
                    <a:pt x="178" y="248"/>
                  </a:lnTo>
                  <a:lnTo>
                    <a:pt x="185" y="249"/>
                  </a:lnTo>
                  <a:lnTo>
                    <a:pt x="193" y="251"/>
                  </a:lnTo>
                  <a:lnTo>
                    <a:pt x="204" y="255"/>
                  </a:lnTo>
                  <a:lnTo>
                    <a:pt x="219" y="258"/>
                  </a:lnTo>
                  <a:lnTo>
                    <a:pt x="233" y="262"/>
                  </a:lnTo>
                  <a:lnTo>
                    <a:pt x="248" y="265"/>
                  </a:lnTo>
                  <a:lnTo>
                    <a:pt x="261" y="268"/>
                  </a:lnTo>
                  <a:lnTo>
                    <a:pt x="270" y="271"/>
                  </a:lnTo>
                  <a:lnTo>
                    <a:pt x="275" y="272"/>
                  </a:lnTo>
                  <a:lnTo>
                    <a:pt x="279" y="274"/>
                  </a:lnTo>
                  <a:lnTo>
                    <a:pt x="281" y="276"/>
                  </a:lnTo>
                  <a:lnTo>
                    <a:pt x="284" y="281"/>
                  </a:lnTo>
                  <a:lnTo>
                    <a:pt x="284" y="286"/>
                  </a:lnTo>
                  <a:lnTo>
                    <a:pt x="283" y="289"/>
                  </a:lnTo>
                  <a:lnTo>
                    <a:pt x="279" y="291"/>
                  </a:lnTo>
                  <a:lnTo>
                    <a:pt x="275" y="294"/>
                  </a:lnTo>
                  <a:lnTo>
                    <a:pt x="269" y="296"/>
                  </a:lnTo>
                  <a:lnTo>
                    <a:pt x="261" y="297"/>
                  </a:lnTo>
                  <a:lnTo>
                    <a:pt x="247" y="300"/>
                  </a:lnTo>
                  <a:lnTo>
                    <a:pt x="230" y="302"/>
                  </a:lnTo>
                  <a:lnTo>
                    <a:pt x="209" y="303"/>
                  </a:lnTo>
                  <a:lnTo>
                    <a:pt x="186" y="305"/>
                  </a:lnTo>
                  <a:lnTo>
                    <a:pt x="163" y="306"/>
                  </a:lnTo>
                  <a:lnTo>
                    <a:pt x="141" y="308"/>
                  </a:lnTo>
                  <a:lnTo>
                    <a:pt x="122" y="308"/>
                  </a:lnTo>
                  <a:lnTo>
                    <a:pt x="114" y="306"/>
                  </a:lnTo>
                  <a:lnTo>
                    <a:pt x="102" y="305"/>
                  </a:lnTo>
                  <a:lnTo>
                    <a:pt x="88" y="302"/>
                  </a:lnTo>
                  <a:lnTo>
                    <a:pt x="73" y="300"/>
                  </a:lnTo>
                  <a:lnTo>
                    <a:pt x="59" y="296"/>
                  </a:lnTo>
                  <a:lnTo>
                    <a:pt x="46" y="294"/>
                  </a:lnTo>
                  <a:lnTo>
                    <a:pt x="35" y="291"/>
                  </a:lnTo>
                  <a:lnTo>
                    <a:pt x="27" y="290"/>
                  </a:lnTo>
                  <a:close/>
                </a:path>
              </a:pathLst>
            </a:custGeom>
            <a:solidFill>
              <a:srgbClr val="C9A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8" name="Freeform 492"/>
            <p:cNvSpPr>
              <a:spLocks/>
            </p:cNvSpPr>
            <p:nvPr/>
          </p:nvSpPr>
          <p:spPr bwMode="auto">
            <a:xfrm flipH="1">
              <a:off x="5570" y="1985"/>
              <a:ext cx="24" cy="23"/>
            </a:xfrm>
            <a:custGeom>
              <a:avLst/>
              <a:gdLst>
                <a:gd name="T0" fmla="*/ 14 w 19"/>
                <a:gd name="T1" fmla="*/ 18 h 20"/>
                <a:gd name="T2" fmla="*/ 17 w 19"/>
                <a:gd name="T3" fmla="*/ 17 h 20"/>
                <a:gd name="T4" fmla="*/ 18 w 19"/>
                <a:gd name="T5" fmla="*/ 14 h 20"/>
                <a:gd name="T6" fmla="*/ 19 w 19"/>
                <a:gd name="T7" fmla="*/ 10 h 20"/>
                <a:gd name="T8" fmla="*/ 18 w 19"/>
                <a:gd name="T9" fmla="*/ 6 h 20"/>
                <a:gd name="T10" fmla="*/ 16 w 19"/>
                <a:gd name="T11" fmla="*/ 2 h 20"/>
                <a:gd name="T12" fmla="*/ 13 w 19"/>
                <a:gd name="T13" fmla="*/ 1 h 20"/>
                <a:gd name="T14" fmla="*/ 9 w 19"/>
                <a:gd name="T15" fmla="*/ 0 h 20"/>
                <a:gd name="T16" fmla="*/ 6 w 19"/>
                <a:gd name="T17" fmla="*/ 1 h 20"/>
                <a:gd name="T18" fmla="*/ 2 w 19"/>
                <a:gd name="T19" fmla="*/ 3 h 20"/>
                <a:gd name="T20" fmla="*/ 1 w 19"/>
                <a:gd name="T21" fmla="*/ 7 h 20"/>
                <a:gd name="T22" fmla="*/ 0 w 19"/>
                <a:gd name="T23" fmla="*/ 10 h 20"/>
                <a:gd name="T24" fmla="*/ 1 w 19"/>
                <a:gd name="T25" fmla="*/ 14 h 20"/>
                <a:gd name="T26" fmla="*/ 3 w 19"/>
                <a:gd name="T27" fmla="*/ 17 h 20"/>
                <a:gd name="T28" fmla="*/ 7 w 19"/>
                <a:gd name="T29" fmla="*/ 18 h 20"/>
                <a:gd name="T30" fmla="*/ 10 w 19"/>
                <a:gd name="T31" fmla="*/ 20 h 20"/>
                <a:gd name="T32" fmla="*/ 14 w 19"/>
                <a:gd name="T33" fmla="*/ 18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20">
                  <a:moveTo>
                    <a:pt x="14" y="18"/>
                  </a:moveTo>
                  <a:lnTo>
                    <a:pt x="17" y="17"/>
                  </a:lnTo>
                  <a:lnTo>
                    <a:pt x="18" y="14"/>
                  </a:lnTo>
                  <a:lnTo>
                    <a:pt x="19" y="10"/>
                  </a:lnTo>
                  <a:lnTo>
                    <a:pt x="18" y="6"/>
                  </a:lnTo>
                  <a:lnTo>
                    <a:pt x="16" y="2"/>
                  </a:lnTo>
                  <a:lnTo>
                    <a:pt x="13" y="1"/>
                  </a:lnTo>
                  <a:lnTo>
                    <a:pt x="9" y="0"/>
                  </a:lnTo>
                  <a:lnTo>
                    <a:pt x="6" y="1"/>
                  </a:lnTo>
                  <a:lnTo>
                    <a:pt x="2" y="3"/>
                  </a:lnTo>
                  <a:lnTo>
                    <a:pt x="1" y="7"/>
                  </a:lnTo>
                  <a:lnTo>
                    <a:pt x="0" y="10"/>
                  </a:lnTo>
                  <a:lnTo>
                    <a:pt x="1" y="14"/>
                  </a:lnTo>
                  <a:lnTo>
                    <a:pt x="3" y="17"/>
                  </a:lnTo>
                  <a:lnTo>
                    <a:pt x="7" y="18"/>
                  </a:lnTo>
                  <a:lnTo>
                    <a:pt x="10" y="20"/>
                  </a:lnTo>
                  <a:lnTo>
                    <a:pt x="14" y="18"/>
                  </a:lnTo>
                  <a:close/>
                </a:path>
              </a:pathLst>
            </a:custGeom>
            <a:solidFill>
              <a:srgbClr val="C9A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9" name="Freeform 493"/>
            <p:cNvSpPr>
              <a:spLocks/>
            </p:cNvSpPr>
            <p:nvPr/>
          </p:nvSpPr>
          <p:spPr bwMode="auto">
            <a:xfrm flipH="1">
              <a:off x="5835" y="1715"/>
              <a:ext cx="23" cy="24"/>
            </a:xfrm>
            <a:custGeom>
              <a:avLst/>
              <a:gdLst>
                <a:gd name="T0" fmla="*/ 14 w 20"/>
                <a:gd name="T1" fmla="*/ 18 h 19"/>
                <a:gd name="T2" fmla="*/ 18 w 20"/>
                <a:gd name="T3" fmla="*/ 17 h 19"/>
                <a:gd name="T4" fmla="*/ 19 w 20"/>
                <a:gd name="T5" fmla="*/ 14 h 19"/>
                <a:gd name="T6" fmla="*/ 20 w 20"/>
                <a:gd name="T7" fmla="*/ 10 h 19"/>
                <a:gd name="T8" fmla="*/ 19 w 20"/>
                <a:gd name="T9" fmla="*/ 5 h 19"/>
                <a:gd name="T10" fmla="*/ 16 w 20"/>
                <a:gd name="T11" fmla="*/ 2 h 19"/>
                <a:gd name="T12" fmla="*/ 13 w 20"/>
                <a:gd name="T13" fmla="*/ 1 h 19"/>
                <a:gd name="T14" fmla="*/ 10 w 20"/>
                <a:gd name="T15" fmla="*/ 0 h 19"/>
                <a:gd name="T16" fmla="*/ 6 w 20"/>
                <a:gd name="T17" fmla="*/ 1 h 19"/>
                <a:gd name="T18" fmla="*/ 3 w 20"/>
                <a:gd name="T19" fmla="*/ 3 h 19"/>
                <a:gd name="T20" fmla="*/ 1 w 20"/>
                <a:gd name="T21" fmla="*/ 7 h 19"/>
                <a:gd name="T22" fmla="*/ 0 w 20"/>
                <a:gd name="T23" fmla="*/ 10 h 19"/>
                <a:gd name="T24" fmla="*/ 1 w 20"/>
                <a:gd name="T25" fmla="*/ 14 h 19"/>
                <a:gd name="T26" fmla="*/ 4 w 20"/>
                <a:gd name="T27" fmla="*/ 17 h 19"/>
                <a:gd name="T28" fmla="*/ 7 w 20"/>
                <a:gd name="T29" fmla="*/ 18 h 19"/>
                <a:gd name="T30" fmla="*/ 11 w 20"/>
                <a:gd name="T31" fmla="*/ 19 h 19"/>
                <a:gd name="T32" fmla="*/ 14 w 20"/>
                <a:gd name="T33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" h="19">
                  <a:moveTo>
                    <a:pt x="14" y="18"/>
                  </a:moveTo>
                  <a:lnTo>
                    <a:pt x="18" y="17"/>
                  </a:lnTo>
                  <a:lnTo>
                    <a:pt x="19" y="14"/>
                  </a:lnTo>
                  <a:lnTo>
                    <a:pt x="20" y="10"/>
                  </a:lnTo>
                  <a:lnTo>
                    <a:pt x="19" y="5"/>
                  </a:lnTo>
                  <a:lnTo>
                    <a:pt x="16" y="2"/>
                  </a:lnTo>
                  <a:lnTo>
                    <a:pt x="13" y="1"/>
                  </a:lnTo>
                  <a:lnTo>
                    <a:pt x="10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1" y="7"/>
                  </a:lnTo>
                  <a:lnTo>
                    <a:pt x="0" y="10"/>
                  </a:lnTo>
                  <a:lnTo>
                    <a:pt x="1" y="14"/>
                  </a:lnTo>
                  <a:lnTo>
                    <a:pt x="4" y="17"/>
                  </a:lnTo>
                  <a:lnTo>
                    <a:pt x="7" y="18"/>
                  </a:lnTo>
                  <a:lnTo>
                    <a:pt x="11" y="19"/>
                  </a:lnTo>
                  <a:lnTo>
                    <a:pt x="14" y="18"/>
                  </a:lnTo>
                  <a:close/>
                </a:path>
              </a:pathLst>
            </a:custGeom>
            <a:solidFill>
              <a:srgbClr val="C9A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0" name="Freeform 494"/>
            <p:cNvSpPr>
              <a:spLocks/>
            </p:cNvSpPr>
            <p:nvPr/>
          </p:nvSpPr>
          <p:spPr bwMode="auto">
            <a:xfrm flipH="1">
              <a:off x="5545" y="1659"/>
              <a:ext cx="360" cy="379"/>
            </a:xfrm>
            <a:custGeom>
              <a:avLst/>
              <a:gdLst>
                <a:gd name="T0" fmla="*/ 100 w 307"/>
                <a:gd name="T1" fmla="*/ 41 h 324"/>
                <a:gd name="T2" fmla="*/ 92 w 307"/>
                <a:gd name="T3" fmla="*/ 26 h 324"/>
                <a:gd name="T4" fmla="*/ 81 w 307"/>
                <a:gd name="T5" fmla="*/ 11 h 324"/>
                <a:gd name="T6" fmla="*/ 63 w 307"/>
                <a:gd name="T7" fmla="*/ 2 h 324"/>
                <a:gd name="T8" fmla="*/ 41 w 307"/>
                <a:gd name="T9" fmla="*/ 2 h 324"/>
                <a:gd name="T10" fmla="*/ 22 w 307"/>
                <a:gd name="T11" fmla="*/ 11 h 324"/>
                <a:gd name="T12" fmla="*/ 8 w 307"/>
                <a:gd name="T13" fmla="*/ 27 h 324"/>
                <a:gd name="T14" fmla="*/ 1 w 307"/>
                <a:gd name="T15" fmla="*/ 49 h 324"/>
                <a:gd name="T16" fmla="*/ 0 w 307"/>
                <a:gd name="T17" fmla="*/ 105 h 324"/>
                <a:gd name="T18" fmla="*/ 2 w 307"/>
                <a:gd name="T19" fmla="*/ 243 h 324"/>
                <a:gd name="T20" fmla="*/ 14 w 307"/>
                <a:gd name="T21" fmla="*/ 300 h 324"/>
                <a:gd name="T22" fmla="*/ 27 w 307"/>
                <a:gd name="T23" fmla="*/ 309 h 324"/>
                <a:gd name="T24" fmla="*/ 38 w 307"/>
                <a:gd name="T25" fmla="*/ 311 h 324"/>
                <a:gd name="T26" fmla="*/ 75 w 307"/>
                <a:gd name="T27" fmla="*/ 315 h 324"/>
                <a:gd name="T28" fmla="*/ 123 w 307"/>
                <a:gd name="T29" fmla="*/ 319 h 324"/>
                <a:gd name="T30" fmla="*/ 163 w 307"/>
                <a:gd name="T31" fmla="*/ 323 h 324"/>
                <a:gd name="T32" fmla="*/ 184 w 307"/>
                <a:gd name="T33" fmla="*/ 323 h 324"/>
                <a:gd name="T34" fmla="*/ 206 w 307"/>
                <a:gd name="T35" fmla="*/ 323 h 324"/>
                <a:gd name="T36" fmla="*/ 230 w 307"/>
                <a:gd name="T37" fmla="*/ 324 h 324"/>
                <a:gd name="T38" fmla="*/ 247 w 307"/>
                <a:gd name="T39" fmla="*/ 323 h 324"/>
                <a:gd name="T40" fmla="*/ 254 w 307"/>
                <a:gd name="T41" fmla="*/ 319 h 324"/>
                <a:gd name="T42" fmla="*/ 261 w 307"/>
                <a:gd name="T43" fmla="*/ 315 h 324"/>
                <a:gd name="T44" fmla="*/ 291 w 307"/>
                <a:gd name="T45" fmla="*/ 323 h 324"/>
                <a:gd name="T46" fmla="*/ 304 w 307"/>
                <a:gd name="T47" fmla="*/ 299 h 324"/>
                <a:gd name="T48" fmla="*/ 306 w 307"/>
                <a:gd name="T49" fmla="*/ 273 h 324"/>
                <a:gd name="T50" fmla="*/ 296 w 307"/>
                <a:gd name="T51" fmla="*/ 273 h 324"/>
                <a:gd name="T52" fmla="*/ 284 w 307"/>
                <a:gd name="T53" fmla="*/ 271 h 324"/>
                <a:gd name="T54" fmla="*/ 275 w 307"/>
                <a:gd name="T55" fmla="*/ 270 h 324"/>
                <a:gd name="T56" fmla="*/ 271 w 307"/>
                <a:gd name="T57" fmla="*/ 270 h 324"/>
                <a:gd name="T58" fmla="*/ 269 w 307"/>
                <a:gd name="T59" fmla="*/ 268 h 324"/>
                <a:gd name="T60" fmla="*/ 263 w 307"/>
                <a:gd name="T61" fmla="*/ 264 h 324"/>
                <a:gd name="T62" fmla="*/ 248 w 307"/>
                <a:gd name="T63" fmla="*/ 261 h 324"/>
                <a:gd name="T64" fmla="*/ 221 w 307"/>
                <a:gd name="T65" fmla="*/ 256 h 324"/>
                <a:gd name="T66" fmla="*/ 191 w 307"/>
                <a:gd name="T67" fmla="*/ 250 h 324"/>
                <a:gd name="T68" fmla="*/ 170 w 307"/>
                <a:gd name="T69" fmla="*/ 245 h 324"/>
                <a:gd name="T70" fmla="*/ 158 w 307"/>
                <a:gd name="T71" fmla="*/ 239 h 324"/>
                <a:gd name="T72" fmla="*/ 145 w 307"/>
                <a:gd name="T73" fmla="*/ 233 h 324"/>
                <a:gd name="T74" fmla="*/ 133 w 307"/>
                <a:gd name="T75" fmla="*/ 230 h 324"/>
                <a:gd name="T76" fmla="*/ 124 w 307"/>
                <a:gd name="T77" fmla="*/ 229 h 324"/>
                <a:gd name="T78" fmla="*/ 113 w 307"/>
                <a:gd name="T79" fmla="*/ 229 h 324"/>
                <a:gd name="T80" fmla="*/ 107 w 307"/>
                <a:gd name="T81" fmla="*/ 225 h 324"/>
                <a:gd name="T82" fmla="*/ 106 w 307"/>
                <a:gd name="T83" fmla="*/ 219 h 324"/>
                <a:gd name="T84" fmla="*/ 101 w 307"/>
                <a:gd name="T85" fmla="*/ 216 h 324"/>
                <a:gd name="T86" fmla="*/ 98 w 307"/>
                <a:gd name="T87" fmla="*/ 211 h 324"/>
                <a:gd name="T88" fmla="*/ 101 w 307"/>
                <a:gd name="T89" fmla="*/ 201 h 324"/>
                <a:gd name="T90" fmla="*/ 102 w 307"/>
                <a:gd name="T91" fmla="*/ 163 h 324"/>
                <a:gd name="T92" fmla="*/ 101 w 307"/>
                <a:gd name="T93" fmla="*/ 114 h 324"/>
                <a:gd name="T94" fmla="*/ 104 w 307"/>
                <a:gd name="T95" fmla="*/ 76 h 324"/>
                <a:gd name="T96" fmla="*/ 102 w 307"/>
                <a:gd name="T97" fmla="*/ 47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07" h="324">
                  <a:moveTo>
                    <a:pt x="102" y="47"/>
                  </a:moveTo>
                  <a:lnTo>
                    <a:pt x="100" y="41"/>
                  </a:lnTo>
                  <a:lnTo>
                    <a:pt x="97" y="33"/>
                  </a:lnTo>
                  <a:lnTo>
                    <a:pt x="92" y="26"/>
                  </a:lnTo>
                  <a:lnTo>
                    <a:pt x="87" y="18"/>
                  </a:lnTo>
                  <a:lnTo>
                    <a:pt x="81" y="11"/>
                  </a:lnTo>
                  <a:lnTo>
                    <a:pt x="73" y="5"/>
                  </a:lnTo>
                  <a:lnTo>
                    <a:pt x="63" y="2"/>
                  </a:lnTo>
                  <a:lnTo>
                    <a:pt x="53" y="0"/>
                  </a:lnTo>
                  <a:lnTo>
                    <a:pt x="41" y="2"/>
                  </a:lnTo>
                  <a:lnTo>
                    <a:pt x="31" y="5"/>
                  </a:lnTo>
                  <a:lnTo>
                    <a:pt x="22" y="11"/>
                  </a:lnTo>
                  <a:lnTo>
                    <a:pt x="15" y="18"/>
                  </a:lnTo>
                  <a:lnTo>
                    <a:pt x="8" y="27"/>
                  </a:lnTo>
                  <a:lnTo>
                    <a:pt x="4" y="37"/>
                  </a:lnTo>
                  <a:lnTo>
                    <a:pt x="1" y="49"/>
                  </a:lnTo>
                  <a:lnTo>
                    <a:pt x="0" y="60"/>
                  </a:lnTo>
                  <a:lnTo>
                    <a:pt x="0" y="105"/>
                  </a:lnTo>
                  <a:lnTo>
                    <a:pt x="0" y="176"/>
                  </a:lnTo>
                  <a:lnTo>
                    <a:pt x="2" y="243"/>
                  </a:lnTo>
                  <a:lnTo>
                    <a:pt x="7" y="285"/>
                  </a:lnTo>
                  <a:lnTo>
                    <a:pt x="14" y="300"/>
                  </a:lnTo>
                  <a:lnTo>
                    <a:pt x="21" y="307"/>
                  </a:lnTo>
                  <a:lnTo>
                    <a:pt x="27" y="309"/>
                  </a:lnTo>
                  <a:lnTo>
                    <a:pt x="31" y="310"/>
                  </a:lnTo>
                  <a:lnTo>
                    <a:pt x="38" y="311"/>
                  </a:lnTo>
                  <a:lnTo>
                    <a:pt x="53" y="314"/>
                  </a:lnTo>
                  <a:lnTo>
                    <a:pt x="75" y="315"/>
                  </a:lnTo>
                  <a:lnTo>
                    <a:pt x="98" y="317"/>
                  </a:lnTo>
                  <a:lnTo>
                    <a:pt x="123" y="319"/>
                  </a:lnTo>
                  <a:lnTo>
                    <a:pt x="145" y="322"/>
                  </a:lnTo>
                  <a:lnTo>
                    <a:pt x="163" y="323"/>
                  </a:lnTo>
                  <a:lnTo>
                    <a:pt x="175" y="323"/>
                  </a:lnTo>
                  <a:lnTo>
                    <a:pt x="184" y="323"/>
                  </a:lnTo>
                  <a:lnTo>
                    <a:pt x="194" y="323"/>
                  </a:lnTo>
                  <a:lnTo>
                    <a:pt x="206" y="323"/>
                  </a:lnTo>
                  <a:lnTo>
                    <a:pt x="219" y="324"/>
                  </a:lnTo>
                  <a:lnTo>
                    <a:pt x="230" y="324"/>
                  </a:lnTo>
                  <a:lnTo>
                    <a:pt x="239" y="323"/>
                  </a:lnTo>
                  <a:lnTo>
                    <a:pt x="247" y="323"/>
                  </a:lnTo>
                  <a:lnTo>
                    <a:pt x="251" y="322"/>
                  </a:lnTo>
                  <a:lnTo>
                    <a:pt x="254" y="319"/>
                  </a:lnTo>
                  <a:lnTo>
                    <a:pt x="259" y="316"/>
                  </a:lnTo>
                  <a:lnTo>
                    <a:pt x="261" y="315"/>
                  </a:lnTo>
                  <a:lnTo>
                    <a:pt x="262" y="314"/>
                  </a:lnTo>
                  <a:lnTo>
                    <a:pt x="291" y="323"/>
                  </a:lnTo>
                  <a:lnTo>
                    <a:pt x="298" y="314"/>
                  </a:lnTo>
                  <a:lnTo>
                    <a:pt x="304" y="299"/>
                  </a:lnTo>
                  <a:lnTo>
                    <a:pt x="307" y="285"/>
                  </a:lnTo>
                  <a:lnTo>
                    <a:pt x="306" y="273"/>
                  </a:lnTo>
                  <a:lnTo>
                    <a:pt x="301" y="273"/>
                  </a:lnTo>
                  <a:lnTo>
                    <a:pt x="296" y="273"/>
                  </a:lnTo>
                  <a:lnTo>
                    <a:pt x="290" y="272"/>
                  </a:lnTo>
                  <a:lnTo>
                    <a:pt x="284" y="271"/>
                  </a:lnTo>
                  <a:lnTo>
                    <a:pt x="280" y="271"/>
                  </a:lnTo>
                  <a:lnTo>
                    <a:pt x="275" y="270"/>
                  </a:lnTo>
                  <a:lnTo>
                    <a:pt x="273" y="270"/>
                  </a:lnTo>
                  <a:lnTo>
                    <a:pt x="271" y="270"/>
                  </a:lnTo>
                  <a:lnTo>
                    <a:pt x="270" y="269"/>
                  </a:lnTo>
                  <a:lnTo>
                    <a:pt x="269" y="268"/>
                  </a:lnTo>
                  <a:lnTo>
                    <a:pt x="267" y="267"/>
                  </a:lnTo>
                  <a:lnTo>
                    <a:pt x="263" y="264"/>
                  </a:lnTo>
                  <a:lnTo>
                    <a:pt x="259" y="263"/>
                  </a:lnTo>
                  <a:lnTo>
                    <a:pt x="248" y="261"/>
                  </a:lnTo>
                  <a:lnTo>
                    <a:pt x="236" y="258"/>
                  </a:lnTo>
                  <a:lnTo>
                    <a:pt x="221" y="256"/>
                  </a:lnTo>
                  <a:lnTo>
                    <a:pt x="205" y="253"/>
                  </a:lnTo>
                  <a:lnTo>
                    <a:pt x="191" y="250"/>
                  </a:lnTo>
                  <a:lnTo>
                    <a:pt x="178" y="247"/>
                  </a:lnTo>
                  <a:lnTo>
                    <a:pt x="170" y="245"/>
                  </a:lnTo>
                  <a:lnTo>
                    <a:pt x="165" y="242"/>
                  </a:lnTo>
                  <a:lnTo>
                    <a:pt x="158" y="239"/>
                  </a:lnTo>
                  <a:lnTo>
                    <a:pt x="151" y="237"/>
                  </a:lnTo>
                  <a:lnTo>
                    <a:pt x="145" y="233"/>
                  </a:lnTo>
                  <a:lnTo>
                    <a:pt x="138" y="231"/>
                  </a:lnTo>
                  <a:lnTo>
                    <a:pt x="133" y="230"/>
                  </a:lnTo>
                  <a:lnTo>
                    <a:pt x="128" y="229"/>
                  </a:lnTo>
                  <a:lnTo>
                    <a:pt x="124" y="229"/>
                  </a:lnTo>
                  <a:lnTo>
                    <a:pt x="119" y="229"/>
                  </a:lnTo>
                  <a:lnTo>
                    <a:pt x="113" y="229"/>
                  </a:lnTo>
                  <a:lnTo>
                    <a:pt x="109" y="227"/>
                  </a:lnTo>
                  <a:lnTo>
                    <a:pt x="107" y="225"/>
                  </a:lnTo>
                  <a:lnTo>
                    <a:pt x="107" y="223"/>
                  </a:lnTo>
                  <a:lnTo>
                    <a:pt x="106" y="219"/>
                  </a:lnTo>
                  <a:lnTo>
                    <a:pt x="105" y="217"/>
                  </a:lnTo>
                  <a:lnTo>
                    <a:pt x="101" y="216"/>
                  </a:lnTo>
                  <a:lnTo>
                    <a:pt x="98" y="215"/>
                  </a:lnTo>
                  <a:lnTo>
                    <a:pt x="98" y="211"/>
                  </a:lnTo>
                  <a:lnTo>
                    <a:pt x="99" y="207"/>
                  </a:lnTo>
                  <a:lnTo>
                    <a:pt x="101" y="201"/>
                  </a:lnTo>
                  <a:lnTo>
                    <a:pt x="102" y="187"/>
                  </a:lnTo>
                  <a:lnTo>
                    <a:pt x="102" y="163"/>
                  </a:lnTo>
                  <a:lnTo>
                    <a:pt x="101" y="135"/>
                  </a:lnTo>
                  <a:lnTo>
                    <a:pt x="101" y="114"/>
                  </a:lnTo>
                  <a:lnTo>
                    <a:pt x="102" y="97"/>
                  </a:lnTo>
                  <a:lnTo>
                    <a:pt x="104" y="76"/>
                  </a:lnTo>
                  <a:lnTo>
                    <a:pt x="105" y="59"/>
                  </a:lnTo>
                  <a:lnTo>
                    <a:pt x="102" y="47"/>
                  </a:lnTo>
                  <a:close/>
                </a:path>
              </a:pathLst>
            </a:custGeom>
            <a:solidFill>
              <a:srgbClr val="AA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40" name="Group 495"/>
          <p:cNvGrpSpPr>
            <a:grpSpLocks noChangeAspect="1"/>
          </p:cNvGrpSpPr>
          <p:nvPr/>
        </p:nvGrpSpPr>
        <p:grpSpPr bwMode="auto">
          <a:xfrm>
            <a:off x="3854624" y="2326432"/>
            <a:ext cx="1757362" cy="2489200"/>
            <a:chOff x="-375" y="1388"/>
            <a:chExt cx="1107" cy="1568"/>
          </a:xfrm>
        </p:grpSpPr>
        <p:sp>
          <p:nvSpPr>
            <p:cNvPr id="741" name="Freeform 496"/>
            <p:cNvSpPr>
              <a:spLocks/>
            </p:cNvSpPr>
            <p:nvPr/>
          </p:nvSpPr>
          <p:spPr bwMode="auto">
            <a:xfrm>
              <a:off x="-260" y="2159"/>
              <a:ext cx="992" cy="665"/>
            </a:xfrm>
            <a:custGeom>
              <a:avLst/>
              <a:gdLst>
                <a:gd name="T0" fmla="*/ 0 w 992"/>
                <a:gd name="T1" fmla="*/ 56 h 665"/>
                <a:gd name="T2" fmla="*/ 42 w 992"/>
                <a:gd name="T3" fmla="*/ 18 h 665"/>
                <a:gd name="T4" fmla="*/ 129 w 992"/>
                <a:gd name="T5" fmla="*/ 30 h 665"/>
                <a:gd name="T6" fmla="*/ 211 w 992"/>
                <a:gd name="T7" fmla="*/ 197 h 665"/>
                <a:gd name="T8" fmla="*/ 324 w 992"/>
                <a:gd name="T9" fmla="*/ 513 h 665"/>
                <a:gd name="T10" fmla="*/ 444 w 992"/>
                <a:gd name="T11" fmla="*/ 635 h 665"/>
                <a:gd name="T12" fmla="*/ 603 w 992"/>
                <a:gd name="T13" fmla="*/ 660 h 665"/>
                <a:gd name="T14" fmla="*/ 784 w 992"/>
                <a:gd name="T15" fmla="*/ 664 h 665"/>
                <a:gd name="T16" fmla="*/ 992 w 992"/>
                <a:gd name="T17" fmla="*/ 664 h 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92" h="665">
                  <a:moveTo>
                    <a:pt x="0" y="56"/>
                  </a:moveTo>
                  <a:cubicBezTo>
                    <a:pt x="7" y="50"/>
                    <a:pt x="21" y="22"/>
                    <a:pt x="42" y="18"/>
                  </a:cubicBezTo>
                  <a:cubicBezTo>
                    <a:pt x="63" y="14"/>
                    <a:pt x="101" y="0"/>
                    <a:pt x="129" y="30"/>
                  </a:cubicBezTo>
                  <a:cubicBezTo>
                    <a:pt x="157" y="60"/>
                    <a:pt x="179" y="117"/>
                    <a:pt x="211" y="197"/>
                  </a:cubicBezTo>
                  <a:cubicBezTo>
                    <a:pt x="243" y="277"/>
                    <a:pt x="285" y="440"/>
                    <a:pt x="324" y="513"/>
                  </a:cubicBezTo>
                  <a:cubicBezTo>
                    <a:pt x="363" y="586"/>
                    <a:pt x="398" y="611"/>
                    <a:pt x="444" y="635"/>
                  </a:cubicBezTo>
                  <a:cubicBezTo>
                    <a:pt x="490" y="659"/>
                    <a:pt x="546" y="655"/>
                    <a:pt x="603" y="660"/>
                  </a:cubicBezTo>
                  <a:cubicBezTo>
                    <a:pt x="660" y="665"/>
                    <a:pt x="719" y="663"/>
                    <a:pt x="784" y="664"/>
                  </a:cubicBezTo>
                  <a:cubicBezTo>
                    <a:pt x="849" y="665"/>
                    <a:pt x="949" y="664"/>
                    <a:pt x="992" y="664"/>
                  </a:cubicBezTo>
                </a:path>
              </a:pathLst>
            </a:custGeom>
            <a:noFill/>
            <a:ln w="28575" cap="flat" cmpd="sng">
              <a:solidFill>
                <a:schemeClr val="hlink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2" name="Oval 497"/>
            <p:cNvSpPr>
              <a:spLocks noChangeAspect="1" noChangeArrowheads="1"/>
            </p:cNvSpPr>
            <p:nvPr/>
          </p:nvSpPr>
          <p:spPr bwMode="auto">
            <a:xfrm>
              <a:off x="-315" y="2202"/>
              <a:ext cx="27" cy="27"/>
            </a:xfrm>
            <a:prstGeom prst="ellipse">
              <a:avLst/>
            </a:prstGeom>
            <a:solidFill>
              <a:srgbClr val="CC00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3" name="Oval 498"/>
            <p:cNvSpPr>
              <a:spLocks noChangeAspect="1" noChangeArrowheads="1"/>
            </p:cNvSpPr>
            <p:nvPr/>
          </p:nvSpPr>
          <p:spPr bwMode="auto">
            <a:xfrm>
              <a:off x="-273" y="2202"/>
              <a:ext cx="27" cy="27"/>
            </a:xfrm>
            <a:prstGeom prst="ellipse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4" name="Oval 499"/>
            <p:cNvSpPr>
              <a:spLocks noChangeAspect="1" noChangeArrowheads="1"/>
            </p:cNvSpPr>
            <p:nvPr/>
          </p:nvSpPr>
          <p:spPr bwMode="auto">
            <a:xfrm>
              <a:off x="-357" y="2202"/>
              <a:ext cx="27" cy="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5" name="Rectangle 500"/>
            <p:cNvSpPr>
              <a:spLocks noChangeArrowheads="1"/>
            </p:cNvSpPr>
            <p:nvPr/>
          </p:nvSpPr>
          <p:spPr bwMode="auto">
            <a:xfrm>
              <a:off x="503" y="2911"/>
              <a:ext cx="27" cy="4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6" name="Freeform 501"/>
            <p:cNvSpPr>
              <a:spLocks/>
            </p:cNvSpPr>
            <p:nvPr/>
          </p:nvSpPr>
          <p:spPr bwMode="auto">
            <a:xfrm>
              <a:off x="-341" y="2161"/>
              <a:ext cx="855" cy="773"/>
            </a:xfrm>
            <a:custGeom>
              <a:avLst/>
              <a:gdLst>
                <a:gd name="T0" fmla="*/ 0 w 855"/>
                <a:gd name="T1" fmla="*/ 49 h 773"/>
                <a:gd name="T2" fmla="*/ 64 w 855"/>
                <a:gd name="T3" fmla="*/ 9 h 773"/>
                <a:gd name="T4" fmla="*/ 153 w 855"/>
                <a:gd name="T5" fmla="*/ 30 h 773"/>
                <a:gd name="T6" fmla="*/ 247 w 855"/>
                <a:gd name="T7" fmla="*/ 190 h 773"/>
                <a:gd name="T8" fmla="*/ 357 w 855"/>
                <a:gd name="T9" fmla="*/ 528 h 773"/>
                <a:gd name="T10" fmla="*/ 456 w 855"/>
                <a:gd name="T11" fmla="*/ 705 h 773"/>
                <a:gd name="T12" fmla="*/ 538 w 855"/>
                <a:gd name="T13" fmla="*/ 757 h 773"/>
                <a:gd name="T14" fmla="*/ 645 w 855"/>
                <a:gd name="T15" fmla="*/ 771 h 773"/>
                <a:gd name="T16" fmla="*/ 855 w 855"/>
                <a:gd name="T17" fmla="*/ 772 h 7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55" h="773">
                  <a:moveTo>
                    <a:pt x="0" y="49"/>
                  </a:moveTo>
                  <a:cubicBezTo>
                    <a:pt x="10" y="42"/>
                    <a:pt x="39" y="12"/>
                    <a:pt x="64" y="9"/>
                  </a:cubicBezTo>
                  <a:cubicBezTo>
                    <a:pt x="89" y="6"/>
                    <a:pt x="123" y="0"/>
                    <a:pt x="153" y="30"/>
                  </a:cubicBezTo>
                  <a:cubicBezTo>
                    <a:pt x="183" y="60"/>
                    <a:pt x="213" y="107"/>
                    <a:pt x="247" y="190"/>
                  </a:cubicBezTo>
                  <a:cubicBezTo>
                    <a:pt x="281" y="273"/>
                    <a:pt x="322" y="442"/>
                    <a:pt x="357" y="528"/>
                  </a:cubicBezTo>
                  <a:cubicBezTo>
                    <a:pt x="392" y="614"/>
                    <a:pt x="426" y="667"/>
                    <a:pt x="456" y="705"/>
                  </a:cubicBezTo>
                  <a:cubicBezTo>
                    <a:pt x="486" y="743"/>
                    <a:pt x="506" y="746"/>
                    <a:pt x="538" y="757"/>
                  </a:cubicBezTo>
                  <a:cubicBezTo>
                    <a:pt x="570" y="768"/>
                    <a:pt x="592" y="769"/>
                    <a:pt x="645" y="771"/>
                  </a:cubicBezTo>
                  <a:cubicBezTo>
                    <a:pt x="698" y="773"/>
                    <a:pt x="811" y="772"/>
                    <a:pt x="855" y="772"/>
                  </a:cubicBezTo>
                </a:path>
              </a:pathLst>
            </a:custGeom>
            <a:noFill/>
            <a:ln w="2857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" name="Rectangle 502"/>
            <p:cNvSpPr>
              <a:spLocks noChangeArrowheads="1"/>
            </p:cNvSpPr>
            <p:nvPr/>
          </p:nvSpPr>
          <p:spPr bwMode="auto">
            <a:xfrm>
              <a:off x="503" y="2856"/>
              <a:ext cx="27" cy="45"/>
            </a:xfrm>
            <a:prstGeom prst="rect">
              <a:avLst/>
            </a:prstGeom>
            <a:solidFill>
              <a:srgbClr val="CC00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8" name="Freeform 503"/>
            <p:cNvSpPr>
              <a:spLocks/>
            </p:cNvSpPr>
            <p:nvPr/>
          </p:nvSpPr>
          <p:spPr bwMode="auto">
            <a:xfrm>
              <a:off x="-302" y="2164"/>
              <a:ext cx="819" cy="714"/>
            </a:xfrm>
            <a:custGeom>
              <a:avLst/>
              <a:gdLst>
                <a:gd name="T0" fmla="*/ 0 w 819"/>
                <a:gd name="T1" fmla="*/ 52 h 714"/>
                <a:gd name="T2" fmla="*/ 57 w 819"/>
                <a:gd name="T3" fmla="*/ 10 h 714"/>
                <a:gd name="T4" fmla="*/ 147 w 819"/>
                <a:gd name="T5" fmla="*/ 31 h 714"/>
                <a:gd name="T6" fmla="*/ 234 w 819"/>
                <a:gd name="T7" fmla="*/ 196 h 714"/>
                <a:gd name="T8" fmla="*/ 349 w 819"/>
                <a:gd name="T9" fmla="*/ 532 h 714"/>
                <a:gd name="T10" fmla="*/ 421 w 819"/>
                <a:gd name="T11" fmla="*/ 651 h 714"/>
                <a:gd name="T12" fmla="*/ 526 w 819"/>
                <a:gd name="T13" fmla="*/ 703 h 714"/>
                <a:gd name="T14" fmla="*/ 693 w 819"/>
                <a:gd name="T15" fmla="*/ 712 h 714"/>
                <a:gd name="T16" fmla="*/ 819 w 819"/>
                <a:gd name="T17" fmla="*/ 714 h 7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19" h="714">
                  <a:moveTo>
                    <a:pt x="0" y="52"/>
                  </a:moveTo>
                  <a:cubicBezTo>
                    <a:pt x="9" y="45"/>
                    <a:pt x="33" y="13"/>
                    <a:pt x="57" y="10"/>
                  </a:cubicBezTo>
                  <a:cubicBezTo>
                    <a:pt x="81" y="7"/>
                    <a:pt x="118" y="0"/>
                    <a:pt x="147" y="31"/>
                  </a:cubicBezTo>
                  <a:cubicBezTo>
                    <a:pt x="176" y="62"/>
                    <a:pt x="200" y="112"/>
                    <a:pt x="234" y="196"/>
                  </a:cubicBezTo>
                  <a:cubicBezTo>
                    <a:pt x="268" y="280"/>
                    <a:pt x="318" y="456"/>
                    <a:pt x="349" y="532"/>
                  </a:cubicBezTo>
                  <a:cubicBezTo>
                    <a:pt x="380" y="608"/>
                    <a:pt x="392" y="623"/>
                    <a:pt x="421" y="651"/>
                  </a:cubicBezTo>
                  <a:cubicBezTo>
                    <a:pt x="450" y="679"/>
                    <a:pt x="481" y="693"/>
                    <a:pt x="526" y="703"/>
                  </a:cubicBezTo>
                  <a:cubicBezTo>
                    <a:pt x="571" y="713"/>
                    <a:pt x="644" y="710"/>
                    <a:pt x="693" y="712"/>
                  </a:cubicBezTo>
                  <a:cubicBezTo>
                    <a:pt x="742" y="714"/>
                    <a:pt x="793" y="714"/>
                    <a:pt x="819" y="714"/>
                  </a:cubicBezTo>
                </a:path>
              </a:pathLst>
            </a:custGeom>
            <a:noFill/>
            <a:ln w="28575" cap="flat" cmpd="sng">
              <a:solidFill>
                <a:srgbClr val="CC00CC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9" name="Oval 504"/>
            <p:cNvSpPr>
              <a:spLocks noChangeAspect="1" noChangeArrowheads="1"/>
            </p:cNvSpPr>
            <p:nvPr/>
          </p:nvSpPr>
          <p:spPr bwMode="auto">
            <a:xfrm>
              <a:off x="-375" y="2178"/>
              <a:ext cx="27" cy="27"/>
            </a:xfrm>
            <a:prstGeom prst="ellipse">
              <a:avLst/>
            </a:prstGeom>
            <a:solidFill>
              <a:srgbClr val="CC00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0" name="Rectangle 505"/>
            <p:cNvSpPr>
              <a:spLocks noChangeArrowheads="1"/>
            </p:cNvSpPr>
            <p:nvPr/>
          </p:nvSpPr>
          <p:spPr bwMode="auto">
            <a:xfrm flipH="1">
              <a:off x="499" y="1672"/>
              <a:ext cx="34" cy="68"/>
            </a:xfrm>
            <a:prstGeom prst="rect">
              <a:avLst/>
            </a:prstGeom>
            <a:solidFill>
              <a:srgbClr val="CC00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1" name="Freeform 506"/>
            <p:cNvSpPr>
              <a:spLocks/>
            </p:cNvSpPr>
            <p:nvPr/>
          </p:nvSpPr>
          <p:spPr bwMode="auto">
            <a:xfrm>
              <a:off x="-361" y="1388"/>
              <a:ext cx="882" cy="800"/>
            </a:xfrm>
            <a:custGeom>
              <a:avLst/>
              <a:gdLst>
                <a:gd name="T0" fmla="*/ 0 w 882"/>
                <a:gd name="T1" fmla="*/ 800 h 800"/>
                <a:gd name="T2" fmla="*/ 54 w 882"/>
                <a:gd name="T3" fmla="*/ 731 h 800"/>
                <a:gd name="T4" fmla="*/ 254 w 882"/>
                <a:gd name="T5" fmla="*/ 600 h 800"/>
                <a:gd name="T6" fmla="*/ 403 w 882"/>
                <a:gd name="T7" fmla="*/ 367 h 800"/>
                <a:gd name="T8" fmla="*/ 525 w 882"/>
                <a:gd name="T9" fmla="*/ 115 h 800"/>
                <a:gd name="T10" fmla="*/ 681 w 882"/>
                <a:gd name="T11" fmla="*/ 9 h 800"/>
                <a:gd name="T12" fmla="*/ 822 w 882"/>
                <a:gd name="T13" fmla="*/ 63 h 800"/>
                <a:gd name="T14" fmla="*/ 873 w 882"/>
                <a:gd name="T15" fmla="*/ 187 h 800"/>
                <a:gd name="T16" fmla="*/ 876 w 882"/>
                <a:gd name="T17" fmla="*/ 315 h 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82" h="800">
                  <a:moveTo>
                    <a:pt x="0" y="800"/>
                  </a:moveTo>
                  <a:cubicBezTo>
                    <a:pt x="8" y="776"/>
                    <a:pt x="12" y="764"/>
                    <a:pt x="54" y="731"/>
                  </a:cubicBezTo>
                  <a:cubicBezTo>
                    <a:pt x="96" y="698"/>
                    <a:pt x="196" y="661"/>
                    <a:pt x="254" y="600"/>
                  </a:cubicBezTo>
                  <a:cubicBezTo>
                    <a:pt x="312" y="539"/>
                    <a:pt x="358" y="448"/>
                    <a:pt x="403" y="367"/>
                  </a:cubicBezTo>
                  <a:cubicBezTo>
                    <a:pt x="448" y="286"/>
                    <a:pt x="479" y="175"/>
                    <a:pt x="525" y="115"/>
                  </a:cubicBezTo>
                  <a:cubicBezTo>
                    <a:pt x="571" y="55"/>
                    <a:pt x="632" y="18"/>
                    <a:pt x="681" y="9"/>
                  </a:cubicBezTo>
                  <a:cubicBezTo>
                    <a:pt x="730" y="0"/>
                    <a:pt x="790" y="33"/>
                    <a:pt x="822" y="63"/>
                  </a:cubicBezTo>
                  <a:cubicBezTo>
                    <a:pt x="854" y="93"/>
                    <a:pt x="864" y="145"/>
                    <a:pt x="873" y="187"/>
                  </a:cubicBezTo>
                  <a:cubicBezTo>
                    <a:pt x="882" y="229"/>
                    <a:pt x="875" y="288"/>
                    <a:pt x="876" y="315"/>
                  </a:cubicBezTo>
                </a:path>
              </a:pathLst>
            </a:custGeom>
            <a:noFill/>
            <a:ln w="28575" cap="flat" cmpd="sng">
              <a:solidFill>
                <a:srgbClr val="CC00CC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52" name="Group 507"/>
          <p:cNvGrpSpPr>
            <a:grpSpLocks noChangeAspect="1"/>
          </p:cNvGrpSpPr>
          <p:nvPr/>
        </p:nvGrpSpPr>
        <p:grpSpPr bwMode="auto">
          <a:xfrm>
            <a:off x="2951336" y="627807"/>
            <a:ext cx="3430588" cy="3305175"/>
            <a:chOff x="-1629" y="927"/>
            <a:chExt cx="2161" cy="2082"/>
          </a:xfrm>
        </p:grpSpPr>
        <p:sp>
          <p:nvSpPr>
            <p:cNvPr id="753" name="Line 508"/>
            <p:cNvSpPr>
              <a:spLocks noChangeShapeType="1"/>
            </p:cNvSpPr>
            <p:nvPr/>
          </p:nvSpPr>
          <p:spPr bwMode="auto">
            <a:xfrm>
              <a:off x="-1563" y="2638"/>
              <a:ext cx="163" cy="16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4" name="Line 509"/>
            <p:cNvSpPr>
              <a:spLocks noChangeShapeType="1"/>
            </p:cNvSpPr>
            <p:nvPr/>
          </p:nvSpPr>
          <p:spPr bwMode="auto">
            <a:xfrm>
              <a:off x="-1551" y="2388"/>
              <a:ext cx="120" cy="119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5" name="Freeform 510"/>
            <p:cNvSpPr>
              <a:spLocks/>
            </p:cNvSpPr>
            <p:nvPr/>
          </p:nvSpPr>
          <p:spPr bwMode="auto">
            <a:xfrm>
              <a:off x="-1605" y="1995"/>
              <a:ext cx="183" cy="431"/>
            </a:xfrm>
            <a:custGeom>
              <a:avLst/>
              <a:gdLst>
                <a:gd name="T0" fmla="*/ 0 w 183"/>
                <a:gd name="T1" fmla="*/ 431 h 431"/>
                <a:gd name="T2" fmla="*/ 9 w 183"/>
                <a:gd name="T3" fmla="*/ 372 h 431"/>
                <a:gd name="T4" fmla="*/ 73 w 183"/>
                <a:gd name="T5" fmla="*/ 388 h 431"/>
                <a:gd name="T6" fmla="*/ 102 w 183"/>
                <a:gd name="T7" fmla="*/ 267 h 431"/>
                <a:gd name="T8" fmla="*/ 135 w 183"/>
                <a:gd name="T9" fmla="*/ 165 h 431"/>
                <a:gd name="T10" fmla="*/ 73 w 183"/>
                <a:gd name="T11" fmla="*/ 143 h 431"/>
                <a:gd name="T12" fmla="*/ 81 w 183"/>
                <a:gd name="T13" fmla="*/ 117 h 431"/>
                <a:gd name="T14" fmla="*/ 90 w 183"/>
                <a:gd name="T15" fmla="*/ 93 h 431"/>
                <a:gd name="T16" fmla="*/ 102 w 183"/>
                <a:gd name="T17" fmla="*/ 65 h 431"/>
                <a:gd name="T18" fmla="*/ 164 w 183"/>
                <a:gd name="T19" fmla="*/ 91 h 431"/>
                <a:gd name="T20" fmla="*/ 183 w 183"/>
                <a:gd name="T21" fmla="*/ 43 h 431"/>
                <a:gd name="T22" fmla="*/ 119 w 183"/>
                <a:gd name="T23" fmla="*/ 17 h 431"/>
                <a:gd name="T24" fmla="*/ 128 w 183"/>
                <a:gd name="T25" fmla="*/ 0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3" h="431">
                  <a:moveTo>
                    <a:pt x="0" y="431"/>
                  </a:moveTo>
                  <a:lnTo>
                    <a:pt x="9" y="372"/>
                  </a:lnTo>
                  <a:lnTo>
                    <a:pt x="73" y="388"/>
                  </a:lnTo>
                  <a:lnTo>
                    <a:pt x="102" y="267"/>
                  </a:lnTo>
                  <a:lnTo>
                    <a:pt x="135" y="165"/>
                  </a:lnTo>
                  <a:lnTo>
                    <a:pt x="73" y="143"/>
                  </a:lnTo>
                  <a:lnTo>
                    <a:pt x="81" y="117"/>
                  </a:lnTo>
                  <a:lnTo>
                    <a:pt x="90" y="93"/>
                  </a:lnTo>
                  <a:lnTo>
                    <a:pt x="102" y="65"/>
                  </a:lnTo>
                  <a:lnTo>
                    <a:pt x="164" y="91"/>
                  </a:lnTo>
                  <a:lnTo>
                    <a:pt x="183" y="43"/>
                  </a:lnTo>
                  <a:lnTo>
                    <a:pt x="119" y="17"/>
                  </a:lnTo>
                  <a:lnTo>
                    <a:pt x="128" y="0"/>
                  </a:lnTo>
                </a:path>
              </a:pathLst>
            </a:custGeom>
            <a:noFill/>
            <a:ln w="28575" cmpd="sng">
              <a:solidFill>
                <a:srgbClr val="6666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6" name="Freeform 511"/>
            <p:cNvSpPr>
              <a:spLocks/>
            </p:cNvSpPr>
            <p:nvPr/>
          </p:nvSpPr>
          <p:spPr bwMode="auto">
            <a:xfrm>
              <a:off x="-1629" y="2483"/>
              <a:ext cx="236" cy="526"/>
            </a:xfrm>
            <a:custGeom>
              <a:avLst/>
              <a:gdLst>
                <a:gd name="T0" fmla="*/ 14 w 236"/>
                <a:gd name="T1" fmla="*/ 0 h 526"/>
                <a:gd name="T2" fmla="*/ 9 w 236"/>
                <a:gd name="T3" fmla="*/ 60 h 526"/>
                <a:gd name="T4" fmla="*/ 207 w 236"/>
                <a:gd name="T5" fmla="*/ 60 h 526"/>
                <a:gd name="T6" fmla="*/ 209 w 236"/>
                <a:gd name="T7" fmla="*/ 60 h 526"/>
                <a:gd name="T8" fmla="*/ 212 w 236"/>
                <a:gd name="T9" fmla="*/ 60 h 526"/>
                <a:gd name="T10" fmla="*/ 214 w 236"/>
                <a:gd name="T11" fmla="*/ 60 h 526"/>
                <a:gd name="T12" fmla="*/ 214 w 236"/>
                <a:gd name="T13" fmla="*/ 62 h 526"/>
                <a:gd name="T14" fmla="*/ 214 w 236"/>
                <a:gd name="T15" fmla="*/ 65 h 526"/>
                <a:gd name="T16" fmla="*/ 214 w 236"/>
                <a:gd name="T17" fmla="*/ 67 h 526"/>
                <a:gd name="T18" fmla="*/ 214 w 236"/>
                <a:gd name="T19" fmla="*/ 69 h 526"/>
                <a:gd name="T20" fmla="*/ 212 w 236"/>
                <a:gd name="T21" fmla="*/ 69 h 526"/>
                <a:gd name="T22" fmla="*/ 212 w 236"/>
                <a:gd name="T23" fmla="*/ 72 h 526"/>
                <a:gd name="T24" fmla="*/ 209 w 236"/>
                <a:gd name="T25" fmla="*/ 72 h 526"/>
                <a:gd name="T26" fmla="*/ 2 w 236"/>
                <a:gd name="T27" fmla="*/ 167 h 526"/>
                <a:gd name="T28" fmla="*/ 0 w 236"/>
                <a:gd name="T29" fmla="*/ 236 h 526"/>
                <a:gd name="T30" fmla="*/ 2 w 236"/>
                <a:gd name="T31" fmla="*/ 303 h 526"/>
                <a:gd name="T32" fmla="*/ 4 w 236"/>
                <a:gd name="T33" fmla="*/ 369 h 526"/>
                <a:gd name="T34" fmla="*/ 229 w 236"/>
                <a:gd name="T35" fmla="*/ 369 h 526"/>
                <a:gd name="T36" fmla="*/ 231 w 236"/>
                <a:gd name="T37" fmla="*/ 369 h 526"/>
                <a:gd name="T38" fmla="*/ 233 w 236"/>
                <a:gd name="T39" fmla="*/ 369 h 526"/>
                <a:gd name="T40" fmla="*/ 233 w 236"/>
                <a:gd name="T41" fmla="*/ 372 h 526"/>
                <a:gd name="T42" fmla="*/ 236 w 236"/>
                <a:gd name="T43" fmla="*/ 372 h 526"/>
                <a:gd name="T44" fmla="*/ 236 w 236"/>
                <a:gd name="T45" fmla="*/ 374 h 526"/>
                <a:gd name="T46" fmla="*/ 236 w 236"/>
                <a:gd name="T47" fmla="*/ 376 h 526"/>
                <a:gd name="T48" fmla="*/ 233 w 236"/>
                <a:gd name="T49" fmla="*/ 376 h 526"/>
                <a:gd name="T50" fmla="*/ 233 w 236"/>
                <a:gd name="T51" fmla="*/ 379 h 526"/>
                <a:gd name="T52" fmla="*/ 231 w 236"/>
                <a:gd name="T53" fmla="*/ 379 h 526"/>
                <a:gd name="T54" fmla="*/ 231 w 236"/>
                <a:gd name="T55" fmla="*/ 381 h 526"/>
                <a:gd name="T56" fmla="*/ 19 w 236"/>
                <a:gd name="T57" fmla="*/ 491 h 526"/>
                <a:gd name="T58" fmla="*/ 21 w 236"/>
                <a:gd name="T59" fmla="*/ 515 h 526"/>
                <a:gd name="T60" fmla="*/ 24 w 236"/>
                <a:gd name="T61" fmla="*/ 526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36" h="526">
                  <a:moveTo>
                    <a:pt x="14" y="0"/>
                  </a:moveTo>
                  <a:lnTo>
                    <a:pt x="9" y="60"/>
                  </a:lnTo>
                  <a:lnTo>
                    <a:pt x="207" y="60"/>
                  </a:lnTo>
                  <a:lnTo>
                    <a:pt x="209" y="60"/>
                  </a:lnTo>
                  <a:lnTo>
                    <a:pt x="212" y="60"/>
                  </a:lnTo>
                  <a:lnTo>
                    <a:pt x="214" y="60"/>
                  </a:lnTo>
                  <a:lnTo>
                    <a:pt x="214" y="62"/>
                  </a:lnTo>
                  <a:lnTo>
                    <a:pt x="214" y="65"/>
                  </a:lnTo>
                  <a:lnTo>
                    <a:pt x="214" y="67"/>
                  </a:lnTo>
                  <a:lnTo>
                    <a:pt x="214" y="69"/>
                  </a:lnTo>
                  <a:lnTo>
                    <a:pt x="212" y="69"/>
                  </a:lnTo>
                  <a:lnTo>
                    <a:pt x="212" y="72"/>
                  </a:lnTo>
                  <a:lnTo>
                    <a:pt x="209" y="72"/>
                  </a:lnTo>
                  <a:lnTo>
                    <a:pt x="2" y="167"/>
                  </a:lnTo>
                  <a:lnTo>
                    <a:pt x="0" y="236"/>
                  </a:lnTo>
                  <a:lnTo>
                    <a:pt x="2" y="303"/>
                  </a:lnTo>
                  <a:lnTo>
                    <a:pt x="4" y="369"/>
                  </a:lnTo>
                  <a:lnTo>
                    <a:pt x="229" y="369"/>
                  </a:lnTo>
                  <a:lnTo>
                    <a:pt x="231" y="369"/>
                  </a:lnTo>
                  <a:lnTo>
                    <a:pt x="233" y="369"/>
                  </a:lnTo>
                  <a:lnTo>
                    <a:pt x="233" y="372"/>
                  </a:lnTo>
                  <a:lnTo>
                    <a:pt x="236" y="372"/>
                  </a:lnTo>
                  <a:lnTo>
                    <a:pt x="236" y="374"/>
                  </a:lnTo>
                  <a:lnTo>
                    <a:pt x="236" y="376"/>
                  </a:lnTo>
                  <a:lnTo>
                    <a:pt x="233" y="376"/>
                  </a:lnTo>
                  <a:lnTo>
                    <a:pt x="233" y="379"/>
                  </a:lnTo>
                  <a:lnTo>
                    <a:pt x="231" y="379"/>
                  </a:lnTo>
                  <a:lnTo>
                    <a:pt x="231" y="381"/>
                  </a:lnTo>
                  <a:lnTo>
                    <a:pt x="19" y="491"/>
                  </a:lnTo>
                  <a:lnTo>
                    <a:pt x="21" y="515"/>
                  </a:lnTo>
                  <a:lnTo>
                    <a:pt x="24" y="526"/>
                  </a:lnTo>
                </a:path>
              </a:pathLst>
            </a:custGeom>
            <a:noFill/>
            <a:ln w="28575" cmpd="sng">
              <a:solidFill>
                <a:srgbClr val="6666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7" name="Line 512"/>
            <p:cNvSpPr>
              <a:spLocks noChangeShapeType="1"/>
            </p:cNvSpPr>
            <p:nvPr/>
          </p:nvSpPr>
          <p:spPr bwMode="auto">
            <a:xfrm flipV="1">
              <a:off x="-1491" y="2493"/>
              <a:ext cx="1" cy="4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8" name="Line 513"/>
            <p:cNvSpPr>
              <a:spLocks noChangeShapeType="1"/>
            </p:cNvSpPr>
            <p:nvPr/>
          </p:nvSpPr>
          <p:spPr bwMode="auto">
            <a:xfrm flipV="1">
              <a:off x="-1482" y="2781"/>
              <a:ext cx="1" cy="6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9" name="Freeform 514"/>
            <p:cNvSpPr>
              <a:spLocks/>
            </p:cNvSpPr>
            <p:nvPr/>
          </p:nvSpPr>
          <p:spPr bwMode="auto">
            <a:xfrm>
              <a:off x="-1434" y="2052"/>
              <a:ext cx="34" cy="31"/>
            </a:xfrm>
            <a:custGeom>
              <a:avLst/>
              <a:gdLst>
                <a:gd name="T0" fmla="*/ 17 w 34"/>
                <a:gd name="T1" fmla="*/ 0 h 31"/>
                <a:gd name="T2" fmla="*/ 19 w 34"/>
                <a:gd name="T3" fmla="*/ 0 h 31"/>
                <a:gd name="T4" fmla="*/ 22 w 34"/>
                <a:gd name="T5" fmla="*/ 0 h 31"/>
                <a:gd name="T6" fmla="*/ 24 w 34"/>
                <a:gd name="T7" fmla="*/ 0 h 31"/>
                <a:gd name="T8" fmla="*/ 24 w 34"/>
                <a:gd name="T9" fmla="*/ 3 h 31"/>
                <a:gd name="T10" fmla="*/ 26 w 34"/>
                <a:gd name="T11" fmla="*/ 3 h 31"/>
                <a:gd name="T12" fmla="*/ 29 w 34"/>
                <a:gd name="T13" fmla="*/ 3 h 31"/>
                <a:gd name="T14" fmla="*/ 29 w 34"/>
                <a:gd name="T15" fmla="*/ 5 h 31"/>
                <a:gd name="T16" fmla="*/ 31 w 34"/>
                <a:gd name="T17" fmla="*/ 5 h 31"/>
                <a:gd name="T18" fmla="*/ 31 w 34"/>
                <a:gd name="T19" fmla="*/ 8 h 31"/>
                <a:gd name="T20" fmla="*/ 31 w 34"/>
                <a:gd name="T21" fmla="*/ 10 h 31"/>
                <a:gd name="T22" fmla="*/ 34 w 34"/>
                <a:gd name="T23" fmla="*/ 10 h 31"/>
                <a:gd name="T24" fmla="*/ 34 w 34"/>
                <a:gd name="T25" fmla="*/ 12 h 31"/>
                <a:gd name="T26" fmla="*/ 34 w 34"/>
                <a:gd name="T27" fmla="*/ 15 h 31"/>
                <a:gd name="T28" fmla="*/ 34 w 34"/>
                <a:gd name="T29" fmla="*/ 17 h 31"/>
                <a:gd name="T30" fmla="*/ 34 w 34"/>
                <a:gd name="T31" fmla="*/ 19 h 31"/>
                <a:gd name="T32" fmla="*/ 34 w 34"/>
                <a:gd name="T33" fmla="*/ 22 h 31"/>
                <a:gd name="T34" fmla="*/ 31 w 34"/>
                <a:gd name="T35" fmla="*/ 22 h 31"/>
                <a:gd name="T36" fmla="*/ 31 w 34"/>
                <a:gd name="T37" fmla="*/ 24 h 31"/>
                <a:gd name="T38" fmla="*/ 31 w 34"/>
                <a:gd name="T39" fmla="*/ 27 h 31"/>
                <a:gd name="T40" fmla="*/ 29 w 34"/>
                <a:gd name="T41" fmla="*/ 27 h 31"/>
                <a:gd name="T42" fmla="*/ 29 w 34"/>
                <a:gd name="T43" fmla="*/ 29 h 31"/>
                <a:gd name="T44" fmla="*/ 26 w 34"/>
                <a:gd name="T45" fmla="*/ 29 h 31"/>
                <a:gd name="T46" fmla="*/ 24 w 34"/>
                <a:gd name="T47" fmla="*/ 29 h 31"/>
                <a:gd name="T48" fmla="*/ 24 w 34"/>
                <a:gd name="T49" fmla="*/ 31 h 31"/>
                <a:gd name="T50" fmla="*/ 22 w 34"/>
                <a:gd name="T51" fmla="*/ 31 h 31"/>
                <a:gd name="T52" fmla="*/ 19 w 34"/>
                <a:gd name="T53" fmla="*/ 31 h 31"/>
                <a:gd name="T54" fmla="*/ 17 w 34"/>
                <a:gd name="T55" fmla="*/ 31 h 31"/>
                <a:gd name="T56" fmla="*/ 14 w 34"/>
                <a:gd name="T57" fmla="*/ 31 h 31"/>
                <a:gd name="T58" fmla="*/ 12 w 34"/>
                <a:gd name="T59" fmla="*/ 31 h 31"/>
                <a:gd name="T60" fmla="*/ 10 w 34"/>
                <a:gd name="T61" fmla="*/ 31 h 31"/>
                <a:gd name="T62" fmla="*/ 10 w 34"/>
                <a:gd name="T63" fmla="*/ 29 h 31"/>
                <a:gd name="T64" fmla="*/ 7 w 34"/>
                <a:gd name="T65" fmla="*/ 29 h 31"/>
                <a:gd name="T66" fmla="*/ 5 w 34"/>
                <a:gd name="T67" fmla="*/ 27 h 31"/>
                <a:gd name="T68" fmla="*/ 5 w 34"/>
                <a:gd name="T69" fmla="*/ 24 h 31"/>
                <a:gd name="T70" fmla="*/ 3 w 34"/>
                <a:gd name="T71" fmla="*/ 24 h 31"/>
                <a:gd name="T72" fmla="*/ 3 w 34"/>
                <a:gd name="T73" fmla="*/ 22 h 31"/>
                <a:gd name="T74" fmla="*/ 3 w 34"/>
                <a:gd name="T75" fmla="*/ 19 h 31"/>
                <a:gd name="T76" fmla="*/ 0 w 34"/>
                <a:gd name="T77" fmla="*/ 17 h 31"/>
                <a:gd name="T78" fmla="*/ 0 w 34"/>
                <a:gd name="T79" fmla="*/ 15 h 31"/>
                <a:gd name="T80" fmla="*/ 3 w 34"/>
                <a:gd name="T81" fmla="*/ 15 h 31"/>
                <a:gd name="T82" fmla="*/ 3 w 34"/>
                <a:gd name="T83" fmla="*/ 12 h 31"/>
                <a:gd name="T84" fmla="*/ 3 w 34"/>
                <a:gd name="T85" fmla="*/ 10 h 31"/>
                <a:gd name="T86" fmla="*/ 3 w 34"/>
                <a:gd name="T87" fmla="*/ 8 h 31"/>
                <a:gd name="T88" fmla="*/ 5 w 34"/>
                <a:gd name="T89" fmla="*/ 8 h 31"/>
                <a:gd name="T90" fmla="*/ 5 w 34"/>
                <a:gd name="T91" fmla="*/ 5 h 31"/>
                <a:gd name="T92" fmla="*/ 7 w 34"/>
                <a:gd name="T93" fmla="*/ 5 h 31"/>
                <a:gd name="T94" fmla="*/ 7 w 34"/>
                <a:gd name="T95" fmla="*/ 3 h 31"/>
                <a:gd name="T96" fmla="*/ 10 w 34"/>
                <a:gd name="T97" fmla="*/ 3 h 31"/>
                <a:gd name="T98" fmla="*/ 10 w 34"/>
                <a:gd name="T99" fmla="*/ 0 h 31"/>
                <a:gd name="T100" fmla="*/ 12 w 34"/>
                <a:gd name="T101" fmla="*/ 0 h 31"/>
                <a:gd name="T102" fmla="*/ 14 w 34"/>
                <a:gd name="T103" fmla="*/ 0 h 31"/>
                <a:gd name="T104" fmla="*/ 17 w 34"/>
                <a:gd name="T10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4" h="31">
                  <a:moveTo>
                    <a:pt x="17" y="0"/>
                  </a:moveTo>
                  <a:lnTo>
                    <a:pt x="19" y="0"/>
                  </a:lnTo>
                  <a:lnTo>
                    <a:pt x="22" y="0"/>
                  </a:lnTo>
                  <a:lnTo>
                    <a:pt x="24" y="0"/>
                  </a:lnTo>
                  <a:lnTo>
                    <a:pt x="24" y="3"/>
                  </a:lnTo>
                  <a:lnTo>
                    <a:pt x="26" y="3"/>
                  </a:lnTo>
                  <a:lnTo>
                    <a:pt x="29" y="3"/>
                  </a:lnTo>
                  <a:lnTo>
                    <a:pt x="29" y="5"/>
                  </a:lnTo>
                  <a:lnTo>
                    <a:pt x="31" y="5"/>
                  </a:lnTo>
                  <a:lnTo>
                    <a:pt x="31" y="8"/>
                  </a:lnTo>
                  <a:lnTo>
                    <a:pt x="31" y="10"/>
                  </a:lnTo>
                  <a:lnTo>
                    <a:pt x="34" y="10"/>
                  </a:lnTo>
                  <a:lnTo>
                    <a:pt x="34" y="12"/>
                  </a:lnTo>
                  <a:lnTo>
                    <a:pt x="34" y="15"/>
                  </a:lnTo>
                  <a:lnTo>
                    <a:pt x="34" y="17"/>
                  </a:lnTo>
                  <a:lnTo>
                    <a:pt x="34" y="19"/>
                  </a:lnTo>
                  <a:lnTo>
                    <a:pt x="34" y="22"/>
                  </a:lnTo>
                  <a:lnTo>
                    <a:pt x="31" y="22"/>
                  </a:lnTo>
                  <a:lnTo>
                    <a:pt x="31" y="24"/>
                  </a:lnTo>
                  <a:lnTo>
                    <a:pt x="31" y="27"/>
                  </a:lnTo>
                  <a:lnTo>
                    <a:pt x="29" y="27"/>
                  </a:lnTo>
                  <a:lnTo>
                    <a:pt x="29" y="29"/>
                  </a:lnTo>
                  <a:lnTo>
                    <a:pt x="26" y="29"/>
                  </a:lnTo>
                  <a:lnTo>
                    <a:pt x="24" y="29"/>
                  </a:lnTo>
                  <a:lnTo>
                    <a:pt x="24" y="31"/>
                  </a:lnTo>
                  <a:lnTo>
                    <a:pt x="22" y="31"/>
                  </a:lnTo>
                  <a:lnTo>
                    <a:pt x="19" y="31"/>
                  </a:lnTo>
                  <a:lnTo>
                    <a:pt x="17" y="31"/>
                  </a:lnTo>
                  <a:lnTo>
                    <a:pt x="14" y="31"/>
                  </a:lnTo>
                  <a:lnTo>
                    <a:pt x="12" y="31"/>
                  </a:lnTo>
                  <a:lnTo>
                    <a:pt x="10" y="31"/>
                  </a:lnTo>
                  <a:lnTo>
                    <a:pt x="10" y="29"/>
                  </a:lnTo>
                  <a:lnTo>
                    <a:pt x="7" y="29"/>
                  </a:lnTo>
                  <a:lnTo>
                    <a:pt x="5" y="27"/>
                  </a:lnTo>
                  <a:lnTo>
                    <a:pt x="5" y="24"/>
                  </a:lnTo>
                  <a:lnTo>
                    <a:pt x="3" y="24"/>
                  </a:lnTo>
                  <a:lnTo>
                    <a:pt x="3" y="22"/>
                  </a:lnTo>
                  <a:lnTo>
                    <a:pt x="3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3" y="15"/>
                  </a:lnTo>
                  <a:lnTo>
                    <a:pt x="3" y="12"/>
                  </a:lnTo>
                  <a:lnTo>
                    <a:pt x="3" y="10"/>
                  </a:lnTo>
                  <a:lnTo>
                    <a:pt x="3" y="8"/>
                  </a:lnTo>
                  <a:lnTo>
                    <a:pt x="5" y="8"/>
                  </a:lnTo>
                  <a:lnTo>
                    <a:pt x="5" y="5"/>
                  </a:lnTo>
                  <a:lnTo>
                    <a:pt x="7" y="5"/>
                  </a:lnTo>
                  <a:lnTo>
                    <a:pt x="7" y="3"/>
                  </a:lnTo>
                  <a:lnTo>
                    <a:pt x="10" y="3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A000"/>
            </a:solidFill>
            <a:ln w="635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0" name="Freeform 515"/>
            <p:cNvSpPr>
              <a:spLocks/>
            </p:cNvSpPr>
            <p:nvPr/>
          </p:nvSpPr>
          <p:spPr bwMode="auto">
            <a:xfrm>
              <a:off x="-1489" y="2193"/>
              <a:ext cx="72" cy="71"/>
            </a:xfrm>
            <a:custGeom>
              <a:avLst/>
              <a:gdLst>
                <a:gd name="T0" fmla="*/ 38 w 72"/>
                <a:gd name="T1" fmla="*/ 0 h 71"/>
                <a:gd name="T2" fmla="*/ 43 w 72"/>
                <a:gd name="T3" fmla="*/ 0 h 71"/>
                <a:gd name="T4" fmla="*/ 48 w 72"/>
                <a:gd name="T5" fmla="*/ 2 h 71"/>
                <a:gd name="T6" fmla="*/ 53 w 72"/>
                <a:gd name="T7" fmla="*/ 2 h 71"/>
                <a:gd name="T8" fmla="*/ 55 w 72"/>
                <a:gd name="T9" fmla="*/ 5 h 71"/>
                <a:gd name="T10" fmla="*/ 60 w 72"/>
                <a:gd name="T11" fmla="*/ 7 h 71"/>
                <a:gd name="T12" fmla="*/ 62 w 72"/>
                <a:gd name="T13" fmla="*/ 9 h 71"/>
                <a:gd name="T14" fmla="*/ 65 w 72"/>
                <a:gd name="T15" fmla="*/ 12 h 71"/>
                <a:gd name="T16" fmla="*/ 67 w 72"/>
                <a:gd name="T17" fmla="*/ 17 h 71"/>
                <a:gd name="T18" fmla="*/ 69 w 72"/>
                <a:gd name="T19" fmla="*/ 21 h 71"/>
                <a:gd name="T20" fmla="*/ 72 w 72"/>
                <a:gd name="T21" fmla="*/ 26 h 71"/>
                <a:gd name="T22" fmla="*/ 72 w 72"/>
                <a:gd name="T23" fmla="*/ 31 h 71"/>
                <a:gd name="T24" fmla="*/ 72 w 72"/>
                <a:gd name="T25" fmla="*/ 36 h 71"/>
                <a:gd name="T26" fmla="*/ 72 w 72"/>
                <a:gd name="T27" fmla="*/ 40 h 71"/>
                <a:gd name="T28" fmla="*/ 72 w 72"/>
                <a:gd name="T29" fmla="*/ 45 h 71"/>
                <a:gd name="T30" fmla="*/ 69 w 72"/>
                <a:gd name="T31" fmla="*/ 47 h 71"/>
                <a:gd name="T32" fmla="*/ 69 w 72"/>
                <a:gd name="T33" fmla="*/ 52 h 71"/>
                <a:gd name="T34" fmla="*/ 65 w 72"/>
                <a:gd name="T35" fmla="*/ 57 h 71"/>
                <a:gd name="T36" fmla="*/ 62 w 72"/>
                <a:gd name="T37" fmla="*/ 59 h 71"/>
                <a:gd name="T38" fmla="*/ 60 w 72"/>
                <a:gd name="T39" fmla="*/ 62 h 71"/>
                <a:gd name="T40" fmla="*/ 58 w 72"/>
                <a:gd name="T41" fmla="*/ 64 h 71"/>
                <a:gd name="T42" fmla="*/ 55 w 72"/>
                <a:gd name="T43" fmla="*/ 67 h 71"/>
                <a:gd name="T44" fmla="*/ 53 w 72"/>
                <a:gd name="T45" fmla="*/ 69 h 71"/>
                <a:gd name="T46" fmla="*/ 48 w 72"/>
                <a:gd name="T47" fmla="*/ 69 h 71"/>
                <a:gd name="T48" fmla="*/ 43 w 72"/>
                <a:gd name="T49" fmla="*/ 71 h 71"/>
                <a:gd name="T50" fmla="*/ 38 w 72"/>
                <a:gd name="T51" fmla="*/ 71 h 71"/>
                <a:gd name="T52" fmla="*/ 34 w 72"/>
                <a:gd name="T53" fmla="*/ 71 h 71"/>
                <a:gd name="T54" fmla="*/ 29 w 72"/>
                <a:gd name="T55" fmla="*/ 71 h 71"/>
                <a:gd name="T56" fmla="*/ 24 w 72"/>
                <a:gd name="T57" fmla="*/ 69 h 71"/>
                <a:gd name="T58" fmla="*/ 19 w 72"/>
                <a:gd name="T59" fmla="*/ 67 h 71"/>
                <a:gd name="T60" fmla="*/ 15 w 72"/>
                <a:gd name="T61" fmla="*/ 64 h 71"/>
                <a:gd name="T62" fmla="*/ 10 w 72"/>
                <a:gd name="T63" fmla="*/ 59 h 71"/>
                <a:gd name="T64" fmla="*/ 7 w 72"/>
                <a:gd name="T65" fmla="*/ 55 h 71"/>
                <a:gd name="T66" fmla="*/ 5 w 72"/>
                <a:gd name="T67" fmla="*/ 52 h 71"/>
                <a:gd name="T68" fmla="*/ 3 w 72"/>
                <a:gd name="T69" fmla="*/ 47 h 71"/>
                <a:gd name="T70" fmla="*/ 3 w 72"/>
                <a:gd name="T71" fmla="*/ 43 h 71"/>
                <a:gd name="T72" fmla="*/ 0 w 72"/>
                <a:gd name="T73" fmla="*/ 38 h 71"/>
                <a:gd name="T74" fmla="*/ 0 w 72"/>
                <a:gd name="T75" fmla="*/ 33 h 71"/>
                <a:gd name="T76" fmla="*/ 3 w 72"/>
                <a:gd name="T77" fmla="*/ 28 h 71"/>
                <a:gd name="T78" fmla="*/ 3 w 72"/>
                <a:gd name="T79" fmla="*/ 24 h 71"/>
                <a:gd name="T80" fmla="*/ 5 w 72"/>
                <a:gd name="T81" fmla="*/ 21 h 71"/>
                <a:gd name="T82" fmla="*/ 5 w 72"/>
                <a:gd name="T83" fmla="*/ 17 h 71"/>
                <a:gd name="T84" fmla="*/ 7 w 72"/>
                <a:gd name="T85" fmla="*/ 14 h 71"/>
                <a:gd name="T86" fmla="*/ 12 w 72"/>
                <a:gd name="T87" fmla="*/ 9 h 71"/>
                <a:gd name="T88" fmla="*/ 17 w 72"/>
                <a:gd name="T89" fmla="*/ 7 h 71"/>
                <a:gd name="T90" fmla="*/ 22 w 72"/>
                <a:gd name="T91" fmla="*/ 2 h 71"/>
                <a:gd name="T92" fmla="*/ 27 w 72"/>
                <a:gd name="T93" fmla="*/ 2 h 71"/>
                <a:gd name="T94" fmla="*/ 31 w 72"/>
                <a:gd name="T95" fmla="*/ 0 h 71"/>
                <a:gd name="T96" fmla="*/ 36 w 72"/>
                <a:gd name="T97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2" h="71">
                  <a:moveTo>
                    <a:pt x="36" y="0"/>
                  </a:moveTo>
                  <a:lnTo>
                    <a:pt x="38" y="0"/>
                  </a:lnTo>
                  <a:lnTo>
                    <a:pt x="41" y="0"/>
                  </a:lnTo>
                  <a:lnTo>
                    <a:pt x="43" y="0"/>
                  </a:lnTo>
                  <a:lnTo>
                    <a:pt x="46" y="0"/>
                  </a:lnTo>
                  <a:lnTo>
                    <a:pt x="48" y="2"/>
                  </a:lnTo>
                  <a:lnTo>
                    <a:pt x="50" y="2"/>
                  </a:lnTo>
                  <a:lnTo>
                    <a:pt x="53" y="2"/>
                  </a:lnTo>
                  <a:lnTo>
                    <a:pt x="53" y="5"/>
                  </a:lnTo>
                  <a:lnTo>
                    <a:pt x="55" y="5"/>
                  </a:lnTo>
                  <a:lnTo>
                    <a:pt x="58" y="7"/>
                  </a:lnTo>
                  <a:lnTo>
                    <a:pt x="60" y="7"/>
                  </a:lnTo>
                  <a:lnTo>
                    <a:pt x="60" y="9"/>
                  </a:lnTo>
                  <a:lnTo>
                    <a:pt x="62" y="9"/>
                  </a:lnTo>
                  <a:lnTo>
                    <a:pt x="62" y="12"/>
                  </a:lnTo>
                  <a:lnTo>
                    <a:pt x="65" y="12"/>
                  </a:lnTo>
                  <a:lnTo>
                    <a:pt x="65" y="14"/>
                  </a:lnTo>
                  <a:lnTo>
                    <a:pt x="67" y="17"/>
                  </a:lnTo>
                  <a:lnTo>
                    <a:pt x="69" y="19"/>
                  </a:lnTo>
                  <a:lnTo>
                    <a:pt x="69" y="21"/>
                  </a:lnTo>
                  <a:lnTo>
                    <a:pt x="69" y="24"/>
                  </a:lnTo>
                  <a:lnTo>
                    <a:pt x="72" y="26"/>
                  </a:lnTo>
                  <a:lnTo>
                    <a:pt x="72" y="28"/>
                  </a:lnTo>
                  <a:lnTo>
                    <a:pt x="72" y="31"/>
                  </a:lnTo>
                  <a:lnTo>
                    <a:pt x="72" y="33"/>
                  </a:lnTo>
                  <a:lnTo>
                    <a:pt x="72" y="36"/>
                  </a:lnTo>
                  <a:lnTo>
                    <a:pt x="72" y="38"/>
                  </a:lnTo>
                  <a:lnTo>
                    <a:pt x="72" y="40"/>
                  </a:lnTo>
                  <a:lnTo>
                    <a:pt x="72" y="43"/>
                  </a:lnTo>
                  <a:lnTo>
                    <a:pt x="72" y="45"/>
                  </a:lnTo>
                  <a:lnTo>
                    <a:pt x="72" y="47"/>
                  </a:lnTo>
                  <a:lnTo>
                    <a:pt x="69" y="47"/>
                  </a:lnTo>
                  <a:lnTo>
                    <a:pt x="69" y="50"/>
                  </a:lnTo>
                  <a:lnTo>
                    <a:pt x="69" y="52"/>
                  </a:lnTo>
                  <a:lnTo>
                    <a:pt x="67" y="55"/>
                  </a:lnTo>
                  <a:lnTo>
                    <a:pt x="65" y="57"/>
                  </a:lnTo>
                  <a:lnTo>
                    <a:pt x="65" y="59"/>
                  </a:lnTo>
                  <a:lnTo>
                    <a:pt x="62" y="59"/>
                  </a:lnTo>
                  <a:lnTo>
                    <a:pt x="62" y="62"/>
                  </a:lnTo>
                  <a:lnTo>
                    <a:pt x="60" y="62"/>
                  </a:lnTo>
                  <a:lnTo>
                    <a:pt x="60" y="64"/>
                  </a:lnTo>
                  <a:lnTo>
                    <a:pt x="58" y="64"/>
                  </a:lnTo>
                  <a:lnTo>
                    <a:pt x="58" y="67"/>
                  </a:lnTo>
                  <a:lnTo>
                    <a:pt x="55" y="67"/>
                  </a:lnTo>
                  <a:lnTo>
                    <a:pt x="53" y="67"/>
                  </a:lnTo>
                  <a:lnTo>
                    <a:pt x="53" y="69"/>
                  </a:lnTo>
                  <a:lnTo>
                    <a:pt x="50" y="69"/>
                  </a:lnTo>
                  <a:lnTo>
                    <a:pt x="48" y="69"/>
                  </a:lnTo>
                  <a:lnTo>
                    <a:pt x="46" y="71"/>
                  </a:lnTo>
                  <a:lnTo>
                    <a:pt x="43" y="71"/>
                  </a:lnTo>
                  <a:lnTo>
                    <a:pt x="41" y="71"/>
                  </a:lnTo>
                  <a:lnTo>
                    <a:pt x="38" y="71"/>
                  </a:lnTo>
                  <a:lnTo>
                    <a:pt x="36" y="71"/>
                  </a:lnTo>
                  <a:lnTo>
                    <a:pt x="34" y="71"/>
                  </a:lnTo>
                  <a:lnTo>
                    <a:pt x="31" y="71"/>
                  </a:lnTo>
                  <a:lnTo>
                    <a:pt x="29" y="71"/>
                  </a:lnTo>
                  <a:lnTo>
                    <a:pt x="27" y="69"/>
                  </a:lnTo>
                  <a:lnTo>
                    <a:pt x="24" y="69"/>
                  </a:lnTo>
                  <a:lnTo>
                    <a:pt x="22" y="69"/>
                  </a:lnTo>
                  <a:lnTo>
                    <a:pt x="19" y="67"/>
                  </a:lnTo>
                  <a:lnTo>
                    <a:pt x="17" y="67"/>
                  </a:lnTo>
                  <a:lnTo>
                    <a:pt x="15" y="64"/>
                  </a:lnTo>
                  <a:lnTo>
                    <a:pt x="12" y="62"/>
                  </a:lnTo>
                  <a:lnTo>
                    <a:pt x="10" y="59"/>
                  </a:lnTo>
                  <a:lnTo>
                    <a:pt x="7" y="57"/>
                  </a:lnTo>
                  <a:lnTo>
                    <a:pt x="7" y="55"/>
                  </a:lnTo>
                  <a:lnTo>
                    <a:pt x="5" y="55"/>
                  </a:lnTo>
                  <a:lnTo>
                    <a:pt x="5" y="52"/>
                  </a:lnTo>
                  <a:lnTo>
                    <a:pt x="3" y="50"/>
                  </a:lnTo>
                  <a:lnTo>
                    <a:pt x="3" y="47"/>
                  </a:lnTo>
                  <a:lnTo>
                    <a:pt x="3" y="45"/>
                  </a:lnTo>
                  <a:lnTo>
                    <a:pt x="3" y="43"/>
                  </a:lnTo>
                  <a:lnTo>
                    <a:pt x="0" y="40"/>
                  </a:lnTo>
                  <a:lnTo>
                    <a:pt x="0" y="38"/>
                  </a:lnTo>
                  <a:lnTo>
                    <a:pt x="0" y="36"/>
                  </a:lnTo>
                  <a:lnTo>
                    <a:pt x="0" y="33"/>
                  </a:lnTo>
                  <a:lnTo>
                    <a:pt x="0" y="31"/>
                  </a:lnTo>
                  <a:lnTo>
                    <a:pt x="3" y="28"/>
                  </a:lnTo>
                  <a:lnTo>
                    <a:pt x="3" y="26"/>
                  </a:lnTo>
                  <a:lnTo>
                    <a:pt x="3" y="24"/>
                  </a:lnTo>
                  <a:lnTo>
                    <a:pt x="3" y="21"/>
                  </a:lnTo>
                  <a:lnTo>
                    <a:pt x="5" y="21"/>
                  </a:lnTo>
                  <a:lnTo>
                    <a:pt x="5" y="19"/>
                  </a:lnTo>
                  <a:lnTo>
                    <a:pt x="5" y="17"/>
                  </a:lnTo>
                  <a:lnTo>
                    <a:pt x="7" y="17"/>
                  </a:lnTo>
                  <a:lnTo>
                    <a:pt x="7" y="14"/>
                  </a:lnTo>
                  <a:lnTo>
                    <a:pt x="10" y="12"/>
                  </a:lnTo>
                  <a:lnTo>
                    <a:pt x="12" y="9"/>
                  </a:lnTo>
                  <a:lnTo>
                    <a:pt x="15" y="7"/>
                  </a:lnTo>
                  <a:lnTo>
                    <a:pt x="17" y="7"/>
                  </a:lnTo>
                  <a:lnTo>
                    <a:pt x="19" y="5"/>
                  </a:lnTo>
                  <a:lnTo>
                    <a:pt x="22" y="2"/>
                  </a:lnTo>
                  <a:lnTo>
                    <a:pt x="24" y="2"/>
                  </a:lnTo>
                  <a:lnTo>
                    <a:pt x="27" y="2"/>
                  </a:lnTo>
                  <a:lnTo>
                    <a:pt x="29" y="0"/>
                  </a:lnTo>
                  <a:lnTo>
                    <a:pt x="31" y="0"/>
                  </a:lnTo>
                  <a:lnTo>
                    <a:pt x="34" y="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A000"/>
            </a:solidFill>
            <a:ln w="635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1" name="Freeform 516"/>
            <p:cNvSpPr>
              <a:spLocks/>
            </p:cNvSpPr>
            <p:nvPr/>
          </p:nvSpPr>
          <p:spPr bwMode="auto">
            <a:xfrm>
              <a:off x="-1515" y="2283"/>
              <a:ext cx="86" cy="86"/>
            </a:xfrm>
            <a:custGeom>
              <a:avLst/>
              <a:gdLst>
                <a:gd name="T0" fmla="*/ 45 w 86"/>
                <a:gd name="T1" fmla="*/ 0 h 86"/>
                <a:gd name="T2" fmla="*/ 50 w 86"/>
                <a:gd name="T3" fmla="*/ 0 h 86"/>
                <a:gd name="T4" fmla="*/ 55 w 86"/>
                <a:gd name="T5" fmla="*/ 0 h 86"/>
                <a:gd name="T6" fmla="*/ 60 w 86"/>
                <a:gd name="T7" fmla="*/ 3 h 86"/>
                <a:gd name="T8" fmla="*/ 64 w 86"/>
                <a:gd name="T9" fmla="*/ 5 h 86"/>
                <a:gd name="T10" fmla="*/ 69 w 86"/>
                <a:gd name="T11" fmla="*/ 10 h 86"/>
                <a:gd name="T12" fmla="*/ 72 w 86"/>
                <a:gd name="T13" fmla="*/ 12 h 86"/>
                <a:gd name="T14" fmla="*/ 76 w 86"/>
                <a:gd name="T15" fmla="*/ 15 h 86"/>
                <a:gd name="T16" fmla="*/ 79 w 86"/>
                <a:gd name="T17" fmla="*/ 19 h 86"/>
                <a:gd name="T18" fmla="*/ 81 w 86"/>
                <a:gd name="T19" fmla="*/ 24 h 86"/>
                <a:gd name="T20" fmla="*/ 84 w 86"/>
                <a:gd name="T21" fmla="*/ 29 h 86"/>
                <a:gd name="T22" fmla="*/ 84 w 86"/>
                <a:gd name="T23" fmla="*/ 34 h 86"/>
                <a:gd name="T24" fmla="*/ 86 w 86"/>
                <a:gd name="T25" fmla="*/ 38 h 86"/>
                <a:gd name="T26" fmla="*/ 86 w 86"/>
                <a:gd name="T27" fmla="*/ 43 h 86"/>
                <a:gd name="T28" fmla="*/ 86 w 86"/>
                <a:gd name="T29" fmla="*/ 48 h 86"/>
                <a:gd name="T30" fmla="*/ 84 w 86"/>
                <a:gd name="T31" fmla="*/ 50 h 86"/>
                <a:gd name="T32" fmla="*/ 84 w 86"/>
                <a:gd name="T33" fmla="*/ 55 h 86"/>
                <a:gd name="T34" fmla="*/ 81 w 86"/>
                <a:gd name="T35" fmla="*/ 60 h 86"/>
                <a:gd name="T36" fmla="*/ 79 w 86"/>
                <a:gd name="T37" fmla="*/ 62 h 86"/>
                <a:gd name="T38" fmla="*/ 79 w 86"/>
                <a:gd name="T39" fmla="*/ 67 h 86"/>
                <a:gd name="T40" fmla="*/ 74 w 86"/>
                <a:gd name="T41" fmla="*/ 72 h 86"/>
                <a:gd name="T42" fmla="*/ 72 w 86"/>
                <a:gd name="T43" fmla="*/ 74 h 86"/>
                <a:gd name="T44" fmla="*/ 67 w 86"/>
                <a:gd name="T45" fmla="*/ 77 h 86"/>
                <a:gd name="T46" fmla="*/ 64 w 86"/>
                <a:gd name="T47" fmla="*/ 79 h 86"/>
                <a:gd name="T48" fmla="*/ 60 w 86"/>
                <a:gd name="T49" fmla="*/ 81 h 86"/>
                <a:gd name="T50" fmla="*/ 55 w 86"/>
                <a:gd name="T51" fmla="*/ 84 h 86"/>
                <a:gd name="T52" fmla="*/ 50 w 86"/>
                <a:gd name="T53" fmla="*/ 84 h 86"/>
                <a:gd name="T54" fmla="*/ 45 w 86"/>
                <a:gd name="T55" fmla="*/ 86 h 86"/>
                <a:gd name="T56" fmla="*/ 41 w 86"/>
                <a:gd name="T57" fmla="*/ 86 h 86"/>
                <a:gd name="T58" fmla="*/ 36 w 86"/>
                <a:gd name="T59" fmla="*/ 86 h 86"/>
                <a:gd name="T60" fmla="*/ 31 w 86"/>
                <a:gd name="T61" fmla="*/ 84 h 86"/>
                <a:gd name="T62" fmla="*/ 26 w 86"/>
                <a:gd name="T63" fmla="*/ 84 h 86"/>
                <a:gd name="T64" fmla="*/ 24 w 86"/>
                <a:gd name="T65" fmla="*/ 81 h 86"/>
                <a:gd name="T66" fmla="*/ 19 w 86"/>
                <a:gd name="T67" fmla="*/ 79 h 86"/>
                <a:gd name="T68" fmla="*/ 14 w 86"/>
                <a:gd name="T69" fmla="*/ 77 h 86"/>
                <a:gd name="T70" fmla="*/ 12 w 86"/>
                <a:gd name="T71" fmla="*/ 72 h 86"/>
                <a:gd name="T72" fmla="*/ 10 w 86"/>
                <a:gd name="T73" fmla="*/ 69 h 86"/>
                <a:gd name="T74" fmla="*/ 7 w 86"/>
                <a:gd name="T75" fmla="*/ 67 h 86"/>
                <a:gd name="T76" fmla="*/ 5 w 86"/>
                <a:gd name="T77" fmla="*/ 62 h 86"/>
                <a:gd name="T78" fmla="*/ 2 w 86"/>
                <a:gd name="T79" fmla="*/ 60 h 86"/>
                <a:gd name="T80" fmla="*/ 0 w 86"/>
                <a:gd name="T81" fmla="*/ 55 h 86"/>
                <a:gd name="T82" fmla="*/ 0 w 86"/>
                <a:gd name="T83" fmla="*/ 50 h 86"/>
                <a:gd name="T84" fmla="*/ 0 w 86"/>
                <a:gd name="T85" fmla="*/ 46 h 86"/>
                <a:gd name="T86" fmla="*/ 0 w 86"/>
                <a:gd name="T87" fmla="*/ 41 h 86"/>
                <a:gd name="T88" fmla="*/ 0 w 86"/>
                <a:gd name="T89" fmla="*/ 36 h 86"/>
                <a:gd name="T90" fmla="*/ 0 w 86"/>
                <a:gd name="T91" fmla="*/ 31 h 86"/>
                <a:gd name="T92" fmla="*/ 2 w 86"/>
                <a:gd name="T93" fmla="*/ 29 h 86"/>
                <a:gd name="T94" fmla="*/ 2 w 86"/>
                <a:gd name="T95" fmla="*/ 24 h 86"/>
                <a:gd name="T96" fmla="*/ 5 w 86"/>
                <a:gd name="T97" fmla="*/ 19 h 86"/>
                <a:gd name="T98" fmla="*/ 7 w 86"/>
                <a:gd name="T99" fmla="*/ 17 h 86"/>
                <a:gd name="T100" fmla="*/ 12 w 86"/>
                <a:gd name="T101" fmla="*/ 12 h 86"/>
                <a:gd name="T102" fmla="*/ 14 w 86"/>
                <a:gd name="T103" fmla="*/ 10 h 86"/>
                <a:gd name="T104" fmla="*/ 19 w 86"/>
                <a:gd name="T105" fmla="*/ 7 h 86"/>
                <a:gd name="T106" fmla="*/ 22 w 86"/>
                <a:gd name="T107" fmla="*/ 5 h 86"/>
                <a:gd name="T108" fmla="*/ 26 w 86"/>
                <a:gd name="T109" fmla="*/ 3 h 86"/>
                <a:gd name="T110" fmla="*/ 31 w 86"/>
                <a:gd name="T111" fmla="*/ 0 h 86"/>
                <a:gd name="T112" fmla="*/ 36 w 86"/>
                <a:gd name="T113" fmla="*/ 0 h 86"/>
                <a:gd name="T114" fmla="*/ 41 w 86"/>
                <a:gd name="T115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6" h="86">
                  <a:moveTo>
                    <a:pt x="43" y="0"/>
                  </a:moveTo>
                  <a:lnTo>
                    <a:pt x="45" y="0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3" y="0"/>
                  </a:lnTo>
                  <a:lnTo>
                    <a:pt x="55" y="0"/>
                  </a:lnTo>
                  <a:lnTo>
                    <a:pt x="57" y="3"/>
                  </a:lnTo>
                  <a:lnTo>
                    <a:pt x="60" y="3"/>
                  </a:lnTo>
                  <a:lnTo>
                    <a:pt x="62" y="5"/>
                  </a:lnTo>
                  <a:lnTo>
                    <a:pt x="64" y="5"/>
                  </a:lnTo>
                  <a:lnTo>
                    <a:pt x="67" y="7"/>
                  </a:lnTo>
                  <a:lnTo>
                    <a:pt x="69" y="10"/>
                  </a:lnTo>
                  <a:lnTo>
                    <a:pt x="72" y="10"/>
                  </a:lnTo>
                  <a:lnTo>
                    <a:pt x="72" y="12"/>
                  </a:lnTo>
                  <a:lnTo>
                    <a:pt x="74" y="15"/>
                  </a:lnTo>
                  <a:lnTo>
                    <a:pt x="76" y="15"/>
                  </a:lnTo>
                  <a:lnTo>
                    <a:pt x="76" y="17"/>
                  </a:lnTo>
                  <a:lnTo>
                    <a:pt x="79" y="19"/>
                  </a:lnTo>
                  <a:lnTo>
                    <a:pt x="79" y="22"/>
                  </a:lnTo>
                  <a:lnTo>
                    <a:pt x="81" y="24"/>
                  </a:lnTo>
                  <a:lnTo>
                    <a:pt x="81" y="27"/>
                  </a:lnTo>
                  <a:lnTo>
                    <a:pt x="84" y="29"/>
                  </a:lnTo>
                  <a:lnTo>
                    <a:pt x="84" y="31"/>
                  </a:lnTo>
                  <a:lnTo>
                    <a:pt x="84" y="34"/>
                  </a:lnTo>
                  <a:lnTo>
                    <a:pt x="84" y="36"/>
                  </a:lnTo>
                  <a:lnTo>
                    <a:pt x="86" y="38"/>
                  </a:lnTo>
                  <a:lnTo>
                    <a:pt x="86" y="41"/>
                  </a:lnTo>
                  <a:lnTo>
                    <a:pt x="86" y="43"/>
                  </a:lnTo>
                  <a:lnTo>
                    <a:pt x="86" y="46"/>
                  </a:lnTo>
                  <a:lnTo>
                    <a:pt x="86" y="48"/>
                  </a:lnTo>
                  <a:lnTo>
                    <a:pt x="84" y="48"/>
                  </a:lnTo>
                  <a:lnTo>
                    <a:pt x="84" y="50"/>
                  </a:lnTo>
                  <a:lnTo>
                    <a:pt x="84" y="53"/>
                  </a:lnTo>
                  <a:lnTo>
                    <a:pt x="84" y="55"/>
                  </a:lnTo>
                  <a:lnTo>
                    <a:pt x="84" y="57"/>
                  </a:lnTo>
                  <a:lnTo>
                    <a:pt x="81" y="60"/>
                  </a:lnTo>
                  <a:lnTo>
                    <a:pt x="81" y="62"/>
                  </a:lnTo>
                  <a:lnTo>
                    <a:pt x="79" y="62"/>
                  </a:lnTo>
                  <a:lnTo>
                    <a:pt x="79" y="65"/>
                  </a:lnTo>
                  <a:lnTo>
                    <a:pt x="79" y="67"/>
                  </a:lnTo>
                  <a:lnTo>
                    <a:pt x="76" y="69"/>
                  </a:lnTo>
                  <a:lnTo>
                    <a:pt x="74" y="72"/>
                  </a:lnTo>
                  <a:lnTo>
                    <a:pt x="72" y="72"/>
                  </a:lnTo>
                  <a:lnTo>
                    <a:pt x="72" y="74"/>
                  </a:lnTo>
                  <a:lnTo>
                    <a:pt x="69" y="77"/>
                  </a:lnTo>
                  <a:lnTo>
                    <a:pt x="67" y="77"/>
                  </a:lnTo>
                  <a:lnTo>
                    <a:pt x="67" y="79"/>
                  </a:lnTo>
                  <a:lnTo>
                    <a:pt x="64" y="79"/>
                  </a:lnTo>
                  <a:lnTo>
                    <a:pt x="62" y="81"/>
                  </a:lnTo>
                  <a:lnTo>
                    <a:pt x="60" y="81"/>
                  </a:lnTo>
                  <a:lnTo>
                    <a:pt x="57" y="84"/>
                  </a:lnTo>
                  <a:lnTo>
                    <a:pt x="55" y="84"/>
                  </a:lnTo>
                  <a:lnTo>
                    <a:pt x="53" y="84"/>
                  </a:lnTo>
                  <a:lnTo>
                    <a:pt x="50" y="84"/>
                  </a:lnTo>
                  <a:lnTo>
                    <a:pt x="48" y="86"/>
                  </a:lnTo>
                  <a:lnTo>
                    <a:pt x="45" y="86"/>
                  </a:lnTo>
                  <a:lnTo>
                    <a:pt x="43" y="86"/>
                  </a:lnTo>
                  <a:lnTo>
                    <a:pt x="41" y="86"/>
                  </a:lnTo>
                  <a:lnTo>
                    <a:pt x="38" y="86"/>
                  </a:lnTo>
                  <a:lnTo>
                    <a:pt x="36" y="86"/>
                  </a:lnTo>
                  <a:lnTo>
                    <a:pt x="33" y="84"/>
                  </a:lnTo>
                  <a:lnTo>
                    <a:pt x="31" y="84"/>
                  </a:lnTo>
                  <a:lnTo>
                    <a:pt x="29" y="84"/>
                  </a:lnTo>
                  <a:lnTo>
                    <a:pt x="26" y="84"/>
                  </a:lnTo>
                  <a:lnTo>
                    <a:pt x="26" y="81"/>
                  </a:lnTo>
                  <a:lnTo>
                    <a:pt x="24" y="81"/>
                  </a:lnTo>
                  <a:lnTo>
                    <a:pt x="22" y="81"/>
                  </a:lnTo>
                  <a:lnTo>
                    <a:pt x="19" y="79"/>
                  </a:lnTo>
                  <a:lnTo>
                    <a:pt x="17" y="77"/>
                  </a:lnTo>
                  <a:lnTo>
                    <a:pt x="14" y="77"/>
                  </a:lnTo>
                  <a:lnTo>
                    <a:pt x="12" y="74"/>
                  </a:lnTo>
                  <a:lnTo>
                    <a:pt x="12" y="72"/>
                  </a:lnTo>
                  <a:lnTo>
                    <a:pt x="10" y="72"/>
                  </a:lnTo>
                  <a:lnTo>
                    <a:pt x="10" y="69"/>
                  </a:lnTo>
                  <a:lnTo>
                    <a:pt x="7" y="69"/>
                  </a:lnTo>
                  <a:lnTo>
                    <a:pt x="7" y="67"/>
                  </a:lnTo>
                  <a:lnTo>
                    <a:pt x="5" y="65"/>
                  </a:lnTo>
                  <a:lnTo>
                    <a:pt x="5" y="62"/>
                  </a:lnTo>
                  <a:lnTo>
                    <a:pt x="2" y="62"/>
                  </a:lnTo>
                  <a:lnTo>
                    <a:pt x="2" y="60"/>
                  </a:lnTo>
                  <a:lnTo>
                    <a:pt x="2" y="57"/>
                  </a:lnTo>
                  <a:lnTo>
                    <a:pt x="0" y="55"/>
                  </a:lnTo>
                  <a:lnTo>
                    <a:pt x="0" y="53"/>
                  </a:lnTo>
                  <a:lnTo>
                    <a:pt x="0" y="50"/>
                  </a:lnTo>
                  <a:lnTo>
                    <a:pt x="0" y="48"/>
                  </a:lnTo>
                  <a:lnTo>
                    <a:pt x="0" y="46"/>
                  </a:lnTo>
                  <a:lnTo>
                    <a:pt x="0" y="43"/>
                  </a:lnTo>
                  <a:lnTo>
                    <a:pt x="0" y="41"/>
                  </a:lnTo>
                  <a:lnTo>
                    <a:pt x="0" y="38"/>
                  </a:lnTo>
                  <a:lnTo>
                    <a:pt x="0" y="36"/>
                  </a:lnTo>
                  <a:lnTo>
                    <a:pt x="0" y="34"/>
                  </a:lnTo>
                  <a:lnTo>
                    <a:pt x="0" y="31"/>
                  </a:lnTo>
                  <a:lnTo>
                    <a:pt x="0" y="29"/>
                  </a:lnTo>
                  <a:lnTo>
                    <a:pt x="2" y="29"/>
                  </a:lnTo>
                  <a:lnTo>
                    <a:pt x="2" y="27"/>
                  </a:lnTo>
                  <a:lnTo>
                    <a:pt x="2" y="24"/>
                  </a:lnTo>
                  <a:lnTo>
                    <a:pt x="5" y="22"/>
                  </a:lnTo>
                  <a:lnTo>
                    <a:pt x="5" y="19"/>
                  </a:lnTo>
                  <a:lnTo>
                    <a:pt x="7" y="19"/>
                  </a:lnTo>
                  <a:lnTo>
                    <a:pt x="7" y="17"/>
                  </a:lnTo>
                  <a:lnTo>
                    <a:pt x="10" y="15"/>
                  </a:lnTo>
                  <a:lnTo>
                    <a:pt x="12" y="12"/>
                  </a:lnTo>
                  <a:lnTo>
                    <a:pt x="12" y="10"/>
                  </a:lnTo>
                  <a:lnTo>
                    <a:pt x="14" y="10"/>
                  </a:lnTo>
                  <a:lnTo>
                    <a:pt x="17" y="7"/>
                  </a:lnTo>
                  <a:lnTo>
                    <a:pt x="19" y="7"/>
                  </a:lnTo>
                  <a:lnTo>
                    <a:pt x="19" y="5"/>
                  </a:lnTo>
                  <a:lnTo>
                    <a:pt x="22" y="5"/>
                  </a:lnTo>
                  <a:lnTo>
                    <a:pt x="24" y="3"/>
                  </a:lnTo>
                  <a:lnTo>
                    <a:pt x="26" y="3"/>
                  </a:lnTo>
                  <a:lnTo>
                    <a:pt x="29" y="0"/>
                  </a:lnTo>
                  <a:lnTo>
                    <a:pt x="31" y="0"/>
                  </a:lnTo>
                  <a:lnTo>
                    <a:pt x="33" y="0"/>
                  </a:lnTo>
                  <a:lnTo>
                    <a:pt x="36" y="0"/>
                  </a:lnTo>
                  <a:lnTo>
                    <a:pt x="38" y="0"/>
                  </a:lnTo>
                  <a:lnTo>
                    <a:pt x="41" y="0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00A000"/>
            </a:solidFill>
            <a:ln w="635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2" name="Freeform 517"/>
            <p:cNvSpPr>
              <a:spLocks/>
            </p:cNvSpPr>
            <p:nvPr/>
          </p:nvSpPr>
          <p:spPr bwMode="auto">
            <a:xfrm>
              <a:off x="-1548" y="2393"/>
              <a:ext cx="112" cy="109"/>
            </a:xfrm>
            <a:custGeom>
              <a:avLst/>
              <a:gdLst>
                <a:gd name="T0" fmla="*/ 59 w 112"/>
                <a:gd name="T1" fmla="*/ 0 h 109"/>
                <a:gd name="T2" fmla="*/ 64 w 112"/>
                <a:gd name="T3" fmla="*/ 0 h 109"/>
                <a:gd name="T4" fmla="*/ 69 w 112"/>
                <a:gd name="T5" fmla="*/ 0 h 109"/>
                <a:gd name="T6" fmla="*/ 76 w 112"/>
                <a:gd name="T7" fmla="*/ 2 h 109"/>
                <a:gd name="T8" fmla="*/ 81 w 112"/>
                <a:gd name="T9" fmla="*/ 5 h 109"/>
                <a:gd name="T10" fmla="*/ 86 w 112"/>
                <a:gd name="T11" fmla="*/ 7 h 109"/>
                <a:gd name="T12" fmla="*/ 90 w 112"/>
                <a:gd name="T13" fmla="*/ 12 h 109"/>
                <a:gd name="T14" fmla="*/ 95 w 112"/>
                <a:gd name="T15" fmla="*/ 14 h 109"/>
                <a:gd name="T16" fmla="*/ 97 w 112"/>
                <a:gd name="T17" fmla="*/ 19 h 109"/>
                <a:gd name="T18" fmla="*/ 102 w 112"/>
                <a:gd name="T19" fmla="*/ 24 h 109"/>
                <a:gd name="T20" fmla="*/ 105 w 112"/>
                <a:gd name="T21" fmla="*/ 28 h 109"/>
                <a:gd name="T22" fmla="*/ 107 w 112"/>
                <a:gd name="T23" fmla="*/ 33 h 109"/>
                <a:gd name="T24" fmla="*/ 109 w 112"/>
                <a:gd name="T25" fmla="*/ 38 h 109"/>
                <a:gd name="T26" fmla="*/ 109 w 112"/>
                <a:gd name="T27" fmla="*/ 43 h 109"/>
                <a:gd name="T28" fmla="*/ 112 w 112"/>
                <a:gd name="T29" fmla="*/ 47 h 109"/>
                <a:gd name="T30" fmla="*/ 112 w 112"/>
                <a:gd name="T31" fmla="*/ 55 h 109"/>
                <a:gd name="T32" fmla="*/ 112 w 112"/>
                <a:gd name="T33" fmla="*/ 59 h 109"/>
                <a:gd name="T34" fmla="*/ 109 w 112"/>
                <a:gd name="T35" fmla="*/ 64 h 109"/>
                <a:gd name="T36" fmla="*/ 109 w 112"/>
                <a:gd name="T37" fmla="*/ 71 h 109"/>
                <a:gd name="T38" fmla="*/ 107 w 112"/>
                <a:gd name="T39" fmla="*/ 76 h 109"/>
                <a:gd name="T40" fmla="*/ 105 w 112"/>
                <a:gd name="T41" fmla="*/ 81 h 109"/>
                <a:gd name="T42" fmla="*/ 102 w 112"/>
                <a:gd name="T43" fmla="*/ 86 h 109"/>
                <a:gd name="T44" fmla="*/ 97 w 112"/>
                <a:gd name="T45" fmla="*/ 90 h 109"/>
                <a:gd name="T46" fmla="*/ 93 w 112"/>
                <a:gd name="T47" fmla="*/ 95 h 109"/>
                <a:gd name="T48" fmla="*/ 88 w 112"/>
                <a:gd name="T49" fmla="*/ 97 h 109"/>
                <a:gd name="T50" fmla="*/ 86 w 112"/>
                <a:gd name="T51" fmla="*/ 102 h 109"/>
                <a:gd name="T52" fmla="*/ 81 w 112"/>
                <a:gd name="T53" fmla="*/ 105 h 109"/>
                <a:gd name="T54" fmla="*/ 76 w 112"/>
                <a:gd name="T55" fmla="*/ 107 h 109"/>
                <a:gd name="T56" fmla="*/ 69 w 112"/>
                <a:gd name="T57" fmla="*/ 107 h 109"/>
                <a:gd name="T58" fmla="*/ 64 w 112"/>
                <a:gd name="T59" fmla="*/ 109 h 109"/>
                <a:gd name="T60" fmla="*/ 59 w 112"/>
                <a:gd name="T61" fmla="*/ 109 h 109"/>
                <a:gd name="T62" fmla="*/ 52 w 112"/>
                <a:gd name="T63" fmla="*/ 109 h 109"/>
                <a:gd name="T64" fmla="*/ 47 w 112"/>
                <a:gd name="T65" fmla="*/ 109 h 109"/>
                <a:gd name="T66" fmla="*/ 43 w 112"/>
                <a:gd name="T67" fmla="*/ 107 h 109"/>
                <a:gd name="T68" fmla="*/ 38 w 112"/>
                <a:gd name="T69" fmla="*/ 107 h 109"/>
                <a:gd name="T70" fmla="*/ 33 w 112"/>
                <a:gd name="T71" fmla="*/ 105 h 109"/>
                <a:gd name="T72" fmla="*/ 28 w 112"/>
                <a:gd name="T73" fmla="*/ 102 h 109"/>
                <a:gd name="T74" fmla="*/ 24 w 112"/>
                <a:gd name="T75" fmla="*/ 97 h 109"/>
                <a:gd name="T76" fmla="*/ 19 w 112"/>
                <a:gd name="T77" fmla="*/ 95 h 109"/>
                <a:gd name="T78" fmla="*/ 14 w 112"/>
                <a:gd name="T79" fmla="*/ 90 h 109"/>
                <a:gd name="T80" fmla="*/ 9 w 112"/>
                <a:gd name="T81" fmla="*/ 86 h 109"/>
                <a:gd name="T82" fmla="*/ 7 w 112"/>
                <a:gd name="T83" fmla="*/ 81 h 109"/>
                <a:gd name="T84" fmla="*/ 5 w 112"/>
                <a:gd name="T85" fmla="*/ 76 h 109"/>
                <a:gd name="T86" fmla="*/ 2 w 112"/>
                <a:gd name="T87" fmla="*/ 71 h 109"/>
                <a:gd name="T88" fmla="*/ 2 w 112"/>
                <a:gd name="T89" fmla="*/ 64 h 109"/>
                <a:gd name="T90" fmla="*/ 2 w 112"/>
                <a:gd name="T91" fmla="*/ 59 h 109"/>
                <a:gd name="T92" fmla="*/ 0 w 112"/>
                <a:gd name="T93" fmla="*/ 55 h 109"/>
                <a:gd name="T94" fmla="*/ 2 w 112"/>
                <a:gd name="T95" fmla="*/ 47 h 109"/>
                <a:gd name="T96" fmla="*/ 2 w 112"/>
                <a:gd name="T97" fmla="*/ 43 h 109"/>
                <a:gd name="T98" fmla="*/ 2 w 112"/>
                <a:gd name="T99" fmla="*/ 38 h 109"/>
                <a:gd name="T100" fmla="*/ 5 w 112"/>
                <a:gd name="T101" fmla="*/ 33 h 109"/>
                <a:gd name="T102" fmla="*/ 7 w 112"/>
                <a:gd name="T103" fmla="*/ 28 h 109"/>
                <a:gd name="T104" fmla="*/ 9 w 112"/>
                <a:gd name="T105" fmla="*/ 24 h 109"/>
                <a:gd name="T106" fmla="*/ 14 w 112"/>
                <a:gd name="T107" fmla="*/ 19 h 109"/>
                <a:gd name="T108" fmla="*/ 16 w 112"/>
                <a:gd name="T109" fmla="*/ 14 h 109"/>
                <a:gd name="T110" fmla="*/ 21 w 112"/>
                <a:gd name="T111" fmla="*/ 12 h 109"/>
                <a:gd name="T112" fmla="*/ 26 w 112"/>
                <a:gd name="T113" fmla="*/ 9 h 109"/>
                <a:gd name="T114" fmla="*/ 31 w 112"/>
                <a:gd name="T115" fmla="*/ 5 h 109"/>
                <a:gd name="T116" fmla="*/ 35 w 112"/>
                <a:gd name="T117" fmla="*/ 2 h 109"/>
                <a:gd name="T118" fmla="*/ 40 w 112"/>
                <a:gd name="T119" fmla="*/ 2 h 109"/>
                <a:gd name="T120" fmla="*/ 45 w 112"/>
                <a:gd name="T121" fmla="*/ 0 h 109"/>
                <a:gd name="T122" fmla="*/ 50 w 112"/>
                <a:gd name="T123" fmla="*/ 0 h 109"/>
                <a:gd name="T124" fmla="*/ 57 w 112"/>
                <a:gd name="T125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2" h="109">
                  <a:moveTo>
                    <a:pt x="57" y="0"/>
                  </a:moveTo>
                  <a:lnTo>
                    <a:pt x="59" y="0"/>
                  </a:lnTo>
                  <a:lnTo>
                    <a:pt x="62" y="0"/>
                  </a:lnTo>
                  <a:lnTo>
                    <a:pt x="64" y="0"/>
                  </a:lnTo>
                  <a:lnTo>
                    <a:pt x="66" y="0"/>
                  </a:lnTo>
                  <a:lnTo>
                    <a:pt x="69" y="0"/>
                  </a:lnTo>
                  <a:lnTo>
                    <a:pt x="74" y="2"/>
                  </a:lnTo>
                  <a:lnTo>
                    <a:pt x="76" y="2"/>
                  </a:lnTo>
                  <a:lnTo>
                    <a:pt x="78" y="2"/>
                  </a:lnTo>
                  <a:lnTo>
                    <a:pt x="81" y="5"/>
                  </a:lnTo>
                  <a:lnTo>
                    <a:pt x="83" y="5"/>
                  </a:lnTo>
                  <a:lnTo>
                    <a:pt x="86" y="7"/>
                  </a:lnTo>
                  <a:lnTo>
                    <a:pt x="88" y="9"/>
                  </a:lnTo>
                  <a:lnTo>
                    <a:pt x="90" y="12"/>
                  </a:lnTo>
                  <a:lnTo>
                    <a:pt x="93" y="14"/>
                  </a:lnTo>
                  <a:lnTo>
                    <a:pt x="95" y="14"/>
                  </a:lnTo>
                  <a:lnTo>
                    <a:pt x="97" y="17"/>
                  </a:lnTo>
                  <a:lnTo>
                    <a:pt x="97" y="19"/>
                  </a:lnTo>
                  <a:lnTo>
                    <a:pt x="100" y="21"/>
                  </a:lnTo>
                  <a:lnTo>
                    <a:pt x="102" y="24"/>
                  </a:lnTo>
                  <a:lnTo>
                    <a:pt x="102" y="26"/>
                  </a:lnTo>
                  <a:lnTo>
                    <a:pt x="105" y="28"/>
                  </a:lnTo>
                  <a:lnTo>
                    <a:pt x="107" y="31"/>
                  </a:lnTo>
                  <a:lnTo>
                    <a:pt x="107" y="33"/>
                  </a:lnTo>
                  <a:lnTo>
                    <a:pt x="107" y="36"/>
                  </a:lnTo>
                  <a:lnTo>
                    <a:pt x="109" y="38"/>
                  </a:lnTo>
                  <a:lnTo>
                    <a:pt x="109" y="40"/>
                  </a:lnTo>
                  <a:lnTo>
                    <a:pt x="109" y="43"/>
                  </a:lnTo>
                  <a:lnTo>
                    <a:pt x="112" y="45"/>
                  </a:lnTo>
                  <a:lnTo>
                    <a:pt x="112" y="47"/>
                  </a:lnTo>
                  <a:lnTo>
                    <a:pt x="112" y="52"/>
                  </a:lnTo>
                  <a:lnTo>
                    <a:pt x="112" y="55"/>
                  </a:lnTo>
                  <a:lnTo>
                    <a:pt x="112" y="57"/>
                  </a:lnTo>
                  <a:lnTo>
                    <a:pt x="112" y="59"/>
                  </a:lnTo>
                  <a:lnTo>
                    <a:pt x="112" y="62"/>
                  </a:lnTo>
                  <a:lnTo>
                    <a:pt x="109" y="64"/>
                  </a:lnTo>
                  <a:lnTo>
                    <a:pt x="109" y="69"/>
                  </a:lnTo>
                  <a:lnTo>
                    <a:pt x="109" y="71"/>
                  </a:lnTo>
                  <a:lnTo>
                    <a:pt x="107" y="74"/>
                  </a:lnTo>
                  <a:lnTo>
                    <a:pt x="107" y="76"/>
                  </a:lnTo>
                  <a:lnTo>
                    <a:pt x="107" y="78"/>
                  </a:lnTo>
                  <a:lnTo>
                    <a:pt x="105" y="81"/>
                  </a:lnTo>
                  <a:lnTo>
                    <a:pt x="102" y="83"/>
                  </a:lnTo>
                  <a:lnTo>
                    <a:pt x="102" y="86"/>
                  </a:lnTo>
                  <a:lnTo>
                    <a:pt x="100" y="88"/>
                  </a:lnTo>
                  <a:lnTo>
                    <a:pt x="97" y="90"/>
                  </a:lnTo>
                  <a:lnTo>
                    <a:pt x="95" y="93"/>
                  </a:lnTo>
                  <a:lnTo>
                    <a:pt x="93" y="95"/>
                  </a:lnTo>
                  <a:lnTo>
                    <a:pt x="90" y="97"/>
                  </a:lnTo>
                  <a:lnTo>
                    <a:pt x="88" y="97"/>
                  </a:lnTo>
                  <a:lnTo>
                    <a:pt x="88" y="100"/>
                  </a:lnTo>
                  <a:lnTo>
                    <a:pt x="86" y="102"/>
                  </a:lnTo>
                  <a:lnTo>
                    <a:pt x="83" y="102"/>
                  </a:lnTo>
                  <a:lnTo>
                    <a:pt x="81" y="105"/>
                  </a:lnTo>
                  <a:lnTo>
                    <a:pt x="78" y="105"/>
                  </a:lnTo>
                  <a:lnTo>
                    <a:pt x="76" y="107"/>
                  </a:lnTo>
                  <a:lnTo>
                    <a:pt x="74" y="107"/>
                  </a:lnTo>
                  <a:lnTo>
                    <a:pt x="69" y="107"/>
                  </a:lnTo>
                  <a:lnTo>
                    <a:pt x="66" y="107"/>
                  </a:lnTo>
                  <a:lnTo>
                    <a:pt x="64" y="109"/>
                  </a:lnTo>
                  <a:lnTo>
                    <a:pt x="62" y="109"/>
                  </a:lnTo>
                  <a:lnTo>
                    <a:pt x="59" y="109"/>
                  </a:lnTo>
                  <a:lnTo>
                    <a:pt x="57" y="109"/>
                  </a:lnTo>
                  <a:lnTo>
                    <a:pt x="52" y="109"/>
                  </a:lnTo>
                  <a:lnTo>
                    <a:pt x="50" y="109"/>
                  </a:lnTo>
                  <a:lnTo>
                    <a:pt x="47" y="109"/>
                  </a:lnTo>
                  <a:lnTo>
                    <a:pt x="45" y="107"/>
                  </a:lnTo>
                  <a:lnTo>
                    <a:pt x="43" y="107"/>
                  </a:lnTo>
                  <a:lnTo>
                    <a:pt x="40" y="107"/>
                  </a:lnTo>
                  <a:lnTo>
                    <a:pt x="38" y="107"/>
                  </a:lnTo>
                  <a:lnTo>
                    <a:pt x="35" y="105"/>
                  </a:lnTo>
                  <a:lnTo>
                    <a:pt x="33" y="105"/>
                  </a:lnTo>
                  <a:lnTo>
                    <a:pt x="31" y="102"/>
                  </a:lnTo>
                  <a:lnTo>
                    <a:pt x="28" y="102"/>
                  </a:lnTo>
                  <a:lnTo>
                    <a:pt x="26" y="100"/>
                  </a:lnTo>
                  <a:lnTo>
                    <a:pt x="24" y="97"/>
                  </a:lnTo>
                  <a:lnTo>
                    <a:pt x="21" y="97"/>
                  </a:lnTo>
                  <a:lnTo>
                    <a:pt x="19" y="95"/>
                  </a:lnTo>
                  <a:lnTo>
                    <a:pt x="16" y="93"/>
                  </a:lnTo>
                  <a:lnTo>
                    <a:pt x="14" y="90"/>
                  </a:lnTo>
                  <a:lnTo>
                    <a:pt x="12" y="88"/>
                  </a:lnTo>
                  <a:lnTo>
                    <a:pt x="9" y="86"/>
                  </a:lnTo>
                  <a:lnTo>
                    <a:pt x="9" y="83"/>
                  </a:lnTo>
                  <a:lnTo>
                    <a:pt x="7" y="81"/>
                  </a:lnTo>
                  <a:lnTo>
                    <a:pt x="7" y="78"/>
                  </a:lnTo>
                  <a:lnTo>
                    <a:pt x="5" y="76"/>
                  </a:lnTo>
                  <a:lnTo>
                    <a:pt x="5" y="74"/>
                  </a:lnTo>
                  <a:lnTo>
                    <a:pt x="2" y="71"/>
                  </a:lnTo>
                  <a:lnTo>
                    <a:pt x="2" y="69"/>
                  </a:lnTo>
                  <a:lnTo>
                    <a:pt x="2" y="64"/>
                  </a:lnTo>
                  <a:lnTo>
                    <a:pt x="2" y="62"/>
                  </a:lnTo>
                  <a:lnTo>
                    <a:pt x="2" y="59"/>
                  </a:lnTo>
                  <a:lnTo>
                    <a:pt x="0" y="57"/>
                  </a:lnTo>
                  <a:lnTo>
                    <a:pt x="0" y="55"/>
                  </a:lnTo>
                  <a:lnTo>
                    <a:pt x="0" y="52"/>
                  </a:lnTo>
                  <a:lnTo>
                    <a:pt x="2" y="47"/>
                  </a:lnTo>
                  <a:lnTo>
                    <a:pt x="2" y="45"/>
                  </a:lnTo>
                  <a:lnTo>
                    <a:pt x="2" y="43"/>
                  </a:lnTo>
                  <a:lnTo>
                    <a:pt x="2" y="40"/>
                  </a:lnTo>
                  <a:lnTo>
                    <a:pt x="2" y="38"/>
                  </a:lnTo>
                  <a:lnTo>
                    <a:pt x="5" y="36"/>
                  </a:lnTo>
                  <a:lnTo>
                    <a:pt x="5" y="33"/>
                  </a:lnTo>
                  <a:lnTo>
                    <a:pt x="7" y="31"/>
                  </a:lnTo>
                  <a:lnTo>
                    <a:pt x="7" y="28"/>
                  </a:lnTo>
                  <a:lnTo>
                    <a:pt x="9" y="26"/>
                  </a:lnTo>
                  <a:lnTo>
                    <a:pt x="9" y="24"/>
                  </a:lnTo>
                  <a:lnTo>
                    <a:pt x="12" y="21"/>
                  </a:lnTo>
                  <a:lnTo>
                    <a:pt x="14" y="19"/>
                  </a:lnTo>
                  <a:lnTo>
                    <a:pt x="14" y="17"/>
                  </a:lnTo>
                  <a:lnTo>
                    <a:pt x="16" y="14"/>
                  </a:lnTo>
                  <a:lnTo>
                    <a:pt x="19" y="14"/>
                  </a:lnTo>
                  <a:lnTo>
                    <a:pt x="21" y="12"/>
                  </a:lnTo>
                  <a:lnTo>
                    <a:pt x="24" y="9"/>
                  </a:lnTo>
                  <a:lnTo>
                    <a:pt x="26" y="9"/>
                  </a:lnTo>
                  <a:lnTo>
                    <a:pt x="28" y="7"/>
                  </a:lnTo>
                  <a:lnTo>
                    <a:pt x="31" y="5"/>
                  </a:lnTo>
                  <a:lnTo>
                    <a:pt x="33" y="5"/>
                  </a:lnTo>
                  <a:lnTo>
                    <a:pt x="35" y="2"/>
                  </a:lnTo>
                  <a:lnTo>
                    <a:pt x="38" y="2"/>
                  </a:lnTo>
                  <a:lnTo>
                    <a:pt x="40" y="2"/>
                  </a:lnTo>
                  <a:lnTo>
                    <a:pt x="43" y="0"/>
                  </a:lnTo>
                  <a:lnTo>
                    <a:pt x="45" y="0"/>
                  </a:lnTo>
                  <a:lnTo>
                    <a:pt x="47" y="0"/>
                  </a:lnTo>
                  <a:lnTo>
                    <a:pt x="50" y="0"/>
                  </a:lnTo>
                  <a:lnTo>
                    <a:pt x="52" y="0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00A000"/>
            </a:solidFill>
            <a:ln w="635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3" name="Line 518"/>
            <p:cNvSpPr>
              <a:spLocks noChangeShapeType="1"/>
            </p:cNvSpPr>
            <p:nvPr/>
          </p:nvSpPr>
          <p:spPr bwMode="auto">
            <a:xfrm>
              <a:off x="-1563" y="2538"/>
              <a:ext cx="141" cy="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4" name="Line 519"/>
            <p:cNvSpPr>
              <a:spLocks noChangeShapeType="1"/>
            </p:cNvSpPr>
            <p:nvPr/>
          </p:nvSpPr>
          <p:spPr bwMode="auto">
            <a:xfrm>
              <a:off x="-1551" y="2845"/>
              <a:ext cx="141" cy="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5" name="Freeform 520"/>
            <p:cNvSpPr>
              <a:spLocks/>
            </p:cNvSpPr>
            <p:nvPr/>
          </p:nvSpPr>
          <p:spPr bwMode="auto">
            <a:xfrm>
              <a:off x="-1560" y="2640"/>
              <a:ext cx="157" cy="158"/>
            </a:xfrm>
            <a:custGeom>
              <a:avLst/>
              <a:gdLst>
                <a:gd name="T0" fmla="*/ 88 w 157"/>
                <a:gd name="T1" fmla="*/ 0 h 158"/>
                <a:gd name="T2" fmla="*/ 100 w 157"/>
                <a:gd name="T3" fmla="*/ 3 h 158"/>
                <a:gd name="T4" fmla="*/ 109 w 157"/>
                <a:gd name="T5" fmla="*/ 5 h 158"/>
                <a:gd name="T6" fmla="*/ 119 w 157"/>
                <a:gd name="T7" fmla="*/ 10 h 158"/>
                <a:gd name="T8" fmla="*/ 129 w 157"/>
                <a:gd name="T9" fmla="*/ 17 h 158"/>
                <a:gd name="T10" fmla="*/ 138 w 157"/>
                <a:gd name="T11" fmla="*/ 24 h 158"/>
                <a:gd name="T12" fmla="*/ 145 w 157"/>
                <a:gd name="T13" fmla="*/ 34 h 158"/>
                <a:gd name="T14" fmla="*/ 150 w 157"/>
                <a:gd name="T15" fmla="*/ 43 h 158"/>
                <a:gd name="T16" fmla="*/ 155 w 157"/>
                <a:gd name="T17" fmla="*/ 55 h 158"/>
                <a:gd name="T18" fmla="*/ 157 w 157"/>
                <a:gd name="T19" fmla="*/ 67 h 158"/>
                <a:gd name="T20" fmla="*/ 157 w 157"/>
                <a:gd name="T21" fmla="*/ 79 h 158"/>
                <a:gd name="T22" fmla="*/ 157 w 157"/>
                <a:gd name="T23" fmla="*/ 91 h 158"/>
                <a:gd name="T24" fmla="*/ 155 w 157"/>
                <a:gd name="T25" fmla="*/ 100 h 158"/>
                <a:gd name="T26" fmla="*/ 150 w 157"/>
                <a:gd name="T27" fmla="*/ 112 h 158"/>
                <a:gd name="T28" fmla="*/ 145 w 157"/>
                <a:gd name="T29" fmla="*/ 122 h 158"/>
                <a:gd name="T30" fmla="*/ 138 w 157"/>
                <a:gd name="T31" fmla="*/ 131 h 158"/>
                <a:gd name="T32" fmla="*/ 129 w 157"/>
                <a:gd name="T33" fmla="*/ 139 h 158"/>
                <a:gd name="T34" fmla="*/ 119 w 157"/>
                <a:gd name="T35" fmla="*/ 146 h 158"/>
                <a:gd name="T36" fmla="*/ 109 w 157"/>
                <a:gd name="T37" fmla="*/ 150 h 158"/>
                <a:gd name="T38" fmla="*/ 100 w 157"/>
                <a:gd name="T39" fmla="*/ 155 h 158"/>
                <a:gd name="T40" fmla="*/ 88 w 157"/>
                <a:gd name="T41" fmla="*/ 158 h 158"/>
                <a:gd name="T42" fmla="*/ 76 w 157"/>
                <a:gd name="T43" fmla="*/ 158 h 158"/>
                <a:gd name="T44" fmla="*/ 64 w 157"/>
                <a:gd name="T45" fmla="*/ 155 h 158"/>
                <a:gd name="T46" fmla="*/ 52 w 157"/>
                <a:gd name="T47" fmla="*/ 153 h 158"/>
                <a:gd name="T48" fmla="*/ 43 w 157"/>
                <a:gd name="T49" fmla="*/ 148 h 158"/>
                <a:gd name="T50" fmla="*/ 33 w 157"/>
                <a:gd name="T51" fmla="*/ 141 h 158"/>
                <a:gd name="T52" fmla="*/ 24 w 157"/>
                <a:gd name="T53" fmla="*/ 134 h 158"/>
                <a:gd name="T54" fmla="*/ 17 w 157"/>
                <a:gd name="T55" fmla="*/ 124 h 158"/>
                <a:gd name="T56" fmla="*/ 9 w 157"/>
                <a:gd name="T57" fmla="*/ 115 h 158"/>
                <a:gd name="T58" fmla="*/ 5 w 157"/>
                <a:gd name="T59" fmla="*/ 105 h 158"/>
                <a:gd name="T60" fmla="*/ 2 w 157"/>
                <a:gd name="T61" fmla="*/ 93 h 158"/>
                <a:gd name="T62" fmla="*/ 0 w 157"/>
                <a:gd name="T63" fmla="*/ 81 h 158"/>
                <a:gd name="T64" fmla="*/ 0 w 157"/>
                <a:gd name="T65" fmla="*/ 69 h 158"/>
                <a:gd name="T66" fmla="*/ 2 w 157"/>
                <a:gd name="T67" fmla="*/ 58 h 158"/>
                <a:gd name="T68" fmla="*/ 7 w 157"/>
                <a:gd name="T69" fmla="*/ 48 h 158"/>
                <a:gd name="T70" fmla="*/ 12 w 157"/>
                <a:gd name="T71" fmla="*/ 39 h 158"/>
                <a:gd name="T72" fmla="*/ 19 w 157"/>
                <a:gd name="T73" fmla="*/ 29 h 158"/>
                <a:gd name="T74" fmla="*/ 26 w 157"/>
                <a:gd name="T75" fmla="*/ 19 h 158"/>
                <a:gd name="T76" fmla="*/ 36 w 157"/>
                <a:gd name="T77" fmla="*/ 12 h 158"/>
                <a:gd name="T78" fmla="*/ 45 w 157"/>
                <a:gd name="T79" fmla="*/ 8 h 158"/>
                <a:gd name="T80" fmla="*/ 55 w 157"/>
                <a:gd name="T81" fmla="*/ 3 h 158"/>
                <a:gd name="T82" fmla="*/ 67 w 157"/>
                <a:gd name="T83" fmla="*/ 0 h 158"/>
                <a:gd name="T84" fmla="*/ 78 w 157"/>
                <a:gd name="T85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57" h="158">
                  <a:moveTo>
                    <a:pt x="78" y="0"/>
                  </a:moveTo>
                  <a:lnTo>
                    <a:pt x="83" y="0"/>
                  </a:lnTo>
                  <a:lnTo>
                    <a:pt x="88" y="0"/>
                  </a:lnTo>
                  <a:lnTo>
                    <a:pt x="90" y="0"/>
                  </a:lnTo>
                  <a:lnTo>
                    <a:pt x="95" y="0"/>
                  </a:lnTo>
                  <a:lnTo>
                    <a:pt x="100" y="3"/>
                  </a:lnTo>
                  <a:lnTo>
                    <a:pt x="102" y="3"/>
                  </a:lnTo>
                  <a:lnTo>
                    <a:pt x="107" y="5"/>
                  </a:lnTo>
                  <a:lnTo>
                    <a:pt x="109" y="5"/>
                  </a:lnTo>
                  <a:lnTo>
                    <a:pt x="114" y="8"/>
                  </a:lnTo>
                  <a:lnTo>
                    <a:pt x="117" y="10"/>
                  </a:lnTo>
                  <a:lnTo>
                    <a:pt x="119" y="10"/>
                  </a:lnTo>
                  <a:lnTo>
                    <a:pt x="124" y="12"/>
                  </a:lnTo>
                  <a:lnTo>
                    <a:pt x="126" y="15"/>
                  </a:lnTo>
                  <a:lnTo>
                    <a:pt x="129" y="17"/>
                  </a:lnTo>
                  <a:lnTo>
                    <a:pt x="131" y="19"/>
                  </a:lnTo>
                  <a:lnTo>
                    <a:pt x="136" y="22"/>
                  </a:lnTo>
                  <a:lnTo>
                    <a:pt x="138" y="24"/>
                  </a:lnTo>
                  <a:lnTo>
                    <a:pt x="140" y="29"/>
                  </a:lnTo>
                  <a:lnTo>
                    <a:pt x="143" y="31"/>
                  </a:lnTo>
                  <a:lnTo>
                    <a:pt x="145" y="34"/>
                  </a:lnTo>
                  <a:lnTo>
                    <a:pt x="148" y="39"/>
                  </a:lnTo>
                  <a:lnTo>
                    <a:pt x="148" y="41"/>
                  </a:lnTo>
                  <a:lnTo>
                    <a:pt x="150" y="43"/>
                  </a:lnTo>
                  <a:lnTo>
                    <a:pt x="152" y="48"/>
                  </a:lnTo>
                  <a:lnTo>
                    <a:pt x="152" y="50"/>
                  </a:lnTo>
                  <a:lnTo>
                    <a:pt x="155" y="55"/>
                  </a:lnTo>
                  <a:lnTo>
                    <a:pt x="155" y="58"/>
                  </a:lnTo>
                  <a:lnTo>
                    <a:pt x="157" y="62"/>
                  </a:lnTo>
                  <a:lnTo>
                    <a:pt x="157" y="67"/>
                  </a:lnTo>
                  <a:lnTo>
                    <a:pt x="157" y="69"/>
                  </a:lnTo>
                  <a:lnTo>
                    <a:pt x="157" y="74"/>
                  </a:lnTo>
                  <a:lnTo>
                    <a:pt x="157" y="79"/>
                  </a:lnTo>
                  <a:lnTo>
                    <a:pt x="157" y="81"/>
                  </a:lnTo>
                  <a:lnTo>
                    <a:pt x="157" y="86"/>
                  </a:lnTo>
                  <a:lnTo>
                    <a:pt x="157" y="91"/>
                  </a:lnTo>
                  <a:lnTo>
                    <a:pt x="157" y="93"/>
                  </a:lnTo>
                  <a:lnTo>
                    <a:pt x="155" y="98"/>
                  </a:lnTo>
                  <a:lnTo>
                    <a:pt x="155" y="100"/>
                  </a:lnTo>
                  <a:lnTo>
                    <a:pt x="152" y="105"/>
                  </a:lnTo>
                  <a:lnTo>
                    <a:pt x="152" y="108"/>
                  </a:lnTo>
                  <a:lnTo>
                    <a:pt x="150" y="112"/>
                  </a:lnTo>
                  <a:lnTo>
                    <a:pt x="148" y="115"/>
                  </a:lnTo>
                  <a:lnTo>
                    <a:pt x="148" y="119"/>
                  </a:lnTo>
                  <a:lnTo>
                    <a:pt x="145" y="122"/>
                  </a:lnTo>
                  <a:lnTo>
                    <a:pt x="143" y="124"/>
                  </a:lnTo>
                  <a:lnTo>
                    <a:pt x="140" y="129"/>
                  </a:lnTo>
                  <a:lnTo>
                    <a:pt x="138" y="131"/>
                  </a:lnTo>
                  <a:lnTo>
                    <a:pt x="136" y="134"/>
                  </a:lnTo>
                  <a:lnTo>
                    <a:pt x="131" y="136"/>
                  </a:lnTo>
                  <a:lnTo>
                    <a:pt x="129" y="139"/>
                  </a:lnTo>
                  <a:lnTo>
                    <a:pt x="126" y="141"/>
                  </a:lnTo>
                  <a:lnTo>
                    <a:pt x="124" y="143"/>
                  </a:lnTo>
                  <a:lnTo>
                    <a:pt x="119" y="146"/>
                  </a:lnTo>
                  <a:lnTo>
                    <a:pt x="117" y="148"/>
                  </a:lnTo>
                  <a:lnTo>
                    <a:pt x="114" y="148"/>
                  </a:lnTo>
                  <a:lnTo>
                    <a:pt x="109" y="150"/>
                  </a:lnTo>
                  <a:lnTo>
                    <a:pt x="107" y="153"/>
                  </a:lnTo>
                  <a:lnTo>
                    <a:pt x="102" y="153"/>
                  </a:lnTo>
                  <a:lnTo>
                    <a:pt x="100" y="155"/>
                  </a:lnTo>
                  <a:lnTo>
                    <a:pt x="95" y="155"/>
                  </a:lnTo>
                  <a:lnTo>
                    <a:pt x="90" y="155"/>
                  </a:lnTo>
                  <a:lnTo>
                    <a:pt x="88" y="158"/>
                  </a:lnTo>
                  <a:lnTo>
                    <a:pt x="83" y="158"/>
                  </a:lnTo>
                  <a:lnTo>
                    <a:pt x="78" y="158"/>
                  </a:lnTo>
                  <a:lnTo>
                    <a:pt x="76" y="158"/>
                  </a:lnTo>
                  <a:lnTo>
                    <a:pt x="71" y="158"/>
                  </a:lnTo>
                  <a:lnTo>
                    <a:pt x="67" y="155"/>
                  </a:lnTo>
                  <a:lnTo>
                    <a:pt x="64" y="155"/>
                  </a:lnTo>
                  <a:lnTo>
                    <a:pt x="59" y="155"/>
                  </a:lnTo>
                  <a:lnTo>
                    <a:pt x="55" y="153"/>
                  </a:lnTo>
                  <a:lnTo>
                    <a:pt x="52" y="153"/>
                  </a:lnTo>
                  <a:lnTo>
                    <a:pt x="47" y="150"/>
                  </a:lnTo>
                  <a:lnTo>
                    <a:pt x="45" y="148"/>
                  </a:lnTo>
                  <a:lnTo>
                    <a:pt x="43" y="148"/>
                  </a:lnTo>
                  <a:lnTo>
                    <a:pt x="38" y="146"/>
                  </a:lnTo>
                  <a:lnTo>
                    <a:pt x="36" y="143"/>
                  </a:lnTo>
                  <a:lnTo>
                    <a:pt x="33" y="141"/>
                  </a:lnTo>
                  <a:lnTo>
                    <a:pt x="28" y="139"/>
                  </a:lnTo>
                  <a:lnTo>
                    <a:pt x="26" y="136"/>
                  </a:lnTo>
                  <a:lnTo>
                    <a:pt x="24" y="134"/>
                  </a:lnTo>
                  <a:lnTo>
                    <a:pt x="21" y="131"/>
                  </a:lnTo>
                  <a:lnTo>
                    <a:pt x="19" y="129"/>
                  </a:lnTo>
                  <a:lnTo>
                    <a:pt x="17" y="124"/>
                  </a:lnTo>
                  <a:lnTo>
                    <a:pt x="14" y="122"/>
                  </a:lnTo>
                  <a:lnTo>
                    <a:pt x="12" y="119"/>
                  </a:lnTo>
                  <a:lnTo>
                    <a:pt x="9" y="115"/>
                  </a:lnTo>
                  <a:lnTo>
                    <a:pt x="9" y="112"/>
                  </a:lnTo>
                  <a:lnTo>
                    <a:pt x="7" y="108"/>
                  </a:lnTo>
                  <a:lnTo>
                    <a:pt x="5" y="105"/>
                  </a:lnTo>
                  <a:lnTo>
                    <a:pt x="5" y="100"/>
                  </a:lnTo>
                  <a:lnTo>
                    <a:pt x="2" y="98"/>
                  </a:lnTo>
                  <a:lnTo>
                    <a:pt x="2" y="93"/>
                  </a:lnTo>
                  <a:lnTo>
                    <a:pt x="2" y="91"/>
                  </a:lnTo>
                  <a:lnTo>
                    <a:pt x="0" y="86"/>
                  </a:lnTo>
                  <a:lnTo>
                    <a:pt x="0" y="81"/>
                  </a:lnTo>
                  <a:lnTo>
                    <a:pt x="0" y="79"/>
                  </a:lnTo>
                  <a:lnTo>
                    <a:pt x="0" y="74"/>
                  </a:lnTo>
                  <a:lnTo>
                    <a:pt x="0" y="69"/>
                  </a:lnTo>
                  <a:lnTo>
                    <a:pt x="2" y="67"/>
                  </a:lnTo>
                  <a:lnTo>
                    <a:pt x="2" y="62"/>
                  </a:lnTo>
                  <a:lnTo>
                    <a:pt x="2" y="58"/>
                  </a:lnTo>
                  <a:lnTo>
                    <a:pt x="5" y="55"/>
                  </a:lnTo>
                  <a:lnTo>
                    <a:pt x="5" y="50"/>
                  </a:lnTo>
                  <a:lnTo>
                    <a:pt x="7" y="48"/>
                  </a:lnTo>
                  <a:lnTo>
                    <a:pt x="9" y="43"/>
                  </a:lnTo>
                  <a:lnTo>
                    <a:pt x="9" y="41"/>
                  </a:lnTo>
                  <a:lnTo>
                    <a:pt x="12" y="39"/>
                  </a:lnTo>
                  <a:lnTo>
                    <a:pt x="14" y="34"/>
                  </a:lnTo>
                  <a:lnTo>
                    <a:pt x="17" y="31"/>
                  </a:lnTo>
                  <a:lnTo>
                    <a:pt x="19" y="29"/>
                  </a:lnTo>
                  <a:lnTo>
                    <a:pt x="21" y="24"/>
                  </a:lnTo>
                  <a:lnTo>
                    <a:pt x="24" y="22"/>
                  </a:lnTo>
                  <a:lnTo>
                    <a:pt x="26" y="19"/>
                  </a:lnTo>
                  <a:lnTo>
                    <a:pt x="28" y="17"/>
                  </a:lnTo>
                  <a:lnTo>
                    <a:pt x="33" y="15"/>
                  </a:lnTo>
                  <a:lnTo>
                    <a:pt x="36" y="12"/>
                  </a:lnTo>
                  <a:lnTo>
                    <a:pt x="38" y="10"/>
                  </a:lnTo>
                  <a:lnTo>
                    <a:pt x="43" y="10"/>
                  </a:lnTo>
                  <a:lnTo>
                    <a:pt x="45" y="8"/>
                  </a:lnTo>
                  <a:lnTo>
                    <a:pt x="47" y="5"/>
                  </a:lnTo>
                  <a:lnTo>
                    <a:pt x="52" y="5"/>
                  </a:lnTo>
                  <a:lnTo>
                    <a:pt x="55" y="3"/>
                  </a:lnTo>
                  <a:lnTo>
                    <a:pt x="59" y="3"/>
                  </a:lnTo>
                  <a:lnTo>
                    <a:pt x="64" y="0"/>
                  </a:lnTo>
                  <a:lnTo>
                    <a:pt x="67" y="0"/>
                  </a:lnTo>
                  <a:lnTo>
                    <a:pt x="71" y="0"/>
                  </a:lnTo>
                  <a:lnTo>
                    <a:pt x="76" y="0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00A000"/>
            </a:solidFill>
            <a:ln w="635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6" name="Line 521"/>
            <p:cNvSpPr>
              <a:spLocks noChangeShapeType="1"/>
            </p:cNvSpPr>
            <p:nvPr/>
          </p:nvSpPr>
          <p:spPr bwMode="auto">
            <a:xfrm>
              <a:off x="41" y="1069"/>
              <a:ext cx="165" cy="16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7" name="Line 522"/>
            <p:cNvSpPr>
              <a:spLocks noChangeShapeType="1"/>
            </p:cNvSpPr>
            <p:nvPr/>
          </p:nvSpPr>
          <p:spPr bwMode="auto">
            <a:xfrm flipV="1">
              <a:off x="335" y="1069"/>
              <a:ext cx="164" cy="16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8" name="Line 523"/>
            <p:cNvSpPr>
              <a:spLocks noChangeShapeType="1"/>
            </p:cNvSpPr>
            <p:nvPr/>
          </p:nvSpPr>
          <p:spPr bwMode="auto">
            <a:xfrm>
              <a:off x="244" y="1081"/>
              <a:ext cx="1" cy="14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9" name="Line 524"/>
            <p:cNvSpPr>
              <a:spLocks noChangeShapeType="1"/>
            </p:cNvSpPr>
            <p:nvPr/>
          </p:nvSpPr>
          <p:spPr bwMode="auto">
            <a:xfrm>
              <a:off x="196" y="1150"/>
              <a:ext cx="48" cy="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0" name="Line 525"/>
            <p:cNvSpPr>
              <a:spLocks noChangeShapeType="1"/>
            </p:cNvSpPr>
            <p:nvPr/>
          </p:nvSpPr>
          <p:spPr bwMode="auto">
            <a:xfrm flipV="1">
              <a:off x="296" y="1081"/>
              <a:ext cx="1" cy="14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1" name="Line 526"/>
            <p:cNvSpPr>
              <a:spLocks noChangeShapeType="1"/>
            </p:cNvSpPr>
            <p:nvPr/>
          </p:nvSpPr>
          <p:spPr bwMode="auto">
            <a:xfrm flipH="1">
              <a:off x="296" y="1150"/>
              <a:ext cx="46" cy="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2" name="Line 527"/>
            <p:cNvSpPr>
              <a:spLocks noChangeShapeType="1"/>
            </p:cNvSpPr>
            <p:nvPr/>
          </p:nvSpPr>
          <p:spPr bwMode="auto">
            <a:xfrm>
              <a:off x="347" y="1031"/>
              <a:ext cx="140" cy="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3" name="Line 528"/>
            <p:cNvSpPr>
              <a:spLocks noChangeShapeType="1"/>
            </p:cNvSpPr>
            <p:nvPr/>
          </p:nvSpPr>
          <p:spPr bwMode="auto">
            <a:xfrm flipV="1">
              <a:off x="416" y="1031"/>
              <a:ext cx="1" cy="4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4" name="Line 529"/>
            <p:cNvSpPr>
              <a:spLocks noChangeShapeType="1"/>
            </p:cNvSpPr>
            <p:nvPr/>
          </p:nvSpPr>
          <p:spPr bwMode="auto">
            <a:xfrm>
              <a:off x="53" y="1031"/>
              <a:ext cx="141" cy="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5" name="Line 530"/>
            <p:cNvSpPr>
              <a:spLocks noChangeShapeType="1"/>
            </p:cNvSpPr>
            <p:nvPr/>
          </p:nvSpPr>
          <p:spPr bwMode="auto">
            <a:xfrm flipV="1">
              <a:off x="125" y="1031"/>
              <a:ext cx="1" cy="4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6" name="Rectangle 531"/>
            <p:cNvSpPr>
              <a:spLocks noChangeArrowheads="1"/>
            </p:cNvSpPr>
            <p:nvPr/>
          </p:nvSpPr>
          <p:spPr bwMode="auto">
            <a:xfrm>
              <a:off x="246" y="1029"/>
              <a:ext cx="48" cy="204"/>
            </a:xfrm>
            <a:prstGeom prst="rect">
              <a:avLst/>
            </a:pr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7" name="Freeform 532"/>
            <p:cNvSpPr>
              <a:spLocks/>
            </p:cNvSpPr>
            <p:nvPr/>
          </p:nvSpPr>
          <p:spPr bwMode="auto">
            <a:xfrm>
              <a:off x="8" y="927"/>
              <a:ext cx="524" cy="102"/>
            </a:xfrm>
            <a:custGeom>
              <a:avLst/>
              <a:gdLst>
                <a:gd name="T0" fmla="*/ 524 w 524"/>
                <a:gd name="T1" fmla="*/ 38 h 107"/>
                <a:gd name="T2" fmla="*/ 524 w 524"/>
                <a:gd name="T3" fmla="*/ 107 h 107"/>
                <a:gd name="T4" fmla="*/ 0 w 524"/>
                <a:gd name="T5" fmla="*/ 107 h 107"/>
                <a:gd name="T6" fmla="*/ 0 w 524"/>
                <a:gd name="T7" fmla="*/ 4 h 107"/>
                <a:gd name="T8" fmla="*/ 64 w 524"/>
                <a:gd name="T9" fmla="*/ 0 h 107"/>
                <a:gd name="T10" fmla="*/ 155 w 524"/>
                <a:gd name="T11" fmla="*/ 0 h 107"/>
                <a:gd name="T12" fmla="*/ 248 w 524"/>
                <a:gd name="T13" fmla="*/ 2 h 107"/>
                <a:gd name="T14" fmla="*/ 339 w 524"/>
                <a:gd name="T15" fmla="*/ 7 h 107"/>
                <a:gd name="T16" fmla="*/ 429 w 524"/>
                <a:gd name="T17" fmla="*/ 19 h 107"/>
                <a:gd name="T18" fmla="*/ 524 w 524"/>
                <a:gd name="T19" fmla="*/ 38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4" h="107">
                  <a:moveTo>
                    <a:pt x="524" y="38"/>
                  </a:moveTo>
                  <a:lnTo>
                    <a:pt x="524" y="107"/>
                  </a:lnTo>
                  <a:lnTo>
                    <a:pt x="0" y="107"/>
                  </a:lnTo>
                  <a:lnTo>
                    <a:pt x="0" y="4"/>
                  </a:lnTo>
                  <a:lnTo>
                    <a:pt x="64" y="0"/>
                  </a:lnTo>
                  <a:lnTo>
                    <a:pt x="155" y="0"/>
                  </a:lnTo>
                  <a:lnTo>
                    <a:pt x="248" y="2"/>
                  </a:lnTo>
                  <a:lnTo>
                    <a:pt x="339" y="7"/>
                  </a:lnTo>
                  <a:lnTo>
                    <a:pt x="429" y="19"/>
                  </a:lnTo>
                  <a:lnTo>
                    <a:pt x="524" y="38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8" name="Freeform 533"/>
            <p:cNvSpPr>
              <a:spLocks/>
            </p:cNvSpPr>
            <p:nvPr/>
          </p:nvSpPr>
          <p:spPr bwMode="auto">
            <a:xfrm>
              <a:off x="44" y="1069"/>
              <a:ext cx="162" cy="162"/>
            </a:xfrm>
            <a:custGeom>
              <a:avLst/>
              <a:gdLst>
                <a:gd name="T0" fmla="*/ 88 w 162"/>
                <a:gd name="T1" fmla="*/ 0 h 162"/>
                <a:gd name="T2" fmla="*/ 100 w 162"/>
                <a:gd name="T3" fmla="*/ 3 h 162"/>
                <a:gd name="T4" fmla="*/ 112 w 162"/>
                <a:gd name="T5" fmla="*/ 7 h 162"/>
                <a:gd name="T6" fmla="*/ 121 w 162"/>
                <a:gd name="T7" fmla="*/ 12 h 162"/>
                <a:gd name="T8" fmla="*/ 133 w 162"/>
                <a:gd name="T9" fmla="*/ 19 h 162"/>
                <a:gd name="T10" fmla="*/ 140 w 162"/>
                <a:gd name="T11" fmla="*/ 26 h 162"/>
                <a:gd name="T12" fmla="*/ 148 w 162"/>
                <a:gd name="T13" fmla="*/ 36 h 162"/>
                <a:gd name="T14" fmla="*/ 155 w 162"/>
                <a:gd name="T15" fmla="*/ 45 h 162"/>
                <a:gd name="T16" fmla="*/ 157 w 162"/>
                <a:gd name="T17" fmla="*/ 57 h 162"/>
                <a:gd name="T18" fmla="*/ 162 w 162"/>
                <a:gd name="T19" fmla="*/ 69 h 162"/>
                <a:gd name="T20" fmla="*/ 162 w 162"/>
                <a:gd name="T21" fmla="*/ 81 h 162"/>
                <a:gd name="T22" fmla="*/ 162 w 162"/>
                <a:gd name="T23" fmla="*/ 93 h 162"/>
                <a:gd name="T24" fmla="*/ 157 w 162"/>
                <a:gd name="T25" fmla="*/ 105 h 162"/>
                <a:gd name="T26" fmla="*/ 155 w 162"/>
                <a:gd name="T27" fmla="*/ 117 h 162"/>
                <a:gd name="T28" fmla="*/ 148 w 162"/>
                <a:gd name="T29" fmla="*/ 126 h 162"/>
                <a:gd name="T30" fmla="*/ 140 w 162"/>
                <a:gd name="T31" fmla="*/ 136 h 162"/>
                <a:gd name="T32" fmla="*/ 133 w 162"/>
                <a:gd name="T33" fmla="*/ 145 h 162"/>
                <a:gd name="T34" fmla="*/ 121 w 162"/>
                <a:gd name="T35" fmla="*/ 150 h 162"/>
                <a:gd name="T36" fmla="*/ 112 w 162"/>
                <a:gd name="T37" fmla="*/ 157 h 162"/>
                <a:gd name="T38" fmla="*/ 100 w 162"/>
                <a:gd name="T39" fmla="*/ 160 h 162"/>
                <a:gd name="T40" fmla="*/ 88 w 162"/>
                <a:gd name="T41" fmla="*/ 162 h 162"/>
                <a:gd name="T42" fmla="*/ 76 w 162"/>
                <a:gd name="T43" fmla="*/ 162 h 162"/>
                <a:gd name="T44" fmla="*/ 64 w 162"/>
                <a:gd name="T45" fmla="*/ 162 h 162"/>
                <a:gd name="T46" fmla="*/ 52 w 162"/>
                <a:gd name="T47" fmla="*/ 157 h 162"/>
                <a:gd name="T48" fmla="*/ 40 w 162"/>
                <a:gd name="T49" fmla="*/ 153 h 162"/>
                <a:gd name="T50" fmla="*/ 31 w 162"/>
                <a:gd name="T51" fmla="*/ 148 h 162"/>
                <a:gd name="T52" fmla="*/ 24 w 162"/>
                <a:gd name="T53" fmla="*/ 138 h 162"/>
                <a:gd name="T54" fmla="*/ 14 w 162"/>
                <a:gd name="T55" fmla="*/ 131 h 162"/>
                <a:gd name="T56" fmla="*/ 9 w 162"/>
                <a:gd name="T57" fmla="*/ 122 h 162"/>
                <a:gd name="T58" fmla="*/ 5 w 162"/>
                <a:gd name="T59" fmla="*/ 110 h 162"/>
                <a:gd name="T60" fmla="*/ 0 w 162"/>
                <a:gd name="T61" fmla="*/ 98 h 162"/>
                <a:gd name="T62" fmla="*/ 0 w 162"/>
                <a:gd name="T63" fmla="*/ 86 h 162"/>
                <a:gd name="T64" fmla="*/ 0 w 162"/>
                <a:gd name="T65" fmla="*/ 74 h 162"/>
                <a:gd name="T66" fmla="*/ 2 w 162"/>
                <a:gd name="T67" fmla="*/ 62 h 162"/>
                <a:gd name="T68" fmla="*/ 5 w 162"/>
                <a:gd name="T69" fmla="*/ 50 h 162"/>
                <a:gd name="T70" fmla="*/ 9 w 162"/>
                <a:gd name="T71" fmla="*/ 38 h 162"/>
                <a:gd name="T72" fmla="*/ 17 w 162"/>
                <a:gd name="T73" fmla="*/ 29 h 162"/>
                <a:gd name="T74" fmla="*/ 26 w 162"/>
                <a:gd name="T75" fmla="*/ 22 h 162"/>
                <a:gd name="T76" fmla="*/ 36 w 162"/>
                <a:gd name="T77" fmla="*/ 15 h 162"/>
                <a:gd name="T78" fmla="*/ 45 w 162"/>
                <a:gd name="T79" fmla="*/ 7 h 162"/>
                <a:gd name="T80" fmla="*/ 57 w 162"/>
                <a:gd name="T81" fmla="*/ 3 h 162"/>
                <a:gd name="T82" fmla="*/ 69 w 162"/>
                <a:gd name="T83" fmla="*/ 0 h 162"/>
                <a:gd name="T84" fmla="*/ 81 w 162"/>
                <a:gd name="T85" fmla="*/ 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62" h="162">
                  <a:moveTo>
                    <a:pt x="81" y="0"/>
                  </a:moveTo>
                  <a:lnTo>
                    <a:pt x="86" y="0"/>
                  </a:lnTo>
                  <a:lnTo>
                    <a:pt x="88" y="0"/>
                  </a:lnTo>
                  <a:lnTo>
                    <a:pt x="93" y="0"/>
                  </a:lnTo>
                  <a:lnTo>
                    <a:pt x="98" y="3"/>
                  </a:lnTo>
                  <a:lnTo>
                    <a:pt x="100" y="3"/>
                  </a:lnTo>
                  <a:lnTo>
                    <a:pt x="105" y="3"/>
                  </a:lnTo>
                  <a:lnTo>
                    <a:pt x="109" y="5"/>
                  </a:lnTo>
                  <a:lnTo>
                    <a:pt x="112" y="7"/>
                  </a:lnTo>
                  <a:lnTo>
                    <a:pt x="117" y="7"/>
                  </a:lnTo>
                  <a:lnTo>
                    <a:pt x="119" y="10"/>
                  </a:lnTo>
                  <a:lnTo>
                    <a:pt x="121" y="12"/>
                  </a:lnTo>
                  <a:lnTo>
                    <a:pt x="126" y="15"/>
                  </a:lnTo>
                  <a:lnTo>
                    <a:pt x="129" y="17"/>
                  </a:lnTo>
                  <a:lnTo>
                    <a:pt x="133" y="19"/>
                  </a:lnTo>
                  <a:lnTo>
                    <a:pt x="136" y="22"/>
                  </a:lnTo>
                  <a:lnTo>
                    <a:pt x="138" y="24"/>
                  </a:lnTo>
                  <a:lnTo>
                    <a:pt x="140" y="26"/>
                  </a:lnTo>
                  <a:lnTo>
                    <a:pt x="143" y="29"/>
                  </a:lnTo>
                  <a:lnTo>
                    <a:pt x="145" y="34"/>
                  </a:lnTo>
                  <a:lnTo>
                    <a:pt x="148" y="36"/>
                  </a:lnTo>
                  <a:lnTo>
                    <a:pt x="150" y="38"/>
                  </a:lnTo>
                  <a:lnTo>
                    <a:pt x="152" y="43"/>
                  </a:lnTo>
                  <a:lnTo>
                    <a:pt x="155" y="45"/>
                  </a:lnTo>
                  <a:lnTo>
                    <a:pt x="155" y="50"/>
                  </a:lnTo>
                  <a:lnTo>
                    <a:pt x="157" y="53"/>
                  </a:lnTo>
                  <a:lnTo>
                    <a:pt x="157" y="57"/>
                  </a:lnTo>
                  <a:lnTo>
                    <a:pt x="160" y="62"/>
                  </a:lnTo>
                  <a:lnTo>
                    <a:pt x="160" y="64"/>
                  </a:lnTo>
                  <a:lnTo>
                    <a:pt x="162" y="69"/>
                  </a:lnTo>
                  <a:lnTo>
                    <a:pt x="162" y="74"/>
                  </a:lnTo>
                  <a:lnTo>
                    <a:pt x="162" y="76"/>
                  </a:lnTo>
                  <a:lnTo>
                    <a:pt x="162" y="81"/>
                  </a:lnTo>
                  <a:lnTo>
                    <a:pt x="162" y="86"/>
                  </a:lnTo>
                  <a:lnTo>
                    <a:pt x="162" y="91"/>
                  </a:lnTo>
                  <a:lnTo>
                    <a:pt x="162" y="93"/>
                  </a:lnTo>
                  <a:lnTo>
                    <a:pt x="160" y="98"/>
                  </a:lnTo>
                  <a:lnTo>
                    <a:pt x="160" y="103"/>
                  </a:lnTo>
                  <a:lnTo>
                    <a:pt x="157" y="105"/>
                  </a:lnTo>
                  <a:lnTo>
                    <a:pt x="157" y="110"/>
                  </a:lnTo>
                  <a:lnTo>
                    <a:pt x="155" y="114"/>
                  </a:lnTo>
                  <a:lnTo>
                    <a:pt x="155" y="117"/>
                  </a:lnTo>
                  <a:lnTo>
                    <a:pt x="152" y="122"/>
                  </a:lnTo>
                  <a:lnTo>
                    <a:pt x="150" y="124"/>
                  </a:lnTo>
                  <a:lnTo>
                    <a:pt x="148" y="126"/>
                  </a:lnTo>
                  <a:lnTo>
                    <a:pt x="145" y="131"/>
                  </a:lnTo>
                  <a:lnTo>
                    <a:pt x="143" y="134"/>
                  </a:lnTo>
                  <a:lnTo>
                    <a:pt x="140" y="136"/>
                  </a:lnTo>
                  <a:lnTo>
                    <a:pt x="138" y="138"/>
                  </a:lnTo>
                  <a:lnTo>
                    <a:pt x="136" y="143"/>
                  </a:lnTo>
                  <a:lnTo>
                    <a:pt x="133" y="145"/>
                  </a:lnTo>
                  <a:lnTo>
                    <a:pt x="129" y="148"/>
                  </a:lnTo>
                  <a:lnTo>
                    <a:pt x="126" y="150"/>
                  </a:lnTo>
                  <a:lnTo>
                    <a:pt x="121" y="150"/>
                  </a:lnTo>
                  <a:lnTo>
                    <a:pt x="119" y="153"/>
                  </a:lnTo>
                  <a:lnTo>
                    <a:pt x="117" y="155"/>
                  </a:lnTo>
                  <a:lnTo>
                    <a:pt x="112" y="157"/>
                  </a:lnTo>
                  <a:lnTo>
                    <a:pt x="109" y="157"/>
                  </a:lnTo>
                  <a:lnTo>
                    <a:pt x="105" y="160"/>
                  </a:lnTo>
                  <a:lnTo>
                    <a:pt x="100" y="160"/>
                  </a:lnTo>
                  <a:lnTo>
                    <a:pt x="98" y="162"/>
                  </a:lnTo>
                  <a:lnTo>
                    <a:pt x="93" y="162"/>
                  </a:lnTo>
                  <a:lnTo>
                    <a:pt x="88" y="162"/>
                  </a:lnTo>
                  <a:lnTo>
                    <a:pt x="86" y="162"/>
                  </a:lnTo>
                  <a:lnTo>
                    <a:pt x="81" y="162"/>
                  </a:lnTo>
                  <a:lnTo>
                    <a:pt x="76" y="162"/>
                  </a:lnTo>
                  <a:lnTo>
                    <a:pt x="71" y="162"/>
                  </a:lnTo>
                  <a:lnTo>
                    <a:pt x="69" y="162"/>
                  </a:lnTo>
                  <a:lnTo>
                    <a:pt x="64" y="162"/>
                  </a:lnTo>
                  <a:lnTo>
                    <a:pt x="59" y="160"/>
                  </a:lnTo>
                  <a:lnTo>
                    <a:pt x="57" y="160"/>
                  </a:lnTo>
                  <a:lnTo>
                    <a:pt x="52" y="157"/>
                  </a:lnTo>
                  <a:lnTo>
                    <a:pt x="47" y="157"/>
                  </a:lnTo>
                  <a:lnTo>
                    <a:pt x="45" y="155"/>
                  </a:lnTo>
                  <a:lnTo>
                    <a:pt x="40" y="153"/>
                  </a:lnTo>
                  <a:lnTo>
                    <a:pt x="38" y="150"/>
                  </a:lnTo>
                  <a:lnTo>
                    <a:pt x="36" y="150"/>
                  </a:lnTo>
                  <a:lnTo>
                    <a:pt x="31" y="148"/>
                  </a:lnTo>
                  <a:lnTo>
                    <a:pt x="28" y="145"/>
                  </a:lnTo>
                  <a:lnTo>
                    <a:pt x="26" y="143"/>
                  </a:lnTo>
                  <a:lnTo>
                    <a:pt x="24" y="138"/>
                  </a:lnTo>
                  <a:lnTo>
                    <a:pt x="19" y="136"/>
                  </a:lnTo>
                  <a:lnTo>
                    <a:pt x="17" y="134"/>
                  </a:lnTo>
                  <a:lnTo>
                    <a:pt x="14" y="131"/>
                  </a:lnTo>
                  <a:lnTo>
                    <a:pt x="12" y="126"/>
                  </a:lnTo>
                  <a:lnTo>
                    <a:pt x="9" y="124"/>
                  </a:lnTo>
                  <a:lnTo>
                    <a:pt x="9" y="122"/>
                  </a:lnTo>
                  <a:lnTo>
                    <a:pt x="7" y="117"/>
                  </a:lnTo>
                  <a:lnTo>
                    <a:pt x="5" y="114"/>
                  </a:lnTo>
                  <a:lnTo>
                    <a:pt x="5" y="110"/>
                  </a:lnTo>
                  <a:lnTo>
                    <a:pt x="2" y="105"/>
                  </a:lnTo>
                  <a:lnTo>
                    <a:pt x="2" y="103"/>
                  </a:lnTo>
                  <a:lnTo>
                    <a:pt x="0" y="98"/>
                  </a:lnTo>
                  <a:lnTo>
                    <a:pt x="0" y="93"/>
                  </a:lnTo>
                  <a:lnTo>
                    <a:pt x="0" y="91"/>
                  </a:lnTo>
                  <a:lnTo>
                    <a:pt x="0" y="86"/>
                  </a:lnTo>
                  <a:lnTo>
                    <a:pt x="0" y="81"/>
                  </a:lnTo>
                  <a:lnTo>
                    <a:pt x="0" y="76"/>
                  </a:lnTo>
                  <a:lnTo>
                    <a:pt x="0" y="74"/>
                  </a:lnTo>
                  <a:lnTo>
                    <a:pt x="0" y="69"/>
                  </a:lnTo>
                  <a:lnTo>
                    <a:pt x="0" y="64"/>
                  </a:lnTo>
                  <a:lnTo>
                    <a:pt x="2" y="62"/>
                  </a:lnTo>
                  <a:lnTo>
                    <a:pt x="2" y="57"/>
                  </a:lnTo>
                  <a:lnTo>
                    <a:pt x="5" y="53"/>
                  </a:lnTo>
                  <a:lnTo>
                    <a:pt x="5" y="50"/>
                  </a:lnTo>
                  <a:lnTo>
                    <a:pt x="7" y="45"/>
                  </a:lnTo>
                  <a:lnTo>
                    <a:pt x="9" y="43"/>
                  </a:lnTo>
                  <a:lnTo>
                    <a:pt x="9" y="38"/>
                  </a:lnTo>
                  <a:lnTo>
                    <a:pt x="12" y="36"/>
                  </a:lnTo>
                  <a:lnTo>
                    <a:pt x="14" y="34"/>
                  </a:lnTo>
                  <a:lnTo>
                    <a:pt x="17" y="29"/>
                  </a:lnTo>
                  <a:lnTo>
                    <a:pt x="19" y="26"/>
                  </a:lnTo>
                  <a:lnTo>
                    <a:pt x="24" y="24"/>
                  </a:lnTo>
                  <a:lnTo>
                    <a:pt x="26" y="22"/>
                  </a:lnTo>
                  <a:lnTo>
                    <a:pt x="28" y="19"/>
                  </a:lnTo>
                  <a:lnTo>
                    <a:pt x="31" y="17"/>
                  </a:lnTo>
                  <a:lnTo>
                    <a:pt x="36" y="15"/>
                  </a:lnTo>
                  <a:lnTo>
                    <a:pt x="38" y="12"/>
                  </a:lnTo>
                  <a:lnTo>
                    <a:pt x="40" y="10"/>
                  </a:lnTo>
                  <a:lnTo>
                    <a:pt x="45" y="7"/>
                  </a:lnTo>
                  <a:lnTo>
                    <a:pt x="47" y="7"/>
                  </a:lnTo>
                  <a:lnTo>
                    <a:pt x="52" y="5"/>
                  </a:lnTo>
                  <a:lnTo>
                    <a:pt x="57" y="3"/>
                  </a:lnTo>
                  <a:lnTo>
                    <a:pt x="59" y="3"/>
                  </a:lnTo>
                  <a:lnTo>
                    <a:pt x="64" y="3"/>
                  </a:lnTo>
                  <a:lnTo>
                    <a:pt x="69" y="0"/>
                  </a:lnTo>
                  <a:lnTo>
                    <a:pt x="71" y="0"/>
                  </a:lnTo>
                  <a:lnTo>
                    <a:pt x="76" y="0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00A000"/>
            </a:solidFill>
            <a:ln w="635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9" name="Freeform 534"/>
            <p:cNvSpPr>
              <a:spLocks/>
            </p:cNvSpPr>
            <p:nvPr/>
          </p:nvSpPr>
          <p:spPr bwMode="auto">
            <a:xfrm>
              <a:off x="335" y="1069"/>
              <a:ext cx="164" cy="162"/>
            </a:xfrm>
            <a:custGeom>
              <a:avLst/>
              <a:gdLst>
                <a:gd name="T0" fmla="*/ 90 w 164"/>
                <a:gd name="T1" fmla="*/ 0 h 162"/>
                <a:gd name="T2" fmla="*/ 102 w 164"/>
                <a:gd name="T3" fmla="*/ 3 h 162"/>
                <a:gd name="T4" fmla="*/ 114 w 164"/>
                <a:gd name="T5" fmla="*/ 7 h 162"/>
                <a:gd name="T6" fmla="*/ 124 w 164"/>
                <a:gd name="T7" fmla="*/ 12 h 162"/>
                <a:gd name="T8" fmla="*/ 133 w 164"/>
                <a:gd name="T9" fmla="*/ 19 h 162"/>
                <a:gd name="T10" fmla="*/ 143 w 164"/>
                <a:gd name="T11" fmla="*/ 26 h 162"/>
                <a:gd name="T12" fmla="*/ 150 w 164"/>
                <a:gd name="T13" fmla="*/ 36 h 162"/>
                <a:gd name="T14" fmla="*/ 155 w 164"/>
                <a:gd name="T15" fmla="*/ 45 h 162"/>
                <a:gd name="T16" fmla="*/ 159 w 164"/>
                <a:gd name="T17" fmla="*/ 57 h 162"/>
                <a:gd name="T18" fmla="*/ 162 w 164"/>
                <a:gd name="T19" fmla="*/ 69 h 162"/>
                <a:gd name="T20" fmla="*/ 164 w 164"/>
                <a:gd name="T21" fmla="*/ 81 h 162"/>
                <a:gd name="T22" fmla="*/ 162 w 164"/>
                <a:gd name="T23" fmla="*/ 93 h 162"/>
                <a:gd name="T24" fmla="*/ 159 w 164"/>
                <a:gd name="T25" fmla="*/ 105 h 162"/>
                <a:gd name="T26" fmla="*/ 155 w 164"/>
                <a:gd name="T27" fmla="*/ 117 h 162"/>
                <a:gd name="T28" fmla="*/ 150 w 164"/>
                <a:gd name="T29" fmla="*/ 126 h 162"/>
                <a:gd name="T30" fmla="*/ 143 w 164"/>
                <a:gd name="T31" fmla="*/ 136 h 162"/>
                <a:gd name="T32" fmla="*/ 133 w 164"/>
                <a:gd name="T33" fmla="*/ 145 h 162"/>
                <a:gd name="T34" fmla="*/ 124 w 164"/>
                <a:gd name="T35" fmla="*/ 150 h 162"/>
                <a:gd name="T36" fmla="*/ 114 w 164"/>
                <a:gd name="T37" fmla="*/ 157 h 162"/>
                <a:gd name="T38" fmla="*/ 102 w 164"/>
                <a:gd name="T39" fmla="*/ 160 h 162"/>
                <a:gd name="T40" fmla="*/ 90 w 164"/>
                <a:gd name="T41" fmla="*/ 162 h 162"/>
                <a:gd name="T42" fmla="*/ 78 w 164"/>
                <a:gd name="T43" fmla="*/ 162 h 162"/>
                <a:gd name="T44" fmla="*/ 64 w 164"/>
                <a:gd name="T45" fmla="*/ 162 h 162"/>
                <a:gd name="T46" fmla="*/ 54 w 164"/>
                <a:gd name="T47" fmla="*/ 157 h 162"/>
                <a:gd name="T48" fmla="*/ 43 w 164"/>
                <a:gd name="T49" fmla="*/ 153 h 162"/>
                <a:gd name="T50" fmla="*/ 33 w 164"/>
                <a:gd name="T51" fmla="*/ 148 h 162"/>
                <a:gd name="T52" fmla="*/ 23 w 164"/>
                <a:gd name="T53" fmla="*/ 138 h 162"/>
                <a:gd name="T54" fmla="*/ 16 w 164"/>
                <a:gd name="T55" fmla="*/ 131 h 162"/>
                <a:gd name="T56" fmla="*/ 9 w 164"/>
                <a:gd name="T57" fmla="*/ 122 h 162"/>
                <a:gd name="T58" fmla="*/ 4 w 164"/>
                <a:gd name="T59" fmla="*/ 110 h 162"/>
                <a:gd name="T60" fmla="*/ 2 w 164"/>
                <a:gd name="T61" fmla="*/ 98 h 162"/>
                <a:gd name="T62" fmla="*/ 0 w 164"/>
                <a:gd name="T63" fmla="*/ 86 h 162"/>
                <a:gd name="T64" fmla="*/ 0 w 164"/>
                <a:gd name="T65" fmla="*/ 74 h 162"/>
                <a:gd name="T66" fmla="*/ 2 w 164"/>
                <a:gd name="T67" fmla="*/ 62 h 162"/>
                <a:gd name="T68" fmla="*/ 7 w 164"/>
                <a:gd name="T69" fmla="*/ 50 h 162"/>
                <a:gd name="T70" fmla="*/ 12 w 164"/>
                <a:gd name="T71" fmla="*/ 38 h 162"/>
                <a:gd name="T72" fmla="*/ 19 w 164"/>
                <a:gd name="T73" fmla="*/ 29 h 162"/>
                <a:gd name="T74" fmla="*/ 26 w 164"/>
                <a:gd name="T75" fmla="*/ 22 h 162"/>
                <a:gd name="T76" fmla="*/ 35 w 164"/>
                <a:gd name="T77" fmla="*/ 15 h 162"/>
                <a:gd name="T78" fmla="*/ 45 w 164"/>
                <a:gd name="T79" fmla="*/ 7 h 162"/>
                <a:gd name="T80" fmla="*/ 57 w 164"/>
                <a:gd name="T81" fmla="*/ 3 h 162"/>
                <a:gd name="T82" fmla="*/ 69 w 164"/>
                <a:gd name="T83" fmla="*/ 0 h 162"/>
                <a:gd name="T84" fmla="*/ 81 w 164"/>
                <a:gd name="T85" fmla="*/ 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64" h="162">
                  <a:moveTo>
                    <a:pt x="81" y="0"/>
                  </a:moveTo>
                  <a:lnTo>
                    <a:pt x="85" y="0"/>
                  </a:lnTo>
                  <a:lnTo>
                    <a:pt x="90" y="0"/>
                  </a:lnTo>
                  <a:lnTo>
                    <a:pt x="95" y="0"/>
                  </a:lnTo>
                  <a:lnTo>
                    <a:pt x="97" y="3"/>
                  </a:lnTo>
                  <a:lnTo>
                    <a:pt x="102" y="3"/>
                  </a:lnTo>
                  <a:lnTo>
                    <a:pt x="104" y="3"/>
                  </a:lnTo>
                  <a:lnTo>
                    <a:pt x="109" y="5"/>
                  </a:lnTo>
                  <a:lnTo>
                    <a:pt x="114" y="7"/>
                  </a:lnTo>
                  <a:lnTo>
                    <a:pt x="116" y="7"/>
                  </a:lnTo>
                  <a:lnTo>
                    <a:pt x="121" y="10"/>
                  </a:lnTo>
                  <a:lnTo>
                    <a:pt x="124" y="12"/>
                  </a:lnTo>
                  <a:lnTo>
                    <a:pt x="126" y="15"/>
                  </a:lnTo>
                  <a:lnTo>
                    <a:pt x="131" y="17"/>
                  </a:lnTo>
                  <a:lnTo>
                    <a:pt x="133" y="19"/>
                  </a:lnTo>
                  <a:lnTo>
                    <a:pt x="135" y="22"/>
                  </a:lnTo>
                  <a:lnTo>
                    <a:pt x="140" y="24"/>
                  </a:lnTo>
                  <a:lnTo>
                    <a:pt x="143" y="26"/>
                  </a:lnTo>
                  <a:lnTo>
                    <a:pt x="145" y="29"/>
                  </a:lnTo>
                  <a:lnTo>
                    <a:pt x="147" y="34"/>
                  </a:lnTo>
                  <a:lnTo>
                    <a:pt x="150" y="36"/>
                  </a:lnTo>
                  <a:lnTo>
                    <a:pt x="152" y="38"/>
                  </a:lnTo>
                  <a:lnTo>
                    <a:pt x="152" y="43"/>
                  </a:lnTo>
                  <a:lnTo>
                    <a:pt x="155" y="45"/>
                  </a:lnTo>
                  <a:lnTo>
                    <a:pt x="157" y="50"/>
                  </a:lnTo>
                  <a:lnTo>
                    <a:pt x="157" y="53"/>
                  </a:lnTo>
                  <a:lnTo>
                    <a:pt x="159" y="57"/>
                  </a:lnTo>
                  <a:lnTo>
                    <a:pt x="159" y="62"/>
                  </a:lnTo>
                  <a:lnTo>
                    <a:pt x="162" y="64"/>
                  </a:lnTo>
                  <a:lnTo>
                    <a:pt x="162" y="69"/>
                  </a:lnTo>
                  <a:lnTo>
                    <a:pt x="162" y="74"/>
                  </a:lnTo>
                  <a:lnTo>
                    <a:pt x="164" y="76"/>
                  </a:lnTo>
                  <a:lnTo>
                    <a:pt x="164" y="81"/>
                  </a:lnTo>
                  <a:lnTo>
                    <a:pt x="164" y="86"/>
                  </a:lnTo>
                  <a:lnTo>
                    <a:pt x="162" y="91"/>
                  </a:lnTo>
                  <a:lnTo>
                    <a:pt x="162" y="93"/>
                  </a:lnTo>
                  <a:lnTo>
                    <a:pt x="162" y="98"/>
                  </a:lnTo>
                  <a:lnTo>
                    <a:pt x="159" y="103"/>
                  </a:lnTo>
                  <a:lnTo>
                    <a:pt x="159" y="105"/>
                  </a:lnTo>
                  <a:lnTo>
                    <a:pt x="157" y="110"/>
                  </a:lnTo>
                  <a:lnTo>
                    <a:pt x="157" y="114"/>
                  </a:lnTo>
                  <a:lnTo>
                    <a:pt x="155" y="117"/>
                  </a:lnTo>
                  <a:lnTo>
                    <a:pt x="152" y="122"/>
                  </a:lnTo>
                  <a:lnTo>
                    <a:pt x="152" y="124"/>
                  </a:lnTo>
                  <a:lnTo>
                    <a:pt x="150" y="126"/>
                  </a:lnTo>
                  <a:lnTo>
                    <a:pt x="147" y="131"/>
                  </a:lnTo>
                  <a:lnTo>
                    <a:pt x="145" y="134"/>
                  </a:lnTo>
                  <a:lnTo>
                    <a:pt x="143" y="136"/>
                  </a:lnTo>
                  <a:lnTo>
                    <a:pt x="140" y="138"/>
                  </a:lnTo>
                  <a:lnTo>
                    <a:pt x="135" y="143"/>
                  </a:lnTo>
                  <a:lnTo>
                    <a:pt x="133" y="145"/>
                  </a:lnTo>
                  <a:lnTo>
                    <a:pt x="131" y="148"/>
                  </a:lnTo>
                  <a:lnTo>
                    <a:pt x="126" y="150"/>
                  </a:lnTo>
                  <a:lnTo>
                    <a:pt x="124" y="150"/>
                  </a:lnTo>
                  <a:lnTo>
                    <a:pt x="121" y="153"/>
                  </a:lnTo>
                  <a:lnTo>
                    <a:pt x="116" y="155"/>
                  </a:lnTo>
                  <a:lnTo>
                    <a:pt x="114" y="157"/>
                  </a:lnTo>
                  <a:lnTo>
                    <a:pt x="109" y="157"/>
                  </a:lnTo>
                  <a:lnTo>
                    <a:pt x="104" y="160"/>
                  </a:lnTo>
                  <a:lnTo>
                    <a:pt x="102" y="160"/>
                  </a:lnTo>
                  <a:lnTo>
                    <a:pt x="97" y="162"/>
                  </a:lnTo>
                  <a:lnTo>
                    <a:pt x="95" y="162"/>
                  </a:lnTo>
                  <a:lnTo>
                    <a:pt x="90" y="162"/>
                  </a:lnTo>
                  <a:lnTo>
                    <a:pt x="85" y="162"/>
                  </a:lnTo>
                  <a:lnTo>
                    <a:pt x="81" y="162"/>
                  </a:lnTo>
                  <a:lnTo>
                    <a:pt x="78" y="162"/>
                  </a:lnTo>
                  <a:lnTo>
                    <a:pt x="73" y="162"/>
                  </a:lnTo>
                  <a:lnTo>
                    <a:pt x="69" y="162"/>
                  </a:lnTo>
                  <a:lnTo>
                    <a:pt x="64" y="162"/>
                  </a:lnTo>
                  <a:lnTo>
                    <a:pt x="62" y="160"/>
                  </a:lnTo>
                  <a:lnTo>
                    <a:pt x="57" y="160"/>
                  </a:lnTo>
                  <a:lnTo>
                    <a:pt x="54" y="157"/>
                  </a:lnTo>
                  <a:lnTo>
                    <a:pt x="50" y="157"/>
                  </a:lnTo>
                  <a:lnTo>
                    <a:pt x="45" y="155"/>
                  </a:lnTo>
                  <a:lnTo>
                    <a:pt x="43" y="153"/>
                  </a:lnTo>
                  <a:lnTo>
                    <a:pt x="40" y="150"/>
                  </a:lnTo>
                  <a:lnTo>
                    <a:pt x="35" y="150"/>
                  </a:lnTo>
                  <a:lnTo>
                    <a:pt x="33" y="148"/>
                  </a:lnTo>
                  <a:lnTo>
                    <a:pt x="31" y="145"/>
                  </a:lnTo>
                  <a:lnTo>
                    <a:pt x="26" y="143"/>
                  </a:lnTo>
                  <a:lnTo>
                    <a:pt x="23" y="138"/>
                  </a:lnTo>
                  <a:lnTo>
                    <a:pt x="21" y="136"/>
                  </a:lnTo>
                  <a:lnTo>
                    <a:pt x="19" y="134"/>
                  </a:lnTo>
                  <a:lnTo>
                    <a:pt x="16" y="131"/>
                  </a:lnTo>
                  <a:lnTo>
                    <a:pt x="14" y="126"/>
                  </a:lnTo>
                  <a:lnTo>
                    <a:pt x="12" y="124"/>
                  </a:lnTo>
                  <a:lnTo>
                    <a:pt x="9" y="122"/>
                  </a:lnTo>
                  <a:lnTo>
                    <a:pt x="7" y="117"/>
                  </a:lnTo>
                  <a:lnTo>
                    <a:pt x="7" y="114"/>
                  </a:lnTo>
                  <a:lnTo>
                    <a:pt x="4" y="110"/>
                  </a:lnTo>
                  <a:lnTo>
                    <a:pt x="4" y="105"/>
                  </a:lnTo>
                  <a:lnTo>
                    <a:pt x="2" y="103"/>
                  </a:lnTo>
                  <a:lnTo>
                    <a:pt x="2" y="98"/>
                  </a:lnTo>
                  <a:lnTo>
                    <a:pt x="0" y="93"/>
                  </a:lnTo>
                  <a:lnTo>
                    <a:pt x="0" y="91"/>
                  </a:lnTo>
                  <a:lnTo>
                    <a:pt x="0" y="86"/>
                  </a:lnTo>
                  <a:lnTo>
                    <a:pt x="0" y="81"/>
                  </a:lnTo>
                  <a:lnTo>
                    <a:pt x="0" y="76"/>
                  </a:lnTo>
                  <a:lnTo>
                    <a:pt x="0" y="74"/>
                  </a:lnTo>
                  <a:lnTo>
                    <a:pt x="0" y="69"/>
                  </a:lnTo>
                  <a:lnTo>
                    <a:pt x="2" y="64"/>
                  </a:lnTo>
                  <a:lnTo>
                    <a:pt x="2" y="62"/>
                  </a:lnTo>
                  <a:lnTo>
                    <a:pt x="4" y="57"/>
                  </a:lnTo>
                  <a:lnTo>
                    <a:pt x="4" y="53"/>
                  </a:lnTo>
                  <a:lnTo>
                    <a:pt x="7" y="50"/>
                  </a:lnTo>
                  <a:lnTo>
                    <a:pt x="7" y="45"/>
                  </a:lnTo>
                  <a:lnTo>
                    <a:pt x="9" y="43"/>
                  </a:lnTo>
                  <a:lnTo>
                    <a:pt x="12" y="38"/>
                  </a:lnTo>
                  <a:lnTo>
                    <a:pt x="14" y="36"/>
                  </a:lnTo>
                  <a:lnTo>
                    <a:pt x="16" y="34"/>
                  </a:lnTo>
                  <a:lnTo>
                    <a:pt x="19" y="29"/>
                  </a:lnTo>
                  <a:lnTo>
                    <a:pt x="21" y="26"/>
                  </a:lnTo>
                  <a:lnTo>
                    <a:pt x="23" y="24"/>
                  </a:lnTo>
                  <a:lnTo>
                    <a:pt x="26" y="22"/>
                  </a:lnTo>
                  <a:lnTo>
                    <a:pt x="31" y="19"/>
                  </a:lnTo>
                  <a:lnTo>
                    <a:pt x="33" y="17"/>
                  </a:lnTo>
                  <a:lnTo>
                    <a:pt x="35" y="15"/>
                  </a:lnTo>
                  <a:lnTo>
                    <a:pt x="40" y="12"/>
                  </a:lnTo>
                  <a:lnTo>
                    <a:pt x="43" y="10"/>
                  </a:lnTo>
                  <a:lnTo>
                    <a:pt x="45" y="7"/>
                  </a:lnTo>
                  <a:lnTo>
                    <a:pt x="50" y="7"/>
                  </a:lnTo>
                  <a:lnTo>
                    <a:pt x="54" y="5"/>
                  </a:lnTo>
                  <a:lnTo>
                    <a:pt x="57" y="3"/>
                  </a:lnTo>
                  <a:lnTo>
                    <a:pt x="62" y="3"/>
                  </a:lnTo>
                  <a:lnTo>
                    <a:pt x="64" y="3"/>
                  </a:lnTo>
                  <a:lnTo>
                    <a:pt x="69" y="0"/>
                  </a:lnTo>
                  <a:lnTo>
                    <a:pt x="73" y="0"/>
                  </a:lnTo>
                  <a:lnTo>
                    <a:pt x="78" y="0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00A000"/>
            </a:solidFill>
            <a:ln w="635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0" name="Freeform 535"/>
            <p:cNvSpPr>
              <a:spLocks/>
            </p:cNvSpPr>
            <p:nvPr/>
          </p:nvSpPr>
          <p:spPr bwMode="auto">
            <a:xfrm>
              <a:off x="-99" y="957"/>
              <a:ext cx="38" cy="38"/>
            </a:xfrm>
            <a:custGeom>
              <a:avLst/>
              <a:gdLst>
                <a:gd name="T0" fmla="*/ 19 w 38"/>
                <a:gd name="T1" fmla="*/ 0 h 38"/>
                <a:gd name="T2" fmla="*/ 21 w 38"/>
                <a:gd name="T3" fmla="*/ 0 h 38"/>
                <a:gd name="T4" fmla="*/ 24 w 38"/>
                <a:gd name="T5" fmla="*/ 0 h 38"/>
                <a:gd name="T6" fmla="*/ 26 w 38"/>
                <a:gd name="T7" fmla="*/ 0 h 38"/>
                <a:gd name="T8" fmla="*/ 28 w 38"/>
                <a:gd name="T9" fmla="*/ 3 h 38"/>
                <a:gd name="T10" fmla="*/ 31 w 38"/>
                <a:gd name="T11" fmla="*/ 3 h 38"/>
                <a:gd name="T12" fmla="*/ 31 w 38"/>
                <a:gd name="T13" fmla="*/ 5 h 38"/>
                <a:gd name="T14" fmla="*/ 33 w 38"/>
                <a:gd name="T15" fmla="*/ 5 h 38"/>
                <a:gd name="T16" fmla="*/ 33 w 38"/>
                <a:gd name="T17" fmla="*/ 7 h 38"/>
                <a:gd name="T18" fmla="*/ 36 w 38"/>
                <a:gd name="T19" fmla="*/ 7 h 38"/>
                <a:gd name="T20" fmla="*/ 36 w 38"/>
                <a:gd name="T21" fmla="*/ 10 h 38"/>
                <a:gd name="T22" fmla="*/ 36 w 38"/>
                <a:gd name="T23" fmla="*/ 12 h 38"/>
                <a:gd name="T24" fmla="*/ 38 w 38"/>
                <a:gd name="T25" fmla="*/ 12 h 38"/>
                <a:gd name="T26" fmla="*/ 38 w 38"/>
                <a:gd name="T27" fmla="*/ 15 h 38"/>
                <a:gd name="T28" fmla="*/ 38 w 38"/>
                <a:gd name="T29" fmla="*/ 17 h 38"/>
                <a:gd name="T30" fmla="*/ 38 w 38"/>
                <a:gd name="T31" fmla="*/ 19 h 38"/>
                <a:gd name="T32" fmla="*/ 38 w 38"/>
                <a:gd name="T33" fmla="*/ 22 h 38"/>
                <a:gd name="T34" fmla="*/ 38 w 38"/>
                <a:gd name="T35" fmla="*/ 24 h 38"/>
                <a:gd name="T36" fmla="*/ 38 w 38"/>
                <a:gd name="T37" fmla="*/ 27 h 38"/>
                <a:gd name="T38" fmla="*/ 36 w 38"/>
                <a:gd name="T39" fmla="*/ 27 h 38"/>
                <a:gd name="T40" fmla="*/ 36 w 38"/>
                <a:gd name="T41" fmla="*/ 29 h 38"/>
                <a:gd name="T42" fmla="*/ 36 w 38"/>
                <a:gd name="T43" fmla="*/ 31 h 38"/>
                <a:gd name="T44" fmla="*/ 33 w 38"/>
                <a:gd name="T45" fmla="*/ 31 h 38"/>
                <a:gd name="T46" fmla="*/ 33 w 38"/>
                <a:gd name="T47" fmla="*/ 34 h 38"/>
                <a:gd name="T48" fmla="*/ 31 w 38"/>
                <a:gd name="T49" fmla="*/ 34 h 38"/>
                <a:gd name="T50" fmla="*/ 31 w 38"/>
                <a:gd name="T51" fmla="*/ 36 h 38"/>
                <a:gd name="T52" fmla="*/ 28 w 38"/>
                <a:gd name="T53" fmla="*/ 36 h 38"/>
                <a:gd name="T54" fmla="*/ 26 w 38"/>
                <a:gd name="T55" fmla="*/ 36 h 38"/>
                <a:gd name="T56" fmla="*/ 26 w 38"/>
                <a:gd name="T57" fmla="*/ 38 h 38"/>
                <a:gd name="T58" fmla="*/ 24 w 38"/>
                <a:gd name="T59" fmla="*/ 38 h 38"/>
                <a:gd name="T60" fmla="*/ 21 w 38"/>
                <a:gd name="T61" fmla="*/ 38 h 38"/>
                <a:gd name="T62" fmla="*/ 19 w 38"/>
                <a:gd name="T63" fmla="*/ 38 h 38"/>
                <a:gd name="T64" fmla="*/ 17 w 38"/>
                <a:gd name="T65" fmla="*/ 38 h 38"/>
                <a:gd name="T66" fmla="*/ 14 w 38"/>
                <a:gd name="T67" fmla="*/ 38 h 38"/>
                <a:gd name="T68" fmla="*/ 12 w 38"/>
                <a:gd name="T69" fmla="*/ 38 h 38"/>
                <a:gd name="T70" fmla="*/ 9 w 38"/>
                <a:gd name="T71" fmla="*/ 36 h 38"/>
                <a:gd name="T72" fmla="*/ 7 w 38"/>
                <a:gd name="T73" fmla="*/ 36 h 38"/>
                <a:gd name="T74" fmla="*/ 7 w 38"/>
                <a:gd name="T75" fmla="*/ 34 h 38"/>
                <a:gd name="T76" fmla="*/ 5 w 38"/>
                <a:gd name="T77" fmla="*/ 34 h 38"/>
                <a:gd name="T78" fmla="*/ 5 w 38"/>
                <a:gd name="T79" fmla="*/ 31 h 38"/>
                <a:gd name="T80" fmla="*/ 2 w 38"/>
                <a:gd name="T81" fmla="*/ 31 h 38"/>
                <a:gd name="T82" fmla="*/ 2 w 38"/>
                <a:gd name="T83" fmla="*/ 29 h 38"/>
                <a:gd name="T84" fmla="*/ 0 w 38"/>
                <a:gd name="T85" fmla="*/ 27 h 38"/>
                <a:gd name="T86" fmla="*/ 0 w 38"/>
                <a:gd name="T87" fmla="*/ 24 h 38"/>
                <a:gd name="T88" fmla="*/ 0 w 38"/>
                <a:gd name="T89" fmla="*/ 22 h 38"/>
                <a:gd name="T90" fmla="*/ 0 w 38"/>
                <a:gd name="T91" fmla="*/ 19 h 38"/>
                <a:gd name="T92" fmla="*/ 0 w 38"/>
                <a:gd name="T93" fmla="*/ 17 h 38"/>
                <a:gd name="T94" fmla="*/ 0 w 38"/>
                <a:gd name="T95" fmla="*/ 15 h 38"/>
                <a:gd name="T96" fmla="*/ 0 w 38"/>
                <a:gd name="T97" fmla="*/ 12 h 38"/>
                <a:gd name="T98" fmla="*/ 0 w 38"/>
                <a:gd name="T99" fmla="*/ 10 h 38"/>
                <a:gd name="T100" fmla="*/ 2 w 38"/>
                <a:gd name="T101" fmla="*/ 10 h 38"/>
                <a:gd name="T102" fmla="*/ 2 w 38"/>
                <a:gd name="T103" fmla="*/ 7 h 38"/>
                <a:gd name="T104" fmla="*/ 5 w 38"/>
                <a:gd name="T105" fmla="*/ 5 h 38"/>
                <a:gd name="T106" fmla="*/ 7 w 38"/>
                <a:gd name="T107" fmla="*/ 5 h 38"/>
                <a:gd name="T108" fmla="*/ 7 w 38"/>
                <a:gd name="T109" fmla="*/ 3 h 38"/>
                <a:gd name="T110" fmla="*/ 9 w 38"/>
                <a:gd name="T111" fmla="*/ 3 h 38"/>
                <a:gd name="T112" fmla="*/ 9 w 38"/>
                <a:gd name="T113" fmla="*/ 0 h 38"/>
                <a:gd name="T114" fmla="*/ 12 w 38"/>
                <a:gd name="T115" fmla="*/ 0 h 38"/>
                <a:gd name="T116" fmla="*/ 14 w 38"/>
                <a:gd name="T117" fmla="*/ 0 h 38"/>
                <a:gd name="T118" fmla="*/ 17 w 38"/>
                <a:gd name="T119" fmla="*/ 0 h 38"/>
                <a:gd name="T120" fmla="*/ 19 w 38"/>
                <a:gd name="T121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8" h="38">
                  <a:moveTo>
                    <a:pt x="19" y="0"/>
                  </a:moveTo>
                  <a:lnTo>
                    <a:pt x="21" y="0"/>
                  </a:lnTo>
                  <a:lnTo>
                    <a:pt x="24" y="0"/>
                  </a:lnTo>
                  <a:lnTo>
                    <a:pt x="26" y="0"/>
                  </a:lnTo>
                  <a:lnTo>
                    <a:pt x="28" y="3"/>
                  </a:lnTo>
                  <a:lnTo>
                    <a:pt x="31" y="3"/>
                  </a:lnTo>
                  <a:lnTo>
                    <a:pt x="31" y="5"/>
                  </a:lnTo>
                  <a:lnTo>
                    <a:pt x="33" y="5"/>
                  </a:lnTo>
                  <a:lnTo>
                    <a:pt x="33" y="7"/>
                  </a:lnTo>
                  <a:lnTo>
                    <a:pt x="36" y="7"/>
                  </a:lnTo>
                  <a:lnTo>
                    <a:pt x="36" y="10"/>
                  </a:lnTo>
                  <a:lnTo>
                    <a:pt x="36" y="12"/>
                  </a:lnTo>
                  <a:lnTo>
                    <a:pt x="38" y="12"/>
                  </a:lnTo>
                  <a:lnTo>
                    <a:pt x="38" y="15"/>
                  </a:lnTo>
                  <a:lnTo>
                    <a:pt x="38" y="17"/>
                  </a:lnTo>
                  <a:lnTo>
                    <a:pt x="38" y="19"/>
                  </a:lnTo>
                  <a:lnTo>
                    <a:pt x="38" y="22"/>
                  </a:lnTo>
                  <a:lnTo>
                    <a:pt x="38" y="24"/>
                  </a:lnTo>
                  <a:lnTo>
                    <a:pt x="38" y="27"/>
                  </a:lnTo>
                  <a:lnTo>
                    <a:pt x="36" y="27"/>
                  </a:lnTo>
                  <a:lnTo>
                    <a:pt x="36" y="29"/>
                  </a:lnTo>
                  <a:lnTo>
                    <a:pt x="36" y="31"/>
                  </a:lnTo>
                  <a:lnTo>
                    <a:pt x="33" y="31"/>
                  </a:lnTo>
                  <a:lnTo>
                    <a:pt x="33" y="34"/>
                  </a:lnTo>
                  <a:lnTo>
                    <a:pt x="31" y="34"/>
                  </a:lnTo>
                  <a:lnTo>
                    <a:pt x="31" y="36"/>
                  </a:lnTo>
                  <a:lnTo>
                    <a:pt x="28" y="36"/>
                  </a:lnTo>
                  <a:lnTo>
                    <a:pt x="26" y="36"/>
                  </a:lnTo>
                  <a:lnTo>
                    <a:pt x="26" y="38"/>
                  </a:lnTo>
                  <a:lnTo>
                    <a:pt x="24" y="38"/>
                  </a:lnTo>
                  <a:lnTo>
                    <a:pt x="21" y="38"/>
                  </a:lnTo>
                  <a:lnTo>
                    <a:pt x="19" y="38"/>
                  </a:lnTo>
                  <a:lnTo>
                    <a:pt x="17" y="38"/>
                  </a:lnTo>
                  <a:lnTo>
                    <a:pt x="14" y="38"/>
                  </a:lnTo>
                  <a:lnTo>
                    <a:pt x="12" y="38"/>
                  </a:lnTo>
                  <a:lnTo>
                    <a:pt x="9" y="36"/>
                  </a:lnTo>
                  <a:lnTo>
                    <a:pt x="7" y="36"/>
                  </a:lnTo>
                  <a:lnTo>
                    <a:pt x="7" y="34"/>
                  </a:lnTo>
                  <a:lnTo>
                    <a:pt x="5" y="34"/>
                  </a:lnTo>
                  <a:lnTo>
                    <a:pt x="5" y="31"/>
                  </a:lnTo>
                  <a:lnTo>
                    <a:pt x="2" y="31"/>
                  </a:lnTo>
                  <a:lnTo>
                    <a:pt x="2" y="29"/>
                  </a:lnTo>
                  <a:lnTo>
                    <a:pt x="0" y="27"/>
                  </a:lnTo>
                  <a:lnTo>
                    <a:pt x="0" y="24"/>
                  </a:lnTo>
                  <a:lnTo>
                    <a:pt x="0" y="22"/>
                  </a:lnTo>
                  <a:lnTo>
                    <a:pt x="0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2" y="10"/>
                  </a:lnTo>
                  <a:lnTo>
                    <a:pt x="2" y="7"/>
                  </a:lnTo>
                  <a:lnTo>
                    <a:pt x="5" y="5"/>
                  </a:lnTo>
                  <a:lnTo>
                    <a:pt x="7" y="5"/>
                  </a:lnTo>
                  <a:lnTo>
                    <a:pt x="7" y="3"/>
                  </a:lnTo>
                  <a:lnTo>
                    <a:pt x="9" y="3"/>
                  </a:lnTo>
                  <a:lnTo>
                    <a:pt x="9" y="0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7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A000"/>
            </a:solidFill>
            <a:ln w="635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81" name="Group 536"/>
          <p:cNvGrpSpPr>
            <a:grpSpLocks noChangeAspect="1"/>
          </p:cNvGrpSpPr>
          <p:nvPr/>
        </p:nvGrpSpPr>
        <p:grpSpPr bwMode="auto">
          <a:xfrm>
            <a:off x="3672061" y="640507"/>
            <a:ext cx="3097213" cy="1446213"/>
            <a:chOff x="1542" y="426"/>
            <a:chExt cx="1951" cy="911"/>
          </a:xfrm>
        </p:grpSpPr>
        <p:sp>
          <p:nvSpPr>
            <p:cNvPr id="782" name="Rectangle 537"/>
            <p:cNvSpPr>
              <a:spLocks noChangeArrowheads="1"/>
            </p:cNvSpPr>
            <p:nvPr/>
          </p:nvSpPr>
          <p:spPr bwMode="auto">
            <a:xfrm>
              <a:off x="1988" y="1177"/>
              <a:ext cx="69" cy="153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3" name="Freeform 538"/>
            <p:cNvSpPr>
              <a:spLocks/>
            </p:cNvSpPr>
            <p:nvPr/>
          </p:nvSpPr>
          <p:spPr bwMode="auto">
            <a:xfrm>
              <a:off x="1542" y="600"/>
              <a:ext cx="803" cy="655"/>
            </a:xfrm>
            <a:custGeom>
              <a:avLst/>
              <a:gdLst>
                <a:gd name="T0" fmla="*/ 803 w 803"/>
                <a:gd name="T1" fmla="*/ 89 h 655"/>
                <a:gd name="T2" fmla="*/ 735 w 803"/>
                <a:gd name="T3" fmla="*/ 17 h 655"/>
                <a:gd name="T4" fmla="*/ 575 w 803"/>
                <a:gd name="T5" fmla="*/ 17 h 655"/>
                <a:gd name="T6" fmla="*/ 378 w 803"/>
                <a:gd name="T7" fmla="*/ 119 h 655"/>
                <a:gd name="T8" fmla="*/ 135 w 803"/>
                <a:gd name="T9" fmla="*/ 308 h 655"/>
                <a:gd name="T10" fmla="*/ 15 w 803"/>
                <a:gd name="T11" fmla="*/ 459 h 655"/>
                <a:gd name="T12" fmla="*/ 45 w 803"/>
                <a:gd name="T13" fmla="*/ 624 h 655"/>
                <a:gd name="T14" fmla="*/ 246 w 803"/>
                <a:gd name="T15" fmla="*/ 648 h 655"/>
                <a:gd name="T16" fmla="*/ 501 w 803"/>
                <a:gd name="T17" fmla="*/ 651 h 6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03" h="655">
                  <a:moveTo>
                    <a:pt x="803" y="89"/>
                  </a:moveTo>
                  <a:cubicBezTo>
                    <a:pt x="792" y="77"/>
                    <a:pt x="773" y="29"/>
                    <a:pt x="735" y="17"/>
                  </a:cubicBezTo>
                  <a:cubicBezTo>
                    <a:pt x="697" y="5"/>
                    <a:pt x="634" y="0"/>
                    <a:pt x="575" y="17"/>
                  </a:cubicBezTo>
                  <a:cubicBezTo>
                    <a:pt x="516" y="34"/>
                    <a:pt x="451" y="71"/>
                    <a:pt x="378" y="119"/>
                  </a:cubicBezTo>
                  <a:cubicBezTo>
                    <a:pt x="305" y="167"/>
                    <a:pt x="195" y="251"/>
                    <a:pt x="135" y="308"/>
                  </a:cubicBezTo>
                  <a:cubicBezTo>
                    <a:pt x="75" y="365"/>
                    <a:pt x="30" y="406"/>
                    <a:pt x="15" y="459"/>
                  </a:cubicBezTo>
                  <a:cubicBezTo>
                    <a:pt x="0" y="512"/>
                    <a:pt x="7" y="593"/>
                    <a:pt x="45" y="624"/>
                  </a:cubicBezTo>
                  <a:cubicBezTo>
                    <a:pt x="83" y="655"/>
                    <a:pt x="170" y="644"/>
                    <a:pt x="246" y="648"/>
                  </a:cubicBezTo>
                  <a:cubicBezTo>
                    <a:pt x="322" y="652"/>
                    <a:pt x="448" y="650"/>
                    <a:pt x="501" y="651"/>
                  </a:cubicBezTo>
                </a:path>
              </a:pathLst>
            </a:custGeom>
            <a:noFill/>
            <a:ln w="28575" cap="flat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4" name="AutoShape 539"/>
            <p:cNvSpPr>
              <a:spLocks noChangeArrowheads="1"/>
            </p:cNvSpPr>
            <p:nvPr/>
          </p:nvSpPr>
          <p:spPr bwMode="auto">
            <a:xfrm>
              <a:off x="2026" y="1222"/>
              <a:ext cx="62" cy="75"/>
            </a:xfrm>
            <a:prstGeom prst="flowChartMerg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5" name="Freeform 540"/>
            <p:cNvSpPr>
              <a:spLocks/>
            </p:cNvSpPr>
            <p:nvPr/>
          </p:nvSpPr>
          <p:spPr bwMode="auto">
            <a:xfrm>
              <a:off x="2064" y="1257"/>
              <a:ext cx="234" cy="80"/>
            </a:xfrm>
            <a:custGeom>
              <a:avLst/>
              <a:gdLst>
                <a:gd name="T0" fmla="*/ 0 w 234"/>
                <a:gd name="T1" fmla="*/ 0 h 80"/>
                <a:gd name="T2" fmla="*/ 102 w 234"/>
                <a:gd name="T3" fmla="*/ 51 h 80"/>
                <a:gd name="T4" fmla="*/ 234 w 234"/>
                <a:gd name="T5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4" h="80">
                  <a:moveTo>
                    <a:pt x="0" y="0"/>
                  </a:moveTo>
                  <a:cubicBezTo>
                    <a:pt x="17" y="8"/>
                    <a:pt x="63" y="38"/>
                    <a:pt x="102" y="51"/>
                  </a:cubicBezTo>
                  <a:cubicBezTo>
                    <a:pt x="141" y="64"/>
                    <a:pt x="207" y="74"/>
                    <a:pt x="234" y="80"/>
                  </a:cubicBezTo>
                </a:path>
              </a:pathLst>
            </a:custGeom>
            <a:noFill/>
            <a:ln w="19050" cap="flat" cmpd="sng">
              <a:solidFill>
                <a:srgbClr val="0000FF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6" name="Oval 541"/>
            <p:cNvSpPr>
              <a:spLocks noChangeArrowheads="1"/>
            </p:cNvSpPr>
            <p:nvPr/>
          </p:nvSpPr>
          <p:spPr bwMode="auto">
            <a:xfrm>
              <a:off x="2324" y="665"/>
              <a:ext cx="47" cy="47"/>
            </a:xfrm>
            <a:prstGeom prst="ellipse">
              <a:avLst/>
            </a:prstGeom>
            <a:solidFill>
              <a:srgbClr val="3333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7" name="Freeform 542"/>
            <p:cNvSpPr>
              <a:spLocks/>
            </p:cNvSpPr>
            <p:nvPr/>
          </p:nvSpPr>
          <p:spPr bwMode="auto">
            <a:xfrm>
              <a:off x="2345" y="426"/>
              <a:ext cx="1148" cy="272"/>
            </a:xfrm>
            <a:custGeom>
              <a:avLst/>
              <a:gdLst>
                <a:gd name="T0" fmla="*/ 1 w 1148"/>
                <a:gd name="T1" fmla="*/ 262 h 272"/>
                <a:gd name="T2" fmla="*/ 15 w 1148"/>
                <a:gd name="T3" fmla="*/ 136 h 272"/>
                <a:gd name="T4" fmla="*/ 93 w 1148"/>
                <a:gd name="T5" fmla="*/ 58 h 272"/>
                <a:gd name="T6" fmla="*/ 317 w 1148"/>
                <a:gd name="T7" fmla="*/ 10 h 272"/>
                <a:gd name="T8" fmla="*/ 555 w 1148"/>
                <a:gd name="T9" fmla="*/ 0 h 272"/>
                <a:gd name="T10" fmla="*/ 757 w 1148"/>
                <a:gd name="T11" fmla="*/ 12 h 272"/>
                <a:gd name="T12" fmla="*/ 973 w 1148"/>
                <a:gd name="T13" fmla="*/ 51 h 272"/>
                <a:gd name="T14" fmla="*/ 1119 w 1148"/>
                <a:gd name="T15" fmla="*/ 122 h 272"/>
                <a:gd name="T16" fmla="*/ 1146 w 1148"/>
                <a:gd name="T17" fmla="*/ 272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8" h="272">
                  <a:moveTo>
                    <a:pt x="1" y="262"/>
                  </a:moveTo>
                  <a:cubicBezTo>
                    <a:pt x="3" y="241"/>
                    <a:pt x="0" y="170"/>
                    <a:pt x="15" y="136"/>
                  </a:cubicBezTo>
                  <a:cubicBezTo>
                    <a:pt x="30" y="102"/>
                    <a:pt x="43" y="79"/>
                    <a:pt x="93" y="58"/>
                  </a:cubicBezTo>
                  <a:cubicBezTo>
                    <a:pt x="143" y="37"/>
                    <a:pt x="240" y="20"/>
                    <a:pt x="317" y="10"/>
                  </a:cubicBezTo>
                  <a:cubicBezTo>
                    <a:pt x="394" y="0"/>
                    <a:pt x="482" y="0"/>
                    <a:pt x="555" y="0"/>
                  </a:cubicBezTo>
                  <a:cubicBezTo>
                    <a:pt x="628" y="0"/>
                    <a:pt x="687" y="4"/>
                    <a:pt x="757" y="12"/>
                  </a:cubicBezTo>
                  <a:cubicBezTo>
                    <a:pt x="827" y="20"/>
                    <a:pt x="913" y="33"/>
                    <a:pt x="973" y="51"/>
                  </a:cubicBezTo>
                  <a:cubicBezTo>
                    <a:pt x="1033" y="69"/>
                    <a:pt x="1090" y="85"/>
                    <a:pt x="1119" y="122"/>
                  </a:cubicBezTo>
                  <a:cubicBezTo>
                    <a:pt x="1148" y="159"/>
                    <a:pt x="1141" y="241"/>
                    <a:pt x="1146" y="272"/>
                  </a:cubicBezTo>
                </a:path>
              </a:pathLst>
            </a:custGeom>
            <a:noFill/>
            <a:ln w="28575" cap="flat" cmpd="sng">
              <a:solidFill>
                <a:srgbClr val="3333FF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88" name="AutoShape 543"/>
          <p:cNvSpPr>
            <a:spLocks noChangeAspect="1" noChangeArrowheads="1"/>
          </p:cNvSpPr>
          <p:nvPr/>
        </p:nvSpPr>
        <p:spPr bwMode="auto">
          <a:xfrm flipH="1">
            <a:off x="6488286" y="904032"/>
            <a:ext cx="571500" cy="463550"/>
          </a:xfrm>
          <a:prstGeom prst="lightningBolt">
            <a:avLst/>
          </a:prstGeom>
          <a:solidFill>
            <a:srgbClr val="FFFF00"/>
          </a:solidFill>
          <a:ln w="19050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89" name="Group 544"/>
          <p:cNvGrpSpPr>
            <a:grpSpLocks noChangeAspect="1"/>
          </p:cNvGrpSpPr>
          <p:nvPr/>
        </p:nvGrpSpPr>
        <p:grpSpPr bwMode="auto">
          <a:xfrm>
            <a:off x="2944986" y="1832720"/>
            <a:ext cx="1436688" cy="1944687"/>
            <a:chOff x="1084" y="1177"/>
            <a:chExt cx="905" cy="1225"/>
          </a:xfrm>
        </p:grpSpPr>
        <p:sp>
          <p:nvSpPr>
            <p:cNvPr id="790" name="Rectangle 545"/>
            <p:cNvSpPr>
              <a:spLocks noChangeArrowheads="1"/>
            </p:cNvSpPr>
            <p:nvPr/>
          </p:nvSpPr>
          <p:spPr bwMode="auto">
            <a:xfrm>
              <a:off x="1846" y="1177"/>
              <a:ext cx="143" cy="26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1" name="Oval 546"/>
            <p:cNvSpPr>
              <a:spLocks noChangeAspect="1" noChangeArrowheads="1"/>
            </p:cNvSpPr>
            <p:nvPr/>
          </p:nvSpPr>
          <p:spPr bwMode="auto">
            <a:xfrm>
              <a:off x="1553" y="2302"/>
              <a:ext cx="27" cy="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2" name="Freeform 547"/>
            <p:cNvSpPr>
              <a:spLocks/>
            </p:cNvSpPr>
            <p:nvPr/>
          </p:nvSpPr>
          <p:spPr bwMode="auto">
            <a:xfrm>
              <a:off x="1084" y="1229"/>
              <a:ext cx="781" cy="1173"/>
            </a:xfrm>
            <a:custGeom>
              <a:avLst/>
              <a:gdLst>
                <a:gd name="T0" fmla="*/ 482 w 781"/>
                <a:gd name="T1" fmla="*/ 1087 h 1173"/>
                <a:gd name="T2" fmla="*/ 418 w 781"/>
                <a:gd name="T3" fmla="*/ 1039 h 1173"/>
                <a:gd name="T4" fmla="*/ 331 w 781"/>
                <a:gd name="T5" fmla="*/ 1065 h 1173"/>
                <a:gd name="T6" fmla="*/ 173 w 781"/>
                <a:gd name="T7" fmla="*/ 1165 h 1173"/>
                <a:gd name="T8" fmla="*/ 33 w 781"/>
                <a:gd name="T9" fmla="*/ 1114 h 1173"/>
                <a:gd name="T10" fmla="*/ 0 w 781"/>
                <a:gd name="T11" fmla="*/ 925 h 1173"/>
                <a:gd name="T12" fmla="*/ 36 w 781"/>
                <a:gd name="T13" fmla="*/ 610 h 1173"/>
                <a:gd name="T14" fmla="*/ 144 w 781"/>
                <a:gd name="T15" fmla="*/ 277 h 1173"/>
                <a:gd name="T16" fmla="*/ 253 w 781"/>
                <a:gd name="T17" fmla="*/ 102 h 1173"/>
                <a:gd name="T18" fmla="*/ 407 w 781"/>
                <a:gd name="T19" fmla="*/ 45 h 1173"/>
                <a:gd name="T20" fmla="*/ 637 w 781"/>
                <a:gd name="T21" fmla="*/ 10 h 1173"/>
                <a:gd name="T22" fmla="*/ 781 w 781"/>
                <a:gd name="T23" fmla="*/ 0 h 1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81" h="1173">
                  <a:moveTo>
                    <a:pt x="482" y="1087"/>
                  </a:moveTo>
                  <a:cubicBezTo>
                    <a:pt x="471" y="1079"/>
                    <a:pt x="443" y="1043"/>
                    <a:pt x="418" y="1039"/>
                  </a:cubicBezTo>
                  <a:cubicBezTo>
                    <a:pt x="393" y="1035"/>
                    <a:pt x="372" y="1044"/>
                    <a:pt x="331" y="1065"/>
                  </a:cubicBezTo>
                  <a:cubicBezTo>
                    <a:pt x="290" y="1086"/>
                    <a:pt x="223" y="1157"/>
                    <a:pt x="173" y="1165"/>
                  </a:cubicBezTo>
                  <a:cubicBezTo>
                    <a:pt x="123" y="1173"/>
                    <a:pt x="62" y="1154"/>
                    <a:pt x="33" y="1114"/>
                  </a:cubicBezTo>
                  <a:cubicBezTo>
                    <a:pt x="4" y="1074"/>
                    <a:pt x="0" y="1009"/>
                    <a:pt x="0" y="925"/>
                  </a:cubicBezTo>
                  <a:cubicBezTo>
                    <a:pt x="0" y="841"/>
                    <a:pt x="12" y="718"/>
                    <a:pt x="36" y="610"/>
                  </a:cubicBezTo>
                  <a:cubicBezTo>
                    <a:pt x="60" y="502"/>
                    <a:pt x="108" y="362"/>
                    <a:pt x="144" y="277"/>
                  </a:cubicBezTo>
                  <a:cubicBezTo>
                    <a:pt x="180" y="192"/>
                    <a:pt x="209" y="141"/>
                    <a:pt x="253" y="102"/>
                  </a:cubicBezTo>
                  <a:cubicBezTo>
                    <a:pt x="297" y="63"/>
                    <a:pt x="343" y="60"/>
                    <a:pt x="407" y="45"/>
                  </a:cubicBezTo>
                  <a:cubicBezTo>
                    <a:pt x="471" y="30"/>
                    <a:pt x="575" y="17"/>
                    <a:pt x="637" y="10"/>
                  </a:cubicBezTo>
                  <a:cubicBezTo>
                    <a:pt x="699" y="3"/>
                    <a:pt x="751" y="2"/>
                    <a:pt x="781" y="0"/>
                  </a:cubicBezTo>
                </a:path>
              </a:pathLst>
            </a:custGeom>
            <a:noFill/>
            <a:ln w="2857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93" name="Group 548"/>
          <p:cNvGrpSpPr>
            <a:grpSpLocks noChangeAspect="1"/>
          </p:cNvGrpSpPr>
          <p:nvPr/>
        </p:nvGrpSpPr>
        <p:grpSpPr bwMode="auto">
          <a:xfrm>
            <a:off x="3951461" y="1726357"/>
            <a:ext cx="376238" cy="490538"/>
            <a:chOff x="1718" y="1110"/>
            <a:chExt cx="237" cy="309"/>
          </a:xfrm>
        </p:grpSpPr>
        <p:sp>
          <p:nvSpPr>
            <p:cNvPr id="794" name="Rectangle 549"/>
            <p:cNvSpPr>
              <a:spLocks noChangeArrowheads="1"/>
            </p:cNvSpPr>
            <p:nvPr/>
          </p:nvSpPr>
          <p:spPr bwMode="auto">
            <a:xfrm>
              <a:off x="1876" y="1340"/>
              <a:ext cx="79" cy="79"/>
            </a:xfrm>
            <a:prstGeom prst="rect">
              <a:avLst/>
            </a:prstGeom>
            <a:solidFill>
              <a:srgbClr val="CC00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5" name="Freeform 550"/>
            <p:cNvSpPr>
              <a:spLocks/>
            </p:cNvSpPr>
            <p:nvPr/>
          </p:nvSpPr>
          <p:spPr bwMode="auto">
            <a:xfrm>
              <a:off x="1718" y="1110"/>
              <a:ext cx="181" cy="270"/>
            </a:xfrm>
            <a:custGeom>
              <a:avLst/>
              <a:gdLst>
                <a:gd name="T0" fmla="*/ 181 w 181"/>
                <a:gd name="T1" fmla="*/ 270 h 270"/>
                <a:gd name="T2" fmla="*/ 73 w 181"/>
                <a:gd name="T3" fmla="*/ 249 h 270"/>
                <a:gd name="T4" fmla="*/ 12 w 181"/>
                <a:gd name="T5" fmla="*/ 174 h 270"/>
                <a:gd name="T6" fmla="*/ 0 w 181"/>
                <a:gd name="T7" fmla="*/ 0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1" h="270">
                  <a:moveTo>
                    <a:pt x="181" y="270"/>
                  </a:moveTo>
                  <a:cubicBezTo>
                    <a:pt x="163" y="266"/>
                    <a:pt x="101" y="265"/>
                    <a:pt x="73" y="249"/>
                  </a:cubicBezTo>
                  <a:cubicBezTo>
                    <a:pt x="45" y="233"/>
                    <a:pt x="24" y="215"/>
                    <a:pt x="12" y="174"/>
                  </a:cubicBezTo>
                  <a:cubicBezTo>
                    <a:pt x="0" y="133"/>
                    <a:pt x="2" y="36"/>
                    <a:pt x="0" y="0"/>
                  </a:cubicBezTo>
                </a:path>
              </a:pathLst>
            </a:custGeom>
            <a:noFill/>
            <a:ln w="28575" cap="flat" cmpd="sng">
              <a:solidFill>
                <a:srgbClr val="CC00CC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96" name="Group 551"/>
          <p:cNvGrpSpPr>
            <a:grpSpLocks noChangeAspect="1"/>
          </p:cNvGrpSpPr>
          <p:nvPr/>
        </p:nvGrpSpPr>
        <p:grpSpPr bwMode="auto">
          <a:xfrm>
            <a:off x="4034011" y="1705720"/>
            <a:ext cx="293688" cy="349250"/>
            <a:chOff x="1770" y="1097"/>
            <a:chExt cx="185" cy="220"/>
          </a:xfrm>
        </p:grpSpPr>
        <p:sp>
          <p:nvSpPr>
            <p:cNvPr id="797" name="Oval 552"/>
            <p:cNvSpPr>
              <a:spLocks noChangeAspect="1" noChangeArrowheads="1"/>
            </p:cNvSpPr>
            <p:nvPr/>
          </p:nvSpPr>
          <p:spPr bwMode="auto">
            <a:xfrm>
              <a:off x="1770" y="1097"/>
              <a:ext cx="27" cy="27"/>
            </a:xfrm>
            <a:prstGeom prst="ellipse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8" name="Oval 553"/>
            <p:cNvSpPr>
              <a:spLocks noChangeAspect="1" noChangeArrowheads="1"/>
            </p:cNvSpPr>
            <p:nvPr/>
          </p:nvSpPr>
          <p:spPr bwMode="auto">
            <a:xfrm>
              <a:off x="1802" y="1097"/>
              <a:ext cx="27" cy="27"/>
            </a:xfrm>
            <a:prstGeom prst="ellipse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9" name="Oval 554"/>
            <p:cNvSpPr>
              <a:spLocks noChangeAspect="1" noChangeArrowheads="1"/>
            </p:cNvSpPr>
            <p:nvPr/>
          </p:nvSpPr>
          <p:spPr bwMode="auto">
            <a:xfrm>
              <a:off x="1834" y="1097"/>
              <a:ext cx="27" cy="27"/>
            </a:xfrm>
            <a:prstGeom prst="ellipse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0" name="Oval 555"/>
            <p:cNvSpPr>
              <a:spLocks noChangeAspect="1" noChangeArrowheads="1"/>
            </p:cNvSpPr>
            <p:nvPr/>
          </p:nvSpPr>
          <p:spPr bwMode="auto">
            <a:xfrm>
              <a:off x="1866" y="1097"/>
              <a:ext cx="27" cy="27"/>
            </a:xfrm>
            <a:prstGeom prst="ellipse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1" name="Rectangle 556"/>
            <p:cNvSpPr>
              <a:spLocks noChangeArrowheads="1"/>
            </p:cNvSpPr>
            <p:nvPr/>
          </p:nvSpPr>
          <p:spPr bwMode="auto">
            <a:xfrm>
              <a:off x="1876" y="1238"/>
              <a:ext cx="79" cy="7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2" name="Freeform 557"/>
            <p:cNvSpPr>
              <a:spLocks/>
            </p:cNvSpPr>
            <p:nvPr/>
          </p:nvSpPr>
          <p:spPr bwMode="auto">
            <a:xfrm>
              <a:off x="1782" y="1110"/>
              <a:ext cx="127" cy="177"/>
            </a:xfrm>
            <a:custGeom>
              <a:avLst/>
              <a:gdLst>
                <a:gd name="T0" fmla="*/ 127 w 127"/>
                <a:gd name="T1" fmla="*/ 169 h 177"/>
                <a:gd name="T2" fmla="*/ 30 w 127"/>
                <a:gd name="T3" fmla="*/ 149 h 177"/>
                <a:gd name="T4" fmla="*/ 0 w 127"/>
                <a:gd name="T5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177">
                  <a:moveTo>
                    <a:pt x="127" y="169"/>
                  </a:moveTo>
                  <a:cubicBezTo>
                    <a:pt x="111" y="166"/>
                    <a:pt x="51" y="177"/>
                    <a:pt x="30" y="149"/>
                  </a:cubicBezTo>
                  <a:cubicBezTo>
                    <a:pt x="9" y="121"/>
                    <a:pt x="6" y="31"/>
                    <a:pt x="0" y="0"/>
                  </a:cubicBezTo>
                </a:path>
              </a:pathLst>
            </a:custGeom>
            <a:noFill/>
            <a:ln w="28575" cap="flat" cmpd="sng">
              <a:solidFill>
                <a:schemeClr val="hlink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03" name="Group 558"/>
          <p:cNvGrpSpPr>
            <a:grpSpLocks noChangeAspect="1"/>
          </p:cNvGrpSpPr>
          <p:nvPr/>
        </p:nvGrpSpPr>
        <p:grpSpPr bwMode="auto">
          <a:xfrm>
            <a:off x="2976736" y="1724770"/>
            <a:ext cx="1322388" cy="2065337"/>
            <a:chOff x="1104" y="1109"/>
            <a:chExt cx="833" cy="1301"/>
          </a:xfrm>
        </p:grpSpPr>
        <p:sp>
          <p:nvSpPr>
            <p:cNvPr id="804" name="Oval 559"/>
            <p:cNvSpPr>
              <a:spLocks noChangeAspect="1" noChangeArrowheads="1"/>
            </p:cNvSpPr>
            <p:nvPr/>
          </p:nvSpPr>
          <p:spPr bwMode="auto">
            <a:xfrm>
              <a:off x="1595" y="2302"/>
              <a:ext cx="27" cy="27"/>
            </a:xfrm>
            <a:prstGeom prst="ellipse">
              <a:avLst/>
            </a:prstGeom>
            <a:solidFill>
              <a:srgbClr val="CC00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5" name="Freeform 560"/>
            <p:cNvSpPr>
              <a:spLocks/>
            </p:cNvSpPr>
            <p:nvPr/>
          </p:nvSpPr>
          <p:spPr bwMode="auto">
            <a:xfrm>
              <a:off x="1104" y="1109"/>
              <a:ext cx="584" cy="1294"/>
            </a:xfrm>
            <a:custGeom>
              <a:avLst/>
              <a:gdLst>
                <a:gd name="T0" fmla="*/ 504 w 584"/>
                <a:gd name="T1" fmla="*/ 1206 h 1294"/>
                <a:gd name="T2" fmla="*/ 428 w 584"/>
                <a:gd name="T3" fmla="*/ 1158 h 1294"/>
                <a:gd name="T4" fmla="*/ 336 w 584"/>
                <a:gd name="T5" fmla="*/ 1182 h 1294"/>
                <a:gd name="T6" fmla="*/ 173 w 584"/>
                <a:gd name="T7" fmla="*/ 1285 h 1294"/>
                <a:gd name="T8" fmla="*/ 33 w 584"/>
                <a:gd name="T9" fmla="*/ 1234 h 1294"/>
                <a:gd name="T10" fmla="*/ 0 w 584"/>
                <a:gd name="T11" fmla="*/ 1045 h 1294"/>
                <a:gd name="T12" fmla="*/ 36 w 584"/>
                <a:gd name="T13" fmla="*/ 730 h 1294"/>
                <a:gd name="T14" fmla="*/ 144 w 584"/>
                <a:gd name="T15" fmla="*/ 397 h 1294"/>
                <a:gd name="T16" fmla="*/ 255 w 584"/>
                <a:gd name="T17" fmla="*/ 229 h 1294"/>
                <a:gd name="T18" fmla="*/ 405 w 584"/>
                <a:gd name="T19" fmla="*/ 181 h 1294"/>
                <a:gd name="T20" fmla="*/ 552 w 584"/>
                <a:gd name="T21" fmla="*/ 138 h 1294"/>
                <a:gd name="T22" fmla="*/ 584 w 584"/>
                <a:gd name="T23" fmla="*/ 0 h 1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84" h="1294">
                  <a:moveTo>
                    <a:pt x="504" y="1206"/>
                  </a:moveTo>
                  <a:cubicBezTo>
                    <a:pt x="492" y="1198"/>
                    <a:pt x="456" y="1162"/>
                    <a:pt x="428" y="1158"/>
                  </a:cubicBezTo>
                  <a:cubicBezTo>
                    <a:pt x="400" y="1154"/>
                    <a:pt x="378" y="1161"/>
                    <a:pt x="336" y="1182"/>
                  </a:cubicBezTo>
                  <a:cubicBezTo>
                    <a:pt x="294" y="1203"/>
                    <a:pt x="223" y="1276"/>
                    <a:pt x="173" y="1285"/>
                  </a:cubicBezTo>
                  <a:cubicBezTo>
                    <a:pt x="123" y="1294"/>
                    <a:pt x="62" y="1274"/>
                    <a:pt x="33" y="1234"/>
                  </a:cubicBezTo>
                  <a:cubicBezTo>
                    <a:pt x="4" y="1194"/>
                    <a:pt x="0" y="1129"/>
                    <a:pt x="0" y="1045"/>
                  </a:cubicBezTo>
                  <a:cubicBezTo>
                    <a:pt x="0" y="961"/>
                    <a:pt x="12" y="838"/>
                    <a:pt x="36" y="730"/>
                  </a:cubicBezTo>
                  <a:cubicBezTo>
                    <a:pt x="60" y="622"/>
                    <a:pt x="107" y="481"/>
                    <a:pt x="144" y="397"/>
                  </a:cubicBezTo>
                  <a:cubicBezTo>
                    <a:pt x="181" y="313"/>
                    <a:pt x="212" y="265"/>
                    <a:pt x="255" y="229"/>
                  </a:cubicBezTo>
                  <a:cubicBezTo>
                    <a:pt x="298" y="193"/>
                    <a:pt x="356" y="196"/>
                    <a:pt x="405" y="181"/>
                  </a:cubicBezTo>
                  <a:cubicBezTo>
                    <a:pt x="454" y="166"/>
                    <a:pt x="522" y="168"/>
                    <a:pt x="552" y="138"/>
                  </a:cubicBezTo>
                  <a:cubicBezTo>
                    <a:pt x="582" y="108"/>
                    <a:pt x="577" y="29"/>
                    <a:pt x="584" y="0"/>
                  </a:cubicBezTo>
                </a:path>
              </a:pathLst>
            </a:custGeom>
            <a:noFill/>
            <a:ln w="28575" cap="flat" cmpd="sng">
              <a:solidFill>
                <a:srgbClr val="CC00CC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6" name="Freeform 561"/>
            <p:cNvSpPr>
              <a:spLocks/>
            </p:cNvSpPr>
            <p:nvPr/>
          </p:nvSpPr>
          <p:spPr bwMode="auto">
            <a:xfrm>
              <a:off x="1125" y="1286"/>
              <a:ext cx="812" cy="1124"/>
            </a:xfrm>
            <a:custGeom>
              <a:avLst/>
              <a:gdLst>
                <a:gd name="T0" fmla="*/ 525 w 812"/>
                <a:gd name="T1" fmla="*/ 1029 h 1124"/>
                <a:gd name="T2" fmla="*/ 462 w 812"/>
                <a:gd name="T3" fmla="*/ 988 h 1124"/>
                <a:gd name="T4" fmla="*/ 359 w 812"/>
                <a:gd name="T5" fmla="*/ 994 h 1124"/>
                <a:gd name="T6" fmla="*/ 177 w 812"/>
                <a:gd name="T7" fmla="*/ 1114 h 1124"/>
                <a:gd name="T8" fmla="*/ 33 w 812"/>
                <a:gd name="T9" fmla="*/ 1057 h 1124"/>
                <a:gd name="T10" fmla="*/ 0 w 812"/>
                <a:gd name="T11" fmla="*/ 868 h 1124"/>
                <a:gd name="T12" fmla="*/ 36 w 812"/>
                <a:gd name="T13" fmla="*/ 553 h 1124"/>
                <a:gd name="T14" fmla="*/ 144 w 812"/>
                <a:gd name="T15" fmla="*/ 220 h 1124"/>
                <a:gd name="T16" fmla="*/ 266 w 812"/>
                <a:gd name="T17" fmla="*/ 54 h 1124"/>
                <a:gd name="T18" fmla="*/ 462 w 812"/>
                <a:gd name="T19" fmla="*/ 9 h 1124"/>
                <a:gd name="T20" fmla="*/ 653 w 812"/>
                <a:gd name="T21" fmla="*/ 1 h 1124"/>
                <a:gd name="T22" fmla="*/ 812 w 812"/>
                <a:gd name="T23" fmla="*/ 1 h 1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12" h="1124">
                  <a:moveTo>
                    <a:pt x="525" y="1029"/>
                  </a:moveTo>
                  <a:cubicBezTo>
                    <a:pt x="515" y="1022"/>
                    <a:pt x="490" y="994"/>
                    <a:pt x="462" y="988"/>
                  </a:cubicBezTo>
                  <a:cubicBezTo>
                    <a:pt x="434" y="982"/>
                    <a:pt x="406" y="973"/>
                    <a:pt x="359" y="994"/>
                  </a:cubicBezTo>
                  <a:cubicBezTo>
                    <a:pt x="312" y="1015"/>
                    <a:pt x="231" y="1104"/>
                    <a:pt x="177" y="1114"/>
                  </a:cubicBezTo>
                  <a:cubicBezTo>
                    <a:pt x="123" y="1124"/>
                    <a:pt x="62" y="1098"/>
                    <a:pt x="33" y="1057"/>
                  </a:cubicBezTo>
                  <a:cubicBezTo>
                    <a:pt x="4" y="1016"/>
                    <a:pt x="0" y="952"/>
                    <a:pt x="0" y="868"/>
                  </a:cubicBezTo>
                  <a:cubicBezTo>
                    <a:pt x="0" y="784"/>
                    <a:pt x="12" y="661"/>
                    <a:pt x="36" y="553"/>
                  </a:cubicBezTo>
                  <a:cubicBezTo>
                    <a:pt x="60" y="445"/>
                    <a:pt x="106" y="303"/>
                    <a:pt x="144" y="220"/>
                  </a:cubicBezTo>
                  <a:cubicBezTo>
                    <a:pt x="182" y="137"/>
                    <a:pt x="213" y="89"/>
                    <a:pt x="266" y="54"/>
                  </a:cubicBezTo>
                  <a:cubicBezTo>
                    <a:pt x="319" y="19"/>
                    <a:pt x="398" y="18"/>
                    <a:pt x="462" y="9"/>
                  </a:cubicBezTo>
                  <a:cubicBezTo>
                    <a:pt x="526" y="0"/>
                    <a:pt x="595" y="2"/>
                    <a:pt x="653" y="1"/>
                  </a:cubicBezTo>
                  <a:cubicBezTo>
                    <a:pt x="711" y="0"/>
                    <a:pt x="779" y="1"/>
                    <a:pt x="812" y="1"/>
                  </a:cubicBezTo>
                </a:path>
              </a:pathLst>
            </a:custGeom>
            <a:noFill/>
            <a:ln w="28575" cap="flat" cmpd="sng">
              <a:solidFill>
                <a:schemeClr val="hlink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7" name="Oval 562"/>
            <p:cNvSpPr>
              <a:spLocks noChangeAspect="1" noChangeArrowheads="1"/>
            </p:cNvSpPr>
            <p:nvPr/>
          </p:nvSpPr>
          <p:spPr bwMode="auto">
            <a:xfrm>
              <a:off x="1637" y="2302"/>
              <a:ext cx="27" cy="27"/>
            </a:xfrm>
            <a:prstGeom prst="ellipse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08" name="Rectangle 8"/>
          <p:cNvSpPr>
            <a:spLocks noChangeArrowheads="1"/>
          </p:cNvSpPr>
          <p:nvPr/>
        </p:nvSpPr>
        <p:spPr bwMode="auto">
          <a:xfrm>
            <a:off x="107504" y="980728"/>
            <a:ext cx="2448272" cy="1015663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2. LHC Construction and installation Schedule (4/4)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80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259632" y="6356350"/>
            <a:ext cx="6696744" cy="365125"/>
          </a:xfrm>
        </p:spPr>
        <p:txBody>
          <a:bodyPr/>
          <a:lstStyle/>
          <a:p>
            <a:pPr lvl="0"/>
            <a:r>
              <a:rPr lang="it-IT" b="1" dirty="0" smtClean="0"/>
              <a:t>Luisella Lari </a:t>
            </a:r>
            <a:r>
              <a:rPr lang="it-IT" dirty="0" smtClean="0"/>
              <a:t>–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LNF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Seminar –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21</a:t>
            </a:r>
            <a:r>
              <a:rPr lang="en-US" baseline="30000" dirty="0">
                <a:solidFill>
                  <a:schemeClr val="bg1">
                    <a:lumMod val="65000"/>
                  </a:schemeClr>
                </a:solidFill>
              </a:rPr>
              <a:t>st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March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2012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22699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3"/>
                                            </p:cond>
                                          </p:stCondLst>
                                        </p:cTn>
                                        <p:tgtEl>
                                          <p:spTgt spid="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00"/>
                            </p:stCondLst>
                            <p:childTnLst>
                              <p:par>
                                <p:cTn id="52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500"/>
                            </p:stCondLst>
                            <p:childTnLst>
                              <p:par>
                                <p:cTn id="66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000"/>
                            </p:stCondLst>
                            <p:childTnLst>
                              <p:par>
                                <p:cTn id="73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500"/>
                            </p:stCondLst>
                            <p:childTnLst>
                              <p:par>
                                <p:cTn id="80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7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7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000"/>
                            </p:stCondLst>
                            <p:childTnLst>
                              <p:par>
                                <p:cTn id="87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7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7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7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7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5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6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6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6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6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"/>
                            </p:stCondLst>
                            <p:childTnLst>
                              <p:par>
                                <p:cTn id="109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8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8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8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8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16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6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6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6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6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000"/>
                            </p:stCondLst>
                            <p:childTnLst>
                              <p:par>
                                <p:cTn id="123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7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7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7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7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500"/>
                            </p:stCondLst>
                            <p:childTnLst>
                              <p:par>
                                <p:cTn id="130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6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6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6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6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5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5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5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500"/>
                            </p:stCondLst>
                            <p:childTnLst>
                              <p:par>
                                <p:cTn id="14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6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6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000"/>
                            </p:stCondLst>
                            <p:childTnLst>
                              <p:par>
                                <p:cTn id="152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7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7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7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7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1500"/>
                            </p:stCondLst>
                            <p:childTnLst>
                              <p:par>
                                <p:cTn id="159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61" dur="500"/>
                                        <p:tgtEl>
                                          <p:spTgt spid="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6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6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0" grpId="0" animBg="1"/>
      <p:bldP spid="670" grpId="0" animBg="1"/>
      <p:bldP spid="78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it-IT" b="1" dirty="0" smtClean="0"/>
              <a:t>Luisella Lari </a:t>
            </a:r>
            <a:r>
              <a:rPr lang="it-IT" dirty="0" smtClean="0"/>
              <a:t>–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LNF Seminar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–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21</a:t>
            </a:r>
            <a:r>
              <a:rPr lang="en-US" baseline="30000" dirty="0">
                <a:solidFill>
                  <a:schemeClr val="bg1">
                    <a:lumMod val="65000"/>
                  </a:schemeClr>
                </a:solidFill>
              </a:rPr>
              <a:t>st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March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2012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2195736" y="116632"/>
            <a:ext cx="6840760" cy="72008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/>
              <a:t>LHC schedule methodology</a:t>
            </a:r>
            <a:endParaRPr lang="en-US" dirty="0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395536" y="1196752"/>
            <a:ext cx="8424936" cy="400110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3. Detailed installation schedules (1/3)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5536" y="1600201"/>
            <a:ext cx="8424936" cy="388639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en-US" dirty="0" smtClean="0"/>
              <a:t>Derives from details of the installation and the </a:t>
            </a:r>
            <a:r>
              <a:rPr lang="en-US" u="sng" dirty="0" smtClean="0">
                <a:solidFill>
                  <a:srgbClr val="FF0000"/>
                </a:solidFill>
              </a:rPr>
              <a:t>knowledge of each WU</a:t>
            </a:r>
            <a:endParaRPr lang="en-US" u="sng" dirty="0">
              <a:solidFill>
                <a:srgbClr val="FF0000"/>
              </a:solidFill>
            </a:endParaRPr>
          </a:p>
        </p:txBody>
      </p:sp>
      <p:sp>
        <p:nvSpPr>
          <p:cNvPr id="14" name="Content Placeholder 3"/>
          <p:cNvSpPr txBox="1">
            <a:spLocks/>
          </p:cNvSpPr>
          <p:nvPr/>
        </p:nvSpPr>
        <p:spPr>
          <a:xfrm>
            <a:off x="1115616" y="2348880"/>
            <a:ext cx="6840760" cy="1584176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r>
              <a:rPr lang="en-US" dirty="0" smtClean="0"/>
              <a:t>The </a:t>
            </a:r>
            <a:r>
              <a:rPr lang="en-US" dirty="0" smtClean="0"/>
              <a:t>aim </a:t>
            </a:r>
            <a:r>
              <a:rPr lang="en-US" dirty="0" smtClean="0"/>
              <a:t>of these </a:t>
            </a:r>
            <a:r>
              <a:rPr lang="en-US" dirty="0" smtClean="0"/>
              <a:t>schedules was</a:t>
            </a:r>
            <a:endParaRPr lang="en-US" dirty="0" smtClean="0"/>
          </a:p>
          <a:p>
            <a:r>
              <a:rPr lang="en-US" dirty="0"/>
              <a:t>to ensure the work to do </a:t>
            </a:r>
            <a:r>
              <a:rPr lang="en-US" dirty="0" smtClean="0"/>
              <a:t>was </a:t>
            </a:r>
            <a:r>
              <a:rPr lang="en-US" dirty="0"/>
              <a:t>feasible within the time slot </a:t>
            </a:r>
            <a:r>
              <a:rPr lang="en-US" dirty="0" smtClean="0"/>
              <a:t>allocated.</a:t>
            </a:r>
          </a:p>
          <a:p>
            <a:r>
              <a:rPr lang="en-US" dirty="0" smtClean="0"/>
              <a:t>to ensure that the resource to achieve every tasks </a:t>
            </a:r>
            <a:r>
              <a:rPr lang="en-US" dirty="0" smtClean="0"/>
              <a:t>were </a:t>
            </a:r>
            <a:r>
              <a:rPr lang="en-US" dirty="0" smtClean="0"/>
              <a:t>available. </a:t>
            </a:r>
            <a:endParaRPr lang="en-US" dirty="0"/>
          </a:p>
          <a:p>
            <a:pPr>
              <a:buFont typeface="Arial" pitchFamily="34" charset="0"/>
              <a:buNone/>
            </a:pPr>
            <a:endParaRPr lang="en-US" dirty="0" smtClean="0"/>
          </a:p>
        </p:txBody>
      </p:sp>
      <p:sp>
        <p:nvSpPr>
          <p:cNvPr id="13" name="Content Placeholder 3"/>
          <p:cNvSpPr txBox="1">
            <a:spLocks/>
          </p:cNvSpPr>
          <p:nvPr/>
        </p:nvSpPr>
        <p:spPr>
          <a:xfrm>
            <a:off x="1115616" y="4581128"/>
            <a:ext cx="6840760" cy="158417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Each sub-schedule faced to specific requirements of installation.</a:t>
            </a:r>
          </a:p>
          <a:p>
            <a:r>
              <a:rPr lang="en-US" dirty="0" smtClean="0"/>
              <a:t>The level of details was </a:t>
            </a:r>
            <a:r>
              <a:rPr lang="en-US" dirty="0" smtClean="0"/>
              <a:t>chosen </a:t>
            </a:r>
            <a:r>
              <a:rPr lang="en-US" dirty="0" smtClean="0"/>
              <a:t>to maximize the freedom of the technical group to organize and manage their work. </a:t>
            </a:r>
          </a:p>
        </p:txBody>
      </p:sp>
    </p:spTree>
    <p:extLst>
      <p:ext uri="{BB962C8B-B14F-4D97-AF65-F5344CB8AC3E}">
        <p14:creationId xmlns:p14="http://schemas.microsoft.com/office/powerpoint/2010/main" val="8887975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it-IT" b="1" dirty="0" smtClean="0"/>
              <a:t>Luisella Lari </a:t>
            </a:r>
            <a:r>
              <a:rPr lang="it-IT" dirty="0" smtClean="0"/>
              <a:t>–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LNF Seminar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–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21</a:t>
            </a:r>
            <a:r>
              <a:rPr lang="en-US" baseline="30000" dirty="0">
                <a:solidFill>
                  <a:schemeClr val="bg1">
                    <a:lumMod val="65000"/>
                  </a:schemeClr>
                </a:solidFill>
              </a:rPr>
              <a:t>st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March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2012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2195736" y="116632"/>
            <a:ext cx="6840760" cy="72008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/>
              <a:t>LHC schedule methodology</a:t>
            </a:r>
            <a:endParaRPr lang="en-US" dirty="0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395536" y="1196752"/>
            <a:ext cx="8424936" cy="400110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3. Detailed installation schedules (2/3)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5536" y="1600201"/>
            <a:ext cx="8424936" cy="388639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en-US" dirty="0" smtClean="0"/>
              <a:t>Example 1. </a:t>
            </a:r>
            <a:endParaRPr lang="en-US" u="sng" dirty="0">
              <a:solidFill>
                <a:srgbClr val="FF0000"/>
              </a:solidFill>
            </a:endParaRPr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467544" y="1988840"/>
            <a:ext cx="8352928" cy="707886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Transfer line installation planning.</a:t>
            </a:r>
          </a:p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Major constraint: assure the test with beam end 2004, before SPS shutdown </a:t>
            </a:r>
            <a:endParaRPr lang="en-GB" sz="2000" b="1" dirty="0">
              <a:solidFill>
                <a:schemeClr val="bg1"/>
              </a:solidFill>
            </a:endParaRPr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955804"/>
            <a:ext cx="3528392" cy="2497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0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861048"/>
            <a:ext cx="3672408" cy="259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2843808" y="2917393"/>
            <a:ext cx="3024336" cy="1015663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Radiation constraint for the proximity to the SPS accelerator 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3779912" y="4869160"/>
            <a:ext cx="936104" cy="400110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1 year</a:t>
            </a:r>
            <a:endParaRPr lang="en-GB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4473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it-IT" b="1" dirty="0" smtClean="0"/>
              <a:t>Luisella Lari </a:t>
            </a:r>
            <a:r>
              <a:rPr lang="it-IT" dirty="0" smtClean="0"/>
              <a:t>–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LNF Seminar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–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21</a:t>
            </a:r>
            <a:r>
              <a:rPr lang="en-US" baseline="30000" dirty="0">
                <a:solidFill>
                  <a:schemeClr val="bg1">
                    <a:lumMod val="65000"/>
                  </a:schemeClr>
                </a:solidFill>
              </a:rPr>
              <a:t>st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March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2012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2195736" y="116632"/>
            <a:ext cx="6840760" cy="72008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/>
              <a:t>LHC schedule methodology</a:t>
            </a:r>
            <a:endParaRPr lang="en-US" dirty="0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395536" y="1196752"/>
            <a:ext cx="8424936" cy="400110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3. Detailed installation schedules (2/3)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5536" y="1600201"/>
            <a:ext cx="8424936" cy="388639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en-US" dirty="0" smtClean="0"/>
              <a:t>Example 2. </a:t>
            </a:r>
            <a:endParaRPr lang="en-US" u="sng" dirty="0">
              <a:solidFill>
                <a:srgbClr val="FF0000"/>
              </a:solidFill>
            </a:endParaRPr>
          </a:p>
        </p:txBody>
      </p:sp>
      <p:pic>
        <p:nvPicPr>
          <p:cNvPr id="6" name="Picture 207" descr="order sta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356992"/>
            <a:ext cx="4519038" cy="2924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98" descr="200_etuvag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0180" y="3356992"/>
            <a:ext cx="3182938" cy="172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05" descr="N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09655" y="3861048"/>
            <a:ext cx="2284413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96" descr="standalon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48064" y="4728592"/>
            <a:ext cx="2709863" cy="157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467544" y="1988840"/>
            <a:ext cx="8352928" cy="707886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Collimation installation planning.</a:t>
            </a:r>
          </a:p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Major constraint: assure a continuity of work for the external vacuum team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5580112" y="2996952"/>
            <a:ext cx="3024336" cy="707886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Resource allocation studies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15" name="Rectangle 8"/>
          <p:cNvSpPr>
            <a:spLocks noChangeArrowheads="1"/>
          </p:cNvSpPr>
          <p:nvPr/>
        </p:nvSpPr>
        <p:spPr bwMode="auto">
          <a:xfrm>
            <a:off x="1403648" y="2996952"/>
            <a:ext cx="3024336" cy="400110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2 years plan</a:t>
            </a:r>
            <a:r>
              <a:rPr lang="en-GB" sz="2000" b="1" dirty="0" err="1" smtClean="0">
                <a:solidFill>
                  <a:schemeClr val="bg1"/>
                </a:solidFill>
              </a:rPr>
              <a:t>ning</a:t>
            </a:r>
            <a:endParaRPr lang="en-GB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3383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it-IT" b="1" dirty="0" smtClean="0"/>
              <a:t>Luisella Lari </a:t>
            </a:r>
            <a:r>
              <a:rPr lang="it-IT" dirty="0" smtClean="0"/>
              <a:t>–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LNF Seminar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–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21</a:t>
            </a:r>
            <a:r>
              <a:rPr lang="en-US" baseline="30000" dirty="0">
                <a:solidFill>
                  <a:schemeClr val="bg1">
                    <a:lumMod val="65000"/>
                  </a:schemeClr>
                </a:solidFill>
              </a:rPr>
              <a:t>st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March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2012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2195736" y="116632"/>
            <a:ext cx="6840760" cy="72008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/>
              <a:t>LHC schedule control</a:t>
            </a:r>
            <a:endParaRPr lang="en-US" dirty="0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395536" y="1268760"/>
            <a:ext cx="8424936" cy="400110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1</a:t>
            </a:r>
            <a:r>
              <a:rPr lang="en-US" sz="2000" b="1" dirty="0" smtClean="0">
                <a:solidFill>
                  <a:schemeClr val="bg1"/>
                </a:solidFill>
              </a:rPr>
              <a:t>. Determination the current status of the project schedule </a:t>
            </a:r>
            <a:endParaRPr lang="en-GB" sz="2000" b="1" dirty="0">
              <a:solidFill>
                <a:schemeClr val="bg1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V="1">
            <a:off x="1835696" y="4005064"/>
            <a:ext cx="4464496" cy="2267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ontent Placeholder 3"/>
          <p:cNvSpPr txBox="1">
            <a:spLocks/>
          </p:cNvSpPr>
          <p:nvPr/>
        </p:nvSpPr>
        <p:spPr>
          <a:xfrm>
            <a:off x="395536" y="1844824"/>
            <a:ext cx="8424936" cy="2016224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>
              <a:buFont typeface="Arial" pitchFamily="34" charset="0"/>
              <a:buChar char="•"/>
            </a:pPr>
            <a:r>
              <a:rPr lang="en-US" b="1" dirty="0" smtClean="0">
                <a:solidFill>
                  <a:srgbClr val="FF0000"/>
                </a:solidFill>
              </a:rPr>
              <a:t>Weekly meetings </a:t>
            </a:r>
            <a:r>
              <a:rPr lang="en-US" dirty="0" smtClean="0">
                <a:sym typeface="Wingdings"/>
              </a:rPr>
              <a:t> to follow the advancement progress of every installation work and to identify potential problems, </a:t>
            </a:r>
            <a:r>
              <a:rPr lang="en-US" dirty="0" smtClean="0"/>
              <a:t>through feedback </a:t>
            </a:r>
            <a:r>
              <a:rPr lang="en-US" dirty="0"/>
              <a:t>from the production sites and from the </a:t>
            </a:r>
            <a:r>
              <a:rPr lang="en-US" dirty="0" smtClean="0"/>
              <a:t>field. </a:t>
            </a:r>
            <a:r>
              <a:rPr lang="en-US" dirty="0" smtClean="0">
                <a:sym typeface="Wingdings"/>
              </a:rPr>
              <a:t> @ WU level</a:t>
            </a:r>
          </a:p>
          <a:p>
            <a:pPr marL="342900" lvl="1" indent="-342900">
              <a:buFont typeface="Arial" pitchFamily="34" charset="0"/>
              <a:buChar char="•"/>
            </a:pPr>
            <a:endParaRPr lang="en-US" b="1" dirty="0" smtClean="0">
              <a:solidFill>
                <a:srgbClr val="FF0000"/>
              </a:solidFill>
              <a:sym typeface="Wingdings"/>
            </a:endParaRPr>
          </a:p>
          <a:p>
            <a:pPr marL="342900" lvl="1" indent="-342900">
              <a:buFont typeface="Arial" pitchFamily="34" charset="0"/>
              <a:buChar char="•"/>
            </a:pPr>
            <a:r>
              <a:rPr lang="en-US" b="1" dirty="0" smtClean="0">
                <a:solidFill>
                  <a:srgbClr val="FF0000"/>
                </a:solidFill>
              </a:rPr>
              <a:t>Monthly meetings </a:t>
            </a:r>
            <a:r>
              <a:rPr lang="en-US" dirty="0" smtClean="0">
                <a:sym typeface="Wingdings"/>
              </a:rPr>
              <a:t> to have a global review of the installation and to check the homogeneity of the installation procedure on the different work sites.  @ Management level</a:t>
            </a:r>
            <a:endParaRPr lang="en-US" dirty="0" smtClean="0"/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6588224" y="4509120"/>
            <a:ext cx="1584176" cy="1015663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Schedule comparison bar charts</a:t>
            </a:r>
            <a:endParaRPr lang="en-GB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40051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it-IT" b="1" dirty="0" smtClean="0"/>
              <a:t>Luisella Lari </a:t>
            </a:r>
            <a:r>
              <a:rPr lang="it-IT" dirty="0" smtClean="0"/>
              <a:t>–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LNF Seminar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–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21</a:t>
            </a:r>
            <a:r>
              <a:rPr lang="en-US" baseline="30000" dirty="0">
                <a:solidFill>
                  <a:schemeClr val="bg1">
                    <a:lumMod val="65000"/>
                  </a:schemeClr>
                </a:solidFill>
              </a:rPr>
              <a:t>st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March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2012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2195736" y="116632"/>
            <a:ext cx="6840760" cy="72008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/>
              <a:t>LHC schedule control</a:t>
            </a:r>
            <a:endParaRPr lang="en-US" dirty="0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395536" y="1268760"/>
            <a:ext cx="8424936" cy="400110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2. Evaluation of the factors that create schedule changes</a:t>
            </a:r>
            <a:r>
              <a:rPr lang="en-GB" sz="2000" b="1" dirty="0" smtClean="0">
                <a:solidFill>
                  <a:schemeClr val="bg1"/>
                </a:solidFill>
              </a:rPr>
              <a:t> (1/3)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10" name="Content Placeholder 3"/>
          <p:cNvSpPr txBox="1">
            <a:spLocks/>
          </p:cNvSpPr>
          <p:nvPr/>
        </p:nvSpPr>
        <p:spPr>
          <a:xfrm>
            <a:off x="395536" y="1844824"/>
            <a:ext cx="8424936" cy="201622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>
              <a:buFont typeface="Arial" pitchFamily="34" charset="0"/>
              <a:buChar char="•"/>
            </a:pPr>
            <a:r>
              <a:rPr lang="en-US" b="1" dirty="0" smtClean="0">
                <a:solidFill>
                  <a:srgbClr val="FF0000"/>
                </a:solidFill>
              </a:rPr>
              <a:t>Minor changes </a:t>
            </a:r>
            <a:r>
              <a:rPr lang="en-US" dirty="0" smtClean="0">
                <a:sym typeface="Wingdings"/>
              </a:rPr>
              <a:t> impact limited to a restricted area of the activities</a:t>
            </a:r>
            <a:r>
              <a:rPr lang="en-US" dirty="0" smtClean="0"/>
              <a:t> </a:t>
            </a:r>
            <a:r>
              <a:rPr lang="en-US" dirty="0" smtClean="0">
                <a:sym typeface="Wingdings"/>
              </a:rPr>
              <a:t> Revision of the Detailed Installation Schedule</a:t>
            </a:r>
          </a:p>
          <a:p>
            <a:pPr marL="342900" lvl="1" indent="-342900">
              <a:buFont typeface="Arial" pitchFamily="34" charset="0"/>
              <a:buChar char="•"/>
            </a:pPr>
            <a:endParaRPr lang="en-US" dirty="0" smtClean="0">
              <a:sym typeface="Wingdings"/>
            </a:endParaRPr>
          </a:p>
          <a:p>
            <a:pPr marL="342900" lvl="1" indent="-342900">
              <a:buFont typeface="Arial" pitchFamily="34" charset="0"/>
              <a:buChar char="•"/>
            </a:pPr>
            <a:r>
              <a:rPr lang="en-US" b="1" dirty="0" smtClean="0">
                <a:solidFill>
                  <a:srgbClr val="FF0000"/>
                </a:solidFill>
              </a:rPr>
              <a:t>Major changes </a:t>
            </a:r>
            <a:r>
              <a:rPr lang="en-US" dirty="0" smtClean="0">
                <a:sym typeface="Wingdings"/>
              </a:rPr>
              <a:t> impact on the whole project Schedule </a:t>
            </a:r>
            <a:r>
              <a:rPr lang="en-US" dirty="0">
                <a:sym typeface="Wingdings"/>
              </a:rPr>
              <a:t>Change Requests circulated through the groups and approved by the project leader 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>
                <a:sym typeface="Wingdings"/>
              </a:rPr>
              <a:t>Schedule Change Order</a:t>
            </a: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3801471"/>
            <a:ext cx="3284456" cy="3068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634791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 txBox="1">
            <a:spLocks/>
          </p:cNvSpPr>
          <p:nvPr/>
        </p:nvSpPr>
        <p:spPr>
          <a:xfrm>
            <a:off x="2195736" y="116632"/>
            <a:ext cx="6840760" cy="72008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/>
              <a:t>LHC schedule control</a:t>
            </a:r>
            <a:endParaRPr lang="en-US" dirty="0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395536" y="1268760"/>
            <a:ext cx="8424936" cy="400110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2. Evaluation of the factors that create schedule changes (2/3)</a:t>
            </a:r>
            <a:endParaRPr lang="en-GB" sz="2000" b="1" dirty="0">
              <a:solidFill>
                <a:schemeClr val="bg1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467544" y="3933056"/>
            <a:ext cx="5256584" cy="0"/>
          </a:xfrm>
          <a:prstGeom prst="line">
            <a:avLst/>
          </a:prstGeom>
          <a:noFill/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916832"/>
            <a:ext cx="2880321" cy="2036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" name="Group 25"/>
          <p:cNvGrpSpPr/>
          <p:nvPr/>
        </p:nvGrpSpPr>
        <p:grpSpPr>
          <a:xfrm>
            <a:off x="1979712" y="2492896"/>
            <a:ext cx="4288955" cy="2661974"/>
            <a:chOff x="1763688" y="1569509"/>
            <a:chExt cx="6231123" cy="3627981"/>
          </a:xfrm>
        </p:grpSpPr>
        <p:grpSp>
          <p:nvGrpSpPr>
            <p:cNvPr id="13" name="Group 24"/>
            <p:cNvGrpSpPr/>
            <p:nvPr/>
          </p:nvGrpSpPr>
          <p:grpSpPr>
            <a:xfrm>
              <a:off x="1763688" y="1569509"/>
              <a:ext cx="6231123" cy="3627981"/>
              <a:chOff x="1763688" y="1569509"/>
              <a:chExt cx="6231123" cy="3627981"/>
            </a:xfrm>
          </p:grpSpPr>
          <p:pic>
            <p:nvPicPr>
              <p:cNvPr id="15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332919" y="1569509"/>
                <a:ext cx="4661892" cy="3299651"/>
              </a:xfrm>
              <a:prstGeom prst="rect">
                <a:avLst/>
              </a:prstGeom>
              <a:noFill/>
              <a:ln w="9525" cap="flat" cmpd="sng" algn="ctr">
                <a:noFill/>
                <a:prstDash val="solid"/>
                <a:miter lim="800000"/>
                <a:headEnd/>
                <a:tailEnd/>
              </a:ln>
              <a:effectLst/>
            </p:spPr>
          </p:pic>
          <p:sp>
            <p:nvSpPr>
              <p:cNvPr id="16" name="Rectangle 15"/>
              <p:cNvSpPr/>
              <p:nvPr/>
            </p:nvSpPr>
            <p:spPr>
              <a:xfrm>
                <a:off x="1763688" y="4022986"/>
                <a:ext cx="1778462" cy="11745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500" b="1" dirty="0" smtClean="0">
                    <a:solidFill>
                      <a:schemeClr val="accent1"/>
                    </a:solidFill>
                  </a:rPr>
                  <a:t>middle2007</a:t>
                </a:r>
                <a:endParaRPr lang="en-US" sz="2500" b="1" dirty="0">
                  <a:solidFill>
                    <a:schemeClr val="accent1"/>
                  </a:solidFill>
                </a:endParaRPr>
              </a:p>
            </p:txBody>
          </p:sp>
        </p:grpSp>
        <p:cxnSp>
          <p:nvCxnSpPr>
            <p:cNvPr id="14" name="Straight Connector 13"/>
            <p:cNvCxnSpPr/>
            <p:nvPr/>
          </p:nvCxnSpPr>
          <p:spPr bwMode="auto">
            <a:xfrm>
              <a:off x="1907704" y="4653137"/>
              <a:ext cx="5400599" cy="0"/>
            </a:xfrm>
            <a:prstGeom prst="line">
              <a:avLst/>
            </a:prstGeom>
            <a:noFill/>
            <a:ln w="571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7" name="Slide Number Placeholder 3"/>
          <p:cNvSpPr txBox="1">
            <a:spLocks/>
          </p:cNvSpPr>
          <p:nvPr/>
        </p:nvSpPr>
        <p:spPr>
          <a:xfrm>
            <a:off x="8458200" y="6477000"/>
            <a:ext cx="60960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C73DC199-70C9-45DB-89F4-DE151AAD7BF5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23528" y="3501008"/>
            <a:ext cx="1296144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500" b="1" dirty="0" smtClean="0">
                <a:solidFill>
                  <a:schemeClr val="accent1"/>
                </a:solidFill>
              </a:rPr>
              <a:t>end</a:t>
            </a:r>
          </a:p>
          <a:p>
            <a:pPr algn="ctr"/>
            <a:r>
              <a:rPr lang="en-US" sz="2500" b="1" dirty="0" smtClean="0">
                <a:solidFill>
                  <a:schemeClr val="accent1"/>
                </a:solidFill>
              </a:rPr>
              <a:t>2006</a:t>
            </a:r>
            <a:endParaRPr lang="en-US" sz="2500" b="1" dirty="0">
              <a:solidFill>
                <a:schemeClr val="accent1"/>
              </a:solidFill>
            </a:endParaRPr>
          </a:p>
        </p:txBody>
      </p:sp>
      <p:grpSp>
        <p:nvGrpSpPr>
          <p:cNvPr id="19" name="Group 22"/>
          <p:cNvGrpSpPr/>
          <p:nvPr/>
        </p:nvGrpSpPr>
        <p:grpSpPr>
          <a:xfrm>
            <a:off x="3507310" y="3356992"/>
            <a:ext cx="4500502" cy="2425922"/>
            <a:chOff x="3059832" y="2852936"/>
            <a:chExt cx="6097454" cy="3362026"/>
          </a:xfrm>
        </p:grpSpPr>
        <p:pic>
          <p:nvPicPr>
            <p:cNvPr id="20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404755" y="2852936"/>
              <a:ext cx="4752531" cy="33620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21" name="Group 26"/>
            <p:cNvGrpSpPr/>
            <p:nvPr/>
          </p:nvGrpSpPr>
          <p:grpSpPr>
            <a:xfrm>
              <a:off x="3059832" y="5148201"/>
              <a:ext cx="5832648" cy="861774"/>
              <a:chOff x="3059832" y="5148201"/>
              <a:chExt cx="5832648" cy="861774"/>
            </a:xfrm>
          </p:grpSpPr>
          <p:sp>
            <p:nvSpPr>
              <p:cNvPr id="22" name="Rectangle 21"/>
              <p:cNvSpPr/>
              <p:nvPr/>
            </p:nvSpPr>
            <p:spPr>
              <a:xfrm>
                <a:off x="3206171" y="5148201"/>
                <a:ext cx="1296144" cy="8617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500" b="1" dirty="0" smtClean="0">
                    <a:solidFill>
                      <a:schemeClr val="accent1"/>
                    </a:solidFill>
                  </a:rPr>
                  <a:t>end</a:t>
                </a:r>
              </a:p>
              <a:p>
                <a:pPr algn="ctr"/>
                <a:r>
                  <a:rPr lang="en-US" sz="2500" b="1" dirty="0" smtClean="0">
                    <a:solidFill>
                      <a:schemeClr val="accent1"/>
                    </a:solidFill>
                  </a:rPr>
                  <a:t>2007</a:t>
                </a:r>
                <a:endParaRPr lang="en-US" sz="2500" b="1" dirty="0">
                  <a:solidFill>
                    <a:schemeClr val="accent1"/>
                  </a:solidFill>
                </a:endParaRPr>
              </a:p>
            </p:txBody>
          </p:sp>
          <p:cxnSp>
            <p:nvCxnSpPr>
              <p:cNvPr id="23" name="Straight Connector 22"/>
              <p:cNvCxnSpPr/>
              <p:nvPr/>
            </p:nvCxnSpPr>
            <p:spPr bwMode="auto">
              <a:xfrm>
                <a:off x="3059832" y="5733256"/>
                <a:ext cx="5832648" cy="0"/>
              </a:xfrm>
              <a:prstGeom prst="line">
                <a:avLst/>
              </a:prstGeom>
              <a:noFill/>
              <a:ln w="57150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grpSp>
        <p:nvGrpSpPr>
          <p:cNvPr id="24" name="Group 28"/>
          <p:cNvGrpSpPr/>
          <p:nvPr/>
        </p:nvGrpSpPr>
        <p:grpSpPr>
          <a:xfrm>
            <a:off x="4716016" y="4077072"/>
            <a:ext cx="4427984" cy="2525152"/>
            <a:chOff x="4716016" y="4332848"/>
            <a:chExt cx="4427984" cy="2525152"/>
          </a:xfrm>
        </p:grpSpPr>
        <p:sp>
          <p:nvSpPr>
            <p:cNvPr id="25" name="Rectangle 24"/>
            <p:cNvSpPr/>
            <p:nvPr/>
          </p:nvSpPr>
          <p:spPr>
            <a:xfrm>
              <a:off x="4716016" y="5877272"/>
              <a:ext cx="1296144" cy="8617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500" b="1" dirty="0">
                  <a:solidFill>
                    <a:schemeClr val="accent1"/>
                  </a:solidFill>
                </a:rPr>
                <a:t>m</a:t>
              </a:r>
              <a:r>
                <a:rPr lang="en-US" sz="2500" b="1" dirty="0" smtClean="0">
                  <a:solidFill>
                    <a:schemeClr val="accent1"/>
                  </a:solidFill>
                </a:rPr>
                <a:t>iddle</a:t>
              </a:r>
            </a:p>
            <a:p>
              <a:pPr algn="ctr"/>
              <a:r>
                <a:rPr lang="en-US" sz="2500" b="1" dirty="0" smtClean="0">
                  <a:solidFill>
                    <a:schemeClr val="accent1"/>
                  </a:solidFill>
                </a:rPr>
                <a:t>2008</a:t>
              </a:r>
              <a:endParaRPr lang="en-US" sz="2500" b="1" dirty="0">
                <a:solidFill>
                  <a:schemeClr val="accent1"/>
                </a:solidFill>
              </a:endParaRPr>
            </a:p>
          </p:txBody>
        </p:sp>
        <p:pic>
          <p:nvPicPr>
            <p:cNvPr id="26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876156" y="4332848"/>
              <a:ext cx="3267844" cy="2525152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miter lim="800000"/>
              <a:headEnd/>
              <a:tailEnd/>
            </a:ln>
            <a:effectLst/>
          </p:spPr>
        </p:pic>
        <p:cxnSp>
          <p:nvCxnSpPr>
            <p:cNvPr id="27" name="Straight Connector 26"/>
            <p:cNvCxnSpPr/>
            <p:nvPr/>
          </p:nvCxnSpPr>
          <p:spPr bwMode="auto">
            <a:xfrm>
              <a:off x="4860032" y="6309320"/>
              <a:ext cx="4283968" cy="0"/>
            </a:xfrm>
            <a:prstGeom prst="line">
              <a:avLst/>
            </a:prstGeom>
            <a:noFill/>
            <a:ln w="571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8" name="Rectangle 27"/>
          <p:cNvSpPr/>
          <p:nvPr/>
        </p:nvSpPr>
        <p:spPr>
          <a:xfrm>
            <a:off x="6290235" y="1844824"/>
            <a:ext cx="2868077" cy="861774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500" b="1" dirty="0" smtClean="0">
                <a:solidFill>
                  <a:schemeClr val="bg1"/>
                </a:solidFill>
              </a:rPr>
              <a:t>Prepared by 4 </a:t>
            </a:r>
          </a:p>
          <a:p>
            <a:pPr algn="ctr"/>
            <a:r>
              <a:rPr lang="en-US" sz="2500" b="1" dirty="0" smtClean="0">
                <a:solidFill>
                  <a:schemeClr val="bg1"/>
                </a:solidFill>
              </a:rPr>
              <a:t>Planning Officers</a:t>
            </a:r>
            <a:endParaRPr lang="en-US" sz="2500" b="1" dirty="0">
              <a:solidFill>
                <a:schemeClr val="bg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23528" y="5301208"/>
            <a:ext cx="2868077" cy="477054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500" b="1" dirty="0" smtClean="0">
                <a:solidFill>
                  <a:schemeClr val="bg1"/>
                </a:solidFill>
              </a:rPr>
              <a:t>Dynamic process</a:t>
            </a:r>
            <a:endParaRPr lang="en-US" sz="2500" b="1" dirty="0">
              <a:solidFill>
                <a:schemeClr val="bg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it-IT" b="1" dirty="0" smtClean="0"/>
              <a:t>Luisella Lari </a:t>
            </a:r>
            <a:r>
              <a:rPr lang="it-IT" dirty="0" smtClean="0"/>
              <a:t>–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LNF Seminar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–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21</a:t>
            </a:r>
            <a:r>
              <a:rPr lang="en-US" baseline="30000" dirty="0">
                <a:solidFill>
                  <a:schemeClr val="bg1">
                    <a:lumMod val="65000"/>
                  </a:schemeClr>
                </a:solidFill>
              </a:rPr>
              <a:t>st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March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2012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8795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it-IT" b="1" dirty="0" smtClean="0"/>
              <a:t>Luisella Lari </a:t>
            </a:r>
            <a:r>
              <a:rPr lang="it-IT" dirty="0" smtClean="0"/>
              <a:t>–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LNF Seminar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–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21</a:t>
            </a:r>
            <a:r>
              <a:rPr lang="en-US" baseline="30000" dirty="0">
                <a:solidFill>
                  <a:schemeClr val="bg1">
                    <a:lumMod val="65000"/>
                  </a:schemeClr>
                </a:solidFill>
              </a:rPr>
              <a:t>st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March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2012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2195736" y="116632"/>
            <a:ext cx="4608512" cy="72008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147248" cy="4525963"/>
          </a:xfrm>
        </p:spPr>
        <p:txBody>
          <a:bodyPr>
            <a:normAutofit/>
          </a:bodyPr>
          <a:lstStyle/>
          <a:p>
            <a:pPr>
              <a:buNone/>
            </a:pPr>
            <a:endParaRPr lang="en-US" baseline="30000" dirty="0" smtClean="0"/>
          </a:p>
          <a:p>
            <a:pPr lvl="0"/>
            <a:r>
              <a:rPr lang="en-US" dirty="0" smtClean="0"/>
              <a:t>LHC </a:t>
            </a:r>
            <a:r>
              <a:rPr lang="en-US" u="sng" dirty="0" smtClean="0">
                <a:solidFill>
                  <a:srgbClr val="FF0000"/>
                </a:solidFill>
              </a:rPr>
              <a:t>main ring </a:t>
            </a:r>
            <a:r>
              <a:rPr lang="en-US" dirty="0" smtClean="0"/>
              <a:t>key factors &amp; numbers</a:t>
            </a:r>
          </a:p>
          <a:p>
            <a:pPr lvl="0"/>
            <a:r>
              <a:rPr lang="en-US" dirty="0" smtClean="0"/>
              <a:t>The LHC approach to planning and scheduling</a:t>
            </a:r>
            <a:endParaRPr lang="en-US" dirty="0"/>
          </a:p>
          <a:p>
            <a:pPr lvl="0"/>
            <a:r>
              <a:rPr lang="en-US" dirty="0" smtClean="0"/>
              <a:t>The LHC schedule methodology used</a:t>
            </a:r>
            <a:endParaRPr lang="en-US" dirty="0"/>
          </a:p>
          <a:p>
            <a:pPr lvl="0"/>
            <a:r>
              <a:rPr lang="en-US" dirty="0" smtClean="0"/>
              <a:t>Schedule maintenance and Updates</a:t>
            </a:r>
          </a:p>
          <a:p>
            <a:pPr lvl="0"/>
            <a:r>
              <a:rPr lang="en-US" dirty="0" smtClean="0"/>
              <a:t>Lesson Learned</a:t>
            </a:r>
          </a:p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4" name="Straight Arrow Connector 210"/>
          <p:cNvCxnSpPr>
            <a:cxnSpLocks noChangeShapeType="1"/>
          </p:cNvCxnSpPr>
          <p:nvPr/>
        </p:nvCxnSpPr>
        <p:spPr bwMode="auto">
          <a:xfrm>
            <a:off x="5724128" y="1844824"/>
            <a:ext cx="0" cy="1584176"/>
          </a:xfrm>
          <a:prstGeom prst="straightConnector1">
            <a:avLst/>
          </a:prstGeom>
          <a:noFill/>
          <a:ln w="57150" cmpd="sng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it-IT" b="1" dirty="0" smtClean="0"/>
              <a:t>Luisella Lari </a:t>
            </a:r>
            <a:r>
              <a:rPr lang="it-IT" dirty="0" smtClean="0"/>
              <a:t>–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LNF Seminar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–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21</a:t>
            </a:r>
            <a:r>
              <a:rPr lang="en-US" baseline="30000" dirty="0">
                <a:solidFill>
                  <a:schemeClr val="bg1">
                    <a:lumMod val="65000"/>
                  </a:schemeClr>
                </a:solidFill>
              </a:rPr>
              <a:t>st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March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2012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2195736" y="116632"/>
            <a:ext cx="6840760" cy="72008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/>
              <a:t>LHC schedule control</a:t>
            </a:r>
            <a:endParaRPr lang="en-US" dirty="0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395536" y="1268760"/>
            <a:ext cx="8424936" cy="400110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2. Evaluation of the factors that create schedule changes (2/3)</a:t>
            </a:r>
            <a:endParaRPr lang="en-GB" sz="2000" b="1" dirty="0">
              <a:solidFill>
                <a:schemeClr val="bg1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80928"/>
            <a:ext cx="2016226" cy="1425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4509120"/>
            <a:ext cx="2232248" cy="1684232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3429000"/>
            <a:ext cx="2362482" cy="1633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03740" y="4437112"/>
            <a:ext cx="2440260" cy="188565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</p:pic>
      <p:grpSp>
        <p:nvGrpSpPr>
          <p:cNvPr id="46" name="Group 141"/>
          <p:cNvGrpSpPr>
            <a:grpSpLocks/>
          </p:cNvGrpSpPr>
          <p:nvPr/>
        </p:nvGrpSpPr>
        <p:grpSpPr bwMode="auto">
          <a:xfrm>
            <a:off x="310413" y="1556792"/>
            <a:ext cx="8654075" cy="586089"/>
            <a:chOff x="5334000" y="8325730"/>
            <a:chExt cx="39471600" cy="1778966"/>
          </a:xfrm>
        </p:grpSpPr>
        <p:cxnSp>
          <p:nvCxnSpPr>
            <p:cNvPr id="47" name="Straight Arrow Connector 49"/>
            <p:cNvCxnSpPr>
              <a:cxnSpLocks noChangeShapeType="1"/>
            </p:cNvCxnSpPr>
            <p:nvPr/>
          </p:nvCxnSpPr>
          <p:spPr bwMode="auto">
            <a:xfrm>
              <a:off x="5334000" y="9202737"/>
              <a:ext cx="39471600" cy="1343"/>
            </a:xfrm>
            <a:prstGeom prst="straightConnector1">
              <a:avLst/>
            </a:prstGeom>
            <a:noFill/>
            <a:ln w="63500" cap="rnd" algn="ctr">
              <a:solidFill>
                <a:schemeClr val="tx2">
                  <a:lumMod val="60000"/>
                  <a:lumOff val="40000"/>
                </a:schemeClr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8" name="Straight Connector 60"/>
            <p:cNvCxnSpPr>
              <a:cxnSpLocks noChangeShapeType="1"/>
            </p:cNvCxnSpPr>
            <p:nvPr/>
          </p:nvCxnSpPr>
          <p:spPr bwMode="auto">
            <a:xfrm rot="-5400000">
              <a:off x="7554095" y="9506007"/>
              <a:ext cx="608746" cy="2205"/>
            </a:xfrm>
            <a:prstGeom prst="line">
              <a:avLst/>
            </a:prstGeom>
            <a:noFill/>
            <a:ln w="12700" algn="ctr">
              <a:solidFill>
                <a:schemeClr val="tx2">
                  <a:lumMod val="60000"/>
                  <a:lumOff val="4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9" name="Straight Connector 61"/>
            <p:cNvCxnSpPr>
              <a:cxnSpLocks noChangeShapeType="1"/>
            </p:cNvCxnSpPr>
            <p:nvPr/>
          </p:nvCxnSpPr>
          <p:spPr bwMode="auto">
            <a:xfrm rot="-5400000">
              <a:off x="8054122" y="9506007"/>
              <a:ext cx="608746" cy="2205"/>
            </a:xfrm>
            <a:prstGeom prst="line">
              <a:avLst/>
            </a:prstGeom>
            <a:noFill/>
            <a:ln w="12700" algn="ctr">
              <a:solidFill>
                <a:schemeClr val="tx2">
                  <a:lumMod val="60000"/>
                  <a:lumOff val="4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0" name="Straight Connector 63"/>
            <p:cNvCxnSpPr>
              <a:cxnSpLocks noChangeShapeType="1"/>
            </p:cNvCxnSpPr>
            <p:nvPr/>
          </p:nvCxnSpPr>
          <p:spPr bwMode="auto">
            <a:xfrm rot="-5400000">
              <a:off x="9054177" y="9506007"/>
              <a:ext cx="608746" cy="2205"/>
            </a:xfrm>
            <a:prstGeom prst="line">
              <a:avLst/>
            </a:prstGeom>
            <a:noFill/>
            <a:ln w="12700" algn="ctr">
              <a:solidFill>
                <a:schemeClr val="tx2">
                  <a:lumMod val="60000"/>
                  <a:lumOff val="4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" name="Straight Connector 65"/>
            <p:cNvCxnSpPr>
              <a:cxnSpLocks noChangeShapeType="1"/>
            </p:cNvCxnSpPr>
            <p:nvPr/>
          </p:nvCxnSpPr>
          <p:spPr bwMode="auto">
            <a:xfrm rot="-5400000">
              <a:off x="6554041" y="9506007"/>
              <a:ext cx="608746" cy="2205"/>
            </a:xfrm>
            <a:prstGeom prst="line">
              <a:avLst/>
            </a:prstGeom>
            <a:noFill/>
            <a:ln w="12700" algn="ctr">
              <a:solidFill>
                <a:schemeClr val="tx2">
                  <a:lumMod val="60000"/>
                  <a:lumOff val="4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2" name="Straight Connector 66"/>
            <p:cNvCxnSpPr>
              <a:cxnSpLocks noChangeShapeType="1"/>
            </p:cNvCxnSpPr>
            <p:nvPr/>
          </p:nvCxnSpPr>
          <p:spPr bwMode="auto">
            <a:xfrm rot="-5400000">
              <a:off x="6054014" y="9506007"/>
              <a:ext cx="608746" cy="2205"/>
            </a:xfrm>
            <a:prstGeom prst="line">
              <a:avLst/>
            </a:prstGeom>
            <a:noFill/>
            <a:ln w="12700" algn="ctr">
              <a:solidFill>
                <a:schemeClr val="tx2">
                  <a:lumMod val="60000"/>
                  <a:lumOff val="4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3" name="Straight Connector 67"/>
            <p:cNvCxnSpPr>
              <a:cxnSpLocks noChangeShapeType="1"/>
            </p:cNvCxnSpPr>
            <p:nvPr/>
          </p:nvCxnSpPr>
          <p:spPr bwMode="auto">
            <a:xfrm rot="-5400000">
              <a:off x="9554204" y="9506007"/>
              <a:ext cx="608746" cy="2205"/>
            </a:xfrm>
            <a:prstGeom prst="line">
              <a:avLst/>
            </a:prstGeom>
            <a:noFill/>
            <a:ln w="12700" algn="ctr">
              <a:solidFill>
                <a:schemeClr val="tx2">
                  <a:lumMod val="60000"/>
                  <a:lumOff val="4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4" name="Straight Connector 69"/>
            <p:cNvCxnSpPr>
              <a:cxnSpLocks noChangeShapeType="1"/>
            </p:cNvCxnSpPr>
            <p:nvPr/>
          </p:nvCxnSpPr>
          <p:spPr bwMode="auto">
            <a:xfrm rot="-5400000">
              <a:off x="5053959" y="9506007"/>
              <a:ext cx="608746" cy="2205"/>
            </a:xfrm>
            <a:prstGeom prst="line">
              <a:avLst/>
            </a:prstGeom>
            <a:noFill/>
            <a:ln w="12700" algn="ctr">
              <a:solidFill>
                <a:schemeClr val="tx2">
                  <a:lumMod val="60000"/>
                  <a:lumOff val="4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5" name="Straight Connector 70"/>
            <p:cNvCxnSpPr>
              <a:cxnSpLocks noChangeShapeType="1"/>
            </p:cNvCxnSpPr>
            <p:nvPr/>
          </p:nvCxnSpPr>
          <p:spPr bwMode="auto">
            <a:xfrm rot="-5400000">
              <a:off x="11054285" y="9506007"/>
              <a:ext cx="608746" cy="2205"/>
            </a:xfrm>
            <a:prstGeom prst="line">
              <a:avLst/>
            </a:prstGeom>
            <a:noFill/>
            <a:ln w="12700" algn="ctr">
              <a:solidFill>
                <a:schemeClr val="tx2">
                  <a:lumMod val="60000"/>
                  <a:lumOff val="4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6" name="Straight Connector 72"/>
            <p:cNvCxnSpPr>
              <a:cxnSpLocks noChangeShapeType="1"/>
            </p:cNvCxnSpPr>
            <p:nvPr/>
          </p:nvCxnSpPr>
          <p:spPr bwMode="auto">
            <a:xfrm rot="-5400000">
              <a:off x="13554421" y="9506007"/>
              <a:ext cx="608746" cy="2205"/>
            </a:xfrm>
            <a:prstGeom prst="line">
              <a:avLst/>
            </a:prstGeom>
            <a:noFill/>
            <a:ln w="12700" algn="ctr">
              <a:solidFill>
                <a:schemeClr val="tx2">
                  <a:lumMod val="60000"/>
                  <a:lumOff val="4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7" name="Straight Connector 73"/>
            <p:cNvCxnSpPr>
              <a:cxnSpLocks noChangeShapeType="1"/>
            </p:cNvCxnSpPr>
            <p:nvPr/>
          </p:nvCxnSpPr>
          <p:spPr bwMode="auto">
            <a:xfrm rot="-5400000">
              <a:off x="12554367" y="9506007"/>
              <a:ext cx="608746" cy="2205"/>
            </a:xfrm>
            <a:prstGeom prst="line">
              <a:avLst/>
            </a:prstGeom>
            <a:noFill/>
            <a:ln w="12700" algn="ctr">
              <a:solidFill>
                <a:schemeClr val="tx2">
                  <a:lumMod val="60000"/>
                  <a:lumOff val="4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8" name="Straight Connector 75"/>
            <p:cNvCxnSpPr>
              <a:cxnSpLocks noChangeShapeType="1"/>
            </p:cNvCxnSpPr>
            <p:nvPr/>
          </p:nvCxnSpPr>
          <p:spPr bwMode="auto">
            <a:xfrm rot="-5400000">
              <a:off x="14054448" y="9506007"/>
              <a:ext cx="608746" cy="2205"/>
            </a:xfrm>
            <a:prstGeom prst="line">
              <a:avLst/>
            </a:prstGeom>
            <a:noFill/>
            <a:ln w="12700" algn="ctr">
              <a:solidFill>
                <a:schemeClr val="tx2">
                  <a:lumMod val="60000"/>
                  <a:lumOff val="4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9" name="Straight Connector 76"/>
            <p:cNvCxnSpPr>
              <a:cxnSpLocks noChangeShapeType="1"/>
            </p:cNvCxnSpPr>
            <p:nvPr/>
          </p:nvCxnSpPr>
          <p:spPr bwMode="auto">
            <a:xfrm rot="-5400000">
              <a:off x="12054340" y="9506007"/>
              <a:ext cx="608746" cy="2205"/>
            </a:xfrm>
            <a:prstGeom prst="line">
              <a:avLst/>
            </a:prstGeom>
            <a:noFill/>
            <a:ln w="12700" algn="ctr">
              <a:solidFill>
                <a:schemeClr val="tx2">
                  <a:lumMod val="60000"/>
                  <a:lumOff val="4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0" name="Straight Connector 78"/>
            <p:cNvCxnSpPr>
              <a:cxnSpLocks noChangeShapeType="1"/>
            </p:cNvCxnSpPr>
            <p:nvPr/>
          </p:nvCxnSpPr>
          <p:spPr bwMode="auto">
            <a:xfrm rot="-5400000">
              <a:off x="15054503" y="9506007"/>
              <a:ext cx="608746" cy="2205"/>
            </a:xfrm>
            <a:prstGeom prst="line">
              <a:avLst/>
            </a:prstGeom>
            <a:noFill/>
            <a:ln w="12700" algn="ctr">
              <a:solidFill>
                <a:schemeClr val="tx2">
                  <a:lumMod val="60000"/>
                  <a:lumOff val="4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1" name="Straight Connector 79"/>
            <p:cNvCxnSpPr>
              <a:cxnSpLocks noChangeShapeType="1"/>
            </p:cNvCxnSpPr>
            <p:nvPr/>
          </p:nvCxnSpPr>
          <p:spPr bwMode="auto">
            <a:xfrm rot="-5400000">
              <a:off x="10554258" y="9506007"/>
              <a:ext cx="608746" cy="2205"/>
            </a:xfrm>
            <a:prstGeom prst="line">
              <a:avLst/>
            </a:prstGeom>
            <a:noFill/>
            <a:ln w="12700" algn="ctr">
              <a:solidFill>
                <a:schemeClr val="tx2">
                  <a:lumMod val="60000"/>
                  <a:lumOff val="4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2" name="Straight Connector 80"/>
            <p:cNvCxnSpPr>
              <a:cxnSpLocks noChangeShapeType="1"/>
            </p:cNvCxnSpPr>
            <p:nvPr/>
          </p:nvCxnSpPr>
          <p:spPr bwMode="auto">
            <a:xfrm rot="-5400000">
              <a:off x="15554530" y="9506007"/>
              <a:ext cx="608746" cy="2205"/>
            </a:xfrm>
            <a:prstGeom prst="line">
              <a:avLst/>
            </a:prstGeom>
            <a:noFill/>
            <a:ln w="12700" algn="ctr">
              <a:solidFill>
                <a:schemeClr val="tx2">
                  <a:lumMod val="60000"/>
                  <a:lumOff val="4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3" name="Straight Connector 82"/>
            <p:cNvCxnSpPr>
              <a:cxnSpLocks noChangeShapeType="1"/>
            </p:cNvCxnSpPr>
            <p:nvPr/>
          </p:nvCxnSpPr>
          <p:spPr bwMode="auto">
            <a:xfrm rot="-5400000">
              <a:off x="17054611" y="9506007"/>
              <a:ext cx="608746" cy="2205"/>
            </a:xfrm>
            <a:prstGeom prst="line">
              <a:avLst/>
            </a:prstGeom>
            <a:noFill/>
            <a:ln w="12700" algn="ctr">
              <a:solidFill>
                <a:schemeClr val="tx2">
                  <a:lumMod val="60000"/>
                  <a:lumOff val="4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4" name="Straight Connector 84"/>
            <p:cNvCxnSpPr>
              <a:cxnSpLocks noChangeShapeType="1"/>
            </p:cNvCxnSpPr>
            <p:nvPr/>
          </p:nvCxnSpPr>
          <p:spPr bwMode="auto">
            <a:xfrm rot="-5400000">
              <a:off x="19554747" y="9506007"/>
              <a:ext cx="608746" cy="2205"/>
            </a:xfrm>
            <a:prstGeom prst="line">
              <a:avLst/>
            </a:prstGeom>
            <a:noFill/>
            <a:ln w="12700" algn="ctr">
              <a:solidFill>
                <a:schemeClr val="tx2">
                  <a:lumMod val="60000"/>
                  <a:lumOff val="4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5" name="Straight Connector 85"/>
            <p:cNvCxnSpPr>
              <a:cxnSpLocks noChangeShapeType="1"/>
            </p:cNvCxnSpPr>
            <p:nvPr/>
          </p:nvCxnSpPr>
          <p:spPr bwMode="auto">
            <a:xfrm rot="-5400000">
              <a:off x="18554693" y="9506007"/>
              <a:ext cx="608746" cy="2205"/>
            </a:xfrm>
            <a:prstGeom prst="line">
              <a:avLst/>
            </a:prstGeom>
            <a:noFill/>
            <a:ln w="12700" algn="ctr">
              <a:solidFill>
                <a:schemeClr val="tx2">
                  <a:lumMod val="60000"/>
                  <a:lumOff val="4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6" name="Straight Connector 87"/>
            <p:cNvCxnSpPr>
              <a:cxnSpLocks noChangeShapeType="1"/>
            </p:cNvCxnSpPr>
            <p:nvPr/>
          </p:nvCxnSpPr>
          <p:spPr bwMode="auto">
            <a:xfrm rot="-5400000">
              <a:off x="20054775" y="9506007"/>
              <a:ext cx="608746" cy="2205"/>
            </a:xfrm>
            <a:prstGeom prst="line">
              <a:avLst/>
            </a:prstGeom>
            <a:noFill/>
            <a:ln w="12700" algn="ctr">
              <a:solidFill>
                <a:schemeClr val="tx2">
                  <a:lumMod val="60000"/>
                  <a:lumOff val="4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7" name="Straight Connector 88"/>
            <p:cNvCxnSpPr>
              <a:cxnSpLocks noChangeShapeType="1"/>
            </p:cNvCxnSpPr>
            <p:nvPr/>
          </p:nvCxnSpPr>
          <p:spPr bwMode="auto">
            <a:xfrm rot="-5400000">
              <a:off x="18054666" y="9506007"/>
              <a:ext cx="608746" cy="2205"/>
            </a:xfrm>
            <a:prstGeom prst="line">
              <a:avLst/>
            </a:prstGeom>
            <a:noFill/>
            <a:ln w="12700" algn="ctr">
              <a:solidFill>
                <a:schemeClr val="tx2">
                  <a:lumMod val="60000"/>
                  <a:lumOff val="4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8" name="Straight Connector 90"/>
            <p:cNvCxnSpPr>
              <a:cxnSpLocks noChangeShapeType="1"/>
            </p:cNvCxnSpPr>
            <p:nvPr/>
          </p:nvCxnSpPr>
          <p:spPr bwMode="auto">
            <a:xfrm rot="-5400000">
              <a:off x="21054829" y="9506007"/>
              <a:ext cx="608746" cy="2205"/>
            </a:xfrm>
            <a:prstGeom prst="line">
              <a:avLst/>
            </a:prstGeom>
            <a:noFill/>
            <a:ln w="12700" algn="ctr">
              <a:solidFill>
                <a:schemeClr val="tx2">
                  <a:lumMod val="60000"/>
                  <a:lumOff val="4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9" name="Straight Connector 91"/>
            <p:cNvCxnSpPr>
              <a:cxnSpLocks noChangeShapeType="1"/>
            </p:cNvCxnSpPr>
            <p:nvPr/>
          </p:nvCxnSpPr>
          <p:spPr bwMode="auto">
            <a:xfrm rot="-5400000">
              <a:off x="16554584" y="9506007"/>
              <a:ext cx="608746" cy="2205"/>
            </a:xfrm>
            <a:prstGeom prst="line">
              <a:avLst/>
            </a:prstGeom>
            <a:noFill/>
            <a:ln w="12700" algn="ctr">
              <a:solidFill>
                <a:schemeClr val="tx2">
                  <a:lumMod val="60000"/>
                  <a:lumOff val="4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0" name="Straight Connector 92"/>
            <p:cNvCxnSpPr>
              <a:cxnSpLocks noChangeShapeType="1"/>
            </p:cNvCxnSpPr>
            <p:nvPr/>
          </p:nvCxnSpPr>
          <p:spPr bwMode="auto">
            <a:xfrm rot="-5400000">
              <a:off x="21554856" y="9506007"/>
              <a:ext cx="608746" cy="2205"/>
            </a:xfrm>
            <a:prstGeom prst="line">
              <a:avLst/>
            </a:prstGeom>
            <a:noFill/>
            <a:ln w="12700" algn="ctr">
              <a:solidFill>
                <a:schemeClr val="tx2">
                  <a:lumMod val="60000"/>
                  <a:lumOff val="4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1" name="Straight Connector 144"/>
            <p:cNvCxnSpPr>
              <a:cxnSpLocks noChangeShapeType="1"/>
            </p:cNvCxnSpPr>
            <p:nvPr/>
          </p:nvCxnSpPr>
          <p:spPr bwMode="auto">
            <a:xfrm rot="-5400000">
              <a:off x="23054938" y="9506007"/>
              <a:ext cx="608746" cy="2205"/>
            </a:xfrm>
            <a:prstGeom prst="line">
              <a:avLst/>
            </a:prstGeom>
            <a:noFill/>
            <a:ln w="12700" algn="ctr">
              <a:solidFill>
                <a:schemeClr val="tx2">
                  <a:lumMod val="60000"/>
                  <a:lumOff val="4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2" name="Straight Connector 146"/>
            <p:cNvCxnSpPr>
              <a:cxnSpLocks noChangeShapeType="1"/>
            </p:cNvCxnSpPr>
            <p:nvPr/>
          </p:nvCxnSpPr>
          <p:spPr bwMode="auto">
            <a:xfrm rot="-5400000">
              <a:off x="25555073" y="9506007"/>
              <a:ext cx="608746" cy="2205"/>
            </a:xfrm>
            <a:prstGeom prst="line">
              <a:avLst/>
            </a:prstGeom>
            <a:noFill/>
            <a:ln w="12700" algn="ctr">
              <a:solidFill>
                <a:schemeClr val="tx2">
                  <a:lumMod val="60000"/>
                  <a:lumOff val="4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3" name="Straight Connector 147"/>
            <p:cNvCxnSpPr>
              <a:cxnSpLocks noChangeShapeType="1"/>
            </p:cNvCxnSpPr>
            <p:nvPr/>
          </p:nvCxnSpPr>
          <p:spPr bwMode="auto">
            <a:xfrm rot="-5400000">
              <a:off x="24555019" y="9506007"/>
              <a:ext cx="608746" cy="2205"/>
            </a:xfrm>
            <a:prstGeom prst="line">
              <a:avLst/>
            </a:prstGeom>
            <a:noFill/>
            <a:ln w="12700" algn="ctr">
              <a:solidFill>
                <a:schemeClr val="tx2">
                  <a:lumMod val="60000"/>
                  <a:lumOff val="4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4" name="Straight Connector 149"/>
            <p:cNvCxnSpPr>
              <a:cxnSpLocks noChangeShapeType="1"/>
            </p:cNvCxnSpPr>
            <p:nvPr/>
          </p:nvCxnSpPr>
          <p:spPr bwMode="auto">
            <a:xfrm rot="-5400000">
              <a:off x="26055101" y="9506007"/>
              <a:ext cx="608746" cy="2205"/>
            </a:xfrm>
            <a:prstGeom prst="line">
              <a:avLst/>
            </a:prstGeom>
            <a:noFill/>
            <a:ln w="12700" algn="ctr">
              <a:solidFill>
                <a:schemeClr val="tx2">
                  <a:lumMod val="60000"/>
                  <a:lumOff val="4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5" name="Straight Connector 150"/>
            <p:cNvCxnSpPr>
              <a:cxnSpLocks noChangeShapeType="1"/>
            </p:cNvCxnSpPr>
            <p:nvPr/>
          </p:nvCxnSpPr>
          <p:spPr bwMode="auto">
            <a:xfrm rot="-5400000">
              <a:off x="24054992" y="9506007"/>
              <a:ext cx="608746" cy="2205"/>
            </a:xfrm>
            <a:prstGeom prst="line">
              <a:avLst/>
            </a:prstGeom>
            <a:noFill/>
            <a:ln w="12700" algn="ctr">
              <a:solidFill>
                <a:schemeClr val="tx2">
                  <a:lumMod val="60000"/>
                  <a:lumOff val="4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6" name="Straight Connector 152"/>
            <p:cNvCxnSpPr>
              <a:cxnSpLocks noChangeShapeType="1"/>
            </p:cNvCxnSpPr>
            <p:nvPr/>
          </p:nvCxnSpPr>
          <p:spPr bwMode="auto">
            <a:xfrm rot="-5400000">
              <a:off x="27055155" y="9506007"/>
              <a:ext cx="608746" cy="2205"/>
            </a:xfrm>
            <a:prstGeom prst="line">
              <a:avLst/>
            </a:prstGeom>
            <a:noFill/>
            <a:ln w="12700" algn="ctr">
              <a:solidFill>
                <a:schemeClr val="tx2">
                  <a:lumMod val="60000"/>
                  <a:lumOff val="4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7" name="Straight Connector 153"/>
            <p:cNvCxnSpPr>
              <a:cxnSpLocks noChangeShapeType="1"/>
            </p:cNvCxnSpPr>
            <p:nvPr/>
          </p:nvCxnSpPr>
          <p:spPr bwMode="auto">
            <a:xfrm rot="-5400000">
              <a:off x="22554910" y="9506007"/>
              <a:ext cx="608746" cy="2205"/>
            </a:xfrm>
            <a:prstGeom prst="line">
              <a:avLst/>
            </a:prstGeom>
            <a:noFill/>
            <a:ln w="12700" algn="ctr">
              <a:solidFill>
                <a:schemeClr val="tx2">
                  <a:lumMod val="60000"/>
                  <a:lumOff val="4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8" name="Straight Connector 154"/>
            <p:cNvCxnSpPr>
              <a:cxnSpLocks noChangeShapeType="1"/>
            </p:cNvCxnSpPr>
            <p:nvPr/>
          </p:nvCxnSpPr>
          <p:spPr bwMode="auto">
            <a:xfrm rot="-5400000">
              <a:off x="27555182" y="9506007"/>
              <a:ext cx="608746" cy="2205"/>
            </a:xfrm>
            <a:prstGeom prst="line">
              <a:avLst/>
            </a:prstGeom>
            <a:noFill/>
            <a:ln w="12700" algn="ctr">
              <a:solidFill>
                <a:schemeClr val="tx2">
                  <a:lumMod val="60000"/>
                  <a:lumOff val="4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9" name="Straight Connector 156"/>
            <p:cNvCxnSpPr>
              <a:cxnSpLocks noChangeShapeType="1"/>
            </p:cNvCxnSpPr>
            <p:nvPr/>
          </p:nvCxnSpPr>
          <p:spPr bwMode="auto">
            <a:xfrm rot="-5400000">
              <a:off x="29035098" y="9506007"/>
              <a:ext cx="608746" cy="2205"/>
            </a:xfrm>
            <a:prstGeom prst="line">
              <a:avLst/>
            </a:prstGeom>
            <a:noFill/>
            <a:ln w="12700" algn="ctr">
              <a:solidFill>
                <a:schemeClr val="tx2">
                  <a:lumMod val="60000"/>
                  <a:lumOff val="4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0" name="Straight Connector 158"/>
            <p:cNvCxnSpPr>
              <a:cxnSpLocks noChangeShapeType="1"/>
            </p:cNvCxnSpPr>
            <p:nvPr/>
          </p:nvCxnSpPr>
          <p:spPr bwMode="auto">
            <a:xfrm rot="-5400000">
              <a:off x="31535234" y="9506007"/>
              <a:ext cx="608746" cy="2205"/>
            </a:xfrm>
            <a:prstGeom prst="line">
              <a:avLst/>
            </a:prstGeom>
            <a:noFill/>
            <a:ln w="12700" algn="ctr">
              <a:solidFill>
                <a:schemeClr val="tx2">
                  <a:lumMod val="60000"/>
                  <a:lumOff val="4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1" name="Straight Connector 159"/>
            <p:cNvCxnSpPr>
              <a:cxnSpLocks noChangeShapeType="1"/>
            </p:cNvCxnSpPr>
            <p:nvPr/>
          </p:nvCxnSpPr>
          <p:spPr bwMode="auto">
            <a:xfrm rot="-5400000">
              <a:off x="30535179" y="9506007"/>
              <a:ext cx="608746" cy="2205"/>
            </a:xfrm>
            <a:prstGeom prst="line">
              <a:avLst/>
            </a:prstGeom>
            <a:noFill/>
            <a:ln w="12700" algn="ctr">
              <a:solidFill>
                <a:schemeClr val="tx2">
                  <a:lumMod val="60000"/>
                  <a:lumOff val="4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2" name="Straight Connector 161"/>
            <p:cNvCxnSpPr>
              <a:cxnSpLocks noChangeShapeType="1"/>
            </p:cNvCxnSpPr>
            <p:nvPr/>
          </p:nvCxnSpPr>
          <p:spPr bwMode="auto">
            <a:xfrm rot="-5400000">
              <a:off x="32035261" y="9506007"/>
              <a:ext cx="608746" cy="2205"/>
            </a:xfrm>
            <a:prstGeom prst="line">
              <a:avLst/>
            </a:prstGeom>
            <a:noFill/>
            <a:ln w="12700" algn="ctr">
              <a:solidFill>
                <a:schemeClr val="tx2">
                  <a:lumMod val="60000"/>
                  <a:lumOff val="4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3" name="Straight Connector 162"/>
            <p:cNvCxnSpPr>
              <a:cxnSpLocks noChangeShapeType="1"/>
            </p:cNvCxnSpPr>
            <p:nvPr/>
          </p:nvCxnSpPr>
          <p:spPr bwMode="auto">
            <a:xfrm rot="-5400000">
              <a:off x="30035152" y="9506007"/>
              <a:ext cx="608746" cy="2205"/>
            </a:xfrm>
            <a:prstGeom prst="line">
              <a:avLst/>
            </a:prstGeom>
            <a:noFill/>
            <a:ln w="12700" algn="ctr">
              <a:solidFill>
                <a:schemeClr val="tx2">
                  <a:lumMod val="60000"/>
                  <a:lumOff val="4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4" name="Straight Connector 164"/>
            <p:cNvCxnSpPr>
              <a:cxnSpLocks noChangeShapeType="1"/>
            </p:cNvCxnSpPr>
            <p:nvPr/>
          </p:nvCxnSpPr>
          <p:spPr bwMode="auto">
            <a:xfrm rot="-5400000">
              <a:off x="33035315" y="9506007"/>
              <a:ext cx="608746" cy="2205"/>
            </a:xfrm>
            <a:prstGeom prst="line">
              <a:avLst/>
            </a:prstGeom>
            <a:noFill/>
            <a:ln w="12700" algn="ctr">
              <a:solidFill>
                <a:schemeClr val="tx2">
                  <a:lumMod val="60000"/>
                  <a:lumOff val="4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5" name="Straight Connector 165"/>
            <p:cNvCxnSpPr>
              <a:cxnSpLocks noChangeShapeType="1"/>
            </p:cNvCxnSpPr>
            <p:nvPr/>
          </p:nvCxnSpPr>
          <p:spPr bwMode="auto">
            <a:xfrm rot="-5400000">
              <a:off x="28535070" y="9506007"/>
              <a:ext cx="608746" cy="2205"/>
            </a:xfrm>
            <a:prstGeom prst="line">
              <a:avLst/>
            </a:prstGeom>
            <a:noFill/>
            <a:ln w="12700" algn="ctr">
              <a:solidFill>
                <a:schemeClr val="tx2">
                  <a:lumMod val="60000"/>
                  <a:lumOff val="4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6" name="Straight Connector 166"/>
            <p:cNvCxnSpPr>
              <a:cxnSpLocks noChangeShapeType="1"/>
            </p:cNvCxnSpPr>
            <p:nvPr/>
          </p:nvCxnSpPr>
          <p:spPr bwMode="auto">
            <a:xfrm rot="-5400000">
              <a:off x="33555508" y="9506007"/>
              <a:ext cx="608746" cy="2205"/>
            </a:xfrm>
            <a:prstGeom prst="line">
              <a:avLst/>
            </a:prstGeom>
            <a:noFill/>
            <a:ln w="12700" algn="ctr">
              <a:solidFill>
                <a:schemeClr val="tx2">
                  <a:lumMod val="60000"/>
                  <a:lumOff val="4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7" name="Straight Connector 68"/>
            <p:cNvCxnSpPr>
              <a:cxnSpLocks noChangeShapeType="1"/>
            </p:cNvCxnSpPr>
            <p:nvPr/>
          </p:nvCxnSpPr>
          <p:spPr bwMode="auto">
            <a:xfrm rot="-5400000">
              <a:off x="9907625" y="9652614"/>
              <a:ext cx="901959" cy="2205"/>
            </a:xfrm>
            <a:prstGeom prst="line">
              <a:avLst/>
            </a:prstGeom>
            <a:noFill/>
            <a:ln w="57150" cap="rnd" algn="ctr">
              <a:solidFill>
                <a:schemeClr val="tx2">
                  <a:lumMod val="60000"/>
                  <a:lumOff val="40000"/>
                </a:schemeClr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8" name="Straight Connector 81"/>
            <p:cNvCxnSpPr>
              <a:cxnSpLocks noChangeShapeType="1"/>
            </p:cNvCxnSpPr>
            <p:nvPr/>
          </p:nvCxnSpPr>
          <p:spPr bwMode="auto">
            <a:xfrm rot="-5400000">
              <a:off x="15907951" y="9652614"/>
              <a:ext cx="901959" cy="2205"/>
            </a:xfrm>
            <a:prstGeom prst="line">
              <a:avLst/>
            </a:prstGeom>
            <a:noFill/>
            <a:ln w="57150" cap="rnd" algn="ctr">
              <a:solidFill>
                <a:schemeClr val="tx2">
                  <a:lumMod val="60000"/>
                  <a:lumOff val="40000"/>
                </a:schemeClr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9" name="Straight Connector 143"/>
            <p:cNvCxnSpPr>
              <a:cxnSpLocks noChangeShapeType="1"/>
            </p:cNvCxnSpPr>
            <p:nvPr/>
          </p:nvCxnSpPr>
          <p:spPr bwMode="auto">
            <a:xfrm rot="-5400000">
              <a:off x="21908277" y="9652614"/>
              <a:ext cx="901959" cy="2205"/>
            </a:xfrm>
            <a:prstGeom prst="line">
              <a:avLst/>
            </a:prstGeom>
            <a:noFill/>
            <a:ln w="57150" cap="rnd" algn="ctr">
              <a:solidFill>
                <a:schemeClr val="tx2">
                  <a:lumMod val="60000"/>
                  <a:lumOff val="40000"/>
                </a:schemeClr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0" name="Straight Connector 155"/>
            <p:cNvCxnSpPr>
              <a:cxnSpLocks noChangeShapeType="1"/>
            </p:cNvCxnSpPr>
            <p:nvPr/>
          </p:nvCxnSpPr>
          <p:spPr bwMode="auto">
            <a:xfrm rot="-5400000">
              <a:off x="27908603" y="9652614"/>
              <a:ext cx="901959" cy="2205"/>
            </a:xfrm>
            <a:prstGeom prst="line">
              <a:avLst/>
            </a:prstGeom>
            <a:noFill/>
            <a:ln w="57150" cap="rnd" algn="ctr">
              <a:solidFill>
                <a:schemeClr val="tx2">
                  <a:lumMod val="60000"/>
                  <a:lumOff val="40000"/>
                </a:schemeClr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1" name="Straight Connector 59"/>
            <p:cNvCxnSpPr>
              <a:cxnSpLocks noChangeShapeType="1"/>
            </p:cNvCxnSpPr>
            <p:nvPr/>
          </p:nvCxnSpPr>
          <p:spPr bwMode="auto">
            <a:xfrm rot="-5400000">
              <a:off x="5553986" y="9506007"/>
              <a:ext cx="608746" cy="2205"/>
            </a:xfrm>
            <a:prstGeom prst="line">
              <a:avLst/>
            </a:prstGeom>
            <a:noFill/>
            <a:ln w="38100" algn="ctr">
              <a:solidFill>
                <a:schemeClr val="tx2">
                  <a:lumMod val="60000"/>
                  <a:lumOff val="4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2" name="Straight Connector 62"/>
            <p:cNvCxnSpPr>
              <a:cxnSpLocks noChangeShapeType="1"/>
            </p:cNvCxnSpPr>
            <p:nvPr/>
          </p:nvCxnSpPr>
          <p:spPr bwMode="auto">
            <a:xfrm rot="-5400000">
              <a:off x="7054068" y="9506007"/>
              <a:ext cx="608746" cy="2205"/>
            </a:xfrm>
            <a:prstGeom prst="line">
              <a:avLst/>
            </a:prstGeom>
            <a:noFill/>
            <a:ln w="38100" algn="ctr">
              <a:solidFill>
                <a:schemeClr val="tx2">
                  <a:lumMod val="60000"/>
                  <a:lumOff val="4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3" name="Straight Connector 64"/>
            <p:cNvCxnSpPr>
              <a:cxnSpLocks noChangeShapeType="1"/>
            </p:cNvCxnSpPr>
            <p:nvPr/>
          </p:nvCxnSpPr>
          <p:spPr bwMode="auto">
            <a:xfrm rot="-5400000">
              <a:off x="8554150" y="9506007"/>
              <a:ext cx="608746" cy="2205"/>
            </a:xfrm>
            <a:prstGeom prst="line">
              <a:avLst/>
            </a:prstGeom>
            <a:noFill/>
            <a:ln w="38100" algn="ctr">
              <a:solidFill>
                <a:schemeClr val="tx2">
                  <a:lumMod val="60000"/>
                  <a:lumOff val="4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4" name="Straight Connector 71"/>
            <p:cNvCxnSpPr>
              <a:cxnSpLocks noChangeShapeType="1"/>
            </p:cNvCxnSpPr>
            <p:nvPr/>
          </p:nvCxnSpPr>
          <p:spPr bwMode="auto">
            <a:xfrm rot="-5400000">
              <a:off x="13054394" y="9506007"/>
              <a:ext cx="608746" cy="2205"/>
            </a:xfrm>
            <a:prstGeom prst="line">
              <a:avLst/>
            </a:prstGeom>
            <a:noFill/>
            <a:ln w="38100" algn="ctr">
              <a:solidFill>
                <a:schemeClr val="tx2">
                  <a:lumMod val="60000"/>
                  <a:lumOff val="4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5" name="Straight Connector 74"/>
            <p:cNvCxnSpPr>
              <a:cxnSpLocks noChangeShapeType="1"/>
            </p:cNvCxnSpPr>
            <p:nvPr/>
          </p:nvCxnSpPr>
          <p:spPr bwMode="auto">
            <a:xfrm rot="-5400000">
              <a:off x="14554476" y="9506007"/>
              <a:ext cx="608746" cy="2205"/>
            </a:xfrm>
            <a:prstGeom prst="line">
              <a:avLst/>
            </a:prstGeom>
            <a:noFill/>
            <a:ln w="38100" algn="ctr">
              <a:solidFill>
                <a:schemeClr val="tx2">
                  <a:lumMod val="60000"/>
                  <a:lumOff val="4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6" name="Straight Connector 77"/>
            <p:cNvCxnSpPr>
              <a:cxnSpLocks noChangeShapeType="1"/>
            </p:cNvCxnSpPr>
            <p:nvPr/>
          </p:nvCxnSpPr>
          <p:spPr bwMode="auto">
            <a:xfrm rot="-5400000">
              <a:off x="11554313" y="9506007"/>
              <a:ext cx="608746" cy="2205"/>
            </a:xfrm>
            <a:prstGeom prst="line">
              <a:avLst/>
            </a:prstGeom>
            <a:noFill/>
            <a:ln w="38100" algn="ctr">
              <a:solidFill>
                <a:schemeClr val="tx2">
                  <a:lumMod val="60000"/>
                  <a:lumOff val="4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7" name="Straight Connector 83"/>
            <p:cNvCxnSpPr>
              <a:cxnSpLocks noChangeShapeType="1"/>
            </p:cNvCxnSpPr>
            <p:nvPr/>
          </p:nvCxnSpPr>
          <p:spPr bwMode="auto">
            <a:xfrm rot="-5400000">
              <a:off x="19054720" y="9506007"/>
              <a:ext cx="608746" cy="2205"/>
            </a:xfrm>
            <a:prstGeom prst="line">
              <a:avLst/>
            </a:prstGeom>
            <a:noFill/>
            <a:ln w="38100" algn="ctr">
              <a:solidFill>
                <a:schemeClr val="tx2">
                  <a:lumMod val="60000"/>
                  <a:lumOff val="4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8" name="Straight Connector 86"/>
            <p:cNvCxnSpPr>
              <a:cxnSpLocks noChangeShapeType="1"/>
            </p:cNvCxnSpPr>
            <p:nvPr/>
          </p:nvCxnSpPr>
          <p:spPr bwMode="auto">
            <a:xfrm rot="-5400000">
              <a:off x="20554802" y="9506007"/>
              <a:ext cx="608746" cy="2205"/>
            </a:xfrm>
            <a:prstGeom prst="line">
              <a:avLst/>
            </a:prstGeom>
            <a:noFill/>
            <a:ln w="38100" algn="ctr">
              <a:solidFill>
                <a:schemeClr val="tx2">
                  <a:lumMod val="60000"/>
                  <a:lumOff val="4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9" name="Straight Connector 89"/>
            <p:cNvCxnSpPr>
              <a:cxnSpLocks noChangeShapeType="1"/>
            </p:cNvCxnSpPr>
            <p:nvPr/>
          </p:nvCxnSpPr>
          <p:spPr bwMode="auto">
            <a:xfrm rot="-5400000">
              <a:off x="17554639" y="9506007"/>
              <a:ext cx="608746" cy="2205"/>
            </a:xfrm>
            <a:prstGeom prst="line">
              <a:avLst/>
            </a:prstGeom>
            <a:noFill/>
            <a:ln w="38100" algn="ctr">
              <a:solidFill>
                <a:schemeClr val="tx2">
                  <a:lumMod val="60000"/>
                  <a:lumOff val="4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0" name="Straight Connector 145"/>
            <p:cNvCxnSpPr>
              <a:cxnSpLocks noChangeShapeType="1"/>
            </p:cNvCxnSpPr>
            <p:nvPr/>
          </p:nvCxnSpPr>
          <p:spPr bwMode="auto">
            <a:xfrm rot="-5400000">
              <a:off x="25055046" y="9506007"/>
              <a:ext cx="608746" cy="2205"/>
            </a:xfrm>
            <a:prstGeom prst="line">
              <a:avLst/>
            </a:prstGeom>
            <a:noFill/>
            <a:ln w="38100" algn="ctr">
              <a:solidFill>
                <a:schemeClr val="tx2">
                  <a:lumMod val="60000"/>
                  <a:lumOff val="4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1" name="Straight Connector 148"/>
            <p:cNvCxnSpPr>
              <a:cxnSpLocks noChangeShapeType="1"/>
            </p:cNvCxnSpPr>
            <p:nvPr/>
          </p:nvCxnSpPr>
          <p:spPr bwMode="auto">
            <a:xfrm rot="-5400000">
              <a:off x="26555128" y="9506007"/>
              <a:ext cx="608746" cy="2205"/>
            </a:xfrm>
            <a:prstGeom prst="line">
              <a:avLst/>
            </a:prstGeom>
            <a:noFill/>
            <a:ln w="38100" algn="ctr">
              <a:solidFill>
                <a:schemeClr val="tx2">
                  <a:lumMod val="60000"/>
                  <a:lumOff val="4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" name="Straight Connector 151"/>
            <p:cNvCxnSpPr>
              <a:cxnSpLocks noChangeShapeType="1"/>
            </p:cNvCxnSpPr>
            <p:nvPr/>
          </p:nvCxnSpPr>
          <p:spPr bwMode="auto">
            <a:xfrm rot="-5400000">
              <a:off x="23554965" y="9506007"/>
              <a:ext cx="608746" cy="2205"/>
            </a:xfrm>
            <a:prstGeom prst="line">
              <a:avLst/>
            </a:prstGeom>
            <a:noFill/>
            <a:ln w="38100" algn="ctr">
              <a:solidFill>
                <a:schemeClr val="tx2">
                  <a:lumMod val="60000"/>
                  <a:lumOff val="4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3" name="Straight Connector 157"/>
            <p:cNvCxnSpPr>
              <a:cxnSpLocks noChangeShapeType="1"/>
            </p:cNvCxnSpPr>
            <p:nvPr/>
          </p:nvCxnSpPr>
          <p:spPr bwMode="auto">
            <a:xfrm rot="-5400000">
              <a:off x="31035205" y="9506007"/>
              <a:ext cx="608746" cy="2205"/>
            </a:xfrm>
            <a:prstGeom prst="line">
              <a:avLst/>
            </a:prstGeom>
            <a:noFill/>
            <a:ln w="38100" algn="ctr">
              <a:solidFill>
                <a:schemeClr val="tx2">
                  <a:lumMod val="60000"/>
                  <a:lumOff val="4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4" name="Straight Connector 160"/>
            <p:cNvCxnSpPr>
              <a:cxnSpLocks noChangeShapeType="1"/>
            </p:cNvCxnSpPr>
            <p:nvPr/>
          </p:nvCxnSpPr>
          <p:spPr bwMode="auto">
            <a:xfrm rot="-5400000">
              <a:off x="32535286" y="9506007"/>
              <a:ext cx="608746" cy="2205"/>
            </a:xfrm>
            <a:prstGeom prst="line">
              <a:avLst/>
            </a:prstGeom>
            <a:noFill/>
            <a:ln w="38100" algn="ctr">
              <a:solidFill>
                <a:schemeClr val="tx2">
                  <a:lumMod val="60000"/>
                  <a:lumOff val="4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5" name="Straight Connector 163"/>
            <p:cNvCxnSpPr>
              <a:cxnSpLocks noChangeShapeType="1"/>
            </p:cNvCxnSpPr>
            <p:nvPr/>
          </p:nvCxnSpPr>
          <p:spPr bwMode="auto">
            <a:xfrm rot="-5400000">
              <a:off x="29535123" y="9506007"/>
              <a:ext cx="608746" cy="2205"/>
            </a:xfrm>
            <a:prstGeom prst="line">
              <a:avLst/>
            </a:prstGeom>
            <a:noFill/>
            <a:ln w="38100" algn="ctr">
              <a:solidFill>
                <a:schemeClr val="tx2">
                  <a:lumMod val="60000"/>
                  <a:lumOff val="4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6" name="TextBox 178"/>
            <p:cNvSpPr txBox="1">
              <a:spLocks noChangeArrowheads="1"/>
            </p:cNvSpPr>
            <p:nvPr/>
          </p:nvSpPr>
          <p:spPr bwMode="auto">
            <a:xfrm rot="16200000">
              <a:off x="9770343" y="7900677"/>
              <a:ext cx="1121040" cy="19711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vert" wrap="none">
              <a:spAutoFit/>
            </a:bodyPr>
            <a:lstStyle/>
            <a:p>
              <a:pPr>
                <a:defRPr/>
              </a:pPr>
              <a:r>
                <a:rPr lang="fr-CH" sz="1200" dirty="0">
                  <a:solidFill>
                    <a:srgbClr val="FF0000"/>
                  </a:solidFill>
                  <a:latin typeface="Arial" charset="0"/>
                </a:rPr>
                <a:t>2002</a:t>
              </a:r>
              <a:endParaRPr lang="en-US" sz="1200" dirty="0">
                <a:solidFill>
                  <a:srgbClr val="FF0000"/>
                </a:solidFill>
                <a:latin typeface="Arial" charset="0"/>
              </a:endParaRPr>
            </a:p>
          </p:txBody>
        </p:sp>
        <p:sp>
          <p:nvSpPr>
            <p:cNvPr id="107" name="TextBox 179"/>
            <p:cNvSpPr txBox="1">
              <a:spLocks noChangeArrowheads="1"/>
            </p:cNvSpPr>
            <p:nvPr/>
          </p:nvSpPr>
          <p:spPr bwMode="auto">
            <a:xfrm rot="16200000">
              <a:off x="15714371" y="7900677"/>
              <a:ext cx="1121040" cy="19711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vert" wrap="none">
              <a:spAutoFit/>
            </a:bodyPr>
            <a:lstStyle/>
            <a:p>
              <a:pPr>
                <a:defRPr/>
              </a:pPr>
              <a:r>
                <a:rPr lang="fr-CH" sz="1200" dirty="0">
                  <a:solidFill>
                    <a:srgbClr val="FF0000"/>
                  </a:solidFill>
                  <a:latin typeface="Arial" charset="0"/>
                </a:rPr>
                <a:t>2003</a:t>
              </a:r>
              <a:endParaRPr lang="en-US" sz="1200" dirty="0">
                <a:solidFill>
                  <a:srgbClr val="FF0000"/>
                </a:solidFill>
                <a:latin typeface="Arial" charset="0"/>
              </a:endParaRPr>
            </a:p>
          </p:txBody>
        </p:sp>
        <p:sp>
          <p:nvSpPr>
            <p:cNvPr id="108" name="TextBox 180"/>
            <p:cNvSpPr txBox="1">
              <a:spLocks noChangeArrowheads="1"/>
            </p:cNvSpPr>
            <p:nvPr/>
          </p:nvSpPr>
          <p:spPr bwMode="auto">
            <a:xfrm rot="16200000">
              <a:off x="21810007" y="7900677"/>
              <a:ext cx="1121040" cy="19711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vert" wrap="none">
              <a:spAutoFit/>
            </a:bodyPr>
            <a:lstStyle/>
            <a:p>
              <a:pPr>
                <a:defRPr/>
              </a:pPr>
              <a:r>
                <a:rPr lang="fr-CH" sz="1200" dirty="0">
                  <a:solidFill>
                    <a:srgbClr val="FF0000"/>
                  </a:solidFill>
                  <a:latin typeface="Arial" charset="0"/>
                </a:rPr>
                <a:t>2004</a:t>
              </a:r>
              <a:endParaRPr lang="en-US" sz="1200" dirty="0">
                <a:solidFill>
                  <a:srgbClr val="FF0000"/>
                </a:solidFill>
                <a:latin typeface="Arial" charset="0"/>
              </a:endParaRPr>
            </a:p>
          </p:txBody>
        </p:sp>
        <p:sp>
          <p:nvSpPr>
            <p:cNvPr id="109" name="TextBox 181"/>
            <p:cNvSpPr txBox="1">
              <a:spLocks noChangeArrowheads="1"/>
            </p:cNvSpPr>
            <p:nvPr/>
          </p:nvSpPr>
          <p:spPr bwMode="auto">
            <a:xfrm rot="16200000">
              <a:off x="27754035" y="7900677"/>
              <a:ext cx="1121040" cy="19711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vert" wrap="none">
              <a:spAutoFit/>
            </a:bodyPr>
            <a:lstStyle/>
            <a:p>
              <a:pPr>
                <a:defRPr/>
              </a:pPr>
              <a:r>
                <a:rPr lang="fr-CH" sz="1200" dirty="0">
                  <a:solidFill>
                    <a:srgbClr val="FF0000"/>
                  </a:solidFill>
                  <a:latin typeface="Arial" charset="0"/>
                </a:rPr>
                <a:t>2005</a:t>
              </a:r>
              <a:endParaRPr lang="en-US" sz="1200" dirty="0">
                <a:solidFill>
                  <a:srgbClr val="FF0000"/>
                </a:solidFill>
                <a:latin typeface="Arial" charset="0"/>
              </a:endParaRPr>
            </a:p>
          </p:txBody>
        </p:sp>
        <p:sp>
          <p:nvSpPr>
            <p:cNvPr id="110" name="TextBox 182"/>
            <p:cNvSpPr txBox="1">
              <a:spLocks noChangeArrowheads="1"/>
            </p:cNvSpPr>
            <p:nvPr/>
          </p:nvSpPr>
          <p:spPr bwMode="auto">
            <a:xfrm rot="16200000">
              <a:off x="33773087" y="7900677"/>
              <a:ext cx="1121040" cy="19711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vert" wrap="none">
              <a:spAutoFit/>
            </a:bodyPr>
            <a:lstStyle/>
            <a:p>
              <a:pPr>
                <a:defRPr/>
              </a:pPr>
              <a:r>
                <a:rPr lang="fr-CH" sz="1200" dirty="0">
                  <a:solidFill>
                    <a:srgbClr val="FF0000"/>
                  </a:solidFill>
                  <a:latin typeface="Arial" charset="0"/>
                </a:rPr>
                <a:t>2006</a:t>
              </a:r>
              <a:endParaRPr lang="en-US" sz="1200" dirty="0">
                <a:solidFill>
                  <a:srgbClr val="FF0000"/>
                </a:solidFill>
                <a:latin typeface="Arial" charset="0"/>
              </a:endParaRPr>
            </a:p>
          </p:txBody>
        </p:sp>
        <p:cxnSp>
          <p:nvCxnSpPr>
            <p:cNvPr id="111" name="Straight Connector 184"/>
            <p:cNvCxnSpPr>
              <a:cxnSpLocks noChangeShapeType="1"/>
            </p:cNvCxnSpPr>
            <p:nvPr/>
          </p:nvCxnSpPr>
          <p:spPr bwMode="auto">
            <a:xfrm rot="-5400000">
              <a:off x="35055147" y="9506007"/>
              <a:ext cx="608746" cy="2205"/>
            </a:xfrm>
            <a:prstGeom prst="line">
              <a:avLst/>
            </a:prstGeom>
            <a:noFill/>
            <a:ln w="12700" algn="ctr">
              <a:solidFill>
                <a:schemeClr val="tx2">
                  <a:lumMod val="60000"/>
                  <a:lumOff val="4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2" name="Straight Connector 185"/>
            <p:cNvCxnSpPr>
              <a:cxnSpLocks noChangeShapeType="1"/>
            </p:cNvCxnSpPr>
            <p:nvPr/>
          </p:nvCxnSpPr>
          <p:spPr bwMode="auto">
            <a:xfrm rot="-5400000">
              <a:off x="37555283" y="9506007"/>
              <a:ext cx="608746" cy="2205"/>
            </a:xfrm>
            <a:prstGeom prst="line">
              <a:avLst/>
            </a:prstGeom>
            <a:noFill/>
            <a:ln w="12700" algn="ctr">
              <a:solidFill>
                <a:schemeClr val="tx2">
                  <a:lumMod val="60000"/>
                  <a:lumOff val="4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3" name="Straight Connector 186"/>
            <p:cNvCxnSpPr>
              <a:cxnSpLocks noChangeShapeType="1"/>
            </p:cNvCxnSpPr>
            <p:nvPr/>
          </p:nvCxnSpPr>
          <p:spPr bwMode="auto">
            <a:xfrm rot="-5400000">
              <a:off x="36555229" y="9506007"/>
              <a:ext cx="608746" cy="2205"/>
            </a:xfrm>
            <a:prstGeom prst="line">
              <a:avLst/>
            </a:prstGeom>
            <a:noFill/>
            <a:ln w="12700" algn="ctr">
              <a:solidFill>
                <a:schemeClr val="tx2">
                  <a:lumMod val="60000"/>
                  <a:lumOff val="4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4" name="Straight Connector 187"/>
            <p:cNvCxnSpPr>
              <a:cxnSpLocks noChangeShapeType="1"/>
            </p:cNvCxnSpPr>
            <p:nvPr/>
          </p:nvCxnSpPr>
          <p:spPr bwMode="auto">
            <a:xfrm rot="-5400000">
              <a:off x="38055310" y="9506007"/>
              <a:ext cx="608746" cy="2205"/>
            </a:xfrm>
            <a:prstGeom prst="line">
              <a:avLst/>
            </a:prstGeom>
            <a:noFill/>
            <a:ln w="12700" algn="ctr">
              <a:solidFill>
                <a:schemeClr val="tx2">
                  <a:lumMod val="60000"/>
                  <a:lumOff val="4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5" name="Straight Connector 188"/>
            <p:cNvCxnSpPr>
              <a:cxnSpLocks noChangeShapeType="1"/>
            </p:cNvCxnSpPr>
            <p:nvPr/>
          </p:nvCxnSpPr>
          <p:spPr bwMode="auto">
            <a:xfrm rot="-5400000">
              <a:off x="36055201" y="9506007"/>
              <a:ext cx="608746" cy="2205"/>
            </a:xfrm>
            <a:prstGeom prst="line">
              <a:avLst/>
            </a:prstGeom>
            <a:noFill/>
            <a:ln w="12700" algn="ctr">
              <a:solidFill>
                <a:schemeClr val="tx2">
                  <a:lumMod val="60000"/>
                  <a:lumOff val="4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6" name="Straight Connector 189"/>
            <p:cNvCxnSpPr>
              <a:cxnSpLocks noChangeShapeType="1"/>
            </p:cNvCxnSpPr>
            <p:nvPr/>
          </p:nvCxnSpPr>
          <p:spPr bwMode="auto">
            <a:xfrm rot="-5400000">
              <a:off x="39055364" y="9506007"/>
              <a:ext cx="608746" cy="2205"/>
            </a:xfrm>
            <a:prstGeom prst="line">
              <a:avLst/>
            </a:prstGeom>
            <a:noFill/>
            <a:ln w="12700" algn="ctr">
              <a:solidFill>
                <a:schemeClr val="tx2">
                  <a:lumMod val="60000"/>
                  <a:lumOff val="4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7" name="Straight Connector 190"/>
            <p:cNvCxnSpPr>
              <a:cxnSpLocks noChangeShapeType="1"/>
            </p:cNvCxnSpPr>
            <p:nvPr/>
          </p:nvCxnSpPr>
          <p:spPr bwMode="auto">
            <a:xfrm rot="-5400000">
              <a:off x="34555120" y="9506007"/>
              <a:ext cx="608746" cy="2205"/>
            </a:xfrm>
            <a:prstGeom prst="line">
              <a:avLst/>
            </a:prstGeom>
            <a:noFill/>
            <a:ln w="12700" algn="ctr">
              <a:solidFill>
                <a:schemeClr val="tx2">
                  <a:lumMod val="60000"/>
                  <a:lumOff val="4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8" name="Straight Connector 191"/>
            <p:cNvCxnSpPr>
              <a:cxnSpLocks noChangeShapeType="1"/>
            </p:cNvCxnSpPr>
            <p:nvPr/>
          </p:nvCxnSpPr>
          <p:spPr bwMode="auto">
            <a:xfrm rot="-5400000">
              <a:off x="39555392" y="9506007"/>
              <a:ext cx="608746" cy="2205"/>
            </a:xfrm>
            <a:prstGeom prst="line">
              <a:avLst/>
            </a:prstGeom>
            <a:noFill/>
            <a:ln w="12700" algn="ctr">
              <a:solidFill>
                <a:schemeClr val="tx2">
                  <a:lumMod val="60000"/>
                  <a:lumOff val="4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9" name="Straight Connector 192"/>
            <p:cNvCxnSpPr>
              <a:cxnSpLocks noChangeShapeType="1"/>
            </p:cNvCxnSpPr>
            <p:nvPr/>
          </p:nvCxnSpPr>
          <p:spPr bwMode="auto">
            <a:xfrm rot="-5400000">
              <a:off x="33908486" y="9652614"/>
              <a:ext cx="901959" cy="2205"/>
            </a:xfrm>
            <a:prstGeom prst="line">
              <a:avLst/>
            </a:prstGeom>
            <a:noFill/>
            <a:ln w="57150" cap="rnd" algn="ctr">
              <a:solidFill>
                <a:schemeClr val="tx2">
                  <a:lumMod val="60000"/>
                  <a:lumOff val="40000"/>
                </a:schemeClr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0" name="Straight Connector 194"/>
            <p:cNvCxnSpPr>
              <a:cxnSpLocks noChangeShapeType="1"/>
            </p:cNvCxnSpPr>
            <p:nvPr/>
          </p:nvCxnSpPr>
          <p:spPr bwMode="auto">
            <a:xfrm rot="-5400000">
              <a:off x="37055256" y="9506007"/>
              <a:ext cx="608746" cy="2205"/>
            </a:xfrm>
            <a:prstGeom prst="line">
              <a:avLst/>
            </a:prstGeom>
            <a:noFill/>
            <a:ln w="38100" algn="ctr">
              <a:solidFill>
                <a:schemeClr val="tx2">
                  <a:lumMod val="60000"/>
                  <a:lumOff val="4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1" name="Straight Connector 195"/>
            <p:cNvCxnSpPr>
              <a:cxnSpLocks noChangeShapeType="1"/>
            </p:cNvCxnSpPr>
            <p:nvPr/>
          </p:nvCxnSpPr>
          <p:spPr bwMode="auto">
            <a:xfrm rot="-5400000">
              <a:off x="38555337" y="9506007"/>
              <a:ext cx="608746" cy="2205"/>
            </a:xfrm>
            <a:prstGeom prst="line">
              <a:avLst/>
            </a:prstGeom>
            <a:noFill/>
            <a:ln w="38100" algn="ctr">
              <a:solidFill>
                <a:schemeClr val="tx2">
                  <a:lumMod val="60000"/>
                  <a:lumOff val="4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2" name="Straight Connector 196"/>
            <p:cNvCxnSpPr>
              <a:cxnSpLocks noChangeShapeType="1"/>
            </p:cNvCxnSpPr>
            <p:nvPr/>
          </p:nvCxnSpPr>
          <p:spPr bwMode="auto">
            <a:xfrm rot="-5400000">
              <a:off x="35555174" y="9506007"/>
              <a:ext cx="608746" cy="2205"/>
            </a:xfrm>
            <a:prstGeom prst="line">
              <a:avLst/>
            </a:prstGeom>
            <a:noFill/>
            <a:ln w="38100" algn="ctr">
              <a:solidFill>
                <a:schemeClr val="tx2">
                  <a:lumMod val="60000"/>
                  <a:lumOff val="4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123" name="Group 205"/>
            <p:cNvGrpSpPr>
              <a:grpSpLocks/>
            </p:cNvGrpSpPr>
            <p:nvPr/>
          </p:nvGrpSpPr>
          <p:grpSpPr bwMode="auto">
            <a:xfrm rot="-5400000">
              <a:off x="41408894" y="8152532"/>
              <a:ext cx="901959" cy="3002368"/>
              <a:chOff x="3098006" y="30926881"/>
              <a:chExt cx="533400" cy="1729270"/>
            </a:xfrm>
          </p:grpSpPr>
          <p:cxnSp>
            <p:nvCxnSpPr>
              <p:cNvPr id="125" name="Straight Connector 198"/>
              <p:cNvCxnSpPr>
                <a:cxnSpLocks noChangeShapeType="1"/>
              </p:cNvCxnSpPr>
              <p:nvPr/>
            </p:nvCxnSpPr>
            <p:spPr bwMode="auto">
              <a:xfrm>
                <a:off x="3250406" y="31502881"/>
                <a:ext cx="360000" cy="1270"/>
              </a:xfrm>
              <a:prstGeom prst="line">
                <a:avLst/>
              </a:prstGeom>
              <a:noFill/>
              <a:ln w="12700" algn="ctr">
                <a:solidFill>
                  <a:schemeClr val="tx2">
                    <a:lumMod val="60000"/>
                    <a:lumOff val="40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26" name="Straight Connector 199"/>
              <p:cNvCxnSpPr>
                <a:cxnSpLocks noChangeShapeType="1"/>
              </p:cNvCxnSpPr>
              <p:nvPr/>
            </p:nvCxnSpPr>
            <p:spPr bwMode="auto">
              <a:xfrm>
                <a:off x="3250406" y="32366881"/>
                <a:ext cx="360000" cy="1270"/>
              </a:xfrm>
              <a:prstGeom prst="line">
                <a:avLst/>
              </a:prstGeom>
              <a:noFill/>
              <a:ln w="12700" algn="ctr">
                <a:solidFill>
                  <a:schemeClr val="tx2">
                    <a:lumMod val="60000"/>
                    <a:lumOff val="40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27" name="Straight Connector 200"/>
              <p:cNvCxnSpPr>
                <a:cxnSpLocks noChangeShapeType="1"/>
              </p:cNvCxnSpPr>
              <p:nvPr/>
            </p:nvCxnSpPr>
            <p:spPr bwMode="auto">
              <a:xfrm>
                <a:off x="3250406" y="32078881"/>
                <a:ext cx="360000" cy="1270"/>
              </a:xfrm>
              <a:prstGeom prst="line">
                <a:avLst/>
              </a:prstGeom>
              <a:noFill/>
              <a:ln w="12700" algn="ctr">
                <a:solidFill>
                  <a:schemeClr val="tx2">
                    <a:lumMod val="60000"/>
                    <a:lumOff val="40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28" name="Straight Connector 201"/>
              <p:cNvCxnSpPr>
                <a:cxnSpLocks noChangeShapeType="1"/>
              </p:cNvCxnSpPr>
              <p:nvPr/>
            </p:nvCxnSpPr>
            <p:spPr bwMode="auto">
              <a:xfrm>
                <a:off x="3250406" y="31214881"/>
                <a:ext cx="360000" cy="1270"/>
              </a:xfrm>
              <a:prstGeom prst="line">
                <a:avLst/>
              </a:prstGeom>
              <a:noFill/>
              <a:ln w="12700" algn="ctr">
                <a:solidFill>
                  <a:schemeClr val="tx2">
                    <a:lumMod val="60000"/>
                    <a:lumOff val="40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29" name="Straight Connector 202"/>
              <p:cNvCxnSpPr>
                <a:cxnSpLocks noChangeShapeType="1"/>
              </p:cNvCxnSpPr>
              <p:nvPr/>
            </p:nvCxnSpPr>
            <p:spPr bwMode="auto">
              <a:xfrm>
                <a:off x="3098006" y="30926881"/>
                <a:ext cx="533400" cy="1270"/>
              </a:xfrm>
              <a:prstGeom prst="line">
                <a:avLst/>
              </a:prstGeom>
              <a:noFill/>
              <a:ln w="57150" cap="rnd" algn="ctr">
                <a:solidFill>
                  <a:schemeClr val="tx2">
                    <a:lumMod val="60000"/>
                    <a:lumOff val="40000"/>
                  </a:schemeClr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30" name="Straight Connector 203"/>
              <p:cNvCxnSpPr>
                <a:cxnSpLocks noChangeShapeType="1"/>
              </p:cNvCxnSpPr>
              <p:nvPr/>
            </p:nvCxnSpPr>
            <p:spPr bwMode="auto">
              <a:xfrm>
                <a:off x="3250406" y="32654881"/>
                <a:ext cx="360000" cy="1270"/>
              </a:xfrm>
              <a:prstGeom prst="line">
                <a:avLst/>
              </a:prstGeom>
              <a:noFill/>
              <a:ln w="38100" algn="ctr">
                <a:solidFill>
                  <a:schemeClr val="tx2">
                    <a:lumMod val="60000"/>
                    <a:lumOff val="40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31" name="Straight Connector 204"/>
              <p:cNvCxnSpPr>
                <a:cxnSpLocks noChangeShapeType="1"/>
              </p:cNvCxnSpPr>
              <p:nvPr/>
            </p:nvCxnSpPr>
            <p:spPr bwMode="auto">
              <a:xfrm>
                <a:off x="3250406" y="31790881"/>
                <a:ext cx="360000" cy="1270"/>
              </a:xfrm>
              <a:prstGeom prst="line">
                <a:avLst/>
              </a:prstGeom>
              <a:noFill/>
              <a:ln w="38100" algn="ctr">
                <a:solidFill>
                  <a:schemeClr val="tx2">
                    <a:lumMod val="60000"/>
                    <a:lumOff val="40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124" name="TextBox 206"/>
            <p:cNvSpPr txBox="1">
              <a:spLocks noChangeArrowheads="1"/>
            </p:cNvSpPr>
            <p:nvPr/>
          </p:nvSpPr>
          <p:spPr bwMode="auto">
            <a:xfrm rot="16200000">
              <a:off x="39717115" y="7900677"/>
              <a:ext cx="1121040" cy="19711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vert" wrap="none">
              <a:spAutoFit/>
            </a:bodyPr>
            <a:lstStyle/>
            <a:p>
              <a:pPr>
                <a:defRPr/>
              </a:pPr>
              <a:r>
                <a:rPr lang="fr-CH" sz="1200" dirty="0">
                  <a:solidFill>
                    <a:srgbClr val="FF0000"/>
                  </a:solidFill>
                  <a:latin typeface="Arial" charset="0"/>
                </a:rPr>
                <a:t>2007</a:t>
              </a:r>
              <a:endParaRPr lang="en-US" sz="1200" dirty="0">
                <a:solidFill>
                  <a:srgbClr val="FF0000"/>
                </a:solidFill>
                <a:latin typeface="Arial" charset="0"/>
              </a:endParaRPr>
            </a:p>
          </p:txBody>
        </p:sp>
      </p:grpSp>
      <p:cxnSp>
        <p:nvCxnSpPr>
          <p:cNvPr id="133" name="Straight Arrow Connector 210"/>
          <p:cNvCxnSpPr>
            <a:cxnSpLocks noChangeShapeType="1"/>
          </p:cNvCxnSpPr>
          <p:nvPr/>
        </p:nvCxnSpPr>
        <p:spPr bwMode="auto">
          <a:xfrm>
            <a:off x="7725695" y="1915018"/>
            <a:ext cx="14657" cy="2594102"/>
          </a:xfrm>
          <a:prstGeom prst="straightConnector1">
            <a:avLst/>
          </a:prstGeom>
          <a:noFill/>
          <a:ln w="76200" cmpd="sng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4" name="Straight Arrow Connector 213"/>
          <p:cNvCxnSpPr>
            <a:cxnSpLocks noChangeShapeType="1"/>
          </p:cNvCxnSpPr>
          <p:nvPr/>
        </p:nvCxnSpPr>
        <p:spPr bwMode="auto">
          <a:xfrm>
            <a:off x="1763688" y="1916832"/>
            <a:ext cx="0" cy="2664296"/>
          </a:xfrm>
          <a:prstGeom prst="straightConnector1">
            <a:avLst/>
          </a:prstGeom>
          <a:noFill/>
          <a:ln w="57150" cmpd="sng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5" name="Straight Arrow Connector 214"/>
          <p:cNvCxnSpPr>
            <a:cxnSpLocks noChangeShapeType="1"/>
          </p:cNvCxnSpPr>
          <p:nvPr/>
        </p:nvCxnSpPr>
        <p:spPr bwMode="auto">
          <a:xfrm rot="5400000">
            <a:off x="-113591" y="2340570"/>
            <a:ext cx="866512" cy="0"/>
          </a:xfrm>
          <a:prstGeom prst="straightConnector1">
            <a:avLst/>
          </a:prstGeom>
          <a:noFill/>
          <a:ln w="57150" cmpd="sng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6" name="Rectangle 135"/>
          <p:cNvSpPr/>
          <p:nvPr/>
        </p:nvSpPr>
        <p:spPr bwMode="auto">
          <a:xfrm rot="16200000">
            <a:off x="1873852" y="520337"/>
            <a:ext cx="213922" cy="3373698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" lIns="26208" tIns="26208" rIns="26208" bIns="26208"/>
          <a:lstStyle/>
          <a:p>
            <a:pPr algn="ctr" defTabSz="3039491">
              <a:defRPr/>
            </a:pPr>
            <a:r>
              <a:rPr lang="fr-CH" sz="1200" dirty="0">
                <a:latin typeface="Arial" charset="0"/>
              </a:rPr>
              <a:t>Civil engineering</a:t>
            </a:r>
            <a:endParaRPr lang="en-US" sz="1200" dirty="0">
              <a:latin typeface="Arial" charset="0"/>
            </a:endParaRPr>
          </a:p>
        </p:txBody>
      </p:sp>
      <p:sp>
        <p:nvSpPr>
          <p:cNvPr id="137" name="Rectangle 216"/>
          <p:cNvSpPr>
            <a:spLocks noChangeArrowheads="1"/>
          </p:cNvSpPr>
          <p:nvPr/>
        </p:nvSpPr>
        <p:spPr bwMode="auto">
          <a:xfrm rot="16200000">
            <a:off x="3976055" y="164185"/>
            <a:ext cx="214559" cy="4514484"/>
          </a:xfrm>
          <a:prstGeom prst="rect">
            <a:avLst/>
          </a:prstGeom>
          <a:solidFill>
            <a:srgbClr val="800000">
              <a:alpha val="57255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vert="vert" lIns="26208" tIns="26208" rIns="26208" bIns="26208" anchor="ctr"/>
          <a:lstStyle/>
          <a:p>
            <a:pPr algn="ctr" defTabSz="3039491">
              <a:defRPr/>
            </a:pPr>
            <a:r>
              <a:rPr lang="fr-CH" sz="1200" dirty="0">
                <a:latin typeface="Arial" charset="0"/>
              </a:rPr>
              <a:t>General Services</a:t>
            </a:r>
            <a:endParaRPr lang="en-US" sz="1200" dirty="0">
              <a:latin typeface="Arial" charset="0"/>
            </a:endParaRPr>
          </a:p>
        </p:txBody>
      </p:sp>
      <p:sp>
        <p:nvSpPr>
          <p:cNvPr id="138" name="Rectangle 217"/>
          <p:cNvSpPr>
            <a:spLocks noChangeArrowheads="1"/>
          </p:cNvSpPr>
          <p:nvPr/>
        </p:nvSpPr>
        <p:spPr bwMode="auto">
          <a:xfrm rot="16200000">
            <a:off x="5492054" y="410980"/>
            <a:ext cx="213922" cy="4449375"/>
          </a:xfrm>
          <a:prstGeom prst="rect">
            <a:avLst/>
          </a:prstGeom>
          <a:solidFill>
            <a:srgbClr val="0070C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vert="vert" lIns="26208" tIns="26208" rIns="26208" bIns="26208" anchor="ctr"/>
          <a:lstStyle/>
          <a:p>
            <a:pPr algn="ctr" defTabSz="3039491">
              <a:defRPr/>
            </a:pPr>
            <a:r>
              <a:rPr lang="fr-CH" sz="1200" dirty="0" err="1">
                <a:solidFill>
                  <a:schemeClr val="bg1"/>
                </a:solidFill>
                <a:latin typeface="Arial" charset="0"/>
              </a:rPr>
              <a:t>Cryogenic</a:t>
            </a:r>
            <a:r>
              <a:rPr lang="fr-CH" sz="1200" dirty="0">
                <a:solidFill>
                  <a:schemeClr val="bg1"/>
                </a:solidFill>
                <a:latin typeface="Arial" charset="0"/>
              </a:rPr>
              <a:t> line installation</a:t>
            </a:r>
            <a:endParaRPr lang="en-US" sz="12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39" name="Rectangle 218"/>
          <p:cNvSpPr>
            <a:spLocks noChangeArrowheads="1"/>
          </p:cNvSpPr>
          <p:nvPr/>
        </p:nvSpPr>
        <p:spPr bwMode="auto">
          <a:xfrm rot="16200000">
            <a:off x="7366349" y="1390966"/>
            <a:ext cx="213922" cy="2917247"/>
          </a:xfrm>
          <a:prstGeom prst="rect">
            <a:avLst/>
          </a:prstGeom>
          <a:solidFill>
            <a:srgbClr val="0099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vert="vert" lIns="26208" tIns="26208" rIns="26208" bIns="26208" anchor="ctr"/>
          <a:lstStyle/>
          <a:p>
            <a:pPr algn="ctr" defTabSz="3039491">
              <a:defRPr/>
            </a:pPr>
            <a:r>
              <a:rPr lang="fr-CH" sz="1200" dirty="0">
                <a:solidFill>
                  <a:schemeClr val="bg1"/>
                </a:solidFill>
                <a:latin typeface="Arial" charset="0"/>
              </a:rPr>
              <a:t>Machine installation</a:t>
            </a:r>
            <a:endParaRPr lang="en-US" sz="1200" dirty="0">
              <a:solidFill>
                <a:schemeClr val="bg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13076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it-IT" b="1" dirty="0" smtClean="0"/>
              <a:t>Luisella Lari </a:t>
            </a:r>
            <a:r>
              <a:rPr lang="it-IT" dirty="0" smtClean="0"/>
              <a:t>–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LNF Seminar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–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21</a:t>
            </a:r>
            <a:r>
              <a:rPr lang="en-US" baseline="30000" dirty="0">
                <a:solidFill>
                  <a:schemeClr val="bg1">
                    <a:lumMod val="65000"/>
                  </a:schemeClr>
                </a:solidFill>
              </a:rPr>
              <a:t>st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March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2012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2195736" y="116632"/>
            <a:ext cx="6840760" cy="72008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/>
              <a:t>LHC schedule control</a:t>
            </a:r>
            <a:endParaRPr lang="en-US" dirty="0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395536" y="1268760"/>
            <a:ext cx="8424936" cy="400110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3. LHC Communication system</a:t>
            </a:r>
            <a:r>
              <a:rPr lang="en-GB" sz="2000" b="1" dirty="0" smtClean="0">
                <a:solidFill>
                  <a:schemeClr val="bg1"/>
                </a:solidFill>
              </a:rPr>
              <a:t> (1/3)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10" name="Content Placeholder 3"/>
          <p:cNvSpPr txBox="1">
            <a:spLocks/>
          </p:cNvSpPr>
          <p:nvPr/>
        </p:nvSpPr>
        <p:spPr>
          <a:xfrm>
            <a:off x="395536" y="1844824"/>
            <a:ext cx="8424936" cy="3888432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</a:pPr>
            <a:r>
              <a:rPr lang="en-US" dirty="0" smtClean="0">
                <a:solidFill>
                  <a:srgbClr val="000000"/>
                </a:solidFill>
              </a:rPr>
              <a:t>Aim: assure clear </a:t>
            </a:r>
            <a:r>
              <a:rPr lang="en-US" dirty="0">
                <a:solidFill>
                  <a:srgbClr val="000000"/>
                </a:solidFill>
              </a:rPr>
              <a:t>and transparent </a:t>
            </a:r>
            <a:r>
              <a:rPr lang="en-US" dirty="0" smtClean="0">
                <a:solidFill>
                  <a:srgbClr val="000000"/>
                </a:solidFill>
              </a:rPr>
              <a:t>communication of the current situation &amp; of the tactics changes</a:t>
            </a:r>
            <a:endParaRPr lang="en-US" dirty="0">
              <a:solidFill>
                <a:srgbClr val="000000"/>
              </a:solidFill>
            </a:endParaRPr>
          </a:p>
          <a:p>
            <a:pPr marL="0" lvl="1" indent="0">
              <a:buNone/>
            </a:pPr>
            <a:endParaRPr lang="en-US" b="1" dirty="0" smtClean="0">
              <a:solidFill>
                <a:srgbClr val="FF0000"/>
              </a:solidFill>
            </a:endParaRPr>
          </a:p>
          <a:p>
            <a:pPr marL="342900" lvl="1" indent="-342900">
              <a:buFont typeface="Arial" pitchFamily="34" charset="0"/>
              <a:buChar char="•"/>
            </a:pPr>
            <a:endParaRPr lang="en-US" b="1" dirty="0">
              <a:solidFill>
                <a:srgbClr val="FF0000"/>
              </a:solidFill>
            </a:endParaRPr>
          </a:p>
          <a:p>
            <a:pPr marL="342900" lvl="1" indent="-342900">
              <a:buFont typeface="Arial" pitchFamily="34" charset="0"/>
              <a:buChar char="•"/>
            </a:pPr>
            <a:r>
              <a:rPr lang="en-US" b="1" dirty="0" smtClean="0">
                <a:solidFill>
                  <a:srgbClr val="FF0000"/>
                </a:solidFill>
              </a:rPr>
              <a:t>Minutes </a:t>
            </a:r>
            <a:r>
              <a:rPr lang="en-US" dirty="0" smtClean="0"/>
              <a:t>of the weekly and monthly meetings were archived and available in the LHC Engineering Database Management System (EDMS).</a:t>
            </a:r>
            <a:endParaRPr lang="en-US" dirty="0" smtClean="0">
              <a:sym typeface="Wingdings"/>
            </a:endParaRPr>
          </a:p>
          <a:p>
            <a:pPr marL="342900" lvl="1" indent="-342900">
              <a:buFont typeface="Arial" pitchFamily="34" charset="0"/>
              <a:buChar char="•"/>
            </a:pPr>
            <a:endParaRPr lang="en-US" b="1" dirty="0" smtClean="0">
              <a:solidFill>
                <a:srgbClr val="FF0000"/>
              </a:solidFill>
              <a:sym typeface="Wingdings"/>
            </a:endParaRPr>
          </a:p>
          <a:p>
            <a:pPr marL="342900" lvl="1" indent="-342900">
              <a:buFont typeface="Arial" pitchFamily="34" charset="0"/>
              <a:buChar char="•"/>
            </a:pPr>
            <a:r>
              <a:rPr lang="en-US" b="1" dirty="0" smtClean="0">
                <a:solidFill>
                  <a:srgbClr val="FF0000"/>
                </a:solidFill>
              </a:rPr>
              <a:t>Progress reports </a:t>
            </a:r>
            <a:r>
              <a:rPr lang="en-US" dirty="0" smtClean="0"/>
              <a:t>that followed each monthly Installation Follow-Up meeting were prepared by the planning coordinators and published once a month on the WEB home page of the LHC project.</a:t>
            </a:r>
          </a:p>
          <a:p>
            <a:pPr marL="342900" lvl="1" indent="-342900">
              <a:buFont typeface="Arial" pitchFamily="34" charset="0"/>
              <a:buChar char="•"/>
            </a:pPr>
            <a:endParaRPr lang="en-US" dirty="0">
              <a:sym typeface="Wingdings"/>
            </a:endParaRPr>
          </a:p>
          <a:p>
            <a:pPr marL="342900" lvl="1" indent="-342900">
              <a:buFont typeface="Arial" pitchFamily="34" charset="0"/>
              <a:buChar char="•"/>
            </a:pPr>
            <a:r>
              <a:rPr lang="en-US" dirty="0" smtClean="0">
                <a:sym typeface="Wingdings"/>
              </a:rPr>
              <a:t>The </a:t>
            </a:r>
            <a:r>
              <a:rPr lang="en-US" b="1" dirty="0" smtClean="0">
                <a:solidFill>
                  <a:srgbClr val="FF0000"/>
                </a:solidFill>
                <a:sym typeface="Wingdings"/>
              </a:rPr>
              <a:t>General coordination schedule </a:t>
            </a:r>
            <a:r>
              <a:rPr lang="en-US" dirty="0" smtClean="0">
                <a:sym typeface="Wingdings"/>
              </a:rPr>
              <a:t>was available on the WEB home page of the LHC project.</a:t>
            </a:r>
            <a:endParaRPr lang="en-US" dirty="0"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6189652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it-IT" b="1" dirty="0" smtClean="0"/>
              <a:t>Luisella Lari </a:t>
            </a:r>
            <a:r>
              <a:rPr lang="it-IT" dirty="0" smtClean="0"/>
              <a:t>–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LNF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Seminar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– 21</a:t>
            </a:r>
            <a:r>
              <a:rPr lang="en-US" baseline="30000" dirty="0">
                <a:solidFill>
                  <a:schemeClr val="bg1">
                    <a:lumMod val="65000"/>
                  </a:schemeClr>
                </a:solidFill>
              </a:rPr>
              <a:t>st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March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2012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2195736" y="116632"/>
            <a:ext cx="6840760" cy="72008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/>
              <a:t>LHC schedule control</a:t>
            </a:r>
            <a:endParaRPr lang="en-US" dirty="0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395536" y="1268760"/>
            <a:ext cx="8424936" cy="400110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3. LHC Communication system</a:t>
            </a:r>
            <a:r>
              <a:rPr lang="en-GB" sz="2000" b="1" dirty="0" smtClean="0">
                <a:solidFill>
                  <a:schemeClr val="bg1"/>
                </a:solidFill>
              </a:rPr>
              <a:t> (2/3)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395536" y="1844824"/>
            <a:ext cx="8424936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buNone/>
            </a:pPr>
            <a:r>
              <a:rPr lang="en-US" sz="2200" dirty="0" smtClean="0">
                <a:solidFill>
                  <a:srgbClr val="000000"/>
                </a:solidFill>
              </a:rPr>
              <a:t>Very </a:t>
            </a:r>
            <a:r>
              <a:rPr lang="en-US" sz="2200" dirty="0">
                <a:solidFill>
                  <a:srgbClr val="000000"/>
                </a:solidFill>
              </a:rPr>
              <a:t>long lifecycles and need for internal knowledge transfer. </a:t>
            </a:r>
          </a:p>
          <a:p>
            <a:pPr marL="0" lvl="1" indent="0" algn="ctr">
              <a:buNone/>
            </a:pPr>
            <a:endParaRPr lang="en-US" sz="2200" b="1" dirty="0" smtClean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2564904"/>
            <a:ext cx="6921500" cy="34417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851920" y="3717032"/>
            <a:ext cx="1224136" cy="861774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500" b="1" dirty="0" smtClean="0">
                <a:solidFill>
                  <a:schemeClr val="bg1"/>
                </a:solidFill>
              </a:rPr>
              <a:t>CERN </a:t>
            </a:r>
          </a:p>
          <a:p>
            <a:pPr algn="ctr"/>
            <a:r>
              <a:rPr lang="en-US" sz="2500" b="1" dirty="0" smtClean="0">
                <a:solidFill>
                  <a:schemeClr val="bg1"/>
                </a:solidFill>
              </a:rPr>
              <a:t>EDMS</a:t>
            </a:r>
            <a:endParaRPr lang="en-US" sz="2500" b="1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35896" y="2564904"/>
            <a:ext cx="1656184" cy="648072"/>
          </a:xfrm>
          <a:prstGeom prst="rect">
            <a:avLst/>
          </a:prstGeom>
          <a:solidFill>
            <a:schemeClr val="accent6">
              <a:alpha val="42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3"/>
          <p:cNvSpPr txBox="1">
            <a:spLocks/>
          </p:cNvSpPr>
          <p:nvPr/>
        </p:nvSpPr>
        <p:spPr>
          <a:xfrm>
            <a:off x="5436096" y="2204864"/>
            <a:ext cx="1512168" cy="93610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 fontScale="4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</a:pPr>
            <a:r>
              <a:rPr lang="en-US" b="1" dirty="0" smtClean="0">
                <a:sym typeface="Wingdings"/>
              </a:rPr>
              <a:t>Master Plan</a:t>
            </a:r>
          </a:p>
          <a:p>
            <a:pPr marL="0" lvl="1" indent="0">
              <a:buNone/>
            </a:pPr>
            <a:r>
              <a:rPr lang="en-US" b="1" dirty="0" smtClean="0">
                <a:sym typeface="Wingdings"/>
              </a:rPr>
              <a:t>Specifications</a:t>
            </a:r>
          </a:p>
          <a:p>
            <a:pPr marL="0" lvl="1" indent="0">
              <a:buNone/>
            </a:pPr>
            <a:r>
              <a:rPr lang="en-US" b="1" dirty="0" smtClean="0">
                <a:sym typeface="Wingdings"/>
              </a:rPr>
              <a:t>Presentations</a:t>
            </a:r>
          </a:p>
          <a:p>
            <a:pPr marL="0" lvl="1" indent="0">
              <a:buNone/>
            </a:pPr>
            <a:r>
              <a:rPr lang="en-US" b="1" dirty="0" smtClean="0">
                <a:sym typeface="Wingdings"/>
              </a:rPr>
              <a:t>Meeting Minute </a:t>
            </a:r>
            <a:endParaRPr lang="en-US" b="1" dirty="0">
              <a:sym typeface="Wingding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364088" y="3212976"/>
            <a:ext cx="1656184" cy="648072"/>
          </a:xfrm>
          <a:prstGeom prst="rect">
            <a:avLst/>
          </a:prstGeom>
          <a:solidFill>
            <a:schemeClr val="accent5">
              <a:lumMod val="40000"/>
              <a:lumOff val="60000"/>
              <a:alpha val="42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3"/>
          <p:cNvSpPr txBox="1">
            <a:spLocks/>
          </p:cNvSpPr>
          <p:nvPr/>
        </p:nvSpPr>
        <p:spPr>
          <a:xfrm>
            <a:off x="7092280" y="2780928"/>
            <a:ext cx="1944216" cy="14401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</a:pPr>
            <a:r>
              <a:rPr lang="en-US" sz="1300" b="1" dirty="0" err="1" smtClean="0">
                <a:sym typeface="Wingdings"/>
              </a:rPr>
              <a:t>Manufactoring</a:t>
            </a:r>
            <a:r>
              <a:rPr lang="en-US" sz="1300" b="1" dirty="0" smtClean="0">
                <a:sym typeface="Wingdings"/>
              </a:rPr>
              <a:t> data</a:t>
            </a:r>
          </a:p>
          <a:p>
            <a:pPr marL="0" lvl="1" indent="0">
              <a:buNone/>
            </a:pPr>
            <a:r>
              <a:rPr lang="en-US" sz="1300" b="1" dirty="0" smtClean="0">
                <a:sym typeface="Wingdings"/>
              </a:rPr>
              <a:t>Tests &amp; measures results</a:t>
            </a:r>
          </a:p>
          <a:p>
            <a:pPr marL="0" lvl="1" indent="0">
              <a:buNone/>
            </a:pPr>
            <a:r>
              <a:rPr lang="en-US" sz="1300" b="1" dirty="0" smtClean="0">
                <a:sym typeface="Wingdings"/>
              </a:rPr>
              <a:t>Transport data</a:t>
            </a:r>
          </a:p>
          <a:p>
            <a:pPr marL="0" lvl="1" indent="0">
              <a:buNone/>
            </a:pPr>
            <a:r>
              <a:rPr lang="en-US" sz="1300" b="1" dirty="0" smtClean="0">
                <a:sym typeface="Wingdings"/>
              </a:rPr>
              <a:t>Inventory</a:t>
            </a:r>
          </a:p>
          <a:p>
            <a:pPr marL="0" lvl="1" indent="0">
              <a:buNone/>
            </a:pPr>
            <a:r>
              <a:rPr lang="en-US" sz="1300" b="1" dirty="0" smtClean="0">
                <a:sym typeface="Wingdings"/>
              </a:rPr>
              <a:t>Tests </a:t>
            </a:r>
            <a:r>
              <a:rPr lang="en-US" sz="1300" b="1" dirty="0">
                <a:sym typeface="Wingdings"/>
              </a:rPr>
              <a:t>&amp; measures </a:t>
            </a:r>
            <a:r>
              <a:rPr lang="en-US" sz="1300" b="1" dirty="0" smtClean="0">
                <a:sym typeface="Wingdings"/>
              </a:rPr>
              <a:t>results @delivery</a:t>
            </a:r>
          </a:p>
          <a:p>
            <a:pPr marL="0" lvl="1" indent="0">
              <a:buNone/>
            </a:pPr>
            <a:endParaRPr lang="en-US" sz="1300" b="1" dirty="0">
              <a:sym typeface="Wingdings"/>
            </a:endParaRPr>
          </a:p>
          <a:p>
            <a:pPr marL="0" lvl="1" indent="0">
              <a:buNone/>
            </a:pPr>
            <a:endParaRPr lang="en-US" sz="1300" b="1" dirty="0" smtClean="0">
              <a:sym typeface="Wingdings"/>
            </a:endParaRPr>
          </a:p>
          <a:p>
            <a:pPr marL="0" lvl="1" indent="0">
              <a:buNone/>
            </a:pPr>
            <a:endParaRPr lang="en-US" sz="1300" b="1" dirty="0">
              <a:sym typeface="Wingdings"/>
            </a:endParaRPr>
          </a:p>
          <a:p>
            <a:pPr marL="0" lvl="1" indent="0">
              <a:buNone/>
            </a:pPr>
            <a:endParaRPr lang="en-US" sz="1300" b="1" dirty="0">
              <a:sym typeface="Wingding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364088" y="4581128"/>
            <a:ext cx="1656184" cy="648072"/>
          </a:xfrm>
          <a:prstGeom prst="rect">
            <a:avLst/>
          </a:prstGeom>
          <a:solidFill>
            <a:srgbClr val="FD59FF">
              <a:alpha val="42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3"/>
          <p:cNvSpPr txBox="1">
            <a:spLocks/>
          </p:cNvSpPr>
          <p:nvPr/>
        </p:nvSpPr>
        <p:spPr>
          <a:xfrm>
            <a:off x="7092280" y="4437112"/>
            <a:ext cx="1944216" cy="936104"/>
          </a:xfrm>
          <a:prstGeom prst="rect">
            <a:avLst/>
          </a:prstGeom>
          <a:solidFill>
            <a:srgbClr val="FD59FF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</a:pPr>
            <a:r>
              <a:rPr lang="en-US" sz="1300" b="1" dirty="0" smtClean="0">
                <a:sym typeface="Wingdings"/>
              </a:rPr>
              <a:t>Planning</a:t>
            </a:r>
          </a:p>
          <a:p>
            <a:pPr marL="0" lvl="1" indent="0">
              <a:buNone/>
            </a:pPr>
            <a:r>
              <a:rPr lang="en-US" sz="1300" b="1" dirty="0" smtClean="0">
                <a:sym typeface="Wingdings"/>
              </a:rPr>
              <a:t>Installation progress</a:t>
            </a:r>
          </a:p>
          <a:p>
            <a:pPr marL="0" lvl="1" indent="0">
              <a:buNone/>
            </a:pPr>
            <a:r>
              <a:rPr lang="en-US" sz="1300" b="1" dirty="0" smtClean="0">
                <a:sym typeface="Wingdings"/>
              </a:rPr>
              <a:t>ECRs with distributed approval process </a:t>
            </a:r>
          </a:p>
          <a:p>
            <a:pPr marL="0" lvl="1" indent="0">
              <a:buNone/>
            </a:pPr>
            <a:endParaRPr lang="en-US" sz="1300" b="1" dirty="0" smtClean="0">
              <a:sym typeface="Wingdings"/>
            </a:endParaRPr>
          </a:p>
          <a:p>
            <a:pPr marL="0" lvl="1" indent="0">
              <a:buNone/>
            </a:pPr>
            <a:endParaRPr lang="en-US" sz="1300" b="1" dirty="0" smtClean="0">
              <a:sym typeface="Wingdings"/>
            </a:endParaRPr>
          </a:p>
          <a:p>
            <a:pPr marL="0" lvl="1" indent="0">
              <a:buNone/>
            </a:pPr>
            <a:endParaRPr lang="en-US" sz="1300" b="1" dirty="0">
              <a:sym typeface="Wingdings"/>
            </a:endParaRPr>
          </a:p>
          <a:p>
            <a:pPr marL="0" lvl="1" indent="0">
              <a:buNone/>
            </a:pPr>
            <a:endParaRPr lang="en-US" sz="1300" b="1" dirty="0" smtClean="0">
              <a:sym typeface="Wingdings"/>
            </a:endParaRPr>
          </a:p>
          <a:p>
            <a:pPr marL="0" lvl="1" indent="0">
              <a:buNone/>
            </a:pPr>
            <a:endParaRPr lang="en-US" sz="1300" b="1" dirty="0">
              <a:sym typeface="Wingdings"/>
            </a:endParaRPr>
          </a:p>
          <a:p>
            <a:pPr marL="0" lvl="1" indent="0">
              <a:buNone/>
            </a:pPr>
            <a:endParaRPr lang="en-US" sz="1300" b="1" dirty="0">
              <a:sym typeface="Wingding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635896" y="5301208"/>
            <a:ext cx="1656184" cy="648072"/>
          </a:xfrm>
          <a:prstGeom prst="rect">
            <a:avLst/>
          </a:prstGeom>
          <a:solidFill>
            <a:srgbClr val="66FF99">
              <a:alpha val="42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3"/>
          <p:cNvSpPr txBox="1">
            <a:spLocks/>
          </p:cNvSpPr>
          <p:nvPr/>
        </p:nvSpPr>
        <p:spPr>
          <a:xfrm>
            <a:off x="5580112" y="5589240"/>
            <a:ext cx="1944216" cy="792088"/>
          </a:xfrm>
          <a:prstGeom prst="rect">
            <a:avLst/>
          </a:prstGeom>
          <a:solidFill>
            <a:srgbClr val="CCFFCC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</a:pPr>
            <a:r>
              <a:rPr lang="en-US" sz="1300" b="1" dirty="0" smtClean="0">
                <a:sym typeface="Wingdings"/>
              </a:rPr>
              <a:t>Commissioning procedures </a:t>
            </a:r>
          </a:p>
          <a:p>
            <a:pPr marL="0" lvl="1" indent="0">
              <a:buNone/>
            </a:pPr>
            <a:r>
              <a:rPr lang="en-US" sz="1300" b="1" dirty="0" smtClean="0">
                <a:sym typeface="Wingdings"/>
              </a:rPr>
              <a:t>Safety notice</a:t>
            </a:r>
          </a:p>
          <a:p>
            <a:pPr marL="0" lvl="1" indent="0">
              <a:buNone/>
            </a:pPr>
            <a:endParaRPr lang="en-US" sz="1300" b="1" dirty="0" smtClean="0">
              <a:sym typeface="Wingdings"/>
            </a:endParaRPr>
          </a:p>
          <a:p>
            <a:pPr marL="0" lvl="1" indent="0">
              <a:buNone/>
            </a:pPr>
            <a:endParaRPr lang="en-US" sz="1300" b="1" dirty="0" smtClean="0">
              <a:sym typeface="Wingdings"/>
            </a:endParaRPr>
          </a:p>
          <a:p>
            <a:pPr marL="0" lvl="1" indent="0">
              <a:buNone/>
            </a:pPr>
            <a:endParaRPr lang="en-US" sz="1300" b="1" dirty="0">
              <a:sym typeface="Wingdings"/>
            </a:endParaRPr>
          </a:p>
          <a:p>
            <a:pPr marL="0" lvl="1" indent="0">
              <a:buNone/>
            </a:pPr>
            <a:endParaRPr lang="en-US" sz="1300" b="1" dirty="0" smtClean="0">
              <a:sym typeface="Wingdings"/>
            </a:endParaRPr>
          </a:p>
          <a:p>
            <a:pPr marL="0" lvl="1" indent="0">
              <a:buNone/>
            </a:pPr>
            <a:endParaRPr lang="en-US" sz="1300" b="1" dirty="0">
              <a:sym typeface="Wingdings"/>
            </a:endParaRPr>
          </a:p>
          <a:p>
            <a:pPr marL="0" lvl="1" indent="0">
              <a:buNone/>
            </a:pPr>
            <a:endParaRPr lang="en-US" sz="1300" b="1" dirty="0">
              <a:sym typeface="Wingding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763688" y="4653136"/>
            <a:ext cx="1656184" cy="648072"/>
          </a:xfrm>
          <a:prstGeom prst="rect">
            <a:avLst/>
          </a:prstGeom>
          <a:solidFill>
            <a:schemeClr val="accent4">
              <a:alpha val="42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ontent Placeholder 3"/>
          <p:cNvSpPr txBox="1">
            <a:spLocks/>
          </p:cNvSpPr>
          <p:nvPr/>
        </p:nvSpPr>
        <p:spPr>
          <a:xfrm>
            <a:off x="107504" y="4653136"/>
            <a:ext cx="1584176" cy="79208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r">
              <a:buNone/>
            </a:pPr>
            <a:r>
              <a:rPr lang="en-US" sz="1300" b="1" dirty="0" smtClean="0">
                <a:sym typeface="Wingdings"/>
              </a:rPr>
              <a:t>Corrective actions</a:t>
            </a:r>
          </a:p>
          <a:p>
            <a:pPr marL="0" lvl="1" indent="0" algn="r">
              <a:buNone/>
            </a:pPr>
            <a:r>
              <a:rPr lang="en-US" sz="1300" b="1" dirty="0" smtClean="0">
                <a:sym typeface="Wingdings"/>
              </a:rPr>
              <a:t>Maintenance estimation</a:t>
            </a:r>
          </a:p>
          <a:p>
            <a:pPr marL="0" lvl="1" indent="0" algn="r">
              <a:buNone/>
            </a:pPr>
            <a:endParaRPr lang="en-US" sz="1300" b="1" dirty="0" smtClean="0">
              <a:sym typeface="Wingdings"/>
            </a:endParaRPr>
          </a:p>
          <a:p>
            <a:pPr marL="0" lvl="1" indent="0" algn="r">
              <a:buNone/>
            </a:pPr>
            <a:endParaRPr lang="en-US" sz="1300" b="1" dirty="0" smtClean="0">
              <a:sym typeface="Wingdings"/>
            </a:endParaRPr>
          </a:p>
          <a:p>
            <a:pPr marL="0" lvl="1" indent="0" algn="r">
              <a:buNone/>
            </a:pPr>
            <a:endParaRPr lang="en-US" sz="1300" b="1" dirty="0">
              <a:sym typeface="Wingdings"/>
            </a:endParaRPr>
          </a:p>
          <a:p>
            <a:pPr marL="0" lvl="1" indent="0" algn="r">
              <a:buNone/>
            </a:pPr>
            <a:endParaRPr lang="en-US" sz="1300" b="1" dirty="0" smtClean="0">
              <a:sym typeface="Wingdings"/>
            </a:endParaRPr>
          </a:p>
          <a:p>
            <a:pPr marL="0" lvl="1" indent="0" algn="r">
              <a:buNone/>
            </a:pPr>
            <a:endParaRPr lang="en-US" sz="1300" b="1" dirty="0">
              <a:sym typeface="Wingdings"/>
            </a:endParaRPr>
          </a:p>
          <a:p>
            <a:pPr marL="0" lvl="1" indent="0" algn="r">
              <a:buNone/>
            </a:pPr>
            <a:endParaRPr lang="en-US" sz="1300" b="1" dirty="0">
              <a:sym typeface="Wingding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763688" y="3212976"/>
            <a:ext cx="1656184" cy="648072"/>
          </a:xfrm>
          <a:prstGeom prst="rect">
            <a:avLst/>
          </a:prstGeom>
          <a:solidFill>
            <a:srgbClr val="FFFF00">
              <a:alpha val="42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ontent Placeholder 3"/>
          <p:cNvSpPr txBox="1">
            <a:spLocks/>
          </p:cNvSpPr>
          <p:nvPr/>
        </p:nvSpPr>
        <p:spPr>
          <a:xfrm>
            <a:off x="107504" y="3140968"/>
            <a:ext cx="1584176" cy="792088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r">
              <a:buNone/>
            </a:pPr>
            <a:r>
              <a:rPr lang="en-US" sz="1300" b="1" dirty="0" smtClean="0">
                <a:sym typeface="Wingdings"/>
              </a:rPr>
              <a:t>Dismantling regulations</a:t>
            </a:r>
          </a:p>
          <a:p>
            <a:pPr marL="0" lvl="1" indent="0" algn="r">
              <a:buNone/>
            </a:pPr>
            <a:r>
              <a:rPr lang="en-US" sz="1300" b="1" dirty="0" smtClean="0">
                <a:sym typeface="Wingdings"/>
              </a:rPr>
              <a:t>Procedures</a:t>
            </a:r>
          </a:p>
          <a:p>
            <a:pPr marL="0" lvl="1" indent="0" algn="r">
              <a:buNone/>
            </a:pPr>
            <a:endParaRPr lang="en-US" sz="1300" b="1" dirty="0" smtClean="0">
              <a:sym typeface="Wingdings"/>
            </a:endParaRPr>
          </a:p>
          <a:p>
            <a:pPr marL="0" lvl="1" indent="0" algn="r">
              <a:buNone/>
            </a:pPr>
            <a:endParaRPr lang="en-US" sz="1300" b="1" dirty="0" smtClean="0">
              <a:sym typeface="Wingdings"/>
            </a:endParaRPr>
          </a:p>
          <a:p>
            <a:pPr marL="0" lvl="1" indent="0" algn="r">
              <a:buNone/>
            </a:pPr>
            <a:endParaRPr lang="en-US" sz="1300" b="1" dirty="0">
              <a:sym typeface="Wingdings"/>
            </a:endParaRPr>
          </a:p>
          <a:p>
            <a:pPr marL="0" lvl="1" indent="0" algn="r">
              <a:buNone/>
            </a:pPr>
            <a:endParaRPr lang="en-US" sz="1300" b="1" dirty="0" smtClean="0">
              <a:sym typeface="Wingdings"/>
            </a:endParaRPr>
          </a:p>
          <a:p>
            <a:pPr marL="0" lvl="1" indent="0" algn="r">
              <a:buNone/>
            </a:pPr>
            <a:endParaRPr lang="en-US" sz="1300" b="1" dirty="0">
              <a:sym typeface="Wingdings"/>
            </a:endParaRPr>
          </a:p>
          <a:p>
            <a:pPr marL="0" lvl="1" indent="0" algn="r">
              <a:buNone/>
            </a:pPr>
            <a:endParaRPr lang="en-US" sz="1300" b="1" dirty="0"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22205416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it-IT" b="1" dirty="0" smtClean="0"/>
              <a:t>Luisella Lari </a:t>
            </a:r>
            <a:r>
              <a:rPr lang="it-IT" dirty="0" smtClean="0"/>
              <a:t>–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LNF Seminar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–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21</a:t>
            </a:r>
            <a:r>
              <a:rPr lang="en-US" baseline="30000" dirty="0">
                <a:solidFill>
                  <a:schemeClr val="bg1">
                    <a:lumMod val="65000"/>
                  </a:schemeClr>
                </a:solidFill>
              </a:rPr>
              <a:t>st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March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2012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2195736" y="116632"/>
            <a:ext cx="6840760" cy="72008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/>
              <a:t>LHC schedule control</a:t>
            </a:r>
            <a:endParaRPr lang="en-US" dirty="0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395536" y="1268760"/>
            <a:ext cx="8424936" cy="400110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3. LHC Communication system</a:t>
            </a:r>
            <a:r>
              <a:rPr lang="en-GB" sz="2000" b="1" dirty="0" smtClean="0">
                <a:solidFill>
                  <a:schemeClr val="bg1"/>
                </a:solidFill>
              </a:rPr>
              <a:t> (3/3)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395536" y="1844824"/>
            <a:ext cx="8424936" cy="122413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buNone/>
            </a:pPr>
            <a:r>
              <a:rPr lang="en-US" sz="2200" dirty="0" smtClean="0">
                <a:solidFill>
                  <a:srgbClr val="000000"/>
                </a:solidFill>
              </a:rPr>
              <a:t>EDMS system also helpful to documenting the quality of the installation works. </a:t>
            </a:r>
          </a:p>
          <a:p>
            <a:pPr marL="0" lvl="1" indent="0" algn="ctr">
              <a:buNone/>
            </a:pPr>
            <a:endParaRPr lang="en-US" sz="2200" dirty="0" smtClean="0">
              <a:solidFill>
                <a:srgbClr val="000000"/>
              </a:solidFill>
              <a:sym typeface="Wingdings"/>
            </a:endParaRPr>
          </a:p>
          <a:p>
            <a:pPr marL="0" lvl="1" indent="0" algn="ctr">
              <a:buNone/>
            </a:pPr>
            <a:r>
              <a:rPr lang="en-US" sz="1600" dirty="0" smtClean="0">
                <a:sym typeface="Wingdings"/>
              </a:rPr>
              <a:t>[Example of some strong constraints: </a:t>
            </a:r>
            <a:r>
              <a:rPr lang="en-US" sz="1600" dirty="0" smtClean="0"/>
              <a:t>Components </a:t>
            </a:r>
            <a:r>
              <a:rPr lang="en-US" sz="1600" dirty="0"/>
              <a:t>are in many cases not accessible </a:t>
            </a:r>
            <a:endParaRPr lang="en-US" sz="1600" dirty="0" smtClean="0"/>
          </a:p>
          <a:p>
            <a:pPr marL="0" lvl="1" indent="0" algn="ctr">
              <a:buNone/>
            </a:pPr>
            <a:r>
              <a:rPr lang="en-US" sz="1600" dirty="0" smtClean="0"/>
              <a:t>once </a:t>
            </a:r>
            <a:r>
              <a:rPr lang="en-US" sz="1600" dirty="0"/>
              <a:t>installed </a:t>
            </a:r>
            <a:r>
              <a:rPr lang="en-US" sz="1600" dirty="0" smtClean="0"/>
              <a:t>(like </a:t>
            </a:r>
            <a:r>
              <a:rPr lang="en-US" sz="1600" dirty="0"/>
              <a:t>in </a:t>
            </a:r>
            <a:r>
              <a:rPr lang="en-US" sz="1600" dirty="0" smtClean="0"/>
              <a:t>satellites</a:t>
            </a:r>
            <a:r>
              <a:rPr lang="en-US" sz="1600" dirty="0"/>
              <a:t>)</a:t>
            </a:r>
            <a:r>
              <a:rPr lang="en-US" sz="1600" dirty="0" smtClean="0"/>
              <a:t> and µm </a:t>
            </a:r>
            <a:r>
              <a:rPr lang="en-US" sz="1600" dirty="0"/>
              <a:t>tolerances in an installation of several </a:t>
            </a:r>
            <a:r>
              <a:rPr lang="en-US" sz="1600" dirty="0" smtClean="0"/>
              <a:t>kilometers]</a:t>
            </a:r>
            <a:endParaRPr lang="en-US" sz="1600" dirty="0"/>
          </a:p>
          <a:p>
            <a:pPr marL="0" lvl="1" indent="0" algn="ctr">
              <a:buNone/>
            </a:pPr>
            <a:endParaRPr lang="en-US" sz="1600" dirty="0"/>
          </a:p>
          <a:p>
            <a:pPr marL="0" lvl="1" indent="0" algn="ctr">
              <a:buNone/>
            </a:pPr>
            <a:endParaRPr lang="en-US" sz="2000" dirty="0" smtClean="0"/>
          </a:p>
          <a:p>
            <a:pPr marL="0" lvl="1" indent="0" algn="ctr">
              <a:buNone/>
            </a:pPr>
            <a:endParaRPr lang="en-US" sz="2000" dirty="0"/>
          </a:p>
          <a:p>
            <a:pPr marL="0" lvl="1" indent="0" algn="ctr">
              <a:buNone/>
            </a:pPr>
            <a:endParaRPr lang="en-US" sz="2200" b="1" dirty="0" smtClean="0">
              <a:solidFill>
                <a:srgbClr val="FF0000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201016" y="3249522"/>
            <a:ext cx="6683352" cy="2123694"/>
            <a:chOff x="2052603" y="4086234"/>
            <a:chExt cx="6683352" cy="2771766"/>
          </a:xfrm>
        </p:grpSpPr>
        <p:pic>
          <p:nvPicPr>
            <p:cNvPr id="10" name="Picture 9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2052603" y="4086234"/>
              <a:ext cx="1971922" cy="2771766"/>
            </a:xfrm>
            <a:prstGeom prst="rect">
              <a:avLst/>
            </a:prstGeom>
            <a:solidFill>
              <a:srgbClr val="002060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10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3949103" y="4086234"/>
              <a:ext cx="4786852" cy="2771766"/>
            </a:xfrm>
            <a:prstGeom prst="rect">
              <a:avLst/>
            </a:prstGeom>
            <a:solidFill>
              <a:srgbClr val="002060"/>
            </a:solidFill>
            <a:ln w="9525">
              <a:noFill/>
              <a:miter lim="800000"/>
              <a:headEnd/>
              <a:tailEnd/>
            </a:ln>
          </p:spPr>
        </p:pic>
        <p:cxnSp>
          <p:nvCxnSpPr>
            <p:cNvPr id="12" name="Straight Arrow Connector 11"/>
            <p:cNvCxnSpPr/>
            <p:nvPr/>
          </p:nvCxnSpPr>
          <p:spPr>
            <a:xfrm>
              <a:off x="3184506" y="6021423"/>
              <a:ext cx="824600" cy="1159"/>
            </a:xfrm>
            <a:prstGeom prst="straightConnector1">
              <a:avLst/>
            </a:prstGeom>
            <a:solidFill>
              <a:srgbClr val="002060"/>
            </a:solidFill>
            <a:ln w="25400">
              <a:solidFill>
                <a:schemeClr val="accent6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Content Placeholder 1"/>
          <p:cNvSpPr txBox="1">
            <a:spLocks/>
          </p:cNvSpPr>
          <p:nvPr/>
        </p:nvSpPr>
        <p:spPr>
          <a:xfrm>
            <a:off x="2483768" y="5445224"/>
            <a:ext cx="4104456" cy="504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3500" b="1" dirty="0" smtClean="0">
                <a:solidFill>
                  <a:schemeClr val="accent6"/>
                </a:solidFill>
              </a:rPr>
              <a:t>FULL TRACEABILITY</a:t>
            </a:r>
            <a:endParaRPr lang="en-US" sz="35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87557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it-IT" b="1" dirty="0" smtClean="0"/>
              <a:t>Luisella Lari </a:t>
            </a:r>
            <a:r>
              <a:rPr lang="it-IT" dirty="0" smtClean="0"/>
              <a:t>–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LNF Seminar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–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21</a:t>
            </a:r>
            <a:r>
              <a:rPr lang="en-US" baseline="30000" dirty="0">
                <a:solidFill>
                  <a:schemeClr val="bg1">
                    <a:lumMod val="65000"/>
                  </a:schemeClr>
                </a:solidFill>
              </a:rPr>
              <a:t>st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March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2012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2195736" y="116632"/>
            <a:ext cx="6840760" cy="72008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/>
              <a:t>Lesson learned</a:t>
            </a:r>
            <a:endParaRPr lang="en-US" dirty="0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395536" y="1268760"/>
            <a:ext cx="8424936" cy="400110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Did it work?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13" name="Content Placeholder 3"/>
          <p:cNvSpPr txBox="1">
            <a:spLocks/>
          </p:cNvSpPr>
          <p:nvPr/>
        </p:nvSpPr>
        <p:spPr>
          <a:xfrm>
            <a:off x="395536" y="1844824"/>
            <a:ext cx="8424936" cy="410445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>
              <a:buFont typeface="Arial" pitchFamily="34" charset="0"/>
              <a:buChar char="•"/>
            </a:pPr>
            <a:r>
              <a:rPr lang="en-US" dirty="0" smtClean="0"/>
              <a:t>Yes! At least we got a realistic and always up-to-date picture of the installation works.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dirty="0" smtClean="0"/>
              <a:t>Objective picture without intermediate management interpreting the status.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dirty="0" smtClean="0">
                <a:sym typeface="Wingdings"/>
              </a:rPr>
              <a:t>All was WWW published to allow the internal and/or the external collaboration to check it.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dirty="0" smtClean="0">
                <a:sym typeface="Wingdings"/>
              </a:rPr>
              <a:t>However the late implementation of the EVM system to monitor project performance has limited its expected results.</a:t>
            </a:r>
          </a:p>
          <a:p>
            <a:pPr marL="342900" lvl="1" indent="-342900">
              <a:buFont typeface="Arial" pitchFamily="34" charset="0"/>
              <a:buChar char="•"/>
            </a:pPr>
            <a:endParaRPr lang="en-US" dirty="0"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3627452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it-IT" b="1" dirty="0" smtClean="0"/>
              <a:t>Luisella Lari </a:t>
            </a:r>
            <a:r>
              <a:rPr lang="it-IT" dirty="0" smtClean="0"/>
              <a:t>–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LNF Seminar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–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21</a:t>
            </a:r>
            <a:r>
              <a:rPr lang="en-US" baseline="30000" dirty="0">
                <a:solidFill>
                  <a:schemeClr val="bg1">
                    <a:lumMod val="65000"/>
                  </a:schemeClr>
                </a:solidFill>
              </a:rPr>
              <a:t>st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March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2012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2195736" y="116632"/>
            <a:ext cx="6840760" cy="72008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/>
              <a:t>Lesson learned</a:t>
            </a:r>
            <a:endParaRPr lang="en-US" dirty="0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395536" y="1268760"/>
            <a:ext cx="8424936" cy="400110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How to improve the performances…  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13" name="Content Placeholder 3"/>
          <p:cNvSpPr txBox="1">
            <a:spLocks/>
          </p:cNvSpPr>
          <p:nvPr/>
        </p:nvSpPr>
        <p:spPr>
          <a:xfrm>
            <a:off x="395536" y="1844824"/>
            <a:ext cx="8424936" cy="410445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>
              <a:buFont typeface="Arial" pitchFamily="34" charset="0"/>
              <a:buChar char="•"/>
            </a:pPr>
            <a:r>
              <a:rPr lang="en-US" dirty="0" smtClean="0"/>
              <a:t>Perform </a:t>
            </a:r>
            <a:r>
              <a:rPr lang="en-US" dirty="0" smtClean="0">
                <a:solidFill>
                  <a:srgbClr val="FF0000"/>
                </a:solidFill>
              </a:rPr>
              <a:t>spatial integration studies </a:t>
            </a:r>
            <a:r>
              <a:rPr lang="en-US" dirty="0" smtClean="0"/>
              <a:t>before starting installation.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dirty="0" smtClean="0"/>
              <a:t>Split the major contract on the critical path between at last 2 concurrent firms.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dirty="0" smtClean="0"/>
              <a:t>Set-up internal “risk” teams in order to react quickly to technical problems.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dirty="0" smtClean="0"/>
              <a:t>Set-up storage areas in key position, in order to easy logistics.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dirty="0" smtClean="0"/>
              <a:t>Allocate contingency time for consolidation of each phase.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dirty="0" smtClean="0"/>
              <a:t>Create </a:t>
            </a:r>
            <a:r>
              <a:rPr lang="en-US" dirty="0"/>
              <a:t>individual and independent sub-</a:t>
            </a:r>
            <a:r>
              <a:rPr lang="en-US" dirty="0" smtClean="0"/>
              <a:t>projects, to improve the flexibility during the installation and commissioning.</a:t>
            </a:r>
          </a:p>
          <a:p>
            <a:pPr marL="342900" lvl="1" indent="-342900">
              <a:buFont typeface="Arial" pitchFamily="34" charset="0"/>
              <a:buChar char="•"/>
            </a:pPr>
            <a:endParaRPr lang="en-US" dirty="0" smtClean="0"/>
          </a:p>
          <a:p>
            <a:pPr marL="342900" lvl="1" indent="-342900">
              <a:buFont typeface="Arial" pitchFamily="34" charset="0"/>
              <a:buChar char="•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814116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it-IT" b="1" dirty="0" smtClean="0"/>
              <a:t>Luisella Lari </a:t>
            </a:r>
            <a:r>
              <a:rPr lang="it-IT" dirty="0" smtClean="0"/>
              <a:t>–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LNF Seminar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–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21</a:t>
            </a:r>
            <a:r>
              <a:rPr lang="en-US" baseline="30000" dirty="0">
                <a:solidFill>
                  <a:schemeClr val="bg1">
                    <a:lumMod val="65000"/>
                  </a:schemeClr>
                </a:solidFill>
              </a:rPr>
              <a:t>st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March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2012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2195736" y="116632"/>
            <a:ext cx="4608512" cy="72008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075240" cy="4525963"/>
          </a:xfrm>
        </p:spPr>
        <p:txBody>
          <a:bodyPr>
            <a:normAutofit fontScale="40000" lnSpcReduction="20000"/>
          </a:bodyPr>
          <a:lstStyle/>
          <a:p>
            <a:pPr algn="just">
              <a:lnSpc>
                <a:spcPct val="120000"/>
              </a:lnSpc>
              <a:defRPr/>
            </a:pPr>
            <a:r>
              <a:rPr lang="en-GB" dirty="0" err="1" smtClean="0">
                <a:solidFill>
                  <a:srgbClr val="4F81BD"/>
                </a:solidFill>
              </a:rPr>
              <a:t>P.Bonnal</a:t>
            </a:r>
            <a:r>
              <a:rPr lang="en-GB" dirty="0" smtClean="0">
                <a:solidFill>
                  <a:srgbClr val="4F81BD"/>
                </a:solidFill>
              </a:rPr>
              <a:t>, </a:t>
            </a:r>
            <a:r>
              <a:rPr lang="en-GB" dirty="0" err="1" smtClean="0">
                <a:solidFill>
                  <a:srgbClr val="4F81BD"/>
                </a:solidFill>
              </a:rPr>
              <a:t>J.DeJonghe</a:t>
            </a:r>
            <a:r>
              <a:rPr lang="en-GB" dirty="0" smtClean="0">
                <a:solidFill>
                  <a:srgbClr val="4F81BD"/>
                </a:solidFill>
              </a:rPr>
              <a:t> </a:t>
            </a:r>
            <a:r>
              <a:rPr lang="en-GB" dirty="0">
                <a:solidFill>
                  <a:srgbClr val="4F81BD"/>
                </a:solidFill>
              </a:rPr>
              <a:t>“</a:t>
            </a:r>
            <a:r>
              <a:rPr lang="en-GB" dirty="0" smtClean="0">
                <a:solidFill>
                  <a:srgbClr val="4F81BD"/>
                </a:solidFill>
              </a:rPr>
              <a:t>EVM 2.0</a:t>
            </a:r>
            <a:r>
              <a:rPr lang="en-GB" dirty="0">
                <a:solidFill>
                  <a:srgbClr val="4F81BD"/>
                </a:solidFill>
              </a:rPr>
              <a:t> Lessons learned from the LHC Project Collaborative EVM </a:t>
            </a:r>
            <a:r>
              <a:rPr lang="en-GB" dirty="0" smtClean="0">
                <a:solidFill>
                  <a:srgbClr val="4F81BD"/>
                </a:solidFill>
              </a:rPr>
              <a:t>System”,</a:t>
            </a:r>
            <a:r>
              <a:rPr lang="en-GB" dirty="0">
                <a:solidFill>
                  <a:srgbClr val="4F81BD"/>
                </a:solidFill>
              </a:rPr>
              <a:t> EVM World’09, </a:t>
            </a:r>
            <a:r>
              <a:rPr lang="en-GB" dirty="0" smtClean="0">
                <a:solidFill>
                  <a:srgbClr val="4F81BD"/>
                </a:solidFill>
              </a:rPr>
              <a:t>2009, Naples</a:t>
            </a:r>
            <a:r>
              <a:rPr lang="en-GB" dirty="0">
                <a:solidFill>
                  <a:srgbClr val="4F81BD"/>
                </a:solidFill>
              </a:rPr>
              <a:t>, </a:t>
            </a:r>
            <a:r>
              <a:rPr lang="en-GB" dirty="0" smtClean="0">
                <a:solidFill>
                  <a:srgbClr val="4F81BD"/>
                </a:solidFill>
              </a:rPr>
              <a:t>Florida, USA.</a:t>
            </a:r>
            <a:endParaRPr lang="en-GB" dirty="0">
              <a:solidFill>
                <a:srgbClr val="4F81BD"/>
              </a:solidFill>
            </a:endParaRPr>
          </a:p>
          <a:p>
            <a:pPr algn="just">
              <a:lnSpc>
                <a:spcPct val="120000"/>
              </a:lnSpc>
              <a:defRPr/>
            </a:pPr>
            <a:r>
              <a:rPr lang="en-GB" dirty="0" err="1" smtClean="0">
                <a:solidFill>
                  <a:srgbClr val="4F81BD"/>
                </a:solidFill>
              </a:rPr>
              <a:t>K.Foraz</a:t>
            </a:r>
            <a:r>
              <a:rPr lang="en-GB" dirty="0" smtClean="0">
                <a:solidFill>
                  <a:srgbClr val="4F81BD"/>
                </a:solidFill>
              </a:rPr>
              <a:t> </a:t>
            </a:r>
            <a:r>
              <a:rPr lang="en-GB" dirty="0">
                <a:solidFill>
                  <a:srgbClr val="4F81BD"/>
                </a:solidFill>
              </a:rPr>
              <a:t>et al. “Schedule evolution during the life-time of the LHC project”</a:t>
            </a:r>
            <a:r>
              <a:rPr lang="en-GB" dirty="0" smtClean="0">
                <a:solidFill>
                  <a:srgbClr val="4F81BD"/>
                </a:solidFill>
              </a:rPr>
              <a:t>, EPAC06</a:t>
            </a:r>
            <a:r>
              <a:rPr lang="en-GB" dirty="0">
                <a:solidFill>
                  <a:srgbClr val="4F81BD"/>
                </a:solidFill>
              </a:rPr>
              <a:t>, </a:t>
            </a:r>
            <a:r>
              <a:rPr lang="en-GB" dirty="0" smtClean="0">
                <a:solidFill>
                  <a:srgbClr val="4F81BD"/>
                </a:solidFill>
              </a:rPr>
              <a:t>2006, Edinburgh</a:t>
            </a:r>
            <a:r>
              <a:rPr lang="en-GB" dirty="0">
                <a:solidFill>
                  <a:srgbClr val="4F81BD"/>
                </a:solidFill>
              </a:rPr>
              <a:t>, </a:t>
            </a:r>
            <a:r>
              <a:rPr lang="en-GB" dirty="0" smtClean="0">
                <a:solidFill>
                  <a:srgbClr val="4F81BD"/>
                </a:solidFill>
              </a:rPr>
              <a:t>UK.</a:t>
            </a:r>
          </a:p>
          <a:p>
            <a:pPr algn="just">
              <a:lnSpc>
                <a:spcPct val="120000"/>
              </a:lnSpc>
              <a:defRPr/>
            </a:pPr>
            <a:r>
              <a:rPr lang="en-GB" dirty="0" err="1" smtClean="0">
                <a:solidFill>
                  <a:srgbClr val="4F81BD"/>
                </a:solidFill>
              </a:rPr>
              <a:t>P.Bonnal</a:t>
            </a:r>
            <a:r>
              <a:rPr lang="en-GB" dirty="0" smtClean="0">
                <a:solidFill>
                  <a:srgbClr val="4F81BD"/>
                </a:solidFill>
              </a:rPr>
              <a:t>, </a:t>
            </a:r>
            <a:r>
              <a:rPr lang="en-GB" dirty="0" err="1" smtClean="0">
                <a:solidFill>
                  <a:srgbClr val="4F81BD"/>
                </a:solidFill>
              </a:rPr>
              <a:t>J.DeJonghe</a:t>
            </a:r>
            <a:r>
              <a:rPr lang="en-GB" dirty="0">
                <a:solidFill>
                  <a:srgbClr val="4F81BD"/>
                </a:solidFill>
              </a:rPr>
              <a:t>, </a:t>
            </a:r>
            <a:r>
              <a:rPr lang="en-GB" dirty="0" err="1" smtClean="0">
                <a:solidFill>
                  <a:srgbClr val="4F81BD"/>
                </a:solidFill>
              </a:rPr>
              <a:t>J.Ferguson</a:t>
            </a:r>
            <a:r>
              <a:rPr lang="en-GB" dirty="0" smtClean="0">
                <a:solidFill>
                  <a:srgbClr val="4F81BD"/>
                </a:solidFill>
              </a:rPr>
              <a:t> “</a:t>
            </a:r>
            <a:r>
              <a:rPr lang="en-GB" dirty="0">
                <a:solidFill>
                  <a:srgbClr val="4F81BD"/>
                </a:solidFill>
              </a:rPr>
              <a:t>A deliverable-oriented EVM system suited to a large-scale </a:t>
            </a:r>
            <a:r>
              <a:rPr lang="en-GB" dirty="0" smtClean="0">
                <a:solidFill>
                  <a:srgbClr val="4F81BD"/>
                </a:solidFill>
              </a:rPr>
              <a:t>project”</a:t>
            </a:r>
            <a:r>
              <a:rPr lang="en-GB" dirty="0">
                <a:solidFill>
                  <a:srgbClr val="4F81BD"/>
                </a:solidFill>
              </a:rPr>
              <a:t> </a:t>
            </a:r>
            <a:r>
              <a:rPr lang="en-GB" dirty="0" smtClean="0">
                <a:solidFill>
                  <a:srgbClr val="4F81BD"/>
                </a:solidFill>
              </a:rPr>
              <a:t>Project </a:t>
            </a:r>
            <a:r>
              <a:rPr lang="en-GB" dirty="0">
                <a:solidFill>
                  <a:srgbClr val="4F81BD"/>
                </a:solidFill>
              </a:rPr>
              <a:t>Manage. J. 37(1</a:t>
            </a:r>
            <a:r>
              <a:rPr lang="en-GB" dirty="0" smtClean="0">
                <a:solidFill>
                  <a:srgbClr val="4F81BD"/>
                </a:solidFill>
              </a:rPr>
              <a:t>), 2006,  pp. </a:t>
            </a:r>
            <a:r>
              <a:rPr lang="en-GB" dirty="0">
                <a:solidFill>
                  <a:srgbClr val="4F81BD"/>
                </a:solidFill>
              </a:rPr>
              <a:t>67–80</a:t>
            </a:r>
            <a:r>
              <a:rPr lang="en-GB" dirty="0" smtClean="0">
                <a:solidFill>
                  <a:srgbClr val="4F81BD"/>
                </a:solidFill>
              </a:rPr>
              <a:t>.</a:t>
            </a:r>
          </a:p>
          <a:p>
            <a:pPr algn="just">
              <a:lnSpc>
                <a:spcPct val="120000"/>
              </a:lnSpc>
              <a:defRPr/>
            </a:pPr>
            <a:r>
              <a:rPr lang="en-GB" dirty="0" err="1" smtClean="0">
                <a:solidFill>
                  <a:srgbClr val="4F81BD"/>
                </a:solidFill>
              </a:rPr>
              <a:t>P.Bonnal</a:t>
            </a:r>
            <a:r>
              <a:rPr lang="en-GB" dirty="0" smtClean="0">
                <a:solidFill>
                  <a:srgbClr val="4F81BD"/>
                </a:solidFill>
              </a:rPr>
              <a:t>, </a:t>
            </a:r>
            <a:r>
              <a:rPr lang="en-GB" dirty="0" err="1" smtClean="0">
                <a:solidFill>
                  <a:srgbClr val="4F81BD"/>
                </a:solidFill>
              </a:rPr>
              <a:t>D.Gourc</a:t>
            </a:r>
            <a:r>
              <a:rPr lang="en-GB" dirty="0" smtClean="0">
                <a:solidFill>
                  <a:srgbClr val="4F81BD"/>
                </a:solidFill>
              </a:rPr>
              <a:t>, </a:t>
            </a:r>
            <a:r>
              <a:rPr lang="en-GB" dirty="0" err="1" smtClean="0">
                <a:solidFill>
                  <a:srgbClr val="4F81BD"/>
                </a:solidFill>
              </a:rPr>
              <a:t>A.P.Hameri</a:t>
            </a:r>
            <a:r>
              <a:rPr lang="en-GB" dirty="0" smtClean="0">
                <a:solidFill>
                  <a:srgbClr val="4F81BD"/>
                </a:solidFill>
              </a:rPr>
              <a:t>,</a:t>
            </a:r>
            <a:r>
              <a:rPr lang="en-GB" dirty="0">
                <a:solidFill>
                  <a:srgbClr val="4F81BD"/>
                </a:solidFill>
              </a:rPr>
              <a:t> </a:t>
            </a:r>
            <a:r>
              <a:rPr lang="en-GB" dirty="0" err="1" smtClean="0">
                <a:solidFill>
                  <a:srgbClr val="4F81BD"/>
                </a:solidFill>
              </a:rPr>
              <a:t>G.Lacoste</a:t>
            </a:r>
            <a:r>
              <a:rPr lang="en-GB" dirty="0" smtClean="0">
                <a:solidFill>
                  <a:srgbClr val="4F81BD"/>
                </a:solidFill>
              </a:rPr>
              <a:t>, </a:t>
            </a:r>
            <a:r>
              <a:rPr lang="en-GB" dirty="0">
                <a:solidFill>
                  <a:srgbClr val="4F81BD"/>
                </a:solidFill>
              </a:rPr>
              <a:t>“A linear-discrete scheduling model for the resource-constrained project scheduling problem.” Constr. Manage. &amp; Economics 23(8</a:t>
            </a:r>
            <a:r>
              <a:rPr lang="en-GB" dirty="0" smtClean="0">
                <a:solidFill>
                  <a:srgbClr val="4F81BD"/>
                </a:solidFill>
              </a:rPr>
              <a:t>), 2005, pp. </a:t>
            </a:r>
            <a:r>
              <a:rPr lang="en-GB" dirty="0">
                <a:solidFill>
                  <a:srgbClr val="4F81BD"/>
                </a:solidFill>
              </a:rPr>
              <a:t>797–814.</a:t>
            </a:r>
            <a:endParaRPr lang="en-GB" dirty="0" smtClean="0">
              <a:solidFill>
                <a:srgbClr val="4F81BD"/>
              </a:solidFill>
            </a:endParaRPr>
          </a:p>
          <a:p>
            <a:pPr algn="just">
              <a:lnSpc>
                <a:spcPct val="120000"/>
              </a:lnSpc>
              <a:defRPr/>
            </a:pPr>
            <a:r>
              <a:rPr lang="en-GB" dirty="0" err="1" smtClean="0">
                <a:solidFill>
                  <a:srgbClr val="4F81BD"/>
                </a:solidFill>
              </a:rPr>
              <a:t>K.Foraz</a:t>
            </a:r>
            <a:r>
              <a:rPr lang="en-GB" dirty="0">
                <a:solidFill>
                  <a:srgbClr val="4F81BD"/>
                </a:solidFill>
              </a:rPr>
              <a:t>, </a:t>
            </a:r>
            <a:r>
              <a:rPr lang="en-GB" dirty="0" err="1">
                <a:solidFill>
                  <a:srgbClr val="4F81BD"/>
                </a:solidFill>
              </a:rPr>
              <a:t>H.Gaillard</a:t>
            </a:r>
            <a:r>
              <a:rPr lang="en-GB" dirty="0">
                <a:solidFill>
                  <a:srgbClr val="4F81BD"/>
                </a:solidFill>
              </a:rPr>
              <a:t>, </a:t>
            </a:r>
            <a:r>
              <a:rPr lang="en-GB" dirty="0" err="1">
                <a:solidFill>
                  <a:srgbClr val="4F81BD"/>
                </a:solidFill>
              </a:rPr>
              <a:t>L.Lari</a:t>
            </a:r>
            <a:r>
              <a:rPr lang="en-GB" dirty="0">
                <a:solidFill>
                  <a:srgbClr val="4F81BD"/>
                </a:solidFill>
              </a:rPr>
              <a:t>, </a:t>
            </a:r>
            <a:r>
              <a:rPr lang="en-GB" dirty="0" err="1">
                <a:solidFill>
                  <a:srgbClr val="4F81BD"/>
                </a:solidFill>
              </a:rPr>
              <a:t>S.Weisz</a:t>
            </a:r>
            <a:r>
              <a:rPr lang="en-GB" dirty="0">
                <a:solidFill>
                  <a:srgbClr val="4F81BD"/>
                </a:solidFill>
              </a:rPr>
              <a:t> “Scheduling the installation of the Large Hadron Collider”, </a:t>
            </a:r>
            <a:r>
              <a:rPr lang="en-GB" dirty="0" smtClean="0">
                <a:solidFill>
                  <a:srgbClr val="4F81BD"/>
                </a:solidFill>
              </a:rPr>
              <a:t>EPAC04, 2004, </a:t>
            </a:r>
            <a:r>
              <a:rPr lang="en-GB" dirty="0">
                <a:solidFill>
                  <a:srgbClr val="4F81BD"/>
                </a:solidFill>
              </a:rPr>
              <a:t>Lucerne, </a:t>
            </a:r>
            <a:r>
              <a:rPr lang="en-GB" dirty="0" smtClean="0">
                <a:solidFill>
                  <a:srgbClr val="4F81BD"/>
                </a:solidFill>
              </a:rPr>
              <a:t>Switzerland.</a:t>
            </a:r>
          </a:p>
          <a:p>
            <a:pPr algn="just">
              <a:lnSpc>
                <a:spcPct val="120000"/>
              </a:lnSpc>
              <a:defRPr/>
            </a:pPr>
            <a:r>
              <a:rPr lang="en-GB" dirty="0" err="1">
                <a:solidFill>
                  <a:srgbClr val="4F81BD"/>
                </a:solidFill>
              </a:rPr>
              <a:t>L.Lari</a:t>
            </a:r>
            <a:r>
              <a:rPr lang="en-GB" dirty="0">
                <a:solidFill>
                  <a:srgbClr val="4F81BD"/>
                </a:solidFill>
              </a:rPr>
              <a:t> et al. “Scheduling the installation of the LHC injection lines”, EPAC04, </a:t>
            </a:r>
            <a:r>
              <a:rPr lang="en-GB" dirty="0" smtClean="0">
                <a:solidFill>
                  <a:srgbClr val="4F81BD"/>
                </a:solidFill>
              </a:rPr>
              <a:t>2004, Lucerne</a:t>
            </a:r>
            <a:r>
              <a:rPr lang="en-GB" dirty="0">
                <a:solidFill>
                  <a:srgbClr val="4F81BD"/>
                </a:solidFill>
              </a:rPr>
              <a:t>, </a:t>
            </a:r>
            <a:r>
              <a:rPr lang="en-GB" dirty="0" smtClean="0">
                <a:solidFill>
                  <a:srgbClr val="4F81BD"/>
                </a:solidFill>
              </a:rPr>
              <a:t>Switzerland</a:t>
            </a:r>
          </a:p>
          <a:p>
            <a:pPr algn="just">
              <a:lnSpc>
                <a:spcPct val="120000"/>
              </a:lnSpc>
              <a:defRPr/>
            </a:pPr>
            <a:r>
              <a:rPr lang="en-US" dirty="0" err="1" smtClean="0">
                <a:solidFill>
                  <a:srgbClr val="4F81BD"/>
                </a:solidFill>
              </a:rPr>
              <a:t>C.Hauviller</a:t>
            </a:r>
            <a:r>
              <a:rPr lang="en-US" dirty="0" smtClean="0">
                <a:solidFill>
                  <a:srgbClr val="4F81BD"/>
                </a:solidFill>
              </a:rPr>
              <a:t>, </a:t>
            </a:r>
            <a:r>
              <a:rPr lang="en-US" dirty="0" err="1" smtClean="0">
                <a:solidFill>
                  <a:srgbClr val="4F81BD"/>
                </a:solidFill>
              </a:rPr>
              <a:t>S.Weisz</a:t>
            </a:r>
            <a:r>
              <a:rPr lang="en-GB" dirty="0">
                <a:solidFill>
                  <a:srgbClr val="4F81BD"/>
                </a:solidFill>
              </a:rPr>
              <a:t> </a:t>
            </a:r>
            <a:r>
              <a:rPr lang="en-GB" dirty="0" smtClean="0">
                <a:solidFill>
                  <a:srgbClr val="4F81BD"/>
                </a:solidFill>
              </a:rPr>
              <a:t>“Installation of a particle accelerator: from the theory to practice”, </a:t>
            </a:r>
            <a:r>
              <a:rPr lang="en-GB" dirty="0">
                <a:solidFill>
                  <a:srgbClr val="4F81BD"/>
                </a:solidFill>
              </a:rPr>
              <a:t>EPAC04, </a:t>
            </a:r>
            <a:r>
              <a:rPr lang="en-GB" dirty="0" smtClean="0">
                <a:solidFill>
                  <a:srgbClr val="4F81BD"/>
                </a:solidFill>
              </a:rPr>
              <a:t>2004, Lucerne</a:t>
            </a:r>
            <a:r>
              <a:rPr lang="en-GB" dirty="0">
                <a:solidFill>
                  <a:srgbClr val="4F81BD"/>
                </a:solidFill>
              </a:rPr>
              <a:t>, </a:t>
            </a:r>
            <a:r>
              <a:rPr lang="en-GB" dirty="0" smtClean="0">
                <a:solidFill>
                  <a:srgbClr val="4F81BD"/>
                </a:solidFill>
              </a:rPr>
              <a:t>Switzerland.</a:t>
            </a:r>
          </a:p>
          <a:p>
            <a:pPr algn="just">
              <a:lnSpc>
                <a:spcPct val="120000"/>
              </a:lnSpc>
              <a:defRPr/>
            </a:pPr>
            <a:r>
              <a:rPr lang="en-GB" dirty="0" err="1" smtClean="0">
                <a:solidFill>
                  <a:srgbClr val="4F81BD"/>
                </a:solidFill>
              </a:rPr>
              <a:t>P.Bonnal</a:t>
            </a:r>
            <a:r>
              <a:rPr lang="en-GB" dirty="0" smtClean="0">
                <a:solidFill>
                  <a:srgbClr val="4F81BD"/>
                </a:solidFill>
              </a:rPr>
              <a:t>,</a:t>
            </a:r>
            <a:r>
              <a:rPr lang="en-GB" dirty="0">
                <a:solidFill>
                  <a:srgbClr val="4F81BD"/>
                </a:solidFill>
              </a:rPr>
              <a:t> </a:t>
            </a:r>
            <a:r>
              <a:rPr lang="en-GB" dirty="0" err="1" smtClean="0">
                <a:solidFill>
                  <a:srgbClr val="4F81BD"/>
                </a:solidFill>
              </a:rPr>
              <a:t>J.DeJonghe</a:t>
            </a:r>
            <a:r>
              <a:rPr lang="en-GB" dirty="0" smtClean="0">
                <a:solidFill>
                  <a:srgbClr val="4F81BD"/>
                </a:solidFill>
              </a:rPr>
              <a:t> “</a:t>
            </a:r>
            <a:r>
              <a:rPr lang="en-GB" dirty="0">
                <a:solidFill>
                  <a:srgbClr val="4F81BD"/>
                </a:solidFill>
              </a:rPr>
              <a:t>The use of a linear scheduling approach for optimizing the installation of the LHC.” at 3rd Project Science Workshop, </a:t>
            </a:r>
            <a:r>
              <a:rPr lang="en-GB" dirty="0" smtClean="0">
                <a:solidFill>
                  <a:srgbClr val="4F81BD"/>
                </a:solidFill>
              </a:rPr>
              <a:t>2003, Aspen</a:t>
            </a:r>
            <a:r>
              <a:rPr lang="en-GB" dirty="0">
                <a:solidFill>
                  <a:srgbClr val="4F81BD"/>
                </a:solidFill>
              </a:rPr>
              <a:t>, </a:t>
            </a:r>
            <a:r>
              <a:rPr lang="en-GB" dirty="0" smtClean="0">
                <a:solidFill>
                  <a:srgbClr val="4F81BD"/>
                </a:solidFill>
              </a:rPr>
              <a:t>CO, USA. </a:t>
            </a:r>
          </a:p>
          <a:p>
            <a:pPr algn="just">
              <a:lnSpc>
                <a:spcPct val="120000"/>
              </a:lnSpc>
              <a:defRPr/>
            </a:pPr>
            <a:r>
              <a:rPr lang="en-GB" dirty="0" err="1" smtClean="0">
                <a:solidFill>
                  <a:srgbClr val="4F81BD"/>
                </a:solidFill>
              </a:rPr>
              <a:t>P.Bonnal</a:t>
            </a:r>
            <a:r>
              <a:rPr lang="en-GB" dirty="0" smtClean="0">
                <a:solidFill>
                  <a:srgbClr val="4F81BD"/>
                </a:solidFill>
              </a:rPr>
              <a:t>, </a:t>
            </a:r>
            <a:r>
              <a:rPr lang="en-GB" dirty="0" err="1" smtClean="0">
                <a:solidFill>
                  <a:srgbClr val="4F81BD"/>
                </a:solidFill>
              </a:rPr>
              <a:t>M.Vitasse</a:t>
            </a:r>
            <a:r>
              <a:rPr lang="en-GB" dirty="0" smtClean="0">
                <a:solidFill>
                  <a:srgbClr val="4F81BD"/>
                </a:solidFill>
              </a:rPr>
              <a:t> “Organization of the installation work of LHC and its experiments”, CERN LHC Project Document LHC-PM-MS-0005, 2003, Geneva, Switzerland.</a:t>
            </a:r>
          </a:p>
          <a:p>
            <a:pPr algn="just">
              <a:lnSpc>
                <a:spcPct val="120000"/>
              </a:lnSpc>
              <a:defRPr/>
            </a:pPr>
            <a:r>
              <a:rPr lang="en-GB" dirty="0" err="1" smtClean="0">
                <a:solidFill>
                  <a:srgbClr val="4F81BD"/>
                </a:solidFill>
              </a:rPr>
              <a:t>R.Saban</a:t>
            </a:r>
            <a:r>
              <a:rPr lang="en-GB" dirty="0" smtClean="0">
                <a:solidFill>
                  <a:srgbClr val="4F81BD"/>
                </a:solidFill>
              </a:rPr>
              <a:t> “</a:t>
            </a:r>
            <a:r>
              <a:rPr lang="en-GB" dirty="0" err="1" smtClean="0">
                <a:solidFill>
                  <a:srgbClr val="4F81BD"/>
                </a:solidFill>
              </a:rPr>
              <a:t>L’installation</a:t>
            </a:r>
            <a:r>
              <a:rPr lang="en-GB" dirty="0" smtClean="0">
                <a:solidFill>
                  <a:srgbClr val="4F81BD"/>
                </a:solidFill>
              </a:rPr>
              <a:t> du LHC – La coordination </a:t>
            </a:r>
            <a:r>
              <a:rPr lang="en-GB" dirty="0" err="1" smtClean="0">
                <a:solidFill>
                  <a:srgbClr val="4F81BD"/>
                </a:solidFill>
              </a:rPr>
              <a:t>sur</a:t>
            </a:r>
            <a:r>
              <a:rPr lang="en-GB" dirty="0" smtClean="0">
                <a:solidFill>
                  <a:srgbClr val="4F81BD"/>
                </a:solidFill>
              </a:rPr>
              <a:t> le terrain” CERN LHC Project Document LHC-PM-IP-003, 2003 </a:t>
            </a:r>
            <a:r>
              <a:rPr lang="en-GB" dirty="0">
                <a:solidFill>
                  <a:srgbClr val="4F81BD"/>
                </a:solidFill>
              </a:rPr>
              <a:t>Geneva, </a:t>
            </a:r>
            <a:r>
              <a:rPr lang="en-GB" dirty="0" smtClean="0">
                <a:solidFill>
                  <a:srgbClr val="4F81BD"/>
                </a:solidFill>
              </a:rPr>
              <a:t>Switzerland.</a:t>
            </a:r>
          </a:p>
          <a:p>
            <a:pPr algn="just">
              <a:lnSpc>
                <a:spcPct val="120000"/>
              </a:lnSpc>
              <a:defRPr/>
            </a:pPr>
            <a:r>
              <a:rPr lang="en-GB" dirty="0" err="1" smtClean="0">
                <a:solidFill>
                  <a:srgbClr val="4F81BD"/>
                </a:solidFill>
              </a:rPr>
              <a:t>P.Bonnal</a:t>
            </a:r>
            <a:r>
              <a:rPr lang="en-GB" dirty="0" smtClean="0">
                <a:solidFill>
                  <a:srgbClr val="4F81BD"/>
                </a:solidFill>
              </a:rPr>
              <a:t>, </a:t>
            </a:r>
            <a:r>
              <a:rPr lang="en-GB" dirty="0" err="1" smtClean="0">
                <a:solidFill>
                  <a:srgbClr val="4F81BD"/>
                </a:solidFill>
              </a:rPr>
              <a:t>O.Lindholm</a:t>
            </a:r>
            <a:r>
              <a:rPr lang="en-GB" dirty="0">
                <a:solidFill>
                  <a:srgbClr val="4F81BD"/>
                </a:solidFill>
              </a:rPr>
              <a:t>, </a:t>
            </a:r>
            <a:r>
              <a:rPr lang="en-GB" dirty="0" smtClean="0">
                <a:solidFill>
                  <a:srgbClr val="4F81BD"/>
                </a:solidFill>
              </a:rPr>
              <a:t>“Logistic </a:t>
            </a:r>
            <a:r>
              <a:rPr lang="en-GB" dirty="0">
                <a:solidFill>
                  <a:srgbClr val="4F81BD"/>
                </a:solidFill>
              </a:rPr>
              <a:t>simulation of the transportation of </a:t>
            </a:r>
            <a:r>
              <a:rPr lang="en-GB" dirty="0" err="1">
                <a:solidFill>
                  <a:srgbClr val="4F81BD"/>
                </a:solidFill>
              </a:rPr>
              <a:t>cryo</a:t>
            </a:r>
            <a:r>
              <a:rPr lang="en-GB" dirty="0">
                <a:solidFill>
                  <a:srgbClr val="4F81BD"/>
                </a:solidFill>
              </a:rPr>
              <a:t>-magnets for the LHC </a:t>
            </a:r>
            <a:r>
              <a:rPr lang="en-GB" dirty="0" smtClean="0">
                <a:solidFill>
                  <a:srgbClr val="4F81BD"/>
                </a:solidFill>
              </a:rPr>
              <a:t>Project”.</a:t>
            </a:r>
            <a:r>
              <a:rPr lang="en-GB" dirty="0">
                <a:solidFill>
                  <a:srgbClr val="4F81BD"/>
                </a:solidFill>
              </a:rPr>
              <a:t> LHC Project Note no. </a:t>
            </a:r>
            <a:r>
              <a:rPr lang="en-GB" dirty="0" smtClean="0">
                <a:solidFill>
                  <a:srgbClr val="4F81BD"/>
                </a:solidFill>
              </a:rPr>
              <a:t>298, 2002</a:t>
            </a:r>
            <a:r>
              <a:rPr lang="en-GB" dirty="0">
                <a:solidFill>
                  <a:srgbClr val="4F81BD"/>
                </a:solidFill>
              </a:rPr>
              <a:t> CERN, Geneva, Switzerland.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96325" y="299619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49142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504" y="2420888"/>
            <a:ext cx="6768752" cy="2448271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b="1" i="1" dirty="0" smtClean="0"/>
              <a:t>Thanks for your</a:t>
            </a:r>
            <a:br>
              <a:rPr lang="en-US" b="1" i="1" dirty="0" smtClean="0"/>
            </a:br>
            <a:r>
              <a:rPr lang="en-US" b="1" i="1" dirty="0" smtClean="0"/>
              <a:t>attention!</a:t>
            </a:r>
            <a:endParaRPr lang="en-US" b="1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512" y="4891608"/>
            <a:ext cx="6616824" cy="1201688"/>
          </a:xfrm>
        </p:spPr>
        <p:txBody>
          <a:bodyPr>
            <a:normAutofit/>
          </a:bodyPr>
          <a:lstStyle/>
          <a:p>
            <a:r>
              <a:rPr lang="en-US" i="1" dirty="0" smtClean="0">
                <a:solidFill>
                  <a:schemeClr val="tx1"/>
                </a:solidFill>
                <a:hlinkClick r:id="rId2"/>
              </a:rPr>
              <a:t>Luisella.Lari@cern.ch</a:t>
            </a:r>
            <a:endParaRPr lang="en-US" i="1" dirty="0" smtClean="0">
              <a:solidFill>
                <a:schemeClr val="tx1"/>
              </a:solidFill>
            </a:endParaRPr>
          </a:p>
          <a:p>
            <a:endParaRPr lang="en-US" i="1" dirty="0" smtClean="0">
              <a:solidFill>
                <a:schemeClr val="tx1"/>
              </a:solidFill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547464" y="6309320"/>
            <a:ext cx="6328792" cy="3649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en-US" sz="1400" i="1" dirty="0">
                <a:solidFill>
                  <a:schemeClr val="bg1">
                    <a:lumMod val="65000"/>
                  </a:schemeClr>
                </a:solidFill>
              </a:rPr>
              <a:t>LNF Seminar – </a:t>
            </a:r>
            <a:r>
              <a:rPr lang="en-US" sz="1400" i="1" dirty="0" smtClean="0">
                <a:solidFill>
                  <a:schemeClr val="bg1">
                    <a:lumMod val="65000"/>
                  </a:schemeClr>
                </a:solidFill>
              </a:rPr>
              <a:t>21</a:t>
            </a:r>
            <a:r>
              <a:rPr lang="en-US" sz="1400" i="1" baseline="30000" dirty="0" smtClean="0">
                <a:solidFill>
                  <a:schemeClr val="bg1">
                    <a:lumMod val="65000"/>
                  </a:schemeClr>
                </a:solidFill>
              </a:rPr>
              <a:t>st</a:t>
            </a:r>
            <a:r>
              <a:rPr kumimoji="0" lang="en-US" sz="1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March 2012</a:t>
            </a:r>
            <a:endParaRPr kumimoji="0" lang="en-US" sz="1400" b="0" i="1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116632"/>
            <a:ext cx="1152128" cy="115212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1422440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it-IT" b="1" dirty="0" smtClean="0"/>
              <a:t>Luisella Lari </a:t>
            </a:r>
            <a:r>
              <a:rPr lang="it-IT" dirty="0" smtClean="0"/>
              <a:t>–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LNF Seminar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–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21</a:t>
            </a:r>
            <a:r>
              <a:rPr lang="en-US" baseline="30000" dirty="0">
                <a:solidFill>
                  <a:schemeClr val="bg1">
                    <a:lumMod val="65000"/>
                  </a:schemeClr>
                </a:solidFill>
              </a:rPr>
              <a:t>st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March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2012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2195736" y="116632"/>
            <a:ext cx="4608512" cy="72008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/>
              <a:t>Key factors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826768" cy="4525963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endParaRPr lang="en-US" baseline="30000" dirty="0" smtClean="0"/>
          </a:p>
          <a:p>
            <a:pPr lvl="0"/>
            <a:r>
              <a:rPr lang="en-US" dirty="0" smtClean="0"/>
              <a:t>Time Horizon</a:t>
            </a:r>
          </a:p>
          <a:p>
            <a:pPr lvl="1"/>
            <a:r>
              <a:rPr lang="en-US" dirty="0" smtClean="0"/>
              <a:t>Multi-years</a:t>
            </a:r>
          </a:p>
          <a:p>
            <a:pPr lvl="1"/>
            <a:r>
              <a:rPr lang="en-US" dirty="0" smtClean="0"/>
              <a:t>Multi-phases</a:t>
            </a:r>
          </a:p>
          <a:p>
            <a:pPr>
              <a:buNone/>
            </a:pPr>
            <a:endParaRPr lang="en-US" baseline="30000" dirty="0" smtClean="0"/>
          </a:p>
          <a:p>
            <a:r>
              <a:rPr lang="en-US" dirty="0" smtClean="0"/>
              <a:t>Chain of Command</a:t>
            </a:r>
          </a:p>
          <a:p>
            <a:pPr lvl="1"/>
            <a:r>
              <a:rPr lang="en-US" dirty="0" smtClean="0"/>
              <a:t>Multi-layers organization</a:t>
            </a:r>
          </a:p>
          <a:p>
            <a:pPr lvl="1"/>
            <a:r>
              <a:rPr lang="en-US" dirty="0" smtClean="0"/>
              <a:t>Matrix Structure</a:t>
            </a:r>
          </a:p>
          <a:p>
            <a:endParaRPr lang="en-US" dirty="0" smtClean="0"/>
          </a:p>
          <a:p>
            <a:r>
              <a:rPr lang="en-US" dirty="0" smtClean="0"/>
              <a:t>High‐degree of Specialization </a:t>
            </a:r>
          </a:p>
          <a:p>
            <a:pPr lvl="1"/>
            <a:r>
              <a:rPr lang="en-US" dirty="0" smtClean="0"/>
              <a:t>Subject Matter Expertise</a:t>
            </a:r>
          </a:p>
          <a:p>
            <a:pPr lvl="1"/>
            <a:r>
              <a:rPr lang="en-US" dirty="0" smtClean="0"/>
              <a:t>Cutting-Edge Technology	</a:t>
            </a:r>
          </a:p>
          <a:p>
            <a:endParaRPr lang="en-US" dirty="0" smtClean="0"/>
          </a:p>
          <a:p>
            <a:r>
              <a:rPr lang="en-US" dirty="0" smtClean="0"/>
              <a:t>Dispersed Teams</a:t>
            </a:r>
          </a:p>
          <a:p>
            <a:pPr lvl="1"/>
            <a:r>
              <a:rPr lang="en-US" dirty="0" smtClean="0"/>
              <a:t>Virtual teams in multiple </a:t>
            </a:r>
          </a:p>
          <a:p>
            <a:pPr lvl="1">
              <a:buNone/>
            </a:pPr>
            <a:r>
              <a:rPr lang="en-US" dirty="0" smtClean="0"/>
              <a:t>     locations</a:t>
            </a:r>
          </a:p>
          <a:p>
            <a:pPr lvl="1"/>
            <a:r>
              <a:rPr lang="en-US" dirty="0" smtClean="0"/>
              <a:t>Outsourcing to other countries</a:t>
            </a:r>
          </a:p>
          <a:p>
            <a:endParaRPr lang="en-US" dirty="0" smtClean="0"/>
          </a:p>
          <a:p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395536" y="1196752"/>
            <a:ext cx="3816424" cy="400110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LHC characteristics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4788024" y="1196752"/>
            <a:ext cx="3816424" cy="400110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Impact on the project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788024" y="2132856"/>
            <a:ext cx="3826768" cy="3600401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endParaRPr lang="en-US" baseline="30000" dirty="0" smtClean="0"/>
          </a:p>
          <a:p>
            <a:r>
              <a:rPr lang="en-US" b="1" dirty="0">
                <a:solidFill>
                  <a:srgbClr val="FF0000"/>
                </a:solidFill>
              </a:rPr>
              <a:t>Coordination</a:t>
            </a:r>
            <a:r>
              <a:rPr lang="en-US" dirty="0"/>
              <a:t> </a:t>
            </a:r>
            <a:r>
              <a:rPr lang="en-US" dirty="0" smtClean="0"/>
              <a:t>becomes crucial </a:t>
            </a:r>
          </a:p>
          <a:p>
            <a:endParaRPr lang="en-US" dirty="0" smtClean="0"/>
          </a:p>
          <a:p>
            <a:r>
              <a:rPr lang="en-US" dirty="0"/>
              <a:t>As well as </a:t>
            </a:r>
            <a:r>
              <a:rPr lang="en-US" b="1" dirty="0">
                <a:solidFill>
                  <a:srgbClr val="FF0000"/>
                </a:solidFill>
              </a:rPr>
              <a:t>clear</a:t>
            </a:r>
            <a:r>
              <a:rPr lang="en-US" dirty="0"/>
              <a:t> and </a:t>
            </a:r>
            <a:r>
              <a:rPr lang="en-US" b="1" dirty="0">
                <a:solidFill>
                  <a:srgbClr val="FF0000"/>
                </a:solidFill>
              </a:rPr>
              <a:t>transparent </a:t>
            </a:r>
            <a:r>
              <a:rPr lang="en-US" dirty="0" smtClean="0"/>
              <a:t>communication</a:t>
            </a:r>
          </a:p>
          <a:p>
            <a:endParaRPr lang="en-US" dirty="0"/>
          </a:p>
          <a:p>
            <a:r>
              <a:rPr lang="en-US" b="1" dirty="0">
                <a:solidFill>
                  <a:srgbClr val="FF0000"/>
                </a:solidFill>
              </a:rPr>
              <a:t>Responsibilities</a:t>
            </a:r>
            <a:r>
              <a:rPr lang="en-US" dirty="0"/>
              <a:t> </a:t>
            </a:r>
            <a:r>
              <a:rPr lang="en-US" dirty="0" smtClean="0"/>
              <a:t>have </a:t>
            </a:r>
            <a:r>
              <a:rPr lang="en-US" dirty="0"/>
              <a:t>to be </a:t>
            </a:r>
            <a:r>
              <a:rPr lang="en-US" b="1" dirty="0" smtClean="0">
                <a:solidFill>
                  <a:srgbClr val="FF0000"/>
                </a:solidFill>
              </a:rPr>
              <a:t>clear</a:t>
            </a:r>
          </a:p>
          <a:p>
            <a:endParaRPr lang="en-US" dirty="0"/>
          </a:p>
          <a:p>
            <a:r>
              <a:rPr lang="en-US" b="1" dirty="0" smtClean="0">
                <a:solidFill>
                  <a:srgbClr val="FF0000"/>
                </a:solidFill>
              </a:rPr>
              <a:t>Risks</a:t>
            </a:r>
            <a:r>
              <a:rPr lang="en-US" dirty="0" smtClean="0"/>
              <a:t> </a:t>
            </a:r>
            <a:r>
              <a:rPr lang="en-US" dirty="0" smtClean="0"/>
              <a:t>have </a:t>
            </a:r>
            <a:r>
              <a:rPr lang="en-US" dirty="0"/>
              <a:t>to be properly </a:t>
            </a:r>
            <a:r>
              <a:rPr lang="en-US" dirty="0" smtClean="0"/>
              <a:t>analyzed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pPr marL="457200" lvl="1" indent="0">
              <a:buFont typeface="Arial" pitchFamily="34" charset="0"/>
              <a:buNone/>
            </a:pPr>
            <a:endParaRPr lang="en-US" dirty="0"/>
          </a:p>
        </p:txBody>
      </p:sp>
      <p:sp>
        <p:nvSpPr>
          <p:cNvPr id="11" name="Right Arrow 10"/>
          <p:cNvSpPr/>
          <p:nvPr/>
        </p:nvSpPr>
        <p:spPr bwMode="auto">
          <a:xfrm>
            <a:off x="3851920" y="1700808"/>
            <a:ext cx="864096" cy="4104456"/>
          </a:xfrm>
          <a:prstGeom prst="rightArrow">
            <a:avLst>
              <a:gd name="adj1" fmla="val 27025"/>
              <a:gd name="adj2" fmla="val 50000"/>
            </a:avLst>
          </a:prstGeom>
          <a:solidFill>
            <a:srgbClr val="D3100B"/>
          </a:solidFill>
          <a:ln w="5715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73188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it-IT" b="1" dirty="0" smtClean="0"/>
              <a:t>Luisella Lari </a:t>
            </a:r>
            <a:r>
              <a:rPr lang="it-IT" dirty="0" smtClean="0"/>
              <a:t>–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LNF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Seminar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–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21</a:t>
            </a:r>
            <a:r>
              <a:rPr lang="en-US" baseline="30000" dirty="0">
                <a:solidFill>
                  <a:schemeClr val="bg1">
                    <a:lumMod val="65000"/>
                  </a:schemeClr>
                </a:solidFill>
              </a:rPr>
              <a:t>st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March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2012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2195736" y="116632"/>
            <a:ext cx="4608512" cy="72008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/>
              <a:t>Some numbers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25963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endParaRPr lang="en-US" baseline="30000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Magnets</a:t>
            </a:r>
            <a:r>
              <a:rPr lang="en-US" dirty="0" smtClean="0"/>
              <a:t> 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/>
              <a:t>About 60 variety of </a:t>
            </a:r>
            <a:r>
              <a:rPr lang="en-US" dirty="0" smtClean="0"/>
              <a:t>magnets </a:t>
            </a:r>
            <a:r>
              <a:rPr lang="en-US" dirty="0" smtClean="0">
                <a:sym typeface="Wingdings"/>
              </a:rPr>
              <a:t></a:t>
            </a:r>
            <a:r>
              <a:rPr lang="en-US" dirty="0" smtClean="0"/>
              <a:t> Main Dipole(14.3 </a:t>
            </a:r>
            <a:r>
              <a:rPr lang="en-US" dirty="0"/>
              <a:t>m </a:t>
            </a:r>
            <a:r>
              <a:rPr lang="en-US" dirty="0" smtClean="0"/>
              <a:t>long). </a:t>
            </a:r>
            <a:r>
              <a:rPr lang="en-US" dirty="0"/>
              <a:t>A total of 1232 are </a:t>
            </a:r>
            <a:r>
              <a:rPr lang="en-US" dirty="0" smtClean="0"/>
              <a:t>installed. </a:t>
            </a:r>
            <a:r>
              <a:rPr lang="en-US" dirty="0" smtClean="0">
                <a:sym typeface="Wingdings"/>
              </a:rPr>
              <a:t></a:t>
            </a:r>
            <a:r>
              <a:rPr lang="en-US" dirty="0" smtClean="0"/>
              <a:t> </a:t>
            </a:r>
            <a:r>
              <a:rPr lang="en-US" dirty="0"/>
              <a:t>Cost: ~ 0.5 million CHF each</a:t>
            </a:r>
            <a:r>
              <a:rPr lang="en-US" dirty="0" smtClean="0"/>
              <a:t>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Power Converters 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/>
              <a:t>1700 different power converters or power </a:t>
            </a:r>
            <a:r>
              <a:rPr lang="en-US" dirty="0" smtClean="0"/>
              <a:t>supplies.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Cryogenics</a:t>
            </a:r>
            <a:r>
              <a:rPr lang="en-US" dirty="0" smtClean="0"/>
              <a:t> 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/>
              <a:t>LHC </a:t>
            </a:r>
            <a:r>
              <a:rPr lang="en-US" dirty="0" smtClean="0"/>
              <a:t>cryogenics </a:t>
            </a:r>
            <a:r>
              <a:rPr lang="en-US" dirty="0"/>
              <a:t>need 40,000 leak-tight pipe </a:t>
            </a:r>
            <a:r>
              <a:rPr lang="en-US" dirty="0" smtClean="0"/>
              <a:t>junctions.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Vacuum</a:t>
            </a:r>
            <a:r>
              <a:rPr lang="en-US" dirty="0" smtClean="0"/>
              <a:t> </a:t>
            </a:r>
            <a:r>
              <a:rPr lang="en-US" dirty="0" smtClean="0">
                <a:sym typeface="Wingdings"/>
              </a:rPr>
              <a:t> In the LHC LSSs 780 ion pumps.</a:t>
            </a:r>
          </a:p>
          <a:p>
            <a:r>
              <a:rPr lang="en-US" dirty="0" smtClean="0">
                <a:solidFill>
                  <a:srgbClr val="FF0000"/>
                </a:solidFill>
                <a:sym typeface="Wingdings"/>
              </a:rPr>
              <a:t>Collimators</a:t>
            </a:r>
            <a:r>
              <a:rPr lang="en-US" dirty="0" smtClean="0">
                <a:sym typeface="Wingdings"/>
              </a:rPr>
              <a:t>  </a:t>
            </a:r>
            <a:r>
              <a:rPr lang="en-US" dirty="0"/>
              <a:t>108 Collimators around the ring, of which 97 are precision movable </a:t>
            </a:r>
            <a:r>
              <a:rPr lang="en-US" dirty="0" smtClean="0"/>
              <a:t>devices.</a:t>
            </a:r>
          </a:p>
          <a:p>
            <a:r>
              <a:rPr lang="en-US" dirty="0" smtClean="0"/>
              <a:t>….</a:t>
            </a: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395536" y="1196752"/>
            <a:ext cx="8424936" cy="400110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Main components of the LHC accelerator</a:t>
            </a:r>
            <a:endParaRPr lang="en-GB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49142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it-IT" b="1" dirty="0" smtClean="0"/>
              <a:t>Luisella Lari </a:t>
            </a:r>
            <a:r>
              <a:rPr lang="it-IT" dirty="0" smtClean="0"/>
              <a:t>–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LNF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Seminar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–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21</a:t>
            </a:r>
            <a:r>
              <a:rPr lang="en-US" baseline="30000" dirty="0">
                <a:solidFill>
                  <a:schemeClr val="bg1">
                    <a:lumMod val="65000"/>
                  </a:schemeClr>
                </a:solidFill>
              </a:rPr>
              <a:t>st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March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2012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2195736" y="116632"/>
            <a:ext cx="4608512" cy="72008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/>
              <a:t>Some numbers</a:t>
            </a:r>
            <a:endParaRPr lang="en-US" dirty="0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395536" y="1196752"/>
            <a:ext cx="8424936" cy="400110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2000" b="1" dirty="0">
                <a:solidFill>
                  <a:schemeClr val="bg1"/>
                </a:solidFill>
                <a:sym typeface="Monotype Sorts" pitchFamily="2" charset="2"/>
              </a:rPr>
              <a:t>industrial contracts: </a:t>
            </a:r>
            <a:r>
              <a:rPr lang="en-GB" sz="2000" b="1" dirty="0" smtClean="0">
                <a:solidFill>
                  <a:schemeClr val="bg1"/>
                </a:solidFill>
                <a:sym typeface="Monotype Sorts" pitchFamily="2" charset="2"/>
              </a:rPr>
              <a:t>~ 2 </a:t>
            </a:r>
            <a:r>
              <a:rPr lang="en-GB" sz="2000" b="1" dirty="0">
                <a:solidFill>
                  <a:schemeClr val="bg1"/>
                </a:solidFill>
                <a:sym typeface="Monotype Sorts" pitchFamily="2" charset="2"/>
              </a:rPr>
              <a:t>billion €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738782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it-IT" b="1" dirty="0" smtClean="0"/>
              <a:t>Luisella Lari </a:t>
            </a:r>
            <a:r>
              <a:rPr lang="it-IT" dirty="0" smtClean="0"/>
              <a:t>–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LNF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Seminar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–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21</a:t>
            </a:r>
            <a:r>
              <a:rPr lang="en-US" baseline="30000" dirty="0">
                <a:solidFill>
                  <a:schemeClr val="bg1">
                    <a:lumMod val="65000"/>
                  </a:schemeClr>
                </a:solidFill>
              </a:rPr>
              <a:t>st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March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2012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2195736" y="116632"/>
            <a:ext cx="4608512" cy="72008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/>
              <a:t>The LHC approach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25963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endParaRPr lang="en-US" baseline="30000" dirty="0" smtClean="0"/>
          </a:p>
          <a:p>
            <a:r>
              <a:rPr lang="en-US" dirty="0"/>
              <a:t>The concept of “deliverables” </a:t>
            </a:r>
            <a:r>
              <a:rPr lang="en-US" dirty="0" smtClean="0"/>
              <a:t>was </a:t>
            </a:r>
            <a:r>
              <a:rPr lang="en-US" dirty="0" smtClean="0"/>
              <a:t>introduced</a:t>
            </a:r>
            <a:r>
              <a:rPr lang="en-US" dirty="0" smtClean="0"/>
              <a:t>.</a:t>
            </a:r>
          </a:p>
          <a:p>
            <a:r>
              <a:rPr lang="en-US" dirty="0" smtClean="0"/>
              <a:t>Each </a:t>
            </a:r>
            <a:r>
              <a:rPr lang="en-US" dirty="0"/>
              <a:t>WU </a:t>
            </a:r>
            <a:r>
              <a:rPr lang="en-US" dirty="0" smtClean="0"/>
              <a:t>contained </a:t>
            </a:r>
            <a:r>
              <a:rPr lang="en-US" dirty="0"/>
              <a:t>information about work/</a:t>
            </a:r>
            <a:r>
              <a:rPr lang="en-US" dirty="0" err="1"/>
              <a:t>hr</a:t>
            </a:r>
            <a:r>
              <a:rPr lang="en-US" dirty="0"/>
              <a:t>/</a:t>
            </a:r>
            <a:r>
              <a:rPr lang="en-US" dirty="0" smtClean="0"/>
              <a:t>logistic.</a:t>
            </a:r>
          </a:p>
          <a:p>
            <a:r>
              <a:rPr lang="en-US" dirty="0" smtClean="0"/>
              <a:t>WU timeframe </a:t>
            </a:r>
            <a:r>
              <a:rPr lang="en-US" dirty="0" smtClean="0"/>
              <a:t>maximum 3 </a:t>
            </a:r>
            <a:r>
              <a:rPr lang="en-US" dirty="0" smtClean="0"/>
              <a:t>months.</a:t>
            </a:r>
          </a:p>
          <a:p>
            <a:r>
              <a:rPr lang="en-US" dirty="0"/>
              <a:t>All </a:t>
            </a:r>
            <a:r>
              <a:rPr lang="en-US" dirty="0" smtClean="0"/>
              <a:t>WUs </a:t>
            </a:r>
            <a:r>
              <a:rPr lang="en-US" dirty="0" smtClean="0"/>
              <a:t>w</a:t>
            </a:r>
            <a:r>
              <a:rPr lang="en-US" dirty="0" smtClean="0"/>
              <a:t>ere </a:t>
            </a:r>
            <a:r>
              <a:rPr lang="en-US" dirty="0"/>
              <a:t>directly supervised by a CERN </a:t>
            </a:r>
            <a:r>
              <a:rPr lang="en-US" dirty="0" smtClean="0"/>
              <a:t>staff.</a:t>
            </a:r>
          </a:p>
          <a:p>
            <a:r>
              <a:rPr lang="en-US" dirty="0"/>
              <a:t>The WU responsible </a:t>
            </a:r>
            <a:r>
              <a:rPr lang="en-US" dirty="0" smtClean="0"/>
              <a:t>was </a:t>
            </a:r>
            <a:r>
              <a:rPr lang="en-US" dirty="0"/>
              <a:t>trigged to fill a written report and justify </a:t>
            </a:r>
            <a:r>
              <a:rPr lang="en-US" dirty="0" smtClean="0"/>
              <a:t>achievements </a:t>
            </a:r>
            <a:r>
              <a:rPr lang="en-US" dirty="0"/>
              <a:t>and </a:t>
            </a:r>
            <a:r>
              <a:rPr lang="en-US" dirty="0" smtClean="0"/>
              <a:t>delays.</a:t>
            </a:r>
          </a:p>
          <a:p>
            <a:r>
              <a:rPr lang="en-US" dirty="0"/>
              <a:t>The report </a:t>
            </a:r>
            <a:r>
              <a:rPr lang="en-US" dirty="0" smtClean="0"/>
              <a:t>was sent </a:t>
            </a:r>
            <a:r>
              <a:rPr lang="en-US" dirty="0"/>
              <a:t>to the project </a:t>
            </a:r>
            <a:r>
              <a:rPr lang="en-US" dirty="0" smtClean="0"/>
              <a:t>leader </a:t>
            </a:r>
            <a:r>
              <a:rPr lang="en-US" dirty="0" smtClean="0"/>
              <a:t>who </a:t>
            </a:r>
            <a:r>
              <a:rPr lang="en-US" dirty="0" smtClean="0"/>
              <a:t>accepts </a:t>
            </a:r>
            <a:r>
              <a:rPr lang="en-US" dirty="0"/>
              <a:t>or </a:t>
            </a:r>
            <a:r>
              <a:rPr lang="en-US" dirty="0" smtClean="0"/>
              <a:t>rejects it. </a:t>
            </a:r>
            <a:r>
              <a:rPr lang="en-US" dirty="0">
                <a:sym typeface="Wingdings" pitchFamily="2" charset="2"/>
              </a:rPr>
              <a:t></a:t>
            </a:r>
            <a:r>
              <a:rPr lang="en-US" dirty="0"/>
              <a:t> Review each </a:t>
            </a:r>
            <a:r>
              <a:rPr lang="en-US" dirty="0" smtClean="0"/>
              <a:t>month.</a:t>
            </a:r>
            <a:endParaRPr lang="en-US" dirty="0"/>
          </a:p>
          <a:p>
            <a:r>
              <a:rPr lang="en-US" dirty="0"/>
              <a:t>The </a:t>
            </a:r>
            <a:r>
              <a:rPr lang="en-US" dirty="0" smtClean="0"/>
              <a:t>WUs were </a:t>
            </a:r>
            <a:r>
              <a:rPr lang="en-US" dirty="0"/>
              <a:t>used to monitoring resources spent  (EVM)</a:t>
            </a:r>
            <a:r>
              <a:rPr lang="en-US" dirty="0" smtClean="0"/>
              <a:t>.</a:t>
            </a: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395536" y="1196752"/>
            <a:ext cx="8424936" cy="400110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The WORK UNITS</a:t>
            </a:r>
            <a:endParaRPr lang="en-GB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4218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it-IT" b="1" dirty="0" smtClean="0"/>
              <a:t>Luisella Lari </a:t>
            </a:r>
            <a:r>
              <a:rPr lang="it-IT" dirty="0" smtClean="0"/>
              <a:t>–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LNF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Seminar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–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21</a:t>
            </a:r>
            <a:r>
              <a:rPr lang="en-US" baseline="30000" dirty="0">
                <a:solidFill>
                  <a:schemeClr val="bg1">
                    <a:lumMod val="65000"/>
                  </a:schemeClr>
                </a:solidFill>
              </a:rPr>
              <a:t>st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March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2012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2195736" y="116632"/>
            <a:ext cx="4608512" cy="72008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/>
              <a:t>The LHC approach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25963"/>
          </a:xfrm>
        </p:spPr>
        <p:txBody>
          <a:bodyPr>
            <a:normAutofit/>
          </a:bodyPr>
          <a:lstStyle/>
          <a:p>
            <a:pPr>
              <a:buNone/>
            </a:pPr>
            <a:endParaRPr lang="en-US" baseline="30000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How the WU concept was integrated into </a:t>
            </a:r>
            <a:endParaRPr lang="en-US" dirty="0" smtClean="0"/>
          </a:p>
          <a:p>
            <a:pPr marL="0" indent="0" algn="ctr">
              <a:buNone/>
            </a:pPr>
            <a:r>
              <a:rPr lang="en-US" dirty="0"/>
              <a:t>t</a:t>
            </a:r>
            <a:r>
              <a:rPr lang="en-US" dirty="0" smtClean="0"/>
              <a:t>he</a:t>
            </a:r>
            <a:r>
              <a:rPr lang="en-US" dirty="0" smtClean="0"/>
              <a:t> </a:t>
            </a:r>
            <a:r>
              <a:rPr lang="en-US" dirty="0" smtClean="0"/>
              <a:t>planning </a:t>
            </a:r>
            <a:r>
              <a:rPr lang="en-US" dirty="0" smtClean="0"/>
              <a:t>and the monitoring of the </a:t>
            </a: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LHC installation </a:t>
            </a:r>
            <a:r>
              <a:rPr lang="en-US" dirty="0" smtClean="0"/>
              <a:t>works? 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395536" y="1196752"/>
            <a:ext cx="8424936" cy="400110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The WORK UNITS</a:t>
            </a:r>
            <a:endParaRPr lang="en-GB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8599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it-IT" b="1" dirty="0" smtClean="0"/>
              <a:t>Luisella Lari </a:t>
            </a:r>
            <a:r>
              <a:rPr lang="it-IT" dirty="0" smtClean="0"/>
              <a:t>–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LNF Seminar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–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21</a:t>
            </a:r>
            <a:r>
              <a:rPr lang="en-US" baseline="30000" dirty="0">
                <a:solidFill>
                  <a:schemeClr val="bg1">
                    <a:lumMod val="65000"/>
                  </a:schemeClr>
                </a:solidFill>
              </a:rPr>
              <a:t>st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March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2012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2195736" y="116632"/>
            <a:ext cx="7128792" cy="72008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/>
              <a:t>LHC schedule requirements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124745"/>
            <a:ext cx="8363272" cy="1080119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dirty="0" smtClean="0"/>
              <a:t>To </a:t>
            </a:r>
            <a:r>
              <a:rPr lang="en-US" dirty="0"/>
              <a:t>co-ordinate the project requires </a:t>
            </a:r>
            <a:r>
              <a:rPr lang="en-US" b="1" dirty="0">
                <a:solidFill>
                  <a:srgbClr val="FF0000"/>
                </a:solidFill>
              </a:rPr>
              <a:t>an overall view</a:t>
            </a:r>
            <a:r>
              <a:rPr lang="en-US" dirty="0"/>
              <a:t>, which can only be achieved by collecting and </a:t>
            </a:r>
            <a:r>
              <a:rPr lang="en-US" dirty="0" smtClean="0"/>
              <a:t>summarizing </a:t>
            </a:r>
            <a:r>
              <a:rPr lang="en-US" dirty="0"/>
              <a:t>detailed </a:t>
            </a:r>
            <a:r>
              <a:rPr lang="en-US" dirty="0" smtClean="0"/>
              <a:t>information.</a:t>
            </a:r>
            <a:endParaRPr lang="en-US" dirty="0" smtClean="0">
              <a:sym typeface="Wingdings"/>
            </a:endParaRP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lv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 smtClean="0"/>
          </a:p>
          <a:p>
            <a:pPr marL="457200" lvl="1" indent="0" algn="ctr">
              <a:buNone/>
            </a:pPr>
            <a:endParaRPr lang="en-US" dirty="0"/>
          </a:p>
        </p:txBody>
      </p:sp>
      <p:sp>
        <p:nvSpPr>
          <p:cNvPr id="8" name="Right Arrow 7"/>
          <p:cNvSpPr/>
          <p:nvPr/>
        </p:nvSpPr>
        <p:spPr bwMode="auto">
          <a:xfrm>
            <a:off x="1619672" y="2348880"/>
            <a:ext cx="6048672" cy="1406188"/>
          </a:xfrm>
          <a:prstGeom prst="rightArrow">
            <a:avLst/>
          </a:prstGeom>
          <a:solidFill>
            <a:srgbClr val="D3100B"/>
          </a:solidFill>
          <a:ln w="571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rPr>
              <a:t>Multi level planning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2843808" y="3717032"/>
            <a:ext cx="2448000" cy="1440000"/>
          </a:xfrm>
          <a:prstGeom prst="rect">
            <a:avLst/>
          </a:prstGeom>
          <a:solidFill>
            <a:srgbClr val="00B050"/>
          </a:solidFill>
          <a:ln w="6350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CH" sz="1600" dirty="0" smtClean="0">
                <a:solidFill>
                  <a:schemeClr val="bg1"/>
                </a:solidFill>
                <a:latin typeface="Times New Roman" pitchFamily="18" charset="0"/>
              </a:rPr>
              <a:t>Design </a:t>
            </a:r>
            <a:r>
              <a:rPr lang="fr-CH" sz="1600" dirty="0" err="1" smtClean="0">
                <a:solidFill>
                  <a:schemeClr val="bg1"/>
                </a:solidFill>
                <a:latin typeface="Times New Roman" pitchFamily="18" charset="0"/>
              </a:rPr>
              <a:t>schedule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203848" y="4331568"/>
            <a:ext cx="216024" cy="72008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3275856" y="4149080"/>
            <a:ext cx="2448000" cy="1440000"/>
          </a:xfrm>
          <a:prstGeom prst="rect">
            <a:avLst/>
          </a:prstGeom>
          <a:solidFill>
            <a:srgbClr val="00B050"/>
          </a:solidFill>
          <a:ln w="6350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solidFill>
                  <a:schemeClr val="bg1"/>
                </a:solidFill>
                <a:latin typeface="Times New Roman" pitchFamily="18" charset="0"/>
              </a:rPr>
              <a:t>Manufacturing schedule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3419872" y="4581128"/>
            <a:ext cx="216024" cy="72008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" name="Slide Number Placeholder 3"/>
          <p:cNvSpPr txBox="1">
            <a:spLocks/>
          </p:cNvSpPr>
          <p:nvPr/>
        </p:nvSpPr>
        <p:spPr>
          <a:xfrm>
            <a:off x="7918376" y="5756920"/>
            <a:ext cx="609600" cy="228600"/>
          </a:xfrm>
          <a:prstGeom prst="rect">
            <a:avLst/>
          </a:prstGeom>
          <a:solidFill>
            <a:srgbClr val="C9EDFF"/>
          </a:solid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C73DC199-70C9-45DB-89F4-DE151AAD7BF5}" type="slidenum">
              <a:rPr lang="en-US" smtClean="0">
                <a:solidFill>
                  <a:srgbClr val="0070C0"/>
                </a:solidFill>
              </a:rPr>
              <a:pPr>
                <a:defRPr/>
              </a:pPr>
              <a:t>8</a:t>
            </a:fld>
            <a:endParaRPr lang="en-US">
              <a:solidFill>
                <a:srgbClr val="0070C0"/>
              </a:solidFill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395536" y="3717032"/>
            <a:ext cx="2088032" cy="1800000"/>
          </a:xfrm>
          <a:prstGeom prst="rect">
            <a:avLst/>
          </a:prstGeom>
          <a:solidFill>
            <a:srgbClr val="D3100B"/>
          </a:solidFill>
          <a:ln w="635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CH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rPr>
              <a:t>Master Schedule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3563888" y="4509120"/>
            <a:ext cx="2448000" cy="1440000"/>
          </a:xfrm>
          <a:prstGeom prst="rect">
            <a:avLst/>
          </a:prstGeom>
          <a:solidFill>
            <a:srgbClr val="00B050"/>
          </a:solidFill>
          <a:ln w="6350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CH" sz="1600" dirty="0" smtClean="0">
                <a:solidFill>
                  <a:schemeClr val="bg1"/>
                </a:solidFill>
                <a:latin typeface="Times New Roman" pitchFamily="18" charset="0"/>
              </a:rPr>
              <a:t>Installation </a:t>
            </a:r>
            <a:r>
              <a:rPr lang="fr-CH" sz="1600" dirty="0" err="1" smtClean="0">
                <a:solidFill>
                  <a:schemeClr val="bg1"/>
                </a:solidFill>
                <a:latin typeface="Times New Roman" pitchFamily="18" charset="0"/>
              </a:rPr>
              <a:t>schedule</a:t>
            </a:r>
            <a:r>
              <a:rPr lang="fr-CH" sz="1600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6156176" y="4437112"/>
            <a:ext cx="2448000" cy="1440000"/>
          </a:xfrm>
          <a:prstGeom prst="rect">
            <a:avLst/>
          </a:prstGeom>
          <a:solidFill>
            <a:srgbClr val="C9EDFF"/>
          </a:solidFill>
          <a:ln w="6350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CH" sz="1600" dirty="0" err="1" smtClean="0">
                <a:solidFill>
                  <a:srgbClr val="0070C0"/>
                </a:solidFill>
                <a:latin typeface="Times New Roman" pitchFamily="18" charset="0"/>
              </a:rPr>
              <a:t>Detailed</a:t>
            </a:r>
            <a:r>
              <a:rPr lang="fr-CH" sz="1600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fr-CH" sz="1600" dirty="0" err="1" smtClean="0">
                <a:solidFill>
                  <a:srgbClr val="0070C0"/>
                </a:solidFill>
                <a:latin typeface="Times New Roman" pitchFamily="18" charset="0"/>
              </a:rPr>
              <a:t>schedule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6308576" y="4589512"/>
            <a:ext cx="2448000" cy="1440000"/>
          </a:xfrm>
          <a:prstGeom prst="rect">
            <a:avLst/>
          </a:prstGeom>
          <a:solidFill>
            <a:srgbClr val="C9EDFF"/>
          </a:solidFill>
          <a:ln w="6350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CH" sz="1600" dirty="0" err="1" smtClean="0">
                <a:solidFill>
                  <a:srgbClr val="0070C0"/>
                </a:solidFill>
                <a:latin typeface="Times New Roman" pitchFamily="18" charset="0"/>
              </a:rPr>
              <a:t>Detailed</a:t>
            </a:r>
            <a:r>
              <a:rPr lang="fr-CH" sz="1600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fr-CH" sz="1600" dirty="0" err="1" smtClean="0">
                <a:solidFill>
                  <a:srgbClr val="0070C0"/>
                </a:solidFill>
                <a:latin typeface="Times New Roman" pitchFamily="18" charset="0"/>
              </a:rPr>
              <a:t>schedule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6460976" y="4741912"/>
            <a:ext cx="2448000" cy="1440000"/>
          </a:xfrm>
          <a:prstGeom prst="rect">
            <a:avLst/>
          </a:prstGeom>
          <a:solidFill>
            <a:srgbClr val="C9EDFF"/>
          </a:solidFill>
          <a:ln w="6350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CH" sz="1600" dirty="0" err="1" smtClean="0">
                <a:solidFill>
                  <a:srgbClr val="0070C0"/>
                </a:solidFill>
                <a:latin typeface="Times New Roman" pitchFamily="18" charset="0"/>
              </a:rPr>
              <a:t>Detailed</a:t>
            </a:r>
            <a:r>
              <a:rPr lang="fr-CH" sz="1600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fr-CH" sz="1600" dirty="0" err="1" smtClean="0">
                <a:solidFill>
                  <a:srgbClr val="0070C0"/>
                </a:solidFill>
                <a:latin typeface="Times New Roman" pitchFamily="18" charset="0"/>
              </a:rPr>
              <a:t>schedule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6613376" y="4894312"/>
            <a:ext cx="2448000" cy="1440000"/>
          </a:xfrm>
          <a:prstGeom prst="rect">
            <a:avLst/>
          </a:prstGeom>
          <a:solidFill>
            <a:srgbClr val="C9EDFF"/>
          </a:solidFill>
          <a:ln w="6350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CH" sz="1600" dirty="0" err="1" smtClean="0">
                <a:solidFill>
                  <a:srgbClr val="0070C0"/>
                </a:solidFill>
                <a:latin typeface="Times New Roman" pitchFamily="18" charset="0"/>
              </a:rPr>
              <a:t>Detailed</a:t>
            </a:r>
            <a:r>
              <a:rPr lang="fr-CH" sz="1600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fr-CH" sz="1600" dirty="0" err="1" smtClean="0">
                <a:solidFill>
                  <a:srgbClr val="0070C0"/>
                </a:solidFill>
                <a:latin typeface="Times New Roman" pitchFamily="18" charset="0"/>
              </a:rPr>
              <a:t>schedule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755576" y="4221088"/>
            <a:ext cx="792000" cy="72008"/>
          </a:xfrm>
          <a:prstGeom prst="rect">
            <a:avLst/>
          </a:prstGeom>
          <a:solidFill>
            <a:srgbClr val="00B0F0"/>
          </a:solidFill>
          <a:ln w="571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907976" y="4373488"/>
            <a:ext cx="216024" cy="72008"/>
          </a:xfrm>
          <a:prstGeom prst="rect">
            <a:avLst/>
          </a:prstGeom>
          <a:solidFill>
            <a:srgbClr val="00B0F0"/>
          </a:solidFill>
          <a:ln w="571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1060376" y="4525888"/>
            <a:ext cx="216024" cy="72008"/>
          </a:xfrm>
          <a:prstGeom prst="rect">
            <a:avLst/>
          </a:prstGeom>
          <a:solidFill>
            <a:srgbClr val="00B0F0"/>
          </a:solidFill>
          <a:ln w="571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1212776" y="4678288"/>
            <a:ext cx="216024" cy="72008"/>
          </a:xfrm>
          <a:prstGeom prst="rect">
            <a:avLst/>
          </a:prstGeom>
          <a:solidFill>
            <a:srgbClr val="00B0F0"/>
          </a:solidFill>
          <a:ln w="571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1365176" y="4830688"/>
            <a:ext cx="828000" cy="72008"/>
          </a:xfrm>
          <a:prstGeom prst="rect">
            <a:avLst/>
          </a:prstGeom>
          <a:solidFill>
            <a:srgbClr val="00B0F0"/>
          </a:solidFill>
          <a:ln w="571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1517576" y="4983088"/>
            <a:ext cx="216024" cy="72008"/>
          </a:xfrm>
          <a:prstGeom prst="rect">
            <a:avLst/>
          </a:prstGeom>
          <a:solidFill>
            <a:srgbClr val="00B0F0"/>
          </a:solidFill>
          <a:ln w="571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1669976" y="5135488"/>
            <a:ext cx="216024" cy="72008"/>
          </a:xfrm>
          <a:prstGeom prst="rect">
            <a:avLst/>
          </a:prstGeom>
          <a:solidFill>
            <a:srgbClr val="00B0F0"/>
          </a:solidFill>
          <a:ln w="571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1822376" y="5287888"/>
            <a:ext cx="216024" cy="72008"/>
          </a:xfrm>
          <a:prstGeom prst="rect">
            <a:avLst/>
          </a:prstGeom>
          <a:solidFill>
            <a:srgbClr val="00B0F0"/>
          </a:solidFill>
          <a:ln w="571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3059832" y="4149080"/>
            <a:ext cx="216024" cy="72008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3907160" y="4996408"/>
            <a:ext cx="684000" cy="72008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4059560" y="5148808"/>
            <a:ext cx="216024" cy="72008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4211960" y="5301208"/>
            <a:ext cx="216024" cy="72008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4364360" y="5453608"/>
            <a:ext cx="900000" cy="72008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4516760" y="5606008"/>
            <a:ext cx="216024" cy="72008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4669160" y="5758408"/>
            <a:ext cx="756000" cy="72008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6804248" y="5445224"/>
            <a:ext cx="900000" cy="72008"/>
          </a:xfrm>
          <a:prstGeom prst="rect">
            <a:avLst/>
          </a:prstGeom>
          <a:solidFill>
            <a:srgbClr val="7030A0"/>
          </a:solidFill>
          <a:ln w="571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5" name="Rectangle 34"/>
          <p:cNvSpPr/>
          <p:nvPr/>
        </p:nvSpPr>
        <p:spPr bwMode="auto">
          <a:xfrm>
            <a:off x="6948264" y="5589240"/>
            <a:ext cx="900000" cy="72008"/>
          </a:xfrm>
          <a:prstGeom prst="rect">
            <a:avLst/>
          </a:prstGeom>
          <a:solidFill>
            <a:srgbClr val="7030A0"/>
          </a:solidFill>
          <a:ln w="571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6" name="Rectangle 35"/>
          <p:cNvSpPr/>
          <p:nvPr/>
        </p:nvSpPr>
        <p:spPr bwMode="auto">
          <a:xfrm>
            <a:off x="7236296" y="5733256"/>
            <a:ext cx="900000" cy="72008"/>
          </a:xfrm>
          <a:prstGeom prst="rect">
            <a:avLst/>
          </a:prstGeom>
          <a:solidFill>
            <a:srgbClr val="7030A0"/>
          </a:solidFill>
          <a:ln w="571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7380312" y="5877272"/>
            <a:ext cx="900000" cy="72008"/>
          </a:xfrm>
          <a:prstGeom prst="rect">
            <a:avLst/>
          </a:prstGeom>
          <a:solidFill>
            <a:srgbClr val="7030A0"/>
          </a:solidFill>
          <a:ln w="571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8" name="Oval 37"/>
          <p:cNvSpPr/>
          <p:nvPr/>
        </p:nvSpPr>
        <p:spPr bwMode="auto">
          <a:xfrm>
            <a:off x="1259632" y="4725144"/>
            <a:ext cx="1080120" cy="720080"/>
          </a:xfrm>
          <a:prstGeom prst="ellipse">
            <a:avLst/>
          </a:prstGeom>
          <a:noFill/>
          <a:ln w="3175" cap="flat" cmpd="sng" algn="ctr">
            <a:solidFill>
              <a:srgbClr val="C9EDFF"/>
            </a:solidFill>
            <a:prstDash val="lg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9" name="Straight Arrow Connector 38"/>
          <p:cNvCxnSpPr>
            <a:stCxn id="23" idx="3"/>
            <a:endCxn id="40" idx="1"/>
          </p:cNvCxnSpPr>
          <p:nvPr/>
        </p:nvCxnSpPr>
        <p:spPr bwMode="auto">
          <a:xfrm>
            <a:off x="2193176" y="4866692"/>
            <a:ext cx="2266440" cy="100836"/>
          </a:xfrm>
          <a:prstGeom prst="straightConnector1">
            <a:avLst/>
          </a:prstGeom>
          <a:noFill/>
          <a:ln w="9525" cap="flat" cmpd="sng" algn="ctr">
            <a:solidFill>
              <a:srgbClr val="C9EDFF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0" name="Oval 39"/>
          <p:cNvSpPr/>
          <p:nvPr/>
        </p:nvSpPr>
        <p:spPr bwMode="auto">
          <a:xfrm>
            <a:off x="4427984" y="4941168"/>
            <a:ext cx="216000" cy="180000"/>
          </a:xfrm>
          <a:prstGeom prst="ellipse">
            <a:avLst/>
          </a:prstGeom>
          <a:noFill/>
          <a:ln w="3175" cap="flat" cmpd="sng" algn="ctr">
            <a:solidFill>
              <a:srgbClr val="C9EDFF"/>
            </a:solidFill>
            <a:prstDash val="lg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41" name="Straight Arrow Connector 40"/>
          <p:cNvCxnSpPr>
            <a:stCxn id="38" idx="5"/>
            <a:endCxn id="42" idx="0"/>
          </p:cNvCxnSpPr>
          <p:nvPr/>
        </p:nvCxnSpPr>
        <p:spPr bwMode="auto">
          <a:xfrm rot="16200000" flipH="1">
            <a:off x="3594084" y="3927259"/>
            <a:ext cx="393485" cy="3218508"/>
          </a:xfrm>
          <a:prstGeom prst="straightConnector1">
            <a:avLst/>
          </a:prstGeom>
          <a:noFill/>
          <a:ln w="9525" cap="flat" cmpd="sng" algn="ctr">
            <a:solidFill>
              <a:srgbClr val="C9EDFF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2" name="Oval 41"/>
          <p:cNvSpPr/>
          <p:nvPr/>
        </p:nvSpPr>
        <p:spPr bwMode="auto">
          <a:xfrm>
            <a:off x="5292080" y="5733256"/>
            <a:ext cx="216000" cy="180000"/>
          </a:xfrm>
          <a:prstGeom prst="ellipse">
            <a:avLst/>
          </a:prstGeom>
          <a:noFill/>
          <a:ln w="3175" cap="flat" cmpd="sng" algn="ctr">
            <a:solidFill>
              <a:srgbClr val="C9EDFF"/>
            </a:solidFill>
            <a:prstDash val="lg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3" name="Oval 42"/>
          <p:cNvSpPr/>
          <p:nvPr/>
        </p:nvSpPr>
        <p:spPr bwMode="auto">
          <a:xfrm>
            <a:off x="4139952" y="5193224"/>
            <a:ext cx="360040" cy="252000"/>
          </a:xfrm>
          <a:prstGeom prst="ellipse">
            <a:avLst/>
          </a:prstGeom>
          <a:noFill/>
          <a:ln w="3175" cap="flat" cmpd="sng" algn="ctr">
            <a:solidFill>
              <a:srgbClr val="7030A0"/>
            </a:solidFill>
            <a:prstDash val="lg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44" name="Straight Arrow Connector 43"/>
          <p:cNvCxnSpPr>
            <a:stCxn id="43" idx="0"/>
            <a:endCxn id="34" idx="1"/>
          </p:cNvCxnSpPr>
          <p:nvPr/>
        </p:nvCxnSpPr>
        <p:spPr bwMode="auto">
          <a:xfrm rot="16200000" flipH="1">
            <a:off x="5418108" y="4095088"/>
            <a:ext cx="288004" cy="2484276"/>
          </a:xfrm>
          <a:prstGeom prst="straightConnector1">
            <a:avLst/>
          </a:prstGeom>
          <a:noFill/>
          <a:ln w="9525" cap="flat" cmpd="sng" algn="ctr">
            <a:solidFill>
              <a:srgbClr val="7030A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5" name="Straight Arrow Connector 44"/>
          <p:cNvCxnSpPr>
            <a:stCxn id="43" idx="5"/>
            <a:endCxn id="37" idx="3"/>
          </p:cNvCxnSpPr>
          <p:nvPr/>
        </p:nvCxnSpPr>
        <p:spPr bwMode="auto">
          <a:xfrm rot="16200000" flipH="1">
            <a:off x="6111310" y="3744273"/>
            <a:ext cx="504957" cy="3833047"/>
          </a:xfrm>
          <a:prstGeom prst="straightConnector1">
            <a:avLst/>
          </a:prstGeom>
          <a:noFill/>
          <a:ln w="9525" cap="flat" cmpd="sng" algn="ctr">
            <a:solidFill>
              <a:srgbClr val="7030A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6" name="Content Placeholder 2"/>
          <p:cNvSpPr txBox="1">
            <a:spLocks/>
          </p:cNvSpPr>
          <p:nvPr/>
        </p:nvSpPr>
        <p:spPr>
          <a:xfrm>
            <a:off x="6372200" y="3861048"/>
            <a:ext cx="2306216" cy="10801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dirty="0" smtClean="0"/>
              <a:t>@ WU level</a:t>
            </a:r>
          </a:p>
          <a:p>
            <a:pPr marL="0" indent="0" algn="ctr">
              <a:buFont typeface="Arial" pitchFamily="34" charset="0"/>
              <a:buNone/>
            </a:pPr>
            <a:endParaRPr lang="en-US" dirty="0" smtClean="0"/>
          </a:p>
          <a:p>
            <a:pPr marL="0" indent="0" algn="ctr">
              <a:buFont typeface="Arial" pitchFamily="34" charset="0"/>
              <a:buNone/>
            </a:pPr>
            <a:endParaRPr lang="en-US" dirty="0" smtClean="0"/>
          </a:p>
          <a:p>
            <a:pPr marL="0" indent="0" algn="ctr">
              <a:buFont typeface="Arial" pitchFamily="34" charset="0"/>
              <a:buNone/>
            </a:pPr>
            <a:endParaRPr lang="en-US" dirty="0" smtClean="0"/>
          </a:p>
          <a:p>
            <a:pPr marL="0" indent="0" algn="ctr">
              <a:buFont typeface="Arial" pitchFamily="34" charset="0"/>
              <a:buNone/>
            </a:pPr>
            <a:endParaRPr lang="en-US" dirty="0" smtClean="0"/>
          </a:p>
          <a:p>
            <a:pPr marL="0" indent="0" algn="ctr">
              <a:buFont typeface="Arial" pitchFamily="34" charset="0"/>
              <a:buNone/>
            </a:pPr>
            <a:endParaRPr lang="en-US" dirty="0" smtClean="0"/>
          </a:p>
          <a:p>
            <a:pPr marL="457200" lvl="1" indent="0" algn="ctr">
              <a:buFont typeface="Arial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5983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40" grpId="0" animBg="1"/>
      <p:bldP spid="42" grpId="0" animBg="1"/>
      <p:bldP spid="43" grpId="0" animBg="1"/>
      <p:bldP spid="46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it-IT" b="1" dirty="0" smtClean="0"/>
              <a:t>Luisella Lari </a:t>
            </a:r>
            <a:r>
              <a:rPr lang="it-IT" dirty="0" smtClean="0"/>
              <a:t>–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LNF Seminar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–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21</a:t>
            </a:r>
            <a:r>
              <a:rPr lang="en-US" baseline="30000" dirty="0">
                <a:solidFill>
                  <a:schemeClr val="bg1">
                    <a:lumMod val="65000"/>
                  </a:schemeClr>
                </a:solidFill>
              </a:rPr>
              <a:t>st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March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2012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2195736" y="116632"/>
            <a:ext cx="6840760" cy="72008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/>
              <a:t>LHC schedule methodology</a:t>
            </a:r>
            <a:endParaRPr lang="en-US" dirty="0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395536" y="1196752"/>
            <a:ext cx="8424936" cy="400110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1. Master Schedule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88639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en-US" dirty="0" smtClean="0"/>
              <a:t>Review the </a:t>
            </a:r>
            <a:r>
              <a:rPr lang="en-US" b="1" u="sng" dirty="0" smtClean="0">
                <a:solidFill>
                  <a:srgbClr val="FF0000"/>
                </a:solidFill>
              </a:rPr>
              <a:t>strategic</a:t>
            </a:r>
            <a:r>
              <a:rPr lang="en-US" dirty="0" smtClean="0">
                <a:solidFill>
                  <a:srgbClr val="FF0000"/>
                </a:solidFill>
              </a:rPr>
              <a:t> goals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rgbClr val="FF0000"/>
                </a:solidFill>
              </a:rPr>
              <a:t>major milestones</a:t>
            </a:r>
            <a:r>
              <a:rPr lang="en-US" dirty="0" smtClean="0"/>
              <a:t> of the project.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988840"/>
            <a:ext cx="6192688" cy="4332654"/>
          </a:xfrm>
          <a:prstGeom prst="rect">
            <a:avLst/>
          </a:prstGeom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6141075" y="5085184"/>
            <a:ext cx="3002925" cy="1015663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Used for communicating progress outside the project team</a:t>
            </a:r>
            <a:endParaRPr lang="en-GB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46549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13131</TotalTime>
  <Words>1722</Words>
  <Application>Microsoft Macintosh PowerPoint</Application>
  <PresentationFormat>On-screen Show (4:3)</PresentationFormat>
  <Paragraphs>311</Paragraphs>
  <Slides>27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Custom Design</vt:lpstr>
      <vt:lpstr>Scheduling the LHC accelerator installation works:  an overview of what was done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Thanks for your attention!</vt:lpstr>
    </vt:vector>
  </TitlesOfParts>
  <Company>CERN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llari</dc:creator>
  <cp:lastModifiedBy>Luisella Lari</cp:lastModifiedBy>
  <cp:revision>103</cp:revision>
  <dcterms:created xsi:type="dcterms:W3CDTF">2010-10-20T16:34:30Z</dcterms:created>
  <dcterms:modified xsi:type="dcterms:W3CDTF">2012-03-22T00:54:25Z</dcterms:modified>
</cp:coreProperties>
</file>