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659" r:id="rId3"/>
    <p:sldId id="608" r:id="rId4"/>
    <p:sldId id="642" r:id="rId5"/>
    <p:sldId id="661" r:id="rId6"/>
    <p:sldId id="595" r:id="rId7"/>
    <p:sldId id="665" r:id="rId8"/>
    <p:sldId id="649" r:id="rId9"/>
    <p:sldId id="664" r:id="rId10"/>
    <p:sldId id="663" r:id="rId11"/>
    <p:sldId id="670" r:id="rId12"/>
    <p:sldId id="662" r:id="rId13"/>
    <p:sldId id="671" r:id="rId14"/>
    <p:sldId id="666" r:id="rId15"/>
    <p:sldId id="672" r:id="rId16"/>
    <p:sldId id="653" r:id="rId17"/>
    <p:sldId id="676" r:id="rId18"/>
    <p:sldId id="654" r:id="rId19"/>
    <p:sldId id="667" r:id="rId20"/>
    <p:sldId id="655" r:id="rId21"/>
    <p:sldId id="669" r:id="rId22"/>
    <p:sldId id="668" r:id="rId23"/>
    <p:sldId id="578" r:id="rId24"/>
    <p:sldId id="598" r:id="rId25"/>
    <p:sldId id="674" r:id="rId26"/>
    <p:sldId id="645" r:id="rId27"/>
    <p:sldId id="652" r:id="rId28"/>
    <p:sldId id="673" r:id="rId29"/>
    <p:sldId id="6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99"/>
    <a:srgbClr val="FF6600"/>
    <a:srgbClr val="CC0099"/>
    <a:srgbClr val="CC3399"/>
    <a:srgbClr val="0066FF"/>
    <a:srgbClr val="FF0000"/>
    <a:srgbClr val="282D89"/>
    <a:srgbClr val="FF33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8" autoAdjust="0"/>
    <p:restoredTop sz="97259" autoAdjust="0"/>
  </p:normalViewPr>
  <p:slideViewPr>
    <p:cSldViewPr>
      <p:cViewPr varScale="1">
        <p:scale>
          <a:sx n="92" d="100"/>
          <a:sy n="92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74" y="-114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B5371-3505-4766-AFE6-696269DFD21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43000" y="3848100"/>
            <a:ext cx="3810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8CC954C-949F-4E16-B77A-D529E1D0B23C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5D40EF6-89F2-46CB-B492-A51D501CCA9A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5D40EF6-89F2-46CB-B492-A51D501CCA9A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0CEB837-C700-4ED1-A76E-38A8D1F71A22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E4725CB-A527-454E-811D-3EA29845FAA8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E4725CB-A527-454E-811D-3EA29845FAA8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5D40EF6-89F2-46CB-B492-A51D501CCA9A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Sasha Milov          </a:t>
            </a:r>
            <a:r>
              <a:rPr lang="el-GR" smtClean="0"/>
              <a:t>γ,</a:t>
            </a:r>
            <a:r>
              <a:rPr lang="en-US" smtClean="0"/>
              <a:t>W,Z with ATLAS            HP2012, Cagliari,  May. 31, 2012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C0C7-D18F-4FC6-8118-D533E4C73784}" type="slidenum">
              <a:rPr lang="en-US" smtClean="0"/>
              <a:pPr/>
              <a:t>‹#›</a:t>
            </a:fld>
            <a:r>
              <a:rPr lang="en-US" smtClean="0"/>
              <a:t> / 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Sasha Milov          </a:t>
            </a:r>
            <a:r>
              <a:rPr lang="el-GR" smtClean="0"/>
              <a:t>γ,</a:t>
            </a:r>
            <a:r>
              <a:rPr lang="en-US" smtClean="0"/>
              <a:t>W,Z with ATLAS            HP2012, Cagliari,  May. 31, 2012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C0C7-D18F-4FC6-8118-D533E4C73784}" type="slidenum">
              <a:rPr lang="en-US" smtClean="0"/>
              <a:pPr/>
              <a:t>‹#›</a:t>
            </a:fld>
            <a:r>
              <a:rPr lang="en-US" smtClean="0"/>
              <a:t> / 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Sasha Milov          </a:t>
            </a:r>
            <a:r>
              <a:rPr lang="el-GR" smtClean="0"/>
              <a:t>γ,</a:t>
            </a:r>
            <a:r>
              <a:rPr lang="en-US" smtClean="0"/>
              <a:t>W,Z with ATLAS            HP2012, Cagliari,  May. 31,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C0C7-D18F-4FC6-8118-D533E4C73784}" type="slidenum">
              <a:rPr lang="en-US" smtClean="0"/>
              <a:pPr/>
              <a:t>‹#›</a:t>
            </a:fld>
            <a:r>
              <a:rPr lang="en-US" smtClean="0"/>
              <a:t> / 30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Sasha Milov          </a:t>
            </a:r>
            <a:r>
              <a:rPr lang="el-GR" smtClean="0"/>
              <a:t>γ,</a:t>
            </a:r>
            <a:r>
              <a:rPr lang="en-US" smtClean="0"/>
              <a:t>W,Z with ATLAS            HP2012, Cagliari,  May. 31,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C0C7-D18F-4FC6-8118-D533E4C73784}" type="slidenum">
              <a:rPr lang="en-US" smtClean="0"/>
              <a:pPr/>
              <a:t>‹#›</a:t>
            </a:fld>
            <a:r>
              <a:rPr lang="en-US" smtClean="0"/>
              <a:t> / 30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.jp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Sasha Milov          </a:t>
            </a:r>
            <a:r>
              <a:rPr lang="el-GR" smtClean="0"/>
              <a:t>γ,</a:t>
            </a:r>
            <a:r>
              <a:rPr lang="en-US" smtClean="0"/>
              <a:t>W,Z with ATLAS            HP2012, Cagliari,  May. 31,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C0C7-D18F-4FC6-8118-D533E4C73784}" type="slidenum">
              <a:rPr lang="en-US" smtClean="0"/>
              <a:pPr/>
              <a:t>‹#›</a:t>
            </a:fld>
            <a:r>
              <a:rPr lang="en-US" smtClean="0"/>
              <a:t> / 30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cdsweb.cern.ch/record/14519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cdsweb.cern.ch/record/13532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45193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451913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63" name="Picture 4" descr="tre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3345" y="3851455"/>
            <a:ext cx="39131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 rot="21153574">
            <a:off x="388404" y="819893"/>
            <a:ext cx="820758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Measurement of the </a:t>
            </a:r>
            <a:r>
              <a:rPr lang="el-GR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</a:t>
            </a:r>
            <a:r>
              <a:rPr lang="en-US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W,Z </a:t>
            </a:r>
            <a:r>
              <a:rPr lang="en-US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with ATLAS</a:t>
            </a:r>
            <a:endParaRPr lang="en-US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nga" pitchFamily="34" charset="0"/>
              <a:cs typeface="Tunga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0" y="3352190"/>
            <a:ext cx="91440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2" charset="0"/>
              </a:rPr>
              <a:t>Alexander </a:t>
            </a:r>
            <a:r>
              <a:rPr lang="en-US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2" charset="0"/>
              </a:rPr>
              <a:t>Milov</a:t>
            </a:r>
            <a:endParaRPr 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nga" pitchFamily="2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nga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2" charset="0"/>
              </a:rPr>
              <a:t>f</a:t>
            </a: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2" charset="0"/>
              </a:rPr>
              <a:t>or </a:t>
            </a: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2" charset="0"/>
              </a:rPr>
              <a:t>the ATLAS </a:t>
            </a: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2" charset="0"/>
              </a:rPr>
              <a:t>Collaboration</a:t>
            </a:r>
            <a:endParaRPr 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nga" pitchFamily="2" charset="0"/>
            </a:endParaRPr>
          </a:p>
        </p:txBody>
      </p:sp>
      <p:pic>
        <p:nvPicPr>
          <p:cNvPr id="6" name="Picture 5" descr="ug_atlas_logo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3415" y="1393535"/>
            <a:ext cx="2920585" cy="4750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3d-27903149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353660"/>
            <a:ext cx="5544927" cy="4158695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10</a:t>
            </a:fld>
            <a:endParaRPr lang="en-US" altLang="zh-CN"/>
          </a:p>
        </p:txBody>
      </p:sp>
      <p:pic>
        <p:nvPicPr>
          <p:cNvPr id="1207299" name="Picture 3" descr="C:\Users\Administrator\Desktop\event_display_plots\3d-279031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280" y="625434"/>
            <a:ext cx="5493720" cy="41201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63840"/>
            <a:ext cx="3741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FCal</a:t>
            </a:r>
            <a:r>
              <a:rPr lang="en-US" sz="2000" b="1" dirty="0" smtClean="0"/>
              <a:t> E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 = </a:t>
            </a:r>
            <a:r>
              <a:rPr lang="en-US" sz="2000" b="1" dirty="0" smtClean="0"/>
              <a:t>2.16 </a:t>
            </a:r>
            <a:r>
              <a:rPr lang="en-US" sz="2000" b="1" dirty="0" err="1" smtClean="0"/>
              <a:t>TeV</a:t>
            </a:r>
            <a:r>
              <a:rPr lang="en-US" sz="2000" b="1" dirty="0" smtClean="0"/>
              <a:t> (10-20)%</a:t>
            </a:r>
            <a:endParaRPr lang="en-US" sz="2000" b="1" dirty="0" smtClean="0"/>
          </a:p>
          <a:p>
            <a:r>
              <a:rPr lang="en-US" sz="2000" b="1" dirty="0" smtClean="0"/>
              <a:t>m</a:t>
            </a:r>
            <a:r>
              <a:rPr lang="el-GR" sz="2000" b="1" baseline="-25000" dirty="0" smtClean="0"/>
              <a:t>μμ</a:t>
            </a:r>
            <a:r>
              <a:rPr lang="el-GR" sz="2000" b="1" dirty="0" smtClean="0"/>
              <a:t> = 102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baseline="30000" dirty="0" err="1" smtClean="0"/>
              <a:t>Z</a:t>
            </a:r>
            <a:r>
              <a:rPr lang="de-DE" sz="2000" b="1" dirty="0" smtClean="0"/>
              <a:t> = 5.0 GeV </a:t>
            </a:r>
          </a:p>
          <a:p>
            <a:r>
              <a:rPr lang="de-DE" sz="2000" b="1" dirty="0" smtClean="0"/>
              <a:t>y</a:t>
            </a:r>
            <a:r>
              <a:rPr lang="de-DE" sz="2000" b="1" baseline="30000" dirty="0" smtClean="0"/>
              <a:t>Z</a:t>
            </a:r>
            <a:r>
              <a:rPr lang="de-DE" sz="2000" b="1" dirty="0" smtClean="0"/>
              <a:t> = </a:t>
            </a:r>
            <a:r>
              <a:rPr lang="de-DE" sz="2000" b="1" dirty="0" smtClean="0"/>
              <a:t>-</a:t>
            </a:r>
            <a:r>
              <a:rPr lang="de-DE" sz="2000" b="1" dirty="0" smtClean="0"/>
              <a:t>0.1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57863" y="4756042"/>
            <a:ext cx="3686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 smtClean="0"/>
              <a:t>FCal</a:t>
            </a:r>
            <a:r>
              <a:rPr lang="en-US" sz="2000" b="1" dirty="0" smtClean="0"/>
              <a:t> E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 = </a:t>
            </a:r>
            <a:r>
              <a:rPr lang="en-US" sz="2000" b="1" dirty="0" smtClean="0"/>
              <a:t>1.58 </a:t>
            </a:r>
            <a:r>
              <a:rPr lang="en-US" sz="2000" b="1" dirty="0" err="1" smtClean="0"/>
              <a:t>TeV</a:t>
            </a:r>
            <a:r>
              <a:rPr lang="en-US" sz="2000" b="1" dirty="0" smtClean="0"/>
              <a:t> (10-20)%</a:t>
            </a:r>
            <a:endParaRPr lang="en-US" sz="2000" b="1" dirty="0" smtClean="0"/>
          </a:p>
          <a:p>
            <a:pPr algn="r"/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ee</a:t>
            </a:r>
            <a:r>
              <a:rPr lang="en-US" sz="2000" b="1" dirty="0" smtClean="0"/>
              <a:t> = 92.2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baseline="30000" dirty="0" err="1" smtClean="0"/>
              <a:t>Z</a:t>
            </a:r>
            <a:r>
              <a:rPr lang="de-DE" sz="2000" b="1" dirty="0" smtClean="0"/>
              <a:t> = </a:t>
            </a:r>
            <a:r>
              <a:rPr lang="de-DE" sz="2000" b="1" dirty="0" smtClean="0"/>
              <a:t>4.8 </a:t>
            </a:r>
            <a:r>
              <a:rPr lang="de-DE" sz="2000" b="1" dirty="0" smtClean="0"/>
              <a:t>GeV</a:t>
            </a:r>
          </a:p>
          <a:p>
            <a:pPr algn="r"/>
            <a:r>
              <a:rPr lang="de-DE" sz="2000" b="1" dirty="0" smtClean="0"/>
              <a:t>y</a:t>
            </a:r>
            <a:r>
              <a:rPr lang="de-DE" sz="2000" b="1" baseline="30000" dirty="0" smtClean="0"/>
              <a:t>Z</a:t>
            </a:r>
            <a:r>
              <a:rPr lang="de-DE" sz="2000" b="1" dirty="0" smtClean="0"/>
              <a:t> = </a:t>
            </a:r>
            <a:r>
              <a:rPr lang="de-DE" sz="2000" b="1" dirty="0" smtClean="0"/>
              <a:t>-0.2.</a:t>
            </a:r>
            <a:endParaRPr lang="en-US" sz="20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ATLAS events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Candidate </a:t>
            </a: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selections: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11</a:t>
            </a:fld>
            <a:endParaRPr lang="en-US" altLang="zh-CN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2235" y="740650"/>
          <a:ext cx="8679530" cy="521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910"/>
                <a:gridCol w="4186145"/>
                <a:gridCol w="3648475"/>
              </a:tblGrid>
              <a:tr h="61448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Single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Pair</a:t>
                      </a:r>
                      <a:r>
                        <a:rPr lang="en-US" sz="2800" b="1" baseline="0" dirty="0" smtClean="0"/>
                        <a:t> (Z)</a:t>
                      </a:r>
                      <a:endParaRPr lang="en-US" sz="2800" b="1" dirty="0"/>
                    </a:p>
                  </a:txBody>
                  <a:tcPr/>
                </a:tc>
              </a:tr>
              <a:tr h="9217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e,</a:t>
                      </a:r>
                      <a:r>
                        <a:rPr lang="el-G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T 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&gt; 45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</a:p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|η| &lt; 1.3</a:t>
                      </a:r>
                    </a:p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Trigger match</a:t>
                      </a:r>
                    </a:p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Electron rejection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&gt; 20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</a:p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|η| &lt; 2.5</a:t>
                      </a:r>
                    </a:p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Trigger match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on one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  <a:p>
                      <a:pPr lvl="1"/>
                      <a:endParaRPr lang="en-US" sz="2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66 &lt; </a:t>
                      </a:r>
                      <a:r>
                        <a:rPr lang="en-US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8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&lt; 102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9615">
                <a:tc v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vl="1"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Isolation cuts tuned to HI</a:t>
                      </a:r>
                    </a:p>
                    <a:p>
                      <a:pPr lvl="1"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Underlying event subtraction from each cluster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16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High quality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20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&gt; 7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Veto on pair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lang="el-GR" sz="2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μμ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&gt; 66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|η| &lt; 2.7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quality trigger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if 2</a:t>
                      </a:r>
                      <a:r>
                        <a:rPr lang="en-US" sz="2000" b="1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is high quality</a:t>
                      </a:r>
                    </a:p>
                    <a:p>
                      <a:pPr lvl="1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20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&gt; 10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on both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if 2</a:t>
                      </a:r>
                      <a:r>
                        <a:rPr lang="en-US" sz="2000" b="1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is lower quality</a:t>
                      </a:r>
                    </a:p>
                    <a:p>
                      <a:pPr lvl="1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20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&gt; 20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on both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66 &lt; m</a:t>
                      </a:r>
                      <a:r>
                        <a:rPr lang="el-GR" sz="2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μμ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&lt; 102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|η| &lt; 2.7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384385" y="1431940"/>
            <a:ext cx="6912900" cy="614480"/>
            <a:chOff x="1384385" y="1431940"/>
            <a:chExt cx="6912900" cy="614480"/>
          </a:xfrm>
        </p:grpSpPr>
        <p:sp>
          <p:nvSpPr>
            <p:cNvPr id="15" name="Rectangle 14"/>
            <p:cNvSpPr/>
            <p:nvPr/>
          </p:nvSpPr>
          <p:spPr>
            <a:xfrm>
              <a:off x="1384385" y="1431940"/>
              <a:ext cx="376369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08935" y="1431940"/>
              <a:ext cx="268835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53955" y="2008015"/>
            <a:ext cx="7527380" cy="384050"/>
            <a:chOff x="1384385" y="1431940"/>
            <a:chExt cx="6912900" cy="614480"/>
          </a:xfrm>
        </p:grpSpPr>
        <p:sp>
          <p:nvSpPr>
            <p:cNvPr id="20" name="Rectangle 19"/>
            <p:cNvSpPr/>
            <p:nvPr/>
          </p:nvSpPr>
          <p:spPr>
            <a:xfrm>
              <a:off x="1384385" y="1431940"/>
              <a:ext cx="376369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08935" y="1431940"/>
              <a:ext cx="268835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69170" y="2315254"/>
            <a:ext cx="7258545" cy="652886"/>
            <a:chOff x="1384385" y="1431940"/>
            <a:chExt cx="6912900" cy="614480"/>
          </a:xfrm>
        </p:grpSpPr>
        <p:sp>
          <p:nvSpPr>
            <p:cNvPr id="23" name="Rectangle 22"/>
            <p:cNvSpPr/>
            <p:nvPr/>
          </p:nvSpPr>
          <p:spPr>
            <a:xfrm>
              <a:off x="1384385" y="1431940"/>
              <a:ext cx="376369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08935" y="1431940"/>
              <a:ext cx="268835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2360" y="3774645"/>
            <a:ext cx="7450570" cy="307240"/>
            <a:chOff x="1384385" y="1431940"/>
            <a:chExt cx="6912900" cy="614480"/>
          </a:xfrm>
        </p:grpSpPr>
        <p:sp>
          <p:nvSpPr>
            <p:cNvPr id="26" name="Rectangle 25"/>
            <p:cNvSpPr/>
            <p:nvPr/>
          </p:nvSpPr>
          <p:spPr>
            <a:xfrm>
              <a:off x="1384385" y="1431940"/>
              <a:ext cx="376369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08935" y="1431940"/>
              <a:ext cx="268835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92360" y="4043479"/>
            <a:ext cx="7450570" cy="1267365"/>
            <a:chOff x="1384385" y="1431940"/>
            <a:chExt cx="6912900" cy="614480"/>
          </a:xfrm>
        </p:grpSpPr>
        <p:sp>
          <p:nvSpPr>
            <p:cNvPr id="29" name="Rectangle 28"/>
            <p:cNvSpPr/>
            <p:nvPr/>
          </p:nvSpPr>
          <p:spPr>
            <a:xfrm>
              <a:off x="1384385" y="1431940"/>
              <a:ext cx="376369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08935" y="1431940"/>
              <a:ext cx="268835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2360" y="5272439"/>
            <a:ext cx="7450570" cy="422455"/>
            <a:chOff x="1384385" y="1431940"/>
            <a:chExt cx="6912900" cy="614480"/>
          </a:xfrm>
        </p:grpSpPr>
        <p:sp>
          <p:nvSpPr>
            <p:cNvPr id="32" name="Rectangle 31"/>
            <p:cNvSpPr/>
            <p:nvPr/>
          </p:nvSpPr>
          <p:spPr>
            <a:xfrm>
              <a:off x="1384385" y="1431940"/>
              <a:ext cx="376369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08935" y="1431940"/>
              <a:ext cx="268835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92360" y="5618085"/>
            <a:ext cx="7450570" cy="307240"/>
            <a:chOff x="1384385" y="1431940"/>
            <a:chExt cx="6912900" cy="614480"/>
          </a:xfrm>
        </p:grpSpPr>
        <p:sp>
          <p:nvSpPr>
            <p:cNvPr id="35" name="Rectangle 34"/>
            <p:cNvSpPr/>
            <p:nvPr/>
          </p:nvSpPr>
          <p:spPr>
            <a:xfrm>
              <a:off x="1384385" y="1431940"/>
              <a:ext cx="376369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8935" y="1431940"/>
              <a:ext cx="2688350" cy="614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461195" y="3006545"/>
            <a:ext cx="7335355" cy="652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Photon reconstruction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577880" y="6155755"/>
            <a:ext cx="510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by P. Steinberg  May, 29 </a:t>
            </a:r>
            <a:r>
              <a:rPr lang="en-US" b="1" dirty="0" smtClean="0">
                <a:hlinkClick r:id="rId2"/>
              </a:rPr>
              <a:t>ATLAS-CONF-2012-051</a:t>
            </a:r>
            <a:endParaRPr lang="en-US" b="1" dirty="0"/>
          </a:p>
        </p:txBody>
      </p:sp>
      <p:pic>
        <p:nvPicPr>
          <p:cNvPr id="1224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86" y="702245"/>
            <a:ext cx="8634164" cy="41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2665" y="5080415"/>
            <a:ext cx="7662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Photon shower shape MC is in good agreement between data</a:t>
            </a:r>
          </a:p>
          <a:p>
            <a:r>
              <a:rPr lang="en-US" sz="2000" b="1" dirty="0" smtClean="0"/>
              <a:t>Small average shifts are ap</a:t>
            </a:r>
            <a:r>
              <a:rPr lang="en-US" sz="2000" b="1" dirty="0" smtClean="0"/>
              <a:t>p</a:t>
            </a:r>
            <a:r>
              <a:rPr lang="en-US" sz="2000" b="1" dirty="0" smtClean="0"/>
              <a:t>lied to MC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Efficiency for photons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13</a:t>
            </a:fld>
            <a:endParaRPr lang="en-US" altLang="zh-CN"/>
          </a:p>
        </p:txBody>
      </p:sp>
      <p:pic>
        <p:nvPicPr>
          <p:cNvPr id="1223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37709"/>
            <a:ext cx="4591978" cy="31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3682" name="Picture 2"/>
          <p:cNvPicPr>
            <a:picLocks noChangeAspect="1" noChangeArrowheads="1"/>
          </p:cNvPicPr>
          <p:nvPr/>
        </p:nvPicPr>
        <p:blipFill>
          <a:blip r:embed="rId3" cstate="print"/>
          <a:srcRect t="2381"/>
          <a:stretch>
            <a:fillRect/>
          </a:stretch>
        </p:blipFill>
        <p:spPr bwMode="auto">
          <a:xfrm>
            <a:off x="4492339" y="2737709"/>
            <a:ext cx="4651661" cy="314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3095" y="1163105"/>
            <a:ext cx="7217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Isolation cuts</a:t>
            </a:r>
          </a:p>
          <a:p>
            <a:r>
              <a:rPr lang="en-US" sz="2000" b="1" dirty="0" smtClean="0"/>
              <a:t>Double sideband subtraction to eliminate jet contribution </a:t>
            </a:r>
          </a:p>
          <a:p>
            <a:r>
              <a:rPr lang="en-US" sz="2000" b="1" dirty="0" smtClean="0"/>
              <a:t>Efficiency &amp; Purity corrections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Extraction of W yields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539475" y="6117350"/>
            <a:ext cx="226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2"/>
              </a:rPr>
              <a:t>ATLAS-CONF-2011-074</a:t>
            </a:r>
            <a:endParaRPr lang="en-US" b="1" dirty="0"/>
          </a:p>
        </p:txBody>
      </p:sp>
      <p:pic>
        <p:nvPicPr>
          <p:cNvPr id="1223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810" y="817460"/>
            <a:ext cx="4493385" cy="434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3684" name="Picture 4"/>
          <p:cNvPicPr>
            <a:picLocks noChangeAspect="1" noChangeArrowheads="1"/>
          </p:cNvPicPr>
          <p:nvPr/>
        </p:nvPicPr>
        <p:blipFill>
          <a:blip r:embed="rId4" cstate="print"/>
          <a:srcRect t="3082"/>
          <a:stretch>
            <a:fillRect/>
          </a:stretch>
        </p:blipFill>
        <p:spPr bwMode="auto">
          <a:xfrm>
            <a:off x="78615" y="817460"/>
            <a:ext cx="4571045" cy="436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Z-mass distributions: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15</a:t>
            </a:fld>
            <a:endParaRPr lang="en-US" altLang="zh-CN"/>
          </a:p>
        </p:txBody>
      </p:sp>
      <p:pic>
        <p:nvPicPr>
          <p:cNvPr id="1224705" name="Picture 1"/>
          <p:cNvPicPr>
            <a:picLocks noChangeAspect="1" noChangeArrowheads="1"/>
          </p:cNvPicPr>
          <p:nvPr/>
        </p:nvPicPr>
        <p:blipFill>
          <a:blip r:embed="rId2" cstate="print"/>
          <a:srcRect l="2120"/>
          <a:stretch>
            <a:fillRect/>
          </a:stretch>
        </p:blipFill>
        <p:spPr bwMode="auto">
          <a:xfrm>
            <a:off x="78615" y="779055"/>
            <a:ext cx="8950171" cy="515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5425" y="6078945"/>
            <a:ext cx="44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by Z. Citron  May, 29  </a:t>
            </a:r>
            <a:r>
              <a:rPr lang="en-US" b="1" dirty="0" smtClean="0">
                <a:hlinkClick r:id="rId3"/>
              </a:rPr>
              <a:t>ATLAS-CONF-2012-052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657" name="Picture 1"/>
          <p:cNvPicPr>
            <a:picLocks noChangeAspect="1" noChangeArrowheads="1"/>
          </p:cNvPicPr>
          <p:nvPr/>
        </p:nvPicPr>
        <p:blipFill>
          <a:blip r:embed="rId2" cstate="print"/>
          <a:srcRect t="66874"/>
          <a:stretch>
            <a:fillRect/>
          </a:stretch>
        </p:blipFill>
        <p:spPr bwMode="auto">
          <a:xfrm>
            <a:off x="1" y="3429000"/>
            <a:ext cx="9144000" cy="304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t="34415" b="33517"/>
          <a:stretch>
            <a:fillRect/>
          </a:stretch>
        </p:blipFill>
        <p:spPr bwMode="auto">
          <a:xfrm>
            <a:off x="0" y="3505810"/>
            <a:ext cx="9144000" cy="29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Z efficiency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875" y="971080"/>
            <a:ext cx="8641125" cy="24637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Use PYTHIA </a:t>
            </a:r>
            <a:r>
              <a:rPr lang="en-US" sz="2000" dirty="0" smtClean="0">
                <a:cs typeface="Arial" pitchFamily="34" charset="0"/>
              </a:rPr>
              <a:t>Z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Mistral"/>
                <a:ea typeface="Wingdings"/>
                <a:cs typeface="Mistral"/>
              </a:rPr>
              <a:t>ll</a:t>
            </a:r>
            <a:r>
              <a:rPr lang="en-US" sz="2000" dirty="0" smtClean="0">
                <a:ea typeface="Wingdings"/>
                <a:cs typeface="Calibri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embedded into HIJING to calculate corrections: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momentum, rapidity, centrality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Bin-by-bin unfolding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Reconstruction efficiency (including minimum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p</a:t>
            </a:r>
            <a:r>
              <a:rPr kumimoji="0" lang="en-US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T</a:t>
            </a:r>
            <a:r>
              <a:rPr kumimoji="0" lang="en-US" sz="2000" b="1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lepton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, and mass)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Lepton identification cuts efficiency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Correct up to mass window 66-116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Wingdings"/>
                <a:cs typeface="Arial" pitchFamily="34" charset="0"/>
              </a:rPr>
              <a:t>GeV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Uncertainties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17</a:t>
            </a:fld>
            <a:endParaRPr lang="en-US" altLang="zh-CN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24259" y="1470345"/>
          <a:ext cx="84491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261"/>
                <a:gridCol w="1141267"/>
                <a:gridCol w="1887286"/>
                <a:gridCol w="1887286"/>
              </a:tblGrid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l-G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μμ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MC-Data agreement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2.5%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7-20%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 shape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1-8%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3-12%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Scale / Resolution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2.5%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2.5%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Isolation /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&lt;1%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Corrected distributions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25" y="5963730"/>
            <a:ext cx="5837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Reference: JETPHOX 1.3 E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(R=0.3)&lt;0.6 </a:t>
            </a:r>
            <a:r>
              <a:rPr lang="en-US" sz="2000" b="1" dirty="0" err="1" smtClean="0"/>
              <a:t>GeV</a:t>
            </a:r>
            <a:endParaRPr lang="en-US" sz="20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18</a:t>
            </a:fld>
            <a:endParaRPr lang="en-US" altLang="zh-CN"/>
          </a:p>
        </p:txBody>
      </p:sp>
      <p:pic>
        <p:nvPicPr>
          <p:cNvPr id="1221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130" y="528567"/>
            <a:ext cx="4101795" cy="53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1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131" y="559605"/>
            <a:ext cx="4097821" cy="53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35" y="5963730"/>
            <a:ext cx="687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PYTHIA normalized by area for shape </a:t>
            </a:r>
            <a:r>
              <a:rPr lang="en-US" sz="2000" b="1" dirty="0" smtClean="0"/>
              <a:t>comparison</a:t>
            </a:r>
            <a:endParaRPr lang="en-US" sz="20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Corrected distributions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19</a:t>
            </a:fld>
            <a:endParaRPr lang="en-US" altLang="zh-CN"/>
          </a:p>
        </p:txBody>
      </p:sp>
      <p:pic>
        <p:nvPicPr>
          <p:cNvPr id="1220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702245"/>
            <a:ext cx="8437635" cy="47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tlas.web.cern.ch/Atlas/GROUPS/DATAPREPARATION/DataSummary/2011hi/daydata/figs/sumLumiByDayUrge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las.web.cern.ch/Atlas/GROUPS/DATAPREPARATION/DataSummary/2011hi/daydata/figs/sumLumiByDayUrge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" name="AutoShape 2" descr="https://mail.google.com/mail/?attid=0.3&amp;disp=emb&amp;view=att&amp;th=13533e52257009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40000"/>
          </a:blip>
          <a:srcRect l="8861" r="9620"/>
          <a:stretch>
            <a:fillRect/>
          </a:stretch>
        </p:blipFill>
        <p:spPr bwMode="auto">
          <a:xfrm>
            <a:off x="223935" y="1119673"/>
            <a:ext cx="3004458" cy="4350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21"/>
          <p:cNvGrpSpPr/>
          <p:nvPr/>
        </p:nvGrpSpPr>
        <p:grpSpPr>
          <a:xfrm>
            <a:off x="2275399" y="1260000"/>
            <a:ext cx="1693041" cy="1109976"/>
            <a:chOff x="2993856" y="1222677"/>
            <a:chExt cx="1693041" cy="1109976"/>
          </a:xfrm>
        </p:grpSpPr>
        <p:sp>
          <p:nvSpPr>
            <p:cNvPr id="15" name="Right Arrow 14"/>
            <p:cNvSpPr/>
            <p:nvPr/>
          </p:nvSpPr>
          <p:spPr bwMode="auto">
            <a:xfrm rot="19193947">
              <a:off x="2993856" y="1901460"/>
              <a:ext cx="860958" cy="153261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rgbClr val="7030A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 rot="17254388">
              <a:off x="3464892" y="1417978"/>
              <a:ext cx="438882" cy="129143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20885190">
              <a:off x="3800370" y="1583146"/>
              <a:ext cx="886527" cy="116689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7707380">
              <a:off x="3601743" y="1377546"/>
              <a:ext cx="438882" cy="129143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 rot="286954">
              <a:off x="3763471" y="1753879"/>
              <a:ext cx="438882" cy="129143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 rot="1018804">
              <a:off x="3225282" y="1763485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1620736" y="2294474"/>
            <a:ext cx="990599" cy="1706877"/>
            <a:chOff x="4485234" y="2630375"/>
            <a:chExt cx="990599" cy="1706877"/>
          </a:xfrm>
        </p:grpSpPr>
        <p:sp>
          <p:nvSpPr>
            <p:cNvPr id="24" name="Right Arrow 23"/>
            <p:cNvSpPr/>
            <p:nvPr/>
          </p:nvSpPr>
          <p:spPr bwMode="auto">
            <a:xfrm rot="6344690">
              <a:off x="4680468" y="2984223"/>
              <a:ext cx="860958" cy="153261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rgbClr val="CC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 rot="9769547">
              <a:off x="4594091" y="2803921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 rot="7108814">
              <a:off x="4839796" y="3553480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 rot="8761676">
              <a:off x="4485234" y="3768084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40000"/>
          </a:blip>
          <a:srcRect l="8861" r="9620"/>
          <a:stretch>
            <a:fillRect/>
          </a:stretch>
        </p:blipFill>
        <p:spPr bwMode="auto">
          <a:xfrm>
            <a:off x="5237584" y="1085461"/>
            <a:ext cx="3004458" cy="4350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40"/>
          <p:cNvGrpSpPr/>
          <p:nvPr/>
        </p:nvGrpSpPr>
        <p:grpSpPr>
          <a:xfrm>
            <a:off x="6046556" y="2960058"/>
            <a:ext cx="990599" cy="1706877"/>
            <a:chOff x="4485234" y="2630375"/>
            <a:chExt cx="990599" cy="1706877"/>
          </a:xfrm>
        </p:grpSpPr>
        <p:sp>
          <p:nvSpPr>
            <p:cNvPr id="42" name="Right Arrow 41"/>
            <p:cNvSpPr/>
            <p:nvPr/>
          </p:nvSpPr>
          <p:spPr bwMode="auto">
            <a:xfrm rot="6344690">
              <a:off x="4680468" y="2984223"/>
              <a:ext cx="860958" cy="153261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rgbClr val="CC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rot="9769547">
              <a:off x="4594091" y="2803921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 rot="7108814">
              <a:off x="4839796" y="3553480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 rot="8761676">
              <a:off x="4485234" y="3768084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 rot="12584206">
            <a:off x="6917413" y="1479601"/>
            <a:ext cx="990599" cy="1706877"/>
            <a:chOff x="4485234" y="2630375"/>
            <a:chExt cx="990599" cy="1706877"/>
          </a:xfrm>
        </p:grpSpPr>
        <p:sp>
          <p:nvSpPr>
            <p:cNvPr id="47" name="Right Arrow 46"/>
            <p:cNvSpPr/>
            <p:nvPr/>
          </p:nvSpPr>
          <p:spPr bwMode="auto">
            <a:xfrm rot="6344690">
              <a:off x="4680468" y="2984223"/>
              <a:ext cx="860958" cy="153261"/>
            </a:xfrm>
            <a:prstGeom prst="rightArrow">
              <a:avLst>
                <a:gd name="adj1" fmla="val 50000"/>
                <a:gd name="adj2" fmla="val 101471"/>
              </a:avLst>
            </a:prstGeom>
            <a:solidFill>
              <a:srgbClr val="CC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rot="9769547">
              <a:off x="4594091" y="2803921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 rot="7108814">
              <a:off x="4839796" y="3553480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 rot="8761676">
              <a:off x="4485234" y="3768084"/>
              <a:ext cx="702906" cy="569168"/>
            </a:xfrm>
            <a:custGeom>
              <a:avLst/>
              <a:gdLst>
                <a:gd name="connsiteX0" fmla="*/ 49763 w 525624"/>
                <a:gd name="connsiteY0" fmla="*/ 464976 h 464976"/>
                <a:gd name="connsiteX1" fmla="*/ 49763 w 525624"/>
                <a:gd name="connsiteY1" fmla="*/ 166396 h 464976"/>
                <a:gd name="connsiteX2" fmla="*/ 348342 w 525624"/>
                <a:gd name="connsiteY2" fmla="*/ 427654 h 464976"/>
                <a:gd name="connsiteX3" fmla="*/ 264367 w 525624"/>
                <a:gd name="connsiteY3" fmla="*/ 54429 h 464976"/>
                <a:gd name="connsiteX4" fmla="*/ 450979 w 525624"/>
                <a:gd name="connsiteY4" fmla="*/ 101082 h 464976"/>
                <a:gd name="connsiteX5" fmla="*/ 525624 w 525624"/>
                <a:gd name="connsiteY5" fmla="*/ 26437 h 464976"/>
                <a:gd name="connsiteX0" fmla="*/ 49763 w 702906"/>
                <a:gd name="connsiteY0" fmla="*/ 569168 h 569168"/>
                <a:gd name="connsiteX1" fmla="*/ 49763 w 702906"/>
                <a:gd name="connsiteY1" fmla="*/ 270588 h 569168"/>
                <a:gd name="connsiteX2" fmla="*/ 348342 w 702906"/>
                <a:gd name="connsiteY2" fmla="*/ 531846 h 569168"/>
                <a:gd name="connsiteX3" fmla="*/ 264367 w 702906"/>
                <a:gd name="connsiteY3" fmla="*/ 158621 h 569168"/>
                <a:gd name="connsiteX4" fmla="*/ 450979 w 702906"/>
                <a:gd name="connsiteY4" fmla="*/ 205274 h 569168"/>
                <a:gd name="connsiteX5" fmla="*/ 702906 w 702906"/>
                <a:gd name="connsiteY5" fmla="*/ 0 h 5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06" h="569168">
                  <a:moveTo>
                    <a:pt x="49763" y="569168"/>
                  </a:moveTo>
                  <a:cubicBezTo>
                    <a:pt x="24881" y="422988"/>
                    <a:pt x="0" y="276808"/>
                    <a:pt x="49763" y="270588"/>
                  </a:cubicBezTo>
                  <a:cubicBezTo>
                    <a:pt x="99526" y="264368"/>
                    <a:pt x="312575" y="550507"/>
                    <a:pt x="348342" y="531846"/>
                  </a:cubicBezTo>
                  <a:cubicBezTo>
                    <a:pt x="384109" y="513185"/>
                    <a:pt x="247261" y="213050"/>
                    <a:pt x="264367" y="158621"/>
                  </a:cubicBezTo>
                  <a:cubicBezTo>
                    <a:pt x="281473" y="104192"/>
                    <a:pt x="377889" y="231711"/>
                    <a:pt x="450979" y="205274"/>
                  </a:cubicBezTo>
                  <a:cubicBezTo>
                    <a:pt x="524069" y="178837"/>
                    <a:pt x="687355" y="34990"/>
                    <a:pt x="702906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648544" y="962380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~true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T</a:t>
            </a:r>
            <a:endParaRPr lang="en-US" sz="3200" baseline="-25000" dirty="0"/>
          </a:p>
        </p:txBody>
      </p:sp>
      <p:grpSp>
        <p:nvGrpSpPr>
          <p:cNvPr id="9" name="Group 53"/>
          <p:cNvGrpSpPr/>
          <p:nvPr/>
        </p:nvGrpSpPr>
        <p:grpSpPr>
          <a:xfrm>
            <a:off x="1296955" y="3949958"/>
            <a:ext cx="503853" cy="584775"/>
            <a:chOff x="3909527" y="2447730"/>
            <a:chExt cx="503853" cy="584775"/>
          </a:xfrm>
        </p:grpSpPr>
        <p:sp>
          <p:nvSpPr>
            <p:cNvPr id="53" name="Oval 52"/>
            <p:cNvSpPr/>
            <p:nvPr/>
          </p:nvSpPr>
          <p:spPr bwMode="auto">
            <a:xfrm>
              <a:off x="3909527" y="2453951"/>
              <a:ext cx="503853" cy="5411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0630" y="244773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baseline="-25000" dirty="0"/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5778759" y="3915746"/>
            <a:ext cx="503853" cy="584775"/>
            <a:chOff x="3909527" y="2447730"/>
            <a:chExt cx="503853" cy="584775"/>
          </a:xfrm>
        </p:grpSpPr>
        <p:sp>
          <p:nvSpPr>
            <p:cNvPr id="58" name="Oval 57"/>
            <p:cNvSpPr/>
            <p:nvPr/>
          </p:nvSpPr>
          <p:spPr bwMode="auto">
            <a:xfrm>
              <a:off x="3909527" y="2453951"/>
              <a:ext cx="503853" cy="5411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40630" y="244773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baseline="-25000" dirty="0"/>
            </a:p>
          </p:txBody>
        </p:sp>
      </p:grpSp>
      <p:grpSp>
        <p:nvGrpSpPr>
          <p:cNvPr id="11" name="Group 59"/>
          <p:cNvGrpSpPr/>
          <p:nvPr/>
        </p:nvGrpSpPr>
        <p:grpSpPr>
          <a:xfrm>
            <a:off x="7850155" y="1993640"/>
            <a:ext cx="503853" cy="584775"/>
            <a:chOff x="3909527" y="2447730"/>
            <a:chExt cx="503853" cy="584775"/>
          </a:xfrm>
        </p:grpSpPr>
        <p:sp>
          <p:nvSpPr>
            <p:cNvPr id="61" name="Oval 60"/>
            <p:cNvSpPr/>
            <p:nvPr/>
          </p:nvSpPr>
          <p:spPr bwMode="auto">
            <a:xfrm>
              <a:off x="3909527" y="2453951"/>
              <a:ext cx="503853" cy="5411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40630" y="244773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baseline="-25000" dirty="0"/>
            </a:p>
          </p:txBody>
        </p:sp>
      </p:grp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3151015" y="3621025"/>
          <a:ext cx="2185987" cy="1035050"/>
        </p:xfrm>
        <a:graphic>
          <a:graphicData uri="http://schemas.openxmlformats.org/presentationml/2006/ole">
            <p:oleObj spid="_x0000_s1204226" name="משוואה" r:id="rId4" imgW="965160" imgH="457200" progId="Equation.3">
              <p:embed/>
            </p:oleObj>
          </a:graphicData>
        </a:graphic>
      </p:graphicFrame>
      <p:sp>
        <p:nvSpPr>
          <p:cNvPr id="67" name="Footer Placeholder 66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The goal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58474" y="1533330"/>
            <a:ext cx="1884783" cy="1427585"/>
            <a:chOff x="6758474" y="1533330"/>
            <a:chExt cx="1884783" cy="1427585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6758474" y="2177143"/>
              <a:ext cx="1884783" cy="7837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6761584" y="1607975"/>
              <a:ext cx="901959" cy="13280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7178352" y="1533330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e,</a:t>
              </a:r>
              <a:r>
                <a:rPr lang="el-GR" dirty="0" smtClean="0">
                  <a:latin typeface="Arial"/>
                  <a:cs typeface="Arial"/>
                </a:rPr>
                <a:t>μ</a:t>
              </a:r>
              <a:r>
                <a:rPr lang="en-US" baseline="30000" dirty="0" smtClean="0">
                  <a:latin typeface="Arial"/>
                  <a:cs typeface="Arial"/>
                </a:rPr>
                <a:t>+</a:t>
              </a:r>
              <a:endParaRPr lang="en-US" baseline="30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21217" y="2320211"/>
              <a:ext cx="538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e,</a:t>
              </a:r>
              <a:r>
                <a:rPr lang="el-GR" dirty="0" smtClean="0">
                  <a:latin typeface="Arial"/>
                  <a:cs typeface="Arial"/>
                </a:rPr>
                <a:t>μ</a:t>
              </a:r>
              <a:r>
                <a:rPr lang="en-US" baseline="30000" dirty="0" smtClean="0">
                  <a:latin typeface="Arial"/>
                  <a:cs typeface="Arial"/>
                </a:rPr>
                <a:t>– </a:t>
              </a:r>
              <a:endParaRPr lang="en-US" baseline="30000" dirty="0"/>
            </a:p>
          </p:txBody>
        </p:sp>
      </p:grpSp>
      <p:sp>
        <p:nvSpPr>
          <p:cNvPr id="64" name="Freeform 63"/>
          <p:cNvSpPr/>
          <p:nvPr/>
        </p:nvSpPr>
        <p:spPr bwMode="auto">
          <a:xfrm>
            <a:off x="2459725" y="971080"/>
            <a:ext cx="1378924" cy="1257209"/>
          </a:xfrm>
          <a:custGeom>
            <a:avLst/>
            <a:gdLst>
              <a:gd name="connsiteX0" fmla="*/ 49763 w 525624"/>
              <a:gd name="connsiteY0" fmla="*/ 464976 h 464976"/>
              <a:gd name="connsiteX1" fmla="*/ 49763 w 525624"/>
              <a:gd name="connsiteY1" fmla="*/ 166396 h 464976"/>
              <a:gd name="connsiteX2" fmla="*/ 348342 w 525624"/>
              <a:gd name="connsiteY2" fmla="*/ 427654 h 464976"/>
              <a:gd name="connsiteX3" fmla="*/ 264367 w 525624"/>
              <a:gd name="connsiteY3" fmla="*/ 54429 h 464976"/>
              <a:gd name="connsiteX4" fmla="*/ 450979 w 525624"/>
              <a:gd name="connsiteY4" fmla="*/ 101082 h 464976"/>
              <a:gd name="connsiteX5" fmla="*/ 525624 w 525624"/>
              <a:gd name="connsiteY5" fmla="*/ 26437 h 464976"/>
              <a:gd name="connsiteX0" fmla="*/ 49763 w 702906"/>
              <a:gd name="connsiteY0" fmla="*/ 569168 h 569168"/>
              <a:gd name="connsiteX1" fmla="*/ 49763 w 702906"/>
              <a:gd name="connsiteY1" fmla="*/ 270588 h 569168"/>
              <a:gd name="connsiteX2" fmla="*/ 348342 w 702906"/>
              <a:gd name="connsiteY2" fmla="*/ 531846 h 569168"/>
              <a:gd name="connsiteX3" fmla="*/ 264367 w 702906"/>
              <a:gd name="connsiteY3" fmla="*/ 158621 h 569168"/>
              <a:gd name="connsiteX4" fmla="*/ 450979 w 702906"/>
              <a:gd name="connsiteY4" fmla="*/ 205274 h 569168"/>
              <a:gd name="connsiteX5" fmla="*/ 702906 w 702906"/>
              <a:gd name="connsiteY5" fmla="*/ 0 h 569168"/>
              <a:gd name="connsiteX0" fmla="*/ 501735 w 1154878"/>
              <a:gd name="connsiteY0" fmla="*/ 569168 h 1111350"/>
              <a:gd name="connsiteX1" fmla="*/ 0 w 1154878"/>
              <a:gd name="connsiteY1" fmla="*/ 1061587 h 1111350"/>
              <a:gd name="connsiteX2" fmla="*/ 501735 w 1154878"/>
              <a:gd name="connsiteY2" fmla="*/ 270588 h 1111350"/>
              <a:gd name="connsiteX3" fmla="*/ 800314 w 1154878"/>
              <a:gd name="connsiteY3" fmla="*/ 531846 h 1111350"/>
              <a:gd name="connsiteX4" fmla="*/ 716339 w 1154878"/>
              <a:gd name="connsiteY4" fmla="*/ 158621 h 1111350"/>
              <a:gd name="connsiteX5" fmla="*/ 902951 w 1154878"/>
              <a:gd name="connsiteY5" fmla="*/ 205274 h 1111350"/>
              <a:gd name="connsiteX6" fmla="*/ 1154878 w 1154878"/>
              <a:gd name="connsiteY6" fmla="*/ 0 h 1111350"/>
              <a:gd name="connsiteX0" fmla="*/ 260884 w 914027"/>
              <a:gd name="connsiteY0" fmla="*/ 569168 h 716562"/>
              <a:gd name="connsiteX1" fmla="*/ 0 w 914027"/>
              <a:gd name="connsiteY1" fmla="*/ 666799 h 716562"/>
              <a:gd name="connsiteX2" fmla="*/ 260884 w 914027"/>
              <a:gd name="connsiteY2" fmla="*/ 270588 h 716562"/>
              <a:gd name="connsiteX3" fmla="*/ 559463 w 914027"/>
              <a:gd name="connsiteY3" fmla="*/ 531846 h 716562"/>
              <a:gd name="connsiteX4" fmla="*/ 475488 w 914027"/>
              <a:gd name="connsiteY4" fmla="*/ 158621 h 716562"/>
              <a:gd name="connsiteX5" fmla="*/ 662100 w 914027"/>
              <a:gd name="connsiteY5" fmla="*/ 205274 h 716562"/>
              <a:gd name="connsiteX6" fmla="*/ 914027 w 914027"/>
              <a:gd name="connsiteY6" fmla="*/ 0 h 716562"/>
              <a:gd name="connsiteX0" fmla="*/ 1469 w 1376732"/>
              <a:gd name="connsiteY0" fmla="*/ 1128882 h 1128882"/>
              <a:gd name="connsiteX1" fmla="*/ 462705 w 1376732"/>
              <a:gd name="connsiteY1" fmla="*/ 666799 h 1128882"/>
              <a:gd name="connsiteX2" fmla="*/ 723589 w 1376732"/>
              <a:gd name="connsiteY2" fmla="*/ 270588 h 1128882"/>
              <a:gd name="connsiteX3" fmla="*/ 1022168 w 1376732"/>
              <a:gd name="connsiteY3" fmla="*/ 531846 h 1128882"/>
              <a:gd name="connsiteX4" fmla="*/ 938193 w 1376732"/>
              <a:gd name="connsiteY4" fmla="*/ 158621 h 1128882"/>
              <a:gd name="connsiteX5" fmla="*/ 1124805 w 1376732"/>
              <a:gd name="connsiteY5" fmla="*/ 205274 h 1128882"/>
              <a:gd name="connsiteX6" fmla="*/ 1376732 w 1376732"/>
              <a:gd name="connsiteY6" fmla="*/ 0 h 1128882"/>
              <a:gd name="connsiteX0" fmla="*/ 0 w 1375263"/>
              <a:gd name="connsiteY0" fmla="*/ 1128882 h 1128882"/>
              <a:gd name="connsiteX1" fmla="*/ 160296 w 1375263"/>
              <a:gd name="connsiteY1" fmla="*/ 979052 h 1128882"/>
              <a:gd name="connsiteX2" fmla="*/ 461236 w 1375263"/>
              <a:gd name="connsiteY2" fmla="*/ 666799 h 1128882"/>
              <a:gd name="connsiteX3" fmla="*/ 722120 w 1375263"/>
              <a:gd name="connsiteY3" fmla="*/ 270588 h 1128882"/>
              <a:gd name="connsiteX4" fmla="*/ 1020699 w 1375263"/>
              <a:gd name="connsiteY4" fmla="*/ 531846 h 1128882"/>
              <a:gd name="connsiteX5" fmla="*/ 936724 w 1375263"/>
              <a:gd name="connsiteY5" fmla="*/ 158621 h 1128882"/>
              <a:gd name="connsiteX6" fmla="*/ 1123336 w 1375263"/>
              <a:gd name="connsiteY6" fmla="*/ 205274 h 1128882"/>
              <a:gd name="connsiteX7" fmla="*/ 1375263 w 1375263"/>
              <a:gd name="connsiteY7" fmla="*/ 0 h 1128882"/>
              <a:gd name="connsiteX0" fmla="*/ 0 w 1375263"/>
              <a:gd name="connsiteY0" fmla="*/ 1128882 h 1128882"/>
              <a:gd name="connsiteX1" fmla="*/ 160296 w 1375263"/>
              <a:gd name="connsiteY1" fmla="*/ 979052 h 1128882"/>
              <a:gd name="connsiteX2" fmla="*/ 461236 w 1375263"/>
              <a:gd name="connsiteY2" fmla="*/ 666799 h 1128882"/>
              <a:gd name="connsiteX3" fmla="*/ 574866 w 1375263"/>
              <a:gd name="connsiteY3" fmla="*/ 458080 h 1128882"/>
              <a:gd name="connsiteX4" fmla="*/ 722120 w 1375263"/>
              <a:gd name="connsiteY4" fmla="*/ 270588 h 1128882"/>
              <a:gd name="connsiteX5" fmla="*/ 1020699 w 1375263"/>
              <a:gd name="connsiteY5" fmla="*/ 531846 h 1128882"/>
              <a:gd name="connsiteX6" fmla="*/ 936724 w 1375263"/>
              <a:gd name="connsiteY6" fmla="*/ 158621 h 1128882"/>
              <a:gd name="connsiteX7" fmla="*/ 1123336 w 1375263"/>
              <a:gd name="connsiteY7" fmla="*/ 205274 h 1128882"/>
              <a:gd name="connsiteX8" fmla="*/ 1375263 w 1375263"/>
              <a:gd name="connsiteY8" fmla="*/ 0 h 1128882"/>
              <a:gd name="connsiteX0" fmla="*/ 0 w 1375263"/>
              <a:gd name="connsiteY0" fmla="*/ 1128882 h 1128882"/>
              <a:gd name="connsiteX1" fmla="*/ 160296 w 1375263"/>
              <a:gd name="connsiteY1" fmla="*/ 979052 h 1128882"/>
              <a:gd name="connsiteX2" fmla="*/ 461236 w 1375263"/>
              <a:gd name="connsiteY2" fmla="*/ 666799 h 1128882"/>
              <a:gd name="connsiteX3" fmla="*/ 825460 w 1375263"/>
              <a:gd name="connsiteY3" fmla="*/ 676049 h 1128882"/>
              <a:gd name="connsiteX4" fmla="*/ 722120 w 1375263"/>
              <a:gd name="connsiteY4" fmla="*/ 270588 h 1128882"/>
              <a:gd name="connsiteX5" fmla="*/ 1020699 w 1375263"/>
              <a:gd name="connsiteY5" fmla="*/ 531846 h 1128882"/>
              <a:gd name="connsiteX6" fmla="*/ 936724 w 1375263"/>
              <a:gd name="connsiteY6" fmla="*/ 158621 h 1128882"/>
              <a:gd name="connsiteX7" fmla="*/ 1123336 w 1375263"/>
              <a:gd name="connsiteY7" fmla="*/ 205274 h 1128882"/>
              <a:gd name="connsiteX8" fmla="*/ 1375263 w 1375263"/>
              <a:gd name="connsiteY8" fmla="*/ 0 h 1128882"/>
              <a:gd name="connsiteX0" fmla="*/ 0 w 1375263"/>
              <a:gd name="connsiteY0" fmla="*/ 1128882 h 1128882"/>
              <a:gd name="connsiteX1" fmla="*/ 160296 w 1375263"/>
              <a:gd name="connsiteY1" fmla="*/ 979052 h 1128882"/>
              <a:gd name="connsiteX2" fmla="*/ 416373 w 1375263"/>
              <a:gd name="connsiteY2" fmla="*/ 519875 h 1128882"/>
              <a:gd name="connsiteX3" fmla="*/ 825460 w 1375263"/>
              <a:gd name="connsiteY3" fmla="*/ 676049 h 1128882"/>
              <a:gd name="connsiteX4" fmla="*/ 722120 w 1375263"/>
              <a:gd name="connsiteY4" fmla="*/ 270588 h 1128882"/>
              <a:gd name="connsiteX5" fmla="*/ 1020699 w 1375263"/>
              <a:gd name="connsiteY5" fmla="*/ 531846 h 1128882"/>
              <a:gd name="connsiteX6" fmla="*/ 936724 w 1375263"/>
              <a:gd name="connsiteY6" fmla="*/ 158621 h 1128882"/>
              <a:gd name="connsiteX7" fmla="*/ 1123336 w 1375263"/>
              <a:gd name="connsiteY7" fmla="*/ 205274 h 1128882"/>
              <a:gd name="connsiteX8" fmla="*/ 1375263 w 1375263"/>
              <a:gd name="connsiteY8" fmla="*/ 0 h 1128882"/>
              <a:gd name="connsiteX0" fmla="*/ 0 w 1375263"/>
              <a:gd name="connsiteY0" fmla="*/ 1128882 h 1128882"/>
              <a:gd name="connsiteX1" fmla="*/ 576477 w 1375263"/>
              <a:gd name="connsiteY1" fmla="*/ 912698 h 1128882"/>
              <a:gd name="connsiteX2" fmla="*/ 416373 w 1375263"/>
              <a:gd name="connsiteY2" fmla="*/ 519875 h 1128882"/>
              <a:gd name="connsiteX3" fmla="*/ 825460 w 1375263"/>
              <a:gd name="connsiteY3" fmla="*/ 676049 h 1128882"/>
              <a:gd name="connsiteX4" fmla="*/ 722120 w 1375263"/>
              <a:gd name="connsiteY4" fmla="*/ 270588 h 1128882"/>
              <a:gd name="connsiteX5" fmla="*/ 1020699 w 1375263"/>
              <a:gd name="connsiteY5" fmla="*/ 531846 h 1128882"/>
              <a:gd name="connsiteX6" fmla="*/ 936724 w 1375263"/>
              <a:gd name="connsiteY6" fmla="*/ 158621 h 1128882"/>
              <a:gd name="connsiteX7" fmla="*/ 1123336 w 1375263"/>
              <a:gd name="connsiteY7" fmla="*/ 205274 h 1128882"/>
              <a:gd name="connsiteX8" fmla="*/ 1375263 w 1375263"/>
              <a:gd name="connsiteY8" fmla="*/ 0 h 1128882"/>
              <a:gd name="connsiteX0" fmla="*/ 0 w 1375263"/>
              <a:gd name="connsiteY0" fmla="*/ 1128882 h 1128882"/>
              <a:gd name="connsiteX1" fmla="*/ 292980 w 1375263"/>
              <a:gd name="connsiteY1" fmla="*/ 1022194 h 1128882"/>
              <a:gd name="connsiteX2" fmla="*/ 576477 w 1375263"/>
              <a:gd name="connsiteY2" fmla="*/ 912698 h 1128882"/>
              <a:gd name="connsiteX3" fmla="*/ 416373 w 1375263"/>
              <a:gd name="connsiteY3" fmla="*/ 519875 h 1128882"/>
              <a:gd name="connsiteX4" fmla="*/ 825460 w 1375263"/>
              <a:gd name="connsiteY4" fmla="*/ 676049 h 1128882"/>
              <a:gd name="connsiteX5" fmla="*/ 722120 w 1375263"/>
              <a:gd name="connsiteY5" fmla="*/ 270588 h 1128882"/>
              <a:gd name="connsiteX6" fmla="*/ 1020699 w 1375263"/>
              <a:gd name="connsiteY6" fmla="*/ 531846 h 1128882"/>
              <a:gd name="connsiteX7" fmla="*/ 936724 w 1375263"/>
              <a:gd name="connsiteY7" fmla="*/ 158621 h 1128882"/>
              <a:gd name="connsiteX8" fmla="*/ 1123336 w 1375263"/>
              <a:gd name="connsiteY8" fmla="*/ 205274 h 1128882"/>
              <a:gd name="connsiteX9" fmla="*/ 1375263 w 1375263"/>
              <a:gd name="connsiteY9" fmla="*/ 0 h 1128882"/>
              <a:gd name="connsiteX0" fmla="*/ 0 w 1375263"/>
              <a:gd name="connsiteY0" fmla="*/ 1128882 h 1128882"/>
              <a:gd name="connsiteX1" fmla="*/ 204119 w 1375263"/>
              <a:gd name="connsiteY1" fmla="*/ 745309 h 1128882"/>
              <a:gd name="connsiteX2" fmla="*/ 576477 w 1375263"/>
              <a:gd name="connsiteY2" fmla="*/ 912698 h 1128882"/>
              <a:gd name="connsiteX3" fmla="*/ 416373 w 1375263"/>
              <a:gd name="connsiteY3" fmla="*/ 519875 h 1128882"/>
              <a:gd name="connsiteX4" fmla="*/ 825460 w 1375263"/>
              <a:gd name="connsiteY4" fmla="*/ 676049 h 1128882"/>
              <a:gd name="connsiteX5" fmla="*/ 722120 w 1375263"/>
              <a:gd name="connsiteY5" fmla="*/ 270588 h 1128882"/>
              <a:gd name="connsiteX6" fmla="*/ 1020699 w 1375263"/>
              <a:gd name="connsiteY6" fmla="*/ 531846 h 1128882"/>
              <a:gd name="connsiteX7" fmla="*/ 936724 w 1375263"/>
              <a:gd name="connsiteY7" fmla="*/ 158621 h 1128882"/>
              <a:gd name="connsiteX8" fmla="*/ 1123336 w 1375263"/>
              <a:gd name="connsiteY8" fmla="*/ 205274 h 1128882"/>
              <a:gd name="connsiteX9" fmla="*/ 1375263 w 1375263"/>
              <a:gd name="connsiteY9" fmla="*/ 0 h 1128882"/>
              <a:gd name="connsiteX0" fmla="*/ 0 w 1375263"/>
              <a:gd name="connsiteY0" fmla="*/ 1128882 h 1128882"/>
              <a:gd name="connsiteX1" fmla="*/ 204119 w 1375263"/>
              <a:gd name="connsiteY1" fmla="*/ 745309 h 1128882"/>
              <a:gd name="connsiteX2" fmla="*/ 111730 w 1375263"/>
              <a:gd name="connsiteY2" fmla="*/ 898274 h 1128882"/>
              <a:gd name="connsiteX3" fmla="*/ 576477 w 1375263"/>
              <a:gd name="connsiteY3" fmla="*/ 912698 h 1128882"/>
              <a:gd name="connsiteX4" fmla="*/ 416373 w 1375263"/>
              <a:gd name="connsiteY4" fmla="*/ 519875 h 1128882"/>
              <a:gd name="connsiteX5" fmla="*/ 825460 w 1375263"/>
              <a:gd name="connsiteY5" fmla="*/ 676049 h 1128882"/>
              <a:gd name="connsiteX6" fmla="*/ 722120 w 1375263"/>
              <a:gd name="connsiteY6" fmla="*/ 270588 h 1128882"/>
              <a:gd name="connsiteX7" fmla="*/ 1020699 w 1375263"/>
              <a:gd name="connsiteY7" fmla="*/ 531846 h 1128882"/>
              <a:gd name="connsiteX8" fmla="*/ 936724 w 1375263"/>
              <a:gd name="connsiteY8" fmla="*/ 158621 h 1128882"/>
              <a:gd name="connsiteX9" fmla="*/ 1123336 w 1375263"/>
              <a:gd name="connsiteY9" fmla="*/ 205274 h 1128882"/>
              <a:gd name="connsiteX10" fmla="*/ 1375263 w 1375263"/>
              <a:gd name="connsiteY10" fmla="*/ 0 h 1128882"/>
              <a:gd name="connsiteX0" fmla="*/ 0 w 1375263"/>
              <a:gd name="connsiteY0" fmla="*/ 1128882 h 1128882"/>
              <a:gd name="connsiteX1" fmla="*/ 204119 w 1375263"/>
              <a:gd name="connsiteY1" fmla="*/ 745309 h 1128882"/>
              <a:gd name="connsiteX2" fmla="*/ 277582 w 1375263"/>
              <a:gd name="connsiteY2" fmla="*/ 722877 h 1128882"/>
              <a:gd name="connsiteX3" fmla="*/ 576477 w 1375263"/>
              <a:gd name="connsiteY3" fmla="*/ 912698 h 1128882"/>
              <a:gd name="connsiteX4" fmla="*/ 416373 w 1375263"/>
              <a:gd name="connsiteY4" fmla="*/ 519875 h 1128882"/>
              <a:gd name="connsiteX5" fmla="*/ 825460 w 1375263"/>
              <a:gd name="connsiteY5" fmla="*/ 676049 h 1128882"/>
              <a:gd name="connsiteX6" fmla="*/ 722120 w 1375263"/>
              <a:gd name="connsiteY6" fmla="*/ 270588 h 1128882"/>
              <a:gd name="connsiteX7" fmla="*/ 1020699 w 1375263"/>
              <a:gd name="connsiteY7" fmla="*/ 531846 h 1128882"/>
              <a:gd name="connsiteX8" fmla="*/ 936724 w 1375263"/>
              <a:gd name="connsiteY8" fmla="*/ 158621 h 1128882"/>
              <a:gd name="connsiteX9" fmla="*/ 1123336 w 1375263"/>
              <a:gd name="connsiteY9" fmla="*/ 205274 h 1128882"/>
              <a:gd name="connsiteX10" fmla="*/ 1375263 w 1375263"/>
              <a:gd name="connsiteY10" fmla="*/ 0 h 1128882"/>
              <a:gd name="connsiteX0" fmla="*/ 0 w 1375263"/>
              <a:gd name="connsiteY0" fmla="*/ 1128882 h 1128882"/>
              <a:gd name="connsiteX1" fmla="*/ 271415 w 1375263"/>
              <a:gd name="connsiteY1" fmla="*/ 965693 h 1128882"/>
              <a:gd name="connsiteX2" fmla="*/ 277582 w 1375263"/>
              <a:gd name="connsiteY2" fmla="*/ 722877 h 1128882"/>
              <a:gd name="connsiteX3" fmla="*/ 576477 w 1375263"/>
              <a:gd name="connsiteY3" fmla="*/ 912698 h 1128882"/>
              <a:gd name="connsiteX4" fmla="*/ 416373 w 1375263"/>
              <a:gd name="connsiteY4" fmla="*/ 519875 h 1128882"/>
              <a:gd name="connsiteX5" fmla="*/ 825460 w 1375263"/>
              <a:gd name="connsiteY5" fmla="*/ 676049 h 1128882"/>
              <a:gd name="connsiteX6" fmla="*/ 722120 w 1375263"/>
              <a:gd name="connsiteY6" fmla="*/ 270588 h 1128882"/>
              <a:gd name="connsiteX7" fmla="*/ 1020699 w 1375263"/>
              <a:gd name="connsiteY7" fmla="*/ 531846 h 1128882"/>
              <a:gd name="connsiteX8" fmla="*/ 936724 w 1375263"/>
              <a:gd name="connsiteY8" fmla="*/ 158621 h 1128882"/>
              <a:gd name="connsiteX9" fmla="*/ 1123336 w 1375263"/>
              <a:gd name="connsiteY9" fmla="*/ 205274 h 1128882"/>
              <a:gd name="connsiteX10" fmla="*/ 1375263 w 1375263"/>
              <a:gd name="connsiteY10" fmla="*/ 0 h 1128882"/>
              <a:gd name="connsiteX0" fmla="*/ 0 w 1304885"/>
              <a:gd name="connsiteY0" fmla="*/ 1227858 h 1227858"/>
              <a:gd name="connsiteX1" fmla="*/ 201037 w 1304885"/>
              <a:gd name="connsiteY1" fmla="*/ 965693 h 1227858"/>
              <a:gd name="connsiteX2" fmla="*/ 207204 w 1304885"/>
              <a:gd name="connsiteY2" fmla="*/ 722877 h 1227858"/>
              <a:gd name="connsiteX3" fmla="*/ 506099 w 1304885"/>
              <a:gd name="connsiteY3" fmla="*/ 912698 h 1227858"/>
              <a:gd name="connsiteX4" fmla="*/ 345995 w 1304885"/>
              <a:gd name="connsiteY4" fmla="*/ 519875 h 1227858"/>
              <a:gd name="connsiteX5" fmla="*/ 755082 w 1304885"/>
              <a:gd name="connsiteY5" fmla="*/ 676049 h 1227858"/>
              <a:gd name="connsiteX6" fmla="*/ 651742 w 1304885"/>
              <a:gd name="connsiteY6" fmla="*/ 270588 h 1227858"/>
              <a:gd name="connsiteX7" fmla="*/ 950321 w 1304885"/>
              <a:gd name="connsiteY7" fmla="*/ 531846 h 1227858"/>
              <a:gd name="connsiteX8" fmla="*/ 866346 w 1304885"/>
              <a:gd name="connsiteY8" fmla="*/ 158621 h 1227858"/>
              <a:gd name="connsiteX9" fmla="*/ 1052958 w 1304885"/>
              <a:gd name="connsiteY9" fmla="*/ 205274 h 1227858"/>
              <a:gd name="connsiteX10" fmla="*/ 1304885 w 1304885"/>
              <a:gd name="connsiteY10" fmla="*/ 0 h 1227858"/>
              <a:gd name="connsiteX0" fmla="*/ 0 w 1304885"/>
              <a:gd name="connsiteY0" fmla="*/ 1227858 h 1227858"/>
              <a:gd name="connsiteX1" fmla="*/ 201037 w 1304885"/>
              <a:gd name="connsiteY1" fmla="*/ 965693 h 1227858"/>
              <a:gd name="connsiteX2" fmla="*/ 207204 w 1304885"/>
              <a:gd name="connsiteY2" fmla="*/ 722877 h 1227858"/>
              <a:gd name="connsiteX3" fmla="*/ 506099 w 1304885"/>
              <a:gd name="connsiteY3" fmla="*/ 912698 h 1227858"/>
              <a:gd name="connsiteX4" fmla="*/ 408240 w 1304885"/>
              <a:gd name="connsiteY4" fmla="*/ 460712 h 1227858"/>
              <a:gd name="connsiteX5" fmla="*/ 755082 w 1304885"/>
              <a:gd name="connsiteY5" fmla="*/ 676049 h 1227858"/>
              <a:gd name="connsiteX6" fmla="*/ 651742 w 1304885"/>
              <a:gd name="connsiteY6" fmla="*/ 270588 h 1227858"/>
              <a:gd name="connsiteX7" fmla="*/ 950321 w 1304885"/>
              <a:gd name="connsiteY7" fmla="*/ 531846 h 1227858"/>
              <a:gd name="connsiteX8" fmla="*/ 866346 w 1304885"/>
              <a:gd name="connsiteY8" fmla="*/ 158621 h 1227858"/>
              <a:gd name="connsiteX9" fmla="*/ 1052958 w 1304885"/>
              <a:gd name="connsiteY9" fmla="*/ 205274 h 1227858"/>
              <a:gd name="connsiteX10" fmla="*/ 1304885 w 1304885"/>
              <a:gd name="connsiteY10" fmla="*/ 0 h 1227858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281243 w 1378924"/>
              <a:gd name="connsiteY2" fmla="*/ 722877 h 1257209"/>
              <a:gd name="connsiteX3" fmla="*/ 580138 w 1378924"/>
              <a:gd name="connsiteY3" fmla="*/ 912698 h 1257209"/>
              <a:gd name="connsiteX4" fmla="*/ 482279 w 1378924"/>
              <a:gd name="connsiteY4" fmla="*/ 460712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24360 w 1378924"/>
              <a:gd name="connsiteY7" fmla="*/ 531846 h 1257209"/>
              <a:gd name="connsiteX8" fmla="*/ 940385 w 1378924"/>
              <a:gd name="connsiteY8" fmla="*/ 158621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281243 w 1378924"/>
              <a:gd name="connsiteY2" fmla="*/ 722877 h 1257209"/>
              <a:gd name="connsiteX3" fmla="*/ 580138 w 1378924"/>
              <a:gd name="connsiteY3" fmla="*/ 912698 h 1257209"/>
              <a:gd name="connsiteX4" fmla="*/ 482279 w 1378924"/>
              <a:gd name="connsiteY4" fmla="*/ 460712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24360 w 1378924"/>
              <a:gd name="connsiteY7" fmla="*/ 531846 h 1257209"/>
              <a:gd name="connsiteX8" fmla="*/ 940385 w 1378924"/>
              <a:gd name="connsiteY8" fmla="*/ 158621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281243 w 1378924"/>
              <a:gd name="connsiteY2" fmla="*/ 722877 h 1257209"/>
              <a:gd name="connsiteX3" fmla="*/ 580138 w 1378924"/>
              <a:gd name="connsiteY3" fmla="*/ 912698 h 1257209"/>
              <a:gd name="connsiteX4" fmla="*/ 482279 w 1378924"/>
              <a:gd name="connsiteY4" fmla="*/ 460712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24360 w 1378924"/>
              <a:gd name="connsiteY7" fmla="*/ 531846 h 1257209"/>
              <a:gd name="connsiteX8" fmla="*/ 940385 w 1378924"/>
              <a:gd name="connsiteY8" fmla="*/ 158621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307240 w 1378924"/>
              <a:gd name="connsiteY2" fmla="*/ 642729 h 1257209"/>
              <a:gd name="connsiteX3" fmla="*/ 580138 w 1378924"/>
              <a:gd name="connsiteY3" fmla="*/ 912698 h 1257209"/>
              <a:gd name="connsiteX4" fmla="*/ 482279 w 1378924"/>
              <a:gd name="connsiteY4" fmla="*/ 460712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24360 w 1378924"/>
              <a:gd name="connsiteY7" fmla="*/ 531846 h 1257209"/>
              <a:gd name="connsiteX8" fmla="*/ 940385 w 1378924"/>
              <a:gd name="connsiteY8" fmla="*/ 158621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307240 w 1378924"/>
              <a:gd name="connsiteY2" fmla="*/ 642729 h 1257209"/>
              <a:gd name="connsiteX3" fmla="*/ 652885 w 1378924"/>
              <a:gd name="connsiteY3" fmla="*/ 834754 h 1257209"/>
              <a:gd name="connsiteX4" fmla="*/ 482279 w 1378924"/>
              <a:gd name="connsiteY4" fmla="*/ 460712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24360 w 1378924"/>
              <a:gd name="connsiteY7" fmla="*/ 531846 h 1257209"/>
              <a:gd name="connsiteX8" fmla="*/ 940385 w 1378924"/>
              <a:gd name="connsiteY8" fmla="*/ 158621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307240 w 1378924"/>
              <a:gd name="connsiteY2" fmla="*/ 642729 h 1257209"/>
              <a:gd name="connsiteX3" fmla="*/ 652885 w 1378924"/>
              <a:gd name="connsiteY3" fmla="*/ 834754 h 1257209"/>
              <a:gd name="connsiteX4" fmla="*/ 537670 w 1378924"/>
              <a:gd name="connsiteY4" fmla="*/ 450704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24360 w 1378924"/>
              <a:gd name="connsiteY7" fmla="*/ 531846 h 1257209"/>
              <a:gd name="connsiteX8" fmla="*/ 940385 w 1378924"/>
              <a:gd name="connsiteY8" fmla="*/ 158621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307240 w 1378924"/>
              <a:gd name="connsiteY2" fmla="*/ 642729 h 1257209"/>
              <a:gd name="connsiteX3" fmla="*/ 652885 w 1378924"/>
              <a:gd name="connsiteY3" fmla="*/ 834754 h 1257209"/>
              <a:gd name="connsiteX4" fmla="*/ 537670 w 1378924"/>
              <a:gd name="connsiteY4" fmla="*/ 450704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24360 w 1378924"/>
              <a:gd name="connsiteY7" fmla="*/ 531846 h 1257209"/>
              <a:gd name="connsiteX8" fmla="*/ 921720 w 1378924"/>
              <a:gd name="connsiteY8" fmla="*/ 143464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  <a:gd name="connsiteX0" fmla="*/ 0 w 1378924"/>
              <a:gd name="connsiteY0" fmla="*/ 1257209 h 1257209"/>
              <a:gd name="connsiteX1" fmla="*/ 275076 w 1378924"/>
              <a:gd name="connsiteY1" fmla="*/ 965693 h 1257209"/>
              <a:gd name="connsiteX2" fmla="*/ 307240 w 1378924"/>
              <a:gd name="connsiteY2" fmla="*/ 642729 h 1257209"/>
              <a:gd name="connsiteX3" fmla="*/ 652885 w 1378924"/>
              <a:gd name="connsiteY3" fmla="*/ 834754 h 1257209"/>
              <a:gd name="connsiteX4" fmla="*/ 537670 w 1378924"/>
              <a:gd name="connsiteY4" fmla="*/ 450704 h 1257209"/>
              <a:gd name="connsiteX5" fmla="*/ 829121 w 1378924"/>
              <a:gd name="connsiteY5" fmla="*/ 676049 h 1257209"/>
              <a:gd name="connsiteX6" fmla="*/ 725781 w 1378924"/>
              <a:gd name="connsiteY6" fmla="*/ 270588 h 1257209"/>
              <a:gd name="connsiteX7" fmla="*/ 1036935 w 1378924"/>
              <a:gd name="connsiteY7" fmla="*/ 489109 h 1257209"/>
              <a:gd name="connsiteX8" fmla="*/ 921720 w 1378924"/>
              <a:gd name="connsiteY8" fmla="*/ 143464 h 1257209"/>
              <a:gd name="connsiteX9" fmla="*/ 1126997 w 1378924"/>
              <a:gd name="connsiteY9" fmla="*/ 205274 h 1257209"/>
              <a:gd name="connsiteX10" fmla="*/ 1378924 w 1378924"/>
              <a:gd name="connsiteY10" fmla="*/ 0 h 12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8924" h="1257209">
                <a:moveTo>
                  <a:pt x="0" y="1257209"/>
                </a:moveTo>
                <a:cubicBezTo>
                  <a:pt x="149968" y="1110340"/>
                  <a:pt x="183384" y="1062865"/>
                  <a:pt x="275076" y="965693"/>
                </a:cubicBezTo>
                <a:cubicBezTo>
                  <a:pt x="325730" y="770640"/>
                  <a:pt x="244272" y="664552"/>
                  <a:pt x="307240" y="642729"/>
                </a:cubicBezTo>
                <a:cubicBezTo>
                  <a:pt x="370208" y="620906"/>
                  <a:pt x="614480" y="866758"/>
                  <a:pt x="652885" y="834754"/>
                </a:cubicBezTo>
                <a:cubicBezTo>
                  <a:pt x="691290" y="802750"/>
                  <a:pt x="508297" y="477155"/>
                  <a:pt x="537670" y="450704"/>
                </a:cubicBezTo>
                <a:cubicBezTo>
                  <a:pt x="567043" y="424253"/>
                  <a:pt x="797769" y="706068"/>
                  <a:pt x="829121" y="676049"/>
                </a:cubicBezTo>
                <a:cubicBezTo>
                  <a:pt x="860473" y="646030"/>
                  <a:pt x="691145" y="301745"/>
                  <a:pt x="725781" y="270588"/>
                </a:cubicBezTo>
                <a:cubicBezTo>
                  <a:pt x="760417" y="239431"/>
                  <a:pt x="1004279" y="510296"/>
                  <a:pt x="1036935" y="489109"/>
                </a:cubicBezTo>
                <a:cubicBezTo>
                  <a:pt x="1069592" y="467922"/>
                  <a:pt x="906710" y="190770"/>
                  <a:pt x="921720" y="143464"/>
                </a:cubicBezTo>
                <a:cubicBezTo>
                  <a:pt x="936730" y="96158"/>
                  <a:pt x="1050796" y="229185"/>
                  <a:pt x="1126997" y="205274"/>
                </a:cubicBezTo>
                <a:cubicBezTo>
                  <a:pt x="1203198" y="181363"/>
                  <a:pt x="1363373" y="34990"/>
                  <a:pt x="1378924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88995" y="962380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true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T</a:t>
            </a:r>
            <a:endParaRPr lang="en-US" sz="32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7448941" y="1673289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true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T</a:t>
            </a:r>
            <a:endParaRPr lang="en-US" sz="3200" baseline="-25000" dirty="0"/>
          </a:p>
        </p:txBody>
      </p:sp>
      <p:graphicFrame>
        <p:nvGraphicFramePr>
          <p:cNvPr id="1204227" name="Object 3"/>
          <p:cNvGraphicFramePr>
            <a:graphicFrameLocks noChangeAspect="1"/>
          </p:cNvGraphicFramePr>
          <p:nvPr/>
        </p:nvGraphicFramePr>
        <p:xfrm>
          <a:off x="3169282" y="3621025"/>
          <a:ext cx="2185988" cy="1035050"/>
        </p:xfrm>
        <a:graphic>
          <a:graphicData uri="http://schemas.openxmlformats.org/presentationml/2006/ole">
            <p:oleObj spid="_x0000_s1204227" name="משוואה" r:id="rId5" imgW="965160" imgH="457200" progId="Equation.3">
              <p:embed/>
            </p:oleObj>
          </a:graphicData>
        </a:graphic>
      </p:graphicFrame>
      <p:graphicFrame>
        <p:nvGraphicFramePr>
          <p:cNvPr id="1204228" name="Object 4"/>
          <p:cNvGraphicFramePr>
            <a:graphicFrameLocks noChangeAspect="1"/>
          </p:cNvGraphicFramePr>
          <p:nvPr/>
        </p:nvGraphicFramePr>
        <p:xfrm>
          <a:off x="3880710" y="4924910"/>
          <a:ext cx="1466850" cy="1035050"/>
        </p:xfrm>
        <a:graphic>
          <a:graphicData uri="http://schemas.openxmlformats.org/presentationml/2006/ole">
            <p:oleObj spid="_x0000_s1204228" name="משוואה" r:id="rId6" imgW="647640" imgH="457200" progId="Equation.3">
              <p:embed/>
            </p:oleObj>
          </a:graphicData>
        </a:graphic>
      </p:graphicFrame>
      <p:sp>
        <p:nvSpPr>
          <p:cNvPr id="69" name="Down Arrow 68"/>
          <p:cNvSpPr/>
          <p:nvPr/>
        </p:nvSpPr>
        <p:spPr>
          <a:xfrm>
            <a:off x="4072735" y="4694480"/>
            <a:ext cx="806505" cy="42245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891323" y="6002135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Step 1: binary scaling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0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0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4" grpId="0" animBg="1"/>
      <p:bldP spid="65" grpId="0"/>
      <p:bldP spid="68" grpId="0"/>
      <p:bldP spid="69" grpId="0" animBg="1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Binary scaling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8740" y="5733300"/>
            <a:ext cx="7093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High statistics measurement of Z and photons by ATLAS</a:t>
            </a:r>
          </a:p>
          <a:p>
            <a:r>
              <a:rPr lang="en-US" sz="2000" b="1" dirty="0" smtClean="0"/>
              <a:t>Is consistent with the binary scaling</a:t>
            </a:r>
            <a:endParaRPr lang="en-US" sz="2000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20</a:t>
            </a:fld>
            <a:endParaRPr lang="en-US" altLang="zh-CN"/>
          </a:p>
        </p:txBody>
      </p:sp>
      <p:pic>
        <p:nvPicPr>
          <p:cNvPr id="1219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1" y="647303"/>
            <a:ext cx="4881744" cy="49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50" y="647303"/>
            <a:ext cx="4072735" cy="500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Administrator\Desktop\fig_04b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52485" y="855865"/>
            <a:ext cx="4533595" cy="434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1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Nuclear modification factor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1195" y="6078945"/>
            <a:ext cx="566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Consistent with unity for all measured points</a:t>
            </a:r>
            <a:endParaRPr lang="en-US" sz="20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21</a:t>
            </a:fld>
            <a:endParaRPr lang="en-US" altLang="zh-CN"/>
          </a:p>
        </p:txBody>
      </p:sp>
      <p:pic>
        <p:nvPicPr>
          <p:cNvPr id="1217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4" y="740650"/>
            <a:ext cx="4881711" cy="51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7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5" y="754142"/>
            <a:ext cx="4158476" cy="513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7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485" y="817460"/>
            <a:ext cx="4543046" cy="4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1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Binary scaling </a:t>
            </a: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Wingdings" pitchFamily="2" charset="2"/>
              </a:rPr>
              <a:t> zero</a:t>
            </a: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flow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4940" y="5810110"/>
            <a:ext cx="467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= −0.011 ± 0.018(stat.) ± 0.014(sys.)</a:t>
            </a:r>
            <a:endParaRPr lang="en-US" sz="20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22</a:t>
            </a:fld>
            <a:endParaRPr lang="en-US" altLang="zh-CN"/>
          </a:p>
        </p:txBody>
      </p:sp>
      <p:pic>
        <p:nvPicPr>
          <p:cNvPr id="1218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740650"/>
            <a:ext cx="842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In summary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083394" name="AutoShape 2" descr="https://www.phenix.bnl.gov/phenix/WWW/p/draft/cmv/tshirt_2011/Ra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066" y="740650"/>
            <a:ext cx="8332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ATLAS measured Z, W and photons using 2010 and 2011 data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shape of the 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 distribution for photons and Z are consistent with the JETPHOX and PYTHIA generators.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For Z the rapidity distribution is also consistent with PYTHIA.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total yields integrated in the |y| &lt; 2.5 for Z and |</a:t>
            </a:r>
            <a:r>
              <a:rPr lang="el-GR" sz="2000" b="1" dirty="0" smtClean="0">
                <a:latin typeface="Arial"/>
                <a:cs typeface="Arial"/>
              </a:rPr>
              <a:t>η</a:t>
            </a:r>
            <a:r>
              <a:rPr lang="en-US" sz="2000" b="1" dirty="0" smtClean="0"/>
              <a:t>| &lt;1.3 are consistent with the binary scaling.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Nuclear modification factor (RPC) for Z and generator normalized for photons agree with unity as a function of </a:t>
            </a:r>
            <a:r>
              <a:rPr lang="en-US" sz="2000" b="1" dirty="0" err="1" smtClean="0"/>
              <a:t>pT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Z elliptic flow is consistent </a:t>
            </a:r>
            <a:r>
              <a:rPr lang="en-US" sz="2000" b="1" smtClean="0"/>
              <a:t>with zero.</a:t>
            </a:r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2468875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Backups</a:t>
            </a:r>
            <a:endParaRPr lang="en-US" altLang="zh-CN" sz="96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083394" name="AutoShape 2" descr="https://www.phenix.bnl.gov/phenix/WWW/p/draft/cmv/tshirt_2011/Ra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85292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Not a final version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Photon flow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968706" name="AutoShape 2" descr="https://www.phenix.bnl.gov/phenix/WWW/plots/archive/p0820/01/03_eta_gamma_pi0_raa_combine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8708" name="AutoShape 4" descr="https://www.phenix.bnl.gov/phenix/WWW/plots/archive/p0820/01/03_eta_gamma_pi0_raa_combine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8100" y="6591300"/>
            <a:ext cx="7183845" cy="266700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8642930" y="6600678"/>
            <a:ext cx="442912" cy="207962"/>
          </a:xfrm>
        </p:spPr>
        <p:txBody>
          <a:bodyPr/>
          <a:lstStyle/>
          <a:p>
            <a:fld id="{607F12AE-D1E3-4A4D-85F1-2B4A3FFE2B92}" type="slidenum">
              <a:rPr lang="zh-CN" altLang="en-US" smtClean="0"/>
              <a:pPr/>
              <a:t>26</a:t>
            </a:fld>
            <a:endParaRPr lang="en-US" altLang="zh-CN"/>
          </a:p>
        </p:txBody>
      </p:sp>
      <p:pic>
        <p:nvPicPr>
          <p:cNvPr id="120320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5225" y="779055"/>
            <a:ext cx="9409225" cy="431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455315" y="587030"/>
            <a:ext cx="3149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(PHENIX) arXiv:1105.4126 [</a:t>
            </a:r>
            <a:r>
              <a:rPr lang="en-US" b="1" dirty="0" err="1" smtClean="0"/>
              <a:t>nucl</a:t>
            </a:r>
            <a:r>
              <a:rPr lang="en-US" b="1" dirty="0" smtClean="0"/>
              <a:t>-ex]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Asymmetry result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dirty="0" smtClean="0"/>
              <a:t>Sasha </a:t>
            </a:r>
            <a:r>
              <a:rPr lang="en-US" altLang="zh-CN" dirty="0" err="1" smtClean="0"/>
              <a:t>Milov</a:t>
            </a:r>
            <a:r>
              <a:rPr lang="en-US" altLang="zh-CN" dirty="0" smtClean="0"/>
              <a:t>          </a:t>
            </a:r>
            <a:r>
              <a:rPr lang="el-GR" altLang="zh-CN" dirty="0" smtClean="0"/>
              <a:t>γ,</a:t>
            </a:r>
            <a:r>
              <a:rPr lang="en-US" altLang="zh-CN" dirty="0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27</a:t>
            </a:fld>
            <a:endParaRPr lang="en-US" altLang="zh-CN"/>
          </a:p>
        </p:txBody>
      </p:sp>
      <p:pic>
        <p:nvPicPr>
          <p:cNvPr id="1225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1511"/>
            <a:ext cx="4733700" cy="43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5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262" y="1431940"/>
            <a:ext cx="4406933" cy="41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Candidate selection: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dirty="0" smtClean="0"/>
              <a:t>Sasha </a:t>
            </a:r>
            <a:r>
              <a:rPr lang="en-US" altLang="zh-CN" dirty="0" err="1" smtClean="0"/>
              <a:t>Milov</a:t>
            </a:r>
            <a:r>
              <a:rPr lang="en-US" altLang="zh-CN" dirty="0" smtClean="0"/>
              <a:t>          </a:t>
            </a:r>
            <a:r>
              <a:rPr lang="el-GR" altLang="zh-CN" dirty="0" smtClean="0"/>
              <a:t>γ,</a:t>
            </a:r>
            <a:r>
              <a:rPr lang="en-US" altLang="zh-CN" dirty="0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28</a:t>
            </a:fld>
            <a:endParaRPr lang="en-US" altLang="zh-CN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60460" y="779055"/>
            <a:ext cx="5480815" cy="55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Photon reconstruction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29</a:t>
            </a:fld>
            <a:endParaRPr lang="en-US" altLang="zh-CN"/>
          </a:p>
        </p:txBody>
      </p:sp>
      <p:pic>
        <p:nvPicPr>
          <p:cNvPr id="1224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50" y="663840"/>
            <a:ext cx="7010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7880" y="6155755"/>
            <a:ext cx="510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by P. Steinberg  May, 29 </a:t>
            </a:r>
            <a:r>
              <a:rPr lang="en-US" b="1" dirty="0" smtClean="0">
                <a:hlinkClick r:id="rId3"/>
              </a:rPr>
              <a:t>ATLAS-CONF-2012-051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25" y="5733300"/>
            <a:ext cx="355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σ(E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)/E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a ⊕ b/√E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⊕ c/E</a:t>
            </a:r>
            <a:r>
              <a:rPr lang="fr-FR" sz="2000" b="1" baseline="-25000" dirty="0" smtClean="0"/>
              <a:t>T</a:t>
            </a:r>
            <a:endParaRPr lang="en-US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Photons in HI.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8100" y="6591300"/>
            <a:ext cx="7183845" cy="266700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8642930" y="6600678"/>
            <a:ext cx="442912" cy="207962"/>
          </a:xfrm>
        </p:spPr>
        <p:txBody>
          <a:bodyPr/>
          <a:lstStyle/>
          <a:p>
            <a:fld id="{607F12AE-D1E3-4A4D-85F1-2B4A3FFE2B92}" type="slidenum">
              <a:rPr lang="zh-CN" altLang="en-US" smtClean="0"/>
              <a:pPr/>
              <a:t>3</a:t>
            </a:fld>
            <a:endParaRPr lang="en-US" altLang="zh-CN"/>
          </a:p>
        </p:txBody>
      </p:sp>
      <p:pic>
        <p:nvPicPr>
          <p:cNvPr id="728098" name="Picture 34" descr="int_npart_final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79"/>
          <a:stretch>
            <a:fillRect/>
          </a:stretch>
        </p:blipFill>
        <p:spPr bwMode="auto">
          <a:xfrm>
            <a:off x="230430" y="549275"/>
            <a:ext cx="4032250" cy="27336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68706" name="AutoShape 2" descr="https://www.phenix.bnl.gov/phenix/WWW/plots/archive/p0820/01/03_eta_gamma_pi0_raa_combine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8708" name="AutoShape 4" descr="https://www.phenix.bnl.gov/phenix/WWW/plots/archive/p0820/01/03_eta_gamma_pi0_raa_combine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68709" name="Picture 5" descr="C:\Users\Administrator\Desktop\03_eta_gamma_pi0_raa_combined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9240" y="587030"/>
            <a:ext cx="3802095" cy="2578858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0" y="3121761"/>
            <a:ext cx="8374095" cy="3072400"/>
            <a:chOff x="0" y="3121761"/>
            <a:chExt cx="8374095" cy="30724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60"/>
            <a:stretch>
              <a:fillRect/>
            </a:stretch>
          </p:blipFill>
          <p:spPr bwMode="auto">
            <a:xfrm>
              <a:off x="0" y="3121761"/>
              <a:ext cx="4187950" cy="299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7549" r="61307"/>
            <a:stretch>
              <a:fillRect/>
            </a:stretch>
          </p:blipFill>
          <p:spPr bwMode="auto">
            <a:xfrm>
              <a:off x="4303165" y="3352191"/>
              <a:ext cx="4070930" cy="284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5954580" y="3659430"/>
              <a:ext cx="2064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arXiv:0397962 [</a:t>
              </a:r>
              <a:r>
                <a:rPr lang="en-US" dirty="0" err="1" smtClean="0"/>
                <a:t>nucl</a:t>
              </a:r>
              <a:r>
                <a:rPr lang="en-US" dirty="0" smtClean="0"/>
                <a:t>-ex]</a:t>
              </a:r>
              <a:endParaRPr lang="en-US" dirty="0"/>
            </a:p>
          </p:txBody>
        </p:sp>
      </p:grp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24260" y="6040540"/>
            <a:ext cx="8487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No suppression of photons in HI collisions at LHC and at RHIC</a:t>
            </a:r>
            <a:endParaRPr lang="en-US" sz="2000" b="1" dirty="0"/>
          </a:p>
        </p:txBody>
      </p:sp>
      <p:sp>
        <p:nvSpPr>
          <p:cNvPr id="1266690" name="AutoShape 2" descr="https://www.phenix.bnl.gov/WWW/p/draft/sahlmul/plots/RAA_int_pt8_linx_gam_pi0_auau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5855" y="548625"/>
            <a:ext cx="8180265" cy="2701893"/>
            <a:chOff x="309045" y="535082"/>
            <a:chExt cx="8180265" cy="2701893"/>
          </a:xfrm>
        </p:grpSpPr>
        <p:pic>
          <p:nvPicPr>
            <p:cNvPr id="1266692" name="Picture 4" descr="C:\Users\Administrator\Documents\My Work\Talks\HP\HP2012\random_picts\raa_gampi0eta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0835" y="548625"/>
              <a:ext cx="3648475" cy="2688350"/>
            </a:xfrm>
            <a:prstGeom prst="rect">
              <a:avLst/>
            </a:prstGeom>
            <a:noFill/>
          </p:spPr>
        </p:pic>
        <p:pic>
          <p:nvPicPr>
            <p:cNvPr id="1266693" name="Picture 5" descr="C:\Users\Administrator\Documents\My Work\Talks\HP\HP2012\random_picts\RAA_int_pt8_linx_gam_pi0_auau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9045" y="535082"/>
              <a:ext cx="3802095" cy="258667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28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Bosons in HI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968706" name="AutoShape 2" descr="https://www.phenix.bnl.gov/phenix/WWW/plots/archive/p0820/01/03_eta_gamma_pi0_raa_combine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8708" name="AutoShape 4" descr="https://www.phenix.bnl.gov/phenix/WWW/plots/archive/p0820/01/03_eta_gamma_pi0_raa_combine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68710" name="Picture 6" descr="C:\Users\Administrator\Desktop\fig_04b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45" y="740651"/>
            <a:ext cx="4032525" cy="2995590"/>
          </a:xfrm>
          <a:prstGeom prst="rect">
            <a:avLst/>
          </a:prstGeom>
          <a:noFill/>
        </p:spPr>
      </p:pic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8100" y="6591300"/>
            <a:ext cx="7183845" cy="266700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8642930" y="6600678"/>
            <a:ext cx="442912" cy="207962"/>
          </a:xfrm>
        </p:spPr>
        <p:txBody>
          <a:bodyPr/>
          <a:lstStyle/>
          <a:p>
            <a:fld id="{607F12AE-D1E3-4A4D-85F1-2B4A3FFE2B92}" type="slidenum">
              <a:rPr lang="zh-CN" altLang="en-US" smtClean="0"/>
              <a:pPr/>
              <a:t>4</a:t>
            </a:fld>
            <a:endParaRPr lang="en-US" altLang="zh-CN"/>
          </a:p>
        </p:txBody>
      </p:sp>
      <p:pic>
        <p:nvPicPr>
          <p:cNvPr id="1147906" name="Picture 2" descr="https://atlas.web.cern.ch/Atlas/GROUPS/PHYSICS/CONFNOTES/ATLAS-CONF-2011-078/fig_0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810" y="740651"/>
            <a:ext cx="4032525" cy="2995589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530655" y="625435"/>
            <a:ext cx="2141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ATLAS-CONF-2011-078</a:t>
            </a:r>
            <a:endParaRPr lang="en-US" dirty="0"/>
          </a:p>
        </p:txBody>
      </p:sp>
      <p:pic>
        <p:nvPicPr>
          <p:cNvPr id="114790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450" y="3659430"/>
            <a:ext cx="3955715" cy="29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923525" y="3505810"/>
            <a:ext cx="20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PRL106, 212301 (2011)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846715" y="624898"/>
            <a:ext cx="2103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PLB697 (2011) 294-312</a:t>
            </a:r>
            <a:endParaRPr lang="en-US" b="1" dirty="0"/>
          </a:p>
        </p:txBody>
      </p:sp>
      <p:pic>
        <p:nvPicPr>
          <p:cNvPr id="123801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5620" y="3621025"/>
            <a:ext cx="3917310" cy="29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47340" y="3582083"/>
            <a:ext cx="3065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nucl-ex:1205.6334v1 </a:t>
            </a:r>
            <a:r>
              <a:rPr lang="en-US" b="1" dirty="0" smtClean="0"/>
              <a:t>29 May 2012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803017_01-A4-at-144-dp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34"/>
          <a:stretch>
            <a:fillRect/>
          </a:stretch>
        </p:blipFill>
        <p:spPr>
          <a:xfrm>
            <a:off x="0" y="2584090"/>
            <a:ext cx="5685745" cy="4147740"/>
          </a:xfrm>
          <a:prstGeom prst="rect">
            <a:avLst/>
          </a:prstGeom>
        </p:spPr>
      </p:pic>
      <p:pic>
        <p:nvPicPr>
          <p:cNvPr id="4" name="Picture 3" descr="0803014_01-A4-at-144-dp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64" b="6897"/>
          <a:stretch>
            <a:fillRect/>
          </a:stretch>
        </p:blipFill>
        <p:spPr>
          <a:xfrm>
            <a:off x="0" y="587030"/>
            <a:ext cx="4612900" cy="326442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The ATLAS detector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11" name="Picture 10" descr="0803015_01-A4-at-144-d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15"/>
          <a:stretch>
            <a:fillRect/>
          </a:stretch>
        </p:blipFill>
        <p:spPr>
          <a:xfrm>
            <a:off x="4381780" y="1739180"/>
            <a:ext cx="4762220" cy="365127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187950" y="2392065"/>
            <a:ext cx="1420985" cy="161301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23525" y="3697835"/>
            <a:ext cx="6644065" cy="7681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82180" y="5080415"/>
            <a:ext cx="5223080" cy="15362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341570" y="1892800"/>
            <a:ext cx="1997060" cy="14593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4690" y="1047890"/>
            <a:ext cx="3994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Muon</a:t>
            </a:r>
            <a:r>
              <a:rPr lang="en-US" sz="2000" b="1" dirty="0" smtClean="0"/>
              <a:t> spectrometer (MS)</a:t>
            </a:r>
          </a:p>
          <a:p>
            <a:r>
              <a:rPr lang="en-US" sz="2000" b="1" dirty="0" smtClean="0"/>
              <a:t>|η|&lt;2.7 </a:t>
            </a:r>
          </a:p>
          <a:p>
            <a:r>
              <a:rPr lang="en-US" sz="2000" b="1" dirty="0" smtClean="0"/>
              <a:t>Shielded by Calorimeter</a:t>
            </a:r>
          </a:p>
          <a:p>
            <a:r>
              <a:rPr lang="en-US" sz="2000" b="1" dirty="0" smtClean="0"/>
              <a:t>Tracking in </a:t>
            </a:r>
            <a:r>
              <a:rPr lang="en-US" sz="2000" b="1" dirty="0" err="1" smtClean="0"/>
              <a:t>torroidal</a:t>
            </a:r>
            <a:r>
              <a:rPr lang="en-US" sz="2000" b="1" dirty="0" smtClean="0"/>
              <a:t> B field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28160" y="663840"/>
            <a:ext cx="4915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EM calorimeter (</a:t>
            </a:r>
            <a:r>
              <a:rPr lang="en-US" sz="2000" b="1" dirty="0" err="1" smtClean="0"/>
              <a:t>LAr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|η|&lt;3.2, 3 layers + </a:t>
            </a:r>
            <a:r>
              <a:rPr lang="en-US" sz="2000" b="1" dirty="0" err="1" smtClean="0"/>
              <a:t>presampler</a:t>
            </a:r>
            <a:r>
              <a:rPr lang="en-US" sz="2000" b="1" dirty="0" smtClean="0"/>
              <a:t>, 22X</a:t>
            </a:r>
            <a:r>
              <a:rPr lang="en-US" sz="2000" b="1" baseline="-25000" dirty="0" smtClean="0"/>
              <a:t>0</a:t>
            </a:r>
            <a:endParaRPr lang="en-US" sz="2000" b="1" dirty="0" smtClean="0"/>
          </a:p>
          <a:p>
            <a:r>
              <a:rPr lang="en-US" sz="2000" b="1" dirty="0" smtClean="0"/>
              <a:t>e/γ trigger, identification; </a:t>
            </a:r>
          </a:p>
          <a:p>
            <a:r>
              <a:rPr lang="en-US" sz="2000" b="1" dirty="0" smtClean="0"/>
              <a:t>Granularity: 0.025x0.025 180x10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chan.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2234" y="4293573"/>
            <a:ext cx="4608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Inner Detectors (ID)</a:t>
            </a:r>
          </a:p>
          <a:p>
            <a:r>
              <a:rPr lang="en-US" sz="2000" b="1" i="1" dirty="0" smtClean="0"/>
              <a:t>|η|&lt;2.5 B (axial) =2T</a:t>
            </a:r>
          </a:p>
          <a:p>
            <a:r>
              <a:rPr lang="en-US" sz="2000" b="1" i="1" dirty="0" smtClean="0"/>
              <a:t>Pixels (Si): </a:t>
            </a:r>
            <a:r>
              <a:rPr lang="en-US" sz="2000" b="1" i="1" dirty="0" err="1" smtClean="0"/>
              <a:t>σ</a:t>
            </a:r>
            <a:r>
              <a:rPr lang="en-US" sz="2000" b="1" i="1" dirty="0" smtClean="0"/>
              <a:t> = 10 </a:t>
            </a:r>
            <a:r>
              <a:rPr lang="en-US" sz="2000" b="1" i="1" dirty="0" err="1" smtClean="0"/>
              <a:t>μm</a:t>
            </a:r>
            <a:r>
              <a:rPr lang="en-US" sz="2000" b="1" i="1" dirty="0" smtClean="0"/>
              <a:t> [</a:t>
            </a:r>
            <a:r>
              <a:rPr lang="en-US" sz="2000" b="1" i="1" dirty="0" err="1" smtClean="0"/>
              <a:t>rφ</a:t>
            </a:r>
            <a:r>
              <a:rPr lang="en-US" sz="2000" b="1" i="1" dirty="0" smtClean="0"/>
              <a:t>]</a:t>
            </a:r>
          </a:p>
          <a:p>
            <a:r>
              <a:rPr lang="en-US" sz="2000" b="1" i="1" dirty="0" smtClean="0"/>
              <a:t>80M channels; 3 layers and 3 disks;</a:t>
            </a:r>
          </a:p>
          <a:p>
            <a:r>
              <a:rPr lang="en-US" sz="2000" b="1" i="1" dirty="0" smtClean="0"/>
              <a:t>SCT (106 Si strips ): σ = 17 </a:t>
            </a:r>
            <a:r>
              <a:rPr lang="en-US" sz="2000" b="1" i="1" dirty="0" err="1" smtClean="0"/>
              <a:t>μm</a:t>
            </a:r>
            <a:r>
              <a:rPr lang="en-US" sz="2000" b="1" i="1" dirty="0" smtClean="0"/>
              <a:t> [</a:t>
            </a:r>
            <a:r>
              <a:rPr lang="en-US" sz="2000" b="1" i="1" dirty="0" err="1" smtClean="0"/>
              <a:t>rφ</a:t>
            </a:r>
            <a:r>
              <a:rPr lang="en-US" sz="2000" b="1" i="1" dirty="0" smtClean="0"/>
              <a:t>]</a:t>
            </a:r>
          </a:p>
          <a:p>
            <a:r>
              <a:rPr lang="en-US" sz="2000" b="1" i="1" dirty="0" smtClean="0"/>
              <a:t>4 double layers, </a:t>
            </a:r>
            <a:r>
              <a:rPr lang="en-US" sz="2000" b="1" i="1" dirty="0" smtClean="0"/>
              <a:t>9 </a:t>
            </a:r>
            <a:r>
              <a:rPr lang="en-US" sz="2000" b="1" i="1" dirty="0" smtClean="0"/>
              <a:t>disks 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dministrator\Desktop\sumLumiByDayUrgent201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03"/>
          <a:stretch>
            <a:fillRect/>
          </a:stretch>
        </p:blipFill>
        <p:spPr bwMode="auto">
          <a:xfrm>
            <a:off x="347450" y="817460"/>
            <a:ext cx="3782231" cy="2935177"/>
          </a:xfrm>
          <a:prstGeom prst="rect">
            <a:avLst/>
          </a:prstGeom>
          <a:noFill/>
        </p:spPr>
      </p:pic>
      <p:pic>
        <p:nvPicPr>
          <p:cNvPr id="14" name="Picture 2" descr="C:\Users\Administrator\Desktop\sumLumiByDayUrgen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87"/>
          <a:stretch>
            <a:fillRect/>
          </a:stretch>
        </p:blipFill>
        <p:spPr bwMode="auto">
          <a:xfrm>
            <a:off x="4917645" y="779055"/>
            <a:ext cx="3823305" cy="299239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215865" y="1261924"/>
            <a:ext cx="74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2011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Data samples.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57520" y="1969610"/>
            <a:ext cx="1382580" cy="1190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77145" y="1969610"/>
            <a:ext cx="25731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724150" y="3220579"/>
            <a:ext cx="2585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20585" y="131672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6D6FA6BC-5C36-4590-9DAC-AB242D95D013}" type="slidenum">
              <a:rPr lang="zh-CN" altLang="en-US" smtClean="0"/>
              <a:pPr/>
              <a:t>6</a:t>
            </a:fld>
            <a:endParaRPr lang="en-US" altLang="zh-CN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08310" y="4312315"/>
          <a:ext cx="77962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462"/>
                <a:gridCol w="2065766"/>
                <a:gridCol w="36569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n-lt"/>
                        </a:rPr>
                        <a:t>Run: 	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2011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n-lt"/>
                        </a:rPr>
                        <a:t>L</a:t>
                      </a:r>
                      <a:r>
                        <a:rPr lang="en-US" sz="2400" b="1" baseline="-25000" dirty="0" smtClean="0">
                          <a:latin typeface="+mn-lt"/>
                        </a:rPr>
                        <a:t>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8ub</a:t>
                      </a:r>
                      <a:r>
                        <a:rPr lang="en-US" sz="2400" b="1" baseline="30000" dirty="0" smtClean="0">
                          <a:latin typeface="+mn-lt"/>
                        </a:rPr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0.15nb</a:t>
                      </a:r>
                      <a:r>
                        <a:rPr lang="en-US" sz="2400" b="1" baseline="30000" dirty="0" smtClean="0">
                          <a:latin typeface="+mn-lt"/>
                        </a:rPr>
                        <a:t>-1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n-lt"/>
                        </a:rPr>
                        <a:t>Triggers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Min Bias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(e), </a:t>
                      </a:r>
                      <a:r>
                        <a:rPr lang="el-GR" sz="2400" b="1" dirty="0" smtClean="0">
                          <a:latin typeface="Arial"/>
                          <a:cs typeface="Arial"/>
                        </a:rPr>
                        <a:t>μ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400" b="1" dirty="0" smtClean="0">
                          <a:latin typeface="+mn-lt"/>
                        </a:rPr>
                        <a:t>jets, Min Bias, UPC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+mn-lt"/>
                        </a:rPr>
                        <a:t>N</a:t>
                      </a:r>
                      <a:r>
                        <a:rPr lang="en-US" sz="2400" b="1" baseline="-25000" dirty="0" err="1" smtClean="0">
                          <a:latin typeface="+mn-lt"/>
                        </a:rPr>
                        <a:t>events</a:t>
                      </a:r>
                      <a:r>
                        <a:rPr lang="en-US" sz="2400" b="1" dirty="0" smtClean="0">
                          <a:latin typeface="+mn-lt"/>
                        </a:rPr>
                        <a:t> (0-80)%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30-40M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750-800M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24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Centrality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1150977" name="Picture 1" descr="C:\Users\Administrator\Desktop\fig_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3595" y="3665379"/>
            <a:ext cx="4464526" cy="2850367"/>
          </a:xfrm>
          <a:prstGeom prst="rect">
            <a:avLst/>
          </a:prstGeom>
          <a:noFill/>
        </p:spPr>
      </p:pic>
      <p:pic>
        <p:nvPicPr>
          <p:cNvPr id="11509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4"/>
          <a:stretch>
            <a:fillRect/>
          </a:stretch>
        </p:blipFill>
        <p:spPr bwMode="auto">
          <a:xfrm>
            <a:off x="4533595" y="702245"/>
            <a:ext cx="4493385" cy="303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racking.pd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0" t="15359" r="7747" b="13318"/>
          <a:stretch>
            <a:fillRect/>
          </a:stretch>
        </p:blipFill>
        <p:spPr>
          <a:xfrm>
            <a:off x="0" y="241385"/>
            <a:ext cx="4495190" cy="361007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77770" y="2341417"/>
            <a:ext cx="1314548" cy="2189084"/>
            <a:chOff x="5877770" y="2297063"/>
            <a:chExt cx="1314548" cy="218908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5877770" y="2984309"/>
              <a:ext cx="0" cy="127140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85010" y="2850905"/>
              <a:ext cx="0" cy="146141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607465" y="2584090"/>
              <a:ext cx="0" cy="178684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192318" y="2297063"/>
              <a:ext cx="0" cy="2189084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303165" y="2084825"/>
            <a:ext cx="2342705" cy="768100"/>
            <a:chOff x="4303165" y="2084825"/>
            <a:chExt cx="2342705" cy="768100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4456785" y="2084825"/>
              <a:ext cx="2189085" cy="422455"/>
            </a:xfrm>
            <a:prstGeom prst="line">
              <a:avLst/>
            </a:prstGeom>
            <a:ln>
              <a:solidFill>
                <a:srgbClr val="FF66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418381" y="2430470"/>
              <a:ext cx="1728224" cy="192025"/>
            </a:xfrm>
            <a:prstGeom prst="line">
              <a:avLst/>
            </a:prstGeom>
            <a:ln>
              <a:solidFill>
                <a:srgbClr val="FF66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79975" y="2660900"/>
              <a:ext cx="1382580" cy="76810"/>
            </a:xfrm>
            <a:prstGeom prst="line">
              <a:avLst/>
            </a:prstGeom>
            <a:ln>
              <a:solidFill>
                <a:srgbClr val="FF66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303165" y="2814520"/>
              <a:ext cx="1267366" cy="38405"/>
            </a:xfrm>
            <a:prstGeom prst="line">
              <a:avLst/>
            </a:prstGeom>
            <a:ln>
              <a:solidFill>
                <a:srgbClr val="FF66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7"/>
          <p:cNvGrpSpPr/>
          <p:nvPr/>
        </p:nvGrpSpPr>
        <p:grpSpPr>
          <a:xfrm>
            <a:off x="309045" y="395005"/>
            <a:ext cx="4186145" cy="844910"/>
            <a:chOff x="1653220" y="1431940"/>
            <a:chExt cx="6534482" cy="1267365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653220" y="2075418"/>
              <a:ext cx="1028700" cy="623887"/>
              <a:chOff x="2950" y="3079"/>
              <a:chExt cx="648" cy="393"/>
            </a:xfrm>
          </p:grpSpPr>
          <p:sp>
            <p:nvSpPr>
              <p:cNvPr id="79" name="Oval 33"/>
              <p:cNvSpPr>
                <a:spLocks noChangeArrowheads="1"/>
              </p:cNvSpPr>
              <p:nvPr/>
            </p:nvSpPr>
            <p:spPr bwMode="auto">
              <a:xfrm>
                <a:off x="2950" y="3079"/>
                <a:ext cx="402" cy="393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34"/>
              <p:cNvSpPr>
                <a:spLocks noChangeArrowheads="1"/>
              </p:cNvSpPr>
              <p:nvPr/>
            </p:nvSpPr>
            <p:spPr bwMode="auto">
              <a:xfrm>
                <a:off x="3195" y="3079"/>
                <a:ext cx="403" cy="393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35"/>
              <p:cNvSpPr>
                <a:spLocks noChangeArrowheads="1"/>
              </p:cNvSpPr>
              <p:nvPr/>
            </p:nvSpPr>
            <p:spPr bwMode="auto">
              <a:xfrm>
                <a:off x="3195" y="3145"/>
                <a:ext cx="157" cy="2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3189420" y="1508750"/>
              <a:ext cx="935038" cy="604837"/>
              <a:chOff x="3735" y="3079"/>
              <a:chExt cx="589" cy="381"/>
            </a:xfrm>
          </p:grpSpPr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>
                <a:off x="3735" y="3079"/>
                <a:ext cx="403" cy="381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>
                <a:off x="3921" y="3079"/>
                <a:ext cx="403" cy="381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38"/>
              <p:cNvSpPr>
                <a:spLocks noChangeArrowheads="1"/>
              </p:cNvSpPr>
              <p:nvPr/>
            </p:nvSpPr>
            <p:spPr bwMode="auto">
              <a:xfrm>
                <a:off x="3921" y="3124"/>
                <a:ext cx="222" cy="2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4610405" y="1431940"/>
              <a:ext cx="852488" cy="604838"/>
              <a:chOff x="4512" y="3079"/>
              <a:chExt cx="537" cy="381"/>
            </a:xfrm>
          </p:grpSpPr>
          <p:sp>
            <p:nvSpPr>
              <p:cNvPr id="87" name="Oval 42"/>
              <p:cNvSpPr>
                <a:spLocks noChangeArrowheads="1"/>
              </p:cNvSpPr>
              <p:nvPr/>
            </p:nvSpPr>
            <p:spPr bwMode="auto">
              <a:xfrm>
                <a:off x="4512" y="3079"/>
                <a:ext cx="403" cy="381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43"/>
              <p:cNvSpPr>
                <a:spLocks noChangeArrowheads="1"/>
              </p:cNvSpPr>
              <p:nvPr/>
            </p:nvSpPr>
            <p:spPr bwMode="auto">
              <a:xfrm>
                <a:off x="4646" y="3079"/>
                <a:ext cx="403" cy="381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44"/>
              <p:cNvSpPr>
                <a:spLocks noChangeArrowheads="1"/>
              </p:cNvSpPr>
              <p:nvPr/>
            </p:nvSpPr>
            <p:spPr bwMode="auto">
              <a:xfrm>
                <a:off x="4646" y="3100"/>
                <a:ext cx="269" cy="33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5992985" y="1547155"/>
              <a:ext cx="788988" cy="604838"/>
              <a:chOff x="5231" y="3079"/>
              <a:chExt cx="497" cy="381"/>
            </a:xfrm>
          </p:grpSpPr>
          <p:sp>
            <p:nvSpPr>
              <p:cNvPr id="91" name="Oval 39"/>
              <p:cNvSpPr>
                <a:spLocks noChangeArrowheads="1"/>
              </p:cNvSpPr>
              <p:nvPr/>
            </p:nvSpPr>
            <p:spPr bwMode="auto">
              <a:xfrm>
                <a:off x="5231" y="3079"/>
                <a:ext cx="403" cy="381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40"/>
              <p:cNvSpPr>
                <a:spLocks noChangeArrowheads="1"/>
              </p:cNvSpPr>
              <p:nvPr/>
            </p:nvSpPr>
            <p:spPr bwMode="auto">
              <a:xfrm>
                <a:off x="5320" y="3079"/>
                <a:ext cx="408" cy="381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41"/>
              <p:cNvSpPr>
                <a:spLocks noChangeArrowheads="1"/>
              </p:cNvSpPr>
              <p:nvPr/>
            </p:nvSpPr>
            <p:spPr bwMode="auto">
              <a:xfrm>
                <a:off x="5322" y="3100"/>
                <a:ext cx="315" cy="33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7452375" y="2084825"/>
              <a:ext cx="735327" cy="604838"/>
              <a:chOff x="7836425" y="3889860"/>
              <a:chExt cx="735327" cy="604838"/>
            </a:xfrm>
          </p:grpSpPr>
          <p:sp>
            <p:nvSpPr>
              <p:cNvPr id="95" name="Oval 94"/>
              <p:cNvSpPr>
                <a:spLocks noChangeArrowheads="1"/>
              </p:cNvSpPr>
              <p:nvPr/>
            </p:nvSpPr>
            <p:spPr bwMode="auto">
              <a:xfrm>
                <a:off x="7839804" y="3889860"/>
                <a:ext cx="726316" cy="604838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7836425" y="3889860"/>
                <a:ext cx="735327" cy="604838"/>
              </a:xfrm>
              <a:prstGeom prst="ellipse">
                <a:avLst/>
              </a:prstGeom>
              <a:solidFill>
                <a:schemeClr val="hlink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>
                <a:off x="7913236" y="3923198"/>
                <a:ext cx="567716" cy="5381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5493720" y="5502870"/>
            <a:ext cx="2651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MB </a:t>
            </a:r>
            <a:r>
              <a:rPr lang="en-US" sz="2000" b="1" dirty="0" smtClean="0">
                <a:cs typeface="Arial" pitchFamily="34" charset="0"/>
              </a:rPr>
              <a:t>fraction 98 ± 2%</a:t>
            </a:r>
            <a:endParaRPr lang="en-US" sz="2000" b="1" dirty="0" smtClean="0"/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385855" y="3851455"/>
          <a:ext cx="3994119" cy="237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45"/>
                <a:gridCol w="1344175"/>
                <a:gridCol w="1536199"/>
              </a:tblGrid>
              <a:tr h="39644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</a:t>
                      </a:r>
                      <a:r>
                        <a:rPr lang="en-US" b="1" dirty="0" err="1" smtClean="0"/>
                        <a:t>N</a:t>
                      </a:r>
                      <a:r>
                        <a:rPr lang="en-US" b="1" baseline="-25000" dirty="0" err="1" smtClean="0"/>
                        <a:t>part</a:t>
                      </a:r>
                      <a:r>
                        <a:rPr lang="en-US" b="1" dirty="0" smtClean="0"/>
                        <a:t>&gt;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</a:t>
                      </a:r>
                      <a:r>
                        <a:rPr lang="en-US" b="1" dirty="0" err="1" smtClean="0"/>
                        <a:t>N</a:t>
                      </a:r>
                      <a:r>
                        <a:rPr lang="en-US" b="1" baseline="-25000" dirty="0" err="1" smtClean="0"/>
                        <a:t>coll</a:t>
                      </a:r>
                      <a:r>
                        <a:rPr lang="en-US" b="1" dirty="0" smtClean="0"/>
                        <a:t>&gt;</a:t>
                      </a:r>
                      <a:endParaRPr lang="en-US" b="1" dirty="0"/>
                    </a:p>
                  </a:txBody>
                  <a:tcPr/>
                </a:tc>
              </a:tr>
              <a:tr h="39644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0-5%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382</a:t>
                      </a:r>
                      <a:r>
                        <a:rPr lang="en-US" sz="1800" b="1" dirty="0" smtClean="0"/>
                        <a:t>±0.7</a:t>
                      </a:r>
                      <a:r>
                        <a:rPr lang="fr-FR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1683</a:t>
                      </a:r>
                      <a:r>
                        <a:rPr lang="en-US" sz="1800" b="1" dirty="0" smtClean="0"/>
                        <a:t>±</a:t>
                      </a:r>
                      <a:r>
                        <a:rPr lang="fr-FR" sz="1800" b="1" dirty="0" smtClean="0"/>
                        <a:t>8</a:t>
                      </a:r>
                      <a:r>
                        <a:rPr lang="fr-FR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</a:tr>
              <a:tr h="39644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5-10</a:t>
                      </a:r>
                      <a:r>
                        <a:rPr lang="en-US" b="1" dirty="0" smtClean="0"/>
                        <a:t>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330</a:t>
                      </a:r>
                      <a:r>
                        <a:rPr lang="en-US" sz="1800" b="1" dirty="0" smtClean="0"/>
                        <a:t>±1</a:t>
                      </a:r>
                      <a:r>
                        <a:rPr lang="fr-FR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1318</a:t>
                      </a:r>
                      <a:r>
                        <a:rPr lang="en-US" sz="1800" b="1" dirty="0" smtClean="0"/>
                        <a:t>±8%</a:t>
                      </a:r>
                      <a:endParaRPr lang="en-US" b="1" dirty="0"/>
                    </a:p>
                  </a:txBody>
                  <a:tcPr/>
                </a:tc>
              </a:tr>
              <a:tr h="39644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10-20%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261</a:t>
                      </a:r>
                      <a:r>
                        <a:rPr lang="en-US" sz="1800" b="1" dirty="0" smtClean="0"/>
                        <a:t>±1.5</a:t>
                      </a:r>
                      <a:r>
                        <a:rPr lang="fr-FR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923</a:t>
                      </a:r>
                      <a:r>
                        <a:rPr lang="en-US" sz="1800" b="1" dirty="0" smtClean="0"/>
                        <a:t>±7%</a:t>
                      </a:r>
                      <a:endParaRPr lang="en-US" b="1" dirty="0"/>
                    </a:p>
                  </a:txBody>
                  <a:tcPr/>
                </a:tc>
              </a:tr>
              <a:tr h="39644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20-40</a:t>
                      </a:r>
                      <a:r>
                        <a:rPr lang="en-US" b="1" dirty="0" smtClean="0"/>
                        <a:t>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158</a:t>
                      </a:r>
                      <a:r>
                        <a:rPr lang="en-US" sz="1800" b="1" dirty="0" smtClean="0"/>
                        <a:t>±2.5</a:t>
                      </a:r>
                      <a:r>
                        <a:rPr lang="fr-FR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441</a:t>
                      </a:r>
                      <a:r>
                        <a:rPr lang="en-US" sz="1800" b="1" dirty="0" smtClean="0"/>
                        <a:t>±7%</a:t>
                      </a:r>
                      <a:endParaRPr lang="en-US" b="1" dirty="0"/>
                    </a:p>
                  </a:txBody>
                  <a:tcPr/>
                </a:tc>
              </a:tr>
              <a:tr h="39644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40-80%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46</a:t>
                      </a:r>
                      <a:r>
                        <a:rPr lang="en-US" sz="1800" b="1" dirty="0" smtClean="0"/>
                        <a:t>±6</a:t>
                      </a:r>
                      <a:r>
                        <a:rPr lang="fr-FR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78</a:t>
                      </a:r>
                      <a:r>
                        <a:rPr lang="en-US" sz="1800" b="1" dirty="0" smtClean="0"/>
                        <a:t>±9%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7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DA612397-1293-4CF5-B9EB-7FD3DAF094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951640" y="266090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</a:t>
            </a:r>
            <a:r>
              <a:rPr lang="en-US" sz="1600" b="1" dirty="0" smtClean="0"/>
              <a:t>og Z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Triggers </a:t>
            </a: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in Run 2011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12" name="Content Placeholder 10" descr="single_trig_eff_prelim.pd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11572" r="-11572"/>
          <a:stretch>
            <a:fillRect/>
          </a:stretch>
        </p:blipFill>
        <p:spPr>
          <a:xfrm>
            <a:off x="-497460" y="663841"/>
            <a:ext cx="5572400" cy="3064624"/>
          </a:xfrm>
          <a:prstGeom prst="rect">
            <a:avLst/>
          </a:prstGeom>
          <a:ln>
            <a:noFill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DA612397-1293-4CF5-B9EB-7FD3DAF094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" name="Picture 19" descr="zeff_vs_pt_cent_bins_prelim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810" y="663840"/>
            <a:ext cx="4479882" cy="303399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55425" y="4043480"/>
            <a:ext cx="7642595" cy="707886"/>
            <a:chOff x="155425" y="4043480"/>
            <a:chExt cx="7642595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55425" y="4043480"/>
              <a:ext cx="4992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rial" pitchFamily="34" charset="0"/>
                </a:rPr>
                <a:t>Photon (e) triggers are based on </a:t>
              </a:r>
              <a:r>
                <a:rPr lang="en-US" sz="2000" b="1" dirty="0" err="1" smtClean="0">
                  <a:cs typeface="Arial" pitchFamily="34" charset="0"/>
                </a:rPr>
                <a:t>LAr</a:t>
              </a:r>
              <a:r>
                <a:rPr lang="en-US" sz="2000" b="1" dirty="0" smtClean="0">
                  <a:cs typeface="Arial" pitchFamily="34" charset="0"/>
                </a:rPr>
                <a:t> </a:t>
              </a:r>
            </a:p>
            <a:p>
              <a:r>
                <a:rPr lang="en-US" sz="2000" b="1" dirty="0" smtClean="0">
                  <a:cs typeface="Arial" pitchFamily="34" charset="0"/>
                </a:rPr>
                <a:t>For E</a:t>
              </a:r>
              <a:r>
                <a:rPr lang="en-US" sz="2000" b="1" baseline="-25000" dirty="0" smtClean="0">
                  <a:cs typeface="Arial" pitchFamily="34" charset="0"/>
                </a:rPr>
                <a:t>T</a:t>
              </a:r>
              <a:r>
                <a:rPr lang="en-US" sz="2000" b="1" dirty="0" smtClean="0">
                  <a:cs typeface="Arial" pitchFamily="34" charset="0"/>
                </a:rPr>
                <a:t>&gt;20 </a:t>
              </a:r>
              <a:r>
                <a:rPr lang="en-US" sz="2000" b="1" dirty="0" err="1" smtClean="0">
                  <a:cs typeface="Arial" pitchFamily="34" charset="0"/>
                </a:rPr>
                <a:t>GeV</a:t>
              </a:r>
              <a:r>
                <a:rPr lang="en-US" sz="2000" b="1" dirty="0" smtClean="0">
                  <a:cs typeface="Arial" pitchFamily="34" charset="0"/>
                </a:rPr>
                <a:t>, efficiency = 98.1 ± 0.1%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50" y="4043480"/>
              <a:ext cx="2073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rial" pitchFamily="34" charset="0"/>
                </a:rPr>
                <a:t>Pair efficiency:</a:t>
              </a:r>
            </a:p>
            <a:p>
              <a:r>
                <a:rPr lang="en-US" sz="2000" b="1" dirty="0" smtClean="0">
                  <a:cs typeface="Arial" pitchFamily="34" charset="0"/>
                </a:rPr>
                <a:t>99.9 ± 0.1%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5148075" y="4158695"/>
              <a:ext cx="307240" cy="46086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5425" y="4849985"/>
            <a:ext cx="4877435" cy="1015663"/>
            <a:chOff x="155425" y="4849985"/>
            <a:chExt cx="4877435" cy="1015663"/>
          </a:xfrm>
        </p:grpSpPr>
        <p:grpSp>
          <p:nvGrpSpPr>
            <p:cNvPr id="16" name="Group 15"/>
            <p:cNvGrpSpPr/>
            <p:nvPr/>
          </p:nvGrpSpPr>
          <p:grpSpPr>
            <a:xfrm>
              <a:off x="3650280" y="5387655"/>
              <a:ext cx="1230757" cy="460860"/>
              <a:chOff x="3688685" y="6040540"/>
              <a:chExt cx="1230757" cy="460860"/>
            </a:xfrm>
          </p:grpSpPr>
          <p:sp>
            <p:nvSpPr>
              <p:cNvPr id="14" name="Right Brace 13"/>
              <p:cNvSpPr/>
              <p:nvPr/>
            </p:nvSpPr>
            <p:spPr>
              <a:xfrm>
                <a:off x="3688685" y="6040540"/>
                <a:ext cx="307240" cy="460860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72735" y="6078945"/>
                <a:ext cx="8467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&gt;90%</a:t>
                </a:r>
                <a:endParaRPr lang="en-US" sz="20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55425" y="4849985"/>
              <a:ext cx="48774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cs typeface="Arial" pitchFamily="34" charset="0"/>
                </a:rPr>
                <a:t>Muon</a:t>
              </a:r>
              <a:r>
                <a:rPr lang="en-US" sz="2000" b="1" dirty="0" smtClean="0">
                  <a:cs typeface="Arial" pitchFamily="34" charset="0"/>
                </a:rPr>
                <a:t> triggers is a combination: </a:t>
              </a:r>
            </a:p>
            <a:p>
              <a:r>
                <a:rPr lang="en-US" sz="2000" b="1" dirty="0" smtClean="0">
                  <a:cs typeface="Arial" pitchFamily="34" charset="0"/>
                </a:rPr>
                <a:t>L1   trigger with </a:t>
              </a:r>
              <a:r>
                <a:rPr lang="en-US" sz="2000" b="1" dirty="0" err="1" smtClean="0">
                  <a:cs typeface="Arial" pitchFamily="34" charset="0"/>
                </a:rPr>
                <a:t>p</a:t>
              </a:r>
              <a:r>
                <a:rPr lang="en-US" sz="2000" b="1" baseline="-25000" dirty="0" err="1" smtClean="0">
                  <a:cs typeface="Arial" pitchFamily="34" charset="0"/>
                </a:rPr>
                <a:t>T</a:t>
              </a:r>
              <a:r>
                <a:rPr lang="en-US" sz="2000" b="1" dirty="0" smtClean="0">
                  <a:cs typeface="Arial" pitchFamily="34" charset="0"/>
                </a:rPr>
                <a:t>&gt;4 </a:t>
              </a:r>
              <a:r>
                <a:rPr lang="en-US" sz="2000" b="1" dirty="0" err="1" smtClean="0">
                  <a:cs typeface="Arial" pitchFamily="34" charset="0"/>
                </a:rPr>
                <a:t>GeV</a:t>
              </a:r>
              <a:endParaRPr lang="en-US" sz="2000" b="1" dirty="0" smtClean="0">
                <a:cs typeface="Arial" pitchFamily="34" charset="0"/>
              </a:endParaRPr>
            </a:p>
            <a:p>
              <a:r>
                <a:rPr lang="en-US" sz="2000" b="1" dirty="0" smtClean="0">
                  <a:cs typeface="Arial" pitchFamily="34" charset="0"/>
                </a:rPr>
                <a:t>HLT trigger with </a:t>
              </a:r>
              <a:r>
                <a:rPr lang="en-US" sz="2000" b="1" dirty="0" err="1" smtClean="0">
                  <a:cs typeface="Arial" pitchFamily="34" charset="0"/>
                </a:rPr>
                <a:t>p</a:t>
              </a:r>
              <a:r>
                <a:rPr lang="en-US" sz="2000" b="1" baseline="-25000" dirty="0" err="1" smtClean="0">
                  <a:cs typeface="Arial" pitchFamily="34" charset="0"/>
                </a:rPr>
                <a:t>T</a:t>
              </a:r>
              <a:r>
                <a:rPr lang="en-US" sz="2000" b="1" dirty="0" smtClean="0">
                  <a:cs typeface="Arial" pitchFamily="34" charset="0"/>
                </a:rPr>
                <a:t>&gt;10GeV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48075" y="4965200"/>
            <a:ext cx="3610070" cy="844910"/>
            <a:chOff x="5148075" y="4965200"/>
            <a:chExt cx="3610070" cy="844910"/>
          </a:xfrm>
        </p:grpSpPr>
        <p:sp>
          <p:nvSpPr>
            <p:cNvPr id="22" name="TextBox 21"/>
            <p:cNvSpPr txBox="1"/>
            <p:nvPr/>
          </p:nvSpPr>
          <p:spPr>
            <a:xfrm>
              <a:off x="5724150" y="5042010"/>
              <a:ext cx="3033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rial" pitchFamily="34" charset="0"/>
                </a:rPr>
                <a:t>95-99% weak centrality dependence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148075" y="4965200"/>
              <a:ext cx="307240" cy="84491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5425" y="6024480"/>
            <a:ext cx="602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itchFamily="34" charset="0"/>
              </a:rPr>
              <a:t>MB triggers: </a:t>
            </a:r>
            <a:r>
              <a:rPr lang="en-US" sz="2000" b="1" dirty="0" smtClean="0">
                <a:cs typeface="Arial" pitchFamily="34" charset="0"/>
              </a:rPr>
              <a:t>(</a:t>
            </a:r>
            <a:r>
              <a:rPr lang="en-US" sz="2000" b="1" dirty="0" err="1" smtClean="0">
                <a:cs typeface="Arial" pitchFamily="34" charset="0"/>
              </a:rPr>
              <a:t>LAr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E</a:t>
            </a:r>
            <a:r>
              <a:rPr lang="en-US" sz="2000" b="1" baseline="-25000" dirty="0" smtClean="0">
                <a:cs typeface="Arial" pitchFamily="34" charset="0"/>
              </a:rPr>
              <a:t>T</a:t>
            </a:r>
            <a:r>
              <a:rPr lang="en-US" sz="2000" b="1" dirty="0" smtClean="0">
                <a:cs typeface="Arial" pitchFamily="34" charset="0"/>
              </a:rPr>
              <a:t>&gt;50GeV</a:t>
            </a:r>
            <a:r>
              <a:rPr lang="en-US" sz="2000" b="1" dirty="0" smtClean="0">
                <a:cs typeface="Arial" pitchFamily="34" charset="0"/>
              </a:rPr>
              <a:t>) </a:t>
            </a:r>
            <a:r>
              <a:rPr lang="en-US" sz="2000" b="1" dirty="0" smtClean="0">
                <a:cs typeface="Arial" pitchFamily="34" charset="0"/>
              </a:rPr>
              <a:t>OR </a:t>
            </a:r>
            <a:r>
              <a:rPr lang="en-US" sz="2000" b="1" dirty="0" smtClean="0">
                <a:cs typeface="Arial" pitchFamily="34" charset="0"/>
              </a:rPr>
              <a:t>(ZDC &amp; track)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153954" y="971080"/>
            <a:ext cx="1459390" cy="2324555"/>
          </a:xfrm>
          <a:custGeom>
            <a:avLst/>
            <a:gdLst>
              <a:gd name="connsiteX0" fmla="*/ 0 w 2928395"/>
              <a:gd name="connsiteY0" fmla="*/ 2326512 h 2367023"/>
              <a:gd name="connsiteX1" fmla="*/ 173620 w 2928395"/>
              <a:gd name="connsiteY1" fmla="*/ 2314937 h 2367023"/>
              <a:gd name="connsiteX2" fmla="*/ 277792 w 2928395"/>
              <a:gd name="connsiteY2" fmla="*/ 2013995 h 2367023"/>
              <a:gd name="connsiteX3" fmla="*/ 335666 w 2928395"/>
              <a:gd name="connsiteY3" fmla="*/ 1736203 h 2367023"/>
              <a:gd name="connsiteX4" fmla="*/ 405114 w 2928395"/>
              <a:gd name="connsiteY4" fmla="*/ 1226917 h 2367023"/>
              <a:gd name="connsiteX5" fmla="*/ 462987 w 2928395"/>
              <a:gd name="connsiteY5" fmla="*/ 787079 h 2367023"/>
              <a:gd name="connsiteX6" fmla="*/ 520861 w 2928395"/>
              <a:gd name="connsiteY6" fmla="*/ 381965 h 2367023"/>
              <a:gd name="connsiteX7" fmla="*/ 740780 w 2928395"/>
              <a:gd name="connsiteY7" fmla="*/ 92598 h 2367023"/>
              <a:gd name="connsiteX8" fmla="*/ 1192192 w 2928395"/>
              <a:gd name="connsiteY8" fmla="*/ 11575 h 2367023"/>
              <a:gd name="connsiteX9" fmla="*/ 2233914 w 2928395"/>
              <a:gd name="connsiteY9" fmla="*/ 23150 h 2367023"/>
              <a:gd name="connsiteX10" fmla="*/ 2928395 w 2928395"/>
              <a:gd name="connsiteY10" fmla="*/ 34724 h 2367023"/>
              <a:gd name="connsiteX0" fmla="*/ 0 w 3128678"/>
              <a:gd name="connsiteY0" fmla="*/ 2337831 h 2368910"/>
              <a:gd name="connsiteX1" fmla="*/ 373903 w 3128678"/>
              <a:gd name="connsiteY1" fmla="*/ 2314937 h 2368910"/>
              <a:gd name="connsiteX2" fmla="*/ 478075 w 3128678"/>
              <a:gd name="connsiteY2" fmla="*/ 2013995 h 2368910"/>
              <a:gd name="connsiteX3" fmla="*/ 535949 w 3128678"/>
              <a:gd name="connsiteY3" fmla="*/ 1736203 h 2368910"/>
              <a:gd name="connsiteX4" fmla="*/ 605397 w 3128678"/>
              <a:gd name="connsiteY4" fmla="*/ 1226917 h 2368910"/>
              <a:gd name="connsiteX5" fmla="*/ 663270 w 3128678"/>
              <a:gd name="connsiteY5" fmla="*/ 787079 h 2368910"/>
              <a:gd name="connsiteX6" fmla="*/ 721144 w 3128678"/>
              <a:gd name="connsiteY6" fmla="*/ 381965 h 2368910"/>
              <a:gd name="connsiteX7" fmla="*/ 941063 w 3128678"/>
              <a:gd name="connsiteY7" fmla="*/ 92598 h 2368910"/>
              <a:gd name="connsiteX8" fmla="*/ 1392475 w 3128678"/>
              <a:gd name="connsiteY8" fmla="*/ 11575 h 2368910"/>
              <a:gd name="connsiteX9" fmla="*/ 2434197 w 3128678"/>
              <a:gd name="connsiteY9" fmla="*/ 23150 h 2368910"/>
              <a:gd name="connsiteX10" fmla="*/ 3128678 w 3128678"/>
              <a:gd name="connsiteY10" fmla="*/ 34724 h 2368910"/>
              <a:gd name="connsiteX0" fmla="*/ 0 w 3128678"/>
              <a:gd name="connsiteY0" fmla="*/ 2337831 h 2358086"/>
              <a:gd name="connsiteX1" fmla="*/ 422455 w 3128678"/>
              <a:gd name="connsiteY1" fmla="*/ 2261020 h 2358086"/>
              <a:gd name="connsiteX2" fmla="*/ 478075 w 3128678"/>
              <a:gd name="connsiteY2" fmla="*/ 2013995 h 2358086"/>
              <a:gd name="connsiteX3" fmla="*/ 535949 w 3128678"/>
              <a:gd name="connsiteY3" fmla="*/ 1736203 h 2358086"/>
              <a:gd name="connsiteX4" fmla="*/ 605397 w 3128678"/>
              <a:gd name="connsiteY4" fmla="*/ 1226917 h 2358086"/>
              <a:gd name="connsiteX5" fmla="*/ 663270 w 3128678"/>
              <a:gd name="connsiteY5" fmla="*/ 787079 h 2358086"/>
              <a:gd name="connsiteX6" fmla="*/ 721144 w 3128678"/>
              <a:gd name="connsiteY6" fmla="*/ 381965 h 2358086"/>
              <a:gd name="connsiteX7" fmla="*/ 941063 w 3128678"/>
              <a:gd name="connsiteY7" fmla="*/ 92598 h 2358086"/>
              <a:gd name="connsiteX8" fmla="*/ 1392475 w 3128678"/>
              <a:gd name="connsiteY8" fmla="*/ 11575 h 2358086"/>
              <a:gd name="connsiteX9" fmla="*/ 2434197 w 3128678"/>
              <a:gd name="connsiteY9" fmla="*/ 23150 h 2358086"/>
              <a:gd name="connsiteX10" fmla="*/ 3128678 w 3128678"/>
              <a:gd name="connsiteY10" fmla="*/ 34724 h 2358086"/>
              <a:gd name="connsiteX0" fmla="*/ 0 w 3128678"/>
              <a:gd name="connsiteY0" fmla="*/ 2337831 h 2358086"/>
              <a:gd name="connsiteX1" fmla="*/ 422455 w 3128678"/>
              <a:gd name="connsiteY1" fmla="*/ 2261020 h 2358086"/>
              <a:gd name="connsiteX2" fmla="*/ 499265 w 3128678"/>
              <a:gd name="connsiteY2" fmla="*/ 1992185 h 2358086"/>
              <a:gd name="connsiteX3" fmla="*/ 535949 w 3128678"/>
              <a:gd name="connsiteY3" fmla="*/ 1736203 h 2358086"/>
              <a:gd name="connsiteX4" fmla="*/ 605397 w 3128678"/>
              <a:gd name="connsiteY4" fmla="*/ 1226917 h 2358086"/>
              <a:gd name="connsiteX5" fmla="*/ 663270 w 3128678"/>
              <a:gd name="connsiteY5" fmla="*/ 787079 h 2358086"/>
              <a:gd name="connsiteX6" fmla="*/ 721144 w 3128678"/>
              <a:gd name="connsiteY6" fmla="*/ 381965 h 2358086"/>
              <a:gd name="connsiteX7" fmla="*/ 941063 w 3128678"/>
              <a:gd name="connsiteY7" fmla="*/ 92598 h 2358086"/>
              <a:gd name="connsiteX8" fmla="*/ 1392475 w 3128678"/>
              <a:gd name="connsiteY8" fmla="*/ 11575 h 2358086"/>
              <a:gd name="connsiteX9" fmla="*/ 2434197 w 3128678"/>
              <a:gd name="connsiteY9" fmla="*/ 23150 h 2358086"/>
              <a:gd name="connsiteX10" fmla="*/ 3128678 w 3128678"/>
              <a:gd name="connsiteY10" fmla="*/ 34724 h 2358086"/>
              <a:gd name="connsiteX0" fmla="*/ 0 w 3128678"/>
              <a:gd name="connsiteY0" fmla="*/ 2337831 h 2358086"/>
              <a:gd name="connsiteX1" fmla="*/ 422455 w 3128678"/>
              <a:gd name="connsiteY1" fmla="*/ 2261020 h 2358086"/>
              <a:gd name="connsiteX2" fmla="*/ 499265 w 3128678"/>
              <a:gd name="connsiteY2" fmla="*/ 1992185 h 2358086"/>
              <a:gd name="connsiteX3" fmla="*/ 535949 w 3128678"/>
              <a:gd name="connsiteY3" fmla="*/ 1736203 h 2358086"/>
              <a:gd name="connsiteX4" fmla="*/ 605397 w 3128678"/>
              <a:gd name="connsiteY4" fmla="*/ 1226917 h 2358086"/>
              <a:gd name="connsiteX5" fmla="*/ 663270 w 3128678"/>
              <a:gd name="connsiteY5" fmla="*/ 787079 h 2358086"/>
              <a:gd name="connsiteX6" fmla="*/ 806505 w 3128678"/>
              <a:gd name="connsiteY6" fmla="*/ 340770 h 2358086"/>
              <a:gd name="connsiteX7" fmla="*/ 941063 w 3128678"/>
              <a:gd name="connsiteY7" fmla="*/ 92598 h 2358086"/>
              <a:gd name="connsiteX8" fmla="*/ 1392475 w 3128678"/>
              <a:gd name="connsiteY8" fmla="*/ 11575 h 2358086"/>
              <a:gd name="connsiteX9" fmla="*/ 2434197 w 3128678"/>
              <a:gd name="connsiteY9" fmla="*/ 23150 h 2358086"/>
              <a:gd name="connsiteX10" fmla="*/ 3128678 w 3128678"/>
              <a:gd name="connsiteY10" fmla="*/ 34724 h 2358086"/>
              <a:gd name="connsiteX0" fmla="*/ 0 w 3128678"/>
              <a:gd name="connsiteY0" fmla="*/ 2340788 h 2361043"/>
              <a:gd name="connsiteX1" fmla="*/ 422455 w 3128678"/>
              <a:gd name="connsiteY1" fmla="*/ 2263977 h 2361043"/>
              <a:gd name="connsiteX2" fmla="*/ 499265 w 3128678"/>
              <a:gd name="connsiteY2" fmla="*/ 1995142 h 2361043"/>
              <a:gd name="connsiteX3" fmla="*/ 535949 w 3128678"/>
              <a:gd name="connsiteY3" fmla="*/ 1739160 h 2361043"/>
              <a:gd name="connsiteX4" fmla="*/ 605397 w 3128678"/>
              <a:gd name="connsiteY4" fmla="*/ 1229874 h 2361043"/>
              <a:gd name="connsiteX5" fmla="*/ 663270 w 3128678"/>
              <a:gd name="connsiteY5" fmla="*/ 790036 h 2361043"/>
              <a:gd name="connsiteX6" fmla="*/ 806505 w 3128678"/>
              <a:gd name="connsiteY6" fmla="*/ 343727 h 2361043"/>
              <a:gd name="connsiteX7" fmla="*/ 1036935 w 3128678"/>
              <a:gd name="connsiteY7" fmla="*/ 113297 h 2361043"/>
              <a:gd name="connsiteX8" fmla="*/ 1392475 w 3128678"/>
              <a:gd name="connsiteY8" fmla="*/ 14532 h 2361043"/>
              <a:gd name="connsiteX9" fmla="*/ 2434197 w 3128678"/>
              <a:gd name="connsiteY9" fmla="*/ 26107 h 2361043"/>
              <a:gd name="connsiteX10" fmla="*/ 3128678 w 3128678"/>
              <a:gd name="connsiteY10" fmla="*/ 37681 h 2361043"/>
              <a:gd name="connsiteX0" fmla="*/ 0 w 3128678"/>
              <a:gd name="connsiteY0" fmla="*/ 2318832 h 2339087"/>
              <a:gd name="connsiteX1" fmla="*/ 422455 w 3128678"/>
              <a:gd name="connsiteY1" fmla="*/ 2242021 h 2339087"/>
              <a:gd name="connsiteX2" fmla="*/ 499265 w 3128678"/>
              <a:gd name="connsiteY2" fmla="*/ 1973186 h 2339087"/>
              <a:gd name="connsiteX3" fmla="*/ 535949 w 3128678"/>
              <a:gd name="connsiteY3" fmla="*/ 1717204 h 2339087"/>
              <a:gd name="connsiteX4" fmla="*/ 605397 w 3128678"/>
              <a:gd name="connsiteY4" fmla="*/ 1207918 h 2339087"/>
              <a:gd name="connsiteX5" fmla="*/ 663270 w 3128678"/>
              <a:gd name="connsiteY5" fmla="*/ 768080 h 2339087"/>
              <a:gd name="connsiteX6" fmla="*/ 806505 w 3128678"/>
              <a:gd name="connsiteY6" fmla="*/ 321771 h 2339087"/>
              <a:gd name="connsiteX7" fmla="*/ 1036935 w 3128678"/>
              <a:gd name="connsiteY7" fmla="*/ 91341 h 2339087"/>
              <a:gd name="connsiteX8" fmla="*/ 1459390 w 3128678"/>
              <a:gd name="connsiteY8" fmla="*/ 14532 h 2339087"/>
              <a:gd name="connsiteX9" fmla="*/ 2434197 w 3128678"/>
              <a:gd name="connsiteY9" fmla="*/ 4151 h 2339087"/>
              <a:gd name="connsiteX10" fmla="*/ 3128678 w 3128678"/>
              <a:gd name="connsiteY10" fmla="*/ 15725 h 2339087"/>
              <a:gd name="connsiteX0" fmla="*/ 0 w 3128678"/>
              <a:gd name="connsiteY0" fmla="*/ 2318832 h 2339087"/>
              <a:gd name="connsiteX1" fmla="*/ 422455 w 3128678"/>
              <a:gd name="connsiteY1" fmla="*/ 2242021 h 2339087"/>
              <a:gd name="connsiteX2" fmla="*/ 499265 w 3128678"/>
              <a:gd name="connsiteY2" fmla="*/ 1973186 h 2339087"/>
              <a:gd name="connsiteX3" fmla="*/ 535949 w 3128678"/>
              <a:gd name="connsiteY3" fmla="*/ 1717204 h 2339087"/>
              <a:gd name="connsiteX4" fmla="*/ 605397 w 3128678"/>
              <a:gd name="connsiteY4" fmla="*/ 1207918 h 2339087"/>
              <a:gd name="connsiteX5" fmla="*/ 663270 w 3128678"/>
              <a:gd name="connsiteY5" fmla="*/ 768080 h 2339087"/>
              <a:gd name="connsiteX6" fmla="*/ 806505 w 3128678"/>
              <a:gd name="connsiteY6" fmla="*/ 321771 h 2339087"/>
              <a:gd name="connsiteX7" fmla="*/ 1036935 w 3128678"/>
              <a:gd name="connsiteY7" fmla="*/ 91341 h 2339087"/>
              <a:gd name="connsiteX8" fmla="*/ 1459390 w 3128678"/>
              <a:gd name="connsiteY8" fmla="*/ 14532 h 2339087"/>
              <a:gd name="connsiteX9" fmla="*/ 2434197 w 3128678"/>
              <a:gd name="connsiteY9" fmla="*/ 4151 h 2339087"/>
              <a:gd name="connsiteX10" fmla="*/ 3128678 w 3128678"/>
              <a:gd name="connsiteY10" fmla="*/ 15725 h 2339087"/>
              <a:gd name="connsiteX0" fmla="*/ 0 w 3128678"/>
              <a:gd name="connsiteY0" fmla="*/ 2318832 h 2339087"/>
              <a:gd name="connsiteX1" fmla="*/ 384050 w 3128678"/>
              <a:gd name="connsiteY1" fmla="*/ 2242022 h 2339087"/>
              <a:gd name="connsiteX2" fmla="*/ 499265 w 3128678"/>
              <a:gd name="connsiteY2" fmla="*/ 1973186 h 2339087"/>
              <a:gd name="connsiteX3" fmla="*/ 535949 w 3128678"/>
              <a:gd name="connsiteY3" fmla="*/ 1717204 h 2339087"/>
              <a:gd name="connsiteX4" fmla="*/ 605397 w 3128678"/>
              <a:gd name="connsiteY4" fmla="*/ 1207918 h 2339087"/>
              <a:gd name="connsiteX5" fmla="*/ 663270 w 3128678"/>
              <a:gd name="connsiteY5" fmla="*/ 768080 h 2339087"/>
              <a:gd name="connsiteX6" fmla="*/ 806505 w 3128678"/>
              <a:gd name="connsiteY6" fmla="*/ 321771 h 2339087"/>
              <a:gd name="connsiteX7" fmla="*/ 1036935 w 3128678"/>
              <a:gd name="connsiteY7" fmla="*/ 91341 h 2339087"/>
              <a:gd name="connsiteX8" fmla="*/ 1459390 w 3128678"/>
              <a:gd name="connsiteY8" fmla="*/ 14532 h 2339087"/>
              <a:gd name="connsiteX9" fmla="*/ 2434197 w 3128678"/>
              <a:gd name="connsiteY9" fmla="*/ 4151 h 2339087"/>
              <a:gd name="connsiteX10" fmla="*/ 3128678 w 3128678"/>
              <a:gd name="connsiteY10" fmla="*/ 15725 h 2339087"/>
              <a:gd name="connsiteX0" fmla="*/ 0 w 2434197"/>
              <a:gd name="connsiteY0" fmla="*/ 2318832 h 2339087"/>
              <a:gd name="connsiteX1" fmla="*/ 384050 w 2434197"/>
              <a:gd name="connsiteY1" fmla="*/ 2242022 h 2339087"/>
              <a:gd name="connsiteX2" fmla="*/ 499265 w 2434197"/>
              <a:gd name="connsiteY2" fmla="*/ 1973186 h 2339087"/>
              <a:gd name="connsiteX3" fmla="*/ 535949 w 2434197"/>
              <a:gd name="connsiteY3" fmla="*/ 1717204 h 2339087"/>
              <a:gd name="connsiteX4" fmla="*/ 605397 w 2434197"/>
              <a:gd name="connsiteY4" fmla="*/ 1207918 h 2339087"/>
              <a:gd name="connsiteX5" fmla="*/ 663270 w 2434197"/>
              <a:gd name="connsiteY5" fmla="*/ 768080 h 2339087"/>
              <a:gd name="connsiteX6" fmla="*/ 806505 w 2434197"/>
              <a:gd name="connsiteY6" fmla="*/ 321771 h 2339087"/>
              <a:gd name="connsiteX7" fmla="*/ 1036935 w 2434197"/>
              <a:gd name="connsiteY7" fmla="*/ 91341 h 2339087"/>
              <a:gd name="connsiteX8" fmla="*/ 1459390 w 2434197"/>
              <a:gd name="connsiteY8" fmla="*/ 14532 h 2339087"/>
              <a:gd name="connsiteX9" fmla="*/ 2434197 w 2434197"/>
              <a:gd name="connsiteY9" fmla="*/ 4151 h 2339087"/>
              <a:gd name="connsiteX0" fmla="*/ 0 w 1459390"/>
              <a:gd name="connsiteY0" fmla="*/ 2304300 h 2324555"/>
              <a:gd name="connsiteX1" fmla="*/ 384050 w 1459390"/>
              <a:gd name="connsiteY1" fmla="*/ 2227490 h 2324555"/>
              <a:gd name="connsiteX2" fmla="*/ 499265 w 1459390"/>
              <a:gd name="connsiteY2" fmla="*/ 1958654 h 2324555"/>
              <a:gd name="connsiteX3" fmla="*/ 535949 w 1459390"/>
              <a:gd name="connsiteY3" fmla="*/ 1702672 h 2324555"/>
              <a:gd name="connsiteX4" fmla="*/ 605397 w 1459390"/>
              <a:gd name="connsiteY4" fmla="*/ 1193386 h 2324555"/>
              <a:gd name="connsiteX5" fmla="*/ 663270 w 1459390"/>
              <a:gd name="connsiteY5" fmla="*/ 753548 h 2324555"/>
              <a:gd name="connsiteX6" fmla="*/ 806505 w 1459390"/>
              <a:gd name="connsiteY6" fmla="*/ 307239 h 2324555"/>
              <a:gd name="connsiteX7" fmla="*/ 1036935 w 1459390"/>
              <a:gd name="connsiteY7" fmla="*/ 76809 h 2324555"/>
              <a:gd name="connsiteX8" fmla="*/ 1459390 w 1459390"/>
              <a:gd name="connsiteY8" fmla="*/ 0 h 23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390" h="2324555">
                <a:moveTo>
                  <a:pt x="0" y="2304300"/>
                </a:moveTo>
                <a:cubicBezTo>
                  <a:pt x="63660" y="2324555"/>
                  <a:pt x="300839" y="2285098"/>
                  <a:pt x="384050" y="2227490"/>
                </a:cubicBezTo>
                <a:cubicBezTo>
                  <a:pt x="448531" y="2164702"/>
                  <a:pt x="473949" y="2046124"/>
                  <a:pt x="499265" y="1958654"/>
                </a:cubicBezTo>
                <a:cubicBezTo>
                  <a:pt x="524582" y="1871184"/>
                  <a:pt x="518260" y="1830217"/>
                  <a:pt x="535949" y="1702672"/>
                </a:cubicBezTo>
                <a:cubicBezTo>
                  <a:pt x="553638" y="1575127"/>
                  <a:pt x="584177" y="1351573"/>
                  <a:pt x="605397" y="1193386"/>
                </a:cubicBezTo>
                <a:cubicBezTo>
                  <a:pt x="626617" y="1035199"/>
                  <a:pt x="629752" y="901239"/>
                  <a:pt x="663270" y="753548"/>
                </a:cubicBezTo>
                <a:cubicBezTo>
                  <a:pt x="696788" y="605857"/>
                  <a:pt x="744228" y="420029"/>
                  <a:pt x="806505" y="307239"/>
                </a:cubicBezTo>
                <a:cubicBezTo>
                  <a:pt x="868782" y="194449"/>
                  <a:pt x="928121" y="128015"/>
                  <a:pt x="1036935" y="76809"/>
                </a:cubicBezTo>
                <a:cubicBezTo>
                  <a:pt x="1145749" y="25603"/>
                  <a:pt x="1226513" y="14532"/>
                  <a:pt x="145939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54690" y="1042023"/>
            <a:ext cx="1420985" cy="2239757"/>
          </a:xfrm>
          <a:custGeom>
            <a:avLst/>
            <a:gdLst>
              <a:gd name="connsiteX0" fmla="*/ 0 w 2928395"/>
              <a:gd name="connsiteY0" fmla="*/ 2326512 h 2367023"/>
              <a:gd name="connsiteX1" fmla="*/ 173620 w 2928395"/>
              <a:gd name="connsiteY1" fmla="*/ 2314937 h 2367023"/>
              <a:gd name="connsiteX2" fmla="*/ 277792 w 2928395"/>
              <a:gd name="connsiteY2" fmla="*/ 2013995 h 2367023"/>
              <a:gd name="connsiteX3" fmla="*/ 335666 w 2928395"/>
              <a:gd name="connsiteY3" fmla="*/ 1736203 h 2367023"/>
              <a:gd name="connsiteX4" fmla="*/ 405114 w 2928395"/>
              <a:gd name="connsiteY4" fmla="*/ 1226917 h 2367023"/>
              <a:gd name="connsiteX5" fmla="*/ 462987 w 2928395"/>
              <a:gd name="connsiteY5" fmla="*/ 787079 h 2367023"/>
              <a:gd name="connsiteX6" fmla="*/ 520861 w 2928395"/>
              <a:gd name="connsiteY6" fmla="*/ 381965 h 2367023"/>
              <a:gd name="connsiteX7" fmla="*/ 740780 w 2928395"/>
              <a:gd name="connsiteY7" fmla="*/ 92598 h 2367023"/>
              <a:gd name="connsiteX8" fmla="*/ 1192192 w 2928395"/>
              <a:gd name="connsiteY8" fmla="*/ 11575 h 2367023"/>
              <a:gd name="connsiteX9" fmla="*/ 2233914 w 2928395"/>
              <a:gd name="connsiteY9" fmla="*/ 23150 h 2367023"/>
              <a:gd name="connsiteX10" fmla="*/ 2928395 w 2928395"/>
              <a:gd name="connsiteY10" fmla="*/ 34724 h 2367023"/>
              <a:gd name="connsiteX0" fmla="*/ 0 w 3128678"/>
              <a:gd name="connsiteY0" fmla="*/ 2337831 h 2368910"/>
              <a:gd name="connsiteX1" fmla="*/ 373903 w 3128678"/>
              <a:gd name="connsiteY1" fmla="*/ 2314937 h 2368910"/>
              <a:gd name="connsiteX2" fmla="*/ 478075 w 3128678"/>
              <a:gd name="connsiteY2" fmla="*/ 2013995 h 2368910"/>
              <a:gd name="connsiteX3" fmla="*/ 535949 w 3128678"/>
              <a:gd name="connsiteY3" fmla="*/ 1736203 h 2368910"/>
              <a:gd name="connsiteX4" fmla="*/ 605397 w 3128678"/>
              <a:gd name="connsiteY4" fmla="*/ 1226917 h 2368910"/>
              <a:gd name="connsiteX5" fmla="*/ 663270 w 3128678"/>
              <a:gd name="connsiteY5" fmla="*/ 787079 h 2368910"/>
              <a:gd name="connsiteX6" fmla="*/ 721144 w 3128678"/>
              <a:gd name="connsiteY6" fmla="*/ 381965 h 2368910"/>
              <a:gd name="connsiteX7" fmla="*/ 941063 w 3128678"/>
              <a:gd name="connsiteY7" fmla="*/ 92598 h 2368910"/>
              <a:gd name="connsiteX8" fmla="*/ 1392475 w 3128678"/>
              <a:gd name="connsiteY8" fmla="*/ 11575 h 2368910"/>
              <a:gd name="connsiteX9" fmla="*/ 2434197 w 3128678"/>
              <a:gd name="connsiteY9" fmla="*/ 23150 h 2368910"/>
              <a:gd name="connsiteX10" fmla="*/ 3128678 w 3128678"/>
              <a:gd name="connsiteY10" fmla="*/ 34724 h 2368910"/>
              <a:gd name="connsiteX0" fmla="*/ 0 w 3128678"/>
              <a:gd name="connsiteY0" fmla="*/ 2337831 h 2358086"/>
              <a:gd name="connsiteX1" fmla="*/ 422455 w 3128678"/>
              <a:gd name="connsiteY1" fmla="*/ 2261020 h 2358086"/>
              <a:gd name="connsiteX2" fmla="*/ 478075 w 3128678"/>
              <a:gd name="connsiteY2" fmla="*/ 2013995 h 2358086"/>
              <a:gd name="connsiteX3" fmla="*/ 535949 w 3128678"/>
              <a:gd name="connsiteY3" fmla="*/ 1736203 h 2358086"/>
              <a:gd name="connsiteX4" fmla="*/ 605397 w 3128678"/>
              <a:gd name="connsiteY4" fmla="*/ 1226917 h 2358086"/>
              <a:gd name="connsiteX5" fmla="*/ 663270 w 3128678"/>
              <a:gd name="connsiteY5" fmla="*/ 787079 h 2358086"/>
              <a:gd name="connsiteX6" fmla="*/ 721144 w 3128678"/>
              <a:gd name="connsiteY6" fmla="*/ 381965 h 2358086"/>
              <a:gd name="connsiteX7" fmla="*/ 941063 w 3128678"/>
              <a:gd name="connsiteY7" fmla="*/ 92598 h 2358086"/>
              <a:gd name="connsiteX8" fmla="*/ 1392475 w 3128678"/>
              <a:gd name="connsiteY8" fmla="*/ 11575 h 2358086"/>
              <a:gd name="connsiteX9" fmla="*/ 2434197 w 3128678"/>
              <a:gd name="connsiteY9" fmla="*/ 23150 h 2358086"/>
              <a:gd name="connsiteX10" fmla="*/ 3128678 w 3128678"/>
              <a:gd name="connsiteY10" fmla="*/ 34724 h 2358086"/>
              <a:gd name="connsiteX0" fmla="*/ 0 w 3128678"/>
              <a:gd name="connsiteY0" fmla="*/ 2337831 h 2358086"/>
              <a:gd name="connsiteX1" fmla="*/ 422455 w 3128678"/>
              <a:gd name="connsiteY1" fmla="*/ 2261020 h 2358086"/>
              <a:gd name="connsiteX2" fmla="*/ 499265 w 3128678"/>
              <a:gd name="connsiteY2" fmla="*/ 1992185 h 2358086"/>
              <a:gd name="connsiteX3" fmla="*/ 535949 w 3128678"/>
              <a:gd name="connsiteY3" fmla="*/ 1736203 h 2358086"/>
              <a:gd name="connsiteX4" fmla="*/ 605397 w 3128678"/>
              <a:gd name="connsiteY4" fmla="*/ 1226917 h 2358086"/>
              <a:gd name="connsiteX5" fmla="*/ 663270 w 3128678"/>
              <a:gd name="connsiteY5" fmla="*/ 787079 h 2358086"/>
              <a:gd name="connsiteX6" fmla="*/ 721144 w 3128678"/>
              <a:gd name="connsiteY6" fmla="*/ 381965 h 2358086"/>
              <a:gd name="connsiteX7" fmla="*/ 941063 w 3128678"/>
              <a:gd name="connsiteY7" fmla="*/ 92598 h 2358086"/>
              <a:gd name="connsiteX8" fmla="*/ 1392475 w 3128678"/>
              <a:gd name="connsiteY8" fmla="*/ 11575 h 2358086"/>
              <a:gd name="connsiteX9" fmla="*/ 2434197 w 3128678"/>
              <a:gd name="connsiteY9" fmla="*/ 23150 h 2358086"/>
              <a:gd name="connsiteX10" fmla="*/ 3128678 w 3128678"/>
              <a:gd name="connsiteY10" fmla="*/ 34724 h 2358086"/>
              <a:gd name="connsiteX0" fmla="*/ 0 w 3128678"/>
              <a:gd name="connsiteY0" fmla="*/ 2337831 h 2358086"/>
              <a:gd name="connsiteX1" fmla="*/ 422455 w 3128678"/>
              <a:gd name="connsiteY1" fmla="*/ 2261020 h 2358086"/>
              <a:gd name="connsiteX2" fmla="*/ 499265 w 3128678"/>
              <a:gd name="connsiteY2" fmla="*/ 1992185 h 2358086"/>
              <a:gd name="connsiteX3" fmla="*/ 535949 w 3128678"/>
              <a:gd name="connsiteY3" fmla="*/ 1736203 h 2358086"/>
              <a:gd name="connsiteX4" fmla="*/ 605397 w 3128678"/>
              <a:gd name="connsiteY4" fmla="*/ 1226917 h 2358086"/>
              <a:gd name="connsiteX5" fmla="*/ 663270 w 3128678"/>
              <a:gd name="connsiteY5" fmla="*/ 787079 h 2358086"/>
              <a:gd name="connsiteX6" fmla="*/ 806505 w 3128678"/>
              <a:gd name="connsiteY6" fmla="*/ 340770 h 2358086"/>
              <a:gd name="connsiteX7" fmla="*/ 941063 w 3128678"/>
              <a:gd name="connsiteY7" fmla="*/ 92598 h 2358086"/>
              <a:gd name="connsiteX8" fmla="*/ 1392475 w 3128678"/>
              <a:gd name="connsiteY8" fmla="*/ 11575 h 2358086"/>
              <a:gd name="connsiteX9" fmla="*/ 2434197 w 3128678"/>
              <a:gd name="connsiteY9" fmla="*/ 23150 h 2358086"/>
              <a:gd name="connsiteX10" fmla="*/ 3128678 w 3128678"/>
              <a:gd name="connsiteY10" fmla="*/ 34724 h 2358086"/>
              <a:gd name="connsiteX0" fmla="*/ 0 w 3128678"/>
              <a:gd name="connsiteY0" fmla="*/ 2340788 h 2361043"/>
              <a:gd name="connsiteX1" fmla="*/ 422455 w 3128678"/>
              <a:gd name="connsiteY1" fmla="*/ 2263977 h 2361043"/>
              <a:gd name="connsiteX2" fmla="*/ 499265 w 3128678"/>
              <a:gd name="connsiteY2" fmla="*/ 1995142 h 2361043"/>
              <a:gd name="connsiteX3" fmla="*/ 535949 w 3128678"/>
              <a:gd name="connsiteY3" fmla="*/ 1739160 h 2361043"/>
              <a:gd name="connsiteX4" fmla="*/ 605397 w 3128678"/>
              <a:gd name="connsiteY4" fmla="*/ 1229874 h 2361043"/>
              <a:gd name="connsiteX5" fmla="*/ 663270 w 3128678"/>
              <a:gd name="connsiteY5" fmla="*/ 790036 h 2361043"/>
              <a:gd name="connsiteX6" fmla="*/ 806505 w 3128678"/>
              <a:gd name="connsiteY6" fmla="*/ 343727 h 2361043"/>
              <a:gd name="connsiteX7" fmla="*/ 1036935 w 3128678"/>
              <a:gd name="connsiteY7" fmla="*/ 113297 h 2361043"/>
              <a:gd name="connsiteX8" fmla="*/ 1392475 w 3128678"/>
              <a:gd name="connsiteY8" fmla="*/ 14532 h 2361043"/>
              <a:gd name="connsiteX9" fmla="*/ 2434197 w 3128678"/>
              <a:gd name="connsiteY9" fmla="*/ 26107 h 2361043"/>
              <a:gd name="connsiteX10" fmla="*/ 3128678 w 3128678"/>
              <a:gd name="connsiteY10" fmla="*/ 37681 h 2361043"/>
              <a:gd name="connsiteX0" fmla="*/ 0 w 3128678"/>
              <a:gd name="connsiteY0" fmla="*/ 2318832 h 2339087"/>
              <a:gd name="connsiteX1" fmla="*/ 422455 w 3128678"/>
              <a:gd name="connsiteY1" fmla="*/ 2242021 h 2339087"/>
              <a:gd name="connsiteX2" fmla="*/ 499265 w 3128678"/>
              <a:gd name="connsiteY2" fmla="*/ 1973186 h 2339087"/>
              <a:gd name="connsiteX3" fmla="*/ 535949 w 3128678"/>
              <a:gd name="connsiteY3" fmla="*/ 1717204 h 2339087"/>
              <a:gd name="connsiteX4" fmla="*/ 605397 w 3128678"/>
              <a:gd name="connsiteY4" fmla="*/ 1207918 h 2339087"/>
              <a:gd name="connsiteX5" fmla="*/ 663270 w 3128678"/>
              <a:gd name="connsiteY5" fmla="*/ 768080 h 2339087"/>
              <a:gd name="connsiteX6" fmla="*/ 806505 w 3128678"/>
              <a:gd name="connsiteY6" fmla="*/ 321771 h 2339087"/>
              <a:gd name="connsiteX7" fmla="*/ 1036935 w 3128678"/>
              <a:gd name="connsiteY7" fmla="*/ 91341 h 2339087"/>
              <a:gd name="connsiteX8" fmla="*/ 1459390 w 3128678"/>
              <a:gd name="connsiteY8" fmla="*/ 14532 h 2339087"/>
              <a:gd name="connsiteX9" fmla="*/ 2434197 w 3128678"/>
              <a:gd name="connsiteY9" fmla="*/ 4151 h 2339087"/>
              <a:gd name="connsiteX10" fmla="*/ 3128678 w 3128678"/>
              <a:gd name="connsiteY10" fmla="*/ 15725 h 2339087"/>
              <a:gd name="connsiteX0" fmla="*/ 0 w 3128678"/>
              <a:gd name="connsiteY0" fmla="*/ 2318832 h 2339087"/>
              <a:gd name="connsiteX1" fmla="*/ 422455 w 3128678"/>
              <a:gd name="connsiteY1" fmla="*/ 2242021 h 2339087"/>
              <a:gd name="connsiteX2" fmla="*/ 499265 w 3128678"/>
              <a:gd name="connsiteY2" fmla="*/ 1973186 h 2339087"/>
              <a:gd name="connsiteX3" fmla="*/ 535949 w 3128678"/>
              <a:gd name="connsiteY3" fmla="*/ 1717204 h 2339087"/>
              <a:gd name="connsiteX4" fmla="*/ 605397 w 3128678"/>
              <a:gd name="connsiteY4" fmla="*/ 1207918 h 2339087"/>
              <a:gd name="connsiteX5" fmla="*/ 663270 w 3128678"/>
              <a:gd name="connsiteY5" fmla="*/ 768080 h 2339087"/>
              <a:gd name="connsiteX6" fmla="*/ 806505 w 3128678"/>
              <a:gd name="connsiteY6" fmla="*/ 321771 h 2339087"/>
              <a:gd name="connsiteX7" fmla="*/ 1036935 w 3128678"/>
              <a:gd name="connsiteY7" fmla="*/ 91341 h 2339087"/>
              <a:gd name="connsiteX8" fmla="*/ 1459390 w 3128678"/>
              <a:gd name="connsiteY8" fmla="*/ 14532 h 2339087"/>
              <a:gd name="connsiteX9" fmla="*/ 2434197 w 3128678"/>
              <a:gd name="connsiteY9" fmla="*/ 4151 h 2339087"/>
              <a:gd name="connsiteX10" fmla="*/ 3128678 w 3128678"/>
              <a:gd name="connsiteY10" fmla="*/ 15725 h 2339087"/>
              <a:gd name="connsiteX0" fmla="*/ 0 w 3128678"/>
              <a:gd name="connsiteY0" fmla="*/ 2318832 h 2339087"/>
              <a:gd name="connsiteX1" fmla="*/ 384050 w 3128678"/>
              <a:gd name="connsiteY1" fmla="*/ 2242022 h 2339087"/>
              <a:gd name="connsiteX2" fmla="*/ 499265 w 3128678"/>
              <a:gd name="connsiteY2" fmla="*/ 1973186 h 2339087"/>
              <a:gd name="connsiteX3" fmla="*/ 535949 w 3128678"/>
              <a:gd name="connsiteY3" fmla="*/ 1717204 h 2339087"/>
              <a:gd name="connsiteX4" fmla="*/ 605397 w 3128678"/>
              <a:gd name="connsiteY4" fmla="*/ 1207918 h 2339087"/>
              <a:gd name="connsiteX5" fmla="*/ 663270 w 3128678"/>
              <a:gd name="connsiteY5" fmla="*/ 768080 h 2339087"/>
              <a:gd name="connsiteX6" fmla="*/ 806505 w 3128678"/>
              <a:gd name="connsiteY6" fmla="*/ 321771 h 2339087"/>
              <a:gd name="connsiteX7" fmla="*/ 1036935 w 3128678"/>
              <a:gd name="connsiteY7" fmla="*/ 91341 h 2339087"/>
              <a:gd name="connsiteX8" fmla="*/ 1459390 w 3128678"/>
              <a:gd name="connsiteY8" fmla="*/ 14532 h 2339087"/>
              <a:gd name="connsiteX9" fmla="*/ 2434197 w 3128678"/>
              <a:gd name="connsiteY9" fmla="*/ 4151 h 2339087"/>
              <a:gd name="connsiteX10" fmla="*/ 3128678 w 3128678"/>
              <a:gd name="connsiteY10" fmla="*/ 15725 h 2339087"/>
              <a:gd name="connsiteX0" fmla="*/ 0 w 2434197"/>
              <a:gd name="connsiteY0" fmla="*/ 2318832 h 2339087"/>
              <a:gd name="connsiteX1" fmla="*/ 384050 w 2434197"/>
              <a:gd name="connsiteY1" fmla="*/ 2242022 h 2339087"/>
              <a:gd name="connsiteX2" fmla="*/ 499265 w 2434197"/>
              <a:gd name="connsiteY2" fmla="*/ 1973186 h 2339087"/>
              <a:gd name="connsiteX3" fmla="*/ 535949 w 2434197"/>
              <a:gd name="connsiteY3" fmla="*/ 1717204 h 2339087"/>
              <a:gd name="connsiteX4" fmla="*/ 605397 w 2434197"/>
              <a:gd name="connsiteY4" fmla="*/ 1207918 h 2339087"/>
              <a:gd name="connsiteX5" fmla="*/ 663270 w 2434197"/>
              <a:gd name="connsiteY5" fmla="*/ 768080 h 2339087"/>
              <a:gd name="connsiteX6" fmla="*/ 806505 w 2434197"/>
              <a:gd name="connsiteY6" fmla="*/ 321771 h 2339087"/>
              <a:gd name="connsiteX7" fmla="*/ 1036935 w 2434197"/>
              <a:gd name="connsiteY7" fmla="*/ 91341 h 2339087"/>
              <a:gd name="connsiteX8" fmla="*/ 1459390 w 2434197"/>
              <a:gd name="connsiteY8" fmla="*/ 14532 h 2339087"/>
              <a:gd name="connsiteX9" fmla="*/ 2434197 w 2434197"/>
              <a:gd name="connsiteY9" fmla="*/ 4151 h 2339087"/>
              <a:gd name="connsiteX0" fmla="*/ 0 w 1459390"/>
              <a:gd name="connsiteY0" fmla="*/ 2304300 h 2324555"/>
              <a:gd name="connsiteX1" fmla="*/ 384050 w 1459390"/>
              <a:gd name="connsiteY1" fmla="*/ 2227490 h 2324555"/>
              <a:gd name="connsiteX2" fmla="*/ 499265 w 1459390"/>
              <a:gd name="connsiteY2" fmla="*/ 1958654 h 2324555"/>
              <a:gd name="connsiteX3" fmla="*/ 535949 w 1459390"/>
              <a:gd name="connsiteY3" fmla="*/ 1702672 h 2324555"/>
              <a:gd name="connsiteX4" fmla="*/ 605397 w 1459390"/>
              <a:gd name="connsiteY4" fmla="*/ 1193386 h 2324555"/>
              <a:gd name="connsiteX5" fmla="*/ 663270 w 1459390"/>
              <a:gd name="connsiteY5" fmla="*/ 753548 h 2324555"/>
              <a:gd name="connsiteX6" fmla="*/ 806505 w 1459390"/>
              <a:gd name="connsiteY6" fmla="*/ 307239 h 2324555"/>
              <a:gd name="connsiteX7" fmla="*/ 1036935 w 1459390"/>
              <a:gd name="connsiteY7" fmla="*/ 76809 h 2324555"/>
              <a:gd name="connsiteX8" fmla="*/ 1459390 w 1459390"/>
              <a:gd name="connsiteY8" fmla="*/ 0 h 2324555"/>
              <a:gd name="connsiteX0" fmla="*/ 0 w 1075340"/>
              <a:gd name="connsiteY0" fmla="*/ 2227490 h 2227490"/>
              <a:gd name="connsiteX1" fmla="*/ 115215 w 1075340"/>
              <a:gd name="connsiteY1" fmla="*/ 1958654 h 2227490"/>
              <a:gd name="connsiteX2" fmla="*/ 151899 w 1075340"/>
              <a:gd name="connsiteY2" fmla="*/ 1702672 h 2227490"/>
              <a:gd name="connsiteX3" fmla="*/ 221347 w 1075340"/>
              <a:gd name="connsiteY3" fmla="*/ 1193386 h 2227490"/>
              <a:gd name="connsiteX4" fmla="*/ 279220 w 1075340"/>
              <a:gd name="connsiteY4" fmla="*/ 753548 h 2227490"/>
              <a:gd name="connsiteX5" fmla="*/ 422455 w 1075340"/>
              <a:gd name="connsiteY5" fmla="*/ 307239 h 2227490"/>
              <a:gd name="connsiteX6" fmla="*/ 652885 w 1075340"/>
              <a:gd name="connsiteY6" fmla="*/ 76809 h 2227490"/>
              <a:gd name="connsiteX7" fmla="*/ 1075340 w 1075340"/>
              <a:gd name="connsiteY7" fmla="*/ 0 h 2227490"/>
              <a:gd name="connsiteX0" fmla="*/ 0 w 1075340"/>
              <a:gd name="connsiteY0" fmla="*/ 2227490 h 2227490"/>
              <a:gd name="connsiteX1" fmla="*/ 59586 w 1075340"/>
              <a:gd name="connsiteY1" fmla="*/ 2123119 h 2227490"/>
              <a:gd name="connsiteX2" fmla="*/ 115215 w 1075340"/>
              <a:gd name="connsiteY2" fmla="*/ 1958654 h 2227490"/>
              <a:gd name="connsiteX3" fmla="*/ 151899 w 1075340"/>
              <a:gd name="connsiteY3" fmla="*/ 1702672 h 2227490"/>
              <a:gd name="connsiteX4" fmla="*/ 221347 w 1075340"/>
              <a:gd name="connsiteY4" fmla="*/ 1193386 h 2227490"/>
              <a:gd name="connsiteX5" fmla="*/ 279220 w 1075340"/>
              <a:gd name="connsiteY5" fmla="*/ 753548 h 2227490"/>
              <a:gd name="connsiteX6" fmla="*/ 422455 w 1075340"/>
              <a:gd name="connsiteY6" fmla="*/ 307239 h 2227490"/>
              <a:gd name="connsiteX7" fmla="*/ 652885 w 1075340"/>
              <a:gd name="connsiteY7" fmla="*/ 76809 h 2227490"/>
              <a:gd name="connsiteX8" fmla="*/ 1075340 w 1075340"/>
              <a:gd name="connsiteY8" fmla="*/ 0 h 2227490"/>
              <a:gd name="connsiteX0" fmla="*/ 0 w 1075340"/>
              <a:gd name="connsiteY0" fmla="*/ 2227490 h 2233891"/>
              <a:gd name="connsiteX1" fmla="*/ 76810 w 1075340"/>
              <a:gd name="connsiteY1" fmla="*/ 2189085 h 2233891"/>
              <a:gd name="connsiteX2" fmla="*/ 115215 w 1075340"/>
              <a:gd name="connsiteY2" fmla="*/ 1958654 h 2233891"/>
              <a:gd name="connsiteX3" fmla="*/ 151899 w 1075340"/>
              <a:gd name="connsiteY3" fmla="*/ 1702672 h 2233891"/>
              <a:gd name="connsiteX4" fmla="*/ 221347 w 1075340"/>
              <a:gd name="connsiteY4" fmla="*/ 1193386 h 2233891"/>
              <a:gd name="connsiteX5" fmla="*/ 279220 w 1075340"/>
              <a:gd name="connsiteY5" fmla="*/ 753548 h 2233891"/>
              <a:gd name="connsiteX6" fmla="*/ 422455 w 1075340"/>
              <a:gd name="connsiteY6" fmla="*/ 307239 h 2233891"/>
              <a:gd name="connsiteX7" fmla="*/ 652885 w 1075340"/>
              <a:gd name="connsiteY7" fmla="*/ 76809 h 2233891"/>
              <a:gd name="connsiteX8" fmla="*/ 1075340 w 1075340"/>
              <a:gd name="connsiteY8" fmla="*/ 0 h 2233891"/>
              <a:gd name="connsiteX0" fmla="*/ 128017 w 1203357"/>
              <a:gd name="connsiteY0" fmla="*/ 2227490 h 2233891"/>
              <a:gd name="connsiteX1" fmla="*/ 12802 w 1203357"/>
              <a:gd name="connsiteY1" fmla="*/ 2227490 h 2233891"/>
              <a:gd name="connsiteX2" fmla="*/ 204827 w 1203357"/>
              <a:gd name="connsiteY2" fmla="*/ 2189085 h 2233891"/>
              <a:gd name="connsiteX3" fmla="*/ 243232 w 1203357"/>
              <a:gd name="connsiteY3" fmla="*/ 1958654 h 2233891"/>
              <a:gd name="connsiteX4" fmla="*/ 279916 w 1203357"/>
              <a:gd name="connsiteY4" fmla="*/ 1702672 h 2233891"/>
              <a:gd name="connsiteX5" fmla="*/ 349364 w 1203357"/>
              <a:gd name="connsiteY5" fmla="*/ 1193386 h 2233891"/>
              <a:gd name="connsiteX6" fmla="*/ 407237 w 1203357"/>
              <a:gd name="connsiteY6" fmla="*/ 753548 h 2233891"/>
              <a:gd name="connsiteX7" fmla="*/ 550472 w 1203357"/>
              <a:gd name="connsiteY7" fmla="*/ 307239 h 2233891"/>
              <a:gd name="connsiteX8" fmla="*/ 780902 w 1203357"/>
              <a:gd name="connsiteY8" fmla="*/ 76809 h 2233891"/>
              <a:gd name="connsiteX9" fmla="*/ 1203357 w 1203357"/>
              <a:gd name="connsiteY9" fmla="*/ 0 h 2233891"/>
              <a:gd name="connsiteX0" fmla="*/ 128017 w 1203357"/>
              <a:gd name="connsiteY0" fmla="*/ 2227490 h 2233891"/>
              <a:gd name="connsiteX1" fmla="*/ 12802 w 1203357"/>
              <a:gd name="connsiteY1" fmla="*/ 2227490 h 2233891"/>
              <a:gd name="connsiteX2" fmla="*/ 204827 w 1203357"/>
              <a:gd name="connsiteY2" fmla="*/ 2189085 h 2233891"/>
              <a:gd name="connsiteX3" fmla="*/ 243233 w 1203357"/>
              <a:gd name="connsiteY3" fmla="*/ 1958655 h 2233891"/>
              <a:gd name="connsiteX4" fmla="*/ 279916 w 1203357"/>
              <a:gd name="connsiteY4" fmla="*/ 1702672 h 2233891"/>
              <a:gd name="connsiteX5" fmla="*/ 349364 w 1203357"/>
              <a:gd name="connsiteY5" fmla="*/ 1193386 h 2233891"/>
              <a:gd name="connsiteX6" fmla="*/ 407237 w 1203357"/>
              <a:gd name="connsiteY6" fmla="*/ 753548 h 2233891"/>
              <a:gd name="connsiteX7" fmla="*/ 550472 w 1203357"/>
              <a:gd name="connsiteY7" fmla="*/ 307239 h 2233891"/>
              <a:gd name="connsiteX8" fmla="*/ 780902 w 1203357"/>
              <a:gd name="connsiteY8" fmla="*/ 76809 h 2233891"/>
              <a:gd name="connsiteX9" fmla="*/ 1203357 w 1203357"/>
              <a:gd name="connsiteY9" fmla="*/ 0 h 2233891"/>
              <a:gd name="connsiteX0" fmla="*/ 128017 w 1203357"/>
              <a:gd name="connsiteY0" fmla="*/ 2227490 h 2233891"/>
              <a:gd name="connsiteX1" fmla="*/ 12802 w 1203357"/>
              <a:gd name="connsiteY1" fmla="*/ 2227490 h 2233891"/>
              <a:gd name="connsiteX2" fmla="*/ 204827 w 1203357"/>
              <a:gd name="connsiteY2" fmla="*/ 2189085 h 2233891"/>
              <a:gd name="connsiteX3" fmla="*/ 243233 w 1203357"/>
              <a:gd name="connsiteY3" fmla="*/ 1958655 h 2233891"/>
              <a:gd name="connsiteX4" fmla="*/ 279916 w 1203357"/>
              <a:gd name="connsiteY4" fmla="*/ 1702672 h 2233891"/>
              <a:gd name="connsiteX5" fmla="*/ 320043 w 1203357"/>
              <a:gd name="connsiteY5" fmla="*/ 1152150 h 2233891"/>
              <a:gd name="connsiteX6" fmla="*/ 407237 w 1203357"/>
              <a:gd name="connsiteY6" fmla="*/ 753548 h 2233891"/>
              <a:gd name="connsiteX7" fmla="*/ 550472 w 1203357"/>
              <a:gd name="connsiteY7" fmla="*/ 307239 h 2233891"/>
              <a:gd name="connsiteX8" fmla="*/ 780902 w 1203357"/>
              <a:gd name="connsiteY8" fmla="*/ 76809 h 2233891"/>
              <a:gd name="connsiteX9" fmla="*/ 1203357 w 1203357"/>
              <a:gd name="connsiteY9" fmla="*/ 0 h 2233891"/>
              <a:gd name="connsiteX0" fmla="*/ 128017 w 1203357"/>
              <a:gd name="connsiteY0" fmla="*/ 2227490 h 2233891"/>
              <a:gd name="connsiteX1" fmla="*/ 12802 w 1203357"/>
              <a:gd name="connsiteY1" fmla="*/ 2227490 h 2233891"/>
              <a:gd name="connsiteX2" fmla="*/ 204827 w 1203357"/>
              <a:gd name="connsiteY2" fmla="*/ 2189085 h 2233891"/>
              <a:gd name="connsiteX3" fmla="*/ 243233 w 1203357"/>
              <a:gd name="connsiteY3" fmla="*/ 1958655 h 2233891"/>
              <a:gd name="connsiteX4" fmla="*/ 279916 w 1203357"/>
              <a:gd name="connsiteY4" fmla="*/ 1702672 h 2233891"/>
              <a:gd name="connsiteX5" fmla="*/ 320043 w 1203357"/>
              <a:gd name="connsiteY5" fmla="*/ 1152150 h 2233891"/>
              <a:gd name="connsiteX6" fmla="*/ 435258 w 1203357"/>
              <a:gd name="connsiteY6" fmla="*/ 652885 h 2233891"/>
              <a:gd name="connsiteX7" fmla="*/ 550472 w 1203357"/>
              <a:gd name="connsiteY7" fmla="*/ 307239 h 2233891"/>
              <a:gd name="connsiteX8" fmla="*/ 780902 w 1203357"/>
              <a:gd name="connsiteY8" fmla="*/ 76809 h 2233891"/>
              <a:gd name="connsiteX9" fmla="*/ 1203357 w 1203357"/>
              <a:gd name="connsiteY9" fmla="*/ 0 h 2233891"/>
              <a:gd name="connsiteX0" fmla="*/ 128017 w 1203357"/>
              <a:gd name="connsiteY0" fmla="*/ 2227490 h 2233891"/>
              <a:gd name="connsiteX1" fmla="*/ 12802 w 1203357"/>
              <a:gd name="connsiteY1" fmla="*/ 2227490 h 2233891"/>
              <a:gd name="connsiteX2" fmla="*/ 204827 w 1203357"/>
              <a:gd name="connsiteY2" fmla="*/ 2189085 h 2233891"/>
              <a:gd name="connsiteX3" fmla="*/ 243233 w 1203357"/>
              <a:gd name="connsiteY3" fmla="*/ 1958655 h 2233891"/>
              <a:gd name="connsiteX4" fmla="*/ 279916 w 1203357"/>
              <a:gd name="connsiteY4" fmla="*/ 1702672 h 2233891"/>
              <a:gd name="connsiteX5" fmla="*/ 320043 w 1203357"/>
              <a:gd name="connsiteY5" fmla="*/ 1152150 h 2233891"/>
              <a:gd name="connsiteX6" fmla="*/ 435258 w 1203357"/>
              <a:gd name="connsiteY6" fmla="*/ 652885 h 2233891"/>
              <a:gd name="connsiteX7" fmla="*/ 627283 w 1203357"/>
              <a:gd name="connsiteY7" fmla="*/ 307240 h 2233891"/>
              <a:gd name="connsiteX8" fmla="*/ 780902 w 1203357"/>
              <a:gd name="connsiteY8" fmla="*/ 76809 h 2233891"/>
              <a:gd name="connsiteX9" fmla="*/ 1203357 w 1203357"/>
              <a:gd name="connsiteY9" fmla="*/ 0 h 2233891"/>
              <a:gd name="connsiteX0" fmla="*/ 128017 w 1203357"/>
              <a:gd name="connsiteY0" fmla="*/ 2227490 h 2233891"/>
              <a:gd name="connsiteX1" fmla="*/ 12802 w 1203357"/>
              <a:gd name="connsiteY1" fmla="*/ 2227490 h 2233891"/>
              <a:gd name="connsiteX2" fmla="*/ 204827 w 1203357"/>
              <a:gd name="connsiteY2" fmla="*/ 2189085 h 2233891"/>
              <a:gd name="connsiteX3" fmla="*/ 243233 w 1203357"/>
              <a:gd name="connsiteY3" fmla="*/ 1958655 h 2233891"/>
              <a:gd name="connsiteX4" fmla="*/ 279916 w 1203357"/>
              <a:gd name="connsiteY4" fmla="*/ 1702672 h 2233891"/>
              <a:gd name="connsiteX5" fmla="*/ 320043 w 1203357"/>
              <a:gd name="connsiteY5" fmla="*/ 1152150 h 2233891"/>
              <a:gd name="connsiteX6" fmla="*/ 435258 w 1203357"/>
              <a:gd name="connsiteY6" fmla="*/ 652885 h 2233891"/>
              <a:gd name="connsiteX7" fmla="*/ 627283 w 1203357"/>
              <a:gd name="connsiteY7" fmla="*/ 307240 h 2233891"/>
              <a:gd name="connsiteX8" fmla="*/ 896118 w 1203357"/>
              <a:gd name="connsiteY8" fmla="*/ 76810 h 2233891"/>
              <a:gd name="connsiteX9" fmla="*/ 1203357 w 1203357"/>
              <a:gd name="connsiteY9" fmla="*/ 0 h 2233891"/>
              <a:gd name="connsiteX0" fmla="*/ 128017 w 1894648"/>
              <a:gd name="connsiteY0" fmla="*/ 2227490 h 2233891"/>
              <a:gd name="connsiteX1" fmla="*/ 12802 w 1894648"/>
              <a:gd name="connsiteY1" fmla="*/ 2227490 h 2233891"/>
              <a:gd name="connsiteX2" fmla="*/ 204827 w 1894648"/>
              <a:gd name="connsiteY2" fmla="*/ 2189085 h 2233891"/>
              <a:gd name="connsiteX3" fmla="*/ 243233 w 1894648"/>
              <a:gd name="connsiteY3" fmla="*/ 1958655 h 2233891"/>
              <a:gd name="connsiteX4" fmla="*/ 279916 w 1894648"/>
              <a:gd name="connsiteY4" fmla="*/ 1702672 h 2233891"/>
              <a:gd name="connsiteX5" fmla="*/ 320043 w 1894648"/>
              <a:gd name="connsiteY5" fmla="*/ 1152150 h 2233891"/>
              <a:gd name="connsiteX6" fmla="*/ 435258 w 1894648"/>
              <a:gd name="connsiteY6" fmla="*/ 652885 h 2233891"/>
              <a:gd name="connsiteX7" fmla="*/ 627283 w 1894648"/>
              <a:gd name="connsiteY7" fmla="*/ 307240 h 2233891"/>
              <a:gd name="connsiteX8" fmla="*/ 896118 w 1894648"/>
              <a:gd name="connsiteY8" fmla="*/ 76810 h 2233891"/>
              <a:gd name="connsiteX9" fmla="*/ 1894648 w 1894648"/>
              <a:gd name="connsiteY9" fmla="*/ 0 h 2233891"/>
              <a:gd name="connsiteX0" fmla="*/ 128017 w 1894648"/>
              <a:gd name="connsiteY0" fmla="*/ 2228099 h 2234500"/>
              <a:gd name="connsiteX1" fmla="*/ 12802 w 1894648"/>
              <a:gd name="connsiteY1" fmla="*/ 2228099 h 2234500"/>
              <a:gd name="connsiteX2" fmla="*/ 204827 w 1894648"/>
              <a:gd name="connsiteY2" fmla="*/ 2189694 h 2234500"/>
              <a:gd name="connsiteX3" fmla="*/ 243233 w 1894648"/>
              <a:gd name="connsiteY3" fmla="*/ 1959264 h 2234500"/>
              <a:gd name="connsiteX4" fmla="*/ 279916 w 1894648"/>
              <a:gd name="connsiteY4" fmla="*/ 1703281 h 2234500"/>
              <a:gd name="connsiteX5" fmla="*/ 320043 w 1894648"/>
              <a:gd name="connsiteY5" fmla="*/ 1152759 h 2234500"/>
              <a:gd name="connsiteX6" fmla="*/ 435258 w 1894648"/>
              <a:gd name="connsiteY6" fmla="*/ 653494 h 2234500"/>
              <a:gd name="connsiteX7" fmla="*/ 627283 w 1894648"/>
              <a:gd name="connsiteY7" fmla="*/ 307849 h 2234500"/>
              <a:gd name="connsiteX8" fmla="*/ 896118 w 1894648"/>
              <a:gd name="connsiteY8" fmla="*/ 77419 h 2234500"/>
              <a:gd name="connsiteX9" fmla="*/ 1894648 w 1894648"/>
              <a:gd name="connsiteY9" fmla="*/ 609 h 2234500"/>
              <a:gd name="connsiteX0" fmla="*/ 128017 w 1894648"/>
              <a:gd name="connsiteY0" fmla="*/ 2228099 h 2234500"/>
              <a:gd name="connsiteX1" fmla="*/ 12802 w 1894648"/>
              <a:gd name="connsiteY1" fmla="*/ 2228099 h 2234500"/>
              <a:gd name="connsiteX2" fmla="*/ 204827 w 1894648"/>
              <a:gd name="connsiteY2" fmla="*/ 2189694 h 2234500"/>
              <a:gd name="connsiteX3" fmla="*/ 243233 w 1894648"/>
              <a:gd name="connsiteY3" fmla="*/ 1959264 h 2234500"/>
              <a:gd name="connsiteX4" fmla="*/ 279916 w 1894648"/>
              <a:gd name="connsiteY4" fmla="*/ 1703281 h 2234500"/>
              <a:gd name="connsiteX5" fmla="*/ 320043 w 1894648"/>
              <a:gd name="connsiteY5" fmla="*/ 1152759 h 2234500"/>
              <a:gd name="connsiteX6" fmla="*/ 435258 w 1894648"/>
              <a:gd name="connsiteY6" fmla="*/ 653494 h 2234500"/>
              <a:gd name="connsiteX7" fmla="*/ 627283 w 1894648"/>
              <a:gd name="connsiteY7" fmla="*/ 307849 h 2234500"/>
              <a:gd name="connsiteX8" fmla="*/ 896118 w 1894648"/>
              <a:gd name="connsiteY8" fmla="*/ 77419 h 2234500"/>
              <a:gd name="connsiteX9" fmla="*/ 1894648 w 1894648"/>
              <a:gd name="connsiteY9" fmla="*/ 609 h 2234500"/>
              <a:gd name="connsiteX0" fmla="*/ 128017 w 1894648"/>
              <a:gd name="connsiteY0" fmla="*/ 2233356 h 2239757"/>
              <a:gd name="connsiteX1" fmla="*/ 12802 w 1894648"/>
              <a:gd name="connsiteY1" fmla="*/ 2233356 h 2239757"/>
              <a:gd name="connsiteX2" fmla="*/ 204827 w 1894648"/>
              <a:gd name="connsiteY2" fmla="*/ 2194951 h 2239757"/>
              <a:gd name="connsiteX3" fmla="*/ 243233 w 1894648"/>
              <a:gd name="connsiteY3" fmla="*/ 1964521 h 2239757"/>
              <a:gd name="connsiteX4" fmla="*/ 279916 w 1894648"/>
              <a:gd name="connsiteY4" fmla="*/ 1708538 h 2239757"/>
              <a:gd name="connsiteX5" fmla="*/ 320043 w 1894648"/>
              <a:gd name="connsiteY5" fmla="*/ 1158016 h 2239757"/>
              <a:gd name="connsiteX6" fmla="*/ 435258 w 1894648"/>
              <a:gd name="connsiteY6" fmla="*/ 658751 h 2239757"/>
              <a:gd name="connsiteX7" fmla="*/ 627283 w 1894648"/>
              <a:gd name="connsiteY7" fmla="*/ 313106 h 2239757"/>
              <a:gd name="connsiteX8" fmla="*/ 896118 w 1894648"/>
              <a:gd name="connsiteY8" fmla="*/ 82676 h 2239757"/>
              <a:gd name="connsiteX9" fmla="*/ 1894648 w 1894648"/>
              <a:gd name="connsiteY9" fmla="*/ 5866 h 2239757"/>
              <a:gd name="connsiteX0" fmla="*/ 128017 w 1894648"/>
              <a:gd name="connsiteY0" fmla="*/ 2233356 h 2239757"/>
              <a:gd name="connsiteX1" fmla="*/ 12802 w 1894648"/>
              <a:gd name="connsiteY1" fmla="*/ 2233356 h 2239757"/>
              <a:gd name="connsiteX2" fmla="*/ 204827 w 1894648"/>
              <a:gd name="connsiteY2" fmla="*/ 2194951 h 2239757"/>
              <a:gd name="connsiteX3" fmla="*/ 243233 w 1894648"/>
              <a:gd name="connsiteY3" fmla="*/ 1964521 h 2239757"/>
              <a:gd name="connsiteX4" fmla="*/ 279916 w 1894648"/>
              <a:gd name="connsiteY4" fmla="*/ 1708538 h 2239757"/>
              <a:gd name="connsiteX5" fmla="*/ 320043 w 1894648"/>
              <a:gd name="connsiteY5" fmla="*/ 1158016 h 2239757"/>
              <a:gd name="connsiteX6" fmla="*/ 435258 w 1894648"/>
              <a:gd name="connsiteY6" fmla="*/ 658751 h 2239757"/>
              <a:gd name="connsiteX7" fmla="*/ 665687 w 1894648"/>
              <a:gd name="connsiteY7" fmla="*/ 351512 h 2239757"/>
              <a:gd name="connsiteX8" fmla="*/ 896118 w 1894648"/>
              <a:gd name="connsiteY8" fmla="*/ 82676 h 2239757"/>
              <a:gd name="connsiteX9" fmla="*/ 1894648 w 1894648"/>
              <a:gd name="connsiteY9" fmla="*/ 5866 h 2239757"/>
              <a:gd name="connsiteX0" fmla="*/ 128017 w 1894648"/>
              <a:gd name="connsiteY0" fmla="*/ 2233356 h 2239757"/>
              <a:gd name="connsiteX1" fmla="*/ 12802 w 1894648"/>
              <a:gd name="connsiteY1" fmla="*/ 2233356 h 2239757"/>
              <a:gd name="connsiteX2" fmla="*/ 204827 w 1894648"/>
              <a:gd name="connsiteY2" fmla="*/ 2194951 h 2239757"/>
              <a:gd name="connsiteX3" fmla="*/ 243233 w 1894648"/>
              <a:gd name="connsiteY3" fmla="*/ 1964521 h 2239757"/>
              <a:gd name="connsiteX4" fmla="*/ 279916 w 1894648"/>
              <a:gd name="connsiteY4" fmla="*/ 1708538 h 2239757"/>
              <a:gd name="connsiteX5" fmla="*/ 320043 w 1894648"/>
              <a:gd name="connsiteY5" fmla="*/ 1158016 h 2239757"/>
              <a:gd name="connsiteX6" fmla="*/ 435258 w 1894648"/>
              <a:gd name="connsiteY6" fmla="*/ 658751 h 2239757"/>
              <a:gd name="connsiteX7" fmla="*/ 665687 w 1894648"/>
              <a:gd name="connsiteY7" fmla="*/ 351512 h 2239757"/>
              <a:gd name="connsiteX8" fmla="*/ 896118 w 1894648"/>
              <a:gd name="connsiteY8" fmla="*/ 82676 h 2239757"/>
              <a:gd name="connsiteX9" fmla="*/ 1894648 w 1894648"/>
              <a:gd name="connsiteY9" fmla="*/ 5866 h 2239757"/>
              <a:gd name="connsiteX0" fmla="*/ 128017 w 1894648"/>
              <a:gd name="connsiteY0" fmla="*/ 2233356 h 2239757"/>
              <a:gd name="connsiteX1" fmla="*/ 12802 w 1894648"/>
              <a:gd name="connsiteY1" fmla="*/ 2233356 h 2239757"/>
              <a:gd name="connsiteX2" fmla="*/ 204827 w 1894648"/>
              <a:gd name="connsiteY2" fmla="*/ 2194951 h 2239757"/>
              <a:gd name="connsiteX3" fmla="*/ 243233 w 1894648"/>
              <a:gd name="connsiteY3" fmla="*/ 1964521 h 2239757"/>
              <a:gd name="connsiteX4" fmla="*/ 279916 w 1894648"/>
              <a:gd name="connsiteY4" fmla="*/ 1708538 h 2239757"/>
              <a:gd name="connsiteX5" fmla="*/ 320043 w 1894648"/>
              <a:gd name="connsiteY5" fmla="*/ 1158016 h 2239757"/>
              <a:gd name="connsiteX6" fmla="*/ 435258 w 1894648"/>
              <a:gd name="connsiteY6" fmla="*/ 658751 h 2239757"/>
              <a:gd name="connsiteX7" fmla="*/ 665687 w 1894648"/>
              <a:gd name="connsiteY7" fmla="*/ 351512 h 2239757"/>
              <a:gd name="connsiteX8" fmla="*/ 896118 w 1894648"/>
              <a:gd name="connsiteY8" fmla="*/ 82676 h 2239757"/>
              <a:gd name="connsiteX9" fmla="*/ 1894648 w 1894648"/>
              <a:gd name="connsiteY9" fmla="*/ 5866 h 2239757"/>
              <a:gd name="connsiteX0" fmla="*/ 128017 w 1382580"/>
              <a:gd name="connsiteY0" fmla="*/ 2233356 h 2239757"/>
              <a:gd name="connsiteX1" fmla="*/ 12802 w 1382580"/>
              <a:gd name="connsiteY1" fmla="*/ 2233356 h 2239757"/>
              <a:gd name="connsiteX2" fmla="*/ 204827 w 1382580"/>
              <a:gd name="connsiteY2" fmla="*/ 2194951 h 2239757"/>
              <a:gd name="connsiteX3" fmla="*/ 243233 w 1382580"/>
              <a:gd name="connsiteY3" fmla="*/ 1964521 h 2239757"/>
              <a:gd name="connsiteX4" fmla="*/ 279916 w 1382580"/>
              <a:gd name="connsiteY4" fmla="*/ 1708538 h 2239757"/>
              <a:gd name="connsiteX5" fmla="*/ 320043 w 1382580"/>
              <a:gd name="connsiteY5" fmla="*/ 1158016 h 2239757"/>
              <a:gd name="connsiteX6" fmla="*/ 435258 w 1382580"/>
              <a:gd name="connsiteY6" fmla="*/ 658751 h 2239757"/>
              <a:gd name="connsiteX7" fmla="*/ 665687 w 1382580"/>
              <a:gd name="connsiteY7" fmla="*/ 351512 h 2239757"/>
              <a:gd name="connsiteX8" fmla="*/ 896118 w 1382580"/>
              <a:gd name="connsiteY8" fmla="*/ 82676 h 2239757"/>
              <a:gd name="connsiteX9" fmla="*/ 1382580 w 1382580"/>
              <a:gd name="connsiteY9" fmla="*/ 5867 h 2239757"/>
              <a:gd name="connsiteX0" fmla="*/ 128017 w 1382580"/>
              <a:gd name="connsiteY0" fmla="*/ 2233356 h 2239757"/>
              <a:gd name="connsiteX1" fmla="*/ 12802 w 1382580"/>
              <a:gd name="connsiteY1" fmla="*/ 2233356 h 2239757"/>
              <a:gd name="connsiteX2" fmla="*/ 204827 w 1382580"/>
              <a:gd name="connsiteY2" fmla="*/ 2194951 h 2239757"/>
              <a:gd name="connsiteX3" fmla="*/ 243233 w 1382580"/>
              <a:gd name="connsiteY3" fmla="*/ 1964521 h 2239757"/>
              <a:gd name="connsiteX4" fmla="*/ 279916 w 1382580"/>
              <a:gd name="connsiteY4" fmla="*/ 1708538 h 2239757"/>
              <a:gd name="connsiteX5" fmla="*/ 320043 w 1382580"/>
              <a:gd name="connsiteY5" fmla="*/ 1158016 h 2239757"/>
              <a:gd name="connsiteX6" fmla="*/ 435258 w 1382580"/>
              <a:gd name="connsiteY6" fmla="*/ 658751 h 2239757"/>
              <a:gd name="connsiteX7" fmla="*/ 665687 w 1382580"/>
              <a:gd name="connsiteY7" fmla="*/ 351512 h 2239757"/>
              <a:gd name="connsiteX8" fmla="*/ 896118 w 1382580"/>
              <a:gd name="connsiteY8" fmla="*/ 82676 h 2239757"/>
              <a:gd name="connsiteX9" fmla="*/ 1382580 w 1382580"/>
              <a:gd name="connsiteY9" fmla="*/ 82677 h 2239757"/>
              <a:gd name="connsiteX0" fmla="*/ 128017 w 1420985"/>
              <a:gd name="connsiteY0" fmla="*/ 2233356 h 2239757"/>
              <a:gd name="connsiteX1" fmla="*/ 12802 w 1420985"/>
              <a:gd name="connsiteY1" fmla="*/ 2233356 h 2239757"/>
              <a:gd name="connsiteX2" fmla="*/ 204827 w 1420985"/>
              <a:gd name="connsiteY2" fmla="*/ 2194951 h 2239757"/>
              <a:gd name="connsiteX3" fmla="*/ 243233 w 1420985"/>
              <a:gd name="connsiteY3" fmla="*/ 1964521 h 2239757"/>
              <a:gd name="connsiteX4" fmla="*/ 279916 w 1420985"/>
              <a:gd name="connsiteY4" fmla="*/ 1708538 h 2239757"/>
              <a:gd name="connsiteX5" fmla="*/ 320043 w 1420985"/>
              <a:gd name="connsiteY5" fmla="*/ 1158016 h 2239757"/>
              <a:gd name="connsiteX6" fmla="*/ 435258 w 1420985"/>
              <a:gd name="connsiteY6" fmla="*/ 658751 h 2239757"/>
              <a:gd name="connsiteX7" fmla="*/ 665687 w 1420985"/>
              <a:gd name="connsiteY7" fmla="*/ 351512 h 2239757"/>
              <a:gd name="connsiteX8" fmla="*/ 896118 w 1420985"/>
              <a:gd name="connsiteY8" fmla="*/ 82676 h 2239757"/>
              <a:gd name="connsiteX9" fmla="*/ 1420985 w 1420985"/>
              <a:gd name="connsiteY9" fmla="*/ 44272 h 22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0985" h="2239757">
                <a:moveTo>
                  <a:pt x="128017" y="2233356"/>
                </a:moveTo>
                <a:cubicBezTo>
                  <a:pt x="127607" y="2232289"/>
                  <a:pt x="0" y="2239757"/>
                  <a:pt x="12802" y="2233356"/>
                </a:cubicBezTo>
                <a:cubicBezTo>
                  <a:pt x="25604" y="2226955"/>
                  <a:pt x="166422" y="2239757"/>
                  <a:pt x="204827" y="2194951"/>
                </a:cubicBezTo>
                <a:cubicBezTo>
                  <a:pt x="243232" y="2150145"/>
                  <a:pt x="230718" y="2045590"/>
                  <a:pt x="243233" y="1964521"/>
                </a:cubicBezTo>
                <a:cubicBezTo>
                  <a:pt x="255748" y="1883452"/>
                  <a:pt x="267114" y="1842955"/>
                  <a:pt x="279916" y="1708538"/>
                </a:cubicBezTo>
                <a:cubicBezTo>
                  <a:pt x="292718" y="1574121"/>
                  <a:pt x="294153" y="1332980"/>
                  <a:pt x="320043" y="1158016"/>
                </a:cubicBezTo>
                <a:cubicBezTo>
                  <a:pt x="345933" y="983052"/>
                  <a:pt x="377651" y="793168"/>
                  <a:pt x="435258" y="658751"/>
                </a:cubicBezTo>
                <a:cubicBezTo>
                  <a:pt x="492865" y="524334"/>
                  <a:pt x="517441" y="460597"/>
                  <a:pt x="665687" y="351512"/>
                </a:cubicBezTo>
                <a:cubicBezTo>
                  <a:pt x="716649" y="209138"/>
                  <a:pt x="797902" y="156232"/>
                  <a:pt x="896118" y="82676"/>
                </a:cubicBezTo>
                <a:cubicBezTo>
                  <a:pt x="1105661" y="0"/>
                  <a:pt x="1171269" y="43663"/>
                  <a:pt x="1420985" y="44272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 animBg="1"/>
      <p:bldP spid="25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ATLAS events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1690" y="5003605"/>
            <a:ext cx="3522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bg1"/>
                </a:solidFill>
              </a:rPr>
              <a:t>FCal</a:t>
            </a:r>
            <a:r>
              <a:rPr lang="en-US" sz="2000" b="1" dirty="0" smtClean="0">
                <a:solidFill>
                  <a:schemeClr val="bg1"/>
                </a:solidFill>
              </a:rPr>
              <a:t> E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 = </a:t>
            </a:r>
            <a:r>
              <a:rPr lang="en-US" sz="2000" b="1" dirty="0" smtClean="0">
                <a:solidFill>
                  <a:schemeClr val="bg1"/>
                </a:solidFill>
              </a:rPr>
              <a:t>1.52 </a:t>
            </a:r>
            <a:r>
              <a:rPr lang="en-US" sz="2000" b="1" dirty="0" err="1" smtClean="0">
                <a:solidFill>
                  <a:schemeClr val="bg1"/>
                </a:solidFill>
              </a:rPr>
              <a:t>TeV</a:t>
            </a:r>
            <a:r>
              <a:rPr lang="en-US" sz="2000" b="1" dirty="0" smtClean="0">
                <a:solidFill>
                  <a:schemeClr val="bg1"/>
                </a:solidFill>
              </a:rPr>
              <a:t> (20-30)%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m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μμ</a:t>
            </a:r>
            <a:r>
              <a:rPr lang="el-GR" sz="2000" b="1" dirty="0" smtClean="0">
                <a:solidFill>
                  <a:schemeClr val="bg1"/>
                </a:solidFill>
              </a:rPr>
              <a:t> = 87.5 </a:t>
            </a:r>
            <a:r>
              <a:rPr lang="en-US" sz="2000" b="1" dirty="0" err="1" smtClean="0">
                <a:solidFill>
                  <a:schemeClr val="bg1"/>
                </a:solidFill>
              </a:rPr>
              <a:t>GeV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2000" b="1" dirty="0" err="1" smtClean="0">
                <a:solidFill>
                  <a:schemeClr val="bg1"/>
                </a:solidFill>
              </a:rPr>
              <a:t>p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000" b="1" baseline="30000" dirty="0" err="1" smtClean="0">
                <a:solidFill>
                  <a:schemeClr val="bg1"/>
                </a:solidFill>
              </a:rPr>
              <a:t>Z</a:t>
            </a:r>
            <a:r>
              <a:rPr lang="fr-FR" sz="2000" b="1" dirty="0" smtClean="0">
                <a:solidFill>
                  <a:schemeClr val="bg1"/>
                </a:solidFill>
              </a:rPr>
              <a:t> = </a:t>
            </a:r>
            <a:r>
              <a:rPr lang="fr-FR" sz="2000" b="1" dirty="0" smtClean="0">
                <a:solidFill>
                  <a:schemeClr val="bg1"/>
                </a:solidFill>
              </a:rPr>
              <a:t>147 </a:t>
            </a:r>
            <a:r>
              <a:rPr lang="fr-FR" sz="2000" b="1" dirty="0" err="1" smtClean="0">
                <a:solidFill>
                  <a:schemeClr val="bg1"/>
                </a:solidFill>
              </a:rPr>
              <a:t>GeV</a:t>
            </a:r>
            <a:r>
              <a:rPr lang="fr-FR" sz="2000" b="1" dirty="0" smtClean="0">
                <a:solidFill>
                  <a:schemeClr val="bg1"/>
                </a:solidFill>
              </a:rPr>
              <a:t>, </a:t>
            </a:r>
            <a:r>
              <a:rPr lang="fr-FR" sz="2000" b="1" dirty="0" err="1" smtClean="0">
                <a:solidFill>
                  <a:schemeClr val="bg1"/>
                </a:solidFill>
              </a:rPr>
              <a:t>y</a:t>
            </a:r>
            <a:r>
              <a:rPr lang="fr-FR" sz="2000" b="1" baseline="30000" dirty="0" err="1" smtClean="0">
                <a:solidFill>
                  <a:schemeClr val="bg1"/>
                </a:solidFill>
              </a:rPr>
              <a:t>Z</a:t>
            </a:r>
            <a:r>
              <a:rPr lang="fr-FR" sz="2000" b="1" dirty="0" smtClean="0">
                <a:solidFill>
                  <a:schemeClr val="bg1"/>
                </a:solidFill>
              </a:rPr>
              <a:t> = </a:t>
            </a:r>
            <a:r>
              <a:rPr lang="fr-FR" sz="2000" b="1" dirty="0" smtClean="0">
                <a:solidFill>
                  <a:schemeClr val="bg1"/>
                </a:solidFill>
              </a:rPr>
              <a:t>-</a:t>
            </a:r>
            <a:r>
              <a:rPr lang="fr-FR" sz="2000" b="1" dirty="0" smtClean="0">
                <a:solidFill>
                  <a:schemeClr val="bg1"/>
                </a:solidFill>
              </a:rPr>
              <a:t>0.1</a:t>
            </a:r>
          </a:p>
          <a:p>
            <a:pPr algn="r"/>
            <a:r>
              <a:rPr lang="fr-FR" sz="2000" b="1" dirty="0" err="1" smtClean="0">
                <a:solidFill>
                  <a:schemeClr val="bg1"/>
                </a:solidFill>
              </a:rPr>
              <a:t>p</a:t>
            </a:r>
            <a:r>
              <a:rPr lang="fr-FR" sz="2000" b="1" baseline="-25000" dirty="0" err="1" smtClean="0">
                <a:solidFill>
                  <a:schemeClr val="bg1"/>
                </a:solidFill>
              </a:rPr>
              <a:t>T</a:t>
            </a:r>
            <a:r>
              <a:rPr lang="fr-FR" sz="2000" b="1" baseline="30000" dirty="0" err="1" smtClean="0">
                <a:solidFill>
                  <a:schemeClr val="bg1"/>
                </a:solidFill>
              </a:rPr>
              <a:t>jet</a:t>
            </a:r>
            <a:r>
              <a:rPr lang="en-US" sz="2000" b="1" dirty="0" smtClean="0">
                <a:solidFill>
                  <a:schemeClr val="bg1"/>
                </a:solidFill>
              </a:rPr>
              <a:t> = </a:t>
            </a:r>
            <a:r>
              <a:rPr lang="en-US" sz="2000" b="1" dirty="0" smtClean="0">
                <a:solidFill>
                  <a:schemeClr val="bg1"/>
                </a:solidFill>
              </a:rPr>
              <a:t>142 </a:t>
            </a:r>
            <a:r>
              <a:rPr lang="en-US" sz="2000" b="1" dirty="0" err="1" smtClean="0">
                <a:solidFill>
                  <a:schemeClr val="bg1"/>
                </a:solidFill>
              </a:rPr>
              <a:t>GeV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08322" name="Picture 2" descr="C:\Users\Administrator\Desktop\event_display_plots\JiveXML_193604_57102657-YX-RZ-LegoPlot-EventInfo-2012-05-21-15-51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7585"/>
            <a:ext cx="4773175" cy="4773175"/>
          </a:xfrm>
          <a:prstGeom prst="rect">
            <a:avLst/>
          </a:prstGeom>
          <a:noFill/>
        </p:spPr>
      </p:pic>
      <p:pic>
        <p:nvPicPr>
          <p:cNvPr id="1208323" name="Picture 3" descr="C:\Users\Administrator\Desktop\event_display_plots\JiveXML_193834_23510229-YX-RZ-LegoPlot-EventInfo-2012-05-21-15-47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830" y="587030"/>
            <a:ext cx="4378170" cy="437817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0" y="6481920"/>
            <a:ext cx="8220475" cy="365125"/>
          </a:xfrm>
        </p:spPr>
        <p:txBody>
          <a:bodyPr/>
          <a:lstStyle/>
          <a:p>
            <a:r>
              <a:rPr lang="en-US" altLang="zh-CN" smtClean="0"/>
              <a:t>Sasha Milov          </a:t>
            </a:r>
            <a:r>
              <a:rPr lang="el-GR" altLang="zh-CN" smtClean="0"/>
              <a:t>γ,</a:t>
            </a:r>
            <a:r>
              <a:rPr lang="en-US" altLang="zh-CN" smtClean="0"/>
              <a:t>W,Z with ATLAS            HP2012, Cagliari,  May. 31, 2012</a:t>
            </a: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0475" y="6481920"/>
            <a:ext cx="888781" cy="365125"/>
          </a:xfrm>
        </p:spPr>
        <p:txBody>
          <a:bodyPr/>
          <a:lstStyle/>
          <a:p>
            <a:fld id="{DA612397-1293-4CF5-B9EB-7FD3DAF094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615" y="740650"/>
            <a:ext cx="4860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FCal</a:t>
            </a:r>
            <a:r>
              <a:rPr lang="en-US" sz="2000" b="1" dirty="0" smtClean="0">
                <a:solidFill>
                  <a:schemeClr val="bg1"/>
                </a:solidFill>
              </a:rPr>
              <a:t> E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 = 2.63 </a:t>
            </a:r>
            <a:r>
              <a:rPr lang="en-US" sz="2000" b="1" dirty="0" err="1" smtClean="0">
                <a:solidFill>
                  <a:schemeClr val="bg1"/>
                </a:solidFill>
              </a:rPr>
              <a:t>TeV</a:t>
            </a:r>
            <a:r>
              <a:rPr lang="en-US" sz="2000" b="1" dirty="0" smtClean="0">
                <a:solidFill>
                  <a:schemeClr val="bg1"/>
                </a:solidFill>
              </a:rPr>
              <a:t> (5-10)% 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m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ee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= 78.1 </a:t>
            </a:r>
            <a:r>
              <a:rPr lang="en-US" sz="2000" b="1" dirty="0" err="1" smtClean="0">
                <a:solidFill>
                  <a:schemeClr val="bg1"/>
                </a:solidFill>
              </a:rPr>
              <a:t>GeV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p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000" b="1" baseline="30000" dirty="0" err="1" smtClean="0">
                <a:solidFill>
                  <a:schemeClr val="bg1"/>
                </a:solidFill>
              </a:rPr>
              <a:t>Z</a:t>
            </a:r>
            <a:r>
              <a:rPr lang="fr-FR" sz="2000" b="1" dirty="0" smtClean="0">
                <a:solidFill>
                  <a:schemeClr val="bg1"/>
                </a:solidFill>
              </a:rPr>
              <a:t> = </a:t>
            </a:r>
            <a:r>
              <a:rPr lang="fr-FR" sz="2000" b="1" dirty="0" smtClean="0">
                <a:solidFill>
                  <a:schemeClr val="bg1"/>
                </a:solidFill>
              </a:rPr>
              <a:t>81 </a:t>
            </a:r>
            <a:r>
              <a:rPr lang="fr-FR" sz="2000" b="1" dirty="0" err="1" smtClean="0">
                <a:solidFill>
                  <a:schemeClr val="bg1"/>
                </a:solidFill>
              </a:rPr>
              <a:t>GeV</a:t>
            </a:r>
            <a:r>
              <a:rPr lang="fr-FR" sz="2000" b="1" dirty="0" smtClean="0">
                <a:solidFill>
                  <a:schemeClr val="bg1"/>
                </a:solidFill>
              </a:rPr>
              <a:t>, </a:t>
            </a:r>
            <a:r>
              <a:rPr lang="fr-FR" sz="2000" b="1" dirty="0" err="1" smtClean="0">
                <a:solidFill>
                  <a:schemeClr val="bg1"/>
                </a:solidFill>
              </a:rPr>
              <a:t>y</a:t>
            </a:r>
            <a:r>
              <a:rPr lang="fr-FR" sz="2000" b="1" baseline="30000" dirty="0" err="1" smtClean="0">
                <a:solidFill>
                  <a:schemeClr val="bg1"/>
                </a:solidFill>
              </a:rPr>
              <a:t>Z</a:t>
            </a:r>
            <a:r>
              <a:rPr lang="fr-FR" sz="2000" b="1" dirty="0" smtClean="0">
                <a:solidFill>
                  <a:schemeClr val="bg1"/>
                </a:solidFill>
              </a:rPr>
              <a:t> = </a:t>
            </a:r>
            <a:r>
              <a:rPr lang="fr-FR" sz="2000" b="1" dirty="0" smtClean="0">
                <a:solidFill>
                  <a:schemeClr val="bg1"/>
                </a:solidFill>
              </a:rPr>
              <a:t>-</a:t>
            </a:r>
            <a:r>
              <a:rPr lang="fr-FR" sz="2000" b="1" dirty="0" smtClean="0">
                <a:solidFill>
                  <a:schemeClr val="bg1"/>
                </a:solidFill>
              </a:rPr>
              <a:t>1.9</a:t>
            </a:r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p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000" b="1" baseline="30000" dirty="0" err="1" smtClean="0">
                <a:solidFill>
                  <a:schemeClr val="bg1"/>
                </a:solidFill>
              </a:rPr>
              <a:t>jet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= 58 </a:t>
            </a:r>
            <a:r>
              <a:rPr lang="en-US" sz="2000" b="1" dirty="0" err="1" smtClean="0">
                <a:solidFill>
                  <a:schemeClr val="bg1"/>
                </a:solidFill>
              </a:rPr>
              <a:t>GeV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50154</TotalTime>
  <Words>1344</Words>
  <Application>Microsoft Office PowerPoint</Application>
  <PresentationFormat>On-screen Show (4:3)</PresentationFormat>
  <Paragraphs>261</Paragraphs>
  <Slides>29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1_Custom Design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leptonic and hadronic decays of  and  mesons at RHIC by PHENIX.</dc:title>
  <dc:creator>VR</dc:creator>
  <cp:lastModifiedBy>Administrator</cp:lastModifiedBy>
  <cp:revision>453</cp:revision>
  <dcterms:created xsi:type="dcterms:W3CDTF">2006-11-10T13:00:45Z</dcterms:created>
  <dcterms:modified xsi:type="dcterms:W3CDTF">2012-05-30T23:36:14Z</dcterms:modified>
</cp:coreProperties>
</file>