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2"/>
  </p:notesMasterIdLst>
  <p:sldIdLst>
    <p:sldId id="668" r:id="rId2"/>
    <p:sldId id="1147" r:id="rId3"/>
    <p:sldId id="1148" r:id="rId4"/>
    <p:sldId id="1149" r:id="rId5"/>
    <p:sldId id="1172" r:id="rId6"/>
    <p:sldId id="1166" r:id="rId7"/>
    <p:sldId id="1167" r:id="rId8"/>
    <p:sldId id="1157" r:id="rId9"/>
    <p:sldId id="1207" r:id="rId10"/>
    <p:sldId id="1158" r:id="rId11"/>
    <p:sldId id="1211" r:id="rId12"/>
    <p:sldId id="1213" r:id="rId13"/>
    <p:sldId id="1165" r:id="rId14"/>
    <p:sldId id="1174" r:id="rId15"/>
    <p:sldId id="1169" r:id="rId16"/>
    <p:sldId id="1170" r:id="rId17"/>
    <p:sldId id="1183" r:id="rId18"/>
    <p:sldId id="1184" r:id="rId19"/>
    <p:sldId id="1217" r:id="rId20"/>
    <p:sldId id="1223" r:id="rId21"/>
    <p:sldId id="1192" r:id="rId22"/>
    <p:sldId id="1175" r:id="rId23"/>
    <p:sldId id="1176" r:id="rId24"/>
    <p:sldId id="1163" r:id="rId25"/>
    <p:sldId id="1164" r:id="rId26"/>
    <p:sldId id="1214" r:id="rId27"/>
    <p:sldId id="1177" r:id="rId28"/>
    <p:sldId id="1178" r:id="rId29"/>
    <p:sldId id="1197" r:id="rId30"/>
    <p:sldId id="1198" r:id="rId31"/>
    <p:sldId id="1202" r:id="rId32"/>
    <p:sldId id="1218" r:id="rId33"/>
    <p:sldId id="1201" r:id="rId34"/>
    <p:sldId id="1203" r:id="rId35"/>
    <p:sldId id="1196" r:id="rId36"/>
    <p:sldId id="1193" r:id="rId37"/>
    <p:sldId id="1194" r:id="rId38"/>
    <p:sldId id="1195" r:id="rId39"/>
    <p:sldId id="1150" r:id="rId40"/>
    <p:sldId id="1102" r:id="rId41"/>
    <p:sldId id="1044" r:id="rId42"/>
    <p:sldId id="1048" r:id="rId43"/>
    <p:sldId id="1053" r:id="rId44"/>
    <p:sldId id="1076" r:id="rId45"/>
    <p:sldId id="928" r:id="rId46"/>
    <p:sldId id="1066" r:id="rId47"/>
    <p:sldId id="1029" r:id="rId48"/>
    <p:sldId id="1078" r:id="rId49"/>
    <p:sldId id="1070" r:id="rId50"/>
    <p:sldId id="1016" r:id="rId51"/>
    <p:sldId id="1107" r:id="rId52"/>
    <p:sldId id="1023" r:id="rId53"/>
    <p:sldId id="1138" r:id="rId54"/>
    <p:sldId id="980" r:id="rId55"/>
    <p:sldId id="955" r:id="rId56"/>
    <p:sldId id="990" r:id="rId57"/>
    <p:sldId id="1055" r:id="rId58"/>
    <p:sldId id="1093" r:id="rId59"/>
    <p:sldId id="1105" r:id="rId60"/>
    <p:sldId id="1106" r:id="rId61"/>
    <p:sldId id="1110" r:id="rId62"/>
    <p:sldId id="1126" r:id="rId63"/>
    <p:sldId id="1118" r:id="rId64"/>
    <p:sldId id="1117" r:id="rId65"/>
    <p:sldId id="1122" r:id="rId66"/>
    <p:sldId id="1123" r:id="rId67"/>
    <p:sldId id="1124" r:id="rId68"/>
    <p:sldId id="1139" r:id="rId69"/>
    <p:sldId id="1210" r:id="rId70"/>
    <p:sldId id="1212" r:id="rId71"/>
  </p:sldIdLst>
  <p:sldSz cx="9144000" cy="6858000" type="screen4x3"/>
  <p:notesSz cx="6858000" cy="9144000"/>
  <p:embeddedFontLst>
    <p:embeddedFont>
      <p:font typeface="Calibri" pitchFamily="34" charset="0"/>
      <p:regular r:id="rId73"/>
      <p:bold r:id="rId74"/>
      <p:italic r:id="rId75"/>
      <p:boldItalic r:id="rId7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00"/>
    <a:srgbClr val="09840A"/>
    <a:srgbClr val="4D4D4D"/>
    <a:srgbClr val="660000"/>
    <a:srgbClr val="4A7EBB"/>
    <a:srgbClr val="0000FF"/>
    <a:srgbClr val="FF0000"/>
    <a:srgbClr val="3F3D99"/>
    <a:srgbClr val="2D2A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4" autoAdjust="0"/>
    <p:restoredTop sz="85216" autoAdjust="0"/>
  </p:normalViewPr>
  <p:slideViewPr>
    <p:cSldViewPr>
      <p:cViewPr>
        <p:scale>
          <a:sx n="75" d="100"/>
          <a:sy n="75" d="100"/>
        </p:scale>
        <p:origin x="-33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2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5" Type="http://schemas.openxmlformats.org/officeDocument/2006/relationships/image" Target="../media/image6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Relationship Id="rId14" Type="http://schemas.openxmlformats.org/officeDocument/2006/relationships/image" Target="../media/image5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9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12" Type="http://schemas.openxmlformats.org/officeDocument/2006/relationships/image" Target="../media/image5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2.wmf"/><Relationship Id="rId11" Type="http://schemas.openxmlformats.org/officeDocument/2006/relationships/image" Target="../media/image57.w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Relationship Id="rId14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image" Target="../media/image10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5/26/2012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 as compared to strongly</a:t>
            </a:r>
            <a:r>
              <a:rPr lang="en-US" baseline="0" dirty="0" smtClean="0"/>
              <a:t> coupled </a:t>
            </a:r>
            <a:r>
              <a:rPr lang="en-US" baseline="0" dirty="0" err="1" smtClean="0"/>
              <a:t>Abelian</a:t>
            </a:r>
            <a:r>
              <a:rPr lang="en-US" baseline="0" dirty="0" smtClean="0"/>
              <a:t>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09AA45-D72A-40E6-B68B-5DCEA252AECD}" type="slidenum">
              <a:rPr lang="fa-I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fa-I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09AA45-D72A-40E6-B68B-5DCEA252AECD}" type="slidenum">
              <a:rPr lang="fa-I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fa-I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09AA45-D72A-40E6-B68B-5DCEA252AECD}" type="slidenum">
              <a:rPr lang="fa-I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fa-I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0016E8-B72A-42FA-A4F7-FB6EB7D7C36E}" type="slidenum">
              <a:rPr lang="fa-I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fa-I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E6AC-F076-45BD-AC75-9149DF29ECE3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92925"/>
            <a:ext cx="3124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4214-6226-43F4-8C6D-C524FFAD55DD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7FE1-B14C-48E0-990E-4696834909DE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F7CD-9E90-45B5-A484-FE98574BC663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536A-259F-4ADD-9ECC-C215B22F37D1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6F1C9-ADD2-4A0D-8165-525904E7C4F5}" type="datetime1">
              <a:rPr lang="en-US" smtClean="0"/>
              <a:t>5/28/2012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8EFC-3F06-485E-982D-F27A2E432AA8}" type="datetime1">
              <a:rPr lang="en-US" smtClean="0"/>
              <a:t>5/28/2012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A914-B313-437F-B06A-A2BC6A6B6377}" type="datetime1">
              <a:rPr lang="en-US" smtClean="0"/>
              <a:t>5/28/2012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F1FC-86D2-4C29-8F91-13089C8578D0}" type="datetime1">
              <a:rPr lang="en-US" smtClean="0"/>
              <a:t>5/28/2012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73D3-0E0B-45A8-B23B-D29182017309}" type="datetime1">
              <a:rPr lang="en-US" smtClean="0"/>
              <a:t>5/28/2012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224A-9B97-40F1-8F7D-922EA5974740}" type="datetime1">
              <a:rPr lang="en-US" smtClean="0"/>
              <a:t>5/28/2012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2D0A3-7A03-4035-86C4-C96A1578B88A}" type="datetime1">
              <a:rPr lang="en-US" smtClean="0"/>
              <a:t>5/28/2012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92925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62881" name="Picture 1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525" y="6388925"/>
            <a:ext cx="304800" cy="4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20.bin"/><Relationship Id="rId18" Type="http://schemas.openxmlformats.org/officeDocument/2006/relationships/oleObject" Target="../embeddings/oleObject2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9.bin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61.jpeg"/><Relationship Id="rId15" Type="http://schemas.openxmlformats.org/officeDocument/2006/relationships/oleObject" Target="../embeddings/oleObject22.bin"/><Relationship Id="rId10" Type="http://schemas.openxmlformats.org/officeDocument/2006/relationships/oleObject" Target="../embeddings/oleObject17.bin"/><Relationship Id="rId19" Type="http://schemas.openxmlformats.org/officeDocument/2006/relationships/oleObject" Target="../embeddings/oleObject26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2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18" Type="http://schemas.openxmlformats.org/officeDocument/2006/relationships/oleObject" Target="../embeddings/oleObject41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8.bin"/><Relationship Id="rId10" Type="http://schemas.openxmlformats.org/officeDocument/2006/relationships/oleObject" Target="../embeddings/oleObject33.bin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61.jpeg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6.png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oleObject" Target="../embeddings/oleObject51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3175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Weakness or Strength in the Golden Years of RHIC and LHC?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University of Cape Town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May 28, </a:t>
            </a:r>
            <a:r>
              <a:rPr lang="en-US" sz="2000" dirty="0" smtClean="0">
                <a:solidFill>
                  <a:srgbClr val="660000"/>
                </a:solidFill>
              </a:rPr>
              <a:t>2012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06D84-5C2E-4BD7-ACDB-964ECEDD9DB6}" type="datetime1">
              <a:rPr lang="en-US" smtClean="0"/>
              <a:t>5/28/2012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673025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With many thanks to </a:t>
            </a:r>
            <a:r>
              <a:rPr lang="en-US" sz="1600" dirty="0" err="1" smtClean="0"/>
              <a:t>Razieh</a:t>
            </a:r>
            <a:r>
              <a:rPr lang="en-US" sz="1600" dirty="0" smtClean="0"/>
              <a:t> </a:t>
            </a:r>
            <a:r>
              <a:rPr lang="en-US" sz="1600" dirty="0" err="1" smtClean="0"/>
              <a:t>Morad</a:t>
            </a:r>
            <a:r>
              <a:rPr lang="en-US" sz="1600" dirty="0" smtClean="0"/>
              <a:t>, </a:t>
            </a:r>
          </a:p>
          <a:p>
            <a:pPr algn="ctr"/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  <p:pic>
        <p:nvPicPr>
          <p:cNvPr id="9768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391738"/>
            <a:ext cx="2895600" cy="100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68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5810679"/>
            <a:ext cx="1841500" cy="36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634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1143000"/>
            <a:ext cx="4419600" cy="278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6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092060"/>
            <a:ext cx="4267200" cy="28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Predictions vs.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0" y="4953000"/>
            <a:ext cx="2362200" cy="106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All data preliminary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9A6C-D4C1-4BDF-82EF-610A256AA4D3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1295400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0-5%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±</a:t>
            </a:r>
            <a:endParaRPr lang="en-US" baseline="30000" dirty="0" smtClean="0"/>
          </a:p>
        </p:txBody>
      </p:sp>
      <p:pic>
        <p:nvPicPr>
          <p:cNvPr id="105063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4841" y="3937311"/>
            <a:ext cx="3972159" cy="253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005444" y="129540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40-50%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±</a:t>
            </a:r>
            <a:endParaRPr lang="en-US" baseline="300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410200" y="6248400"/>
            <a:ext cx="1830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ALICE, arXiv:1203.2160</a:t>
            </a:r>
            <a:endParaRPr lang="en-US" sz="12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25882" y="5253335"/>
            <a:ext cx="223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5400"/>
                </a:solidFill>
              </a:rPr>
              <a:t>√s = 2.76 </a:t>
            </a:r>
            <a:r>
              <a:rPr lang="en-US" sz="2400" dirty="0" err="1" smtClean="0">
                <a:solidFill>
                  <a:srgbClr val="005400"/>
                </a:solidFill>
              </a:rPr>
              <a:t>ATeV</a:t>
            </a:r>
            <a:endParaRPr lang="en-US" sz="2400" dirty="0" smtClean="0">
              <a:solidFill>
                <a:srgbClr val="0054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442" y="3657600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CMS, arXiv:1202.2554</a:t>
            </a:r>
            <a:endParaRPr lang="en-US" sz="12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7415642" y="3657600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CMS, arXiv:1204.1850</a:t>
            </a:r>
            <a:endParaRPr lang="en-US" sz="12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4648200" y="4154269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0-20%</a:t>
            </a:r>
          </a:p>
          <a:p>
            <a:r>
              <a:rPr lang="en-US" dirty="0" smtClean="0"/>
              <a:t>D</a:t>
            </a:r>
            <a:endParaRPr lang="en-US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pQCD pp Predictions vs.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F7CD-9E90-45B5-A484-FE98574BC663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690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1219200"/>
            <a:ext cx="461358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75078" y="5867400"/>
            <a:ext cx="181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PRC84 (2011)</a:t>
            </a:r>
            <a:endParaRPr lang="en-US" sz="12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4358" y="1219200"/>
            <a:ext cx="4163767" cy="502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200" y="6019800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CMS, arXiv:1202.2554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Quant. (</a:t>
            </a:r>
            <a:r>
              <a:rPr lang="en-US" dirty="0" err="1" smtClean="0"/>
              <a:t>Qual</a:t>
            </a:r>
            <a:r>
              <a:rPr lang="en-US" dirty="0" smtClean="0"/>
              <a:t>?) Conclusions Require...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Further experimental results</a:t>
            </a:r>
          </a:p>
          <a:p>
            <a:r>
              <a:rPr lang="en-US" dirty="0" smtClean="0"/>
              <a:t>Theoretically, investigation of the effects of</a:t>
            </a:r>
          </a:p>
          <a:p>
            <a:pPr lvl="1"/>
            <a:r>
              <a:rPr lang="en-US" dirty="0" smtClean="0"/>
              <a:t>higher orders in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				(</a:t>
            </a:r>
            <a:r>
              <a:rPr lang="en-US" b="1" i="1" dirty="0" smtClean="0"/>
              <a:t>large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/</a:t>
            </a:r>
            <a:r>
              <a:rPr lang="en-US" dirty="0" err="1" smtClean="0"/>
              <a:t>xE</a:t>
            </a:r>
            <a:r>
              <a:rPr lang="en-US" dirty="0" smtClean="0"/>
              <a:t>				(</a:t>
            </a:r>
            <a:r>
              <a:rPr lang="en-US" b="1" i="1" dirty="0" smtClean="0"/>
              <a:t>large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</a:t>
            </a:r>
            <a:r>
              <a:rPr lang="en-US" baseline="-25000" dirty="0" smtClean="0"/>
              <a:t>Q</a:t>
            </a:r>
            <a:r>
              <a:rPr lang="en-US" dirty="0" smtClean="0"/>
              <a:t>/E				(large?)</a:t>
            </a:r>
          </a:p>
          <a:p>
            <a:pPr lvl="2"/>
            <a:r>
              <a:rPr lang="en-US" dirty="0" smtClean="0"/>
              <a:t>opacity			(large?)</a:t>
            </a:r>
          </a:p>
          <a:p>
            <a:pPr lvl="1"/>
            <a:r>
              <a:rPr lang="en-US" dirty="0" smtClean="0"/>
              <a:t>geometry</a:t>
            </a:r>
          </a:p>
          <a:p>
            <a:pPr lvl="2"/>
            <a:r>
              <a:rPr lang="en-US" dirty="0" smtClean="0"/>
              <a:t>uncertainty in IC		(small)</a:t>
            </a:r>
          </a:p>
          <a:p>
            <a:pPr lvl="2"/>
            <a:r>
              <a:rPr lang="en-US" dirty="0" smtClean="0"/>
              <a:t>coupling to flow		(large?)</a:t>
            </a:r>
          </a:p>
          <a:p>
            <a:pPr lvl="2"/>
            <a:r>
              <a:rPr lang="en-US" dirty="0" err="1" smtClean="0"/>
              <a:t>Eloss</a:t>
            </a:r>
            <a:r>
              <a:rPr lang="en-US" dirty="0" smtClean="0"/>
              <a:t> geom. approx.		(?)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t </a:t>
            </a:r>
            <a:r>
              <a:rPr lang="en-US" dirty="0" smtClean="0"/>
              <a:t>&lt; 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baseline="-25000" dirty="0" smtClean="0"/>
              <a:t>0</a:t>
            </a:r>
            <a:r>
              <a:rPr lang="en-US" dirty="0" smtClean="0"/>
              <a:t>				(</a:t>
            </a:r>
            <a:r>
              <a:rPr lang="en-US" b="1" i="1" dirty="0" smtClean="0"/>
              <a:t>large</a:t>
            </a:r>
            <a:r>
              <a:rPr lang="en-US" dirty="0" smtClean="0"/>
              <a:t>: see </a:t>
            </a:r>
            <a:r>
              <a:rPr lang="en-US" dirty="0" err="1" smtClean="0"/>
              <a:t>Buzzatti</a:t>
            </a:r>
            <a:r>
              <a:rPr lang="en-US" dirty="0" smtClean="0"/>
              <a:t> and </a:t>
            </a:r>
            <a:r>
              <a:rPr lang="en-US" dirty="0" err="1" smtClean="0"/>
              <a:t>Gyulassy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dyn</a:t>
            </a:r>
            <a:r>
              <a:rPr lang="en-US" dirty="0" smtClean="0"/>
              <a:t>. vs. static centers		(see </a:t>
            </a:r>
            <a:r>
              <a:rPr lang="en-US" dirty="0" err="1" smtClean="0"/>
              <a:t>Djordjevic</a:t>
            </a:r>
            <a:r>
              <a:rPr lang="en-US" dirty="0" smtClean="0"/>
              <a:t>)</a:t>
            </a:r>
            <a:endParaRPr lang="en-US" dirty="0" smtClean="0"/>
          </a:p>
          <a:p>
            <a:pPr lvl="2"/>
            <a:r>
              <a:rPr lang="en-US" dirty="0" smtClean="0"/>
              <a:t>hydro background		(see </a:t>
            </a:r>
            <a:r>
              <a:rPr lang="en-US" dirty="0" err="1" smtClean="0"/>
              <a:t>Renk</a:t>
            </a:r>
            <a:r>
              <a:rPr lang="en-US" dirty="0" smtClean="0"/>
              <a:t>, </a:t>
            </a:r>
            <a:r>
              <a:rPr lang="en-US" dirty="0" err="1" smtClean="0"/>
              <a:t>Majumder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better treatment of</a:t>
            </a:r>
          </a:p>
          <a:p>
            <a:pPr lvl="2"/>
            <a:r>
              <a:rPr lang="en-US" dirty="0" err="1" smtClean="0"/>
              <a:t>Coh</a:t>
            </a:r>
            <a:r>
              <a:rPr lang="en-US" dirty="0" smtClean="0"/>
              <a:t>. vs. </a:t>
            </a:r>
            <a:r>
              <a:rPr lang="en-US" dirty="0" err="1" smtClean="0"/>
              <a:t>decoh</a:t>
            </a:r>
            <a:r>
              <a:rPr lang="en-US" dirty="0" smtClean="0"/>
              <a:t>. </a:t>
            </a:r>
            <a:r>
              <a:rPr lang="en-US" dirty="0" err="1" smtClean="0"/>
              <a:t>multigluons</a:t>
            </a:r>
            <a:r>
              <a:rPr lang="en-US" dirty="0" smtClean="0"/>
              <a:t>	(see </a:t>
            </a:r>
            <a:r>
              <a:rPr lang="en-US" dirty="0" err="1" smtClean="0"/>
              <a:t>Mehtar-Tani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elastic E-loss</a:t>
            </a:r>
          </a:p>
          <a:p>
            <a:pPr lvl="2"/>
            <a:r>
              <a:rPr lang="en-US" dirty="0" smtClean="0"/>
              <a:t>E-loss in confined matter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2B50-ADC9-405B-A927-30846A867F94}" type="datetime1">
              <a:rPr lang="en-US" smtClean="0"/>
              <a:t>5/28/2012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smtClean="0"/>
              <a:t>Data – pQCD)/Data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B373-9C09-47D6-934E-96725F498D3B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5575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493" y="1143000"/>
            <a:ext cx="448350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75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3886200"/>
            <a:ext cx="4191000" cy="267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755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1" y="1117600"/>
            <a:ext cx="4419599" cy="287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85800" y="2655669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0-5%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±</a:t>
            </a:r>
            <a:endParaRPr lang="en-US" baseline="30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005444" y="129540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 40-50%</a:t>
            </a:r>
          </a:p>
          <a:p>
            <a:r>
              <a:rPr lang="en-US" dirty="0" smtClean="0"/>
              <a:t>h</a:t>
            </a:r>
            <a:r>
              <a:rPr lang="en-US" baseline="30000" dirty="0" smtClean="0"/>
              <a:t>±</a:t>
            </a:r>
            <a:endParaRPr lang="en-US" baseline="300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6705600" y="525780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0-20%</a:t>
            </a:r>
          </a:p>
          <a:p>
            <a:r>
              <a:rPr lang="en-US" dirty="0" smtClean="0"/>
              <a:t>D</a:t>
            </a:r>
            <a:endParaRPr lang="en-US" baseline="30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52400" y="4495800"/>
            <a:ext cx="19656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u="sng" dirty="0" smtClean="0"/>
              <a:t>LO</a:t>
            </a:r>
          </a:p>
          <a:p>
            <a:r>
              <a:rPr lang="en-US" sz="2800" i="1" u="sng" dirty="0" smtClean="0"/>
              <a:t>Calculation</a:t>
            </a:r>
            <a:endParaRPr lang="en-US" sz="2800" i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Hot Nuclear Matter: AdS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3466-9DD4-43C8-904E-7399987C4B7B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5A6C-BC1D-4179-A74B-C1968C9578E8}" type="slidenum">
              <a:rPr lang="en-US"/>
              <a:pPr/>
              <a:t>15</a:t>
            </a:fld>
            <a:endParaRPr lang="en-US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Strong Coupling Calculation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3391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supergravity</a:t>
            </a:r>
            <a:r>
              <a:rPr lang="en-US" dirty="0"/>
              <a:t> double conjecture:</a:t>
            </a:r>
          </a:p>
          <a:p>
            <a:pPr>
              <a:buFontTx/>
              <a:buNone/>
            </a:pPr>
            <a:r>
              <a:rPr lang="en-US" dirty="0"/>
              <a:t>                QCD </a:t>
            </a:r>
            <a:r>
              <a:rPr lang="en-US" dirty="0">
                <a:sym typeface="Wingdings" pitchFamily="2" charset="2"/>
              </a:rPr>
              <a:t> SYM  IIB</a:t>
            </a:r>
          </a:p>
          <a:p>
            <a:pPr lvl="3">
              <a:buFontTx/>
              <a:buNone/>
            </a:pPr>
            <a:endParaRPr lang="en-US" dirty="0">
              <a:sym typeface="Wingdings" pitchFamily="2" charset="2"/>
            </a:endParaRPr>
          </a:p>
          <a:p>
            <a:pPr lvl="1"/>
            <a:r>
              <a:rPr lang="en-US" b="1" i="1" u="sng" dirty="0">
                <a:sym typeface="Wingdings" pitchFamily="2" charset="2"/>
              </a:rPr>
              <a:t>IF</a:t>
            </a:r>
            <a:r>
              <a:rPr lang="en-US" dirty="0">
                <a:sym typeface="Wingdings" pitchFamily="2" charset="2"/>
              </a:rPr>
              <a:t> super Yang-Mills (SYM) is not too different from QCD, &amp;</a:t>
            </a:r>
          </a:p>
          <a:p>
            <a:pPr lvl="1"/>
            <a:r>
              <a:rPr lang="en-US" b="1" i="1" u="sng" dirty="0">
                <a:sym typeface="Wingdings" pitchFamily="2" charset="2"/>
              </a:rPr>
              <a:t>IF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we believe </a:t>
            </a:r>
            <a:r>
              <a:rPr lang="en-US" dirty="0" err="1" smtClean="0">
                <a:sym typeface="Wingdings" pitchFamily="2" charset="2"/>
              </a:rPr>
              <a:t>Maldacena</a:t>
            </a:r>
            <a:r>
              <a:rPr lang="en-US" dirty="0" smtClean="0">
                <a:sym typeface="Wingdings" pitchFamily="2" charset="2"/>
              </a:rPr>
              <a:t> conjecture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Then a tool exists to calculate strongly-coupled QCD in SUGRA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BBB6-4479-4B2C-9CA7-F08432F9937C}" type="datetime1">
              <a:rPr lang="en-US" smtClean="0"/>
              <a:t>5/28/2012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96E2-C52C-45A4-B9DB-D2A6DDE0618F}" type="slidenum">
              <a:rPr lang="en-US"/>
              <a:pPr/>
              <a:t>16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Heavy Quark E-Loss in AdS/CFT</a:t>
            </a:r>
            <a:endParaRPr lang="en-US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5410200"/>
          </a:xfrm>
        </p:spPr>
        <p:txBody>
          <a:bodyPr/>
          <a:lstStyle/>
          <a:p>
            <a:r>
              <a:rPr lang="en-US" dirty="0"/>
              <a:t>Model heavy quark jet energy loss by embedding string in </a:t>
            </a:r>
            <a:r>
              <a:rPr lang="en-US" dirty="0" err="1"/>
              <a:t>AdS</a:t>
            </a:r>
            <a:r>
              <a:rPr lang="en-US" dirty="0"/>
              <a:t> space</a:t>
            </a:r>
          </a:p>
          <a:p>
            <a:pPr lvl="1"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-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>
              <a:buNone/>
            </a:pPr>
            <a:endParaRPr lang="en-US" baseline="-25000" dirty="0"/>
          </a:p>
          <a:p>
            <a:pPr lvl="1">
              <a:buFontTx/>
              <a:buNone/>
            </a:pP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pl</a:t>
            </a:r>
            <a:r>
              <a:rPr lang="en-US" baseline="30000" dirty="0">
                <a:latin typeface="Symbol" pitchFamily="18" charset="2"/>
              </a:rPr>
              <a:t>1/2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/2M</a:t>
            </a:r>
            <a:r>
              <a:rPr lang="en-US" baseline="-25000" dirty="0"/>
              <a:t>q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3962400" y="2438400"/>
            <a:ext cx="5181600" cy="2943999"/>
            <a:chOff x="3962400" y="2438400"/>
            <a:chExt cx="5181600" cy="2943999"/>
          </a:xfrm>
        </p:grpSpPr>
        <p:graphicFrame>
          <p:nvGraphicFramePr>
            <p:cNvPr id="606212" name="Object 4"/>
            <p:cNvGraphicFramePr>
              <a:graphicFrameLocks noChangeAspect="1"/>
            </p:cNvGraphicFramePr>
            <p:nvPr/>
          </p:nvGraphicFramePr>
          <p:xfrm>
            <a:off x="3962400" y="2438400"/>
            <a:ext cx="5105400" cy="2543175"/>
          </p:xfrm>
          <a:graphic>
            <a:graphicData uri="http://schemas.openxmlformats.org/presentationml/2006/ole">
              <p:oleObj spid="_x0000_s1056770" name="Image" r:id="rId3" imgW="13561905" imgH="6755556" progId="">
                <p:embed/>
              </p:oleObj>
            </a:graphicData>
          </a:graphic>
        </p:graphicFrame>
        <p:sp>
          <p:nvSpPr>
            <p:cNvPr id="606214" name="Rectangle 6"/>
            <p:cNvSpPr>
              <a:spLocks noChangeArrowheads="1"/>
            </p:cNvSpPr>
            <p:nvPr/>
          </p:nvSpPr>
          <p:spPr bwMode="auto">
            <a:xfrm>
              <a:off x="4158789" y="5105400"/>
              <a:ext cx="49852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S </a:t>
              </a:r>
              <a:r>
                <a:rPr lang="en-US" sz="1200" dirty="0" err="1"/>
                <a:t>Gubser</a:t>
              </a:r>
              <a:r>
                <a:rPr lang="en-US" sz="1200" dirty="0"/>
                <a:t>, G </a:t>
              </a:r>
              <a:r>
                <a:rPr lang="en-US" sz="1200" dirty="0" err="1"/>
                <a:t>Michalogiorgakis</a:t>
              </a:r>
              <a:r>
                <a:rPr lang="en-US" sz="1200" dirty="0"/>
                <a:t>, S </a:t>
              </a:r>
              <a:r>
                <a:rPr lang="en-US" sz="1200" dirty="0" err="1"/>
                <a:t>Pufu</a:t>
              </a:r>
              <a:r>
                <a:rPr lang="en-US" sz="1200" dirty="0"/>
                <a:t>, Phys Rev </a:t>
              </a:r>
              <a:r>
                <a:rPr lang="en-US" sz="1200" b="1" dirty="0" smtClean="0"/>
                <a:t>D75</a:t>
              </a:r>
              <a:r>
                <a:rPr lang="en-US" sz="1200" dirty="0" smtClean="0"/>
                <a:t> (2007)</a:t>
              </a:r>
              <a:endParaRPr lang="en-US" sz="12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4BA3-551E-4A58-B270-6357BCA10571}" type="datetime1">
              <a:rPr lang="en-US" smtClean="0"/>
              <a:t>5/28/2012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04800" y="4343400"/>
            <a:ext cx="708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Similar to Bethe-</a:t>
            </a:r>
            <a:r>
              <a:rPr lang="en-US" sz="2400" dirty="0" err="1">
                <a:solidFill>
                  <a:srgbClr val="005400"/>
                </a:solidFill>
              </a:rPr>
              <a:t>Heitler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-(T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/M</a:t>
            </a:r>
            <a:r>
              <a:rPr lang="en-US" sz="2000" baseline="-25000" dirty="0">
                <a:solidFill>
                  <a:srgbClr val="4D4D4D"/>
                </a:solidFill>
              </a:rPr>
              <a:t>q</a:t>
            </a:r>
            <a:r>
              <a:rPr lang="en-US" sz="2000" baseline="30000" dirty="0">
                <a:solidFill>
                  <a:srgbClr val="4D4D4D"/>
                </a:solidFill>
              </a:rPr>
              <a:t>2</a:t>
            </a:r>
            <a:r>
              <a:rPr lang="en-US" sz="2000" dirty="0">
                <a:solidFill>
                  <a:srgbClr val="4D4D4D"/>
                </a:solidFill>
              </a:rPr>
              <a:t>) 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endParaRPr lang="en-US" sz="2000" baseline="-25000" dirty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endParaRPr lang="en-US" sz="2400" baseline="-25000" dirty="0">
              <a:solidFill>
                <a:srgbClr val="4D4D4D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Very different from </a:t>
            </a:r>
            <a:r>
              <a:rPr lang="en-US" sz="2400" dirty="0" smtClean="0">
                <a:solidFill>
                  <a:srgbClr val="005400"/>
                </a:solidFill>
              </a:rPr>
              <a:t>usual </a:t>
            </a:r>
            <a:r>
              <a:rPr lang="en-US" sz="2400" dirty="0" err="1" smtClean="0">
                <a:solidFill>
                  <a:srgbClr val="005400"/>
                </a:solidFill>
              </a:rPr>
              <a:t>pQCD</a:t>
            </a:r>
            <a:r>
              <a:rPr lang="en-US" sz="2400" dirty="0" smtClean="0">
                <a:solidFill>
                  <a:srgbClr val="005400"/>
                </a:solidFill>
              </a:rPr>
              <a:t> and LPM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-LT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 log(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M</a:t>
            </a:r>
            <a:r>
              <a:rPr lang="en-US" sz="2000" baseline="-25000" dirty="0" err="1">
                <a:solidFill>
                  <a:srgbClr val="4D4D4D"/>
                </a:solidFill>
              </a:rPr>
              <a:t>q</a:t>
            </a:r>
            <a:r>
              <a:rPr lang="en-US" sz="2000" dirty="0">
                <a:solidFill>
                  <a:srgbClr val="4D4D4D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63-D587-46D0-ADC7-FA6C97A3387D}" type="slidenum">
              <a:rPr lang="en-US"/>
              <a:pPr/>
              <a:t>17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AdS/CFT and HQ at </a:t>
            </a:r>
            <a:r>
              <a:rPr lang="en-US" dirty="0" smtClean="0"/>
              <a:t>RHIC</a:t>
            </a:r>
            <a:endParaRPr lang="en-US" dirty="0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6172200"/>
          </a:xfrm>
        </p:spPr>
        <p:txBody>
          <a:bodyPr>
            <a:normAutofit/>
          </a:bodyPr>
          <a:lstStyle/>
          <a:p>
            <a:r>
              <a:rPr lang="en-US" dirty="0"/>
              <a:t>String drag: </a:t>
            </a:r>
            <a:r>
              <a:rPr lang="en-US" dirty="0" smtClean="0"/>
              <a:t>qualitative agreement in heavy flavor sector</a:t>
            </a:r>
          </a:p>
          <a:p>
            <a:pPr lvl="1"/>
            <a:endParaRPr lang="en-US" dirty="0" smtClean="0"/>
          </a:p>
        </p:txBody>
      </p:sp>
      <p:graphicFrame>
        <p:nvGraphicFramePr>
          <p:cNvPr id="1002500" name="Object 4"/>
          <p:cNvGraphicFramePr>
            <a:graphicFrameLocks noChangeAspect="1"/>
          </p:cNvGraphicFramePr>
          <p:nvPr/>
        </p:nvGraphicFramePr>
        <p:xfrm>
          <a:off x="76200" y="2266990"/>
          <a:ext cx="3886200" cy="3757456"/>
        </p:xfrm>
        <a:graphic>
          <a:graphicData uri="http://schemas.openxmlformats.org/presentationml/2006/ole">
            <p:oleObj spid="_x0000_s1058818" name="Image" r:id="rId3" imgW="11873016" imgH="11479365" progId="">
              <p:embed/>
            </p:oleObj>
          </a:graphicData>
        </a:graphic>
      </p:graphicFrame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152400" y="5819001"/>
            <a:ext cx="14153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</a:t>
            </a:r>
            <a:r>
              <a:rPr lang="en-US" sz="1200" dirty="0" smtClean="0"/>
              <a:t>PhD Thesis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E89E-516E-4044-BAA2-BB5CFB066A90}" type="datetime1">
              <a:rPr lang="en-US" smtClean="0"/>
              <a:t>5/28/2012</a:t>
            </a:fld>
            <a:endParaRPr lang="en-US"/>
          </a:p>
        </p:txBody>
      </p:sp>
      <p:pic>
        <p:nvPicPr>
          <p:cNvPr id="9256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2313801"/>
            <a:ext cx="484798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77373" y="6047601"/>
            <a:ext cx="3366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Akamatsu</a:t>
            </a:r>
            <a:r>
              <a:rPr lang="en-US" sz="1200" dirty="0" smtClean="0"/>
              <a:t>, </a:t>
            </a:r>
            <a:r>
              <a:rPr lang="en-US" sz="1200" dirty="0" err="1" smtClean="0"/>
              <a:t>Hatsuda</a:t>
            </a:r>
            <a:r>
              <a:rPr lang="en-US" sz="1200" dirty="0" smtClean="0"/>
              <a:t>, and Hirano, PRC79,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273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0908" y="1944188"/>
            <a:ext cx="3468305" cy="24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AdS/CFT and HQ at LHC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D Predictions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B Predictions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E39DB-9E41-4D79-8AC0-35A36FF13718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4343400"/>
            <a:ext cx="2491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PANIC11 (arXiv:1108.5876)</a:t>
            </a:r>
          </a:p>
          <a:p>
            <a:r>
              <a:rPr lang="en-US" sz="1200" dirty="0" smtClean="0"/>
              <a:t>ALICE, </a:t>
            </a:r>
            <a:r>
              <a:rPr lang="en-US" sz="1200" dirty="0" smtClean="0"/>
              <a:t>arXiv:1203.2160</a:t>
            </a:r>
          </a:p>
          <a:p>
            <a:r>
              <a:rPr lang="en-US" sz="1200" dirty="0" smtClean="0"/>
              <a:t>CMS, JHEP 1205 (2012) 063</a:t>
            </a:r>
            <a:endParaRPr lang="en-US" sz="1200" dirty="0" smtClean="0"/>
          </a:p>
        </p:txBody>
      </p:sp>
      <p:sp>
        <p:nvSpPr>
          <p:cNvPr id="17" name="Rectangle 16"/>
          <p:cNvSpPr/>
          <p:nvPr/>
        </p:nvSpPr>
        <p:spPr bwMode="auto">
          <a:xfrm>
            <a:off x="6096000" y="3138100"/>
            <a:ext cx="685800" cy="276999"/>
          </a:xfrm>
          <a:prstGeom prst="rect">
            <a:avLst/>
          </a:prstGeom>
          <a:noFill/>
          <a:ln w="19050">
            <a:solidFill>
              <a:schemeClr val="accent6">
                <a:lumMod val="75000"/>
                <a:alpha val="70000"/>
              </a:schemeClr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6096000" y="3200400"/>
            <a:ext cx="685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7299288" y="2729049"/>
            <a:ext cx="118872" cy="137160"/>
          </a:xfrm>
          <a:prstGeom prst="rect">
            <a:avLst/>
          </a:prstGeom>
          <a:noFill/>
          <a:ln w="19050">
            <a:solidFill>
              <a:schemeClr val="accent6">
                <a:lumMod val="75000"/>
                <a:alpha val="69000"/>
              </a:schemeClr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7298488" y="2773512"/>
            <a:ext cx="118872" cy="45720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406309" y="2667000"/>
            <a:ext cx="920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CMS B→J/</a:t>
            </a:r>
            <a:r>
              <a:rPr lang="en-US" sz="1000" b="1" i="1" dirty="0" smtClean="0">
                <a:latin typeface="Symbol" pitchFamily="18" charset="2"/>
              </a:rPr>
              <a:t>y</a:t>
            </a:r>
            <a:endParaRPr lang="en-US" sz="1000" b="1" dirty="0" smtClean="0">
              <a:latin typeface="Symbol" pitchFamily="18" charset="2"/>
            </a:endParaRPr>
          </a:p>
        </p:txBody>
      </p:sp>
      <p:sp>
        <p:nvSpPr>
          <p:cNvPr id="22" name="Content Placeholder 8"/>
          <p:cNvSpPr txBox="1">
            <a:spLocks/>
          </p:cNvSpPr>
          <p:nvPr/>
        </p:nvSpPr>
        <p:spPr>
          <a:xfrm>
            <a:off x="457200" y="48768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AdS HQ Drag appears to oversuppress 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Roughly correct description of B→J/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pic>
        <p:nvPicPr>
          <p:cNvPr id="10670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957796"/>
            <a:ext cx="3962400" cy="263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608516" y="213360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0-20%</a:t>
            </a:r>
          </a:p>
          <a:p>
            <a:r>
              <a:rPr lang="en-US" dirty="0" smtClean="0"/>
              <a:t>D</a:t>
            </a:r>
            <a:endParaRPr lang="en-US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Quark E-Loss in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971800"/>
            <a:ext cx="5029200" cy="3352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Complications:</a:t>
            </a:r>
          </a:p>
          <a:p>
            <a:pPr lvl="1"/>
            <a:r>
              <a:rPr lang="en-US" dirty="0" smtClean="0"/>
              <a:t>string endpoints fall</a:t>
            </a:r>
          </a:p>
          <a:p>
            <a:pPr lvl="2">
              <a:buNone/>
            </a:pPr>
            <a:r>
              <a:rPr lang="en-US" dirty="0" smtClean="0"/>
              <a:t>=&gt; painful </a:t>
            </a:r>
            <a:r>
              <a:rPr lang="en-US" dirty="0" err="1" smtClean="0"/>
              <a:t>numerics</a:t>
            </a:r>
            <a:endParaRPr lang="en-US" dirty="0" smtClean="0"/>
          </a:p>
          <a:p>
            <a:pPr lvl="1"/>
            <a:r>
              <a:rPr lang="en-US" dirty="0" smtClean="0"/>
              <a:t>relation to HI meas.</a:t>
            </a:r>
          </a:p>
          <a:p>
            <a:pPr lvl="2"/>
            <a:r>
              <a:rPr lang="en-US" dirty="0" smtClean="0"/>
              <a:t>less obvious than </a:t>
            </a:r>
            <a:r>
              <a:rPr lang="en-US" dirty="0" smtClean="0"/>
              <a:t>HQ</a:t>
            </a:r>
          </a:p>
          <a:p>
            <a:r>
              <a:rPr lang="en-US" dirty="0" smtClean="0"/>
              <a:t>In principle, compute </a:t>
            </a:r>
            <a:r>
              <a:rPr lang="en-US" dirty="0" err="1" smtClean="0"/>
              <a:t>T</a:t>
            </a:r>
            <a:r>
              <a:rPr lang="en-US" baseline="30000" dirty="0" err="1" smtClean="0">
                <a:latin typeface="Symbol" pitchFamily="18" charset="2"/>
              </a:rPr>
              <a:t>mn</a:t>
            </a:r>
            <a:r>
              <a:rPr lang="en-US" dirty="0" smtClean="0"/>
              <a:t> from graviton emission</a:t>
            </a:r>
          </a:p>
          <a:p>
            <a:pPr lvl="1"/>
            <a:r>
              <a:rPr lang="en-US" dirty="0" smtClean="0"/>
              <a:t>Extremely hard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668B2-D913-4A4A-89C7-C1C578C2D4DC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137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0620" y="999955"/>
            <a:ext cx="6261780" cy="197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553200" y="2694801"/>
            <a:ext cx="2154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</p:txBody>
      </p:sp>
      <p:pic>
        <p:nvPicPr>
          <p:cNvPr id="10137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276600"/>
            <a:ext cx="3508323" cy="290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Interested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8862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Measure many-body physics of strong force</a:t>
            </a:r>
          </a:p>
          <a:p>
            <a:endParaRPr lang="en-US" dirty="0" smtClean="0"/>
          </a:p>
          <a:p>
            <a:r>
              <a:rPr lang="en-US" dirty="0" smtClean="0"/>
              <a:t>Test &amp; understand theory of many-body non-</a:t>
            </a:r>
            <a:r>
              <a:rPr lang="en-US" dirty="0" err="1" smtClean="0"/>
              <a:t>Abelian</a:t>
            </a:r>
            <a:r>
              <a:rPr lang="en-US" dirty="0" smtClean="0"/>
              <a:t> fields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4A20-7377-42CC-B1E1-1BC0B7C7269D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Content Placeholder 6" descr="PhaseDiagramLR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3270" y="1323201"/>
            <a:ext cx="4618330" cy="4525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9635" y="5895201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Range Plan, 2008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to RHIC,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15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Use prescription instead</a:t>
            </a:r>
          </a:p>
          <a:p>
            <a:pPr lvl="1"/>
            <a:r>
              <a:rPr lang="en-US" dirty="0" smtClean="0"/>
              <a:t>Previously: define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E from energy lost distance 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x</a:t>
            </a:r>
            <a:r>
              <a:rPr lang="en-US" dirty="0" smtClean="0"/>
              <a:t> behind endpoint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A9D6-D098-4537-B4F3-F1C91212CAC9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3277" y="2895600"/>
            <a:ext cx="3508323" cy="290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2819400"/>
            <a:ext cx="57912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Incorrect E-loss formula =&gt; generic Bragg peak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suggestion: define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from energy lost to small momentum scales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Correct E-loss formula =&gt; re-emergence of Bragg peak in static AdS background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8899" y="6062246"/>
            <a:ext cx="3008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See also K </a:t>
            </a:r>
            <a:r>
              <a:rPr lang="en-US" sz="1600" dirty="0" err="1" smtClean="0"/>
              <a:t>Rajagopal</a:t>
            </a:r>
            <a:r>
              <a:rPr lang="en-US" sz="1600" dirty="0" smtClean="0"/>
              <a:t>, A </a:t>
            </a:r>
            <a:r>
              <a:rPr lang="en-US" sz="1600" dirty="0" err="1" smtClean="0"/>
              <a:t>Ficnar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AdS/CFT Light q </a:t>
            </a:r>
            <a:r>
              <a:rPr lang="en-US" dirty="0" smtClean="0"/>
              <a:t>E-Loss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90600"/>
            <a:ext cx="5181600" cy="3200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Static thermal medium =&gt; very short therm. time</a:t>
            </a:r>
          </a:p>
          <a:p>
            <a:pPr lvl="1"/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th</a:t>
            </a:r>
            <a:r>
              <a:rPr lang="en-US" dirty="0" smtClean="0"/>
              <a:t> ~ 2.7 fm</a:t>
            </a:r>
          </a:p>
          <a:p>
            <a:pPr lvl="2"/>
            <a:r>
              <a:rPr lang="en-US" dirty="0" smtClean="0"/>
              <a:t>AdS likely </a:t>
            </a:r>
            <a:r>
              <a:rPr lang="en-US" dirty="0" err="1" smtClean="0"/>
              <a:t>oversuppresses</a:t>
            </a:r>
            <a:r>
              <a:rPr lang="en-US" dirty="0" smtClean="0"/>
              <a:t> compared to data</a:t>
            </a:r>
          </a:p>
          <a:p>
            <a:r>
              <a:rPr lang="en-US" dirty="0" smtClean="0"/>
              <a:t>Examine T ~ 1/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baseline="30000" dirty="0" smtClean="0"/>
              <a:t>1/3</a:t>
            </a:r>
            <a:r>
              <a:rPr lang="en-US" dirty="0" smtClean="0"/>
              <a:t> </a:t>
            </a:r>
            <a:r>
              <a:rPr lang="en-US" dirty="0" err="1" smtClean="0"/>
              <a:t>geom</a:t>
            </a:r>
            <a:endParaRPr lang="en-US" dirty="0" smtClean="0"/>
          </a:p>
          <a:p>
            <a:pPr lvl="1"/>
            <a:r>
              <a:rPr lang="en-US" dirty="0" err="1" smtClean="0">
                <a:latin typeface="Symbol" pitchFamily="18" charset="2"/>
              </a:rPr>
              <a:t>t</a:t>
            </a:r>
            <a:r>
              <a:rPr lang="en-US" baseline="-25000" dirty="0" err="1" smtClean="0"/>
              <a:t>th</a:t>
            </a:r>
            <a:r>
              <a:rPr lang="en-US" dirty="0" smtClean="0"/>
              <a:t> ~ 4.1 fm; Bragg peak disappears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8595-33E7-4638-AF68-663B734ED7FF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5" y="971769"/>
            <a:ext cx="3847963" cy="242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743200" y="5700585"/>
            <a:ext cx="1807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JPhysG38 (2011)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6811" y="1217553"/>
            <a:ext cx="798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0.2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04800" y="5862935"/>
            <a:ext cx="371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 Bragg peak model</a:t>
            </a:r>
          </a:p>
        </p:txBody>
      </p:sp>
      <p:pic>
        <p:nvPicPr>
          <p:cNvPr id="101069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00400"/>
            <a:ext cx="3827534" cy="271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133600" y="4292600"/>
            <a:ext cx="897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2.76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343401"/>
            <a:ext cx="3661396" cy="236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077200" y="3852446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 </a:t>
            </a:r>
            <a:r>
              <a:rPr lang="en-US" sz="1600" dirty="0" err="1" smtClean="0"/>
              <a:t>Morad</a:t>
            </a:r>
            <a:endParaRPr lang="en-US" sz="1600" dirty="0" smtClean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629400" y="4191000"/>
            <a:ext cx="1524000" cy="1219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467-40D7-40D2-AB4A-51E2FAF21160}" type="slidenum">
              <a:rPr lang="en-US"/>
              <a:pPr/>
              <a:t>22</a:t>
            </a:fld>
            <a:endParaRPr lang="en-US"/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Does pQCD or AdS Yield Correct Mass &amp; Momentum </a:t>
            </a:r>
            <a:r>
              <a:rPr lang="en-US" sz="4000" dirty="0" err="1" smtClean="0"/>
              <a:t>Dependecies</a:t>
            </a:r>
            <a:r>
              <a:rPr lang="en-US" sz="4000" dirty="0" smtClean="0"/>
              <a:t> at LHC?</a:t>
            </a:r>
            <a:endParaRPr lang="en-US" sz="4000" dirty="0"/>
          </a:p>
        </p:txBody>
      </p:sp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2819400" y="5370512"/>
            <a:ext cx="62547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400" dirty="0">
                <a:solidFill>
                  <a:srgbClr val="4D4D4D"/>
                </a:solidFill>
              </a:rPr>
              <a:t>T(</a:t>
            </a:r>
            <a:r>
              <a:rPr lang="en-US" sz="1400" dirty="0">
                <a:solidFill>
                  <a:srgbClr val="4D4D4D"/>
                </a:solidFill>
                <a:latin typeface="Symbol" pitchFamily="18" charset="2"/>
              </a:rPr>
              <a:t>t</a:t>
            </a:r>
            <a:r>
              <a:rPr lang="en-US" sz="1400" baseline="-25000" dirty="0">
                <a:solidFill>
                  <a:srgbClr val="4D4D4D"/>
                </a:solidFill>
              </a:rPr>
              <a:t>0</a:t>
            </a:r>
            <a:r>
              <a:rPr lang="en-US" sz="1400" dirty="0">
                <a:solidFill>
                  <a:srgbClr val="4D4D4D"/>
                </a:solidFill>
              </a:rPr>
              <a:t>): </a:t>
            </a:r>
            <a:r>
              <a:rPr lang="en-US" sz="1400" dirty="0" smtClean="0">
                <a:solidFill>
                  <a:srgbClr val="4D4D4D"/>
                </a:solidFill>
              </a:rPr>
              <a:t>“(”, </a:t>
            </a:r>
            <a:r>
              <a:rPr lang="en-US" sz="1400" dirty="0">
                <a:solidFill>
                  <a:srgbClr val="4D4D4D"/>
                </a:solidFill>
              </a:rPr>
              <a:t>corrections </a:t>
            </a:r>
            <a:r>
              <a:rPr lang="en-US" sz="1400" dirty="0" smtClean="0">
                <a:solidFill>
                  <a:srgbClr val="4D4D4D"/>
                </a:solidFill>
              </a:rPr>
              <a:t>likely small for </a:t>
            </a:r>
            <a:r>
              <a:rPr lang="en-US" sz="1400" dirty="0">
                <a:solidFill>
                  <a:srgbClr val="4D4D4D"/>
                </a:solidFill>
              </a:rPr>
              <a:t>smaller </a:t>
            </a:r>
            <a:r>
              <a:rPr lang="en-US" sz="1400" dirty="0" err="1">
                <a:solidFill>
                  <a:srgbClr val="4D4D4D"/>
                </a:solidFill>
              </a:rPr>
              <a:t>momenta</a:t>
            </a:r>
            <a:endParaRPr lang="en-US" sz="1400" dirty="0">
              <a:solidFill>
                <a:srgbClr val="4D4D4D"/>
              </a:solidFill>
            </a:endParaRP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400" dirty="0" err="1">
                <a:solidFill>
                  <a:srgbClr val="4D4D4D"/>
                </a:solidFill>
              </a:rPr>
              <a:t>T</a:t>
            </a:r>
            <a:r>
              <a:rPr lang="en-US" sz="1400" baseline="-25000" dirty="0" err="1">
                <a:solidFill>
                  <a:srgbClr val="4D4D4D"/>
                </a:solidFill>
              </a:rPr>
              <a:t>c</a:t>
            </a:r>
            <a:r>
              <a:rPr lang="en-US" sz="1400" dirty="0">
                <a:solidFill>
                  <a:srgbClr val="4D4D4D"/>
                </a:solidFill>
              </a:rPr>
              <a:t>: </a:t>
            </a:r>
            <a:r>
              <a:rPr lang="en-US" sz="1400" dirty="0" smtClean="0">
                <a:solidFill>
                  <a:srgbClr val="4D4D4D"/>
                </a:solidFill>
              </a:rPr>
              <a:t>“]”, </a:t>
            </a:r>
            <a:r>
              <a:rPr lang="en-US" sz="1400" dirty="0">
                <a:solidFill>
                  <a:srgbClr val="4D4D4D"/>
                </a:solidFill>
              </a:rPr>
              <a:t>corrections likely </a:t>
            </a:r>
            <a:r>
              <a:rPr lang="en-US" sz="1400" dirty="0" smtClean="0">
                <a:solidFill>
                  <a:srgbClr val="4D4D4D"/>
                </a:solidFill>
              </a:rPr>
              <a:t>large for </a:t>
            </a:r>
            <a:r>
              <a:rPr lang="en-US" sz="1400" dirty="0">
                <a:solidFill>
                  <a:srgbClr val="4D4D4D"/>
                </a:solidFill>
              </a:rPr>
              <a:t>higher </a:t>
            </a:r>
            <a:r>
              <a:rPr lang="en-US" sz="1400" dirty="0" err="1">
                <a:solidFill>
                  <a:srgbClr val="4D4D4D"/>
                </a:solidFill>
              </a:rPr>
              <a:t>momenta</a:t>
            </a:r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5715000" y="6276201"/>
            <a:ext cx="25768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See also: </a:t>
            </a:r>
          </a:p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PLB666 (2008)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AA736-115F-4CE2-B92A-9FA7A447381D}" type="datetime1">
              <a:rPr lang="en-US" smtClean="0"/>
              <a:t>5/28/2012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3588" y="5924490"/>
            <a:ext cx="8480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Qualitatively, corrections to </a:t>
            </a:r>
            <a:r>
              <a:rPr lang="en-US" sz="2000" dirty="0" err="1" smtClean="0"/>
              <a:t>AdS</a:t>
            </a:r>
            <a:r>
              <a:rPr lang="en-US" sz="2000" dirty="0" smtClean="0"/>
              <a:t>/CFT result will drive double ratio to unity </a:t>
            </a:r>
          </a:p>
        </p:txBody>
      </p:sp>
      <p:pic>
        <p:nvPicPr>
          <p:cNvPr id="10096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143000"/>
            <a:ext cx="6157912" cy="430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500084" y="5105400"/>
            <a:ext cx="2491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PANIC11 (arXiv:1108.5876)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Cold Nuclear Matter: AdS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F11D-95B1-4C05-8312-659B4D3B4E5B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CBD6-03FC-4F99-B36F-CAF0AEC35CC4}" type="slidenum">
              <a:rPr lang="en-US"/>
              <a:pPr/>
              <a:t>24</a:t>
            </a:fld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AdS HQ E-Loss in Cold Nuclear Matter</a:t>
            </a:r>
            <a:endParaRPr lang="en-US" dirty="0"/>
          </a:p>
        </p:txBody>
      </p:sp>
      <p:graphicFrame>
        <p:nvGraphicFramePr>
          <p:cNvPr id="950275" name="Object 3"/>
          <p:cNvGraphicFramePr>
            <a:graphicFrameLocks noChangeAspect="1"/>
          </p:cNvGraphicFramePr>
          <p:nvPr/>
        </p:nvGraphicFramePr>
        <p:xfrm>
          <a:off x="152400" y="2738735"/>
          <a:ext cx="2112963" cy="2133600"/>
        </p:xfrm>
        <a:graphic>
          <a:graphicData uri="http://schemas.openxmlformats.org/presentationml/2006/ole">
            <p:oleObj spid="_x0000_s1053698" name="Image" r:id="rId3" imgW="4939683" imgH="4990476" progId="">
              <p:embed/>
            </p:oleObj>
          </a:graphicData>
        </a:graphic>
      </p:graphicFrame>
      <p:sp>
        <p:nvSpPr>
          <p:cNvPr id="950276" name="Text Box 4"/>
          <p:cNvSpPr txBox="1">
            <a:spLocks noChangeArrowheads="1"/>
          </p:cNvSpPr>
          <p:nvPr/>
        </p:nvSpPr>
        <p:spPr bwMode="auto">
          <a:xfrm>
            <a:off x="0" y="4872335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/>
              <a:t>Albacete, </a:t>
            </a:r>
            <a:r>
              <a:rPr lang="en-US" sz="1200" dirty="0" err="1"/>
              <a:t>Kovchegov</a:t>
            </a:r>
            <a:r>
              <a:rPr lang="en-US" sz="1200" dirty="0"/>
              <a:t>, </a:t>
            </a:r>
            <a:r>
              <a:rPr lang="en-US" sz="1200" dirty="0" err="1"/>
              <a:t>Taliotis</a:t>
            </a:r>
            <a:r>
              <a:rPr lang="en-US" sz="1200" dirty="0"/>
              <a:t>,</a:t>
            </a:r>
          </a:p>
          <a:p>
            <a:r>
              <a:rPr lang="en-US" sz="1200" dirty="0"/>
              <a:t>JHEP </a:t>
            </a:r>
            <a:r>
              <a:rPr lang="en-US" sz="1200" b="1" dirty="0"/>
              <a:t>0807</a:t>
            </a:r>
            <a:r>
              <a:rPr lang="en-US" sz="1200" dirty="0"/>
              <a:t>, 074 (2008)</a:t>
            </a:r>
          </a:p>
        </p:txBody>
      </p:sp>
      <p:sp>
        <p:nvSpPr>
          <p:cNvPr id="950279" name="Text Box 7"/>
          <p:cNvSpPr txBox="1">
            <a:spLocks noChangeArrowheads="1"/>
          </p:cNvSpPr>
          <p:nvPr/>
        </p:nvSpPr>
        <p:spPr bwMode="auto">
          <a:xfrm>
            <a:off x="365125" y="914400"/>
            <a:ext cx="455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660000"/>
                </a:solidFill>
              </a:rPr>
              <a:t>Constant T Thermal Black Brane</a:t>
            </a:r>
          </a:p>
        </p:txBody>
      </p:sp>
      <p:sp>
        <p:nvSpPr>
          <p:cNvPr id="950280" name="Text Box 8"/>
          <p:cNvSpPr txBox="1">
            <a:spLocks noChangeArrowheads="1"/>
          </p:cNvSpPr>
          <p:nvPr/>
        </p:nvSpPr>
        <p:spPr bwMode="auto">
          <a:xfrm>
            <a:off x="2870200" y="2286000"/>
            <a:ext cx="261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660000"/>
                </a:solidFill>
              </a:rPr>
              <a:t>Shock Geometries</a:t>
            </a:r>
            <a:endParaRPr lang="en-US" sz="2400" dirty="0">
              <a:solidFill>
                <a:srgbClr val="005400"/>
              </a:solidFill>
            </a:endParaRPr>
          </a:p>
        </p:txBody>
      </p:sp>
      <p:sp>
        <p:nvSpPr>
          <p:cNvPr id="950281" name="Text Box 9"/>
          <p:cNvSpPr txBox="1">
            <a:spLocks noChangeArrowheads="1"/>
          </p:cNvSpPr>
          <p:nvPr/>
        </p:nvSpPr>
        <p:spPr bwMode="auto">
          <a:xfrm>
            <a:off x="3505200" y="2743200"/>
            <a:ext cx="2152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5400"/>
                </a:solidFill>
              </a:rPr>
              <a:t>Nucleus as Shock</a:t>
            </a:r>
          </a:p>
        </p:txBody>
      </p:sp>
      <p:sp>
        <p:nvSpPr>
          <p:cNvPr id="950282" name="Text Box 10"/>
          <p:cNvSpPr txBox="1">
            <a:spLocks noChangeArrowheads="1"/>
          </p:cNvSpPr>
          <p:nvPr/>
        </p:nvSpPr>
        <p:spPr bwMode="auto">
          <a:xfrm>
            <a:off x="3505200" y="3886200"/>
            <a:ext cx="318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5400"/>
                </a:solidFill>
              </a:rPr>
              <a:t>Embedded String in Shock</a:t>
            </a:r>
          </a:p>
        </p:txBody>
      </p:sp>
      <p:sp>
        <p:nvSpPr>
          <p:cNvPr id="950283" name="Text Box 11"/>
          <p:cNvSpPr txBox="1">
            <a:spLocks noChangeArrowheads="1"/>
          </p:cNvSpPr>
          <p:nvPr/>
        </p:nvSpPr>
        <p:spPr bwMode="auto">
          <a:xfrm>
            <a:off x="2057400" y="3272135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DIS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06825" y="5054958"/>
            <a:ext cx="1831975" cy="960438"/>
            <a:chOff x="2236" y="2926"/>
            <a:chExt cx="1154" cy="605"/>
          </a:xfrm>
        </p:grpSpPr>
        <p:graphicFrame>
          <p:nvGraphicFramePr>
            <p:cNvPr id="950285" name="Object 13"/>
            <p:cNvGraphicFramePr>
              <a:graphicFrameLocks noChangeAspect="1"/>
            </p:cNvGraphicFramePr>
            <p:nvPr/>
          </p:nvGraphicFramePr>
          <p:xfrm>
            <a:off x="2408" y="3034"/>
            <a:ext cx="904" cy="488"/>
          </p:xfrm>
          <a:graphic>
            <a:graphicData uri="http://schemas.openxmlformats.org/presentationml/2006/ole">
              <p:oleObj spid="_x0000_s1053703" name="Image" r:id="rId4" imgW="1434415" imgH="774330" progId="">
                <p:embed/>
              </p:oleObj>
            </a:graphicData>
          </a:graphic>
        </p:graphicFrame>
        <p:sp>
          <p:nvSpPr>
            <p:cNvPr id="950286" name="Text Box 14"/>
            <p:cNvSpPr txBox="1">
              <a:spLocks noChangeArrowheads="1"/>
            </p:cNvSpPr>
            <p:nvPr/>
          </p:nvSpPr>
          <p:spPr bwMode="auto">
            <a:xfrm>
              <a:off x="3199" y="3113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Q</a:t>
              </a:r>
            </a:p>
          </p:txBody>
        </p:sp>
        <p:sp>
          <p:nvSpPr>
            <p:cNvPr id="950287" name="Line 15"/>
            <p:cNvSpPr>
              <a:spLocks noChangeShapeType="1"/>
            </p:cNvSpPr>
            <p:nvPr/>
          </p:nvSpPr>
          <p:spPr bwMode="auto">
            <a:xfrm>
              <a:off x="2650" y="311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0288" name="Text Box 16"/>
            <p:cNvSpPr txBox="1">
              <a:spLocks noChangeArrowheads="1"/>
            </p:cNvSpPr>
            <p:nvPr/>
          </p:nvSpPr>
          <p:spPr bwMode="auto">
            <a:xfrm>
              <a:off x="2679" y="2926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 charset="0"/>
                </a:rPr>
                <a:t>v</a:t>
              </a:r>
              <a:r>
                <a:rPr lang="en-US" sz="1200" b="1" baseline="-25000" dirty="0" err="1">
                  <a:latin typeface="Arial" charset="0"/>
                </a:rPr>
                <a:t>shock</a:t>
              </a:r>
              <a:endParaRPr lang="en-US" sz="1200" b="1" baseline="-25000" dirty="0">
                <a:latin typeface="Arial" charset="0"/>
              </a:endParaRPr>
            </a:p>
          </p:txBody>
        </p:sp>
        <p:sp>
          <p:nvSpPr>
            <p:cNvPr id="950289" name="Text Box 17"/>
            <p:cNvSpPr txBox="1">
              <a:spLocks noChangeArrowheads="1"/>
            </p:cNvSpPr>
            <p:nvPr/>
          </p:nvSpPr>
          <p:spPr bwMode="auto">
            <a:xfrm>
              <a:off x="2375" y="3358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sp>
          <p:nvSpPr>
            <p:cNvPr id="950290" name="Text Box 18"/>
            <p:cNvSpPr txBox="1">
              <a:spLocks noChangeArrowheads="1"/>
            </p:cNvSpPr>
            <p:nvPr/>
          </p:nvSpPr>
          <p:spPr bwMode="auto">
            <a:xfrm>
              <a:off x="2236" y="3139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z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962650" y="5121633"/>
            <a:ext cx="2952750" cy="1003300"/>
            <a:chOff x="3756" y="2968"/>
            <a:chExt cx="1860" cy="632"/>
          </a:xfrm>
        </p:grpSpPr>
        <p:graphicFrame>
          <p:nvGraphicFramePr>
            <p:cNvPr id="950292" name="Object 20"/>
            <p:cNvGraphicFramePr>
              <a:graphicFrameLocks noChangeAspect="1"/>
            </p:cNvGraphicFramePr>
            <p:nvPr/>
          </p:nvGraphicFramePr>
          <p:xfrm>
            <a:off x="3924" y="2968"/>
            <a:ext cx="1464" cy="632"/>
          </p:xfrm>
          <a:graphic>
            <a:graphicData uri="http://schemas.openxmlformats.org/presentationml/2006/ole">
              <p:oleObj spid="_x0000_s1053702" name="Image" r:id="rId5" imgW="2323810" imgH="1002821" progId="">
                <p:embed/>
              </p:oleObj>
            </a:graphicData>
          </a:graphic>
        </p:graphicFrame>
        <p:sp>
          <p:nvSpPr>
            <p:cNvPr id="950293" name="Line 21"/>
            <p:cNvSpPr>
              <a:spLocks noChangeShapeType="1"/>
            </p:cNvSpPr>
            <p:nvPr/>
          </p:nvSpPr>
          <p:spPr bwMode="auto">
            <a:xfrm>
              <a:off x="5232" y="3252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0294" name="Text Box 22"/>
            <p:cNvSpPr txBox="1">
              <a:spLocks noChangeArrowheads="1"/>
            </p:cNvSpPr>
            <p:nvPr/>
          </p:nvSpPr>
          <p:spPr bwMode="auto">
            <a:xfrm>
              <a:off x="5261" y="3030"/>
              <a:ext cx="35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 charset="0"/>
                </a:rPr>
                <a:t>v</a:t>
              </a:r>
              <a:r>
                <a:rPr lang="en-US" sz="1200" b="1" baseline="-25000" dirty="0" err="1">
                  <a:latin typeface="Arial" charset="0"/>
                </a:rPr>
                <a:t>shock</a:t>
              </a:r>
              <a:endParaRPr lang="en-US" sz="1200" b="1" baseline="-25000" dirty="0">
                <a:latin typeface="Arial" charset="0"/>
              </a:endParaRPr>
            </a:p>
          </p:txBody>
        </p:sp>
        <p:sp>
          <p:nvSpPr>
            <p:cNvPr id="950295" name="Text Box 23"/>
            <p:cNvSpPr txBox="1">
              <a:spLocks noChangeArrowheads="1"/>
            </p:cNvSpPr>
            <p:nvPr/>
          </p:nvSpPr>
          <p:spPr bwMode="auto">
            <a:xfrm>
              <a:off x="4247" y="3385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x</a:t>
              </a:r>
            </a:p>
          </p:txBody>
        </p:sp>
        <p:sp>
          <p:nvSpPr>
            <p:cNvPr id="950296" name="Text Box 24"/>
            <p:cNvSpPr txBox="1">
              <a:spLocks noChangeArrowheads="1"/>
            </p:cNvSpPr>
            <p:nvPr/>
          </p:nvSpPr>
          <p:spPr bwMode="auto">
            <a:xfrm>
              <a:off x="3756" y="3088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z</a:t>
              </a:r>
            </a:p>
          </p:txBody>
        </p:sp>
        <p:sp>
          <p:nvSpPr>
            <p:cNvPr id="950297" name="Text Box 25"/>
            <p:cNvSpPr txBox="1">
              <a:spLocks noChangeArrowheads="1"/>
            </p:cNvSpPr>
            <p:nvPr/>
          </p:nvSpPr>
          <p:spPr bwMode="auto">
            <a:xfrm>
              <a:off x="4759" y="3025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 charset="0"/>
                </a:rPr>
                <a:t>Q</a:t>
              </a:r>
            </a:p>
          </p:txBody>
        </p:sp>
      </p:grpSp>
      <p:sp>
        <p:nvSpPr>
          <p:cNvPr id="950298" name="Text Box 26"/>
          <p:cNvSpPr txBox="1">
            <a:spLocks noChangeArrowheads="1"/>
          </p:cNvSpPr>
          <p:nvPr/>
        </p:nvSpPr>
        <p:spPr bwMode="auto">
          <a:xfrm>
            <a:off x="3457575" y="4826358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Before</a:t>
            </a:r>
          </a:p>
        </p:txBody>
      </p:sp>
      <p:sp>
        <p:nvSpPr>
          <p:cNvPr id="950299" name="Text Box 27"/>
          <p:cNvSpPr txBox="1">
            <a:spLocks noChangeArrowheads="1"/>
          </p:cNvSpPr>
          <p:nvPr/>
        </p:nvSpPr>
        <p:spPr bwMode="auto">
          <a:xfrm>
            <a:off x="5638800" y="4826358"/>
            <a:ext cx="655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After</a:t>
            </a:r>
          </a:p>
        </p:txBody>
      </p:sp>
      <p:graphicFrame>
        <p:nvGraphicFramePr>
          <p:cNvPr id="950301" name="Object 29"/>
          <p:cNvGraphicFramePr>
            <a:graphicFrameLocks noChangeAspect="1"/>
          </p:cNvGraphicFramePr>
          <p:nvPr/>
        </p:nvGraphicFramePr>
        <p:xfrm>
          <a:off x="533400" y="1303338"/>
          <a:ext cx="4114800" cy="830262"/>
        </p:xfrm>
        <a:graphic>
          <a:graphicData uri="http://schemas.openxmlformats.org/presentationml/2006/ole">
            <p:oleObj spid="_x0000_s1053699" name="Image" r:id="rId6" imgW="8926984" imgH="1803175" progId="">
              <p:embed/>
            </p:oleObj>
          </a:graphicData>
        </a:graphic>
      </p:graphicFrame>
      <p:graphicFrame>
        <p:nvGraphicFramePr>
          <p:cNvPr id="950303" name="Object 31"/>
          <p:cNvGraphicFramePr>
            <a:graphicFrameLocks noChangeAspect="1"/>
          </p:cNvGraphicFramePr>
          <p:nvPr/>
        </p:nvGraphicFramePr>
        <p:xfrm>
          <a:off x="2895600" y="3094038"/>
          <a:ext cx="5410200" cy="563562"/>
        </p:xfrm>
        <a:graphic>
          <a:graphicData uri="http://schemas.openxmlformats.org/presentationml/2006/ole">
            <p:oleObj spid="_x0000_s1053700" name="Image" r:id="rId7" imgW="7200000" imgH="749206" progId="">
              <p:embed/>
            </p:oleObj>
          </a:graphicData>
        </a:graphic>
      </p:graphicFrame>
      <p:graphicFrame>
        <p:nvGraphicFramePr>
          <p:cNvPr id="950304" name="Object 32"/>
          <p:cNvGraphicFramePr>
            <a:graphicFrameLocks noChangeAspect="1"/>
          </p:cNvGraphicFramePr>
          <p:nvPr/>
        </p:nvGraphicFramePr>
        <p:xfrm>
          <a:off x="2743200" y="4260850"/>
          <a:ext cx="6172200" cy="674688"/>
        </p:xfrm>
        <a:graphic>
          <a:graphicData uri="http://schemas.openxmlformats.org/presentationml/2006/ole">
            <p:oleObj spid="_x0000_s1053701" name="Image" r:id="rId8" imgW="9752381" imgH="1066291" progId="">
              <p:embed/>
            </p:oleObj>
          </a:graphicData>
        </a:graphic>
      </p:graphicFrame>
      <p:sp>
        <p:nvSpPr>
          <p:cNvPr id="950305" name="Oval 33"/>
          <p:cNvSpPr>
            <a:spLocks noChangeArrowheads="1"/>
          </p:cNvSpPr>
          <p:nvPr/>
        </p:nvSpPr>
        <p:spPr bwMode="auto">
          <a:xfrm>
            <a:off x="2438400" y="3581400"/>
            <a:ext cx="6705600" cy="2819400"/>
          </a:xfrm>
          <a:prstGeom prst="ellips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" name="Object 39"/>
          <p:cNvGraphicFramePr>
            <a:graphicFrameLocks noChangeAspect="1"/>
          </p:cNvGraphicFramePr>
          <p:nvPr/>
        </p:nvGraphicFramePr>
        <p:xfrm>
          <a:off x="5715000" y="838200"/>
          <a:ext cx="2743200" cy="1982129"/>
        </p:xfrm>
        <a:graphic>
          <a:graphicData uri="http://schemas.openxmlformats.org/presentationml/2006/ole">
            <p:oleObj spid="_x0000_s1053704" name="Image" r:id="rId9" imgW="15149206" imgH="10946032" progId="">
              <p:embed/>
            </p:oleObj>
          </a:graphicData>
        </a:graphic>
      </p:graphicFrame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7620000" y="2433935"/>
            <a:ext cx="1465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P </a:t>
            </a:r>
            <a:r>
              <a:rPr lang="en-US" sz="1200" dirty="0" err="1" smtClean="0"/>
              <a:t>Chesler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Quark </a:t>
            </a:r>
            <a:r>
              <a:rPr lang="en-US" sz="1200" dirty="0"/>
              <a:t>Matter 2009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5628" y="6096000"/>
            <a:ext cx="2743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</a:t>
            </a:r>
            <a:r>
              <a:rPr lang="en-US" sz="1200" dirty="0" err="1" smtClean="0"/>
              <a:t>Kovchegov</a:t>
            </a:r>
            <a:r>
              <a:rPr lang="en-US" sz="1200" dirty="0" smtClean="0"/>
              <a:t>, PLB680 (2009)</a:t>
            </a:r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C38D-1E48-4C98-8986-40FF524A6996}" type="datetime1">
              <a:rPr lang="en-US" smtClean="0"/>
              <a:t>5/28/2012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30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1619-5215-4E71-8FF7-4F35B3535B82}" type="slidenum">
              <a:rPr lang="en-US"/>
              <a:pPr/>
              <a:t>25</a:t>
            </a:fld>
            <a:endParaRPr lang="en-US"/>
          </a:p>
        </p:txBody>
      </p:sp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It All Together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leads 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Can test AdS HQ E-Loss in both hot and cold nuclear matter!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71800" y="1917700"/>
            <a:ext cx="3149600" cy="1206500"/>
            <a:chOff x="1872" y="1208"/>
            <a:chExt cx="1984" cy="760"/>
          </a:xfrm>
        </p:grpSpPr>
        <p:graphicFrame>
          <p:nvGraphicFramePr>
            <p:cNvPr id="956421" name="Object 5"/>
            <p:cNvGraphicFramePr>
              <a:graphicFrameLocks noChangeAspect="1"/>
            </p:cNvGraphicFramePr>
            <p:nvPr/>
          </p:nvGraphicFramePr>
          <p:xfrm>
            <a:off x="1872" y="1208"/>
            <a:ext cx="1976" cy="760"/>
          </p:xfrm>
          <a:graphic>
            <a:graphicData uri="http://schemas.openxmlformats.org/presentationml/2006/ole">
              <p:oleObj spid="_x0000_s1054723" name="Image" r:id="rId3" imgW="3136508" imgH="1205924" progId="">
                <p:embed/>
              </p:oleObj>
            </a:graphicData>
          </a:graphic>
        </p:graphicFrame>
        <p:sp>
          <p:nvSpPr>
            <p:cNvPr id="956422" name="Rectangle 6"/>
            <p:cNvSpPr>
              <a:spLocks noChangeArrowheads="1"/>
            </p:cNvSpPr>
            <p:nvPr/>
          </p:nvSpPr>
          <p:spPr bwMode="auto">
            <a:xfrm>
              <a:off x="1888" y="1256"/>
              <a:ext cx="1968" cy="67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6423" name="Text Box 7"/>
          <p:cNvSpPr txBox="1">
            <a:spLocks noChangeArrowheads="1"/>
          </p:cNvSpPr>
          <p:nvPr/>
        </p:nvSpPr>
        <p:spPr bwMode="auto">
          <a:xfrm>
            <a:off x="898525" y="3417888"/>
            <a:ext cx="8183651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Recall for BH: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Shock gives </a:t>
            </a:r>
            <a:r>
              <a:rPr lang="en-US" sz="2400" b="1" i="1" dirty="0">
                <a:solidFill>
                  <a:srgbClr val="005400"/>
                </a:solidFill>
              </a:rPr>
              <a:t>exactly</a:t>
            </a:r>
            <a:r>
              <a:rPr lang="en-US" sz="2400" dirty="0">
                <a:solidFill>
                  <a:srgbClr val="005400"/>
                </a:solidFill>
              </a:rPr>
              <a:t> the same drag as BH for </a:t>
            </a:r>
            <a:r>
              <a:rPr lang="en-US" sz="2400" dirty="0">
                <a:solidFill>
                  <a:srgbClr val="005400"/>
                </a:solidFill>
                <a:latin typeface="Symbol" pitchFamily="18" charset="2"/>
              </a:rPr>
              <a:t>L</a:t>
            </a:r>
            <a:r>
              <a:rPr lang="en-US" sz="2400" dirty="0">
                <a:solidFill>
                  <a:srgbClr val="005400"/>
                </a:solidFill>
              </a:rPr>
              <a:t> = </a:t>
            </a:r>
            <a:r>
              <a:rPr lang="en-US" sz="2400" dirty="0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400" dirty="0">
                <a:solidFill>
                  <a:srgbClr val="005400"/>
                </a:solidFill>
              </a:rPr>
              <a:t> </a:t>
            </a:r>
            <a:r>
              <a:rPr lang="en-US" sz="2400" dirty="0" smtClean="0">
                <a:solidFill>
                  <a:srgbClr val="005400"/>
                </a:solidFill>
              </a:rPr>
              <a:t>T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4D4D4D"/>
                </a:solidFill>
              </a:rPr>
              <a:t> </a:t>
            </a:r>
            <a:r>
              <a:rPr lang="en-US" sz="2200" dirty="0" smtClean="0">
                <a:solidFill>
                  <a:srgbClr val="4D4D4D"/>
                </a:solidFill>
                <a:latin typeface="Symbol" pitchFamily="18" charset="2"/>
              </a:rPr>
              <a:t>L</a:t>
            </a:r>
            <a:r>
              <a:rPr lang="en-US" sz="2200" dirty="0" smtClean="0">
                <a:solidFill>
                  <a:srgbClr val="4D4D4D"/>
                </a:solidFill>
              </a:rPr>
              <a:t> is typical mom. scale of nucleus</a:t>
            </a:r>
            <a:endParaRPr lang="en-US" sz="2200" dirty="0">
              <a:solidFill>
                <a:srgbClr val="4D4D4D"/>
              </a:solidFill>
            </a:endParaRPr>
          </a:p>
          <a:p>
            <a:endParaRPr lang="en-US" dirty="0"/>
          </a:p>
        </p:txBody>
      </p:sp>
      <p:graphicFrame>
        <p:nvGraphicFramePr>
          <p:cNvPr id="956424" name="Object 8"/>
          <p:cNvGraphicFramePr>
            <a:graphicFrameLocks noChangeAspect="1"/>
          </p:cNvGraphicFramePr>
          <p:nvPr/>
        </p:nvGraphicFramePr>
        <p:xfrm>
          <a:off x="3505200" y="3363913"/>
          <a:ext cx="4622800" cy="558800"/>
        </p:xfrm>
        <a:graphic>
          <a:graphicData uri="http://schemas.openxmlformats.org/presentationml/2006/ole">
            <p:oleObj spid="_x0000_s1054722" name="Image" r:id="rId4" imgW="4622222" imgH="558730" progId="">
              <p:embed/>
            </p:oleObj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B97D-0165-4D00-9C8E-E39A042B25D1}" type="datetime1">
              <a:rPr lang="en-US" smtClean="0"/>
              <a:t>5/28/2012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Converging on picture of pQCD E-loss in </a:t>
            </a:r>
            <a:r>
              <a:rPr lang="en-US" dirty="0" err="1" smtClean="0"/>
              <a:t>sQGP</a:t>
            </a:r>
            <a:endParaRPr lang="en-US" dirty="0" smtClean="0"/>
          </a:p>
          <a:p>
            <a:pPr lvl="1"/>
            <a:r>
              <a:rPr lang="en-US" dirty="0" smtClean="0"/>
              <a:t>LO thermal pQCD qualitatively describes LHC single particle </a:t>
            </a:r>
            <a:r>
              <a:rPr lang="en-US" dirty="0" smtClean="0"/>
              <a:t>observables</a:t>
            </a:r>
          </a:p>
          <a:p>
            <a:pPr lvl="2"/>
            <a:r>
              <a:rPr lang="en-US" dirty="0" smtClean="0"/>
              <a:t>Constrained by conservative assumptions &amp; RHIC</a:t>
            </a:r>
          </a:p>
          <a:p>
            <a:pPr lvl="2"/>
            <a:r>
              <a:rPr lang="en-US" dirty="0" smtClean="0"/>
              <a:t>Corrections likely large; drive towards data?</a:t>
            </a:r>
          </a:p>
          <a:p>
            <a:pPr lvl="2"/>
            <a:r>
              <a:rPr lang="en-US" dirty="0" smtClean="0"/>
              <a:t>Precise RHIC measurements up to ~20 </a:t>
            </a:r>
            <a:r>
              <a:rPr lang="en-US" dirty="0" err="1" smtClean="0"/>
              <a:t>GeV</a:t>
            </a:r>
            <a:r>
              <a:rPr lang="en-US" dirty="0" smtClean="0"/>
              <a:t>/c or higher?</a:t>
            </a:r>
          </a:p>
          <a:p>
            <a:pPr lvl="3"/>
            <a:r>
              <a:rPr lang="en-US" dirty="0" smtClean="0"/>
              <a:t>Better constraints &amp; comparison above ~10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r>
              <a:rPr lang="en-US" dirty="0" smtClean="0"/>
              <a:t>AdS not in qualitative agreement</a:t>
            </a:r>
          </a:p>
          <a:p>
            <a:pPr lvl="1"/>
            <a:r>
              <a:rPr lang="en-US" dirty="0" smtClean="0"/>
              <a:t>HF: agreement at RHIC =&gt; </a:t>
            </a:r>
            <a:r>
              <a:rPr lang="en-US" dirty="0" err="1" smtClean="0"/>
              <a:t>oversuppression</a:t>
            </a:r>
            <a:r>
              <a:rPr lang="en-US" dirty="0" smtClean="0"/>
              <a:t> at LHC</a:t>
            </a:r>
          </a:p>
          <a:p>
            <a:pPr lvl="1"/>
            <a:r>
              <a:rPr lang="en-US" dirty="0" smtClean="0"/>
              <a:t>Light Quarks: diff. to compare, but likely </a:t>
            </a:r>
            <a:r>
              <a:rPr lang="en-US" dirty="0" err="1" smtClean="0"/>
              <a:t>oversuppressed</a:t>
            </a:r>
            <a:endParaRPr lang="en-US" dirty="0" smtClean="0"/>
          </a:p>
          <a:p>
            <a:r>
              <a:rPr lang="en-US" dirty="0" smtClean="0"/>
              <a:t>Future comparison to heavy flavor separation</a:t>
            </a:r>
          </a:p>
          <a:p>
            <a:r>
              <a:rPr lang="en-US" dirty="0" smtClean="0"/>
              <a:t>p + A:</a:t>
            </a:r>
          </a:p>
          <a:p>
            <a:pPr lvl="1"/>
            <a:r>
              <a:rPr lang="en-US" dirty="0" smtClean="0"/>
              <a:t>Measure initial state effects</a:t>
            </a:r>
          </a:p>
          <a:p>
            <a:pPr lvl="1"/>
            <a:r>
              <a:rPr lang="en-US" dirty="0" smtClean="0"/>
              <a:t>Additional test of strong coupling HQ E-loss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6DEC-5FD6-4954-A78C-B0C5220B5171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F6BCE-9AD9-4432-A878-B880340D708D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91600" cy="5791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NB: R</a:t>
            </a:r>
            <a:r>
              <a:rPr lang="en-US" baseline="-25000" dirty="0" smtClean="0"/>
              <a:t>AA</a:t>
            </a:r>
            <a:r>
              <a:rPr lang="en-US" dirty="0" smtClean="0"/>
              <a:t> requires production, E-loss, FF</a:t>
            </a:r>
          </a:p>
          <a:p>
            <a:pPr lvl="2"/>
            <a:r>
              <a:rPr lang="en-US" dirty="0" smtClean="0"/>
              <a:t>Does not immediately follow that </a:t>
            </a:r>
            <a:r>
              <a:rPr lang="en-US" dirty="0" err="1" smtClean="0"/>
              <a:t>R</a:t>
            </a:r>
            <a:r>
              <a:rPr lang="en-US" baseline="30000" dirty="0" err="1" smtClean="0">
                <a:latin typeface="Symbol" pitchFamily="18" charset="2"/>
              </a:rPr>
              <a:t>p</a:t>
            </a:r>
            <a:r>
              <a:rPr lang="en-US" baseline="-25000" dirty="0" err="1" smtClean="0"/>
              <a:t>AA</a:t>
            </a:r>
            <a:r>
              <a:rPr lang="en-US" dirty="0" smtClean="0"/>
              <a:t> &lt;&lt; R</a:t>
            </a:r>
            <a:r>
              <a:rPr lang="en-US" baseline="30000" dirty="0" smtClean="0"/>
              <a:t>D</a:t>
            </a:r>
            <a:r>
              <a:rPr lang="en-US" baseline="-25000" dirty="0" smtClean="0"/>
              <a:t>AA</a:t>
            </a:r>
            <a:r>
              <a:rPr lang="en-US" dirty="0" smtClean="0"/>
              <a:t> &lt;&lt; R</a:t>
            </a:r>
            <a:r>
              <a:rPr lang="en-US" baseline="30000" dirty="0" smtClean="0"/>
              <a:t>B</a:t>
            </a:r>
            <a:r>
              <a:rPr lang="en-US" baseline="-25000" dirty="0" smtClean="0"/>
              <a:t>AA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And</a:t>
            </a:r>
            <a:r>
              <a:rPr lang="en-US" dirty="0" smtClean="0"/>
              <a:t> D, B (?) R</a:t>
            </a:r>
            <a:r>
              <a:rPr lang="en-US" baseline="-25000" dirty="0" smtClean="0"/>
              <a:t>AA</a:t>
            </a:r>
            <a:r>
              <a:rPr lang="en-US" dirty="0" smtClean="0"/>
              <a:t> at LHC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405E-DF11-4762-8CF4-7AB2D9888A62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9267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295400"/>
            <a:ext cx="7205663" cy="348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876800" y="4648200"/>
            <a:ext cx="362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PANIC11 (arXiv:1107.2136)</a:t>
            </a:r>
          </a:p>
          <a:p>
            <a:r>
              <a:rPr lang="en-US" sz="1200" dirty="0" smtClean="0"/>
              <a:t>ALICE, 1203.2160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098800" y="3188368"/>
            <a:ext cx="23622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39064" y="3477128"/>
            <a:ext cx="2286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19800" y="3352800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CMS B → J/</a:t>
            </a:r>
            <a:r>
              <a:rPr lang="en-US" sz="1200" b="1" i="1" dirty="0" smtClean="0">
                <a:latin typeface="Symbol" pitchFamily="18" charset="2"/>
              </a:rPr>
              <a:t>y</a:t>
            </a:r>
            <a:r>
              <a:rPr lang="en-US" sz="1200" b="1" dirty="0" smtClean="0">
                <a:latin typeface="Symbol" pitchFamily="18" charset="2"/>
              </a:rPr>
              <a:t> </a:t>
            </a:r>
            <a:endParaRPr lang="en-US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to RHIC,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principle, can compute </a:t>
            </a:r>
            <a:r>
              <a:rPr lang="en-US" dirty="0" err="1" smtClean="0"/>
              <a:t>Tmn</a:t>
            </a:r>
            <a:r>
              <a:rPr lang="en-US" dirty="0" smtClean="0"/>
              <a:t> from graviton emission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Extremely hard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9E52-4A48-49E4-A36C-77CF325CBFA6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2286000"/>
            <a:ext cx="4502150" cy="253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87295" y="4800600"/>
            <a:ext cx="2951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Gubser</a:t>
            </a:r>
            <a:r>
              <a:rPr lang="en-US" sz="1200" dirty="0" smtClean="0"/>
              <a:t>, </a:t>
            </a:r>
            <a:r>
              <a:rPr lang="en-US" sz="1200" dirty="0" err="1" smtClean="0"/>
              <a:t>Pufu</a:t>
            </a:r>
            <a:r>
              <a:rPr lang="en-US" sz="1200" dirty="0" smtClean="0"/>
              <a:t>, </a:t>
            </a:r>
            <a:r>
              <a:rPr lang="en-US" sz="1200" dirty="0" err="1" smtClean="0"/>
              <a:t>Yarom</a:t>
            </a:r>
            <a:r>
              <a:rPr lang="en-US" sz="1200" dirty="0" smtClean="0"/>
              <a:t>, JHEP 0709 (2007)</a:t>
            </a:r>
          </a:p>
          <a:p>
            <a:r>
              <a:rPr lang="en-US" sz="1200" dirty="0" smtClean="0"/>
              <a:t>See also </a:t>
            </a:r>
            <a:r>
              <a:rPr lang="en-US" sz="1200" dirty="0" err="1" smtClean="0"/>
              <a:t>Friess</a:t>
            </a:r>
            <a:r>
              <a:rPr lang="en-US" sz="1200" dirty="0" smtClean="0"/>
              <a:t> et al., PRD75 (2007)</a:t>
            </a:r>
            <a:endParaRPr lang="en-US" sz="12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QGP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E-loss mechanism</a:t>
            </a:r>
          </a:p>
          <a:p>
            <a:pPr lvl="1"/>
            <a:r>
              <a:rPr lang="en-US" dirty="0" smtClean="0"/>
              <a:t>Most direct probe of DOF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4FC7-59B5-4249-AD76-375FABA39F9A}" type="datetime1">
              <a:rPr lang="en-US" smtClean="0"/>
              <a:t>5/28/2012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31" y="2959795"/>
            <a:ext cx="8229600" cy="3592220"/>
          </a:xfrm>
          <a:prstGeom prst="rect">
            <a:avLst/>
          </a:prstGeom>
        </p:spPr>
      </p:pic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05" y="2960980"/>
            <a:ext cx="8229600" cy="359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5247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pQCD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9762" y="2527479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AdS/CFT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en-US" dirty="0" smtClean="0"/>
              <a:t>Use prescription instead</a:t>
            </a:r>
            <a:endParaRPr lang="en-US" dirty="0" smtClean="0"/>
          </a:p>
          <a:p>
            <a:pPr lvl="1"/>
            <a:r>
              <a:rPr lang="en-US" dirty="0" smtClean="0"/>
              <a:t>Previously: define DE from energy lost distance </a:t>
            </a:r>
            <a:r>
              <a:rPr lang="en-US" dirty="0" err="1" smtClean="0"/>
              <a:t>Dx</a:t>
            </a:r>
            <a:r>
              <a:rPr lang="en-US" dirty="0" smtClean="0"/>
              <a:t> behind </a:t>
            </a:r>
            <a:r>
              <a:rPr lang="en-US" dirty="0" smtClean="0"/>
              <a:t>endpoint</a:t>
            </a:r>
            <a:endParaRPr lang="en-US" dirty="0" smtClean="0"/>
          </a:p>
          <a:p>
            <a:pPr lvl="2"/>
            <a:r>
              <a:rPr lang="en-US" dirty="0" smtClean="0"/>
              <a:t>Incorrect E-loss formula =&gt; generic Bragg </a:t>
            </a:r>
            <a:r>
              <a:rPr lang="en-US" dirty="0" smtClean="0"/>
              <a:t>peak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73A2-1AE8-425B-BE29-8CEBD26B8BB8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608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0725" y="3048000"/>
            <a:ext cx="4562475" cy="335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5676900" y="3657600"/>
            <a:ext cx="762000" cy="762000"/>
            <a:chOff x="5740400" y="3657600"/>
            <a:chExt cx="762000" cy="7620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740400" y="3657600"/>
              <a:ext cx="762000" cy="762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740400" y="3657600"/>
              <a:ext cx="762000" cy="762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172200" y="4724400"/>
            <a:ext cx="1219200" cy="762000"/>
            <a:chOff x="6172200" y="4724400"/>
            <a:chExt cx="1219200" cy="7620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172200" y="5105400"/>
              <a:ext cx="304800" cy="381000"/>
            </a:xfrm>
            <a:prstGeom prst="line">
              <a:avLst/>
            </a:prstGeom>
            <a:ln w="25400">
              <a:solidFill>
                <a:srgbClr val="09840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477000" y="4724400"/>
              <a:ext cx="914400" cy="762000"/>
            </a:xfrm>
            <a:prstGeom prst="line">
              <a:avLst/>
            </a:prstGeom>
            <a:ln w="254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715000" y="6248400"/>
            <a:ext cx="1804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Ficnar</a:t>
            </a:r>
            <a:r>
              <a:rPr lang="en-US" sz="1200" dirty="0" smtClean="0"/>
              <a:t>, arXiv:1201.1780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-111376" y="-111368"/>
            <a:ext cx="9361455" cy="914529"/>
          </a:xfrm>
          <a:prstGeom prst="rect">
            <a:avLst/>
          </a:prstGeom>
          <a:solidFill>
            <a:srgbClr val="21338B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766763" y="63500"/>
            <a:ext cx="8377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Jet Definition</a:t>
            </a:r>
            <a:endParaRPr lang="fa-I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5"/>
          <p:cNvGrpSpPr/>
          <p:nvPr/>
        </p:nvGrpSpPr>
        <p:grpSpPr>
          <a:xfrm>
            <a:off x="857225" y="2590800"/>
            <a:ext cx="6429420" cy="4241800"/>
            <a:chOff x="857225" y="2071678"/>
            <a:chExt cx="6429420" cy="4241800"/>
          </a:xfrm>
        </p:grpSpPr>
        <p:graphicFrame>
          <p:nvGraphicFramePr>
            <p:cNvPr id="9235" name="Object 8"/>
            <p:cNvGraphicFramePr>
              <a:graphicFrameLocks noChangeAspect="1"/>
            </p:cNvGraphicFramePr>
            <p:nvPr/>
          </p:nvGraphicFramePr>
          <p:xfrm>
            <a:off x="1524000" y="5313346"/>
            <a:ext cx="1974141" cy="1000132"/>
          </p:xfrm>
          <a:graphic>
            <a:graphicData uri="http://schemas.openxmlformats.org/presentationml/2006/ole">
              <p:oleObj spid="_x0000_s1063940" name="Equation" r:id="rId4" imgW="952200" imgH="431640" progId="">
                <p:embed/>
              </p:oleObj>
            </a:graphicData>
          </a:graphic>
        </p:graphicFrame>
        <p:grpSp>
          <p:nvGrpSpPr>
            <p:cNvPr id="3" name="Group 26"/>
            <p:cNvGrpSpPr/>
            <p:nvPr/>
          </p:nvGrpSpPr>
          <p:grpSpPr>
            <a:xfrm>
              <a:off x="857225" y="2071678"/>
              <a:ext cx="6429420" cy="3643338"/>
              <a:chOff x="3902561" y="1773233"/>
              <a:chExt cx="4841395" cy="2727337"/>
            </a:xfrm>
          </p:grpSpPr>
          <p:grpSp>
            <p:nvGrpSpPr>
              <p:cNvPr id="4" name="Group 34"/>
              <p:cNvGrpSpPr/>
              <p:nvPr/>
            </p:nvGrpSpPr>
            <p:grpSpPr>
              <a:xfrm>
                <a:off x="3902561" y="1773233"/>
                <a:ext cx="4841395" cy="2727337"/>
                <a:chOff x="3902561" y="1714488"/>
                <a:chExt cx="4841395" cy="2727337"/>
              </a:xfrm>
            </p:grpSpPr>
            <p:pic>
              <p:nvPicPr>
                <p:cNvPr id="41" name="Picture 9" descr="C:\Users\Razieh\Desktop\Untitled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333236" y="1785926"/>
                  <a:ext cx="4410720" cy="235745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42" name="Straight Connector 41"/>
                <p:cNvCxnSpPr/>
                <p:nvPr/>
              </p:nvCxnSpPr>
              <p:spPr>
                <a:xfrm>
                  <a:off x="4429124" y="3656962"/>
                  <a:ext cx="4286280" cy="1588"/>
                </a:xfrm>
                <a:prstGeom prst="line">
                  <a:avLst/>
                </a:prstGeom>
                <a:ln>
                  <a:prstDash val="lgDash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43" name="Object 12"/>
                <p:cNvGraphicFramePr>
                  <a:graphicFrameLocks noChangeAspect="1"/>
                </p:cNvGraphicFramePr>
                <p:nvPr/>
              </p:nvGraphicFramePr>
              <p:xfrm>
                <a:off x="8181975" y="4143375"/>
                <a:ext cx="374650" cy="298450"/>
              </p:xfrm>
              <a:graphic>
                <a:graphicData uri="http://schemas.openxmlformats.org/presentationml/2006/ole">
                  <p:oleObj spid="_x0000_s1063941" name="Equation" r:id="rId6" imgW="279360" imgH="203040" progId="">
                    <p:embed/>
                  </p:oleObj>
                </a:graphicData>
              </a:graphic>
            </p:graphicFrame>
            <p:graphicFrame>
              <p:nvGraphicFramePr>
                <p:cNvPr id="44" name="Object 12"/>
                <p:cNvGraphicFramePr>
                  <a:graphicFrameLocks noChangeAspect="1"/>
                </p:cNvGraphicFramePr>
                <p:nvPr/>
              </p:nvGraphicFramePr>
              <p:xfrm>
                <a:off x="3902561" y="2687324"/>
                <a:ext cx="288925" cy="635000"/>
              </p:xfrm>
              <a:graphic>
                <a:graphicData uri="http://schemas.openxmlformats.org/presentationml/2006/ole">
                  <p:oleObj spid="_x0000_s1063942" name="Equation" r:id="rId7" imgW="215640" imgH="431640" progId="">
                    <p:embed/>
                  </p:oleObj>
                </a:graphicData>
              </a:graphic>
            </p:graphicFrame>
            <p:graphicFrame>
              <p:nvGraphicFramePr>
                <p:cNvPr id="45" name="Object 12"/>
                <p:cNvGraphicFramePr>
                  <a:graphicFrameLocks noChangeAspect="1"/>
                </p:cNvGraphicFramePr>
                <p:nvPr/>
              </p:nvGraphicFramePr>
              <p:xfrm>
                <a:off x="4214810" y="1714488"/>
                <a:ext cx="169862" cy="260350"/>
              </p:xfrm>
              <a:graphic>
                <a:graphicData uri="http://schemas.openxmlformats.org/presentationml/2006/ole">
                  <p:oleObj spid="_x0000_s1063943" name="Equation" r:id="rId8" imgW="126720" imgH="177480" progId="">
                    <p:embed/>
                  </p:oleObj>
                </a:graphicData>
              </a:graphic>
            </p:graphicFrame>
            <p:graphicFrame>
              <p:nvGraphicFramePr>
                <p:cNvPr id="46" name="Object 12"/>
                <p:cNvGraphicFramePr>
                  <a:graphicFrameLocks noChangeAspect="1"/>
                </p:cNvGraphicFramePr>
                <p:nvPr/>
              </p:nvGraphicFramePr>
              <p:xfrm>
                <a:off x="4238623" y="3813486"/>
                <a:ext cx="119063" cy="242887"/>
              </p:xfrm>
              <a:graphic>
                <a:graphicData uri="http://schemas.openxmlformats.org/presentationml/2006/ole">
                  <p:oleObj spid="_x0000_s1063944" name="Equation" r:id="rId9" imgW="88560" imgH="164880" progId="">
                    <p:embed/>
                  </p:oleObj>
                </a:graphicData>
              </a:graphic>
            </p:graphicFrame>
            <p:graphicFrame>
              <p:nvGraphicFramePr>
                <p:cNvPr id="47" name="Object 12"/>
                <p:cNvGraphicFramePr>
                  <a:graphicFrameLocks noChangeAspect="1"/>
                </p:cNvGraphicFramePr>
                <p:nvPr/>
              </p:nvGraphicFramePr>
              <p:xfrm>
                <a:off x="4145886" y="3486745"/>
                <a:ext cx="222250" cy="336550"/>
              </p:xfrm>
              <a:graphic>
                <a:graphicData uri="http://schemas.openxmlformats.org/presentationml/2006/ole">
                  <p:oleObj spid="_x0000_s1063945" name="Equation" r:id="rId10" imgW="164880" imgH="228600" progId="">
                    <p:embed/>
                  </p:oleObj>
                </a:graphicData>
              </a:graphic>
            </p:graphicFrame>
            <p:graphicFrame>
              <p:nvGraphicFramePr>
                <p:cNvPr id="48" name="Object 12"/>
                <p:cNvGraphicFramePr>
                  <a:graphicFrameLocks noChangeAspect="1"/>
                </p:cNvGraphicFramePr>
                <p:nvPr/>
              </p:nvGraphicFramePr>
              <p:xfrm>
                <a:off x="4157020" y="1918352"/>
                <a:ext cx="220663" cy="336550"/>
              </p:xfrm>
              <a:graphic>
                <a:graphicData uri="http://schemas.openxmlformats.org/presentationml/2006/ole">
                  <p:oleObj spid="_x0000_s1063946" name="Equation" r:id="rId11" imgW="164880" imgH="228600" progId="">
                    <p:embed/>
                  </p:oleObj>
                </a:graphicData>
              </a:graphic>
            </p:graphicFrame>
          </p:grpSp>
          <p:sp>
            <p:nvSpPr>
              <p:cNvPr id="29" name="Oval 28"/>
              <p:cNvSpPr/>
              <p:nvPr/>
            </p:nvSpPr>
            <p:spPr>
              <a:xfrm>
                <a:off x="5143504" y="2143116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041704" y="2214554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314072" y="3156896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8228986" y="3656962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956486" y="3670610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902026" y="3656962"/>
                <a:ext cx="71438" cy="714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35" name="Object 22"/>
              <p:cNvGraphicFramePr>
                <a:graphicFrameLocks noChangeAspect="1"/>
              </p:cNvGraphicFramePr>
              <p:nvPr/>
            </p:nvGraphicFramePr>
            <p:xfrm>
              <a:off x="4597356" y="3366403"/>
              <a:ext cx="378864" cy="358799"/>
            </p:xfrm>
            <a:graphic>
              <a:graphicData uri="http://schemas.openxmlformats.org/presentationml/2006/ole">
                <p:oleObj spid="_x0000_s1063947" name="Equation" r:id="rId12" imgW="317160" imgH="215640" progId="">
                  <p:embed/>
                </p:oleObj>
              </a:graphicData>
            </a:graphic>
          </p:graphicFrame>
          <p:graphicFrame>
            <p:nvGraphicFramePr>
              <p:cNvPr id="36" name="Object 23"/>
              <p:cNvGraphicFramePr>
                <a:graphicFrameLocks noChangeAspect="1"/>
              </p:cNvGraphicFramePr>
              <p:nvPr/>
            </p:nvGraphicFramePr>
            <p:xfrm>
              <a:off x="7816497" y="3385784"/>
              <a:ext cx="395287" cy="379413"/>
            </p:xfrm>
            <a:graphic>
              <a:graphicData uri="http://schemas.openxmlformats.org/presentationml/2006/ole">
                <p:oleObj spid="_x0000_s1063948" name="Equation" r:id="rId13" imgW="330120" imgH="228600" progId="">
                  <p:embed/>
                </p:oleObj>
              </a:graphicData>
            </a:graphic>
          </p:graphicFrame>
          <p:graphicFrame>
            <p:nvGraphicFramePr>
              <p:cNvPr id="37" name="Object 24"/>
              <p:cNvGraphicFramePr>
                <a:graphicFrameLocks noChangeAspect="1"/>
              </p:cNvGraphicFramePr>
              <p:nvPr/>
            </p:nvGraphicFramePr>
            <p:xfrm>
              <a:off x="5470525" y="3355975"/>
              <a:ext cx="395288" cy="358775"/>
            </p:xfrm>
            <a:graphic>
              <a:graphicData uri="http://schemas.openxmlformats.org/presentationml/2006/ole">
                <p:oleObj spid="_x0000_s1063949" name="Equation" r:id="rId14" imgW="330120" imgH="215640" progId="">
                  <p:embed/>
                </p:oleObj>
              </a:graphicData>
            </a:graphic>
          </p:graphicFrame>
          <p:graphicFrame>
            <p:nvGraphicFramePr>
              <p:cNvPr id="38" name="Object 25"/>
              <p:cNvGraphicFramePr>
                <a:graphicFrameLocks noChangeAspect="1"/>
              </p:cNvGraphicFramePr>
              <p:nvPr/>
            </p:nvGraphicFramePr>
            <p:xfrm>
              <a:off x="5031122" y="1956098"/>
              <a:ext cx="333375" cy="211137"/>
            </p:xfrm>
            <a:graphic>
              <a:graphicData uri="http://schemas.openxmlformats.org/presentationml/2006/ole">
                <p:oleObj spid="_x0000_s1063950" name="Equation" r:id="rId15" imgW="279360" imgH="126720" progId="">
                  <p:embed/>
                </p:oleObj>
              </a:graphicData>
            </a:graphic>
          </p:graphicFrame>
          <p:graphicFrame>
            <p:nvGraphicFramePr>
              <p:cNvPr id="39" name="Object 26"/>
              <p:cNvGraphicFramePr>
                <a:graphicFrameLocks noChangeAspect="1"/>
              </p:cNvGraphicFramePr>
              <p:nvPr/>
            </p:nvGraphicFramePr>
            <p:xfrm>
              <a:off x="8314645" y="2956208"/>
              <a:ext cx="333375" cy="211138"/>
            </p:xfrm>
            <a:graphic>
              <a:graphicData uri="http://schemas.openxmlformats.org/presentationml/2006/ole">
                <p:oleObj spid="_x0000_s1063951" name="Equation" r:id="rId16" imgW="279360" imgH="126720" progId="">
                  <p:embed/>
                </p:oleObj>
              </a:graphicData>
            </a:graphic>
          </p:graphicFrame>
          <p:graphicFrame>
            <p:nvGraphicFramePr>
              <p:cNvPr id="40" name="Object 27"/>
              <p:cNvGraphicFramePr>
                <a:graphicFrameLocks noChangeAspect="1"/>
              </p:cNvGraphicFramePr>
              <p:nvPr/>
            </p:nvGraphicFramePr>
            <p:xfrm>
              <a:off x="5895347" y="2017086"/>
              <a:ext cx="333375" cy="211138"/>
            </p:xfrm>
            <a:graphic>
              <a:graphicData uri="http://schemas.openxmlformats.org/presentationml/2006/ole">
                <p:oleObj spid="_x0000_s1063952" name="Equation" r:id="rId17" imgW="279360" imgH="126720" progId="">
                  <p:embed/>
                </p:oleObj>
              </a:graphicData>
            </a:graphic>
          </p:graphicFrame>
        </p:grpSp>
      </p:grpSp>
      <p:grpSp>
        <p:nvGrpSpPr>
          <p:cNvPr id="5" name="Group 53"/>
          <p:cNvGrpSpPr/>
          <p:nvPr/>
        </p:nvGrpSpPr>
        <p:grpSpPr>
          <a:xfrm>
            <a:off x="428596" y="1676400"/>
            <a:ext cx="7643866" cy="1042968"/>
            <a:chOff x="428596" y="928670"/>
            <a:chExt cx="7643866" cy="1042968"/>
          </a:xfrm>
        </p:grpSpPr>
        <p:grpSp>
          <p:nvGrpSpPr>
            <p:cNvPr id="6" name="Group 51"/>
            <p:cNvGrpSpPr/>
            <p:nvPr/>
          </p:nvGrpSpPr>
          <p:grpSpPr>
            <a:xfrm>
              <a:off x="428596" y="928670"/>
              <a:ext cx="7643866" cy="463397"/>
              <a:chOff x="428596" y="928670"/>
              <a:chExt cx="7643866" cy="463397"/>
            </a:xfrm>
          </p:grpSpPr>
          <p:sp>
            <p:nvSpPr>
              <p:cNvPr id="9227" name="Rectangle 10"/>
              <p:cNvSpPr>
                <a:spLocks noChangeArrowheads="1"/>
              </p:cNvSpPr>
              <p:nvPr/>
            </p:nvSpPr>
            <p:spPr bwMode="auto">
              <a:xfrm>
                <a:off x="428596" y="928670"/>
                <a:ext cx="7358114" cy="463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solidFill>
                      <a:srgbClr val="21338B"/>
                    </a:solidFill>
                    <a:latin typeface="Times New Roman" pitchFamily="18" charset="0"/>
                    <a:cs typeface="Times New Roman" pitchFamily="18" charset="0"/>
                  </a:rPr>
                  <a:t>We define jet as a part of string between the endpoint at          and the point at </a:t>
                </a:r>
                <a:endParaRPr lang="en-US" dirty="0"/>
              </a:p>
            </p:txBody>
          </p:sp>
          <p:graphicFrame>
            <p:nvGraphicFramePr>
              <p:cNvPr id="9218" name="Object 12"/>
              <p:cNvGraphicFramePr>
                <a:graphicFrameLocks noChangeAspect="1"/>
              </p:cNvGraphicFramePr>
              <p:nvPr/>
            </p:nvGraphicFramePr>
            <p:xfrm>
              <a:off x="7643837" y="1041052"/>
              <a:ext cx="428625" cy="341312"/>
            </p:xfrm>
            <a:graphic>
              <a:graphicData uri="http://schemas.openxmlformats.org/presentationml/2006/ole">
                <p:oleObj spid="_x0000_s1063938" name="Equation" r:id="rId18" imgW="266400" imgH="152280" progId="">
                  <p:embed/>
                </p:oleObj>
              </a:graphicData>
            </a:graphic>
          </p:graphicFrame>
          <p:graphicFrame>
            <p:nvGraphicFramePr>
              <p:cNvPr id="9249" name="Object 12"/>
              <p:cNvGraphicFramePr>
                <a:graphicFrameLocks noChangeAspect="1"/>
              </p:cNvGraphicFramePr>
              <p:nvPr/>
            </p:nvGraphicFramePr>
            <p:xfrm>
              <a:off x="5674064" y="1085194"/>
              <a:ext cx="449263" cy="285750"/>
            </p:xfrm>
            <a:graphic>
              <a:graphicData uri="http://schemas.openxmlformats.org/presentationml/2006/ole">
                <p:oleObj spid="_x0000_s1063953" name="Equation" r:id="rId19" imgW="279360" imgH="126720" progId="">
                  <p:embed/>
                </p:oleObj>
              </a:graphicData>
            </a:graphic>
          </p:graphicFrame>
        </p:grpSp>
        <p:grpSp>
          <p:nvGrpSpPr>
            <p:cNvPr id="7" name="Group 52"/>
            <p:cNvGrpSpPr/>
            <p:nvPr/>
          </p:nvGrpSpPr>
          <p:grpSpPr>
            <a:xfrm>
              <a:off x="500034" y="1354100"/>
              <a:ext cx="3027692" cy="617538"/>
              <a:chOff x="500034" y="1354100"/>
              <a:chExt cx="3027692" cy="617538"/>
            </a:xfrm>
          </p:grpSpPr>
          <p:graphicFrame>
            <p:nvGraphicFramePr>
              <p:cNvPr id="9219" name="Object 8"/>
              <p:cNvGraphicFramePr>
                <a:graphicFrameLocks noChangeAspect="1"/>
              </p:cNvGraphicFramePr>
              <p:nvPr/>
            </p:nvGraphicFramePr>
            <p:xfrm>
              <a:off x="1530651" y="1354100"/>
              <a:ext cx="1997075" cy="617538"/>
            </p:xfrm>
            <a:graphic>
              <a:graphicData uri="http://schemas.openxmlformats.org/presentationml/2006/ole">
                <p:oleObj spid="_x0000_s1063939" name="Equation" r:id="rId20" imgW="825480" imgH="228600" progId="">
                  <p:embed/>
                </p:oleObj>
              </a:graphicData>
            </a:graphic>
          </p:graphicFrame>
          <p:sp>
            <p:nvSpPr>
              <p:cNvPr id="51" name="Rectangle 50"/>
              <p:cNvSpPr/>
              <p:nvPr/>
            </p:nvSpPr>
            <p:spPr>
              <a:xfrm>
                <a:off x="500034" y="1500174"/>
                <a:ext cx="1165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21338B"/>
                    </a:solidFill>
                    <a:latin typeface="Times New Roman" pitchFamily="18" charset="0"/>
                    <a:cs typeface="Times New Roman" pitchFamily="18" charset="0"/>
                  </a:rPr>
                  <a:t>Such that  </a:t>
                </a:r>
                <a:endParaRPr lang="en-US" dirty="0"/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8643902" y="6488668"/>
            <a:ext cx="50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13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0" y="762000"/>
            <a:ext cx="8915400" cy="121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 new prescription: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define DE from energy lost to small momentum scales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Date Placeholder 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404C-98EC-40B2-B22C-7B8C5BD48129}" type="datetime1">
              <a:rPr lang="en-US" smtClean="0"/>
              <a:t>5/28/2012</a:t>
            </a:fld>
            <a:endParaRPr lang="en-US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-111376" y="-111368"/>
            <a:ext cx="9361455" cy="914529"/>
          </a:xfrm>
          <a:prstGeom prst="rect">
            <a:avLst/>
          </a:prstGeom>
          <a:solidFill>
            <a:srgbClr val="21338B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766763" y="63500"/>
            <a:ext cx="8377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Jet Definition</a:t>
            </a:r>
            <a:endParaRPr lang="fa-I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857225" y="2590800"/>
            <a:ext cx="6429420" cy="3643338"/>
            <a:chOff x="3902561" y="1773233"/>
            <a:chExt cx="4841395" cy="2727337"/>
          </a:xfrm>
        </p:grpSpPr>
        <p:grpSp>
          <p:nvGrpSpPr>
            <p:cNvPr id="4" name="Group 34"/>
            <p:cNvGrpSpPr/>
            <p:nvPr/>
          </p:nvGrpSpPr>
          <p:grpSpPr>
            <a:xfrm>
              <a:off x="3902561" y="1773233"/>
              <a:ext cx="4841395" cy="2727337"/>
              <a:chOff x="3902561" y="1714488"/>
              <a:chExt cx="4841395" cy="2727337"/>
            </a:xfrm>
          </p:grpSpPr>
          <p:pic>
            <p:nvPicPr>
              <p:cNvPr id="41" name="Picture 9" descr="C:\Users\Razieh\Desktop\Untitle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33236" y="1785926"/>
                <a:ext cx="4410720" cy="2357454"/>
              </a:xfrm>
              <a:prstGeom prst="rect">
                <a:avLst/>
              </a:prstGeom>
              <a:noFill/>
            </p:spPr>
          </p:pic>
          <p:cxnSp>
            <p:nvCxnSpPr>
              <p:cNvPr id="42" name="Straight Connector 41"/>
              <p:cNvCxnSpPr/>
              <p:nvPr/>
            </p:nvCxnSpPr>
            <p:spPr>
              <a:xfrm>
                <a:off x="4429124" y="3656962"/>
                <a:ext cx="4286280" cy="1588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graphicFrame>
            <p:nvGraphicFramePr>
              <p:cNvPr id="43" name="Object 12"/>
              <p:cNvGraphicFramePr>
                <a:graphicFrameLocks noChangeAspect="1"/>
              </p:cNvGraphicFramePr>
              <p:nvPr/>
            </p:nvGraphicFramePr>
            <p:xfrm>
              <a:off x="8181975" y="4143375"/>
              <a:ext cx="374650" cy="298450"/>
            </p:xfrm>
            <a:graphic>
              <a:graphicData uri="http://schemas.openxmlformats.org/presentationml/2006/ole">
                <p:oleObj spid="_x0000_s1070085" name="Equation" r:id="rId5" imgW="279360" imgH="203040" progId="">
                  <p:embed/>
                </p:oleObj>
              </a:graphicData>
            </a:graphic>
          </p:graphicFrame>
          <p:graphicFrame>
            <p:nvGraphicFramePr>
              <p:cNvPr id="44" name="Object 12"/>
              <p:cNvGraphicFramePr>
                <a:graphicFrameLocks noChangeAspect="1"/>
              </p:cNvGraphicFramePr>
              <p:nvPr/>
            </p:nvGraphicFramePr>
            <p:xfrm>
              <a:off x="3902561" y="2687324"/>
              <a:ext cx="288925" cy="635000"/>
            </p:xfrm>
            <a:graphic>
              <a:graphicData uri="http://schemas.openxmlformats.org/presentationml/2006/ole">
                <p:oleObj spid="_x0000_s1070086" name="Equation" r:id="rId6" imgW="215640" imgH="431640" progId="">
                  <p:embed/>
                </p:oleObj>
              </a:graphicData>
            </a:graphic>
          </p:graphicFrame>
          <p:graphicFrame>
            <p:nvGraphicFramePr>
              <p:cNvPr id="45" name="Object 12"/>
              <p:cNvGraphicFramePr>
                <a:graphicFrameLocks noChangeAspect="1"/>
              </p:cNvGraphicFramePr>
              <p:nvPr/>
            </p:nvGraphicFramePr>
            <p:xfrm>
              <a:off x="4214810" y="1714488"/>
              <a:ext cx="169862" cy="260350"/>
            </p:xfrm>
            <a:graphic>
              <a:graphicData uri="http://schemas.openxmlformats.org/presentationml/2006/ole">
                <p:oleObj spid="_x0000_s1070087" name="Equation" r:id="rId7" imgW="126720" imgH="177480" progId="">
                  <p:embed/>
                </p:oleObj>
              </a:graphicData>
            </a:graphic>
          </p:graphicFrame>
          <p:graphicFrame>
            <p:nvGraphicFramePr>
              <p:cNvPr id="46" name="Object 12"/>
              <p:cNvGraphicFramePr>
                <a:graphicFrameLocks noChangeAspect="1"/>
              </p:cNvGraphicFramePr>
              <p:nvPr/>
            </p:nvGraphicFramePr>
            <p:xfrm>
              <a:off x="4238623" y="3813486"/>
              <a:ext cx="119063" cy="242887"/>
            </p:xfrm>
            <a:graphic>
              <a:graphicData uri="http://schemas.openxmlformats.org/presentationml/2006/ole">
                <p:oleObj spid="_x0000_s1070088" name="Equation" r:id="rId8" imgW="88560" imgH="164880" progId="">
                  <p:embed/>
                </p:oleObj>
              </a:graphicData>
            </a:graphic>
          </p:graphicFrame>
          <p:graphicFrame>
            <p:nvGraphicFramePr>
              <p:cNvPr id="47" name="Object 12"/>
              <p:cNvGraphicFramePr>
                <a:graphicFrameLocks noChangeAspect="1"/>
              </p:cNvGraphicFramePr>
              <p:nvPr/>
            </p:nvGraphicFramePr>
            <p:xfrm>
              <a:off x="4145886" y="3486745"/>
              <a:ext cx="222250" cy="336550"/>
            </p:xfrm>
            <a:graphic>
              <a:graphicData uri="http://schemas.openxmlformats.org/presentationml/2006/ole">
                <p:oleObj spid="_x0000_s1070089" name="Equation" r:id="rId9" imgW="164880" imgH="228600" progId="">
                  <p:embed/>
                </p:oleObj>
              </a:graphicData>
            </a:graphic>
          </p:graphicFrame>
          <p:graphicFrame>
            <p:nvGraphicFramePr>
              <p:cNvPr id="48" name="Object 12"/>
              <p:cNvGraphicFramePr>
                <a:graphicFrameLocks noChangeAspect="1"/>
              </p:cNvGraphicFramePr>
              <p:nvPr/>
            </p:nvGraphicFramePr>
            <p:xfrm>
              <a:off x="4157020" y="1918352"/>
              <a:ext cx="220663" cy="336550"/>
            </p:xfrm>
            <a:graphic>
              <a:graphicData uri="http://schemas.openxmlformats.org/presentationml/2006/ole">
                <p:oleObj spid="_x0000_s1070090" name="Equation" r:id="rId10" imgW="164880" imgH="228600" progId="">
                  <p:embed/>
                </p:oleObj>
              </a:graphicData>
            </a:graphic>
          </p:graphicFrame>
        </p:grpSp>
        <p:sp>
          <p:nvSpPr>
            <p:cNvPr id="29" name="Oval 28"/>
            <p:cNvSpPr/>
            <p:nvPr/>
          </p:nvSpPr>
          <p:spPr>
            <a:xfrm>
              <a:off x="5143504" y="2143116"/>
              <a:ext cx="71438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041704" y="2214554"/>
              <a:ext cx="71438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314072" y="3156896"/>
              <a:ext cx="71438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228986" y="3656962"/>
              <a:ext cx="71438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956486" y="3670610"/>
              <a:ext cx="71438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902026" y="3656962"/>
              <a:ext cx="71438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5" name="Object 22"/>
            <p:cNvGraphicFramePr>
              <a:graphicFrameLocks noChangeAspect="1"/>
            </p:cNvGraphicFramePr>
            <p:nvPr/>
          </p:nvGraphicFramePr>
          <p:xfrm>
            <a:off x="4597356" y="3366403"/>
            <a:ext cx="378864" cy="358799"/>
          </p:xfrm>
          <a:graphic>
            <a:graphicData uri="http://schemas.openxmlformats.org/presentationml/2006/ole">
              <p:oleObj spid="_x0000_s1070091" name="Equation" r:id="rId11" imgW="317160" imgH="215640" progId="">
                <p:embed/>
              </p:oleObj>
            </a:graphicData>
          </a:graphic>
        </p:graphicFrame>
        <p:graphicFrame>
          <p:nvGraphicFramePr>
            <p:cNvPr id="36" name="Object 23"/>
            <p:cNvGraphicFramePr>
              <a:graphicFrameLocks noChangeAspect="1"/>
            </p:cNvGraphicFramePr>
            <p:nvPr/>
          </p:nvGraphicFramePr>
          <p:xfrm>
            <a:off x="7816497" y="3385784"/>
            <a:ext cx="395287" cy="379413"/>
          </p:xfrm>
          <a:graphic>
            <a:graphicData uri="http://schemas.openxmlformats.org/presentationml/2006/ole">
              <p:oleObj spid="_x0000_s1070092" name="Equation" r:id="rId12" imgW="330120" imgH="228600" progId="">
                <p:embed/>
              </p:oleObj>
            </a:graphicData>
          </a:graphic>
        </p:graphicFrame>
        <p:graphicFrame>
          <p:nvGraphicFramePr>
            <p:cNvPr id="37" name="Object 24"/>
            <p:cNvGraphicFramePr>
              <a:graphicFrameLocks noChangeAspect="1"/>
            </p:cNvGraphicFramePr>
            <p:nvPr/>
          </p:nvGraphicFramePr>
          <p:xfrm>
            <a:off x="5470525" y="3355975"/>
            <a:ext cx="395288" cy="358775"/>
          </p:xfrm>
          <a:graphic>
            <a:graphicData uri="http://schemas.openxmlformats.org/presentationml/2006/ole">
              <p:oleObj spid="_x0000_s1070093" name="Equation" r:id="rId13" imgW="330120" imgH="215640" progId="">
                <p:embed/>
              </p:oleObj>
            </a:graphicData>
          </a:graphic>
        </p:graphicFrame>
        <p:graphicFrame>
          <p:nvGraphicFramePr>
            <p:cNvPr id="38" name="Object 25"/>
            <p:cNvGraphicFramePr>
              <a:graphicFrameLocks noChangeAspect="1"/>
            </p:cNvGraphicFramePr>
            <p:nvPr/>
          </p:nvGraphicFramePr>
          <p:xfrm>
            <a:off x="5031122" y="1956098"/>
            <a:ext cx="333375" cy="211137"/>
          </p:xfrm>
          <a:graphic>
            <a:graphicData uri="http://schemas.openxmlformats.org/presentationml/2006/ole">
              <p:oleObj spid="_x0000_s1070094" name="Equation" r:id="rId14" imgW="279360" imgH="126720" progId="">
                <p:embed/>
              </p:oleObj>
            </a:graphicData>
          </a:graphic>
        </p:graphicFrame>
        <p:graphicFrame>
          <p:nvGraphicFramePr>
            <p:cNvPr id="39" name="Object 26"/>
            <p:cNvGraphicFramePr>
              <a:graphicFrameLocks noChangeAspect="1"/>
            </p:cNvGraphicFramePr>
            <p:nvPr/>
          </p:nvGraphicFramePr>
          <p:xfrm>
            <a:off x="8314645" y="2956208"/>
            <a:ext cx="333375" cy="211138"/>
          </p:xfrm>
          <a:graphic>
            <a:graphicData uri="http://schemas.openxmlformats.org/presentationml/2006/ole">
              <p:oleObj spid="_x0000_s1070095" name="Equation" r:id="rId15" imgW="279360" imgH="126720" progId="">
                <p:embed/>
              </p:oleObj>
            </a:graphicData>
          </a:graphic>
        </p:graphicFrame>
        <p:graphicFrame>
          <p:nvGraphicFramePr>
            <p:cNvPr id="40" name="Object 27"/>
            <p:cNvGraphicFramePr>
              <a:graphicFrameLocks noChangeAspect="1"/>
            </p:cNvGraphicFramePr>
            <p:nvPr/>
          </p:nvGraphicFramePr>
          <p:xfrm>
            <a:off x="5895347" y="2017086"/>
            <a:ext cx="333375" cy="211138"/>
          </p:xfrm>
          <a:graphic>
            <a:graphicData uri="http://schemas.openxmlformats.org/presentationml/2006/ole">
              <p:oleObj spid="_x0000_s1070096" name="Equation" r:id="rId16" imgW="279360" imgH="126720" progId="">
                <p:embed/>
              </p:oleObj>
            </a:graphicData>
          </a:graphic>
        </p:graphicFrame>
      </p:grpSp>
      <p:grpSp>
        <p:nvGrpSpPr>
          <p:cNvPr id="5" name="Group 53"/>
          <p:cNvGrpSpPr/>
          <p:nvPr/>
        </p:nvGrpSpPr>
        <p:grpSpPr>
          <a:xfrm>
            <a:off x="428596" y="1676400"/>
            <a:ext cx="7643866" cy="1042968"/>
            <a:chOff x="428596" y="928670"/>
            <a:chExt cx="7643866" cy="1042968"/>
          </a:xfrm>
        </p:grpSpPr>
        <p:grpSp>
          <p:nvGrpSpPr>
            <p:cNvPr id="6" name="Group 51"/>
            <p:cNvGrpSpPr/>
            <p:nvPr/>
          </p:nvGrpSpPr>
          <p:grpSpPr>
            <a:xfrm>
              <a:off x="428596" y="928670"/>
              <a:ext cx="7643866" cy="463397"/>
              <a:chOff x="428596" y="928670"/>
              <a:chExt cx="7643866" cy="463397"/>
            </a:xfrm>
          </p:grpSpPr>
          <p:sp>
            <p:nvSpPr>
              <p:cNvPr id="9227" name="Rectangle 10"/>
              <p:cNvSpPr>
                <a:spLocks noChangeArrowheads="1"/>
              </p:cNvSpPr>
              <p:nvPr/>
            </p:nvSpPr>
            <p:spPr bwMode="auto">
              <a:xfrm>
                <a:off x="428596" y="928670"/>
                <a:ext cx="7358114" cy="463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solidFill>
                      <a:srgbClr val="21338B"/>
                    </a:solidFill>
                    <a:latin typeface="Times New Roman" pitchFamily="18" charset="0"/>
                    <a:cs typeface="Times New Roman" pitchFamily="18" charset="0"/>
                  </a:rPr>
                  <a:t>We define jet as a part of string between the endpoint at          and the point at </a:t>
                </a:r>
                <a:endParaRPr lang="en-US" dirty="0"/>
              </a:p>
            </p:txBody>
          </p:sp>
          <p:graphicFrame>
            <p:nvGraphicFramePr>
              <p:cNvPr id="9218" name="Object 12"/>
              <p:cNvGraphicFramePr>
                <a:graphicFrameLocks noChangeAspect="1"/>
              </p:cNvGraphicFramePr>
              <p:nvPr/>
            </p:nvGraphicFramePr>
            <p:xfrm>
              <a:off x="7643837" y="1041052"/>
              <a:ext cx="428625" cy="341312"/>
            </p:xfrm>
            <a:graphic>
              <a:graphicData uri="http://schemas.openxmlformats.org/presentationml/2006/ole">
                <p:oleObj spid="_x0000_s1070082" name="Equation" r:id="rId17" imgW="266400" imgH="152280" progId="">
                  <p:embed/>
                </p:oleObj>
              </a:graphicData>
            </a:graphic>
          </p:graphicFrame>
          <p:graphicFrame>
            <p:nvGraphicFramePr>
              <p:cNvPr id="9249" name="Object 12"/>
              <p:cNvGraphicFramePr>
                <a:graphicFrameLocks noChangeAspect="1"/>
              </p:cNvGraphicFramePr>
              <p:nvPr/>
            </p:nvGraphicFramePr>
            <p:xfrm>
              <a:off x="5674064" y="1085194"/>
              <a:ext cx="449263" cy="285750"/>
            </p:xfrm>
            <a:graphic>
              <a:graphicData uri="http://schemas.openxmlformats.org/presentationml/2006/ole">
                <p:oleObj spid="_x0000_s1070097" name="Equation" r:id="rId18" imgW="279360" imgH="126720" progId="">
                  <p:embed/>
                </p:oleObj>
              </a:graphicData>
            </a:graphic>
          </p:graphicFrame>
        </p:grpSp>
        <p:grpSp>
          <p:nvGrpSpPr>
            <p:cNvPr id="7" name="Group 52"/>
            <p:cNvGrpSpPr/>
            <p:nvPr/>
          </p:nvGrpSpPr>
          <p:grpSpPr>
            <a:xfrm>
              <a:off x="500034" y="1354100"/>
              <a:ext cx="3027692" cy="617538"/>
              <a:chOff x="500034" y="1354100"/>
              <a:chExt cx="3027692" cy="617538"/>
            </a:xfrm>
          </p:grpSpPr>
          <p:graphicFrame>
            <p:nvGraphicFramePr>
              <p:cNvPr id="9219" name="Object 8"/>
              <p:cNvGraphicFramePr>
                <a:graphicFrameLocks noChangeAspect="1"/>
              </p:cNvGraphicFramePr>
              <p:nvPr/>
            </p:nvGraphicFramePr>
            <p:xfrm>
              <a:off x="1530651" y="1354100"/>
              <a:ext cx="1997075" cy="617538"/>
            </p:xfrm>
            <a:graphic>
              <a:graphicData uri="http://schemas.openxmlformats.org/presentationml/2006/ole">
                <p:oleObj spid="_x0000_s1070083" name="Equation" r:id="rId19" imgW="825480" imgH="228600" progId="">
                  <p:embed/>
                </p:oleObj>
              </a:graphicData>
            </a:graphic>
          </p:graphicFrame>
          <p:sp>
            <p:nvSpPr>
              <p:cNvPr id="51" name="Rectangle 50"/>
              <p:cNvSpPr/>
              <p:nvPr/>
            </p:nvSpPr>
            <p:spPr>
              <a:xfrm>
                <a:off x="500034" y="1500174"/>
                <a:ext cx="1165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21338B"/>
                    </a:solidFill>
                    <a:latin typeface="Times New Roman" pitchFamily="18" charset="0"/>
                    <a:cs typeface="Times New Roman" pitchFamily="18" charset="0"/>
                  </a:rPr>
                  <a:t>Such that  </a:t>
                </a:r>
                <a:endParaRPr lang="en-US" dirty="0"/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8643902" y="6488668"/>
            <a:ext cx="50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13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0" y="762000"/>
            <a:ext cx="8915400" cy="121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 new prescription: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define DE from energy lost to small momentum scales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Date Placeholder 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404C-98EC-40B2-B22C-7B8C5BD48129}" type="datetime1">
              <a:rPr lang="en-US" smtClean="0"/>
              <a:t>5/28/2012</a:t>
            </a:fld>
            <a:endParaRPr lang="en-US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-111376" y="-111368"/>
            <a:ext cx="9361455" cy="914529"/>
          </a:xfrm>
          <a:prstGeom prst="rect">
            <a:avLst/>
          </a:prstGeom>
          <a:solidFill>
            <a:srgbClr val="21338B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766763" y="63500"/>
            <a:ext cx="8377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Energy Loss</a:t>
            </a:r>
            <a:endParaRPr lang="fa-IR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Rectangle 10"/>
          <p:cNvSpPr>
            <a:spLocks noChangeArrowheads="1"/>
          </p:cNvSpPr>
          <p:nvPr/>
        </p:nvSpPr>
        <p:spPr bwMode="auto">
          <a:xfrm>
            <a:off x="357188" y="1113538"/>
            <a:ext cx="4963859" cy="45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21338B"/>
                </a:solidFill>
                <a:latin typeface="Times New Roman" pitchFamily="18" charset="0"/>
                <a:cs typeface="Times New Roman" pitchFamily="18" charset="0"/>
              </a:rPr>
              <a:t>Both formulae for energy loss have the </a:t>
            </a:r>
            <a:r>
              <a:rPr lang="en-US" dirty="0">
                <a:solidFill>
                  <a:srgbClr val="21338B"/>
                </a:solidFill>
                <a:latin typeface="Times New Roman" pitchFamily="18" charset="0"/>
                <a:cs typeface="Times New Roman" pitchFamily="18" charset="0"/>
              </a:rPr>
              <a:t>same </a:t>
            </a:r>
            <a:r>
              <a:rPr lang="en-US" dirty="0" smtClean="0">
                <a:solidFill>
                  <a:srgbClr val="21338B"/>
                </a:solidFill>
                <a:latin typeface="Times New Roman" pitchFamily="18" charset="0"/>
                <a:cs typeface="Times New Roman" pitchFamily="18" charset="0"/>
              </a:rPr>
              <a:t>result!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231657" y="1558918"/>
            <a:ext cx="8698061" cy="4870478"/>
            <a:chOff x="285720" y="1571612"/>
            <a:chExt cx="8698061" cy="4870478"/>
          </a:xfrm>
        </p:grpSpPr>
        <p:graphicFrame>
          <p:nvGraphicFramePr>
            <p:cNvPr id="9220" name="Object 16"/>
            <p:cNvGraphicFramePr>
              <a:graphicFrameLocks noChangeAspect="1"/>
            </p:cNvGraphicFramePr>
            <p:nvPr/>
          </p:nvGraphicFramePr>
          <p:xfrm>
            <a:off x="5786446" y="3643314"/>
            <a:ext cx="2959100" cy="969963"/>
          </p:xfrm>
          <a:graphic>
            <a:graphicData uri="http://schemas.openxmlformats.org/presentationml/2006/ole">
              <p:oleObj spid="_x0000_s1062914" name="Equation" r:id="rId4" imgW="2209680" imgH="660240" progId="">
                <p:embed/>
              </p:oleObj>
            </a:graphicData>
          </a:graphic>
        </p:graphicFrame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857224" y="5500702"/>
              <a:ext cx="2579893" cy="940832"/>
              <a:chOff x="500063" y="5786438"/>
              <a:chExt cx="2579893" cy="94083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500063" y="6000750"/>
                <a:ext cx="500062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00063" y="6572250"/>
                <a:ext cx="500062" cy="158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232" name="Rectangle 17"/>
              <p:cNvSpPr>
                <a:spLocks noChangeArrowheads="1"/>
              </p:cNvSpPr>
              <p:nvPr/>
            </p:nvSpPr>
            <p:spPr bwMode="auto">
              <a:xfrm>
                <a:off x="1285875" y="6357938"/>
                <a:ext cx="162095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solidFill>
                      <a:srgbClr val="21338B"/>
                    </a:solidFill>
                    <a:latin typeface="Times New Roman" pitchFamily="18" charset="0"/>
                    <a:cs typeface="Times New Roman" pitchFamily="18" charset="0"/>
                  </a:rPr>
                  <a:t>Ficnar</a:t>
                </a:r>
                <a:r>
                  <a:rPr lang="en-US" dirty="0">
                    <a:solidFill>
                      <a:srgbClr val="21338B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solidFill>
                      <a:srgbClr val="21338B"/>
                    </a:solidFill>
                    <a:latin typeface="Times New Roman" pitchFamily="18" charset="0"/>
                    <a:cs typeface="Times New Roman" pitchFamily="18" charset="0"/>
                  </a:rPr>
                  <a:t>formula </a:t>
                </a:r>
                <a:endParaRPr lang="en-US" dirty="0"/>
              </a:p>
            </p:txBody>
          </p:sp>
          <p:sp>
            <p:nvSpPr>
              <p:cNvPr id="9233" name="Rectangle 18"/>
              <p:cNvSpPr>
                <a:spLocks noChangeArrowheads="1"/>
              </p:cNvSpPr>
              <p:nvPr/>
            </p:nvSpPr>
            <p:spPr bwMode="auto">
              <a:xfrm>
                <a:off x="1285875" y="5786438"/>
                <a:ext cx="179408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err="1" smtClean="0">
                    <a:solidFill>
                      <a:srgbClr val="21338B"/>
                    </a:solidFill>
                    <a:latin typeface="Times New Roman" pitchFamily="18" charset="0"/>
                    <a:cs typeface="Times New Roman" pitchFamily="18" charset="0"/>
                  </a:rPr>
                  <a:t>Chesler</a:t>
                </a:r>
                <a:r>
                  <a:rPr lang="en-US" dirty="0" smtClean="0">
                    <a:solidFill>
                      <a:srgbClr val="21338B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dirty="0" smtClean="0">
                    <a:solidFill>
                      <a:srgbClr val="21338B"/>
                    </a:solidFill>
                    <a:latin typeface="Times New Roman" pitchFamily="18" charset="0"/>
                    <a:cs typeface="Times New Roman" pitchFamily="18" charset="0"/>
                  </a:rPr>
                  <a:t>formula </a:t>
                </a:r>
                <a:endParaRPr lang="en-US" dirty="0"/>
              </a:p>
            </p:txBody>
          </p:sp>
        </p:grpSp>
        <p:graphicFrame>
          <p:nvGraphicFramePr>
            <p:cNvPr id="9221" name="Object 13"/>
            <p:cNvGraphicFramePr>
              <a:graphicFrameLocks noChangeAspect="1"/>
            </p:cNvGraphicFramePr>
            <p:nvPr/>
          </p:nvGraphicFramePr>
          <p:xfrm>
            <a:off x="5252918" y="5136260"/>
            <a:ext cx="306388" cy="298450"/>
          </p:xfrm>
          <a:graphic>
            <a:graphicData uri="http://schemas.openxmlformats.org/presentationml/2006/ole">
              <p:oleObj spid="_x0000_s1062915" name="Equation" r:id="rId5" imgW="228600" imgH="203040" progId="">
                <p:embed/>
              </p:oleObj>
            </a:graphicData>
          </a:graphic>
        </p:graphicFrame>
        <p:pic>
          <p:nvPicPr>
            <p:cNvPr id="9229" name="Picture 15" descr="C:\Users\Razieh\Desktop\Picture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5720" y="2564498"/>
              <a:ext cx="395166" cy="1928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18" descr="C:\Users\Razieh\Desktop\Plots\Ficnar 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0886" y="2135864"/>
              <a:ext cx="4786334" cy="3031345"/>
            </a:xfrm>
            <a:prstGeom prst="rect">
              <a:avLst/>
            </a:prstGeom>
            <a:noFill/>
          </p:spPr>
        </p:pic>
        <p:graphicFrame>
          <p:nvGraphicFramePr>
            <p:cNvPr id="9235" name="Object 8"/>
            <p:cNvGraphicFramePr>
              <a:graphicFrameLocks noChangeAspect="1"/>
            </p:cNvGraphicFramePr>
            <p:nvPr/>
          </p:nvGraphicFramePr>
          <p:xfrm>
            <a:off x="6357950" y="1571612"/>
            <a:ext cx="1974141" cy="1000132"/>
          </p:xfrm>
          <a:graphic>
            <a:graphicData uri="http://schemas.openxmlformats.org/presentationml/2006/ole">
              <p:oleObj spid="_x0000_s1062916" name="Equation" r:id="rId8" imgW="952200" imgH="431640" progId="">
                <p:embed/>
              </p:oleObj>
            </a:graphicData>
          </a:graphic>
        </p:graphicFrame>
        <p:cxnSp>
          <p:nvCxnSpPr>
            <p:cNvPr id="19" name="Straight Arrow Connector 18"/>
            <p:cNvCxnSpPr/>
            <p:nvPr/>
          </p:nvCxnSpPr>
          <p:spPr>
            <a:xfrm flipV="1">
              <a:off x="5143504" y="3000372"/>
              <a:ext cx="1000132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6215074" y="2786058"/>
              <a:ext cx="27687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Bragg peak appeared again!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07371" y="5438569"/>
              <a:ext cx="39764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Also, the total energy loss approximately</a:t>
              </a:r>
            </a:p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equals to the initial energy of the quark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aphicFrame>
          <p:nvGraphicFramePr>
            <p:cNvPr id="9236" name="Object 16"/>
            <p:cNvGraphicFramePr>
              <a:graphicFrameLocks noChangeAspect="1"/>
            </p:cNvGraphicFramePr>
            <p:nvPr/>
          </p:nvGraphicFramePr>
          <p:xfrm>
            <a:off x="6000760" y="6107128"/>
            <a:ext cx="1285884" cy="334962"/>
          </p:xfrm>
          <a:graphic>
            <a:graphicData uri="http://schemas.openxmlformats.org/presentationml/2006/ole">
              <p:oleObj spid="_x0000_s1062917" name="Equation" r:id="rId9" imgW="812520" imgH="228600" progId="">
                <p:embed/>
              </p:oleObj>
            </a:graphicData>
          </a:graphic>
        </p:graphicFrame>
      </p:grpSp>
      <p:sp>
        <p:nvSpPr>
          <p:cNvPr id="23" name="TextBox 22"/>
          <p:cNvSpPr txBox="1"/>
          <p:nvPr/>
        </p:nvSpPr>
        <p:spPr>
          <a:xfrm>
            <a:off x="8643902" y="6488668"/>
            <a:ext cx="50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14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CDC6B-612E-4D78-86A4-401F9C511C0A}" type="datetime1">
              <a:rPr lang="en-US" smtClean="0"/>
              <a:t>5/28/2012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-111376" y="-111368"/>
            <a:ext cx="9361455" cy="914529"/>
          </a:xfrm>
          <a:prstGeom prst="rect">
            <a:avLst/>
          </a:prstGeom>
          <a:solidFill>
            <a:srgbClr val="21338B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pic>
        <p:nvPicPr>
          <p:cNvPr id="11273" name="Picture 15" descr="C:\Users\Razieh\Desktop\Pictur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925" y="2392363"/>
            <a:ext cx="3571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6" name="Object 12"/>
          <p:cNvGraphicFramePr>
            <a:graphicFrameLocks noChangeAspect="1"/>
          </p:cNvGraphicFramePr>
          <p:nvPr/>
        </p:nvGraphicFramePr>
        <p:xfrm>
          <a:off x="5643563" y="4857750"/>
          <a:ext cx="306387" cy="298450"/>
        </p:xfrm>
        <a:graphic>
          <a:graphicData uri="http://schemas.openxmlformats.org/presentationml/2006/ole">
            <p:oleObj spid="_x0000_s1064962" name="Equation" r:id="rId5" imgW="228600" imgH="203040" progId="">
              <p:embed/>
            </p:oleObj>
          </a:graphicData>
        </a:graphic>
      </p:graphicFrame>
      <p:graphicFrame>
        <p:nvGraphicFramePr>
          <p:cNvPr id="11267" name="Object 13"/>
          <p:cNvGraphicFramePr>
            <a:graphicFrameLocks noChangeAspect="1"/>
          </p:cNvGraphicFramePr>
          <p:nvPr/>
        </p:nvGraphicFramePr>
        <p:xfrm>
          <a:off x="1357290" y="5286388"/>
          <a:ext cx="2926129" cy="1285897"/>
        </p:xfrm>
        <a:graphic>
          <a:graphicData uri="http://schemas.openxmlformats.org/presentationml/2006/ole">
            <p:oleObj spid="_x0000_s1064963" name="Equation" r:id="rId6" imgW="1790640" imgH="685800" progId="">
              <p:embed/>
            </p:oleObj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215063" y="2487612"/>
            <a:ext cx="2522185" cy="869394"/>
            <a:chOff x="2305053" y="5130811"/>
            <a:chExt cx="2522185" cy="869394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305053" y="5286387"/>
              <a:ext cx="2349060" cy="713818"/>
              <a:chOff x="2305053" y="5286387"/>
              <a:chExt cx="2349060" cy="713818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2305053" y="5286387"/>
                <a:ext cx="500062" cy="158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305053" y="5857887"/>
                <a:ext cx="500062" cy="1587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280" name="Rectangle 17"/>
              <p:cNvSpPr>
                <a:spLocks noChangeArrowheads="1"/>
              </p:cNvSpPr>
              <p:nvPr/>
            </p:nvSpPr>
            <p:spPr bwMode="auto">
              <a:xfrm>
                <a:off x="3090865" y="5630873"/>
                <a:ext cx="156324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solidFill>
                      <a:srgbClr val="21338B"/>
                    </a:solidFill>
                    <a:latin typeface="Times New Roman" pitchFamily="18" charset="0"/>
                    <a:cs typeface="Times New Roman" pitchFamily="18" charset="0"/>
                  </a:rPr>
                  <a:t>Ficnar</a:t>
                </a:r>
                <a:r>
                  <a:rPr lang="en-US" dirty="0">
                    <a:solidFill>
                      <a:srgbClr val="21338B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solidFill>
                      <a:srgbClr val="21338B"/>
                    </a:solidFill>
                    <a:latin typeface="Times New Roman" pitchFamily="18" charset="0"/>
                    <a:cs typeface="Times New Roman" pitchFamily="18" charset="0"/>
                  </a:rPr>
                  <a:t>formula</a:t>
                </a:r>
                <a:endParaRPr lang="en-US" dirty="0"/>
              </a:p>
            </p:txBody>
          </p:sp>
        </p:grpSp>
        <p:sp>
          <p:nvSpPr>
            <p:cNvPr id="11277" name="Rectangle 18"/>
            <p:cNvSpPr>
              <a:spLocks noChangeArrowheads="1"/>
            </p:cNvSpPr>
            <p:nvPr/>
          </p:nvSpPr>
          <p:spPr bwMode="auto">
            <a:xfrm>
              <a:off x="3090865" y="5130811"/>
              <a:ext cx="17363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21338B"/>
                  </a:solidFill>
                  <a:latin typeface="Times New Roman" pitchFamily="18" charset="0"/>
                  <a:cs typeface="Times New Roman" pitchFamily="18" charset="0"/>
                </a:rPr>
                <a:t>Chesler</a:t>
              </a:r>
              <a:r>
                <a:rPr lang="en-US" dirty="0">
                  <a:solidFill>
                    <a:srgbClr val="21338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solidFill>
                    <a:srgbClr val="21338B"/>
                  </a:solidFill>
                  <a:latin typeface="Times New Roman" pitchFamily="18" charset="0"/>
                  <a:cs typeface="Times New Roman" pitchFamily="18" charset="0"/>
                </a:rPr>
                <a:t>formula </a:t>
              </a:r>
              <a:endParaRPr lang="en-US" dirty="0"/>
            </a:p>
          </p:txBody>
        </p:sp>
      </p:grpSp>
      <p:pic>
        <p:nvPicPr>
          <p:cNvPr id="11281" name="Picture 17" descr="C:\Users\Razieh\Desktop\Plots\JP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1785925"/>
            <a:ext cx="4857784" cy="3076597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785786" y="1142984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1338B"/>
                </a:solidFill>
                <a:latin typeface="Times New Roman" pitchFamily="18" charset="0"/>
                <a:cs typeface="Times New Roman" pitchFamily="18" charset="0"/>
              </a:rPr>
              <a:t>Energy lost by                  definition</a:t>
            </a:r>
          </a:p>
        </p:txBody>
      </p:sp>
      <p:graphicFrame>
        <p:nvGraphicFramePr>
          <p:cNvPr id="11282" name="Object 12"/>
          <p:cNvGraphicFramePr>
            <a:graphicFrameLocks noChangeAspect="1"/>
          </p:cNvGraphicFramePr>
          <p:nvPr/>
        </p:nvGraphicFramePr>
        <p:xfrm>
          <a:off x="2244725" y="1054100"/>
          <a:ext cx="968375" cy="633413"/>
        </p:xfrm>
        <a:graphic>
          <a:graphicData uri="http://schemas.openxmlformats.org/presentationml/2006/ole">
            <p:oleObj spid="_x0000_s1064964" name="Equation" r:id="rId8" imgW="723600" imgH="431640" progId="">
              <p:embed/>
            </p:oleObj>
          </a:graphicData>
        </a:graphic>
      </p:graphicFrame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766763" y="63500"/>
            <a:ext cx="80200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Energy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Loss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a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Boost-Invariant Geometry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a-IR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43902" y="6488668"/>
            <a:ext cx="50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17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5334000"/>
            <a:ext cx="34323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T(</a:t>
            </a:r>
            <a:r>
              <a:rPr lang="en-US" sz="6000" dirty="0" smtClean="0">
                <a:latin typeface="Symbol" pitchFamily="18" charset="2"/>
              </a:rPr>
              <a:t>t</a:t>
            </a:r>
            <a:r>
              <a:rPr lang="en-US" sz="6000" dirty="0" smtClean="0"/>
              <a:t>) ~ </a:t>
            </a:r>
            <a:r>
              <a:rPr lang="en-US" sz="6000" dirty="0" smtClean="0">
                <a:latin typeface="Symbol" pitchFamily="18" charset="2"/>
              </a:rPr>
              <a:t>t</a:t>
            </a:r>
            <a:r>
              <a:rPr lang="en-US" sz="6000" baseline="30000" dirty="0" smtClean="0"/>
              <a:t>1/3</a:t>
            </a:r>
            <a:endParaRPr lang="en-US" sz="6000" baseline="30000" dirty="0" smtClean="0"/>
          </a:p>
        </p:txBody>
      </p:sp>
      <p:sp>
        <p:nvSpPr>
          <p:cNvPr id="20" name="Rectangle 19"/>
          <p:cNvSpPr/>
          <p:nvPr/>
        </p:nvSpPr>
        <p:spPr bwMode="auto">
          <a:xfrm>
            <a:off x="5181600" y="5410200"/>
            <a:ext cx="3429000" cy="9144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6BF5-B245-4DD1-97F2-0CD8C0DF86EA}" type="datetime1">
              <a:rPr lang="en-US" smtClean="0"/>
              <a:t>5/28/2012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 D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9D6E2-AF77-4601-8110-AB079B833E29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6803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327150"/>
            <a:ext cx="6551613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to RHIC,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429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principle, compute </a:t>
            </a:r>
            <a:r>
              <a:rPr lang="en-US" dirty="0" err="1" smtClean="0"/>
              <a:t>Tmn</a:t>
            </a:r>
            <a:r>
              <a:rPr lang="en-US" dirty="0" smtClean="0"/>
              <a:t> from graviton emission</a:t>
            </a:r>
          </a:p>
          <a:p>
            <a:pPr lvl="1"/>
            <a:r>
              <a:rPr lang="en-US" dirty="0" smtClean="0"/>
              <a:t>Extremely hard</a:t>
            </a:r>
          </a:p>
          <a:p>
            <a:r>
              <a:rPr lang="en-US" dirty="0" smtClean="0"/>
              <a:t>Use prescription instead</a:t>
            </a:r>
          </a:p>
          <a:p>
            <a:pPr lvl="1"/>
            <a:r>
              <a:rPr lang="en-US" dirty="0" smtClean="0"/>
              <a:t>Previously: define DE from energy lost distance </a:t>
            </a:r>
            <a:r>
              <a:rPr lang="en-US" dirty="0" err="1" smtClean="0"/>
              <a:t>Dx</a:t>
            </a:r>
            <a:r>
              <a:rPr lang="en-US" dirty="0" smtClean="0"/>
              <a:t> behind endpoint</a:t>
            </a:r>
          </a:p>
          <a:p>
            <a:pPr lvl="2"/>
            <a:r>
              <a:rPr lang="en-US" dirty="0" smtClean="0"/>
              <a:t>Incorrect E-loss formula =&gt; generic Bragg peak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99CF-F93E-47DA-8EF1-2B265EA8A8D5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191000"/>
            <a:ext cx="3847963" cy="242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90800" y="6400800"/>
            <a:ext cx="1367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</a:t>
            </a:r>
            <a:endParaRPr lang="en-US" sz="1200" dirty="0" smtClean="0"/>
          </a:p>
          <a:p>
            <a:r>
              <a:rPr lang="en-US" sz="1200" dirty="0" smtClean="0"/>
              <a:t>JPhysG38 </a:t>
            </a:r>
            <a:r>
              <a:rPr lang="en-US" sz="1200" dirty="0" smtClean="0"/>
              <a:t>(2011)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4106" y="4436784"/>
            <a:ext cx="798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0.2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1282" y="4267200"/>
            <a:ext cx="365311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650792" y="5257800"/>
            <a:ext cx="897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2.76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AdS/CFT Light q E-Loss &amp; Dist.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CE49-8271-4001-9051-E2E7A200D9D7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800600" y="5257800"/>
            <a:ext cx="4114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005400"/>
                </a:solidFill>
              </a:rPr>
              <a:t>Suggests w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angle energy loss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350913"/>
            <a:ext cx="3657600" cy="349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800600" y="4724400"/>
            <a:ext cx="3994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Jo Noronha,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and G </a:t>
            </a:r>
            <a:r>
              <a:rPr lang="en-US" sz="1200" dirty="0" err="1" smtClean="0"/>
              <a:t>Torrieri</a:t>
            </a:r>
            <a:r>
              <a:rPr lang="en-US" sz="1200" dirty="0" smtClean="0"/>
              <a:t>, PRL102 (2009)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5" y="971769"/>
            <a:ext cx="3847963" cy="242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743200" y="5700585"/>
            <a:ext cx="1807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JPhysG38 (2011)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6811" y="1217553"/>
            <a:ext cx="798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0.2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04800" y="5862935"/>
            <a:ext cx="371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 Bragg peak model</a:t>
            </a:r>
          </a:p>
        </p:txBody>
      </p:sp>
      <p:pic>
        <p:nvPicPr>
          <p:cNvPr id="101069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00400"/>
            <a:ext cx="3827534" cy="271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133600" y="4292600"/>
            <a:ext cx="897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2.76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AdS/CFT Light q </a:t>
            </a:r>
            <a:r>
              <a:rPr lang="en-US" dirty="0" smtClean="0"/>
              <a:t>E-Loss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90600"/>
            <a:ext cx="5181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Static thermal medium =&gt; very short </a:t>
            </a:r>
            <a:r>
              <a:rPr lang="en-US" dirty="0" err="1" smtClean="0"/>
              <a:t>thermalization</a:t>
            </a:r>
            <a:r>
              <a:rPr lang="en-US" dirty="0" smtClean="0"/>
              <a:t> time</a:t>
            </a:r>
          </a:p>
          <a:p>
            <a:pPr lvl="1"/>
            <a:r>
              <a:rPr lang="en-US" dirty="0" err="1" smtClean="0"/>
              <a:t>tth</a:t>
            </a:r>
            <a:r>
              <a:rPr lang="en-US" dirty="0" smtClean="0"/>
              <a:t> ~ 2.7 fm</a:t>
            </a:r>
          </a:p>
          <a:p>
            <a:pPr lvl="2"/>
            <a:r>
              <a:rPr lang="en-US" dirty="0" smtClean="0"/>
              <a:t>AdS likely </a:t>
            </a:r>
            <a:r>
              <a:rPr lang="en-US" dirty="0" err="1" smtClean="0"/>
              <a:t>oversuppresses</a:t>
            </a:r>
            <a:r>
              <a:rPr lang="en-US" dirty="0" smtClean="0"/>
              <a:t> compared to data</a:t>
            </a:r>
          </a:p>
          <a:p>
            <a:r>
              <a:rPr lang="en-US" dirty="0" smtClean="0"/>
              <a:t>Examine T ~ 1/t^1/3 </a:t>
            </a:r>
            <a:r>
              <a:rPr lang="en-US" dirty="0" err="1" smtClean="0"/>
              <a:t>geom</a:t>
            </a:r>
            <a:endParaRPr lang="en-US" dirty="0" smtClean="0"/>
          </a:p>
          <a:p>
            <a:pPr lvl="1"/>
            <a:r>
              <a:rPr lang="en-US" dirty="0" err="1" smtClean="0"/>
              <a:t>tth</a:t>
            </a:r>
            <a:r>
              <a:rPr lang="en-US" dirty="0" smtClean="0"/>
              <a:t> ~ 4.1 fm, Bragg peak disappears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1EE6-786A-41A8-BE20-B0DB33F59FCD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5" y="971769"/>
            <a:ext cx="3847963" cy="242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743200" y="5700585"/>
            <a:ext cx="1807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JPhysG38 (2011)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6811" y="1217553"/>
            <a:ext cx="798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0.2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04800" y="5862935"/>
            <a:ext cx="371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 Bragg peak model</a:t>
            </a:r>
          </a:p>
        </p:txBody>
      </p:sp>
      <p:pic>
        <p:nvPicPr>
          <p:cNvPr id="101069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00400"/>
            <a:ext cx="3827534" cy="271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133600" y="4292600"/>
            <a:ext cx="897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2.76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Loss in QGP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Claim: LHC predictions from rigorously RHIC constrained pQCD E-loss in qualitative/quantitative agreement with current data</a:t>
            </a:r>
          </a:p>
          <a:p>
            <a:pPr lvl="1"/>
            <a:r>
              <a:rPr lang="en-US" dirty="0" smtClean="0"/>
              <a:t>Want to stress test the theory with as many experimental levers as possible</a:t>
            </a:r>
          </a:p>
          <a:p>
            <a:r>
              <a:rPr lang="en-US" dirty="0" smtClean="0"/>
              <a:t>Counter-claim: LHC predictions from AdS/CFT not falsified by current data</a:t>
            </a:r>
          </a:p>
          <a:p>
            <a:pPr lvl="1"/>
            <a:r>
              <a:rPr lang="en-US" dirty="0" smtClean="0"/>
              <a:t>Want an obvious distinguishing measurement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CC76-EB74-473B-990E-55C9E3451433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from 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667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Extremely difficult to construct a theoretical model that consistently describes all observables</a:t>
            </a:r>
          </a:p>
          <a:p>
            <a:pPr lvl="1"/>
            <a:r>
              <a:rPr lang="en-US" dirty="0" smtClean="0"/>
              <a:t>A </a:t>
            </a:r>
            <a:r>
              <a:rPr lang="en-US" u="sng" dirty="0" smtClean="0"/>
              <a:t>simultaneous</a:t>
            </a:r>
            <a:r>
              <a:rPr lang="en-US" i="1" dirty="0" smtClean="0"/>
              <a:t> </a:t>
            </a:r>
            <a:r>
              <a:rPr lang="en-US" dirty="0" smtClean="0"/>
              <a:t>description of </a:t>
            </a:r>
            <a:r>
              <a:rPr lang="en-US" b="1" dirty="0" smtClean="0"/>
              <a:t>gluon/light quark</a:t>
            </a:r>
            <a:r>
              <a:rPr lang="en-US" dirty="0" smtClean="0"/>
              <a:t> AND </a:t>
            </a:r>
            <a:r>
              <a:rPr lang="en-US" b="1" dirty="0" smtClean="0"/>
              <a:t>heavy quark</a:t>
            </a:r>
            <a:r>
              <a:rPr lang="en-US" dirty="0" smtClean="0"/>
              <a:t> suppression places </a:t>
            </a:r>
            <a:r>
              <a:rPr lang="en-US" i="1" u="sng" dirty="0" smtClean="0"/>
              <a:t>stringent constraint</a:t>
            </a:r>
            <a:r>
              <a:rPr lang="en-US" dirty="0" smtClean="0"/>
              <a:t> on possible E-loss mechanism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8954-614B-49B9-9871-01914F14B9BC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147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3505200"/>
            <a:ext cx="3657600" cy="316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478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505200"/>
            <a:ext cx="3581399" cy="31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12557" y="6581001"/>
            <a:ext cx="3631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Wicks, WAH, </a:t>
            </a:r>
            <a:r>
              <a:rPr lang="en-US" sz="1200" dirty="0" err="1" smtClean="0"/>
              <a:t>Djordjevic</a:t>
            </a:r>
            <a:r>
              <a:rPr lang="en-US" sz="1200" dirty="0" smtClean="0"/>
              <a:t>,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NPA784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Quark E-Loss in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229600" cy="4876800"/>
          </a:xfrm>
        </p:spPr>
        <p:txBody>
          <a:bodyPr/>
          <a:lstStyle/>
          <a:p>
            <a:r>
              <a:rPr lang="en-US" dirty="0" smtClean="0"/>
              <a:t>Early Result: generic Bragg peak</a:t>
            </a:r>
          </a:p>
          <a:p>
            <a:pPr lvl="1"/>
            <a:r>
              <a:rPr lang="en-US" dirty="0" smtClean="0"/>
              <a:t>Missing term kills peak</a:t>
            </a:r>
          </a:p>
          <a:p>
            <a:pPr lvl="2"/>
            <a:r>
              <a:rPr lang="en-US" dirty="0" smtClean="0"/>
              <a:t>Calculation assumes</a:t>
            </a:r>
          </a:p>
          <a:p>
            <a:pPr lvl="3"/>
            <a:r>
              <a:rPr lang="en-US" dirty="0" smtClean="0"/>
              <a:t>T ~ 1/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baseline="30000" dirty="0" smtClean="0"/>
              <a:t>1/3</a:t>
            </a:r>
          </a:p>
          <a:p>
            <a:pPr lvl="3"/>
            <a:r>
              <a:rPr lang="en-US" dirty="0" err="1" smtClean="0"/>
              <a:t>T</a:t>
            </a:r>
            <a:r>
              <a:rPr lang="en-US" baseline="-25000" dirty="0" err="1" smtClean="0"/>
              <a:t>therm</a:t>
            </a:r>
            <a:r>
              <a:rPr lang="en-US" dirty="0" smtClean="0"/>
              <a:t> ~ 300 </a:t>
            </a:r>
            <a:r>
              <a:rPr lang="en-US" dirty="0" err="1" smtClean="0"/>
              <a:t>MeV</a:t>
            </a:r>
            <a:endParaRPr lang="en-US" dirty="0" smtClean="0"/>
          </a:p>
          <a:p>
            <a:pPr lvl="3"/>
            <a:r>
              <a:rPr lang="en-US" dirty="0" err="1" smtClean="0"/>
              <a:t>E</a:t>
            </a:r>
            <a:r>
              <a:rPr lang="en-US" baseline="-25000" dirty="0" err="1" smtClean="0"/>
              <a:t>q</a:t>
            </a:r>
            <a:r>
              <a:rPr lang="en-US" dirty="0" smtClean="0"/>
              <a:t> ~ 180 </a:t>
            </a:r>
            <a:r>
              <a:rPr lang="en-US" dirty="0" err="1" smtClean="0"/>
              <a:t>GeV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8391-F014-446F-8CE3-F3A206F78A81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72264" y="3039070"/>
            <a:ext cx="1166153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200" dirty="0" smtClean="0"/>
              <a:t>-(</a:t>
            </a:r>
            <a:r>
              <a:rPr lang="en-US" sz="1200" i="1" dirty="0" err="1" smtClean="0"/>
              <a:t>dE</a:t>
            </a:r>
            <a:r>
              <a:rPr lang="en-US" sz="1200" dirty="0" smtClean="0"/>
              <a:t>/</a:t>
            </a:r>
            <a:r>
              <a:rPr lang="en-US" sz="1200" i="1" dirty="0" err="1" smtClean="0"/>
              <a:t>dt</a:t>
            </a:r>
            <a:r>
              <a:rPr lang="en-US" sz="1200" dirty="0" smtClean="0"/>
              <a:t>)/(</a:t>
            </a:r>
            <a:r>
              <a:rPr lang="en-US" sz="1200" i="1" dirty="0" smtClean="0"/>
              <a:t>T E</a:t>
            </a:r>
            <a:r>
              <a:rPr lang="en-US" sz="1200" i="1" baseline="-25000" dirty="0" smtClean="0"/>
              <a:t>0</a:t>
            </a:r>
            <a:r>
              <a:rPr lang="en-US" sz="1200" dirty="0" smtClean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4459069"/>
            <a:ext cx="36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t </a:t>
            </a:r>
            <a:r>
              <a:rPr lang="en-US" sz="1200" i="1" dirty="0" err="1" smtClean="0"/>
              <a:t>T</a:t>
            </a:r>
            <a:endParaRPr lang="en-US" sz="1200" i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4459069"/>
            <a:ext cx="2387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Razieh</a:t>
            </a:r>
            <a:r>
              <a:rPr lang="en-US" sz="1200" dirty="0" smtClean="0"/>
              <a:t> </a:t>
            </a:r>
            <a:r>
              <a:rPr lang="en-US" sz="1200" dirty="0" err="1" smtClean="0"/>
              <a:t>Morad</a:t>
            </a:r>
            <a:r>
              <a:rPr lang="en-US" sz="1200" dirty="0" smtClean="0"/>
              <a:t> and WAH, in prep</a:t>
            </a:r>
          </a:p>
          <a:p>
            <a:r>
              <a:rPr lang="en-US" sz="1200" dirty="0" err="1" smtClean="0"/>
              <a:t>Chesler</a:t>
            </a:r>
            <a:r>
              <a:rPr lang="en-US" sz="1200" dirty="0" smtClean="0"/>
              <a:t> et al. PRD79 (2009)</a:t>
            </a:r>
          </a:p>
          <a:p>
            <a:r>
              <a:rPr lang="en-US" sz="1200" dirty="0" err="1" smtClean="0"/>
              <a:t>Ficnar</a:t>
            </a:r>
            <a:r>
              <a:rPr lang="en-US" sz="1200" dirty="0" smtClean="0"/>
              <a:t>, arXiv:1201.1780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477000" y="1447800"/>
            <a:ext cx="1981200" cy="11824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72000" y="1981200"/>
            <a:ext cx="3886200" cy="1905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J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0" y="2133600"/>
            <a:ext cx="3429000" cy="2171700"/>
          </a:xfrm>
          <a:prstGeom prst="rect">
            <a:avLst/>
          </a:prstGeom>
        </p:spPr>
      </p:pic>
      <p:pic>
        <p:nvPicPr>
          <p:cNvPr id="10158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962400"/>
            <a:ext cx="4118596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 bwMode="auto">
          <a:xfrm>
            <a:off x="6781800" y="4377244"/>
            <a:ext cx="1143000" cy="389513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971800" y="4648200"/>
            <a:ext cx="37338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5334000" y="5410200"/>
            <a:ext cx="3429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Jury is still out: Stay Tuned!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048000" y="5867400"/>
            <a:ext cx="2971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animBg="1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Expectations for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209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For approx. power law production and energy loss probability P(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), 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 =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r>
              <a:rPr lang="en-US" dirty="0" smtClean="0"/>
              <a:t> -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f</a:t>
            </a:r>
            <a:r>
              <a:rPr lang="en-US" dirty="0" smtClean="0"/>
              <a:t>)/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C094-C919-443E-8252-254518463F8A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96051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72848" y="2215728"/>
            <a:ext cx="5638800" cy="75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400" y="2144530"/>
            <a:ext cx="3496192" cy="448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581400" y="3276600"/>
            <a:ext cx="5410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Asymptotically, pQCD =&gt;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E/E ~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log(E/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)/E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 flat R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RHIC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Rising R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r>
              <a:rPr lang="en-US" sz="2400" dirty="0" smtClean="0">
                <a:solidFill>
                  <a:srgbClr val="4D4D4D"/>
                </a:solidFill>
              </a:rPr>
              <a:t>(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r>
              <a:rPr lang="en-US" sz="2400" dirty="0" smtClean="0">
                <a:solidFill>
                  <a:srgbClr val="4D4D4D"/>
                </a:solidFill>
              </a:rPr>
              <a:t>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LHC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81400" y="5486400"/>
            <a:ext cx="5562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NB: LHC is a glue machine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msaliceRaa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609599"/>
            <a:ext cx="4953000" cy="4753505"/>
          </a:xfrm>
          <a:prstGeom prst="rect">
            <a:avLst/>
          </a:prstGeom>
          <a:noFill/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Qualitatively Perturbative at LHC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C875-A5BD-4C7A-BA94-0DF10081A895}" type="datetime1">
              <a:rPr lang="en-US" smtClean="0"/>
              <a:t>5/28/2012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09800" y="5105400"/>
            <a:ext cx="2128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Appelshauser</a:t>
            </a:r>
            <a:r>
              <a:rPr lang="en-US" sz="1200" dirty="0" smtClean="0"/>
              <a:t>, ALICE, QM11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rise in data readily understood from generic perturbative physics!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Rise in R</a:t>
            </a:r>
            <a:r>
              <a:rPr lang="en-US" baseline="-25000" dirty="0" smtClean="0"/>
              <a:t>AA</a:t>
            </a:r>
            <a:r>
              <a:rPr lang="en-US" dirty="0" smtClean="0"/>
              <a:t> a Final State Effect?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990600"/>
            <a:ext cx="4724400" cy="2819400"/>
          </a:xfrm>
        </p:spPr>
        <p:txBody>
          <a:bodyPr/>
          <a:lstStyle/>
          <a:p>
            <a:pPr lvl="1"/>
            <a:r>
              <a:rPr lang="en-US" dirty="0" smtClean="0"/>
              <a:t>Is rise really due to pQCD?</a:t>
            </a:r>
          </a:p>
          <a:p>
            <a:pPr lvl="1"/>
            <a:r>
              <a:rPr lang="en-US" dirty="0" smtClean="0"/>
              <a:t>Or other quench (flat?)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800" dirty="0" smtClean="0">
                <a:solidFill>
                  <a:srgbClr val="005400"/>
                </a:solidFill>
              </a:rPr>
              <a:t>+ initial state CNM 	effects a la CGC?</a:t>
            </a:r>
            <a:endParaRPr lang="en-US" sz="2800" dirty="0">
              <a:solidFill>
                <a:srgbClr val="0054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AF78-8B69-41ED-BB77-CF9B9B4F0DB5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9594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914400"/>
            <a:ext cx="37231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949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3482827"/>
            <a:ext cx="3769796" cy="252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446196" y="5895201"/>
            <a:ext cx="2802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Albacete and </a:t>
            </a:r>
            <a:r>
              <a:rPr lang="en-US" sz="1200" dirty="0" err="1" smtClean="0"/>
              <a:t>Marquet</a:t>
            </a:r>
            <a:r>
              <a:rPr lang="en-US" sz="1200" dirty="0" smtClean="0"/>
              <a:t>, PLB687 (2010)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81200" y="2286000"/>
            <a:ext cx="1905000" cy="1295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57393" y="2667000"/>
            <a:ext cx="19050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524000" y="3124200"/>
            <a:ext cx="9144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256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497896"/>
            <a:ext cx="4190999" cy="228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62000" y="6553200"/>
            <a:ext cx="1694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 PRL98, 2007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114800"/>
            <a:ext cx="1193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Y-J Lee, QM11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6096000"/>
            <a:ext cx="405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60000"/>
                </a:solidFill>
              </a:rPr>
              <a:t>Require p + A and/or direct </a:t>
            </a:r>
            <a:r>
              <a:rPr lang="en-US" sz="2400" dirty="0" smtClean="0">
                <a:solidFill>
                  <a:srgbClr val="660000"/>
                </a:solidFill>
                <a:latin typeface="Symbol" pitchFamily="18" charset="2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24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pQCD and Jet Measurements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/>
          <a:lstStyle/>
          <a:p>
            <a:pPr lvl="1"/>
            <a:r>
              <a:rPr lang="en-US" dirty="0" smtClean="0"/>
              <a:t>CMS sees redistribution of lost energy at large angles</a:t>
            </a:r>
          </a:p>
          <a:p>
            <a:pPr lvl="2"/>
            <a:r>
              <a:rPr lang="en-US" dirty="0" smtClean="0"/>
              <a:t>Naive pQCD expectation: collinear radiation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F4CE-9C1D-402B-8CB3-0177AA31EF21}" type="datetime1">
              <a:rPr lang="en-US" smtClean="0"/>
              <a:t>5/28/2012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00864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575" y="2505075"/>
            <a:ext cx="82010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297700" y="6172200"/>
            <a:ext cx="1770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Wyslouch</a:t>
            </a:r>
            <a:r>
              <a:rPr lang="en-US" sz="1200" dirty="0" smtClean="0"/>
              <a:t>, CMS, QM11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pQCD and Wide Angle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334000" cy="281940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 smtClean="0"/>
              <a:t>Naively, pQCD =&gt; </a:t>
            </a:r>
          </a:p>
          <a:p>
            <a:pPr lvl="1">
              <a:buNone/>
            </a:pPr>
            <a:r>
              <a:rPr lang="en-US" dirty="0" smtClean="0"/>
              <a:t>		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typical</a:t>
            </a:r>
            <a:r>
              <a:rPr lang="en-US" dirty="0" smtClean="0"/>
              <a:t>, 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typical</a:t>
            </a:r>
            <a:r>
              <a:rPr lang="en-US" dirty="0" smtClean="0"/>
              <a:t> ~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/E;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0.5 </a:t>
            </a:r>
            <a:r>
              <a:rPr lang="en-US" dirty="0" err="1" smtClean="0"/>
              <a:t>GeV</a:t>
            </a:r>
            <a:endParaRPr lang="en-US" baseline="-25000" dirty="0" smtClean="0"/>
          </a:p>
          <a:p>
            <a:pPr lvl="1"/>
            <a:r>
              <a:rPr lang="en-US" b="1" i="1" dirty="0" smtClean="0"/>
              <a:t>All</a:t>
            </a:r>
            <a:r>
              <a:rPr lang="en-US" dirty="0" smtClean="0"/>
              <a:t> current </a:t>
            </a:r>
            <a:r>
              <a:rPr lang="en-US" dirty="0" err="1" smtClean="0"/>
              <a:t>Eloss</a:t>
            </a:r>
            <a:r>
              <a:rPr lang="en-US" dirty="0" smtClean="0"/>
              <a:t> calculations assume small angle emission</a:t>
            </a:r>
          </a:p>
          <a:p>
            <a:pPr lvl="1">
              <a:buNone/>
            </a:pPr>
            <a:r>
              <a:rPr lang="en-US" dirty="0" smtClean="0"/>
              <a:t>			    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&lt;&lt; </a:t>
            </a:r>
            <a:r>
              <a:rPr lang="en-US" dirty="0" err="1" smtClean="0"/>
              <a:t>xE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Collinear approximation is (maximally) violated;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typ</a:t>
            </a:r>
            <a:r>
              <a:rPr lang="en-US" dirty="0" smtClean="0"/>
              <a:t> ~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/E</a:t>
            </a:r>
          </a:p>
          <a:p>
            <a:pPr lvl="1"/>
            <a:r>
              <a:rPr lang="en-US" dirty="0" smtClean="0"/>
              <a:t>pQCD is not inconsistent with data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1B4E-6E5D-4328-832A-89F10A7EE8E1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9175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3540369"/>
            <a:ext cx="4495799" cy="324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14600" y="6581001"/>
            <a:ext cx="2346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PRC81, 2010</a:t>
            </a:r>
            <a:endParaRPr lang="en-US" sz="1200" i="1" dirty="0" smtClean="0"/>
          </a:p>
        </p:txBody>
      </p:sp>
      <p:pic>
        <p:nvPicPr>
          <p:cNvPr id="92979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914400"/>
            <a:ext cx="281706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356523" y="3910264"/>
            <a:ext cx="178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  Roland, CMS, QM11</a:t>
            </a:r>
          </a:p>
        </p:txBody>
      </p:sp>
      <p:pic>
        <p:nvPicPr>
          <p:cNvPr id="92979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4121280"/>
            <a:ext cx="3505200" cy="250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867400" y="6553200"/>
            <a:ext cx="1692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 Cole, ATLAS, QM11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86800" y="6352401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Caveats in Mind...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Quantitatively compare a parameter free prediction from WHDG for LHC, rigorously constrained by RHIC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4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Increase density at LHC by observed increase in particle multiplicity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5A41B-A41A-44FF-BD9C-AA4E35E74084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9646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459851"/>
            <a:ext cx="415938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14800" y="5257800"/>
            <a:ext cx="1720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 PRC77, 2008</a:t>
            </a:r>
          </a:p>
        </p:txBody>
      </p:sp>
      <p:pic>
        <p:nvPicPr>
          <p:cNvPr id="9646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519158"/>
            <a:ext cx="4114800" cy="291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7"/>
          <p:cNvSpPr txBox="1">
            <a:spLocks/>
          </p:cNvSpPr>
          <p:nvPr/>
        </p:nvSpPr>
        <p:spPr>
          <a:xfrm>
            <a:off x="457200" y="41148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>
                <a:solidFill>
                  <a:srgbClr val="005400"/>
                </a:solidFill>
              </a:rPr>
              <a:t>WHDG band from 1-</a:t>
            </a:r>
            <a:r>
              <a:rPr lang="en-US" sz="2800" dirty="0" smtClean="0">
                <a:solidFill>
                  <a:srgbClr val="005400"/>
                </a:solidFill>
                <a:latin typeface="Symbol" pitchFamily="18" charset="2"/>
              </a:rPr>
              <a:t>s </a:t>
            </a:r>
            <a:r>
              <a:rPr lang="en-US" sz="2800" dirty="0" smtClean="0">
                <a:solidFill>
                  <a:srgbClr val="005400"/>
                </a:solidFill>
              </a:rPr>
              <a:t>RHIC </a:t>
            </a:r>
            <a:r>
              <a:rPr lang="en-US" sz="2800" dirty="0" err="1" smtClean="0">
                <a:solidFill>
                  <a:srgbClr val="005400"/>
                </a:solidFill>
              </a:rPr>
              <a:t>dN</a:t>
            </a:r>
            <a:r>
              <a:rPr lang="en-US" sz="2800" baseline="-25000" dirty="0" err="1" smtClean="0">
                <a:solidFill>
                  <a:srgbClr val="005400"/>
                </a:solidFill>
              </a:rPr>
              <a:t>g</a:t>
            </a:r>
            <a:r>
              <a:rPr lang="en-US" sz="2800" dirty="0" smtClean="0">
                <a:solidFill>
                  <a:srgbClr val="005400"/>
                </a:solidFill>
              </a:rPr>
              <a:t>/</a:t>
            </a:r>
            <a:r>
              <a:rPr lang="en-US" sz="2800" dirty="0" err="1" smtClean="0">
                <a:solidFill>
                  <a:srgbClr val="005400"/>
                </a:solidFill>
              </a:rPr>
              <a:t>dy</a:t>
            </a:r>
            <a:r>
              <a:rPr lang="en-US" sz="2800" dirty="0" smtClean="0">
                <a:solidFill>
                  <a:srgbClr val="005400"/>
                </a:solidFill>
              </a:rPr>
              <a:t> extraction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Symbol" pitchFamily="18" charset="2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that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constrained predictions have small uncertainty from collinear approx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WHDG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at LHC: First Results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981200" y="4154904"/>
            <a:ext cx="8229600" cy="2514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Constrain WHDG at RHIC</a:t>
            </a:r>
          </a:p>
          <a:p>
            <a:pPr lvl="1"/>
            <a:r>
              <a:rPr lang="en-US" dirty="0" smtClean="0"/>
              <a:t>Make LHC predictions assuming 				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~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ch</a:t>
            </a:r>
            <a:r>
              <a:rPr lang="en-US" dirty="0" smtClean="0"/>
              <a:t>/d</a:t>
            </a:r>
            <a:r>
              <a:rPr lang="en-US" dirty="0" smtClean="0">
                <a:latin typeface="Symbol" pitchFamily="18" charset="2"/>
              </a:rPr>
              <a:t>h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=&gt;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baseline="30000" dirty="0" err="1" smtClean="0"/>
              <a:t>LHC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= 2.4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baseline="30000" dirty="0" err="1" smtClean="0"/>
              <a:t>RHIC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endParaRPr lang="en-US" baseline="-25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58BE-1EC9-43F9-9923-4D9AA5DA9C27}" type="datetime1">
              <a:rPr lang="en-US" smtClean="0"/>
              <a:t>5/28/2012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96768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950" y="946890"/>
            <a:ext cx="4864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68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950" y="967944"/>
            <a:ext cx="4864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688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950" y="958922"/>
            <a:ext cx="4864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690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9950" y="958922"/>
            <a:ext cx="48641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943600" y="4727487"/>
            <a:ext cx="2862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NPA872 (2011)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4736068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Data shown at Kruger2010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3" grpId="1" build="allAtOnce"/>
      <p:bldP spid="18" grpId="0" build="p"/>
      <p:bldP spid="18" grpId="1" build="p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WHDG Compared to R</a:t>
            </a:r>
            <a:r>
              <a:rPr lang="en-US" baseline="-25000" dirty="0" smtClean="0"/>
              <a:t>CP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Examine R</a:t>
            </a:r>
            <a:r>
              <a:rPr lang="en-US" baseline="-25000" dirty="0" smtClean="0"/>
              <a:t>CP</a:t>
            </a:r>
            <a:r>
              <a:rPr lang="en-US" dirty="0" smtClean="0"/>
              <a:t>, ratio of central to peripheral R</a:t>
            </a:r>
            <a:r>
              <a:rPr lang="en-US" baseline="-25000" dirty="0" smtClean="0"/>
              <a:t>AA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F363-7607-4341-823F-B87407A31F1E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621977"/>
            <a:ext cx="4495800" cy="324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514600"/>
            <a:ext cx="3886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+ p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</a:t>
            </a:r>
            <a:r>
              <a:rPr lang="en-US" sz="2800" dirty="0" err="1" smtClean="0">
                <a:solidFill>
                  <a:srgbClr val="005400"/>
                </a:solidFill>
              </a:rPr>
              <a:t>ertainty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cancels</a:t>
            </a:r>
            <a:endParaRPr kumimoji="0" lang="en-US" sz="2800" b="0" i="0" u="none" strike="noStrike" kern="1200" cap="none" spc="0" normalizeH="0" baseline="-25000" noProof="0" dirty="0" smtClean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0-5% R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srgbClr val="005400"/>
                </a:solidFill>
              </a:rPr>
              <a:t>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70-80% R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Validity of E-loss in very peripheral collisions?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5819001"/>
            <a:ext cx="2791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NPA872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WHDG Describes LQ R</a:t>
            </a:r>
            <a:r>
              <a:rPr lang="en-US" baseline="-25000" dirty="0" smtClean="0"/>
              <a:t>AA</a:t>
            </a:r>
            <a:r>
              <a:rPr lang="en-US" dirty="0" smtClean="0"/>
              <a:t> </a:t>
            </a:r>
            <a:r>
              <a:rPr lang="en-US" i="1" dirty="0" smtClean="0"/>
              <a:t>and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867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Fixed by RHIC data, parameter-free WHDG describes preliminary R</a:t>
            </a:r>
            <a:r>
              <a:rPr lang="en-US" baseline="-25000" dirty="0" smtClean="0"/>
              <a:t>AA</a:t>
            </a:r>
            <a:r>
              <a:rPr lang="en-US" dirty="0" smtClean="0"/>
              <a:t> and v</a:t>
            </a:r>
            <a:r>
              <a:rPr lang="en-US" baseline="-25000" dirty="0" smtClean="0"/>
              <a:t>2</a:t>
            </a:r>
            <a:r>
              <a:rPr lang="en-US" dirty="0" smtClean="0"/>
              <a:t> quite well</a:t>
            </a:r>
          </a:p>
          <a:p>
            <a:pPr lvl="2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at very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48B2-D8D2-43F7-959F-DBD6E5D9950C}" type="datetime1">
              <a:rPr lang="en-US" smtClean="0"/>
              <a:t>5/28/2012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066800"/>
            <a:ext cx="3886200" cy="373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56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7432" y="1143001"/>
            <a:ext cx="479796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71800" y="4495801"/>
            <a:ext cx="2366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Y-J Lee, QM11 and</a:t>
            </a:r>
          </a:p>
          <a:p>
            <a:r>
              <a:rPr lang="en-US" sz="1200" dirty="0" smtClean="0"/>
              <a:t>cdsweb.cern.ch/record/1352777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29556" y="4419601"/>
            <a:ext cx="171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JPhysG38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Hot Nuclear Matter: pQCD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81C4-C116-43B6-8482-E86B749B0598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91600" cy="5791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NB: R</a:t>
            </a:r>
            <a:r>
              <a:rPr lang="en-US" baseline="-25000" dirty="0" smtClean="0"/>
              <a:t>AA</a:t>
            </a:r>
            <a:r>
              <a:rPr lang="en-US" dirty="0" smtClean="0"/>
              <a:t> requires production, E-loss, FF</a:t>
            </a:r>
          </a:p>
          <a:p>
            <a:pPr lvl="2"/>
            <a:r>
              <a:rPr lang="en-US" dirty="0" smtClean="0"/>
              <a:t>Does not immediately follow that </a:t>
            </a:r>
            <a:r>
              <a:rPr lang="en-US" dirty="0" err="1" smtClean="0"/>
              <a:t>R</a:t>
            </a:r>
            <a:r>
              <a:rPr lang="en-US" baseline="30000" dirty="0" err="1" smtClean="0">
                <a:latin typeface="Symbol" pitchFamily="18" charset="2"/>
              </a:rPr>
              <a:t>p</a:t>
            </a:r>
            <a:r>
              <a:rPr lang="en-US" baseline="-25000" dirty="0" err="1" smtClean="0"/>
              <a:t>AA</a:t>
            </a:r>
            <a:r>
              <a:rPr lang="en-US" dirty="0" smtClean="0"/>
              <a:t> &lt;&lt; R</a:t>
            </a:r>
            <a:r>
              <a:rPr lang="en-US" baseline="30000" dirty="0" smtClean="0"/>
              <a:t>D</a:t>
            </a:r>
            <a:r>
              <a:rPr lang="en-US" baseline="-25000" dirty="0" smtClean="0"/>
              <a:t>AA</a:t>
            </a:r>
            <a:r>
              <a:rPr lang="en-US" dirty="0" smtClean="0"/>
              <a:t> &lt;&lt; R</a:t>
            </a:r>
            <a:r>
              <a:rPr lang="en-US" baseline="30000" dirty="0" smtClean="0"/>
              <a:t>B</a:t>
            </a:r>
            <a:r>
              <a:rPr lang="en-US" baseline="-25000" dirty="0" smtClean="0"/>
              <a:t>AA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And</a:t>
            </a:r>
            <a:r>
              <a:rPr lang="en-US" dirty="0" smtClean="0"/>
              <a:t> D, B (?) R</a:t>
            </a:r>
            <a:r>
              <a:rPr lang="en-US" baseline="-25000" dirty="0" smtClean="0"/>
              <a:t>AA</a:t>
            </a:r>
            <a:r>
              <a:rPr lang="en-US" dirty="0" smtClean="0"/>
              <a:t> at LHC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47A9-B26D-45EC-95FE-73F80E13FEC7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9267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295400"/>
            <a:ext cx="7205663" cy="348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876800" y="4648200"/>
            <a:ext cx="362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PANIC11 (arXiv:1107.2136)</a:t>
            </a:r>
          </a:p>
          <a:p>
            <a:r>
              <a:rPr lang="en-US" sz="1200" dirty="0" smtClean="0"/>
              <a:t>ALICE, 1203.2160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098800" y="3188368"/>
            <a:ext cx="23622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39064" y="3477128"/>
            <a:ext cx="2286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19800" y="3352800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CMS B → J/</a:t>
            </a:r>
            <a:r>
              <a:rPr lang="en-US" sz="1200" b="1" i="1" dirty="0" smtClean="0">
                <a:latin typeface="Symbol" pitchFamily="18" charset="2"/>
              </a:rPr>
              <a:t>y</a:t>
            </a:r>
            <a:r>
              <a:rPr lang="en-US" sz="1200" b="1" dirty="0" smtClean="0">
                <a:latin typeface="Symbol" pitchFamily="18" charset="2"/>
              </a:rPr>
              <a:t> </a:t>
            </a:r>
            <a:endParaRPr lang="en-US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273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0908" y="1944188"/>
            <a:ext cx="3468305" cy="24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AdS/CFT and HQ at LHC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D Predictions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B Predictions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625E-75EA-4A7D-A421-8BC4B96426C1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101273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19463"/>
            <a:ext cx="5257800" cy="26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52800" y="4343400"/>
            <a:ext cx="2491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PANIC11 (arXiv:1108.5876)</a:t>
            </a:r>
          </a:p>
          <a:p>
            <a:r>
              <a:rPr lang="en-US" sz="1200" dirty="0" smtClean="0"/>
              <a:t>ALICE, arXiv:1203.2160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096000" y="3138100"/>
            <a:ext cx="685800" cy="276999"/>
          </a:xfrm>
          <a:prstGeom prst="rect">
            <a:avLst/>
          </a:prstGeom>
          <a:noFill/>
          <a:ln w="19050">
            <a:solidFill>
              <a:schemeClr val="accent6">
                <a:lumMod val="75000"/>
                <a:alpha val="70000"/>
              </a:schemeClr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6096000" y="3200400"/>
            <a:ext cx="685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7299288" y="2729049"/>
            <a:ext cx="118872" cy="137160"/>
          </a:xfrm>
          <a:prstGeom prst="rect">
            <a:avLst/>
          </a:prstGeom>
          <a:noFill/>
          <a:ln w="19050">
            <a:solidFill>
              <a:schemeClr val="accent6">
                <a:lumMod val="75000"/>
                <a:alpha val="69000"/>
              </a:schemeClr>
            </a:solidFill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7298488" y="2773512"/>
            <a:ext cx="118872" cy="45720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406309" y="2667000"/>
            <a:ext cx="920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CMS B→J/</a:t>
            </a:r>
            <a:r>
              <a:rPr lang="en-US" sz="1000" b="1" i="1" dirty="0" smtClean="0">
                <a:latin typeface="Symbol" pitchFamily="18" charset="2"/>
              </a:rPr>
              <a:t>y</a:t>
            </a:r>
            <a:endParaRPr lang="en-US" sz="1000" b="1" dirty="0" smtClean="0">
              <a:latin typeface="Symbol" pitchFamily="18" charset="2"/>
            </a:endParaRPr>
          </a:p>
        </p:txBody>
      </p:sp>
      <p:sp>
        <p:nvSpPr>
          <p:cNvPr id="22" name="Content Placeholder 8"/>
          <p:cNvSpPr txBox="1">
            <a:spLocks/>
          </p:cNvSpPr>
          <p:nvPr/>
        </p:nvSpPr>
        <p:spPr>
          <a:xfrm>
            <a:off x="457200" y="48768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AdS HQ Drag appears to oversuppress 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Roughly correct description of B→J/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AdS/CFT Light q E-Loss &amp; Dist.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7A22-20A6-403E-84B8-C9C1C939541C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800600" y="5257800"/>
            <a:ext cx="4114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005400"/>
                </a:solidFill>
              </a:rPr>
              <a:t>Suggests w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angle energy loss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350913"/>
            <a:ext cx="3657600" cy="349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800600" y="4724400"/>
            <a:ext cx="3994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Jo Noronha,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and G </a:t>
            </a:r>
            <a:r>
              <a:rPr lang="en-US" sz="1200" dirty="0" err="1" smtClean="0"/>
              <a:t>Torrieri</a:t>
            </a:r>
            <a:r>
              <a:rPr lang="en-US" sz="1200" dirty="0" smtClean="0"/>
              <a:t>, PRL102 (2009)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5" y="971769"/>
            <a:ext cx="3847963" cy="242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743200" y="5700585"/>
            <a:ext cx="1807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JPhysG38 (2011)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6811" y="1217553"/>
            <a:ext cx="798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0.2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04800" y="5862935"/>
            <a:ext cx="371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 Bragg peak model</a:t>
            </a:r>
          </a:p>
        </p:txBody>
      </p:sp>
      <p:pic>
        <p:nvPicPr>
          <p:cNvPr id="101069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00400"/>
            <a:ext cx="3827534" cy="271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133600" y="4292600"/>
            <a:ext cx="897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2.76 </a:t>
            </a:r>
            <a:r>
              <a:rPr lang="en-US" sz="1400" b="1" dirty="0" err="1" smtClean="0"/>
              <a:t>TeV</a:t>
            </a:r>
            <a:endParaRPr lang="en-US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40E9-1E48-4FA9-8EB9-04D65C835438}" type="slidenum">
              <a:rPr lang="en-US"/>
              <a:pPr/>
              <a:t>53</a:t>
            </a:fld>
            <a:endParaRPr lang="en-US"/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334000"/>
          </a:xfrm>
        </p:spPr>
        <p:txBody>
          <a:bodyPr/>
          <a:lstStyle/>
          <a:p>
            <a:r>
              <a:rPr lang="en-US" dirty="0"/>
              <a:t>But what about the interplay between mass and momentum?</a:t>
            </a:r>
          </a:p>
          <a:p>
            <a:pPr lvl="1"/>
            <a:r>
              <a:rPr lang="en-US" dirty="0"/>
              <a:t>Take ratio of </a:t>
            </a:r>
            <a:r>
              <a:rPr lang="en-US" i="1" dirty="0" smtClean="0"/>
              <a:t>c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pQCD: Mass effects die out with increasing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2">
              <a:buFontTx/>
              <a:buNone/>
            </a:pPr>
            <a:endParaRPr lang="en-US" dirty="0"/>
          </a:p>
          <a:p>
            <a:pPr lvl="3"/>
            <a:r>
              <a:rPr lang="en-US" dirty="0"/>
              <a:t>Ratio starts below 1, asymptotically approaches 1.  Approach is slower for higher quenching</a:t>
            </a:r>
          </a:p>
          <a:p>
            <a:pPr lvl="2"/>
            <a:r>
              <a:rPr lang="en-US" dirty="0"/>
              <a:t>ST: drag independent of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, inversely proportional to mass.  Simple analytic approx. of uniform medium gives</a:t>
            </a:r>
          </a:p>
          <a:p>
            <a:pPr lvl="2">
              <a:buFontTx/>
              <a:buNone/>
            </a:pPr>
            <a:r>
              <a:rPr lang="en-US" dirty="0" err="1"/>
              <a:t>R</a:t>
            </a:r>
            <a:r>
              <a:rPr lang="en-US" i="1" baseline="30000" dirty="0" err="1"/>
              <a:t>cb</a:t>
            </a:r>
            <a:r>
              <a:rPr lang="en-US" baseline="-25000" dirty="0" err="1"/>
              <a:t>pQCD</a:t>
            </a:r>
            <a:r>
              <a:rPr lang="en-US" dirty="0"/>
              <a:t>(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) ~ </a:t>
            </a:r>
            <a:r>
              <a:rPr lang="en-US" i="1" dirty="0" err="1"/>
              <a:t>n</a:t>
            </a:r>
            <a:r>
              <a:rPr lang="en-US" baseline="-25000" dirty="0" err="1"/>
              <a:t>b</a:t>
            </a:r>
            <a:r>
              <a:rPr lang="en-US" dirty="0" err="1"/>
              <a:t>M</a:t>
            </a:r>
            <a:r>
              <a:rPr lang="en-US" baseline="-25000" dirty="0" err="1"/>
              <a:t>c</a:t>
            </a:r>
            <a:r>
              <a:rPr lang="en-US" dirty="0"/>
              <a:t>/</a:t>
            </a:r>
            <a:r>
              <a:rPr lang="en-US" i="1" dirty="0" err="1"/>
              <a:t>n</a:t>
            </a:r>
            <a:r>
              <a:rPr lang="en-US" baseline="-25000" dirty="0" err="1"/>
              <a:t>c</a:t>
            </a:r>
            <a:r>
              <a:rPr lang="en-US" dirty="0" err="1"/>
              <a:t>M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~ M</a:t>
            </a:r>
            <a:r>
              <a:rPr lang="en-US" baseline="-25000" dirty="0"/>
              <a:t>c</a:t>
            </a:r>
            <a:r>
              <a:rPr lang="en-US" dirty="0"/>
              <a:t>/M</a:t>
            </a:r>
            <a:r>
              <a:rPr lang="en-US" baseline="-25000" dirty="0"/>
              <a:t>b </a:t>
            </a:r>
            <a:r>
              <a:rPr lang="en-US" dirty="0"/>
              <a:t>~ .27</a:t>
            </a:r>
          </a:p>
          <a:p>
            <a:pPr lvl="3"/>
            <a:r>
              <a:rPr lang="en-US" dirty="0"/>
              <a:t>Ratio starts below 1; independent of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AdS and pQCD</a:t>
            </a:r>
            <a:endParaRPr lang="en-US" dirty="0"/>
          </a:p>
        </p:txBody>
      </p:sp>
      <p:sp>
        <p:nvSpPr>
          <p:cNvPr id="613380" name="Rectangle 4"/>
          <p:cNvSpPr>
            <a:spLocks noChangeArrowheads="1"/>
          </p:cNvSpPr>
          <p:nvPr/>
        </p:nvSpPr>
        <p:spPr bwMode="auto">
          <a:xfrm>
            <a:off x="1211263" y="3124200"/>
            <a:ext cx="644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R</a:t>
            </a:r>
            <a:r>
              <a:rPr lang="en-US" sz="2400" i="1" baseline="30000" dirty="0" err="1">
                <a:solidFill>
                  <a:srgbClr val="4D4D4D"/>
                </a:solidFill>
              </a:rPr>
              <a:t>cb</a:t>
            </a:r>
            <a:r>
              <a:rPr lang="en-US" sz="2400" baseline="-25000" dirty="0" err="1">
                <a:solidFill>
                  <a:srgbClr val="4D4D4D"/>
                </a:solidFill>
              </a:rPr>
              <a:t>pQCD</a:t>
            </a:r>
            <a:r>
              <a:rPr lang="en-US" sz="2400" dirty="0">
                <a:solidFill>
                  <a:srgbClr val="4D4D4D"/>
                </a:solidFill>
              </a:rPr>
              <a:t>(</a:t>
            </a:r>
            <a:r>
              <a:rPr lang="en-US" sz="2400" dirty="0" err="1">
                <a:solidFill>
                  <a:srgbClr val="4D4D4D"/>
                </a:solidFill>
              </a:rPr>
              <a:t>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>
                <a:solidFill>
                  <a:srgbClr val="4D4D4D"/>
                </a:solidFill>
                <a:latin typeface="Symbol" pitchFamily="18" charset="2"/>
              </a:rPr>
              <a:t>~</a:t>
            </a:r>
            <a:r>
              <a:rPr lang="en-US" sz="2400" dirty="0">
                <a:solidFill>
                  <a:srgbClr val="4D4D4D"/>
                </a:solidFill>
              </a:rPr>
              <a:t> 1 - </a:t>
            </a:r>
            <a:r>
              <a:rPr lang="en-US" sz="2400" dirty="0">
                <a:solidFill>
                  <a:srgbClr val="4D4D4D"/>
                </a:solidFill>
                <a:latin typeface="Symbol" pitchFamily="18" charset="2"/>
              </a:rPr>
              <a:t>a</a:t>
            </a:r>
            <a:r>
              <a:rPr lang="en-US" sz="2400" baseline="-25000" dirty="0">
                <a:solidFill>
                  <a:srgbClr val="4D4D4D"/>
                </a:solidFill>
              </a:rPr>
              <a:t>s</a:t>
            </a:r>
            <a:r>
              <a:rPr lang="en-US" sz="2400" dirty="0">
                <a:solidFill>
                  <a:srgbClr val="4D4D4D"/>
                </a:solidFill>
              </a:rPr>
              <a:t> </a:t>
            </a:r>
            <a:r>
              <a:rPr lang="en-US" sz="2400" i="1" dirty="0">
                <a:solidFill>
                  <a:srgbClr val="4D4D4D"/>
                </a:solidFill>
              </a:rPr>
              <a:t>n</a:t>
            </a:r>
            <a:r>
              <a:rPr lang="en-US" sz="2400" dirty="0">
                <a:solidFill>
                  <a:srgbClr val="4D4D4D"/>
                </a:solidFill>
              </a:rPr>
              <a:t>(</a:t>
            </a:r>
            <a:r>
              <a:rPr lang="en-US" sz="2400" dirty="0" err="1">
                <a:solidFill>
                  <a:srgbClr val="4D4D4D"/>
                </a:solidFill>
              </a:rPr>
              <a:t>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) L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 log(M</a:t>
            </a:r>
            <a:r>
              <a:rPr lang="en-US" sz="2400" baseline="-25000" dirty="0">
                <a:solidFill>
                  <a:srgbClr val="4D4D4D"/>
                </a:solidFill>
              </a:rPr>
              <a:t>b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c</a:t>
            </a:r>
            <a:r>
              <a:rPr lang="en-US" sz="2400" dirty="0">
                <a:solidFill>
                  <a:srgbClr val="4D4D4D"/>
                </a:solidFill>
              </a:rPr>
              <a:t>) (   /</a:t>
            </a:r>
            <a:r>
              <a:rPr lang="en-US" sz="2400" dirty="0" err="1">
                <a:solidFill>
                  <a:srgbClr val="4D4D4D"/>
                </a:solidFill>
              </a:rPr>
              <a:t>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)</a:t>
            </a:r>
            <a:endParaRPr lang="en-US" sz="2400" baseline="-25000" dirty="0">
              <a:solidFill>
                <a:srgbClr val="4D4D4D"/>
              </a:solidFill>
            </a:endParaRPr>
          </a:p>
        </p:txBody>
      </p:sp>
      <p:pic>
        <p:nvPicPr>
          <p:cNvPr id="61338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00" y="3213100"/>
            <a:ext cx="274637" cy="342900"/>
          </a:xfrm>
          <a:prstGeom prst="rect">
            <a:avLst/>
          </a:prstGeom>
          <a:noFill/>
        </p:spPr>
      </p:pic>
      <p:sp>
        <p:nvSpPr>
          <p:cNvPr id="613382" name="Rectangle 6"/>
          <p:cNvSpPr>
            <a:spLocks noChangeArrowheads="1"/>
          </p:cNvSpPr>
          <p:nvPr/>
        </p:nvSpPr>
        <p:spPr bwMode="auto">
          <a:xfrm>
            <a:off x="3683358" y="3607158"/>
            <a:ext cx="4393842" cy="33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3383" name="Rectangle 7"/>
          <p:cNvSpPr>
            <a:spLocks noChangeArrowheads="1"/>
          </p:cNvSpPr>
          <p:nvPr/>
        </p:nvSpPr>
        <p:spPr bwMode="auto">
          <a:xfrm>
            <a:off x="3682284" y="5867400"/>
            <a:ext cx="31242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1314-F8B4-48AD-9D08-EA9A2B71C2B2}" type="datetime1">
              <a:rPr lang="en-US" smtClean="0"/>
              <a:t>5/28/2012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3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3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3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 uiExpand="1" build="p"/>
      <p:bldP spid="613380" grpId="0"/>
      <p:bldP spid="613382" grpId="0" animBg="1"/>
      <p:bldP spid="61338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Energy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posterity: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EE87-4FAD-4DA8-A8FE-DC39E607584F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97177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981200"/>
            <a:ext cx="5638799" cy="403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95800" y="6019800"/>
            <a:ext cx="2693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</a:t>
            </a:r>
            <a:r>
              <a:rPr lang="en-US" sz="1200" i="1" dirty="0" smtClean="0"/>
              <a:t>in preparation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D5B6F-3C1D-4202-8C40-E8FD6ED08399}" type="slidenum">
              <a:rPr lang="en-US"/>
              <a:pPr/>
              <a:t>55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</a:t>
            </a:r>
            <a:r>
              <a:rPr lang="en-US" dirty="0" err="1"/>
              <a:t>R</a:t>
            </a:r>
            <a:r>
              <a:rPr lang="en-US" baseline="30000" dirty="0" err="1"/>
              <a:t>cb</a:t>
            </a:r>
            <a:r>
              <a:rPr lang="en-US" dirty="0"/>
              <a:t> Ratio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7924800" cy="1066800"/>
          </a:xfrm>
        </p:spPr>
        <p:txBody>
          <a:bodyPr/>
          <a:lstStyle/>
          <a:p>
            <a:pPr lvl="2"/>
            <a:r>
              <a:rPr lang="en-US" sz="2000"/>
              <a:t>Wider distribution of AdS/CFT curves due to large </a:t>
            </a:r>
            <a:r>
              <a:rPr lang="en-US" sz="2000" i="1"/>
              <a:t>n</a:t>
            </a:r>
            <a:r>
              <a:rPr lang="en-US" sz="2000"/>
              <a:t>: increased sensitivity to input parameters</a:t>
            </a:r>
          </a:p>
          <a:p>
            <a:pPr lvl="2"/>
            <a:r>
              <a:rPr lang="en-US" sz="2000"/>
              <a:t>Advantage of RHIC: lower T =&gt; higher AdS speed limits</a:t>
            </a:r>
          </a:p>
        </p:txBody>
      </p:sp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3352800" y="5105400"/>
            <a:ext cx="27403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M. </a:t>
            </a:r>
            <a:r>
              <a:rPr lang="en-US" sz="1200" dirty="0" err="1"/>
              <a:t>Gyulassy</a:t>
            </a:r>
            <a:r>
              <a:rPr lang="en-US" sz="1200" dirty="0"/>
              <a:t>, </a:t>
            </a:r>
            <a:r>
              <a:rPr lang="en-US" sz="1200" dirty="0" smtClean="0"/>
              <a:t>JPhysG35 (2008)</a:t>
            </a:r>
            <a:endParaRPr lang="en-US" sz="1200" dirty="0"/>
          </a:p>
        </p:txBody>
      </p:sp>
      <p:pic>
        <p:nvPicPr>
          <p:cNvPr id="590853" name="Picture 5" descr="071025RHICLHCRatioslb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990600"/>
            <a:ext cx="8763000" cy="4254500"/>
          </a:xfrm>
          <a:prstGeom prst="rect">
            <a:avLst/>
          </a:prstGeom>
          <a:noFill/>
        </p:spPr>
      </p:pic>
      <p:sp>
        <p:nvSpPr>
          <p:cNvPr id="590854" name="Text Box 6"/>
          <p:cNvSpPr txBox="1">
            <a:spLocks noChangeArrowheads="1"/>
          </p:cNvSpPr>
          <p:nvPr/>
        </p:nvSpPr>
        <p:spPr bwMode="auto">
          <a:xfrm>
            <a:off x="6003925" y="2613025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pQCD</a:t>
            </a:r>
          </a:p>
        </p:txBody>
      </p:sp>
      <p:sp>
        <p:nvSpPr>
          <p:cNvPr id="590855" name="Text Box 7"/>
          <p:cNvSpPr txBox="1">
            <a:spLocks noChangeArrowheads="1"/>
          </p:cNvSpPr>
          <p:nvPr/>
        </p:nvSpPr>
        <p:spPr bwMode="auto">
          <a:xfrm>
            <a:off x="7158038" y="4267200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AdS/CFT</a:t>
            </a:r>
          </a:p>
        </p:txBody>
      </p:sp>
      <p:sp>
        <p:nvSpPr>
          <p:cNvPr id="590856" name="Text Box 8"/>
          <p:cNvSpPr txBox="1">
            <a:spLocks noChangeArrowheads="1"/>
          </p:cNvSpPr>
          <p:nvPr/>
        </p:nvSpPr>
        <p:spPr bwMode="auto">
          <a:xfrm>
            <a:off x="1752600" y="2879725"/>
            <a:ext cx="912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pQCD</a:t>
            </a:r>
          </a:p>
        </p:txBody>
      </p:sp>
      <p:sp>
        <p:nvSpPr>
          <p:cNvPr id="590857" name="Text Box 9"/>
          <p:cNvSpPr txBox="1">
            <a:spLocks noChangeArrowheads="1"/>
          </p:cNvSpPr>
          <p:nvPr/>
        </p:nvSpPr>
        <p:spPr bwMode="auto">
          <a:xfrm>
            <a:off x="2890838" y="4251325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AdS/CFT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0AA5-D645-41F8-9E95-BB02812383BC}" type="datetime1">
              <a:rPr lang="en-US" smtClean="0"/>
              <a:t>5/28/2012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2080-5505-4C50-9FD5-F457F2FAE778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9594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828800"/>
            <a:ext cx="4191000" cy="349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94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2057400"/>
            <a:ext cx="4876800" cy="302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00400" y="5486400"/>
            <a:ext cx="2239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143000"/>
          </a:xfrm>
        </p:spPr>
        <p:txBody>
          <a:bodyPr/>
          <a:lstStyle/>
          <a:p>
            <a:r>
              <a:rPr lang="en-US" dirty="0" err="1" smtClean="0"/>
              <a:t>Mult</a:t>
            </a:r>
            <a:r>
              <a:rPr lang="en-US" dirty="0" smtClean="0"/>
              <a:t>. Obs. at LHC?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3657600"/>
            <a:ext cx="4800600" cy="2895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Are pQCD predictions of </a:t>
            </a:r>
            <a:r>
              <a:rPr lang="en-US" b="1" i="1" dirty="0" smtClean="0"/>
              <a:t>both </a:t>
            </a:r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&amp; v</a:t>
            </a:r>
            <a:r>
              <a:rPr lang="en-US" baseline="-25000" dirty="0" smtClean="0"/>
              <a:t>2</a:t>
            </a:r>
            <a:r>
              <a:rPr lang="en-US" dirty="0" smtClean="0"/>
              <a:t> consistent with data?  At 100 </a:t>
            </a:r>
            <a:r>
              <a:rPr lang="en-US" dirty="0" err="1" smtClean="0"/>
              <a:t>GeV</a:t>
            </a:r>
            <a:r>
              <a:rPr lang="en-US" dirty="0" smtClean="0"/>
              <a:t>/c?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72E73-7D64-4EBC-938B-5D9C6D830499}" type="datetime1">
              <a:rPr lang="en-US" smtClean="0"/>
              <a:t>5/28/2012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958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6526"/>
            <a:ext cx="554399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846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58737"/>
            <a:ext cx="2650231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706162"/>
            <a:ext cx="3276600" cy="315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3400" y="3761601"/>
            <a:ext cx="1427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Jia</a:t>
            </a:r>
            <a:r>
              <a:rPr lang="en-US" sz="1200" dirty="0" smtClean="0"/>
              <a:t>, ATLAS, QM11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6581001"/>
            <a:ext cx="2331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Wenger, private communication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4805" y="3195935"/>
            <a:ext cx="1478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 </a:t>
            </a:r>
            <a:r>
              <a:rPr lang="en-US" sz="1200" dirty="0" err="1" smtClean="0"/>
              <a:t>Jia</a:t>
            </a:r>
            <a:r>
              <a:rPr lang="en-US" sz="1200" dirty="0" smtClean="0"/>
              <a:t>, WAH, J Liao,</a:t>
            </a:r>
          </a:p>
          <a:p>
            <a:r>
              <a:rPr lang="en-US" sz="1200" dirty="0" smtClean="0"/>
              <a:t>arXiv:1101.0290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48600" y="2362200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RHIC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7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dirty="0" smtClean="0"/>
              <a:t>Motivating High Momentum Probes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2E53-C2F9-4D3D-A6F3-5614D119F80B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525" y="6388925"/>
            <a:ext cx="304800" cy="4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1066800" y="3657600"/>
            <a:ext cx="1600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9123163">
            <a:off x="543297" y="3399566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Probe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5334000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Medium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967" y="5334000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Quark and Gluon E-Loss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78E5-6645-472E-A4A5-18880CBB7602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707" y="942201"/>
            <a:ext cx="365969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000" y="4523522"/>
            <a:ext cx="2028119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E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</a:p>
          <a:p>
            <a:endParaRPr lang="en-US" sz="1000" baseline="30000" dirty="0" smtClean="0">
              <a:solidFill>
                <a:srgbClr val="4D4D4D"/>
              </a:solidFill>
            </a:endParaRPr>
          </a:p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(2E)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  <a:endParaRPr lang="en-US" sz="2000" dirty="0" smtClean="0">
              <a:solidFill>
                <a:srgbClr val="4D4D4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3410" y="6027003"/>
            <a:ext cx="2172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9840A"/>
                </a:solidFill>
              </a:rPr>
              <a:t>See also </a:t>
            </a:r>
            <a:r>
              <a:rPr lang="en-US" sz="1200" dirty="0" err="1" smtClean="0">
                <a:solidFill>
                  <a:srgbClr val="09840A"/>
                </a:solidFill>
              </a:rPr>
              <a:t>Marquet</a:t>
            </a:r>
            <a:r>
              <a:rPr lang="en-US" sz="1200" dirty="0" smtClean="0">
                <a:solidFill>
                  <a:srgbClr val="09840A"/>
                </a:solidFill>
              </a:rPr>
              <a:t> and </a:t>
            </a:r>
            <a:r>
              <a:rPr lang="en-US" sz="1200" dirty="0" err="1" smtClean="0">
                <a:solidFill>
                  <a:srgbClr val="09840A"/>
                </a:solidFill>
              </a:rPr>
              <a:t>Renk</a:t>
            </a:r>
            <a:r>
              <a:rPr lang="en-US" sz="1200" dirty="0" smtClean="0">
                <a:solidFill>
                  <a:srgbClr val="09840A"/>
                </a:solidFill>
              </a:rPr>
              <a:t>, </a:t>
            </a:r>
          </a:p>
          <a:p>
            <a:r>
              <a:rPr lang="en-US" sz="1200" dirty="0" smtClean="0">
                <a:solidFill>
                  <a:srgbClr val="09840A"/>
                </a:solidFill>
              </a:rPr>
              <a:t>PLB685 (2010), and</a:t>
            </a:r>
          </a:p>
          <a:p>
            <a:r>
              <a:rPr lang="en-US" sz="1200" dirty="0" err="1" smtClean="0">
                <a:solidFill>
                  <a:srgbClr val="09840A"/>
                </a:solidFill>
              </a:rPr>
              <a:t>Jia</a:t>
            </a:r>
            <a:r>
              <a:rPr lang="en-US" sz="1200" dirty="0" smtClean="0">
                <a:solidFill>
                  <a:srgbClr val="09840A"/>
                </a:solidFill>
              </a:rPr>
              <a:t>, WAH, and Liao, </a:t>
            </a:r>
          </a:p>
          <a:p>
            <a:r>
              <a:rPr lang="en-US" sz="1200" dirty="0" smtClean="0">
                <a:solidFill>
                  <a:srgbClr val="09840A"/>
                </a:solidFill>
              </a:rPr>
              <a:t>arXiv:1101.0290, for v</a:t>
            </a:r>
            <a:r>
              <a:rPr lang="en-US" sz="1200" baseline="-25000" dirty="0" smtClean="0">
                <a:solidFill>
                  <a:srgbClr val="09840A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410200"/>
            <a:ext cx="2765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Gubser</a:t>
            </a:r>
            <a:r>
              <a:rPr lang="en-US" sz="1200" dirty="0" smtClean="0"/>
              <a:t> et al., JHEP0810 (2008)</a:t>
            </a:r>
          </a:p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  <a:p>
            <a:r>
              <a:rPr lang="en-US" sz="1200" dirty="0" smtClean="0"/>
              <a:t>Arnold and </a:t>
            </a:r>
            <a:r>
              <a:rPr lang="en-US" sz="1200" dirty="0" err="1" smtClean="0"/>
              <a:t>Vaman</a:t>
            </a:r>
            <a:r>
              <a:rPr lang="en-US" sz="1200" dirty="0" smtClean="0"/>
              <a:t>, JHEP 1104 (2011)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00" y="4218801"/>
            <a:ext cx="1432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SS </a:t>
            </a:r>
            <a:r>
              <a:rPr lang="en-US" sz="1200" dirty="0" err="1" smtClean="0"/>
              <a:t>Gubser</a:t>
            </a:r>
            <a:r>
              <a:rPr lang="en-US" sz="1200" dirty="0" smtClean="0"/>
              <a:t>, QM08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066800"/>
            <a:ext cx="4191000" cy="259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705600" y="3741090"/>
            <a:ext cx="2154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Chesler</a:t>
            </a:r>
            <a:r>
              <a:rPr lang="en-US" sz="1200" dirty="0" smtClean="0"/>
              <a:t> et al., PRD79 (2009)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495800" y="4267200"/>
            <a:ext cx="4267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 quarks and gluons: generic Bragg peak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Leads to lack of T dependence?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 Radiation</a:t>
            </a:r>
          </a:p>
          <a:p>
            <a:pPr lvl="1"/>
            <a:r>
              <a:rPr lang="en-US" dirty="0" smtClean="0"/>
              <a:t>Weakly-coupled plasma</a:t>
            </a:r>
          </a:p>
          <a:p>
            <a:pPr lvl="2"/>
            <a:r>
              <a:rPr lang="en-US" dirty="0" smtClean="0"/>
              <a:t>Medium organizes into Debye-screened centers</a:t>
            </a:r>
          </a:p>
          <a:p>
            <a:pPr lvl="1"/>
            <a:r>
              <a:rPr lang="en-US" dirty="0" smtClean="0"/>
              <a:t>T ~ 350 (450) </a:t>
            </a:r>
            <a:r>
              <a:rPr lang="en-US" dirty="0" err="1" smtClean="0"/>
              <a:t>MeV</a:t>
            </a:r>
            <a:r>
              <a:rPr lang="en-US" dirty="0" smtClean="0"/>
              <a:t>, g ~ 1.9 (1.8)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</a:t>
            </a:r>
            <a:r>
              <a:rPr lang="en-US" dirty="0" err="1" smtClean="0"/>
              <a:t>gT</a:t>
            </a:r>
            <a:r>
              <a:rPr lang="en-US" dirty="0" smtClean="0"/>
              <a:t> ~ 0.7 (0.8)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~ 1/g</a:t>
            </a:r>
            <a:r>
              <a:rPr lang="en-US" baseline="30000" dirty="0" smtClean="0"/>
              <a:t>2</a:t>
            </a:r>
            <a:r>
              <a:rPr lang="en-US" dirty="0" smtClean="0"/>
              <a:t>T ~ 0.8 (0.7) fm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r>
              <a:rPr lang="en-US" baseline="-25000" dirty="0" err="1" smtClean="0"/>
              <a:t>u</a:t>
            </a:r>
            <a:r>
              <a:rPr lang="en-US" baseline="-25000" dirty="0" err="1" smtClean="0"/>
              <a:t>,</a:t>
            </a:r>
            <a:r>
              <a:rPr lang="en-US" baseline="-25000" dirty="0" err="1" smtClean="0"/>
              <a:t>Pb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~ 6 fm</a:t>
            </a:r>
          </a:p>
          <a:p>
            <a:pPr lvl="1"/>
            <a:r>
              <a:rPr lang="en-US" dirty="0" smtClean="0"/>
              <a:t>1/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&lt;&lt;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&lt;&lt; L</a:t>
            </a:r>
          </a:p>
          <a:p>
            <a:pPr lvl="2"/>
            <a:r>
              <a:rPr lang="en-US" dirty="0" smtClean="0"/>
              <a:t>multiple coherent emission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9179-50C9-4071-A7C3-2ECC5EB48117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24400" y="5332926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5400"/>
                </a:solidFill>
              </a:rPr>
              <a:t>Bethe-</a:t>
            </a:r>
            <a:r>
              <a:rPr lang="en-US" sz="2800" dirty="0" err="1" smtClean="0">
                <a:solidFill>
                  <a:srgbClr val="005400"/>
                </a:solidFill>
              </a:rPr>
              <a:t>Heitler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dp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/</a:t>
            </a:r>
            <a:r>
              <a:rPr lang="en-US" sz="2400" dirty="0" err="1">
                <a:solidFill>
                  <a:srgbClr val="4D4D4D"/>
                </a:solidFill>
              </a:rPr>
              <a:t>dt</a:t>
            </a:r>
            <a:r>
              <a:rPr lang="en-US" sz="2400" dirty="0">
                <a:solidFill>
                  <a:srgbClr val="4D4D4D"/>
                </a:solidFill>
              </a:rPr>
              <a:t> ~ -(T</a:t>
            </a:r>
            <a:r>
              <a:rPr lang="en-US" sz="2400" baseline="30000" dirty="0">
                <a:solidFill>
                  <a:srgbClr val="4D4D4D"/>
                </a:solidFill>
              </a:rPr>
              <a:t>3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endParaRPr lang="en-US" sz="2400" dirty="0">
              <a:solidFill>
                <a:srgbClr val="4D4D4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304800" y="5282484"/>
            <a:ext cx="5334000" cy="1283595"/>
            <a:chOff x="4419600" y="5193405"/>
            <a:chExt cx="5334000" cy="128359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19600" y="5257800"/>
              <a:ext cx="533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 smtClean="0">
                  <a:solidFill>
                    <a:srgbClr val="005400"/>
                  </a:solidFill>
                </a:rPr>
                <a:t>LPM</a:t>
              </a:r>
              <a:endParaRPr lang="en-US" sz="2800" dirty="0">
                <a:solidFill>
                  <a:srgbClr val="005400"/>
                </a:solidFill>
              </a:endParaRPr>
            </a:p>
            <a:p>
              <a:pPr marL="1143000" lvl="2" indent="-228600">
                <a:spcBef>
                  <a:spcPct val="20000"/>
                </a:spcBef>
              </a:pPr>
              <a:r>
                <a:rPr lang="en-US" sz="2400" dirty="0" err="1">
                  <a:solidFill>
                    <a:srgbClr val="4D4D4D"/>
                  </a:solidFill>
                </a:rPr>
                <a:t>dp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dt</a:t>
              </a:r>
              <a:r>
                <a:rPr lang="en-US" sz="2400" dirty="0">
                  <a:solidFill>
                    <a:srgbClr val="4D4D4D"/>
                  </a:solidFill>
                </a:rPr>
                <a:t> ~ -LT</a:t>
              </a:r>
              <a:r>
                <a:rPr lang="en-US" sz="2400" baseline="30000" dirty="0">
                  <a:solidFill>
                    <a:srgbClr val="4D4D4D"/>
                  </a:solidFill>
                </a:rPr>
                <a:t>3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 smtClean="0">
                  <a:solidFill>
                    <a:srgbClr val="4D4D4D"/>
                  </a:solidFill>
                </a:rPr>
                <a:t>)</a:t>
              </a:r>
              <a:endParaRPr lang="en-US" sz="2400" dirty="0">
                <a:solidFill>
                  <a:srgbClr val="4D4D4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00600" y="5193405"/>
              <a:ext cx="3962400" cy="11430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5105400" y="3276600"/>
            <a:ext cx="4102414" cy="1752600"/>
            <a:chOff x="1066800" y="1905000"/>
            <a:chExt cx="4102414" cy="17526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1905000"/>
              <a:ext cx="4038600" cy="137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057400" y="3380601"/>
              <a:ext cx="3111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Levai</a:t>
              </a:r>
              <a:r>
                <a:rPr lang="en-US" sz="1200" dirty="0" smtClean="0"/>
                <a:t>, and </a:t>
              </a:r>
              <a:r>
                <a:rPr lang="en-US" sz="1200" dirty="0" err="1" smtClean="0"/>
                <a:t>Vitev</a:t>
              </a:r>
              <a:r>
                <a:rPr lang="en-US" sz="1200" dirty="0" smtClean="0"/>
                <a:t>, NPB571 (2000)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Qual</a:t>
            </a:r>
            <a:r>
              <a:rPr lang="en-US" dirty="0" smtClean="0"/>
              <a:t> Norm of R</a:t>
            </a:r>
            <a:r>
              <a:rPr lang="en-US" baseline="-25000" dirty="0" smtClean="0"/>
              <a:t>AA</a:t>
            </a:r>
            <a:r>
              <a:rPr lang="en-US" dirty="0" smtClean="0"/>
              <a:t> From RHIC to LHC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95F3-AF26-42C2-BB2F-B21A9C5285AC}" type="datetime1">
              <a:rPr lang="en-US" smtClean="0"/>
              <a:t>5/28/2012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9635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475601"/>
            <a:ext cx="4019550" cy="400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281998" y="5514201"/>
            <a:ext cx="2862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arXiv:1104.4958</a:t>
            </a:r>
          </a:p>
        </p:txBody>
      </p:sp>
      <p:sp>
        <p:nvSpPr>
          <p:cNvPr id="10" name="Content Placeholder 22"/>
          <p:cNvSpPr txBox="1">
            <a:spLocks/>
          </p:cNvSpPr>
          <p:nvPr/>
        </p:nvSpPr>
        <p:spPr>
          <a:xfrm>
            <a:off x="152400" y="5943600"/>
            <a:ext cx="9296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Suppression from RHIC to LHC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generically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increases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0" y="1066800"/>
            <a:ext cx="4572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 QGP density scales with observed particle multiplicity: ~2.5x more dense than RHIC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969925"/>
            <a:ext cx="4343400" cy="28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2400" y="5537594"/>
            <a:ext cx="1694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ALICE, PRL105,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Strongly Coupled Qualitative Successes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5592-2B5C-4B1B-BB50-B4D08CF3F034}" type="datetime1">
              <a:rPr lang="en-US" smtClean="0"/>
              <a:t>5/28/2012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61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5029200" y="838200"/>
            <a:ext cx="4572000" cy="2865438"/>
            <a:chOff x="4572000" y="1600200"/>
            <a:chExt cx="4572000" cy="2865438"/>
          </a:xfrm>
        </p:grpSpPr>
        <p:graphicFrame>
          <p:nvGraphicFramePr>
            <p:cNvPr id="14" name="Object 6"/>
            <p:cNvGraphicFramePr>
              <a:graphicFrameLocks noChangeAspect="1"/>
            </p:cNvGraphicFramePr>
            <p:nvPr/>
          </p:nvGraphicFramePr>
          <p:xfrm>
            <a:off x="4724400" y="1600200"/>
            <a:ext cx="3963229" cy="2590800"/>
          </p:xfrm>
          <a:graphic>
            <a:graphicData uri="http://schemas.openxmlformats.org/presentationml/2006/ole">
              <p:oleObj spid="_x0000_s1013762" name="Bitmap Image" r:id="rId3" imgW="6744641" imgH="4409524" progId="PBrush">
                <p:embed/>
              </p:oleObj>
            </a:graphicData>
          </a:graphic>
        </p:graphicFrame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4572000" y="4191000"/>
              <a:ext cx="4572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T. Hirano and M. </a:t>
              </a:r>
              <a:r>
                <a:rPr lang="en-US" sz="1200" dirty="0" err="1"/>
                <a:t>Gyulassy</a:t>
              </a:r>
              <a:r>
                <a:rPr lang="en-US" sz="1200" dirty="0"/>
                <a:t>, </a:t>
              </a:r>
              <a:r>
                <a:rPr lang="en-US" sz="1200" dirty="0" err="1"/>
                <a:t>Nucl</a:t>
              </a:r>
              <a:r>
                <a:rPr lang="en-US" sz="1200" dirty="0"/>
                <a:t>. Phys. </a:t>
              </a:r>
              <a:r>
                <a:rPr lang="en-US" sz="1200" b="1" dirty="0"/>
                <a:t>A69</a:t>
              </a:r>
              <a:r>
                <a:rPr lang="en-US" sz="1200" dirty="0"/>
                <a:t>:71-94 (2006)</a:t>
              </a: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0" y="990600"/>
            <a:ext cx="4419600" cy="2590800"/>
            <a:chOff x="-191452" y="1524000"/>
            <a:chExt cx="5935027" cy="3933196"/>
          </a:xfrm>
        </p:grpSpPr>
        <p:graphicFrame>
          <p:nvGraphicFramePr>
            <p:cNvPr id="17" name="Object 13"/>
            <p:cNvGraphicFramePr>
              <a:graphicFrameLocks noChangeAspect="1"/>
            </p:cNvGraphicFramePr>
            <p:nvPr/>
          </p:nvGraphicFramePr>
          <p:xfrm>
            <a:off x="0" y="1524000"/>
            <a:ext cx="5743575" cy="3743325"/>
          </p:xfrm>
          <a:graphic>
            <a:graphicData uri="http://schemas.openxmlformats.org/presentationml/2006/ole">
              <p:oleObj spid="_x0000_s1013763" name="Bitmap Image" r:id="rId4" imgW="5742857" imgH="3742857" progId="PBrush">
                <p:embed/>
              </p:oleObj>
            </a:graphicData>
          </a:graphic>
        </p:graphicFrame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-191452" y="5087124"/>
              <a:ext cx="2312214" cy="370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 err="1" smtClean="0"/>
                <a:t>Blaizot</a:t>
              </a:r>
              <a:r>
                <a:rPr lang="en-US" sz="1200" dirty="0" smtClean="0"/>
                <a:t> et al., JHEP0706</a:t>
              </a:r>
              <a:endParaRPr lang="en-US" sz="1200" dirty="0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762000" y="4356100"/>
              <a:ext cx="472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116229" y="3763678"/>
              <a:ext cx="1182487" cy="411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 err="1">
                  <a:latin typeface="Arial" charset="0"/>
                </a:rPr>
                <a:t>AdS</a:t>
              </a:r>
              <a:r>
                <a:rPr lang="en-US" sz="1400" b="1" dirty="0">
                  <a:latin typeface="Arial" charset="0"/>
                </a:rPr>
                <a:t>/CFT</a:t>
              </a:r>
            </a:p>
          </p:txBody>
        </p:sp>
      </p:grpSp>
      <p:grpSp>
        <p:nvGrpSpPr>
          <p:cNvPr id="8" name="Group 30"/>
          <p:cNvGrpSpPr/>
          <p:nvPr/>
        </p:nvGrpSpPr>
        <p:grpSpPr>
          <a:xfrm>
            <a:off x="4876800" y="3765131"/>
            <a:ext cx="3844012" cy="3091572"/>
            <a:chOff x="4876800" y="3765131"/>
            <a:chExt cx="3844012" cy="3091572"/>
          </a:xfrm>
        </p:grpSpPr>
        <p:pic>
          <p:nvPicPr>
            <p:cNvPr id="121864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AED5FF"/>
                </a:clrFrom>
                <a:clrTo>
                  <a:srgbClr val="AED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800" y="3765131"/>
              <a:ext cx="3200400" cy="2940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Box 25"/>
            <p:cNvSpPr txBox="1"/>
            <p:nvPr/>
          </p:nvSpPr>
          <p:spPr>
            <a:xfrm>
              <a:off x="5486400" y="6579704"/>
              <a:ext cx="32344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Betz, </a:t>
              </a:r>
              <a:r>
                <a:rPr lang="en-US" sz="1200" dirty="0" err="1" smtClean="0"/>
                <a:t>Gyulassy</a:t>
              </a:r>
              <a:r>
                <a:rPr lang="en-US" sz="1200" dirty="0" smtClean="0"/>
                <a:t>, Noronha, </a:t>
              </a:r>
              <a:r>
                <a:rPr lang="en-US" sz="1200" dirty="0" err="1" smtClean="0"/>
                <a:t>Torrieri</a:t>
              </a:r>
              <a:r>
                <a:rPr lang="en-US" sz="1200" dirty="0" smtClean="0"/>
                <a:t>, 0807.4526</a:t>
              </a:r>
            </a:p>
          </p:txBody>
        </p:sp>
      </p:grpSp>
      <p:grpSp>
        <p:nvGrpSpPr>
          <p:cNvPr id="9" name="Group 29"/>
          <p:cNvGrpSpPr/>
          <p:nvPr/>
        </p:nvGrpSpPr>
        <p:grpSpPr>
          <a:xfrm>
            <a:off x="990600" y="3601649"/>
            <a:ext cx="3994929" cy="3141514"/>
            <a:chOff x="990600" y="3601649"/>
            <a:chExt cx="3994929" cy="3141514"/>
          </a:xfrm>
        </p:grpSpPr>
        <p:sp>
          <p:nvSpPr>
            <p:cNvPr id="22" name="TextBox 21"/>
            <p:cNvSpPr txBox="1"/>
            <p:nvPr/>
          </p:nvSpPr>
          <p:spPr>
            <a:xfrm>
              <a:off x="3276600" y="6237564"/>
              <a:ext cx="17089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STAR, PRL102 (2009)</a:t>
              </a:r>
            </a:p>
          </p:txBody>
        </p:sp>
        <p:pic>
          <p:nvPicPr>
            <p:cNvPr id="121866" name="Picture 1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AED5FF"/>
                </a:clrFrom>
                <a:clrTo>
                  <a:srgbClr val="AED5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90600" y="3601649"/>
              <a:ext cx="2971800" cy="314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Published Results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343400" cy="53340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NB: ALICE unmeasured p + p interpolation &gt; LO pQCD</a:t>
            </a:r>
          </a:p>
          <a:p>
            <a:pPr lvl="1"/>
            <a:r>
              <a:rPr lang="en-US" dirty="0" smtClean="0"/>
              <a:t>Also, small reported </a:t>
            </a:r>
            <a:r>
              <a:rPr lang="en-US" dirty="0" err="1" smtClean="0"/>
              <a:t>unc</a:t>
            </a:r>
            <a:r>
              <a:rPr lang="en-US" dirty="0" smtClean="0"/>
              <a:t>. in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bin</a:t>
            </a:r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2"/>
            <a:r>
              <a:rPr lang="en-US" dirty="0" smtClean="0"/>
              <a:t>Fluctuations important at large centralities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6D70B-A3F6-4CCD-8114-162BD12E0DA0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96665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990600"/>
            <a:ext cx="3962400" cy="53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953000" y="6096000"/>
            <a:ext cx="171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arXiv:1104.4958</a:t>
            </a:r>
          </a:p>
        </p:txBody>
      </p:sp>
      <p:pic>
        <p:nvPicPr>
          <p:cNvPr id="98713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30" y="4114800"/>
            <a:ext cx="424337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dirty="0" smtClean="0"/>
              <a:t> has </a:t>
            </a:r>
            <a:r>
              <a:rPr lang="en-US" b="1" i="1" dirty="0" smtClean="0"/>
              <a:t>huge</a:t>
            </a:r>
            <a:r>
              <a:rPr lang="en-US" dirty="0" smtClean="0"/>
              <a:t> effect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&lt;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&gt;</a:t>
            </a:r>
            <a:r>
              <a:rPr lang="en-US" baseline="-25000" dirty="0" err="1" smtClean="0"/>
              <a:t>rad,pQCD</a:t>
            </a:r>
            <a:r>
              <a:rPr lang="en-US" dirty="0" smtClean="0"/>
              <a:t> ~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3</a:t>
            </a:r>
            <a:r>
              <a:rPr lang="en-US" dirty="0" smtClean="0"/>
              <a:t>; &lt;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&gt;</a:t>
            </a:r>
            <a:r>
              <a:rPr lang="en-US" baseline="-25000" dirty="0" err="1" smtClean="0"/>
              <a:t>el,pQCD</a:t>
            </a:r>
            <a:r>
              <a:rPr lang="en-US" dirty="0" smtClean="0"/>
              <a:t> ~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Role of running coupling, irreducible uncertainty from non-pert. physics?</a:t>
            </a:r>
          </a:p>
          <a:p>
            <a:pPr lvl="1"/>
            <a:r>
              <a:rPr lang="en-US" dirty="0" smtClean="0"/>
              <a:t>Nontrivial changes from better elastic treatment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4FBE-3AA6-44D0-AC42-8B7E3B02077B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916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371600"/>
            <a:ext cx="775909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239000" y="4980801"/>
            <a:ext cx="1618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 Wicks, PhD 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Quantifying Sensitivity to Geometry 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2332037"/>
            <a:ext cx="4038600" cy="4525963"/>
          </a:xfrm>
        </p:spPr>
        <p:txBody>
          <a:bodyPr/>
          <a:lstStyle/>
          <a:p>
            <a:pPr lvl="1"/>
            <a:r>
              <a:rPr lang="en-US" dirty="0" smtClean="0"/>
              <a:t>KLN CGC vs. WS </a:t>
            </a:r>
            <a:r>
              <a:rPr lang="en-US" dirty="0" err="1" smtClean="0"/>
              <a:t>Glaub</a:t>
            </a:r>
            <a:r>
              <a:rPr lang="en-US" dirty="0" smtClean="0"/>
              <a:t>. and rotating RP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3352800"/>
            <a:ext cx="4038600" cy="1066800"/>
          </a:xfrm>
        </p:spPr>
        <p:txBody>
          <a:bodyPr/>
          <a:lstStyle/>
          <a:p>
            <a:pPr lvl="1"/>
            <a:r>
              <a:rPr lang="en-US" dirty="0" smtClean="0"/>
              <a:t>Effect not large enough for pQCD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2CC9-0FF7-4A6F-A060-B3FE8A73BE51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143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Effects of geom. on, e.g. v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might be quite large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4343400"/>
            <a:ext cx="3196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Possibly truly extreme</a:t>
            </a:r>
          </a:p>
          <a:p>
            <a:r>
              <a:rPr lang="en-US" sz="2400" dirty="0" smtClean="0"/>
              <a:t>initial geometry?</a:t>
            </a:r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3581400" y="5410200"/>
            <a:ext cx="5562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0200" lvl="3" indent="-2286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 also </a:t>
            </a:r>
            <a:r>
              <a:rPr lang="en-US" dirty="0" err="1" smtClean="0"/>
              <a:t>Renk</a:t>
            </a:r>
            <a:r>
              <a:rPr lang="en-US" dirty="0" smtClean="0"/>
              <a:t> et al., PRC83 (2011), </a:t>
            </a:r>
            <a:r>
              <a:rPr lang="en-US" dirty="0" err="1" smtClean="0"/>
              <a:t>Jia</a:t>
            </a:r>
            <a:r>
              <a:rPr lang="en-US" dirty="0" smtClean="0"/>
              <a:t>, WH, Liao, 1101.0290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77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76400"/>
            <a:ext cx="499199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28600" y="5867400"/>
            <a:ext cx="3830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Betz,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and </a:t>
            </a:r>
            <a:r>
              <a:rPr lang="en-US" sz="1200" dirty="0" err="1" smtClean="0"/>
              <a:t>Torrieri</a:t>
            </a:r>
            <a:r>
              <a:rPr lang="en-US" sz="1200" dirty="0" smtClean="0"/>
              <a:t>, arXiv:1102.5416 [</a:t>
            </a:r>
            <a:r>
              <a:rPr lang="en-US" sz="1200" dirty="0" err="1" smtClean="0"/>
              <a:t>nucl-th</a:t>
            </a:r>
            <a:r>
              <a:rPr lang="en-US" sz="1200" dirty="0" smtClean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Quantification of Collinear Uncertainty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r>
              <a:rPr lang="en-US" dirty="0" smtClean="0"/>
              <a:t>Factor ~ 3 uncertainty in extracted medium density!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qhat</a:t>
            </a:r>
            <a:r>
              <a:rPr lang="en-US" dirty="0" smtClean="0"/>
              <a:t>” values from </a:t>
            </a:r>
            <a:r>
              <a:rPr lang="en-US" i="1" dirty="0" smtClean="0"/>
              <a:t>different formalisms</a:t>
            </a:r>
            <a:r>
              <a:rPr lang="en-US" dirty="0" smtClean="0"/>
              <a:t> </a:t>
            </a:r>
            <a:r>
              <a:rPr lang="en-US" b="1" dirty="0" smtClean="0"/>
              <a:t>consistent</a:t>
            </a:r>
            <a:r>
              <a:rPr lang="en-US" dirty="0" smtClean="0"/>
              <a:t> w/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unc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6040-B10E-4126-A8B8-E7EF9511B110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84539"/>
            <a:ext cx="439571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48118" y="2743200"/>
            <a:ext cx="4343400" cy="346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05200" y="6019800"/>
            <a:ext cx="2346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B Cole, PRC81, 2010</a:t>
            </a:r>
            <a:endParaRPr lang="en-US" sz="1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Coll. Approx. and Constrained 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/>
          <a:lstStyle/>
          <a:p>
            <a:pPr lvl="0">
              <a:defRPr/>
            </a:pPr>
            <a:r>
              <a:rPr lang="en-US" sz="2800" dirty="0" smtClean="0"/>
              <a:t>Fix </a:t>
            </a:r>
            <a:r>
              <a:rPr lang="en-US" sz="2800" dirty="0" err="1" smtClean="0"/>
              <a:t>dN</a:t>
            </a:r>
            <a:r>
              <a:rPr lang="en-US" sz="2800" baseline="-25000" dirty="0" err="1" smtClean="0"/>
              <a:t>g</a:t>
            </a:r>
            <a:r>
              <a:rPr lang="en-US" sz="2800" dirty="0" smtClean="0"/>
              <a:t>/</a:t>
            </a:r>
            <a:r>
              <a:rPr lang="en-US" sz="2800" dirty="0" err="1" smtClean="0"/>
              <a:t>dy</a:t>
            </a:r>
            <a:r>
              <a:rPr lang="en-US" sz="2800" dirty="0" smtClean="0"/>
              <a:t> from R</a:t>
            </a:r>
            <a:r>
              <a:rPr lang="en-US" sz="2800" baseline="-25000" dirty="0" smtClean="0"/>
              <a:t>AA</a:t>
            </a:r>
            <a:r>
              <a:rPr lang="en-US" sz="2800" dirty="0" smtClean="0"/>
              <a:t>, calculate v</a:t>
            </a:r>
            <a:r>
              <a:rPr lang="en-US" sz="2800" baseline="-25000" dirty="0" smtClean="0"/>
              <a:t>2</a:t>
            </a:r>
          </a:p>
          <a:p>
            <a:pPr lvl="1">
              <a:defRPr/>
            </a:pPr>
            <a:r>
              <a:rPr lang="en-US" sz="2400" dirty="0" smtClean="0"/>
              <a:t>Expect: larger 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for smaller opening angle</a:t>
            </a:r>
          </a:p>
          <a:p>
            <a:pPr lvl="2">
              <a:defRPr/>
            </a:pPr>
            <a:r>
              <a:rPr lang="en-US" sz="2000" dirty="0" err="1" smtClean="0">
                <a:latin typeface="Symbol" pitchFamily="18" charset="2"/>
              </a:rPr>
              <a:t>t</a:t>
            </a:r>
            <a:r>
              <a:rPr lang="en-US" sz="2000" baseline="-25000" dirty="0" err="1" smtClean="0"/>
              <a:t>coh</a:t>
            </a:r>
            <a:r>
              <a:rPr lang="en-US" sz="2000" dirty="0" smtClean="0"/>
              <a:t> = </a:t>
            </a:r>
            <a:r>
              <a:rPr lang="en-US" sz="2000" dirty="0" err="1" smtClean="0"/>
              <a:t>xE</a:t>
            </a:r>
            <a:r>
              <a:rPr lang="en-US" sz="2000" dirty="0" smtClean="0"/>
              <a:t>/k</a:t>
            </a:r>
            <a:r>
              <a:rPr lang="en-US" sz="2000" baseline="-25000" dirty="0" smtClean="0"/>
              <a:t>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larger for smaller </a:t>
            </a:r>
            <a:r>
              <a:rPr lang="en-US" sz="2000" dirty="0" err="1" smtClean="0">
                <a:latin typeface="Symbol" pitchFamily="18" charset="2"/>
              </a:rPr>
              <a:t>q</a:t>
            </a:r>
            <a:r>
              <a:rPr lang="en-US" sz="2000" baseline="-25000" dirty="0" err="1" smtClean="0"/>
              <a:t>max</a:t>
            </a:r>
            <a:endParaRPr lang="en-US" sz="2000" dirty="0" smtClean="0"/>
          </a:p>
          <a:p>
            <a:pPr lvl="3">
              <a:defRPr/>
            </a:pPr>
            <a:r>
              <a:rPr lang="en-US" sz="1600" dirty="0" smtClean="0"/>
              <a:t>more paths in deep LPM (</a:t>
            </a:r>
            <a:r>
              <a:rPr lang="en-US" sz="1600" dirty="0" smtClean="0">
                <a:latin typeface="Symbol" pitchFamily="18" charset="2"/>
              </a:rPr>
              <a:t>D</a:t>
            </a:r>
            <a:r>
              <a:rPr lang="en-US" sz="1600" dirty="0" smtClean="0"/>
              <a:t>E ~ L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 region</a:t>
            </a:r>
          </a:p>
          <a:p>
            <a:pPr lvl="3"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2">
              <a:defRPr/>
            </a:pPr>
            <a:endParaRPr lang="en-US" dirty="0" smtClean="0"/>
          </a:p>
          <a:p>
            <a:pPr lvl="3"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3">
              <a:buNone/>
              <a:defRPr/>
            </a:pPr>
            <a:endParaRPr lang="en-US" sz="1600" dirty="0" smtClean="0"/>
          </a:p>
          <a:p>
            <a:pPr lvl="3">
              <a:defRPr/>
            </a:pPr>
            <a:endParaRPr lang="en-US" sz="1600" dirty="0" smtClean="0"/>
          </a:p>
          <a:p>
            <a:pPr lvl="1">
              <a:defRPr/>
            </a:pPr>
            <a:r>
              <a:rPr lang="en-US" sz="2400" dirty="0" smtClean="0"/>
              <a:t>Not large sensitivity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D667-5A25-4497-A360-B9334B46DC52}" type="datetime1">
              <a:rPr lang="en-US" smtClean="0"/>
              <a:t>5/28/2012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63683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Only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648200" y="2636837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5562600"/>
            <a:ext cx="15607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WAH, </a:t>
            </a:r>
            <a:r>
              <a:rPr lang="en-US" sz="1200" i="1" dirty="0" smtClean="0"/>
              <a:t>in preparation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0" y="3027363"/>
            <a:ext cx="4419600" cy="2858532"/>
            <a:chOff x="0" y="2844800"/>
            <a:chExt cx="4419600" cy="285853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2844800"/>
              <a:ext cx="4114800" cy="2559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0" y="396240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r>
                <a:rPr lang="en-US" b="1" baseline="-25000" dirty="0" smtClean="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38400" y="53340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</a:t>
              </a:r>
              <a:r>
                <a:rPr lang="en-US" b="1" baseline="-25000" dirty="0" err="1" smtClean="0"/>
                <a:t>T</a:t>
              </a:r>
              <a:endParaRPr lang="en-US" b="1" baseline="-25000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19400" y="3124200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20-30% </a:t>
              </a:r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baseline="30000" dirty="0" smtClean="0"/>
                <a:t>0</a:t>
              </a: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4572000" y="3078163"/>
            <a:ext cx="4495800" cy="2807732"/>
            <a:chOff x="4572000" y="2895600"/>
            <a:chExt cx="4495800" cy="2807732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800" y="2895600"/>
              <a:ext cx="4191000" cy="2606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7507528" y="3124200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20-30% </a:t>
              </a:r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baseline="30000" dirty="0" smtClean="0"/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2000" y="396240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</a:t>
              </a:r>
              <a:r>
                <a:rPr lang="en-US" b="1" baseline="-25000" dirty="0" smtClean="0"/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47292" y="5334000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</a:t>
              </a:r>
              <a:r>
                <a:rPr lang="en-US" b="1" baseline="-25000" dirty="0" err="1" smtClean="0"/>
                <a:t>T</a:t>
              </a:r>
              <a:endParaRPr lang="en-US" b="1" baseline="-250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Geometry, Early Time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8200" y="1600200"/>
            <a:ext cx="5257800" cy="5334000"/>
          </a:xfrm>
        </p:spPr>
        <p:txBody>
          <a:bodyPr>
            <a:normAutofit/>
          </a:bodyPr>
          <a:lstStyle/>
          <a:p>
            <a:pPr lvl="2"/>
            <a:r>
              <a:rPr lang="en-US" b="1" i="1" dirty="0" smtClean="0"/>
              <a:t>Significant</a:t>
            </a:r>
            <a:r>
              <a:rPr lang="en-US" dirty="0" smtClean="0"/>
              <a:t> progress made</a:t>
            </a:r>
          </a:p>
          <a:p>
            <a:pPr lvl="3"/>
            <a:r>
              <a:rPr lang="en-US" sz="2200" dirty="0" smtClean="0"/>
              <a:t>Full geometry integration, dynamical scattering centers</a:t>
            </a:r>
          </a:p>
          <a:p>
            <a:pPr lvl="3"/>
            <a:r>
              <a:rPr lang="en-US" sz="2200" dirty="0" smtClean="0"/>
              <a:t>RHIC suppression with </a:t>
            </a:r>
            <a:r>
              <a:rPr lang="en-US" sz="2200" dirty="0" err="1" smtClean="0"/>
              <a:t>dN</a:t>
            </a:r>
            <a:r>
              <a:rPr lang="en-US" sz="2200" baseline="-25000" dirty="0" err="1" smtClean="0"/>
              <a:t>g</a:t>
            </a:r>
            <a:r>
              <a:rPr lang="en-US" sz="2200" dirty="0" smtClean="0"/>
              <a:t>/</a:t>
            </a:r>
            <a:r>
              <a:rPr lang="en-US" sz="2200" dirty="0" err="1" smtClean="0"/>
              <a:t>dy</a:t>
            </a:r>
            <a:r>
              <a:rPr lang="en-US" sz="2200" dirty="0" smtClean="0"/>
              <a:t> = 1000</a:t>
            </a:r>
          </a:p>
          <a:p>
            <a:pPr lvl="3"/>
            <a:r>
              <a:rPr lang="en-US" sz="2200" dirty="0" smtClean="0"/>
              <a:t>Large uncertainty due to unconstrained, non-equilibrium </a:t>
            </a:r>
            <a:r>
              <a:rPr lang="en-US" sz="2200" dirty="0" smtClean="0">
                <a:latin typeface="Symbol" pitchFamily="18" charset="2"/>
              </a:rPr>
              <a:t>t</a:t>
            </a:r>
            <a:r>
              <a:rPr lang="en-US" sz="2200" dirty="0" smtClean="0"/>
              <a:t> &lt; </a:t>
            </a:r>
            <a:r>
              <a:rPr lang="en-US" sz="2200" dirty="0" smtClean="0">
                <a:latin typeface="Symbol" pitchFamily="18" charset="2"/>
              </a:rPr>
              <a:t>t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 physics</a:t>
            </a:r>
          </a:p>
          <a:p>
            <a:pPr lvl="3"/>
            <a:r>
              <a:rPr lang="en-US" sz="2200" dirty="0" smtClean="0"/>
              <a:t>Future work: higher orders in opacity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4075-0EF0-47CF-A623-0E10AC2C3FA2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9543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1066800"/>
            <a:ext cx="38685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43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130423"/>
            <a:ext cx="4565175" cy="365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40640" y="2934729"/>
            <a:ext cx="2491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Buzzatti</a:t>
            </a:r>
            <a:r>
              <a:rPr lang="en-US" sz="1200" dirty="0" smtClean="0"/>
              <a:t> and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1106.3061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2FCC-1E49-4F15-B3E8-2FA60ECB4CD9}" type="slidenum">
              <a:rPr lang="en-US"/>
              <a:pPr/>
              <a:t>68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52400" y="1219200"/>
            <a:ext cx="6096000" cy="5486400"/>
          </a:xfrm>
        </p:spPr>
        <p:txBody>
          <a:bodyPr/>
          <a:lstStyle/>
          <a:p>
            <a:pPr lvl="1"/>
            <a:r>
              <a:rPr lang="en-US" dirty="0"/>
              <a:t>Speed limit estimate for applicability of </a:t>
            </a:r>
            <a:r>
              <a:rPr lang="en-US" dirty="0" err="1"/>
              <a:t>AdS</a:t>
            </a:r>
            <a:r>
              <a:rPr lang="en-US" dirty="0"/>
              <a:t> drag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/>
              <a:t> &lt;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= (1 + 2M</a:t>
            </a:r>
            <a:r>
              <a:rPr lang="en-US" baseline="-25000" dirty="0"/>
              <a:t>q</a:t>
            </a:r>
            <a:r>
              <a:rPr lang="en-US" dirty="0"/>
              <a:t>/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/>
              <a:t>1/2 </a:t>
            </a:r>
            <a:r>
              <a:rPr lang="en-US" dirty="0"/>
              <a:t>T)</a:t>
            </a:r>
            <a:r>
              <a:rPr lang="en-US" baseline="30000" dirty="0"/>
              <a:t>2</a:t>
            </a:r>
            <a:endParaRPr lang="en-US" dirty="0"/>
          </a:p>
          <a:p>
            <a:pPr lvl="2">
              <a:buFontTx/>
              <a:buNone/>
            </a:pPr>
            <a:r>
              <a:rPr lang="en-US" dirty="0"/>
              <a:t>                 ~ 4M</a:t>
            </a:r>
            <a:r>
              <a:rPr lang="en-US" baseline="-25000" dirty="0"/>
              <a:t>q</a:t>
            </a:r>
            <a:r>
              <a:rPr lang="en-US" baseline="30000" dirty="0"/>
              <a:t>2</a:t>
            </a:r>
            <a:r>
              <a:rPr lang="en-US" dirty="0"/>
              <a:t>/(</a:t>
            </a:r>
            <a:r>
              <a:rPr lang="en-US" dirty="0">
                <a:latin typeface="Symbol" pitchFamily="18" charset="2"/>
              </a:rPr>
              <a:t>l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Limited by </a:t>
            </a:r>
            <a:r>
              <a:rPr lang="en-US" dirty="0" err="1"/>
              <a:t>M</a:t>
            </a:r>
            <a:r>
              <a:rPr lang="en-US" baseline="-25000" dirty="0" err="1"/>
              <a:t>charm</a:t>
            </a:r>
            <a:r>
              <a:rPr lang="en-US" dirty="0"/>
              <a:t> ~ 1.2 </a:t>
            </a:r>
            <a:r>
              <a:rPr lang="en-US" dirty="0" err="1"/>
              <a:t>GeV</a:t>
            </a:r>
            <a:endParaRPr lang="en-US" dirty="0"/>
          </a:p>
          <a:p>
            <a:pPr lvl="2"/>
            <a:r>
              <a:rPr lang="en-US" dirty="0"/>
              <a:t>Similar to BH    LPM</a:t>
            </a:r>
          </a:p>
          <a:p>
            <a:pPr lvl="3"/>
            <a:r>
              <a:rPr lang="en-US" dirty="0"/>
              <a:t>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~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/(</a:t>
            </a:r>
            <a:r>
              <a:rPr lang="en-US" dirty="0" err="1">
                <a:latin typeface="Symbol" pitchFamily="18" charset="2"/>
              </a:rPr>
              <a:t>l</a:t>
            </a:r>
            <a:r>
              <a:rPr lang="en-US" dirty="0" err="1"/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Single T for QGP</a:t>
            </a:r>
          </a:p>
          <a:p>
            <a:pPr lvl="2"/>
            <a:r>
              <a:rPr lang="en-US" dirty="0"/>
              <a:t> smallest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largest T </a:t>
            </a:r>
          </a:p>
          <a:p>
            <a:pPr lvl="2">
              <a:buFontTx/>
              <a:buNone/>
            </a:pPr>
            <a:r>
              <a:rPr lang="en-US" dirty="0"/>
              <a:t>         T = T(</a:t>
            </a:r>
            <a:r>
              <a:rPr lang="en-US" dirty="0">
                <a:latin typeface="Symbol" pitchFamily="18" charset="2"/>
              </a:rPr>
              <a:t>t</a:t>
            </a:r>
            <a:r>
              <a:rPr lang="en-US" baseline="-25000" dirty="0"/>
              <a:t>0</a:t>
            </a:r>
            <a:r>
              <a:rPr lang="en-US" dirty="0"/>
              <a:t>, x=y=0): “(”</a:t>
            </a:r>
          </a:p>
          <a:p>
            <a:pPr lvl="2"/>
            <a:r>
              <a:rPr lang="en-US" dirty="0"/>
              <a:t> largest </a:t>
            </a:r>
            <a:r>
              <a:rPr lang="en-US" dirty="0" err="1">
                <a:latin typeface="Symbol" pitchFamily="18" charset="2"/>
              </a:rPr>
              <a:t>g</a:t>
            </a:r>
            <a:r>
              <a:rPr lang="en-US" baseline="-25000" dirty="0" err="1"/>
              <a:t>crit</a:t>
            </a:r>
            <a:r>
              <a:rPr lang="en-US" dirty="0"/>
              <a:t> for smallest T </a:t>
            </a:r>
          </a:p>
          <a:p>
            <a:pPr lvl="2">
              <a:buFontTx/>
              <a:buNone/>
            </a:pPr>
            <a:r>
              <a:rPr lang="en-US" dirty="0"/>
              <a:t>         T =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: “]”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Fast!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5181600" y="1295400"/>
            <a:ext cx="3886200" cy="4329113"/>
            <a:chOff x="5181600" y="1295400"/>
            <a:chExt cx="3886200" cy="4329113"/>
          </a:xfrm>
        </p:grpSpPr>
        <p:sp>
          <p:nvSpPr>
            <p:cNvPr id="587780" name="Text Box 4"/>
            <p:cNvSpPr txBox="1">
              <a:spLocks noChangeArrowheads="1"/>
            </p:cNvSpPr>
            <p:nvPr/>
          </p:nvSpPr>
          <p:spPr bwMode="auto">
            <a:xfrm>
              <a:off x="6096000" y="5257800"/>
              <a:ext cx="1771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D3 Black Brane</a:t>
              </a:r>
            </a:p>
          </p:txBody>
        </p:sp>
        <p:sp>
          <p:nvSpPr>
            <p:cNvPr id="587781" name="Text Box 5"/>
            <p:cNvSpPr txBox="1">
              <a:spLocks noChangeArrowheads="1"/>
            </p:cNvSpPr>
            <p:nvPr/>
          </p:nvSpPr>
          <p:spPr bwMode="auto">
            <a:xfrm>
              <a:off x="5943600" y="1295400"/>
              <a:ext cx="1822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D7 Probe Brane</a:t>
              </a:r>
            </a:p>
          </p:txBody>
        </p:sp>
        <p:sp>
          <p:nvSpPr>
            <p:cNvPr id="587782" name="AutoShape 6"/>
            <p:cNvSpPr>
              <a:spLocks noChangeArrowheads="1"/>
            </p:cNvSpPr>
            <p:nvPr/>
          </p:nvSpPr>
          <p:spPr bwMode="auto">
            <a:xfrm>
              <a:off x="5181600" y="16764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3" name="Text Box 7"/>
            <p:cNvSpPr txBox="1">
              <a:spLocks noChangeArrowheads="1"/>
            </p:cNvSpPr>
            <p:nvPr/>
          </p:nvSpPr>
          <p:spPr bwMode="auto">
            <a:xfrm>
              <a:off x="7848600" y="1371600"/>
              <a:ext cx="361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00CC"/>
                  </a:solidFill>
                  <a:latin typeface="Arial" charset="0"/>
                </a:rPr>
                <a:t>Q</a:t>
              </a:r>
            </a:p>
          </p:txBody>
        </p:sp>
        <p:sp>
          <p:nvSpPr>
            <p:cNvPr id="587784" name="Oval 8"/>
            <p:cNvSpPr>
              <a:spLocks noChangeArrowheads="1"/>
            </p:cNvSpPr>
            <p:nvPr/>
          </p:nvSpPr>
          <p:spPr bwMode="auto">
            <a:xfrm>
              <a:off x="8001000" y="1752600"/>
              <a:ext cx="152400" cy="1524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85" name="Text Box 9"/>
            <p:cNvSpPr txBox="1">
              <a:spLocks noChangeArrowheads="1"/>
            </p:cNvSpPr>
            <p:nvPr/>
          </p:nvSpPr>
          <p:spPr bwMode="auto">
            <a:xfrm>
              <a:off x="5594350" y="2587625"/>
              <a:ext cx="2406650" cy="6508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Worldsheet boundary Spacelike</a:t>
              </a:r>
              <a:r>
                <a:rPr lang="en-US" sz="1800">
                  <a:latin typeface="Symbol" pitchFamily="18" charset="2"/>
                </a:rPr>
                <a:t>  </a:t>
              </a:r>
              <a:r>
                <a:rPr lang="en-US" sz="1800">
                  <a:latin typeface="Arial" charset="0"/>
                </a:rPr>
                <a:t>if </a:t>
              </a:r>
              <a:r>
                <a:rPr lang="en-US" sz="1800">
                  <a:latin typeface="Symbol" pitchFamily="18" charset="2"/>
                </a:rPr>
                <a:t> g</a:t>
              </a:r>
              <a:r>
                <a:rPr lang="en-US" sz="1800">
                  <a:latin typeface="Arial" charset="0"/>
                </a:rPr>
                <a:t> &gt; </a:t>
              </a:r>
              <a:r>
                <a:rPr lang="en-US" sz="1800">
                  <a:latin typeface="Symbol" pitchFamily="18" charset="2"/>
                </a:rPr>
                <a:t>g</a:t>
              </a:r>
              <a:r>
                <a:rPr lang="en-US" sz="1800" baseline="-25000">
                  <a:latin typeface="Arial" charset="0"/>
                </a:rPr>
                <a:t>crit</a:t>
              </a:r>
            </a:p>
          </p:txBody>
        </p:sp>
        <p:sp>
          <p:nvSpPr>
            <p:cNvPr id="587786" name="Line 10"/>
            <p:cNvSpPr>
              <a:spLocks noChangeShapeType="1"/>
            </p:cNvSpPr>
            <p:nvPr/>
          </p:nvSpPr>
          <p:spPr bwMode="auto">
            <a:xfrm flipH="1">
              <a:off x="7543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7" name="Line 11"/>
            <p:cNvSpPr>
              <a:spLocks noChangeShapeType="1"/>
            </p:cNvSpPr>
            <p:nvPr/>
          </p:nvSpPr>
          <p:spPr bwMode="auto">
            <a:xfrm flipH="1">
              <a:off x="7162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8" name="Line 12"/>
            <p:cNvSpPr>
              <a:spLocks noChangeShapeType="1"/>
            </p:cNvSpPr>
            <p:nvPr/>
          </p:nvSpPr>
          <p:spPr bwMode="auto">
            <a:xfrm flipH="1">
              <a:off x="6781800" y="1905000"/>
              <a:ext cx="381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89" name="Line 13"/>
            <p:cNvSpPr>
              <a:spLocks noChangeShapeType="1"/>
            </p:cNvSpPr>
            <p:nvPr/>
          </p:nvSpPr>
          <p:spPr bwMode="auto">
            <a:xfrm flipH="1" flipV="1">
              <a:off x="7696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0" name="Line 14"/>
            <p:cNvSpPr>
              <a:spLocks noChangeShapeType="1"/>
            </p:cNvSpPr>
            <p:nvPr/>
          </p:nvSpPr>
          <p:spPr bwMode="auto">
            <a:xfrm flipH="1" flipV="1">
              <a:off x="7315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1" name="Line 15"/>
            <p:cNvSpPr>
              <a:spLocks noChangeShapeType="1"/>
            </p:cNvSpPr>
            <p:nvPr/>
          </p:nvSpPr>
          <p:spPr bwMode="auto">
            <a:xfrm flipH="1" flipV="1">
              <a:off x="6934200" y="17526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2" name="AutoShape 16"/>
            <p:cNvSpPr>
              <a:spLocks noChangeArrowheads="1"/>
            </p:cNvSpPr>
            <p:nvPr/>
          </p:nvSpPr>
          <p:spPr bwMode="auto">
            <a:xfrm>
              <a:off x="5257800" y="4876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793" name="Line 17"/>
            <p:cNvSpPr>
              <a:spLocks noChangeShapeType="1"/>
            </p:cNvSpPr>
            <p:nvPr/>
          </p:nvSpPr>
          <p:spPr bwMode="auto">
            <a:xfrm>
              <a:off x="8229600" y="1828800"/>
              <a:ext cx="685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7794" name="Text Box 18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198755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Arial" charset="0"/>
                </a:rPr>
                <a:t>Trailing</a:t>
              </a:r>
            </a:p>
            <a:p>
              <a:pPr algn="ctr"/>
              <a:r>
                <a:rPr lang="en-US" sz="1800">
                  <a:latin typeface="Arial" charset="0"/>
                </a:rPr>
                <a:t>String</a:t>
              </a:r>
            </a:p>
            <a:p>
              <a:pPr algn="ctr"/>
              <a:r>
                <a:rPr lang="en-US" sz="1800">
                  <a:latin typeface="Arial" charset="0"/>
                </a:rPr>
                <a:t>“Brachistochrone”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5486400" y="1676400"/>
              <a:ext cx="3581400" cy="3795713"/>
              <a:chOff x="3504" y="1056"/>
              <a:chExt cx="2256" cy="2391"/>
            </a:xfrm>
          </p:grpSpPr>
          <p:pic>
            <p:nvPicPr>
              <p:cNvPr id="587796" name="Picture 20" descr="070520Dangle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4" y="1056"/>
                <a:ext cx="2256" cy="2256"/>
              </a:xfrm>
              <a:prstGeom prst="rect">
                <a:avLst/>
              </a:prstGeom>
              <a:noFill/>
            </p:spPr>
          </p:pic>
          <p:sp>
            <p:nvSpPr>
              <p:cNvPr id="587797" name="Text Box 21"/>
              <p:cNvSpPr txBox="1">
                <a:spLocks noChangeArrowheads="1"/>
              </p:cNvSpPr>
              <p:nvPr/>
            </p:nvSpPr>
            <p:spPr bwMode="auto">
              <a:xfrm>
                <a:off x="5476" y="3216"/>
                <a:ext cx="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“z”</a:t>
                </a:r>
              </a:p>
            </p:txBody>
          </p:sp>
          <p:sp>
            <p:nvSpPr>
              <p:cNvPr id="587798" name="Text Box 22"/>
              <p:cNvSpPr txBox="1">
                <a:spLocks noChangeArrowheads="1"/>
              </p:cNvSpPr>
              <p:nvPr/>
            </p:nvSpPr>
            <p:spPr bwMode="auto">
              <a:xfrm>
                <a:off x="3648" y="2160"/>
                <a:ext cx="24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Arial" charset="0"/>
                  </a:rPr>
                  <a:t>x</a:t>
                </a:r>
                <a:r>
                  <a:rPr lang="en-US" sz="1800" baseline="-25000">
                    <a:latin typeface="Arial" charset="0"/>
                  </a:rPr>
                  <a:t>5</a:t>
                </a:r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587799" name="AutoShape 23"/>
            <p:cNvSpPr>
              <a:spLocks noChangeArrowheads="1"/>
            </p:cNvSpPr>
            <p:nvPr/>
          </p:nvSpPr>
          <p:spPr bwMode="auto">
            <a:xfrm>
              <a:off x="5257800" y="2209800"/>
              <a:ext cx="3810000" cy="381000"/>
            </a:xfrm>
            <a:prstGeom prst="parallelogram">
              <a:avLst>
                <a:gd name="adj" fmla="val 250000"/>
              </a:avLst>
            </a:prstGeom>
            <a:solidFill>
              <a:srgbClr val="FF0000">
                <a:alpha val="34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800" name="Freeform 24"/>
            <p:cNvSpPr>
              <a:spLocks/>
            </p:cNvSpPr>
            <p:nvPr/>
          </p:nvSpPr>
          <p:spPr bwMode="auto">
            <a:xfrm>
              <a:off x="7431088" y="2235200"/>
              <a:ext cx="919162" cy="276225"/>
            </a:xfrm>
            <a:custGeom>
              <a:avLst/>
              <a:gdLst/>
              <a:ahLst/>
              <a:cxnLst>
                <a:cxn ang="0">
                  <a:pos x="435" y="124"/>
                </a:cxn>
                <a:cxn ang="0">
                  <a:pos x="407" y="96"/>
                </a:cxn>
                <a:cxn ang="0">
                  <a:pos x="395" y="88"/>
                </a:cxn>
                <a:cxn ang="0">
                  <a:pos x="367" y="96"/>
                </a:cxn>
                <a:cxn ang="0">
                  <a:pos x="359" y="108"/>
                </a:cxn>
                <a:cxn ang="0">
                  <a:pos x="355" y="120"/>
                </a:cxn>
                <a:cxn ang="0">
                  <a:pos x="331" y="136"/>
                </a:cxn>
                <a:cxn ang="0">
                  <a:pos x="259" y="128"/>
                </a:cxn>
                <a:cxn ang="0">
                  <a:pos x="239" y="112"/>
                </a:cxn>
                <a:cxn ang="0">
                  <a:pos x="219" y="92"/>
                </a:cxn>
                <a:cxn ang="0">
                  <a:pos x="195" y="84"/>
                </a:cxn>
                <a:cxn ang="0">
                  <a:pos x="143" y="92"/>
                </a:cxn>
                <a:cxn ang="0">
                  <a:pos x="135" y="116"/>
                </a:cxn>
                <a:cxn ang="0">
                  <a:pos x="83" y="168"/>
                </a:cxn>
                <a:cxn ang="0">
                  <a:pos x="47" y="160"/>
                </a:cxn>
                <a:cxn ang="0">
                  <a:pos x="7" y="112"/>
                </a:cxn>
                <a:cxn ang="0">
                  <a:pos x="3" y="96"/>
                </a:cxn>
                <a:cxn ang="0">
                  <a:pos x="7" y="44"/>
                </a:cxn>
                <a:cxn ang="0">
                  <a:pos x="23" y="48"/>
                </a:cxn>
                <a:cxn ang="0">
                  <a:pos x="71" y="72"/>
                </a:cxn>
                <a:cxn ang="0">
                  <a:pos x="79" y="84"/>
                </a:cxn>
                <a:cxn ang="0">
                  <a:pos x="103" y="92"/>
                </a:cxn>
                <a:cxn ang="0">
                  <a:pos x="167" y="128"/>
                </a:cxn>
                <a:cxn ang="0">
                  <a:pos x="191" y="136"/>
                </a:cxn>
                <a:cxn ang="0">
                  <a:pos x="247" y="92"/>
                </a:cxn>
                <a:cxn ang="0">
                  <a:pos x="299" y="56"/>
                </a:cxn>
                <a:cxn ang="0">
                  <a:pos x="387" y="76"/>
                </a:cxn>
                <a:cxn ang="0">
                  <a:pos x="447" y="60"/>
                </a:cxn>
                <a:cxn ang="0">
                  <a:pos x="527" y="12"/>
                </a:cxn>
                <a:cxn ang="0">
                  <a:pos x="551" y="4"/>
                </a:cxn>
                <a:cxn ang="0">
                  <a:pos x="563" y="0"/>
                </a:cxn>
                <a:cxn ang="0">
                  <a:pos x="579" y="48"/>
                </a:cxn>
                <a:cxn ang="0">
                  <a:pos x="535" y="56"/>
                </a:cxn>
              </a:cxnLst>
              <a:rect l="0" t="0" r="r" b="b"/>
              <a:pathLst>
                <a:path w="579" h="174">
                  <a:moveTo>
                    <a:pt x="435" y="124"/>
                  </a:moveTo>
                  <a:cubicBezTo>
                    <a:pt x="428" y="103"/>
                    <a:pt x="435" y="114"/>
                    <a:pt x="407" y="96"/>
                  </a:cubicBezTo>
                  <a:cubicBezTo>
                    <a:pt x="403" y="93"/>
                    <a:pt x="395" y="88"/>
                    <a:pt x="395" y="88"/>
                  </a:cubicBezTo>
                  <a:cubicBezTo>
                    <a:pt x="394" y="88"/>
                    <a:pt x="370" y="94"/>
                    <a:pt x="367" y="96"/>
                  </a:cubicBezTo>
                  <a:cubicBezTo>
                    <a:pt x="363" y="99"/>
                    <a:pt x="361" y="104"/>
                    <a:pt x="359" y="108"/>
                  </a:cubicBezTo>
                  <a:cubicBezTo>
                    <a:pt x="357" y="112"/>
                    <a:pt x="358" y="117"/>
                    <a:pt x="355" y="120"/>
                  </a:cubicBezTo>
                  <a:cubicBezTo>
                    <a:pt x="348" y="127"/>
                    <a:pt x="331" y="136"/>
                    <a:pt x="331" y="136"/>
                  </a:cubicBezTo>
                  <a:cubicBezTo>
                    <a:pt x="307" y="134"/>
                    <a:pt x="278" y="143"/>
                    <a:pt x="259" y="128"/>
                  </a:cubicBezTo>
                  <a:cubicBezTo>
                    <a:pt x="233" y="107"/>
                    <a:pt x="269" y="122"/>
                    <a:pt x="239" y="112"/>
                  </a:cubicBezTo>
                  <a:cubicBezTo>
                    <a:pt x="232" y="101"/>
                    <a:pt x="232" y="98"/>
                    <a:pt x="219" y="92"/>
                  </a:cubicBezTo>
                  <a:cubicBezTo>
                    <a:pt x="211" y="89"/>
                    <a:pt x="195" y="84"/>
                    <a:pt x="195" y="84"/>
                  </a:cubicBezTo>
                  <a:cubicBezTo>
                    <a:pt x="178" y="86"/>
                    <a:pt x="153" y="78"/>
                    <a:pt x="143" y="92"/>
                  </a:cubicBezTo>
                  <a:cubicBezTo>
                    <a:pt x="138" y="99"/>
                    <a:pt x="135" y="116"/>
                    <a:pt x="135" y="116"/>
                  </a:cubicBezTo>
                  <a:cubicBezTo>
                    <a:pt x="130" y="174"/>
                    <a:pt x="137" y="174"/>
                    <a:pt x="83" y="168"/>
                  </a:cubicBezTo>
                  <a:cubicBezTo>
                    <a:pt x="71" y="164"/>
                    <a:pt x="58" y="165"/>
                    <a:pt x="47" y="160"/>
                  </a:cubicBezTo>
                  <a:cubicBezTo>
                    <a:pt x="30" y="153"/>
                    <a:pt x="20" y="125"/>
                    <a:pt x="7" y="112"/>
                  </a:cubicBezTo>
                  <a:cubicBezTo>
                    <a:pt x="6" y="107"/>
                    <a:pt x="3" y="101"/>
                    <a:pt x="3" y="96"/>
                  </a:cubicBezTo>
                  <a:cubicBezTo>
                    <a:pt x="3" y="79"/>
                    <a:pt x="0" y="60"/>
                    <a:pt x="7" y="44"/>
                  </a:cubicBezTo>
                  <a:cubicBezTo>
                    <a:pt x="9" y="39"/>
                    <a:pt x="18" y="46"/>
                    <a:pt x="23" y="48"/>
                  </a:cubicBezTo>
                  <a:cubicBezTo>
                    <a:pt x="41" y="53"/>
                    <a:pt x="53" y="66"/>
                    <a:pt x="71" y="72"/>
                  </a:cubicBezTo>
                  <a:cubicBezTo>
                    <a:pt x="74" y="76"/>
                    <a:pt x="75" y="81"/>
                    <a:pt x="79" y="84"/>
                  </a:cubicBezTo>
                  <a:cubicBezTo>
                    <a:pt x="86" y="88"/>
                    <a:pt x="103" y="92"/>
                    <a:pt x="103" y="92"/>
                  </a:cubicBezTo>
                  <a:cubicBezTo>
                    <a:pt x="131" y="120"/>
                    <a:pt x="131" y="116"/>
                    <a:pt x="167" y="128"/>
                  </a:cubicBezTo>
                  <a:cubicBezTo>
                    <a:pt x="175" y="131"/>
                    <a:pt x="191" y="136"/>
                    <a:pt x="191" y="136"/>
                  </a:cubicBezTo>
                  <a:cubicBezTo>
                    <a:pt x="233" y="128"/>
                    <a:pt x="217" y="112"/>
                    <a:pt x="247" y="92"/>
                  </a:cubicBezTo>
                  <a:cubicBezTo>
                    <a:pt x="254" y="72"/>
                    <a:pt x="279" y="63"/>
                    <a:pt x="299" y="56"/>
                  </a:cubicBezTo>
                  <a:cubicBezTo>
                    <a:pt x="351" y="60"/>
                    <a:pt x="347" y="66"/>
                    <a:pt x="387" y="76"/>
                  </a:cubicBezTo>
                  <a:cubicBezTo>
                    <a:pt x="411" y="73"/>
                    <a:pt x="427" y="73"/>
                    <a:pt x="447" y="60"/>
                  </a:cubicBezTo>
                  <a:cubicBezTo>
                    <a:pt x="467" y="30"/>
                    <a:pt x="492" y="17"/>
                    <a:pt x="527" y="12"/>
                  </a:cubicBezTo>
                  <a:cubicBezTo>
                    <a:pt x="535" y="9"/>
                    <a:pt x="543" y="7"/>
                    <a:pt x="551" y="4"/>
                  </a:cubicBezTo>
                  <a:cubicBezTo>
                    <a:pt x="555" y="3"/>
                    <a:pt x="563" y="0"/>
                    <a:pt x="563" y="0"/>
                  </a:cubicBezTo>
                  <a:cubicBezTo>
                    <a:pt x="573" y="15"/>
                    <a:pt x="575" y="30"/>
                    <a:pt x="579" y="48"/>
                  </a:cubicBezTo>
                  <a:cubicBezTo>
                    <a:pt x="558" y="62"/>
                    <a:pt x="572" y="56"/>
                    <a:pt x="535" y="56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7801" name="Line 25"/>
          <p:cNvSpPr>
            <a:spLocks noChangeShapeType="1"/>
          </p:cNvSpPr>
          <p:nvPr/>
        </p:nvSpPr>
        <p:spPr bwMode="auto">
          <a:xfrm>
            <a:off x="2895600" y="3620037"/>
            <a:ext cx="254000" cy="0"/>
          </a:xfrm>
          <a:prstGeom prst="line">
            <a:avLst/>
          </a:prstGeom>
          <a:noFill/>
          <a:ln w="25400">
            <a:solidFill>
              <a:srgbClr val="4D4D4D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0AE6-8800-41D7-8229-2CF81FDA752E}" type="datetime1">
              <a:rPr lang="en-US" smtClean="0"/>
              <a:t>5/28/2012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7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8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0C3F6-65DF-4853-8F61-FBE03BC6B00F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106598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9850" y="1327150"/>
            <a:ext cx="6462713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Elastic Loss?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Appreciable!</a:t>
            </a:r>
            <a:endParaRPr lang="en-US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2837"/>
            <a:ext cx="4038600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Finite time effects small</a:t>
            </a:r>
            <a:endParaRPr lang="en-US" sz="2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F798E-6BBF-4575-B7F0-090683CCA413}" type="datetime1">
              <a:rPr lang="en-US" smtClean="0"/>
              <a:t>5/28/2012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853" y="1676400"/>
            <a:ext cx="3609947" cy="379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667000" y="5334000"/>
            <a:ext cx="1797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Mustafa, PRC72 (2005)</a:t>
            </a: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ED5FF"/>
              </a:clrFrom>
              <a:clrTo>
                <a:srgbClr val="AED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466" y="1600200"/>
            <a:ext cx="356140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086600" y="5334000"/>
            <a:ext cx="1672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Adil</a:t>
            </a:r>
            <a:r>
              <a:rPr lang="en-US" sz="1200" dirty="0" smtClean="0"/>
              <a:t>,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WAH, </a:t>
            </a:r>
          </a:p>
          <a:p>
            <a:r>
              <a:rPr lang="en-US" sz="1200" dirty="0" smtClean="0"/>
              <a:t>Wicks, PRC75 (2007)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6200" y="5715001"/>
            <a:ext cx="8839200" cy="99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pQCD comparisons with data, use WHDG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Rad+El+Geom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model;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formalism valid for g/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lq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hq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pQCD pp Predictions vs.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BEB2-B303-46BA-AE50-529B4344BD9F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10526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219200"/>
            <a:ext cx="4163767" cy="502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6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219200"/>
            <a:ext cx="3756997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36850" y="6123801"/>
            <a:ext cx="1830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ALICE, arXiv:1205.5423</a:t>
            </a:r>
            <a:endParaRPr lang="en-US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81442" y="6019800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CMS, arXiv:1202.2554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pQCD Not Quantitative at 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Lack of simultaneous description of multiple observables</a:t>
            </a:r>
          </a:p>
          <a:p>
            <a:pPr lvl="1"/>
            <a:r>
              <a:rPr lang="en-US" dirty="0" smtClean="0"/>
              <a:t>even with inclusion of elastic loss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0FCD-24D1-4CFB-A304-4413146F1D81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5666601"/>
            <a:ext cx="1697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STAR, PRL106 (2011)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4623" y="2286000"/>
            <a:ext cx="427317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137617" y="2133600"/>
            <a:ext cx="2006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PRL 105 (2010) 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719836" y="6338888"/>
            <a:ext cx="25859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aseline="0" dirty="0" smtClean="0">
                <a:solidFill>
                  <a:srgbClr val="CC0000"/>
                </a:solidFill>
              </a:rPr>
              <a:t>LHC </a:t>
            </a:r>
            <a:r>
              <a:rPr lang="en-US" sz="2800" baseline="0" dirty="0">
                <a:solidFill>
                  <a:srgbClr val="CC0000"/>
                </a:solidFill>
              </a:rPr>
              <a:t>energies?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5943600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See also J </a:t>
            </a:r>
            <a:r>
              <a:rPr lang="en-US" sz="1600" dirty="0" err="1" smtClean="0"/>
              <a:t>Jia</a:t>
            </a:r>
            <a:r>
              <a:rPr lang="en-US" sz="1600" dirty="0" smtClean="0"/>
              <a:t> from QM09,</a:t>
            </a:r>
          </a:p>
          <a:p>
            <a:r>
              <a:rPr lang="en-US" sz="1600" dirty="0" smtClean="0"/>
              <a:t>J Nagle QM09</a:t>
            </a:r>
          </a:p>
        </p:txBody>
      </p:sp>
      <p:pic>
        <p:nvPicPr>
          <p:cNvPr id="100454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1" y="2449932"/>
            <a:ext cx="4190999" cy="356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62034" y="2981980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800" dirty="0" smtClean="0">
                <a:solidFill>
                  <a:schemeClr val="bg1"/>
                </a:solidFill>
              </a:rPr>
              <a:t>1400</a:t>
            </a:r>
            <a:r>
              <a:rPr lang="en-US" sz="2400" baseline="-35000" dirty="0" smtClean="0">
                <a:solidFill>
                  <a:srgbClr val="005400"/>
                </a:solidFill>
              </a:rPr>
              <a:t>-375</a:t>
            </a:r>
            <a:endParaRPr lang="en-US" sz="2400" baseline="-35000" dirty="0" smtClean="0">
              <a:solidFill>
                <a:srgbClr val="0054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 to 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3810000" cy="1676400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r>
              <a:rPr lang="en-US" dirty="0" smtClean="0"/>
              <a:t>Best fit WHDG to PHENIX </a:t>
            </a:r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</a:p>
          <a:p>
            <a:pPr lvl="1"/>
            <a:r>
              <a:rPr lang="en-US" dirty="0" err="1" smtClean="0"/>
              <a:t>dN</a:t>
            </a:r>
            <a:r>
              <a:rPr lang="en-US" baseline="-25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= 1400</a:t>
            </a:r>
            <a:r>
              <a:rPr lang="en-US" sz="2400" baseline="45000" dirty="0" smtClean="0"/>
              <a:t>+200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0EF5-57BD-44EA-A696-CA4F7CEACD18}" type="datetime1">
              <a:rPr lang="en-US" smtClean="0"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Hard Probes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516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1066800"/>
            <a:ext cx="492435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4196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Extremely conservative zero parameter extrapolation to LHC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r</a:t>
            </a:r>
            <a:r>
              <a:rPr kumimoji="0" lang="en-US" sz="2800" b="0" i="0" u="none" strike="noStrike" kern="1200" cap="none" spc="0" normalizeH="0" baseline="-25000" noProof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dN</a:t>
            </a:r>
            <a:r>
              <a:rPr kumimoji="0" lang="en-US" sz="2800" b="0" i="0" u="none" strike="noStrike" kern="1200" cap="none" spc="0" normalizeH="0" baseline="-25000" noProof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/d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Keep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-25000" noProof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0.3 fixed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7665" y="4191000"/>
            <a:ext cx="1822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PHENIX, PRC77 (2008)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34892</TotalTime>
  <Words>3080</Words>
  <Application>Microsoft Office PowerPoint</Application>
  <PresentationFormat>On-screen Show (4:3)</PresentationFormat>
  <Paragraphs>794</Paragraphs>
  <Slides>70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Arial</vt:lpstr>
      <vt:lpstr>Symbol</vt:lpstr>
      <vt:lpstr>Wingdings</vt:lpstr>
      <vt:lpstr>Times New Roman</vt:lpstr>
      <vt:lpstr>Calibri</vt:lpstr>
      <vt:lpstr>Office Theme</vt:lpstr>
      <vt:lpstr>Bitmap Image</vt:lpstr>
      <vt:lpstr>Image</vt:lpstr>
      <vt:lpstr>Equation</vt:lpstr>
      <vt:lpstr>Weakness or Strength in the Golden Years of RHIC and LHC?</vt:lpstr>
      <vt:lpstr>What Are We Interested In?</vt:lpstr>
      <vt:lpstr>QGP Energy Loss</vt:lpstr>
      <vt:lpstr>Lesson from RHIC</vt:lpstr>
      <vt:lpstr>Hot Nuclear Matter: pQCD</vt:lpstr>
      <vt:lpstr>pQCD Rad Picture</vt:lpstr>
      <vt:lpstr>What About Elastic Loss?</vt:lpstr>
      <vt:lpstr>pQCD Not Quantitative at RHIC</vt:lpstr>
      <vt:lpstr>Constrain to RHIC</vt:lpstr>
      <vt:lpstr>LHC Predictions vs. Data</vt:lpstr>
      <vt:lpstr>pQCD pp Predictions vs. Data</vt:lpstr>
      <vt:lpstr>Quant. (Qual?) Conclusions Require...</vt:lpstr>
      <vt:lpstr>(Data – pQCD)/Data</vt:lpstr>
      <vt:lpstr>Hot Nuclear Matter: AdS</vt:lpstr>
      <vt:lpstr>Strong Coupling Calculation</vt:lpstr>
      <vt:lpstr>Heavy Quark E-Loss in AdS/CFT</vt:lpstr>
      <vt:lpstr>AdS/CFT and HQ at RHIC</vt:lpstr>
      <vt:lpstr>AdS/CFT and HQ at LHC</vt:lpstr>
      <vt:lpstr>Light Quark E-Loss in AdS</vt:lpstr>
      <vt:lpstr>Comparing to RHIC, LHC</vt:lpstr>
      <vt:lpstr>AdS/CFT Light q E-Loss</vt:lpstr>
      <vt:lpstr>Does pQCD or AdS Yield Correct Mass &amp; Momentum Dependecies at LHC?</vt:lpstr>
      <vt:lpstr>Cold Nuclear Matter: AdS</vt:lpstr>
      <vt:lpstr>AdS HQ E-Loss in Cold Nuclear Matter</vt:lpstr>
      <vt:lpstr>Putting It All Together</vt:lpstr>
      <vt:lpstr>Conclusions</vt:lpstr>
      <vt:lpstr>Backup Slides</vt:lpstr>
      <vt:lpstr>And D, B (?) RAA at LHC</vt:lpstr>
      <vt:lpstr>Comparing to RHIC, LHC</vt:lpstr>
      <vt:lpstr>Slide 30</vt:lpstr>
      <vt:lpstr>Slide 31</vt:lpstr>
      <vt:lpstr>Slide 32</vt:lpstr>
      <vt:lpstr>Slide 33</vt:lpstr>
      <vt:lpstr>Slide 34</vt:lpstr>
      <vt:lpstr>AdS D Comparison</vt:lpstr>
      <vt:lpstr>Comparing to RHIC, LHC</vt:lpstr>
      <vt:lpstr>AdS/CFT Light q E-Loss &amp; Dist.</vt:lpstr>
      <vt:lpstr>AdS/CFT Light q E-Loss</vt:lpstr>
      <vt:lpstr>Energy Loss in QGP</vt:lpstr>
      <vt:lpstr>Light Quark E-Loss in AdS</vt:lpstr>
      <vt:lpstr>Qualitative Expectations for LHC</vt:lpstr>
      <vt:lpstr>Qualitatively Perturbative at LHC</vt:lpstr>
      <vt:lpstr>Rise in RAA a Final State Effect?</vt:lpstr>
      <vt:lpstr>pQCD and Jet Measurements</vt:lpstr>
      <vt:lpstr>pQCD and Wide Angle Radiation</vt:lpstr>
      <vt:lpstr>With Caveats in Mind...</vt:lpstr>
      <vt:lpstr>WHDG p0 RAA at LHC: First Results</vt:lpstr>
      <vt:lpstr>WHDG Compared to RCP</vt:lpstr>
      <vt:lpstr>WHDG Describes LQ RAA and v2!</vt:lpstr>
      <vt:lpstr>And D, B (?) RAA at LHC</vt:lpstr>
      <vt:lpstr>AdS/CFT and HQ at LHC</vt:lpstr>
      <vt:lpstr>AdS/CFT Light q E-Loss &amp; Dist.</vt:lpstr>
      <vt:lpstr>Comparing AdS and pQCD</vt:lpstr>
      <vt:lpstr>Top Energy Predictions</vt:lpstr>
      <vt:lpstr>RHIC Rcb Ratio</vt:lpstr>
      <vt:lpstr>Slide 56</vt:lpstr>
      <vt:lpstr>Mult. Obs. at LHC?</vt:lpstr>
      <vt:lpstr>Motivating High Momentum Probes</vt:lpstr>
      <vt:lpstr>Light Quark and Gluon E-Loss</vt:lpstr>
      <vt:lpstr>Qual Norm of RAA From RHIC to LHC</vt:lpstr>
      <vt:lpstr>Strongly Coupled Qualitative Successes</vt:lpstr>
      <vt:lpstr>ALICE Published Results</vt:lpstr>
      <vt:lpstr>Varying as has huge effect</vt:lpstr>
      <vt:lpstr>Quantifying Sensitivity to Geometry IC</vt:lpstr>
      <vt:lpstr>Quantification of Collinear Uncertainty</vt:lpstr>
      <vt:lpstr>Coll. Approx. and Constrained v2</vt:lpstr>
      <vt:lpstr>Geometry, Early Time Investigation</vt:lpstr>
      <vt:lpstr>Not So Fast!</vt:lpstr>
      <vt:lpstr>Slide 69</vt:lpstr>
      <vt:lpstr>pQCD pp Predictions vs. Data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1013</cp:revision>
  <dcterms:created xsi:type="dcterms:W3CDTF">2009-09-03T22:02:25Z</dcterms:created>
  <dcterms:modified xsi:type="dcterms:W3CDTF">2012-05-28T11:23:07Z</dcterms:modified>
</cp:coreProperties>
</file>