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575" r:id="rId2"/>
    <p:sldId id="631" r:id="rId3"/>
    <p:sldId id="576" r:id="rId4"/>
    <p:sldId id="581" r:id="rId5"/>
    <p:sldId id="594" r:id="rId6"/>
    <p:sldId id="577" r:id="rId7"/>
    <p:sldId id="625" r:id="rId8"/>
    <p:sldId id="624" r:id="rId9"/>
    <p:sldId id="605" r:id="rId10"/>
    <p:sldId id="614" r:id="rId11"/>
    <p:sldId id="630" r:id="rId12"/>
    <p:sldId id="597" r:id="rId13"/>
    <p:sldId id="598" r:id="rId14"/>
    <p:sldId id="599" r:id="rId15"/>
    <p:sldId id="600" r:id="rId16"/>
    <p:sldId id="601" r:id="rId17"/>
    <p:sldId id="595" r:id="rId18"/>
    <p:sldId id="629" r:id="rId19"/>
    <p:sldId id="609" r:id="rId20"/>
    <p:sldId id="628" r:id="rId21"/>
    <p:sldId id="618" r:id="rId22"/>
    <p:sldId id="579" r:id="rId23"/>
    <p:sldId id="623" r:id="rId24"/>
    <p:sldId id="634" r:id="rId25"/>
    <p:sldId id="611" r:id="rId26"/>
    <p:sldId id="612" r:id="rId27"/>
    <p:sldId id="632" r:id="rId28"/>
    <p:sldId id="592" r:id="rId29"/>
    <p:sldId id="593" r:id="rId30"/>
    <p:sldId id="633" r:id="rId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66"/>
    <a:srgbClr val="DDDDDD"/>
    <a:srgbClr val="000066"/>
    <a:srgbClr val="00CCFF"/>
    <a:srgbClr val="800000"/>
    <a:srgbClr val="57D557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254" autoAdjust="0"/>
  </p:normalViewPr>
  <p:slideViewPr>
    <p:cSldViewPr snapToGrid="0">
      <p:cViewPr varScale="1">
        <p:scale>
          <a:sx n="70" d="100"/>
          <a:sy n="70" d="100"/>
        </p:scale>
        <p:origin x="-1206" y="-102"/>
      </p:cViewPr>
      <p:guideLst>
        <p:guide orient="horz" pos="2166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28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BE972394-3CC7-46B9-9F80-0457EFD3ECC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1F05-FA6D-4A26-A218-5470F765F32F}" type="slidenum">
              <a:rPr lang="en-US"/>
              <a:pPr/>
              <a:t>1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it-IT" dirty="0" smtClean="0"/>
              <a:t>B</a:t>
            </a: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1395412" y="6437313"/>
            <a:ext cx="4090987" cy="330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NSS-MIC 2010, Knoxville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395412" y="6437313"/>
            <a:ext cx="4090987" cy="330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NSS-MIC 2010, Knoxville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Documento_di_Microsoft_Word_97_-_20031.doc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80615" name="Line 7"/>
          <p:cNvSpPr>
            <a:spLocks noChangeShapeType="1"/>
          </p:cNvSpPr>
          <p:nvPr userDrawn="1"/>
        </p:nvSpPr>
        <p:spPr bwMode="auto">
          <a:xfrm>
            <a:off x="238125" y="6253163"/>
            <a:ext cx="86407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806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81708"/>
              </p:ext>
            </p:extLst>
          </p:nvPr>
        </p:nvGraphicFramePr>
        <p:xfrm>
          <a:off x="190500" y="6303963"/>
          <a:ext cx="520700" cy="55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88" name="Documento" r:id="rId15" imgW="876960" imgH="934560" progId="Word.Document.8">
                  <p:embed/>
                </p:oleObj>
              </mc:Choice>
              <mc:Fallback>
                <p:oleObj name="Documento" r:id="rId15" imgW="876960" imgH="93456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6303963"/>
                        <a:ext cx="520700" cy="55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17" name="Rectangle 9"/>
          <p:cNvSpPr>
            <a:spLocks noChangeArrowheads="1"/>
          </p:cNvSpPr>
          <p:nvPr userDrawn="1"/>
        </p:nvSpPr>
        <p:spPr bwMode="auto">
          <a:xfrm>
            <a:off x="5019675" y="626745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 sz="1400" b="1">
              <a:solidFill>
                <a:srgbClr val="FF00FF"/>
              </a:solidFill>
            </a:endParaRPr>
          </a:p>
        </p:txBody>
      </p:sp>
      <p:pic>
        <p:nvPicPr>
          <p:cNvPr id="580620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672" y="6314884"/>
            <a:ext cx="678847" cy="506135"/>
          </a:xfrm>
          <a:prstGeom prst="rect">
            <a:avLst/>
          </a:prstGeom>
          <a:noFill/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990600" y="6400737"/>
            <a:ext cx="5010404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12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Pisa Meeting,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Isola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d’Elba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25 May 2012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5785104" y="6327648"/>
            <a:ext cx="26395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dirty="0">
                <a:solidFill>
                  <a:schemeClr val="tx2"/>
                </a:solidFill>
              </a:rPr>
              <a:t>carlo.fiorini@polimi.it</a:t>
            </a:r>
          </a:p>
          <a:p>
            <a:r>
              <a:rPr lang="en-US" sz="1400" b="1" dirty="0" err="1">
                <a:solidFill>
                  <a:schemeClr val="tx2"/>
                </a:solidFill>
              </a:rPr>
              <a:t>Politecnico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di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Milano, Italy</a:t>
            </a:r>
            <a:endParaRPr lang="en-US" sz="1400" b="1" dirty="0">
              <a:solidFill>
                <a:srgbClr val="FF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package" Target="../embeddings/Documento_di_Microsoft_Word2.docx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Documento_di_Microsoft_Word1.docx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2628" y="290330"/>
            <a:ext cx="80430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New Development of Silicon Drift Detectors for Gamma-ray Astronomy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7130" y="5466323"/>
            <a:ext cx="5831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dirty="0" err="1">
                <a:latin typeface="Tahoma" pitchFamily="34" charset="0"/>
              </a:rPr>
              <a:t>Research</a:t>
            </a:r>
            <a:r>
              <a:rPr lang="it-IT" sz="1800" dirty="0">
                <a:latin typeface="Tahoma" pitchFamily="34" charset="0"/>
              </a:rPr>
              <a:t> </a:t>
            </a:r>
            <a:r>
              <a:rPr lang="it-IT" sz="1800" dirty="0" err="1">
                <a:latin typeface="Tahoma" pitchFamily="34" charset="0"/>
              </a:rPr>
              <a:t>activity</a:t>
            </a:r>
            <a:r>
              <a:rPr lang="it-IT" sz="1800" dirty="0">
                <a:latin typeface="Tahoma" pitchFamily="34" charset="0"/>
              </a:rPr>
              <a:t> </a:t>
            </a:r>
            <a:r>
              <a:rPr lang="it-IT" sz="1800" dirty="0" err="1">
                <a:latin typeface="Tahoma" pitchFamily="34" charset="0"/>
              </a:rPr>
              <a:t>supported</a:t>
            </a:r>
            <a:r>
              <a:rPr lang="it-IT" sz="1800" dirty="0">
                <a:latin typeface="Tahoma" pitchFamily="34" charset="0"/>
              </a:rPr>
              <a:t> by </a:t>
            </a:r>
            <a:r>
              <a:rPr lang="it-IT" sz="1800" dirty="0" err="1">
                <a:latin typeface="Tahoma" pitchFamily="34" charset="0"/>
              </a:rPr>
              <a:t>European</a:t>
            </a:r>
            <a:r>
              <a:rPr lang="it-IT" sz="1800" dirty="0">
                <a:latin typeface="Tahoma" pitchFamily="34" charset="0"/>
              </a:rPr>
              <a:t> </a:t>
            </a:r>
            <a:r>
              <a:rPr lang="it-IT" sz="1800" dirty="0" smtClean="0">
                <a:latin typeface="Tahoma" pitchFamily="34" charset="0"/>
              </a:rPr>
              <a:t>Space Agency</a:t>
            </a:r>
            <a:endParaRPr lang="it-IT" sz="1800" dirty="0">
              <a:latin typeface="Tahoma" pitchFamily="34" charset="0"/>
            </a:endParaRPr>
          </a:p>
          <a:p>
            <a:r>
              <a:rPr lang="it-IT" sz="1800" dirty="0">
                <a:latin typeface="Tahoma" pitchFamily="34" charset="0"/>
              </a:rPr>
              <a:t>(</a:t>
            </a:r>
            <a:r>
              <a:rPr lang="it-IT" sz="1800" dirty="0" err="1">
                <a:latin typeface="Tahoma" pitchFamily="34" charset="0"/>
              </a:rPr>
              <a:t>contract</a:t>
            </a:r>
            <a:r>
              <a:rPr lang="it-IT" sz="1800" dirty="0">
                <a:latin typeface="Tahoma" pitchFamily="34" charset="0"/>
              </a:rPr>
              <a:t> n. </a:t>
            </a:r>
            <a:r>
              <a:rPr lang="en-GB" sz="1800" dirty="0"/>
              <a:t>4000102940</a:t>
            </a:r>
            <a:r>
              <a:rPr lang="en-US" sz="1800" dirty="0"/>
              <a:t>/11/NL/NR</a:t>
            </a:r>
            <a:r>
              <a:rPr lang="en-GB" sz="1800" dirty="0" smtClean="0">
                <a:latin typeface="Tahoma" pitchFamily="34" charset="0"/>
              </a:rPr>
              <a:t>)</a:t>
            </a:r>
            <a:r>
              <a:rPr lang="it-IT" sz="1800" dirty="0" smtClean="0">
                <a:latin typeface="Tahoma" pitchFamily="34" charset="0"/>
              </a:rPr>
              <a:t>  </a:t>
            </a:r>
            <a:endParaRPr lang="it-IT" sz="1800" dirty="0">
              <a:latin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3899" y="1808288"/>
            <a:ext cx="8529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dirty="0" err="1">
                <a:solidFill>
                  <a:schemeClr val="accent2"/>
                </a:solidFill>
              </a:rPr>
              <a:t>C.Fiorini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R.Peloso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P.Busca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L.Bombelli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 smtClean="0">
                <a:solidFill>
                  <a:schemeClr val="accent2"/>
                </a:solidFill>
              </a:rPr>
              <a:t>A.Marone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R.Quaglia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it-IT" sz="2000" i="1" dirty="0">
                <a:solidFill>
                  <a:schemeClr val="accent2"/>
                </a:solidFill>
              </a:rPr>
              <a:t>Politecnico di Milano and INFN, Milano, </a:t>
            </a:r>
            <a:r>
              <a:rPr lang="it-IT" sz="2000" i="1" dirty="0" err="1">
                <a:solidFill>
                  <a:schemeClr val="accent2"/>
                </a:solidFill>
              </a:rPr>
              <a:t>Italy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it-IT" sz="2000" dirty="0" smtClean="0">
              <a:solidFill>
                <a:schemeClr val="accent2"/>
              </a:solidFill>
            </a:endParaRPr>
          </a:p>
          <a:p>
            <a:r>
              <a:rPr lang="it-IT" sz="2000" dirty="0" err="1" smtClean="0">
                <a:solidFill>
                  <a:schemeClr val="accent2"/>
                </a:solidFill>
              </a:rPr>
              <a:t>P.Bellutti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M.Boscardin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F.Ficorella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G.Giacomini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A.Picciotto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C.Piemonte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err="1">
                <a:solidFill>
                  <a:schemeClr val="accent2"/>
                </a:solidFill>
              </a:rPr>
              <a:t>N.Zorzi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it-IT" sz="2000" i="1" dirty="0">
                <a:solidFill>
                  <a:schemeClr val="accent2"/>
                </a:solidFill>
              </a:rPr>
              <a:t>Fondazione Bruno Kessler - FBK, Trento, </a:t>
            </a:r>
            <a:r>
              <a:rPr lang="it-IT" sz="2000" i="1" dirty="0" err="1">
                <a:solidFill>
                  <a:schemeClr val="accent2"/>
                </a:solidFill>
              </a:rPr>
              <a:t>Italy</a:t>
            </a:r>
            <a:r>
              <a:rPr lang="it-IT" sz="2000" i="1" dirty="0">
                <a:solidFill>
                  <a:schemeClr val="accent2"/>
                </a:solidFill>
              </a:rPr>
              <a:t> 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err="1" smtClean="0">
                <a:solidFill>
                  <a:schemeClr val="accent2"/>
                </a:solidFill>
              </a:rPr>
              <a:t>N.Nelms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err="1">
                <a:solidFill>
                  <a:schemeClr val="accent2"/>
                </a:solidFill>
              </a:rPr>
              <a:t>B.Shortt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i="1" dirty="0">
                <a:solidFill>
                  <a:schemeClr val="accent2"/>
                </a:solidFill>
              </a:rPr>
              <a:t>European Space Agency, ESTEC, The Netherlands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20" y="828411"/>
            <a:ext cx="2601774" cy="3607111"/>
          </a:xfrm>
          <a:prstGeom prst="rect">
            <a:avLst/>
          </a:prstGeom>
        </p:spPr>
      </p:pic>
      <p:pic>
        <p:nvPicPr>
          <p:cNvPr id="10" name="Immagine 9" descr="IMG_4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796" y="828411"/>
            <a:ext cx="3663072" cy="274730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7127" r="2857" b="7443"/>
          <a:stretch/>
        </p:blipFill>
        <p:spPr>
          <a:xfrm>
            <a:off x="4974260" y="3645760"/>
            <a:ext cx="3405608" cy="251480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676932" y="56904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DAQ </a:t>
            </a:r>
            <a:r>
              <a:rPr lang="it-IT" sz="2000" dirty="0" err="1" smtClean="0"/>
              <a:t>board</a:t>
            </a:r>
            <a:endParaRPr lang="en-US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677064" y="3156221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ASICs</a:t>
            </a:r>
            <a:r>
              <a:rPr lang="it-IT" sz="2000" dirty="0" smtClean="0"/>
              <a:t> </a:t>
            </a:r>
            <a:r>
              <a:rPr lang="it-IT" sz="2000" dirty="0" err="1" smtClean="0"/>
              <a:t>board</a:t>
            </a:r>
            <a:endParaRPr lang="en-US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676398" y="124171"/>
            <a:ext cx="408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Readout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electronics</a:t>
            </a:r>
            <a:r>
              <a:rPr lang="it-IT" sz="2800" dirty="0" smtClean="0">
                <a:solidFill>
                  <a:srgbClr val="FF0000"/>
                </a:solidFill>
              </a:rPr>
              <a:t> (2)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308417" y="4762835"/>
            <a:ext cx="4155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27 analog channels (7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order </a:t>
            </a:r>
            <a:r>
              <a:rPr lang="en-US" sz="1600" dirty="0" err="1" smtClean="0"/>
              <a:t>semig</a:t>
            </a:r>
            <a:r>
              <a:rPr lang="en-US" sz="1600" dirty="0" smtClean="0"/>
              <a:t>. shaper, peak stretcher, </a:t>
            </a:r>
            <a:r>
              <a:rPr lang="en-US" sz="1600" dirty="0" err="1" smtClean="0"/>
              <a:t>discr</a:t>
            </a:r>
            <a:r>
              <a:rPr lang="en-US" sz="1600" dirty="0" smtClean="0"/>
              <a:t>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600" dirty="0" smtClean="0"/>
              <a:t>27:1 multiplexer </a:t>
            </a:r>
            <a:r>
              <a:rPr lang="it-IT" sz="1600" dirty="0" err="1" smtClean="0"/>
              <a:t>running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10MHz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600" dirty="0" smtClean="0"/>
              <a:t>SPI </a:t>
            </a:r>
            <a:r>
              <a:rPr lang="it-IT" sz="1600" dirty="0" err="1" smtClean="0"/>
              <a:t>programming</a:t>
            </a:r>
            <a:r>
              <a:rPr lang="it-IT" sz="1600" dirty="0" smtClean="0"/>
              <a:t> (gain, </a:t>
            </a:r>
            <a:r>
              <a:rPr lang="it-IT" sz="1600" dirty="0" err="1" smtClean="0"/>
              <a:t>shaping</a:t>
            </a:r>
            <a:r>
              <a:rPr lang="it-IT" sz="1600" dirty="0" smtClean="0"/>
              <a:t> </a:t>
            </a:r>
            <a:r>
              <a:rPr lang="it-IT" sz="1600" dirty="0" err="1" smtClean="0"/>
              <a:t>times</a:t>
            </a:r>
            <a:r>
              <a:rPr lang="it-IT" sz="1600" dirty="0" smtClean="0"/>
              <a:t>, </a:t>
            </a:r>
            <a:r>
              <a:rPr lang="it-IT" sz="1600" dirty="0" err="1" smtClean="0"/>
              <a:t>thresholds</a:t>
            </a:r>
            <a:r>
              <a:rPr lang="it-IT" sz="1600" dirty="0" smtClean="0"/>
              <a:t>, ..)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99227" y="321185"/>
            <a:ext cx="323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Energy </a:t>
            </a:r>
            <a:r>
              <a:rPr lang="it-IT" sz="2800" dirty="0" err="1" smtClean="0">
                <a:solidFill>
                  <a:srgbClr val="FF0000"/>
                </a:solidFill>
              </a:rPr>
              <a:t>resolution</a:t>
            </a:r>
            <a:endParaRPr lang="it-IT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624083" y="1565013"/>
                <a:ext cx="5568287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n-US" i="1">
                          <a:latin typeface="Cambria Math"/>
                        </a:rPr>
                        <m:t>=2.36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𝐼𝑁𝑇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𝑃𝐻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𝑆𝐷𝐷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𝐸𝑁𝐶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𝑃𝐻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83" y="1565013"/>
                <a:ext cx="5568287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924740" y="3747745"/>
            <a:ext cx="696697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Photodetector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parameters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Q</a:t>
            </a:r>
            <a:r>
              <a:rPr lang="it-IT" baseline="-25000" dirty="0" smtClean="0"/>
              <a:t>E</a:t>
            </a:r>
            <a:r>
              <a:rPr lang="it-IT" dirty="0" smtClean="0"/>
              <a:t>: SDD quantum </a:t>
            </a:r>
            <a:r>
              <a:rPr lang="it-IT" dirty="0" err="1" smtClean="0"/>
              <a:t>efficiency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incl</a:t>
            </a:r>
            <a:r>
              <a:rPr lang="it-IT" dirty="0" smtClean="0"/>
              <a:t>. dead </a:t>
            </a:r>
            <a:r>
              <a:rPr lang="it-IT" dirty="0" err="1" smtClean="0"/>
              <a:t>areas</a:t>
            </a:r>
            <a:r>
              <a:rPr lang="it-IT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N</a:t>
            </a:r>
            <a:r>
              <a:rPr lang="it-IT" baseline="-25000" dirty="0" smtClean="0"/>
              <a:t>SDD</a:t>
            </a:r>
            <a:r>
              <a:rPr lang="it-IT" dirty="0" smtClean="0"/>
              <a:t>: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SDDs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scintillator</a:t>
            </a:r>
            <a:r>
              <a:rPr lang="it-IT" dirty="0" smtClean="0"/>
              <a:t> light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ENC: </a:t>
            </a:r>
            <a:r>
              <a:rPr lang="it-IT" dirty="0" err="1" smtClean="0"/>
              <a:t>electronics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SDD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4076746" y="2483894"/>
            <a:ext cx="148199" cy="182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751055" y="2792944"/>
            <a:ext cx="0" cy="312578"/>
          </a:xfrm>
          <a:prstGeom prst="straightConnector1">
            <a:avLst/>
          </a:prstGeom>
          <a:ln w="2857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5721824" y="1453626"/>
            <a:ext cx="188794" cy="3161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6432645" y="1453626"/>
            <a:ext cx="188794" cy="3161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166281" y="3032444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3333CC"/>
                </a:solidFill>
              </a:rPr>
              <a:t>intrinsic</a:t>
            </a:r>
            <a:endParaRPr lang="en-US" sz="1600" b="1" dirty="0">
              <a:solidFill>
                <a:srgbClr val="3333CC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244454" y="3036995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3333CC"/>
                </a:solidFill>
              </a:rPr>
              <a:t>Poisson</a:t>
            </a:r>
            <a:endParaRPr lang="en-US" sz="1600" b="1" dirty="0">
              <a:solidFill>
                <a:srgbClr val="3333CC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490334" y="3024588"/>
            <a:ext cx="14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3333CC"/>
                </a:solidFill>
              </a:rPr>
              <a:t>electronics</a:t>
            </a:r>
            <a:r>
              <a:rPr lang="it-IT" sz="1600" b="1" dirty="0" smtClean="0">
                <a:solidFill>
                  <a:srgbClr val="3333CC"/>
                </a:solidFill>
              </a:rPr>
              <a:t> </a:t>
            </a:r>
            <a:r>
              <a:rPr lang="it-IT" sz="1600" b="1" dirty="0" err="1" smtClean="0">
                <a:solidFill>
                  <a:srgbClr val="3333CC"/>
                </a:solidFill>
              </a:rPr>
              <a:t>noise</a:t>
            </a:r>
            <a:endParaRPr lang="en-US" sz="1600" b="1" dirty="0">
              <a:solidFill>
                <a:srgbClr val="3333CC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5668022" y="2543036"/>
            <a:ext cx="148199" cy="182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658563" y="2781571"/>
            <a:ext cx="0" cy="312578"/>
          </a:xfrm>
          <a:prstGeom prst="straightConnector1">
            <a:avLst/>
          </a:prstGeom>
          <a:ln w="2857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6207804" y="2792944"/>
            <a:ext cx="0" cy="312578"/>
          </a:xfrm>
          <a:prstGeom prst="straightConnector1">
            <a:avLst/>
          </a:prstGeom>
          <a:ln w="2857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14976" y="188640"/>
            <a:ext cx="444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SDD electronics noise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302386"/>
              </p:ext>
            </p:extLst>
          </p:nvPr>
        </p:nvGraphicFramePr>
        <p:xfrm>
          <a:off x="683474" y="740601"/>
          <a:ext cx="760299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800" r:id="rId3" imgW="3162300" imgH="393700" progId="">
                  <p:embed/>
                </p:oleObj>
              </mc:Choice>
              <mc:Fallback>
                <p:oleObj r:id="rId3" imgW="31623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74" y="740601"/>
                        <a:ext cx="7602991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2132856"/>
            <a:ext cx="581225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580112" y="2755169"/>
            <a:ext cx="3563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A: scintillator area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 C</a:t>
            </a:r>
            <a:r>
              <a:rPr lang="en-US" sz="2000" i="1" baseline="-25000" dirty="0" smtClean="0"/>
              <a:t>D</a:t>
            </a:r>
            <a:r>
              <a:rPr lang="en-US" sz="2000" dirty="0" smtClean="0"/>
              <a:t>: SDD capacitance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G</a:t>
            </a:r>
            <a:r>
              <a:rPr lang="en-US" sz="2000" dirty="0" smtClean="0"/>
              <a:t>: FET input capacitance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: FET thermal noise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c</a:t>
            </a:r>
            <a:r>
              <a:rPr lang="en-US" sz="2000" dirty="0" smtClean="0"/>
              <a:t>: FET 1/f noise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Symbol" pitchFamily="18" charset="2"/>
              </a:rPr>
              <a:t> t </a:t>
            </a:r>
            <a:r>
              <a:rPr lang="en-US" sz="2000" dirty="0" smtClean="0"/>
              <a:t>: peaking time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Leakage current=</a:t>
            </a:r>
            <a:r>
              <a:rPr lang="en-US" sz="2000" dirty="0" smtClean="0">
                <a:solidFill>
                  <a:srgbClr val="3333CC"/>
                </a:solidFill>
              </a:rPr>
              <a:t>2nA/cm</a:t>
            </a:r>
            <a:r>
              <a:rPr lang="en-US" sz="2000" baseline="30000" dirty="0" smtClean="0">
                <a:solidFill>
                  <a:srgbClr val="3333CC"/>
                </a:solidFill>
              </a:rPr>
              <a:t>2</a:t>
            </a:r>
            <a:r>
              <a:rPr lang="en-US" sz="2000" dirty="0" smtClean="0">
                <a:solidFill>
                  <a:srgbClr val="3333CC"/>
                </a:solidFill>
              </a:rPr>
              <a:t>@20°C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6329651" y="1708605"/>
                <a:ext cx="2260427" cy="848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𝑙𝑒𝑎𝑘𝑎𝑔𝑒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𝑆𝐷𝐷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651" y="1708605"/>
                <a:ext cx="2260427" cy="8485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/>
          <p:cNvCxnSpPr/>
          <p:nvPr/>
        </p:nvCxnSpPr>
        <p:spPr>
          <a:xfrm flipV="1">
            <a:off x="7096836" y="1406260"/>
            <a:ext cx="363029" cy="604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843460" y="2305942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8mmx8mm </a:t>
            </a:r>
            <a:r>
              <a:rPr lang="en-US" sz="1600" b="1" dirty="0" smtClean="0"/>
              <a:t>SDD</a:t>
            </a:r>
            <a:endParaRPr lang="en-US" sz="1600" b="1" dirty="0"/>
          </a:p>
          <a:p>
            <a:r>
              <a:rPr lang="it-IT" sz="1600" b="1" dirty="0" smtClean="0"/>
              <a:t>T= -20°C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9672" y="188640"/>
            <a:ext cx="606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Effect of the drift time inside the SDD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2" cstate="print"/>
          <a:srcRect l="-2986" t="-249" r="-3299" b="-5484"/>
          <a:stretch>
            <a:fillRect/>
          </a:stretch>
        </p:blipFill>
        <p:spPr bwMode="auto">
          <a:xfrm>
            <a:off x="648734" y="1196752"/>
            <a:ext cx="24766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potential1"/>
          <p:cNvPicPr>
            <a:picLocks noChangeAspect="1" noChangeArrowheads="1"/>
          </p:cNvPicPr>
          <p:nvPr/>
        </p:nvPicPr>
        <p:blipFill>
          <a:blip r:embed="rId3" cstate="print"/>
          <a:srcRect t="10016" r="7228"/>
          <a:stretch>
            <a:fillRect/>
          </a:stretch>
        </p:blipFill>
        <p:spPr bwMode="auto">
          <a:xfrm>
            <a:off x="3491880" y="1124743"/>
            <a:ext cx="4608512" cy="33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995936" y="47077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equipotential</a:t>
            </a:r>
            <a:r>
              <a:rPr lang="en-US" sz="1600" dirty="0"/>
              <a:t> lines in a cross section of the </a:t>
            </a:r>
            <a:r>
              <a:rPr lang="en-US" sz="1600" dirty="0" smtClean="0"/>
              <a:t>device</a:t>
            </a:r>
            <a:endParaRPr lang="en-US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76470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anode</a:t>
            </a:r>
            <a:endParaRPr lang="en-US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444208" y="76470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last ring</a:t>
            </a:r>
            <a:endParaRPr lang="en-US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44208" y="4221088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entrance window</a:t>
            </a:r>
            <a:endParaRPr lang="en-US" sz="2000" dirty="0"/>
          </a:p>
        </p:txBody>
      </p:sp>
      <p:cxnSp>
        <p:nvCxnSpPr>
          <p:cNvPr id="15" name="Connettore 2 14"/>
          <p:cNvCxnSpPr>
            <a:stCxn id="11" idx="1"/>
          </p:cNvCxnSpPr>
          <p:nvPr/>
        </p:nvCxnSpPr>
        <p:spPr>
          <a:xfrm flipH="1">
            <a:off x="4283968" y="964759"/>
            <a:ext cx="360040" cy="87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2" idx="3"/>
          </p:cNvCxnSpPr>
          <p:nvPr/>
        </p:nvCxnSpPr>
        <p:spPr>
          <a:xfrm>
            <a:off x="7526556" y="964759"/>
            <a:ext cx="357812" cy="87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4355976" y="1412776"/>
            <a:ext cx="3170580" cy="2340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372048" y="3236682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e- path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-150126" y="4480489"/>
                <a:ext cx="4572000" cy="17071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𝑑𝑟𝑖𝑓𝑡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𝑑𝑖𝑎𝑔𝑜𝑛𝑎𝑙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𝑑𝑒𝑝𝑙𝑒𝑡𝑖𝑜𝑛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126" y="4480489"/>
                <a:ext cx="4572000" cy="17071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3567891" y="5627539"/>
            <a:ext cx="5428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theoretical</a:t>
            </a:r>
            <a:r>
              <a:rPr lang="it-IT" sz="2000" dirty="0" smtClean="0"/>
              <a:t> </a:t>
            </a:r>
            <a:r>
              <a:rPr lang="it-IT" sz="2000" dirty="0" err="1" smtClean="0"/>
              <a:t>estimation</a:t>
            </a:r>
            <a:r>
              <a:rPr lang="it-IT" sz="2000" dirty="0" smtClean="0"/>
              <a:t> </a:t>
            </a:r>
            <a:r>
              <a:rPr lang="it-IT" sz="2000" dirty="0" err="1" smtClean="0"/>
              <a:t>supposing</a:t>
            </a:r>
            <a:r>
              <a:rPr lang="it-IT" sz="2000" dirty="0" smtClean="0"/>
              <a:t> </a:t>
            </a:r>
            <a:r>
              <a:rPr lang="it-IT" sz="2000" dirty="0" err="1" smtClean="0"/>
              <a:t>constant</a:t>
            </a:r>
            <a:r>
              <a:rPr lang="it-IT" sz="2000" dirty="0" smtClean="0"/>
              <a:t> </a:t>
            </a:r>
            <a:r>
              <a:rPr lang="it-IT" sz="2000" dirty="0" err="1" smtClean="0"/>
              <a:t>field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95536" y="42930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drift time </a:t>
            </a:r>
            <a:r>
              <a:rPr lang="en-US" sz="1600" dirty="0"/>
              <a:t>vs. injection point of the charge </a:t>
            </a:r>
            <a:r>
              <a:rPr lang="en-US" sz="1600" dirty="0" smtClean="0"/>
              <a:t>simulated along </a:t>
            </a:r>
            <a:r>
              <a:rPr lang="en-US" sz="1600" dirty="0"/>
              <a:t>the </a:t>
            </a:r>
            <a:r>
              <a:rPr lang="en-US" sz="1600" dirty="0" smtClean="0"/>
              <a:t>short path on </a:t>
            </a:r>
            <a:r>
              <a:rPr lang="en-US" sz="1600" dirty="0"/>
              <a:t>the </a:t>
            </a:r>
            <a:r>
              <a:rPr lang="en-US" sz="1600" dirty="0" smtClean="0"/>
              <a:t>SDD</a:t>
            </a:r>
          </a:p>
          <a:p>
            <a:r>
              <a:rPr lang="en-US" sz="1600" dirty="0" smtClean="0"/>
              <a:t>(L/2=4mm length)</a:t>
            </a:r>
            <a:endParaRPr lang="en-US" sz="16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88024" y="4347410"/>
            <a:ext cx="40324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calculated waveform of the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current signal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 the anode of the SDD, in correspondence of a uniform illumination of photons on the entrance window of the device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4716016" cy="348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41026" y="188640"/>
            <a:ext cx="7459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Ballistic deficit due to SDD real current signal 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058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27815" y="5707157"/>
            <a:ext cx="8053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Ballistic deficit (BD) calculated as normalized to ideal pulse amplitude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5736" y="908720"/>
            <a:ext cx="415421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800" dirty="0" err="1"/>
              <a:t>ENC</a:t>
            </a:r>
            <a:r>
              <a:rPr lang="en-GB" sz="2800" baseline="-25000" dirty="0" err="1"/>
              <a:t>effective</a:t>
            </a:r>
            <a:r>
              <a:rPr lang="en-GB" sz="2800" dirty="0"/>
              <a:t> = ENC/(1-BD)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6940" y="177169"/>
            <a:ext cx="781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Worsening of the electronics noise due to ballistic deficit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650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76" y="1844824"/>
            <a:ext cx="45723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magin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55487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932039" y="5301208"/>
            <a:ext cx="3898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without ballistic deficit (blue line) and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with ballistic deficit (green line)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522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ballistic deficit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calculated for a 8mmx8mm SDD as a function of the peaking time of the shaping amplifier (6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order real poles)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6499245" y="2497540"/>
            <a:ext cx="206175" cy="9416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10403" y="260648"/>
            <a:ext cx="39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Expected energy resolution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698686" y="1090802"/>
                <a:ext cx="5568287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n-US" i="1">
                          <a:latin typeface="Cambria Math"/>
                        </a:rPr>
                        <m:t>=2.36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𝐼𝑁𝑇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𝑃𝐻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𝑆𝐷𝐷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𝐸𝑁𝐶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𝑃𝐻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86" y="1090802"/>
                <a:ext cx="5568287" cy="118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50908"/>
              </p:ext>
            </p:extLst>
          </p:nvPr>
        </p:nvGraphicFramePr>
        <p:xfrm>
          <a:off x="809625" y="3000375"/>
          <a:ext cx="8426450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821" name="Documento" r:id="rId5" imgW="6256723" imgH="1594820" progId="Word.Document.12">
                  <p:embed/>
                </p:oleObj>
              </mc:Choice>
              <mc:Fallback>
                <p:oleObj name="Documento" r:id="rId5" imgW="6256723" imgH="15948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625" y="3000375"/>
                        <a:ext cx="8426450" cy="214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2333767" y="3480179"/>
            <a:ext cx="2688609" cy="736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8490" y="188640"/>
            <a:ext cx="8447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Interference</a:t>
            </a:r>
            <a:r>
              <a:rPr lang="it-IT" sz="2800" dirty="0" smtClean="0">
                <a:solidFill>
                  <a:srgbClr val="FF0000"/>
                </a:solidFill>
              </a:rPr>
              <a:t> of </a:t>
            </a:r>
            <a:r>
              <a:rPr lang="it-IT" sz="2800" dirty="0" err="1" smtClean="0">
                <a:solidFill>
                  <a:srgbClr val="FF0000"/>
                </a:solidFill>
              </a:rPr>
              <a:t>bonding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wires</a:t>
            </a:r>
            <a:r>
              <a:rPr lang="it-IT" sz="2800" dirty="0" smtClean="0">
                <a:solidFill>
                  <a:srgbClr val="FF0000"/>
                </a:solidFill>
              </a:rPr>
              <a:t> on </a:t>
            </a:r>
            <a:r>
              <a:rPr lang="it-IT" sz="2800" dirty="0" err="1" smtClean="0">
                <a:solidFill>
                  <a:srgbClr val="FF0000"/>
                </a:solidFill>
              </a:rPr>
              <a:t>electrodes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coupled</a:t>
            </a:r>
            <a:r>
              <a:rPr lang="it-IT" sz="2800" dirty="0" smtClean="0">
                <a:solidFill>
                  <a:srgbClr val="FF0000"/>
                </a:solidFill>
              </a:rPr>
              <a:t> to </a:t>
            </a:r>
            <a:r>
              <a:rPr lang="it-IT" sz="2800" dirty="0" err="1" smtClean="0">
                <a:solidFill>
                  <a:srgbClr val="FF0000"/>
                </a:solidFill>
              </a:rPr>
              <a:t>scintillator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00" name="Gruppo 199"/>
          <p:cNvGrpSpPr/>
          <p:nvPr/>
        </p:nvGrpSpPr>
        <p:grpSpPr>
          <a:xfrm>
            <a:off x="4989637" y="1641130"/>
            <a:ext cx="3965836" cy="3700475"/>
            <a:chOff x="404386" y="1582310"/>
            <a:chExt cx="4372330" cy="4177045"/>
          </a:xfrm>
        </p:grpSpPr>
        <p:grpSp>
          <p:nvGrpSpPr>
            <p:cNvPr id="190" name="Gruppo 189"/>
            <p:cNvGrpSpPr/>
            <p:nvPr/>
          </p:nvGrpSpPr>
          <p:grpSpPr>
            <a:xfrm>
              <a:off x="404386" y="1582310"/>
              <a:ext cx="4372330" cy="4177045"/>
              <a:chOff x="827584" y="692696"/>
              <a:chExt cx="5756400" cy="5544000"/>
            </a:xfrm>
          </p:grpSpPr>
          <p:grpSp>
            <p:nvGrpSpPr>
              <p:cNvPr id="4" name="Gruppo 3"/>
              <p:cNvGrpSpPr/>
              <p:nvPr/>
            </p:nvGrpSpPr>
            <p:grpSpPr>
              <a:xfrm>
                <a:off x="827584" y="692696"/>
                <a:ext cx="5756400" cy="5544000"/>
                <a:chOff x="1331640" y="908720"/>
                <a:chExt cx="5616624" cy="5400600"/>
              </a:xfrm>
            </p:grpSpPr>
            <p:grpSp>
              <p:nvGrpSpPr>
                <p:cNvPr id="5" name="Gruppo 219"/>
                <p:cNvGrpSpPr/>
                <p:nvPr/>
              </p:nvGrpSpPr>
              <p:grpSpPr>
                <a:xfrm>
                  <a:off x="1331640" y="908720"/>
                  <a:ext cx="1872208" cy="5400600"/>
                  <a:chOff x="1331640" y="908720"/>
                  <a:chExt cx="1872208" cy="5400600"/>
                </a:xfrm>
              </p:grpSpPr>
              <p:grpSp>
                <p:nvGrpSpPr>
                  <p:cNvPr id="128" name="Gruppo 159"/>
                  <p:cNvGrpSpPr/>
                  <p:nvPr/>
                </p:nvGrpSpPr>
                <p:grpSpPr>
                  <a:xfrm>
                    <a:off x="1331840" y="45091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169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172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Rettangolo 172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Rettangolo 173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Rettangolo 166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76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8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77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8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78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79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70" name="Rettangolo 169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1" name="Connettore 1 170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uppo 179"/>
                  <p:cNvGrpSpPr/>
                  <p:nvPr/>
                </p:nvGrpSpPr>
                <p:grpSpPr>
                  <a:xfrm>
                    <a:off x="1331640" y="27089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150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153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4" name="Rettangolo 153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Rettangolo 154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6" name="Rettangolo 155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7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6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8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8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6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9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60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51" name="Rettangolo 150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2" name="Connettore 1 151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uppo 199"/>
                  <p:cNvGrpSpPr/>
                  <p:nvPr/>
                </p:nvGrpSpPr>
                <p:grpSpPr>
                  <a:xfrm>
                    <a:off x="1331640" y="9087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131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134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5" name="Rettangolo 134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" name="Rettangolo 135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7" name="Rettangolo 136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38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4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9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9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4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40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4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32" name="Rettangolo 131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3" name="Connettore 1 132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" name="Gruppo 220"/>
                <p:cNvGrpSpPr/>
                <p:nvPr/>
              </p:nvGrpSpPr>
              <p:grpSpPr>
                <a:xfrm>
                  <a:off x="3203848" y="908720"/>
                  <a:ext cx="1872208" cy="5400600"/>
                  <a:chOff x="1331640" y="908720"/>
                  <a:chExt cx="1872208" cy="5400600"/>
                </a:xfrm>
              </p:grpSpPr>
              <p:grpSp>
                <p:nvGrpSpPr>
                  <p:cNvPr id="68" name="Gruppo 159"/>
                  <p:cNvGrpSpPr/>
                  <p:nvPr/>
                </p:nvGrpSpPr>
                <p:grpSpPr>
                  <a:xfrm>
                    <a:off x="1331840" y="45091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109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112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Rettangolo 112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Rettangolo 113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" name="Rettangolo 114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16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2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7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2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8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19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0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10" name="Rettangolo 109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1" name="Connettore 1 110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" name="Gruppo 179"/>
                  <p:cNvGrpSpPr/>
                  <p:nvPr/>
                </p:nvGrpSpPr>
                <p:grpSpPr>
                  <a:xfrm>
                    <a:off x="1331640" y="27089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90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93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" name="Rettangolo 93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Rettangolo 94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" name="Rettangolo 95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97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0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8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0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9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100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91" name="Rettangolo 90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2" name="Connettore 1 91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" name="Gruppo 199"/>
                  <p:cNvGrpSpPr/>
                  <p:nvPr/>
                </p:nvGrpSpPr>
                <p:grpSpPr>
                  <a:xfrm>
                    <a:off x="1331640" y="9087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71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74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" name="Rettangolo 74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" name="Rettangolo 75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" name="Rettangolo 76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78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8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9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9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8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0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8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72" name="Rettangolo 71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3" name="Connettore 1 72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" name="Gruppo 281"/>
                <p:cNvGrpSpPr/>
                <p:nvPr/>
              </p:nvGrpSpPr>
              <p:grpSpPr>
                <a:xfrm>
                  <a:off x="5076056" y="908720"/>
                  <a:ext cx="1872208" cy="5400600"/>
                  <a:chOff x="1331640" y="908720"/>
                  <a:chExt cx="1872208" cy="5400600"/>
                </a:xfrm>
              </p:grpSpPr>
              <p:grpSp>
                <p:nvGrpSpPr>
                  <p:cNvPr id="8" name="Gruppo 159"/>
                  <p:cNvGrpSpPr/>
                  <p:nvPr/>
                </p:nvGrpSpPr>
                <p:grpSpPr>
                  <a:xfrm>
                    <a:off x="1331840" y="45091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49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52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ttangolo 52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ttangolo 53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ttangolo 54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56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6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6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8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59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0" name="Rettangolo 49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1" name="Connettore 1 50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" name="Gruppo 179"/>
                  <p:cNvGrpSpPr/>
                  <p:nvPr/>
                </p:nvGrpSpPr>
                <p:grpSpPr>
                  <a:xfrm>
                    <a:off x="1331640" y="27089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30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33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ttangolo 33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Rettangolo 34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ettangolo 35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37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4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8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4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9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40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1" name="Rettangolo 30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" name="Connettore 1 31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uppo 199"/>
                  <p:cNvGrpSpPr/>
                  <p:nvPr/>
                </p:nvGrpSpPr>
                <p:grpSpPr>
                  <a:xfrm>
                    <a:off x="1331640" y="908720"/>
                    <a:ext cx="1872008" cy="1800200"/>
                    <a:chOff x="1331840" y="4509120"/>
                    <a:chExt cx="1872008" cy="1800200"/>
                  </a:xfrm>
                </p:grpSpPr>
                <p:grpSp>
                  <p:nvGrpSpPr>
                    <p:cNvPr id="11" name="Gruppo 77"/>
                    <p:cNvGrpSpPr/>
                    <p:nvPr/>
                  </p:nvGrpSpPr>
                  <p:grpSpPr>
                    <a:xfrm>
                      <a:off x="1331840" y="4509120"/>
                      <a:ext cx="1800000" cy="1800200"/>
                      <a:chOff x="1331640" y="1340768"/>
                      <a:chExt cx="1800000" cy="1800200"/>
                    </a:xfrm>
                  </p:grpSpPr>
                  <p:sp>
                    <p:nvSpPr>
                      <p:cNvPr id="14" name="Rettangolo 5"/>
                      <p:cNvSpPr/>
                      <p:nvPr/>
                    </p:nvSpPr>
                    <p:spPr>
                      <a:xfrm>
                        <a:off x="1331640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" name="Rettangolo 14"/>
                      <p:cNvSpPr/>
                      <p:nvPr/>
                    </p:nvSpPr>
                    <p:spPr>
                      <a:xfrm flipH="1">
                        <a:off x="2231706" y="13407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" name="Rettangolo 15"/>
                      <p:cNvSpPr/>
                      <p:nvPr/>
                    </p:nvSpPr>
                    <p:spPr>
                      <a:xfrm flipV="1">
                        <a:off x="1331640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" name="Rettangolo 16"/>
                      <p:cNvSpPr/>
                      <p:nvPr/>
                    </p:nvSpPr>
                    <p:spPr>
                      <a:xfrm flipH="1" flipV="1">
                        <a:off x="2231706" y="2240868"/>
                        <a:ext cx="899934" cy="900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8" name="Gruppo 66"/>
                      <p:cNvGrpSpPr/>
                      <p:nvPr/>
                    </p:nvGrpSpPr>
                    <p:grpSpPr>
                      <a:xfrm>
                        <a:off x="1384520" y="1404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27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uppo 67"/>
                      <p:cNvGrpSpPr/>
                      <p:nvPr/>
                    </p:nvGrpSpPr>
                    <p:grpSpPr>
                      <a:xfrm>
                        <a:off x="1386000" y="1962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24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0" name="Gruppo 71"/>
                      <p:cNvGrpSpPr/>
                      <p:nvPr/>
                    </p:nvGrpSpPr>
                    <p:grpSpPr>
                      <a:xfrm>
                        <a:off x="1386000" y="2520000"/>
                        <a:ext cx="1676536" cy="562799"/>
                        <a:chOff x="1384520" y="1386000"/>
                        <a:chExt cx="1676536" cy="562799"/>
                      </a:xfrm>
                    </p:grpSpPr>
                    <p:sp>
                      <p:nvSpPr>
                        <p:cNvPr id="21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38452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944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" name="Rettangolo 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502000" y="1386000"/>
                          <a:ext cx="559056" cy="56279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2" name="Rettangolo 11"/>
                    <p:cNvSpPr/>
                    <p:nvPr/>
                  </p:nvSpPr>
                  <p:spPr>
                    <a:xfrm>
                      <a:off x="3131840" y="4509120"/>
                      <a:ext cx="72008" cy="1800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" name="Connettore 1 12"/>
                    <p:cNvCxnSpPr/>
                    <p:nvPr/>
                  </p:nvCxnSpPr>
                  <p:spPr>
                    <a:xfrm rot="16200000" flipH="1">
                      <a:off x="3059832" y="4653136"/>
                      <a:ext cx="144016" cy="144016"/>
                    </a:xfrm>
                    <a:prstGeom prst="line">
                      <a:avLst/>
                    </a:prstGeom>
                    <a:ln>
                      <a:solidFill>
                        <a:srgbClr val="F91BC9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88" name="Ovale 187"/>
              <p:cNvSpPr/>
              <p:nvPr/>
            </p:nvSpPr>
            <p:spPr>
              <a:xfrm>
                <a:off x="971600" y="764704"/>
                <a:ext cx="5418000" cy="5418000"/>
              </a:xfrm>
              <a:prstGeom prst="ellipse">
                <a:avLst/>
              </a:prstGeom>
              <a:solidFill>
                <a:srgbClr val="FFFF00">
                  <a:alpha val="5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2" name="Connettore 1 191"/>
            <p:cNvCxnSpPr/>
            <p:nvPr/>
          </p:nvCxnSpPr>
          <p:spPr>
            <a:xfrm>
              <a:off x="1751979" y="1693697"/>
              <a:ext cx="151015" cy="1551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/>
          </p:nvCxnSpPr>
          <p:spPr>
            <a:xfrm>
              <a:off x="1710658" y="3086045"/>
              <a:ext cx="151015" cy="1551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/>
          </p:nvCxnSpPr>
          <p:spPr>
            <a:xfrm>
              <a:off x="3215736" y="1649921"/>
              <a:ext cx="151015" cy="1551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/>
          </p:nvCxnSpPr>
          <p:spPr>
            <a:xfrm>
              <a:off x="1711931" y="4478394"/>
              <a:ext cx="151015" cy="1551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/>
          </p:nvCxnSpPr>
          <p:spPr>
            <a:xfrm>
              <a:off x="3187553" y="3086045"/>
              <a:ext cx="151015" cy="1551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/>
          </p:nvCxnSpPr>
          <p:spPr>
            <a:xfrm>
              <a:off x="3215580" y="4491386"/>
              <a:ext cx="151015" cy="1551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e 197"/>
            <p:cNvSpPr/>
            <p:nvPr/>
          </p:nvSpPr>
          <p:spPr>
            <a:xfrm>
              <a:off x="2990512" y="2825087"/>
              <a:ext cx="587528" cy="633769"/>
            </a:xfrm>
            <a:prstGeom prst="ellipse">
              <a:avLst/>
            </a:prstGeom>
            <a:noFill/>
            <a:ln w="5715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9" name="Picture 2" descr="C:\Users\piemonte\Documents\PiemonteClaudio\SiPM\progetti\fp7\2007\HYPERimage\Report-Web\web\array_no epoxy.gif"/>
          <p:cNvPicPr>
            <a:picLocks noChangeAspect="1" noChangeArrowheads="1"/>
          </p:cNvPicPr>
          <p:nvPr/>
        </p:nvPicPr>
        <p:blipFill rotWithShape="1">
          <a:blip r:embed="rId2" cstate="print"/>
          <a:srcRect l="4018" t="13204" r="2974" b="27971"/>
          <a:stretch/>
        </p:blipFill>
        <p:spPr bwMode="auto">
          <a:xfrm>
            <a:off x="151039" y="1974328"/>
            <a:ext cx="4589525" cy="2177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188640"/>
            <a:ext cx="7402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Single-side biasing only (no bonding on back side)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5377434" cy="548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717930" y="5204151"/>
            <a:ext cx="219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C. Fiorini, A. Longoni, P. Lechner, IEEE Trans. on </a:t>
            </a:r>
            <a:r>
              <a:rPr lang="en-GB" sz="1200" dirty="0" err="1" smtClean="0"/>
              <a:t>Nucl</a:t>
            </a:r>
            <a:r>
              <a:rPr lang="en-GB" sz="1200" dirty="0" smtClean="0"/>
              <a:t>. Sci., Vol. 47, n° 4, p. 1691-1695, August 2000</a:t>
            </a:r>
            <a:endParaRPr lang="en-US" sz="1200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5049672" y="4353636"/>
            <a:ext cx="0" cy="1116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049672" y="4619376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punch-</a:t>
            </a:r>
          </a:p>
          <a:p>
            <a:r>
              <a:rPr lang="it-IT" sz="1600" b="1" dirty="0" err="1" smtClean="0">
                <a:solidFill>
                  <a:srgbClr val="FF0000"/>
                </a:solidFill>
              </a:rPr>
              <a:t>through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62128" y="201379"/>
            <a:ext cx="8043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Outline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6027" y="1085921"/>
            <a:ext cx="654057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err="1" smtClean="0"/>
              <a:t>Motivation</a:t>
            </a:r>
            <a:r>
              <a:rPr lang="it-IT" dirty="0" smtClean="0"/>
              <a:t> of the work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The detector </a:t>
            </a:r>
            <a:r>
              <a:rPr lang="it-IT" dirty="0" err="1" smtClean="0"/>
              <a:t>architecture</a:t>
            </a:r>
            <a:endParaRPr lang="it-IT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Design </a:t>
            </a:r>
            <a:r>
              <a:rPr lang="it-IT" dirty="0" err="1" smtClean="0"/>
              <a:t>issues</a:t>
            </a:r>
            <a:endParaRPr lang="it-IT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it-IT" dirty="0" smtClean="0"/>
              <a:t>Energy </a:t>
            </a:r>
            <a:r>
              <a:rPr lang="it-IT" dirty="0" err="1" smtClean="0"/>
              <a:t>resolution</a:t>
            </a:r>
            <a:endParaRPr lang="it-IT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it-IT" dirty="0" err="1" smtClean="0"/>
              <a:t>Electronics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endParaRPr lang="it-IT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it-IT" dirty="0" err="1" smtClean="0"/>
              <a:t>Effect</a:t>
            </a:r>
            <a:r>
              <a:rPr lang="it-IT" dirty="0" smtClean="0"/>
              <a:t> of the SDD </a:t>
            </a:r>
            <a:r>
              <a:rPr lang="it-IT" dirty="0" err="1" smtClean="0"/>
              <a:t>drift</a:t>
            </a:r>
            <a:r>
              <a:rPr lang="it-IT" dirty="0" smtClean="0"/>
              <a:t> time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dirty="0" smtClean="0"/>
              <a:t>single-side </a:t>
            </a:r>
            <a:r>
              <a:rPr lang="it-IT" dirty="0" err="1" smtClean="0"/>
              <a:t>biasing</a:t>
            </a:r>
            <a:r>
              <a:rPr lang="it-IT" dirty="0" smtClean="0"/>
              <a:t> of the detector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err="1" smtClean="0"/>
              <a:t>Experimental</a:t>
            </a:r>
            <a:r>
              <a:rPr lang="it-IT" dirty="0" smtClean="0"/>
              <a:t> set-up and </a:t>
            </a:r>
            <a:r>
              <a:rPr lang="it-IT" dirty="0" err="1" smtClean="0"/>
              <a:t>preliminary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in X and </a:t>
            </a:r>
            <a:r>
              <a:rPr lang="it-IT" dirty="0" smtClean="0">
                <a:latin typeface="Symbol" pitchFamily="18" charset="2"/>
              </a:rPr>
              <a:t>g</a:t>
            </a:r>
            <a:r>
              <a:rPr lang="it-IT" dirty="0" smtClean="0"/>
              <a:t>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spectroscopy</a:t>
            </a:r>
            <a:endParaRPr lang="it-IT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err="1" smtClean="0"/>
              <a:t>Conclusions</a:t>
            </a:r>
            <a:r>
              <a:rPr lang="it-IT" dirty="0" smtClean="0"/>
              <a:t>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06" name="Picture 36" descr="Descrizione: potential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351430"/>
            <a:ext cx="4121624" cy="25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02" name="Picture 38" descr="Descrizione: electcurrent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3384505"/>
            <a:ext cx="3780430" cy="28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01" name="Picture 39" descr="Descrizione: holecurrent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84504"/>
            <a:ext cx="3766783" cy="282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317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317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791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9684" y="2388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anode</a:t>
            </a:r>
            <a:endParaRPr lang="en-US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96463" y="33755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drift</a:t>
            </a:r>
            <a:r>
              <a:rPr lang="it-IT" sz="1600" dirty="0" smtClean="0"/>
              <a:t> </a:t>
            </a:r>
            <a:r>
              <a:rPr lang="it-IT" sz="1600" dirty="0" err="1" smtClean="0"/>
              <a:t>rings</a:t>
            </a:r>
            <a:endParaRPr lang="en-US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996463" y="2441814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back </a:t>
            </a:r>
            <a:r>
              <a:rPr lang="it-IT" sz="1600" dirty="0" err="1" smtClean="0"/>
              <a:t>electrode</a:t>
            </a:r>
            <a:endParaRPr lang="en-US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329104" y="3045951"/>
            <a:ext cx="263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3333CC"/>
                </a:solidFill>
              </a:rPr>
              <a:t>electrons</a:t>
            </a:r>
            <a:r>
              <a:rPr lang="it-IT" sz="1600" b="1" dirty="0" smtClean="0">
                <a:solidFill>
                  <a:srgbClr val="3333CC"/>
                </a:solidFill>
              </a:rPr>
              <a:t> </a:t>
            </a:r>
            <a:r>
              <a:rPr lang="it-IT" sz="1600" b="1" dirty="0" err="1" smtClean="0">
                <a:solidFill>
                  <a:srgbClr val="3333CC"/>
                </a:solidFill>
              </a:rPr>
              <a:t>current</a:t>
            </a:r>
            <a:r>
              <a:rPr lang="it-IT" sz="1600" b="1" dirty="0" smtClean="0">
                <a:solidFill>
                  <a:srgbClr val="3333CC"/>
                </a:solidFill>
              </a:rPr>
              <a:t> </a:t>
            </a:r>
            <a:r>
              <a:rPr lang="it-IT" sz="1600" b="1" dirty="0" err="1" smtClean="0">
                <a:solidFill>
                  <a:srgbClr val="3333CC"/>
                </a:solidFill>
              </a:rPr>
              <a:t>density</a:t>
            </a:r>
            <a:endParaRPr lang="en-US" sz="1600" b="1" dirty="0">
              <a:solidFill>
                <a:srgbClr val="3333CC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1521" y="3045951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3333CC"/>
                </a:solidFill>
              </a:rPr>
              <a:t>holes</a:t>
            </a:r>
            <a:r>
              <a:rPr lang="it-IT" sz="1600" b="1" dirty="0" smtClean="0">
                <a:solidFill>
                  <a:srgbClr val="3333CC"/>
                </a:solidFill>
              </a:rPr>
              <a:t> </a:t>
            </a:r>
            <a:r>
              <a:rPr lang="it-IT" sz="1600" b="1" dirty="0" err="1" smtClean="0">
                <a:solidFill>
                  <a:srgbClr val="3333CC"/>
                </a:solidFill>
              </a:rPr>
              <a:t>current</a:t>
            </a:r>
            <a:r>
              <a:rPr lang="it-IT" sz="1600" b="1" dirty="0" smtClean="0">
                <a:solidFill>
                  <a:srgbClr val="3333CC"/>
                </a:solidFill>
              </a:rPr>
              <a:t> </a:t>
            </a:r>
            <a:r>
              <a:rPr lang="it-IT" sz="1600" b="1" dirty="0" err="1" smtClean="0">
                <a:solidFill>
                  <a:srgbClr val="3333CC"/>
                </a:solidFill>
              </a:rPr>
              <a:t>density</a:t>
            </a:r>
            <a:endParaRPr lang="en-US" sz="16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sellaDiTesto 45"/>
          <p:cNvSpPr txBox="1"/>
          <p:nvPr/>
        </p:nvSpPr>
        <p:spPr>
          <a:xfrm>
            <a:off x="357158" y="285728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Experimental setup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142844" y="1013236"/>
            <a:ext cx="8679716" cy="5058970"/>
            <a:chOff x="142844" y="1227550"/>
            <a:chExt cx="8679716" cy="5058970"/>
          </a:xfrm>
        </p:grpSpPr>
        <p:pic>
          <p:nvPicPr>
            <p:cNvPr id="42" name="Immagine 41" descr="IMG_4582.JPG"/>
            <p:cNvPicPr>
              <a:picLocks noChangeAspect="1"/>
            </p:cNvPicPr>
            <p:nvPr/>
          </p:nvPicPr>
          <p:blipFill>
            <a:blip r:embed="rId2" cstate="print"/>
            <a:srcRect b="14000"/>
            <a:stretch>
              <a:fillRect/>
            </a:stretch>
          </p:blipFill>
          <p:spPr>
            <a:xfrm>
              <a:off x="285720" y="3214686"/>
              <a:ext cx="4762533" cy="3071834"/>
            </a:xfrm>
            <a:prstGeom prst="rect">
              <a:avLst/>
            </a:prstGeom>
          </p:spPr>
        </p:pic>
        <p:cxnSp>
          <p:nvCxnSpPr>
            <p:cNvPr id="47" name="Connettore 2 46"/>
            <p:cNvCxnSpPr/>
            <p:nvPr/>
          </p:nvCxnSpPr>
          <p:spPr>
            <a:xfrm rot="16200000" flipH="1">
              <a:off x="500034" y="3071810"/>
              <a:ext cx="3000396" cy="14287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sellaDiTesto 52"/>
            <p:cNvSpPr txBox="1"/>
            <p:nvPr/>
          </p:nvSpPr>
          <p:spPr>
            <a:xfrm>
              <a:off x="684901" y="1227550"/>
              <a:ext cx="18085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 smtClean="0"/>
                <a:t>ceramic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board</a:t>
              </a:r>
              <a:endParaRPr lang="it-IT" sz="2000" dirty="0" smtClean="0"/>
            </a:p>
            <a:p>
              <a:endParaRPr lang="it-IT" dirty="0"/>
            </a:p>
          </p:txBody>
        </p:sp>
        <p:pic>
          <p:nvPicPr>
            <p:cNvPr id="17" name="Immagine 16" descr="IMG_458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5113738" y="2577698"/>
              <a:ext cx="4238654" cy="3178990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4156935" y="1285860"/>
              <a:ext cx="3895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err="1" smtClean="0"/>
                <a:t>Biasing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electronics</a:t>
              </a:r>
              <a:endParaRPr lang="it-IT" sz="2000" dirty="0" smtClean="0"/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5143504" y="1785926"/>
              <a:ext cx="2214578" cy="100013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/>
            <p:nvPr/>
          </p:nvCxnSpPr>
          <p:spPr>
            <a:xfrm rot="16200000" flipH="1">
              <a:off x="285720" y="3500438"/>
              <a:ext cx="1857388" cy="57150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142844" y="2285992"/>
              <a:ext cx="19288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 err="1" smtClean="0"/>
                <a:t>Copper</a:t>
              </a:r>
              <a:r>
                <a:rPr lang="it-IT" sz="1800" dirty="0" smtClean="0"/>
                <a:t> block </a:t>
              </a:r>
            </a:p>
            <a:p>
              <a:r>
                <a:rPr lang="it-IT" sz="1800" dirty="0" smtClean="0"/>
                <a:t>and </a:t>
              </a:r>
              <a:r>
                <a:rPr lang="it-IT" sz="1800" dirty="0" err="1" smtClean="0"/>
                <a:t>Peltier</a:t>
              </a:r>
              <a:r>
                <a:rPr lang="it-IT" sz="1800" dirty="0" smtClean="0"/>
                <a:t> </a:t>
              </a:r>
              <a:r>
                <a:rPr lang="it-IT" sz="1800" dirty="0" err="1" smtClean="0"/>
                <a:t>cell</a:t>
              </a:r>
              <a:endParaRPr lang="it-IT" sz="1800" dirty="0" smtClean="0"/>
            </a:p>
            <a:p>
              <a:r>
                <a:rPr lang="it-IT" dirty="0" smtClean="0"/>
                <a:t> </a:t>
              </a:r>
              <a:endParaRPr lang="it-IT" dirty="0"/>
            </a:p>
          </p:txBody>
        </p:sp>
      </p:grpSp>
      <p:cxnSp>
        <p:nvCxnSpPr>
          <p:cNvPr id="22" name="Connettore 2 21"/>
          <p:cNvCxnSpPr/>
          <p:nvPr/>
        </p:nvCxnSpPr>
        <p:spPr>
          <a:xfrm flipH="1" flipV="1">
            <a:off x="2194499" y="4652970"/>
            <a:ext cx="1149203" cy="62871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319787" y="506286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SDD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305" y="756712"/>
            <a:ext cx="6938613" cy="52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2226899" y="93785"/>
            <a:ext cx="487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Measured quantum efficiency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1869743" y="5145206"/>
            <a:ext cx="197892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848669" y="5026139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LaBr</a:t>
            </a:r>
            <a:r>
              <a:rPr lang="it-IT" sz="1400" baseline="-25000" dirty="0" smtClean="0">
                <a:solidFill>
                  <a:srgbClr val="FF0000"/>
                </a:solidFill>
              </a:rPr>
              <a:t>3</a:t>
            </a:r>
            <a:r>
              <a:rPr lang="it-IT" sz="1400" dirty="0" smtClean="0">
                <a:solidFill>
                  <a:srgbClr val="FF0000"/>
                </a:solidFill>
              </a:rPr>
              <a:t>:Ce </a:t>
            </a:r>
            <a:r>
              <a:rPr lang="it-IT" sz="1400" dirty="0" err="1" smtClean="0">
                <a:solidFill>
                  <a:srgbClr val="FF0000"/>
                </a:solidFill>
              </a:rPr>
              <a:t>emission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spectrum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5" y="773398"/>
            <a:ext cx="4300203" cy="330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0600" y="147696"/>
            <a:ext cx="870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Experimental characterization of single 8x8mm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SDD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785752" y="2249415"/>
            <a:ext cx="3980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2553789" y="2249415"/>
            <a:ext cx="4077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/>
          <p:cNvGrpSpPr/>
          <p:nvPr/>
        </p:nvGrpSpPr>
        <p:grpSpPr>
          <a:xfrm>
            <a:off x="4987772" y="3491383"/>
            <a:ext cx="3763302" cy="2745929"/>
            <a:chOff x="4589127" y="2852936"/>
            <a:chExt cx="4554873" cy="3384376"/>
          </a:xfrm>
        </p:grpSpPr>
        <p:pic>
          <p:nvPicPr>
            <p:cNvPr id="14" name="Immagin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9127" y="2852936"/>
              <a:ext cx="4554873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nettore 2 14"/>
            <p:cNvCxnSpPr/>
            <p:nvPr/>
          </p:nvCxnSpPr>
          <p:spPr>
            <a:xfrm>
              <a:off x="6523754" y="4402278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7452320" y="3212976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2nA/cm</a:t>
              </a:r>
              <a:r>
                <a:rPr lang="en-US" sz="1800" b="1" baseline="30000" dirty="0" smtClean="0"/>
                <a:t>2</a:t>
              </a:r>
              <a:endParaRPr lang="en-US" sz="1800" b="1" baseline="30000" dirty="0"/>
            </a:p>
          </p:txBody>
        </p:sp>
      </p:grpSp>
      <p:pic>
        <p:nvPicPr>
          <p:cNvPr id="977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73" y="931523"/>
            <a:ext cx="3428990" cy="26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101878" y="1069873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1.5nA/cm</a:t>
            </a:r>
            <a:r>
              <a:rPr lang="en-US" sz="1800" b="1" baseline="30000" dirty="0" smtClean="0"/>
              <a:t>2</a:t>
            </a:r>
            <a:endParaRPr lang="en-US" sz="1800" b="1" baseline="30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289110" y="558654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ENC simulations</a:t>
            </a:r>
            <a:endParaRPr lang="en-US" sz="1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62540" y="4310349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T= -20°C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ENC = </a:t>
            </a:r>
            <a:r>
              <a:rPr lang="en-US" sz="1800" b="1" dirty="0" smtClean="0">
                <a:solidFill>
                  <a:srgbClr val="FF0000"/>
                </a:solidFill>
              </a:rPr>
              <a:t>13.8e- </a:t>
            </a:r>
            <a:r>
              <a:rPr lang="en-US" sz="1800" b="1" dirty="0" err="1" smtClean="0">
                <a:solidFill>
                  <a:srgbClr val="FF0000"/>
                </a:solidFill>
              </a:rPr>
              <a:t>rms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37840" y="309777"/>
            <a:ext cx="4184035" cy="3457006"/>
            <a:chOff x="1247775" y="923925"/>
            <a:chExt cx="6648450" cy="5010150"/>
          </a:xfrm>
        </p:grpSpPr>
        <p:pic>
          <p:nvPicPr>
            <p:cNvPr id="9789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923925"/>
              <a:ext cx="6648450" cy="501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Connettore 2 4"/>
            <p:cNvCxnSpPr/>
            <p:nvPr/>
          </p:nvCxnSpPr>
          <p:spPr>
            <a:xfrm>
              <a:off x="3807725" y="3150167"/>
              <a:ext cx="64157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 flipH="1">
              <a:off x="5008149" y="3150167"/>
              <a:ext cx="73755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762540" y="4310349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T= -40°C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ENC = </a:t>
            </a:r>
            <a:r>
              <a:rPr lang="en-US" sz="1800" b="1" dirty="0" smtClean="0">
                <a:solidFill>
                  <a:srgbClr val="FF0000"/>
                </a:solidFill>
              </a:rPr>
              <a:t>5.5e- </a:t>
            </a:r>
            <a:r>
              <a:rPr lang="en-US" sz="1800" b="1" dirty="0" err="1" smtClean="0">
                <a:solidFill>
                  <a:srgbClr val="FF0000"/>
                </a:solidFill>
              </a:rPr>
              <a:t>rms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05" y="2770356"/>
            <a:ext cx="4385474" cy="334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0600" y="147696"/>
            <a:ext cx="876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Gamma-ray measurements with LaBr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 on single SDD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95493" y="764704"/>
            <a:ext cx="579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cylindrical LaBr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 6mm diameter, 9mm thickness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 back bonding (single side biasing)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37" t="6615" r="16723" b="13061"/>
          <a:stretch>
            <a:fillRect/>
          </a:stretch>
        </p:blipFill>
        <p:spPr bwMode="auto">
          <a:xfrm>
            <a:off x="1772609" y="1720568"/>
            <a:ext cx="5716714" cy="43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8192" y="5435100"/>
            <a:ext cx="689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same crystal sample measured with a PMT (</a:t>
            </a:r>
            <a:r>
              <a:rPr lang="en-US" sz="2000" dirty="0" err="1" smtClean="0"/>
              <a:t>S.Gobain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provides </a:t>
            </a:r>
            <a:r>
              <a:rPr lang="en-US" sz="2000" dirty="0" smtClean="0">
                <a:solidFill>
                  <a:srgbClr val="3333CC"/>
                </a:solidFill>
              </a:rPr>
              <a:t>7.3%@122keV</a:t>
            </a:r>
            <a:endParaRPr lang="en-US" sz="2000" dirty="0">
              <a:solidFill>
                <a:srgbClr val="3333CC"/>
              </a:solidFill>
            </a:endParaRPr>
          </a:p>
        </p:txBody>
      </p:sp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2" y="378365"/>
            <a:ext cx="64865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383586" y="548258"/>
            <a:ext cx="876513" cy="366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122keV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84556" y="3714284"/>
            <a:ext cx="876513" cy="366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136keV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4030997" y="2792953"/>
            <a:ext cx="6594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5020217" y="2792953"/>
            <a:ext cx="7254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051494" y="224587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5.6% FWHM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096833" y="3714284"/>
            <a:ext cx="1978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800" dirty="0" smtClean="0"/>
              <a:t>T=-20°C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800" dirty="0" smtClean="0"/>
              <a:t>6</a:t>
            </a:r>
            <a:r>
              <a:rPr lang="it-IT" sz="1800" dirty="0" smtClean="0">
                <a:latin typeface="Symbol" pitchFamily="18" charset="2"/>
              </a:rPr>
              <a:t>m</a:t>
            </a:r>
            <a:r>
              <a:rPr lang="it-IT" sz="1800" dirty="0" smtClean="0"/>
              <a:t>s </a:t>
            </a:r>
            <a:r>
              <a:rPr lang="it-IT" sz="1800" dirty="0" err="1" smtClean="0"/>
              <a:t>peak</a:t>
            </a:r>
            <a:r>
              <a:rPr lang="it-IT" sz="1800" dirty="0" smtClean="0"/>
              <a:t>.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800" dirty="0" smtClean="0"/>
              <a:t>28e-/</a:t>
            </a:r>
            <a:r>
              <a:rPr lang="it-IT" sz="1800" dirty="0" err="1" smtClean="0"/>
              <a:t>keV</a:t>
            </a:r>
            <a:endParaRPr lang="en-US" sz="1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50201" y="559547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57</a:t>
            </a:r>
            <a:r>
              <a:rPr lang="it-IT" dirty="0" smtClean="0"/>
              <a:t>Co </a:t>
            </a:r>
            <a:r>
              <a:rPr lang="it-IT" dirty="0" err="1" smtClean="0"/>
              <a:t>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" y="266825"/>
            <a:ext cx="5252055" cy="393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2533" y="2224321"/>
            <a:ext cx="12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32 </a:t>
            </a:r>
            <a:r>
              <a:rPr lang="it-IT" sz="1600" dirty="0" err="1" smtClean="0"/>
              <a:t>KeV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57549" y="928880"/>
            <a:ext cx="126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122 </a:t>
            </a:r>
            <a:r>
              <a:rPr lang="it-IT" sz="1600" dirty="0" err="1" smtClean="0"/>
              <a:t>KeV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41171" y="3282349"/>
            <a:ext cx="109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662 </a:t>
            </a:r>
            <a:r>
              <a:rPr lang="it-IT" sz="1600" dirty="0" err="1" smtClean="0"/>
              <a:t>KeV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92825" y="622495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aseline="30000" dirty="0" smtClean="0"/>
              <a:t>57</a:t>
            </a:r>
            <a:r>
              <a:rPr lang="it-IT" sz="2000" dirty="0" smtClean="0"/>
              <a:t>Co+</a:t>
            </a:r>
            <a:r>
              <a:rPr lang="it-IT" sz="2000" baseline="30000" dirty="0" smtClean="0"/>
              <a:t>137</a:t>
            </a:r>
            <a:r>
              <a:rPr lang="it-IT" sz="2000" dirty="0" smtClean="0"/>
              <a:t>Cs </a:t>
            </a:r>
            <a:r>
              <a:rPr lang="it-IT" sz="2000" dirty="0" err="1" smtClean="0"/>
              <a:t>spectra</a:t>
            </a:r>
            <a:endParaRPr 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8" y="2562875"/>
            <a:ext cx="4456604" cy="362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892366" y="4150992"/>
            <a:ext cx="109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662 </a:t>
            </a:r>
            <a:r>
              <a:rPr lang="it-IT" sz="1600" dirty="0" err="1" smtClean="0"/>
              <a:t>KeV</a:t>
            </a:r>
            <a:endParaRPr lang="it-IT" sz="16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7919365" y="5228720"/>
            <a:ext cx="3297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8578845" y="5228720"/>
            <a:ext cx="36271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612118" y="4758693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2.7% FWHM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Connettore 2 18"/>
          <p:cNvCxnSpPr>
            <a:endCxn id="9" idx="1"/>
          </p:cNvCxnSpPr>
          <p:nvPr/>
        </p:nvCxnSpPr>
        <p:spPr>
          <a:xfrm>
            <a:off x="4449170" y="3916907"/>
            <a:ext cx="382138" cy="460171"/>
          </a:xfrm>
          <a:prstGeom prst="straightConnector1">
            <a:avLst/>
          </a:prstGeom>
          <a:ln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057597" y="522872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800" dirty="0" smtClean="0"/>
              <a:t>T=-20°C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800" dirty="0" smtClean="0"/>
              <a:t>8</a:t>
            </a:r>
            <a:r>
              <a:rPr lang="it-IT" sz="1800" dirty="0" smtClean="0">
                <a:latin typeface="Symbol" pitchFamily="18" charset="2"/>
              </a:rPr>
              <a:t>m</a:t>
            </a:r>
            <a:r>
              <a:rPr lang="it-IT" sz="1800" dirty="0" smtClean="0"/>
              <a:t>s </a:t>
            </a:r>
            <a:r>
              <a:rPr lang="it-IT" sz="1800" dirty="0" err="1" smtClean="0"/>
              <a:t>peak</a:t>
            </a:r>
            <a:r>
              <a:rPr lang="it-IT" sz="1800" dirty="0" smtClean="0"/>
              <a:t>. time</a:t>
            </a:r>
          </a:p>
        </p:txBody>
      </p:sp>
    </p:spTree>
    <p:extLst>
      <p:ext uri="{BB962C8B-B14F-4D97-AF65-F5344CB8AC3E}">
        <p14:creationId xmlns:p14="http://schemas.microsoft.com/office/powerpoint/2010/main" val="30608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5"/>
          <p:cNvGrpSpPr/>
          <p:nvPr/>
        </p:nvGrpSpPr>
        <p:grpSpPr>
          <a:xfrm>
            <a:off x="3655849" y="741263"/>
            <a:ext cx="5303557" cy="2679356"/>
            <a:chOff x="357158" y="1000108"/>
            <a:chExt cx="7483132" cy="4000528"/>
          </a:xfrm>
        </p:grpSpPr>
        <p:pic>
          <p:nvPicPr>
            <p:cNvPr id="3" name="Immagine 15" descr="IMG_4764.JPG"/>
            <p:cNvPicPr>
              <a:picLocks noChangeAspect="1"/>
            </p:cNvPicPr>
            <p:nvPr/>
          </p:nvPicPr>
          <p:blipFill>
            <a:blip r:embed="rId2" cstate="print"/>
            <a:srcRect l="1492" t="-1990" r="4477" b="8457"/>
            <a:stretch>
              <a:fillRect/>
            </a:stretch>
          </p:blipFill>
          <p:spPr>
            <a:xfrm>
              <a:off x="357158" y="1000108"/>
              <a:ext cx="5362410" cy="4000528"/>
            </a:xfrm>
            <a:prstGeom prst="rect">
              <a:avLst/>
            </a:prstGeom>
          </p:spPr>
        </p:pic>
        <p:sp>
          <p:nvSpPr>
            <p:cNvPr id="7" name="CasellaDiTesto 17"/>
            <p:cNvSpPr txBox="1"/>
            <p:nvPr/>
          </p:nvSpPr>
          <p:spPr>
            <a:xfrm>
              <a:off x="5896968" y="1761642"/>
              <a:ext cx="1943322" cy="965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3x3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SDDs array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" name="Connettore 2 30"/>
            <p:cNvCxnSpPr>
              <a:stCxn id="7" idx="1"/>
            </p:cNvCxnSpPr>
            <p:nvPr/>
          </p:nvCxnSpPr>
          <p:spPr>
            <a:xfrm flipH="1">
              <a:off x="3143245" y="2244159"/>
              <a:ext cx="2753723" cy="184709"/>
            </a:xfrm>
            <a:prstGeom prst="straightConnector1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tailEnd type="arrow"/>
            </a:ln>
            <a:effectLst/>
          </p:spPr>
        </p:cxnSp>
      </p:grpSp>
      <p:pic>
        <p:nvPicPr>
          <p:cNvPr id="11" name="Immagine 17" descr="IMG_4796.JPG"/>
          <p:cNvPicPr>
            <a:picLocks noChangeAspect="1"/>
          </p:cNvPicPr>
          <p:nvPr/>
        </p:nvPicPr>
        <p:blipFill rotWithShape="1">
          <a:blip r:embed="rId3" cstate="print"/>
          <a:srcRect l="30534" t="19628" r="27065" b="32660"/>
          <a:stretch/>
        </p:blipFill>
        <p:spPr>
          <a:xfrm>
            <a:off x="190186" y="3301323"/>
            <a:ext cx="3139868" cy="2673794"/>
          </a:xfrm>
          <a:prstGeom prst="rect">
            <a:avLst/>
          </a:prstGeom>
        </p:spPr>
      </p:pic>
      <p:cxnSp>
        <p:nvCxnSpPr>
          <p:cNvPr id="12" name="Connettore 2 15"/>
          <p:cNvCxnSpPr>
            <a:stCxn id="14" idx="1"/>
          </p:cNvCxnSpPr>
          <p:nvPr/>
        </p:nvCxnSpPr>
        <p:spPr>
          <a:xfrm flipH="1" flipV="1">
            <a:off x="2682622" y="4913608"/>
            <a:ext cx="1486112" cy="4492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sp>
        <p:nvSpPr>
          <p:cNvPr id="13" name="CasellaDiTesto 24"/>
          <p:cNvSpPr txBox="1"/>
          <p:nvPr/>
        </p:nvSpPr>
        <p:spPr>
          <a:xfrm>
            <a:off x="3875975" y="3713510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Holes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bondings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CasellaDiTesto 25"/>
          <p:cNvSpPr txBox="1"/>
          <p:nvPr/>
        </p:nvSpPr>
        <p:spPr>
          <a:xfrm>
            <a:off x="4168734" y="4758481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Cube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preamplifier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5" name="Connettore 2 42"/>
          <p:cNvCxnSpPr/>
          <p:nvPr/>
        </p:nvCxnSpPr>
        <p:spPr>
          <a:xfrm flipH="1">
            <a:off x="2493974" y="3913565"/>
            <a:ext cx="1382001" cy="125233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190185" y="177974"/>
            <a:ext cx="8560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Experimental characterization of the 3x3 SDDs array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Oval 2"/>
          <p:cNvSpPr/>
          <p:nvPr/>
        </p:nvSpPr>
        <p:spPr>
          <a:xfrm>
            <a:off x="2309014" y="469182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4180" b="5150"/>
          <a:stretch/>
        </p:blipFill>
        <p:spPr bwMode="auto">
          <a:xfrm>
            <a:off x="914390" y="1089580"/>
            <a:ext cx="6032311" cy="490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01505" y="301109"/>
            <a:ext cx="645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55</a:t>
            </a:r>
            <a:r>
              <a:rPr lang="it-IT" dirty="0" smtClean="0">
                <a:solidFill>
                  <a:srgbClr val="FF0000"/>
                </a:solidFill>
              </a:rPr>
              <a:t>Fe </a:t>
            </a:r>
            <a:r>
              <a:rPr lang="it-IT" dirty="0" err="1" smtClean="0">
                <a:solidFill>
                  <a:srgbClr val="FF0000"/>
                </a:solidFill>
              </a:rPr>
              <a:t>spectra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measured</a:t>
            </a:r>
            <a:r>
              <a:rPr lang="it-IT" dirty="0" smtClean="0">
                <a:solidFill>
                  <a:srgbClr val="FF0000"/>
                </a:solidFill>
              </a:rPr>
              <a:t> with the SDD array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946701" y="50922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800" dirty="0" smtClean="0"/>
              <a:t>T=-20°C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800" dirty="0" smtClean="0"/>
              <a:t>2</a:t>
            </a:r>
            <a:r>
              <a:rPr lang="it-IT" sz="1800" dirty="0" smtClean="0">
                <a:latin typeface="Symbol" pitchFamily="18" charset="2"/>
              </a:rPr>
              <a:t>m</a:t>
            </a:r>
            <a:r>
              <a:rPr lang="it-IT" sz="1800" dirty="0" smtClean="0"/>
              <a:t>s </a:t>
            </a:r>
            <a:r>
              <a:rPr lang="it-IT" sz="1800" dirty="0" err="1" smtClean="0"/>
              <a:t>peak</a:t>
            </a:r>
            <a:r>
              <a:rPr lang="it-IT" sz="1800" dirty="0" smtClean="0"/>
              <a:t>. time</a:t>
            </a:r>
          </a:p>
        </p:txBody>
      </p:sp>
    </p:spTree>
    <p:extLst>
      <p:ext uri="{BB962C8B-B14F-4D97-AF65-F5344CB8AC3E}">
        <p14:creationId xmlns:p14="http://schemas.microsoft.com/office/powerpoint/2010/main" val="31203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62128" y="201379"/>
            <a:ext cx="8043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Motivation of the work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177422" y="982157"/>
            <a:ext cx="3875964" cy="435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Development of large volume gamma-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ray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spectrometer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for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planetary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observations</a:t>
            </a:r>
            <a:endParaRPr lang="it-IT" sz="2000" dirty="0" smtClean="0">
              <a:latin typeface="+mj-lt"/>
            </a:endParaRPr>
          </a:p>
          <a:p>
            <a:pPr marL="342900" lvl="0" indent="-342900"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Energy range:</a:t>
            </a:r>
            <a:r>
              <a:rPr lang="it-IT" sz="2000" dirty="0" smtClean="0">
                <a:latin typeface="+mn-lt"/>
              </a:rPr>
              <a:t>  </a:t>
            </a:r>
            <a:r>
              <a:rPr lang="it-IT" sz="2000" dirty="0">
                <a:latin typeface="+mn-lt"/>
              </a:rPr>
              <a:t>150keV – </a:t>
            </a:r>
            <a:r>
              <a:rPr lang="it-IT" sz="2000" dirty="0" smtClean="0">
                <a:latin typeface="+mn-lt"/>
              </a:rPr>
              <a:t>15MeV</a:t>
            </a:r>
          </a:p>
          <a:p>
            <a:pPr marL="342900" lvl="0" indent="-342900"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it-IT" sz="2000" dirty="0" smtClean="0">
                <a:latin typeface="+mn-lt"/>
              </a:rPr>
              <a:t>Energy </a:t>
            </a:r>
            <a:r>
              <a:rPr lang="it-IT" sz="2000" dirty="0" err="1" smtClean="0">
                <a:latin typeface="+mn-lt"/>
              </a:rPr>
              <a:t>resolution</a:t>
            </a:r>
            <a:r>
              <a:rPr lang="it-IT" sz="2000" dirty="0" smtClean="0">
                <a:latin typeface="+mn-lt"/>
              </a:rPr>
              <a:t> @662keV </a:t>
            </a:r>
            <a:r>
              <a:rPr lang="it-IT" sz="2000" dirty="0" smtClean="0">
                <a:latin typeface="Arial"/>
                <a:cs typeface="Arial"/>
              </a:rPr>
              <a:t>~</a:t>
            </a:r>
            <a:r>
              <a:rPr lang="it-IT" sz="2000" dirty="0" smtClean="0">
                <a:latin typeface="+mn-lt"/>
              </a:rPr>
              <a:t> 3%</a:t>
            </a:r>
          </a:p>
          <a:p>
            <a:pPr marL="342900" lvl="0" indent="-342900"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it-IT" sz="2000" dirty="0" smtClean="0">
                <a:latin typeface="+mn-lt"/>
              </a:rPr>
              <a:t>Use of LaBr</a:t>
            </a:r>
            <a:r>
              <a:rPr lang="it-IT" sz="2000" baseline="-25000" dirty="0" smtClean="0">
                <a:latin typeface="+mn-lt"/>
              </a:rPr>
              <a:t>3</a:t>
            </a:r>
            <a:r>
              <a:rPr lang="it-IT" sz="2000" dirty="0" smtClean="0">
                <a:latin typeface="+mn-lt"/>
              </a:rPr>
              <a:t>:Ce </a:t>
            </a:r>
            <a:r>
              <a:rPr lang="it-IT" sz="2000" dirty="0" err="1" smtClean="0">
                <a:latin typeface="+mn-lt"/>
              </a:rPr>
              <a:t>scintillator</a:t>
            </a:r>
            <a:endParaRPr lang="it-IT" sz="2000" dirty="0" smtClean="0">
              <a:latin typeface="+mn-lt"/>
            </a:endParaRPr>
          </a:p>
          <a:p>
            <a:pPr marL="342900" lvl="0" indent="-342900"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it-IT" sz="2000" dirty="0" smtClean="0">
                <a:latin typeface="+mn-lt"/>
              </a:rPr>
              <a:t>Use of </a:t>
            </a:r>
            <a:r>
              <a:rPr lang="it-IT" sz="2000" dirty="0" err="1" smtClean="0">
                <a:latin typeface="+mn-lt"/>
              </a:rPr>
              <a:t>PMTs</a:t>
            </a:r>
            <a:r>
              <a:rPr lang="it-IT" sz="2000" dirty="0" smtClean="0">
                <a:latin typeface="+mn-lt"/>
              </a:rPr>
              <a:t>, </a:t>
            </a:r>
            <a:r>
              <a:rPr lang="it-IT" sz="2000" dirty="0" err="1" smtClean="0">
                <a:latin typeface="+mn-lt"/>
              </a:rPr>
              <a:t>although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limitations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as</a:t>
            </a:r>
            <a:r>
              <a:rPr lang="it-IT" sz="2000" dirty="0" smtClean="0">
                <a:latin typeface="+mn-lt"/>
              </a:rPr>
              <a:t>: </a:t>
            </a:r>
            <a:r>
              <a:rPr lang="it-IT" sz="2000" dirty="0" err="1" smtClean="0">
                <a:latin typeface="+mn-lt"/>
              </a:rPr>
              <a:t>low</a:t>
            </a:r>
            <a:r>
              <a:rPr lang="it-IT" sz="2000" dirty="0" smtClean="0">
                <a:latin typeface="+mn-lt"/>
              </a:rPr>
              <a:t> QE, </a:t>
            </a:r>
            <a:r>
              <a:rPr lang="it-IT" sz="2000" dirty="0" err="1" smtClean="0">
                <a:latin typeface="+mn-lt"/>
              </a:rPr>
              <a:t>size</a:t>
            </a:r>
            <a:r>
              <a:rPr lang="it-IT" sz="2000" dirty="0" smtClean="0">
                <a:latin typeface="+mn-lt"/>
              </a:rPr>
              <a:t>, high </a:t>
            </a:r>
            <a:r>
              <a:rPr lang="it-IT" sz="2000" dirty="0" err="1" smtClean="0">
                <a:latin typeface="+mn-lt"/>
              </a:rPr>
              <a:t>bias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voltage</a:t>
            </a:r>
            <a:r>
              <a:rPr lang="it-IT" sz="2000" dirty="0" smtClean="0">
                <a:latin typeface="+mn-lt"/>
              </a:rPr>
              <a:t>, </a:t>
            </a:r>
            <a:r>
              <a:rPr lang="it-IT" sz="2000" dirty="0" err="1" smtClean="0">
                <a:latin typeface="+mn-lt"/>
              </a:rPr>
              <a:t>saturation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effects</a:t>
            </a:r>
            <a:r>
              <a:rPr lang="it-IT" sz="2000" dirty="0" smtClean="0">
                <a:latin typeface="+mn-lt"/>
              </a:rPr>
              <a:t> in the target </a:t>
            </a:r>
            <a:r>
              <a:rPr lang="it-IT" sz="2000" dirty="0" err="1" smtClean="0">
                <a:latin typeface="+mn-lt"/>
              </a:rPr>
              <a:t>energy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range</a:t>
            </a:r>
            <a:r>
              <a:rPr lang="it-IT" sz="2000" dirty="0" smtClean="0">
                <a:latin typeface="+mn-lt"/>
              </a:rPr>
              <a:t> </a:t>
            </a:r>
          </a:p>
          <a:p>
            <a:pPr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315199" y="4512881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mettere </a:t>
            </a:r>
            <a:r>
              <a:rPr lang="it-IT" dirty="0" err="1" smtClean="0"/>
              <a:t>ref</a:t>
            </a:r>
            <a:r>
              <a:rPr lang="it-IT" dirty="0" smtClean="0"/>
              <a:t>.</a:t>
            </a:r>
            <a:endParaRPr lang="en-US" dirty="0"/>
          </a:p>
        </p:txBody>
      </p:sp>
      <p:pic>
        <p:nvPicPr>
          <p:cNvPr id="973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42" y="1045174"/>
            <a:ext cx="4821556" cy="387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729916" y="5337790"/>
            <a:ext cx="6199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dirty="0" err="1">
                <a:solidFill>
                  <a:srgbClr val="FF0000"/>
                </a:solidFill>
              </a:rPr>
              <a:t>Interest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exploring</a:t>
            </a:r>
            <a:r>
              <a:rPr lang="it-IT" dirty="0">
                <a:solidFill>
                  <a:srgbClr val="FF0000"/>
                </a:solidFill>
              </a:rPr>
              <a:t> the use of </a:t>
            </a:r>
            <a:r>
              <a:rPr lang="it-IT" dirty="0" err="1">
                <a:solidFill>
                  <a:srgbClr val="FF0000"/>
                </a:solidFill>
              </a:rPr>
              <a:t>Silicon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Drift</a:t>
            </a:r>
            <a:r>
              <a:rPr lang="it-IT" dirty="0">
                <a:solidFill>
                  <a:srgbClr val="FF0000"/>
                </a:solidFill>
              </a:rPr>
              <a:t> Detectors </a:t>
            </a:r>
            <a:r>
              <a:rPr lang="it-IT" dirty="0" err="1">
                <a:solidFill>
                  <a:srgbClr val="FF0000"/>
                </a:solidFill>
              </a:rPr>
              <a:t>as</a:t>
            </a:r>
            <a:r>
              <a:rPr lang="it-IT" dirty="0">
                <a:solidFill>
                  <a:srgbClr val="FF0000"/>
                </a:solidFill>
              </a:rPr>
              <a:t> LaBr</a:t>
            </a:r>
            <a:r>
              <a:rPr lang="it-IT" baseline="-25000" dirty="0">
                <a:solidFill>
                  <a:srgbClr val="FF0000"/>
                </a:solidFill>
              </a:rPr>
              <a:t>3</a:t>
            </a:r>
            <a:r>
              <a:rPr lang="it-IT" dirty="0">
                <a:solidFill>
                  <a:srgbClr val="FF0000"/>
                </a:solidFill>
              </a:rPr>
              <a:t>:Ce </a:t>
            </a:r>
            <a:r>
              <a:rPr lang="it-IT" dirty="0" err="1">
                <a:solidFill>
                  <a:srgbClr val="FF0000"/>
                </a:solidFill>
              </a:rPr>
              <a:t>photodetector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1125940" y="5545538"/>
            <a:ext cx="504967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0939" y="205575"/>
            <a:ext cx="413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Conclusions</a:t>
            </a:r>
            <a:r>
              <a:rPr lang="it-IT" dirty="0" smtClean="0">
                <a:solidFill>
                  <a:srgbClr val="FF0000"/>
                </a:solidFill>
              </a:rPr>
              <a:t> and future work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842" y="1105469"/>
            <a:ext cx="86117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First run of production of SDDs at FBK for the ESA project  has been successful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Preliminary X and gamma-ray measurements and a single SDD show state-of-the-art performances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Development of the complete gamma-ray detection module and electronics is under way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Other application opportunities: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X-ray spectroscopy detectors for SIDDHARTA2 experiment (INFN)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imaging and spectroscopy gamma-ray detectors for nuclear physics experiments (GAMMA exp. INFN)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development of a multimodality SPECT/MRI imaging system for medical diagnostics (EC-funded project starting in 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1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72628" y="290330"/>
            <a:ext cx="8043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Key features of the development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6603" y="1597126"/>
            <a:ext cx="84889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dirty="0" err="1" smtClean="0"/>
              <a:t>SDDs</a:t>
            </a:r>
            <a:r>
              <a:rPr lang="it-IT" dirty="0" smtClean="0"/>
              <a:t> arrays to cover the </a:t>
            </a:r>
            <a:r>
              <a:rPr lang="it-IT" dirty="0" err="1" smtClean="0"/>
              <a:t>scintillator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optimization</a:t>
            </a:r>
            <a:r>
              <a:rPr lang="it-IT" dirty="0" smtClean="0"/>
              <a:t> of single SDD area and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units</a:t>
            </a:r>
            <a:r>
              <a:rPr lang="it-IT" dirty="0" smtClean="0"/>
              <a:t> in the array (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evaluations</a:t>
            </a:r>
            <a:r>
              <a:rPr lang="it-IT" dirty="0" smtClean="0"/>
              <a:t>, dead area, </a:t>
            </a:r>
            <a:r>
              <a:rPr lang="it-IT" dirty="0" err="1" smtClean="0"/>
              <a:t>yield</a:t>
            </a:r>
            <a:r>
              <a:rPr lang="it-IT" dirty="0" smtClean="0"/>
              <a:t>, </a:t>
            </a:r>
            <a:r>
              <a:rPr lang="it-IT" dirty="0" err="1" smtClean="0"/>
              <a:t>assembly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r>
              <a:rPr lang="it-IT" dirty="0" smtClean="0"/>
              <a:t>, …)</a:t>
            </a:r>
          </a:p>
          <a:p>
            <a:pPr lvl="1"/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‘Standard’ SDD </a:t>
            </a:r>
            <a:r>
              <a:rPr lang="it-IT" dirty="0" err="1" smtClean="0"/>
              <a:t>technology</a:t>
            </a:r>
            <a:r>
              <a:rPr lang="it-IT" dirty="0" smtClean="0"/>
              <a:t> (i.e. </a:t>
            </a:r>
            <a:r>
              <a:rPr lang="it-IT" dirty="0" err="1" smtClean="0"/>
              <a:t>without</a:t>
            </a:r>
            <a:r>
              <a:rPr lang="it-IT" dirty="0" smtClean="0"/>
              <a:t> FET </a:t>
            </a:r>
            <a:r>
              <a:rPr lang="it-IT" dirty="0" err="1" smtClean="0"/>
              <a:t>integrated</a:t>
            </a:r>
            <a:r>
              <a:rPr lang="it-IT" dirty="0" smtClean="0"/>
              <a:t> in the SDD), with QE </a:t>
            </a:r>
            <a:r>
              <a:rPr lang="it-IT" dirty="0" err="1" smtClean="0"/>
              <a:t>optimized</a:t>
            </a:r>
            <a:r>
              <a:rPr lang="it-IT" dirty="0" smtClean="0"/>
              <a:t> for LaBr</a:t>
            </a:r>
            <a:r>
              <a:rPr lang="it-IT" baseline="-25000" dirty="0" smtClean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readout</a:t>
            </a: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‘CUBE’ CMOS </a:t>
            </a:r>
            <a:r>
              <a:rPr lang="it-IT" dirty="0" err="1" smtClean="0"/>
              <a:t>preamplifier</a:t>
            </a:r>
            <a:r>
              <a:rPr lang="it-IT" dirty="0" smtClean="0"/>
              <a:t> </a:t>
            </a:r>
            <a:r>
              <a:rPr lang="it-IT" dirty="0" err="1" smtClean="0"/>
              <a:t>connected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the SDD</a:t>
            </a:r>
          </a:p>
          <a:p>
            <a:pPr lvl="1"/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/>
              <a:t>readout</a:t>
            </a:r>
            <a:r>
              <a:rPr lang="it-IT" dirty="0"/>
              <a:t> alternative to </a:t>
            </a:r>
            <a:r>
              <a:rPr lang="it-IT" dirty="0" err="1"/>
              <a:t>conventional</a:t>
            </a:r>
            <a:r>
              <a:rPr lang="it-IT" dirty="0"/>
              <a:t> </a:t>
            </a:r>
            <a:r>
              <a:rPr lang="it-IT" dirty="0" smtClean="0"/>
              <a:t>front-end </a:t>
            </a:r>
            <a:r>
              <a:rPr lang="it-IT" dirty="0" err="1" smtClean="0"/>
              <a:t>JFETs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002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80957" y="168356"/>
            <a:ext cx="654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 to readout 3” and 2” LaBr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scintillators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69809" y="827830"/>
            <a:ext cx="42663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Ø = </a:t>
            </a:r>
            <a:r>
              <a:rPr lang="en-US" sz="1800" b="1" dirty="0" smtClean="0">
                <a:latin typeface="Arial"/>
                <a:cs typeface="Arial"/>
              </a:rPr>
              <a:t>3 inches</a:t>
            </a: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81 units (69 active with signals)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/>
              <a:t> </a:t>
            </a:r>
            <a:r>
              <a:rPr lang="en-US" sz="1800" dirty="0"/>
              <a:t> dead area ~ 15%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33281" y="719753"/>
            <a:ext cx="2463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monolithic array</a:t>
            </a:r>
          </a:p>
          <a:p>
            <a:r>
              <a:rPr lang="en-US" sz="1600" dirty="0"/>
              <a:t>of 3x3 SDDs with 8x8mm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r>
              <a:rPr lang="en-US" sz="1600" dirty="0"/>
              <a:t>area </a:t>
            </a:r>
            <a:r>
              <a:rPr lang="en-US" sz="1600" dirty="0" smtClean="0"/>
              <a:t>each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chip area: 26x26mm</a:t>
            </a:r>
            <a:r>
              <a:rPr lang="en-US" sz="1600" baseline="30000" dirty="0" smtClean="0"/>
              <a:t>2</a:t>
            </a:r>
          </a:p>
          <a:p>
            <a:r>
              <a:rPr lang="en-US" sz="1600" dirty="0" smtClean="0"/>
              <a:t>(1mm dead area on </a:t>
            </a:r>
          </a:p>
          <a:p>
            <a:r>
              <a:rPr lang="en-US" sz="1600" dirty="0" smtClean="0"/>
              <a:t>the perimeter)</a:t>
            </a:r>
            <a:endParaRPr lang="en-US" sz="1600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5890501" y="7074024"/>
            <a:ext cx="1800200" cy="1588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615116" y="813785"/>
            <a:ext cx="1551309" cy="1566262"/>
            <a:chOff x="1331640" y="1340768"/>
            <a:chExt cx="1800000" cy="1800200"/>
          </a:xfrm>
        </p:grpSpPr>
        <p:sp>
          <p:nvSpPr>
            <p:cNvPr id="13" name="Rettangolo 5"/>
            <p:cNvSpPr/>
            <p:nvPr/>
          </p:nvSpPr>
          <p:spPr>
            <a:xfrm>
              <a:off x="1331640" y="1340768"/>
              <a:ext cx="899934" cy="9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/>
            <p:cNvSpPr/>
            <p:nvPr/>
          </p:nvSpPr>
          <p:spPr>
            <a:xfrm flipH="1">
              <a:off x="2231706" y="1340768"/>
              <a:ext cx="899934" cy="9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 flipV="1">
              <a:off x="1331640" y="2240868"/>
              <a:ext cx="899934" cy="9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 flipH="1" flipV="1">
              <a:off x="2231706" y="2240868"/>
              <a:ext cx="899934" cy="9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1384520" y="1404000"/>
              <a:ext cx="1676536" cy="562799"/>
              <a:chOff x="1384520" y="1386000"/>
              <a:chExt cx="1676536" cy="562799"/>
            </a:xfrm>
          </p:grpSpPr>
          <p:sp>
            <p:nvSpPr>
              <p:cNvPr id="26" name="Rettangolo 6"/>
              <p:cNvSpPr>
                <a:spLocks noChangeAspect="1"/>
              </p:cNvSpPr>
              <p:nvPr/>
            </p:nvSpPr>
            <p:spPr>
              <a:xfrm>
                <a:off x="138452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ttangolo 6"/>
              <p:cNvSpPr>
                <a:spLocks noChangeAspect="1"/>
              </p:cNvSpPr>
              <p:nvPr/>
            </p:nvSpPr>
            <p:spPr>
              <a:xfrm>
                <a:off x="194400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ttangolo 6"/>
              <p:cNvSpPr>
                <a:spLocks noChangeAspect="1"/>
              </p:cNvSpPr>
              <p:nvPr/>
            </p:nvSpPr>
            <p:spPr>
              <a:xfrm>
                <a:off x="250200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uppo 17"/>
            <p:cNvGrpSpPr/>
            <p:nvPr/>
          </p:nvGrpSpPr>
          <p:grpSpPr>
            <a:xfrm>
              <a:off x="1386000" y="1962000"/>
              <a:ext cx="1676536" cy="562799"/>
              <a:chOff x="1384520" y="1386000"/>
              <a:chExt cx="1676536" cy="562799"/>
            </a:xfrm>
          </p:grpSpPr>
          <p:sp>
            <p:nvSpPr>
              <p:cNvPr id="23" name="Rettangolo 6"/>
              <p:cNvSpPr>
                <a:spLocks noChangeAspect="1"/>
              </p:cNvSpPr>
              <p:nvPr/>
            </p:nvSpPr>
            <p:spPr>
              <a:xfrm>
                <a:off x="138452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ttangolo 6"/>
              <p:cNvSpPr>
                <a:spLocks noChangeAspect="1"/>
              </p:cNvSpPr>
              <p:nvPr/>
            </p:nvSpPr>
            <p:spPr>
              <a:xfrm>
                <a:off x="194400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ttangolo 6"/>
              <p:cNvSpPr>
                <a:spLocks noChangeAspect="1"/>
              </p:cNvSpPr>
              <p:nvPr/>
            </p:nvSpPr>
            <p:spPr>
              <a:xfrm>
                <a:off x="250200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uppo 18"/>
            <p:cNvGrpSpPr/>
            <p:nvPr/>
          </p:nvGrpSpPr>
          <p:grpSpPr>
            <a:xfrm>
              <a:off x="1386000" y="2520000"/>
              <a:ext cx="1676536" cy="562799"/>
              <a:chOff x="1384520" y="1386000"/>
              <a:chExt cx="1676536" cy="562799"/>
            </a:xfrm>
          </p:grpSpPr>
          <p:sp>
            <p:nvSpPr>
              <p:cNvPr id="20" name="Rettangolo 6"/>
              <p:cNvSpPr>
                <a:spLocks noChangeAspect="1"/>
              </p:cNvSpPr>
              <p:nvPr/>
            </p:nvSpPr>
            <p:spPr>
              <a:xfrm>
                <a:off x="138452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ttangolo 6"/>
              <p:cNvSpPr>
                <a:spLocks noChangeAspect="1"/>
              </p:cNvSpPr>
              <p:nvPr/>
            </p:nvSpPr>
            <p:spPr>
              <a:xfrm>
                <a:off x="194400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ttangolo 6"/>
              <p:cNvSpPr>
                <a:spLocks noChangeAspect="1"/>
              </p:cNvSpPr>
              <p:nvPr/>
            </p:nvSpPr>
            <p:spPr>
              <a:xfrm>
                <a:off x="2502000" y="1386000"/>
                <a:ext cx="559056" cy="562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9" name="Connettore 2 28"/>
          <p:cNvCxnSpPr/>
          <p:nvPr/>
        </p:nvCxnSpPr>
        <p:spPr>
          <a:xfrm>
            <a:off x="661966" y="2161160"/>
            <a:ext cx="482181" cy="1"/>
          </a:xfrm>
          <a:prstGeom prst="straightConnector1">
            <a:avLst/>
          </a:prstGeom>
          <a:ln w="127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54326" y="23773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8mm</a:t>
            </a:r>
            <a:endParaRPr lang="en-US" sz="1800" dirty="0"/>
          </a:p>
        </p:txBody>
      </p:sp>
      <p:sp>
        <p:nvSpPr>
          <p:cNvPr id="326" name="CasellaDiTesto 325"/>
          <p:cNvSpPr txBox="1"/>
          <p:nvPr/>
        </p:nvSpPr>
        <p:spPr>
          <a:xfrm>
            <a:off x="495111" y="281885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Ø = 2 inches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36 units (32 with signals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grpSp>
        <p:nvGrpSpPr>
          <p:cNvPr id="330" name="Gruppo 329"/>
          <p:cNvGrpSpPr/>
          <p:nvPr/>
        </p:nvGrpSpPr>
        <p:grpSpPr>
          <a:xfrm>
            <a:off x="5032505" y="1843493"/>
            <a:ext cx="3840207" cy="3901429"/>
            <a:chOff x="1331640" y="908720"/>
            <a:chExt cx="5616624" cy="5400600"/>
          </a:xfrm>
        </p:grpSpPr>
        <p:grpSp>
          <p:nvGrpSpPr>
            <p:cNvPr id="336" name="Gruppo 219"/>
            <p:cNvGrpSpPr/>
            <p:nvPr/>
          </p:nvGrpSpPr>
          <p:grpSpPr>
            <a:xfrm>
              <a:off x="1331640" y="908720"/>
              <a:ext cx="1872208" cy="5400600"/>
              <a:chOff x="1331640" y="908720"/>
              <a:chExt cx="1872208" cy="5400600"/>
            </a:xfrm>
          </p:grpSpPr>
          <p:grpSp>
            <p:nvGrpSpPr>
              <p:cNvPr id="459" name="Gruppo 159"/>
              <p:cNvGrpSpPr/>
              <p:nvPr/>
            </p:nvGrpSpPr>
            <p:grpSpPr>
              <a:xfrm>
                <a:off x="1331840" y="45091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500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503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Rettangolo 503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Rettangolo 504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Rettangolo 166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7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51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8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51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9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510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1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01" name="Rettangolo 500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2" name="Connettore 1 501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Gruppo 179"/>
              <p:cNvGrpSpPr/>
              <p:nvPr/>
            </p:nvGrpSpPr>
            <p:grpSpPr>
              <a:xfrm>
                <a:off x="1331640" y="27089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481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484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Rettangolo 484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Rettangolo 485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Rettangolo 486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8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9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9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9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9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0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91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82" name="Rettangolo 481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3" name="Connettore 1 482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" name="Gruppo 199"/>
              <p:cNvGrpSpPr/>
              <p:nvPr/>
            </p:nvGrpSpPr>
            <p:grpSpPr>
              <a:xfrm>
                <a:off x="1331640" y="9087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462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465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Rettangolo 465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Rettangolo 466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Rettangolo 467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69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7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9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0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7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1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7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63" name="Rettangolo 462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4" name="Connettore 1 463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7" name="Gruppo 220"/>
            <p:cNvGrpSpPr/>
            <p:nvPr/>
          </p:nvGrpSpPr>
          <p:grpSpPr>
            <a:xfrm>
              <a:off x="3203848" y="908720"/>
              <a:ext cx="1872208" cy="5400600"/>
              <a:chOff x="1331640" y="908720"/>
              <a:chExt cx="1872208" cy="5400600"/>
            </a:xfrm>
          </p:grpSpPr>
          <p:grpSp>
            <p:nvGrpSpPr>
              <p:cNvPr id="399" name="Gruppo 159"/>
              <p:cNvGrpSpPr/>
              <p:nvPr/>
            </p:nvGrpSpPr>
            <p:grpSpPr>
              <a:xfrm>
                <a:off x="1331840" y="45091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440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443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ttangolo 443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ttangolo 444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Rettangolo 445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47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5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5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9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50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41" name="Rettangolo 440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2" name="Connettore 1 441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" name="Gruppo 179"/>
              <p:cNvGrpSpPr/>
              <p:nvPr/>
            </p:nvGrpSpPr>
            <p:grpSpPr>
              <a:xfrm>
                <a:off x="1331640" y="27089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421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424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Rettangolo 424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ttangolo 425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Rettangolo 426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8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3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9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9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3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0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31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22" name="Rettangolo 421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3" name="Connettore 1 422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" name="Gruppo 199"/>
              <p:cNvGrpSpPr/>
              <p:nvPr/>
            </p:nvGrpSpPr>
            <p:grpSpPr>
              <a:xfrm>
                <a:off x="1331640" y="9087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402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405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ttangolo 405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Rettangolo 406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Rettangolo 407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09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1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9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0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0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1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41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03" name="Rettangolo 402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4" name="Connettore 1 403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8" name="Gruppo 281"/>
            <p:cNvGrpSpPr/>
            <p:nvPr/>
          </p:nvGrpSpPr>
          <p:grpSpPr>
            <a:xfrm>
              <a:off x="5076056" y="908720"/>
              <a:ext cx="1872208" cy="5400600"/>
              <a:chOff x="1331640" y="908720"/>
              <a:chExt cx="1872208" cy="5400600"/>
            </a:xfrm>
          </p:grpSpPr>
          <p:grpSp>
            <p:nvGrpSpPr>
              <p:cNvPr id="339" name="Gruppo 159"/>
              <p:cNvGrpSpPr/>
              <p:nvPr/>
            </p:nvGrpSpPr>
            <p:grpSpPr>
              <a:xfrm>
                <a:off x="1331840" y="45091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380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383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Rettangolo 383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Rettangolo 384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ttangolo 385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7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9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8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9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9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90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81" name="Rettangolo 380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2" name="Connettore 1 381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0" name="Gruppo 179"/>
              <p:cNvGrpSpPr/>
              <p:nvPr/>
            </p:nvGrpSpPr>
            <p:grpSpPr>
              <a:xfrm>
                <a:off x="1331640" y="27089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361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364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ttangolo 364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ttangolo 365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ttangolo 366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68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7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9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7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0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71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62" name="Rettangolo 361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3" name="Connettore 1 362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1" name="Gruppo 199"/>
              <p:cNvGrpSpPr/>
              <p:nvPr/>
            </p:nvGrpSpPr>
            <p:grpSpPr>
              <a:xfrm>
                <a:off x="1331640" y="908720"/>
                <a:ext cx="1872008" cy="1800200"/>
                <a:chOff x="1331840" y="4509120"/>
                <a:chExt cx="1872008" cy="1800200"/>
              </a:xfrm>
            </p:grpSpPr>
            <p:grpSp>
              <p:nvGrpSpPr>
                <p:cNvPr id="342" name="Gruppo 77"/>
                <p:cNvGrpSpPr/>
                <p:nvPr/>
              </p:nvGrpSpPr>
              <p:grpSpPr>
                <a:xfrm>
                  <a:off x="1331840" y="4509120"/>
                  <a:ext cx="1800000" cy="1800200"/>
                  <a:chOff x="1331640" y="1340768"/>
                  <a:chExt cx="1800000" cy="1800200"/>
                </a:xfrm>
              </p:grpSpPr>
              <p:sp>
                <p:nvSpPr>
                  <p:cNvPr id="345" name="Rettangolo 5"/>
                  <p:cNvSpPr/>
                  <p:nvPr/>
                </p:nvSpPr>
                <p:spPr>
                  <a:xfrm>
                    <a:off x="1331640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ttangolo 345"/>
                  <p:cNvSpPr/>
                  <p:nvPr/>
                </p:nvSpPr>
                <p:spPr>
                  <a:xfrm flipH="1">
                    <a:off x="2231706" y="13407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Rettangolo 346"/>
                  <p:cNvSpPr/>
                  <p:nvPr/>
                </p:nvSpPr>
                <p:spPr>
                  <a:xfrm flipV="1">
                    <a:off x="1331640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ttangolo 347"/>
                  <p:cNvSpPr/>
                  <p:nvPr/>
                </p:nvSpPr>
                <p:spPr>
                  <a:xfrm flipH="1" flipV="1">
                    <a:off x="2231706" y="2240868"/>
                    <a:ext cx="899934" cy="9001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49" name="Gruppo 66"/>
                  <p:cNvGrpSpPr/>
                  <p:nvPr/>
                </p:nvGrpSpPr>
                <p:grpSpPr>
                  <a:xfrm>
                    <a:off x="1384520" y="1404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58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9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uppo 67"/>
                  <p:cNvGrpSpPr/>
                  <p:nvPr/>
                </p:nvGrpSpPr>
                <p:grpSpPr>
                  <a:xfrm>
                    <a:off x="1386000" y="1962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55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6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7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1" name="Gruppo 71"/>
                  <p:cNvGrpSpPr/>
                  <p:nvPr/>
                </p:nvGrpSpPr>
                <p:grpSpPr>
                  <a:xfrm>
                    <a:off x="1386000" y="2520000"/>
                    <a:ext cx="1676536" cy="562799"/>
                    <a:chOff x="1384520" y="1386000"/>
                    <a:chExt cx="1676536" cy="562799"/>
                  </a:xfrm>
                </p:grpSpPr>
                <p:sp>
                  <p:nvSpPr>
                    <p:cNvPr id="352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38452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1944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ttangolo 6"/>
                    <p:cNvSpPr>
                      <a:spLocks noChangeAspect="1"/>
                    </p:cNvSpPr>
                    <p:nvPr/>
                  </p:nvSpPr>
                  <p:spPr>
                    <a:xfrm>
                      <a:off x="2502000" y="1386000"/>
                      <a:ext cx="559056" cy="56279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43" name="Rettangolo 342"/>
                <p:cNvSpPr/>
                <p:nvPr/>
              </p:nvSpPr>
              <p:spPr>
                <a:xfrm>
                  <a:off x="3131840" y="4509120"/>
                  <a:ext cx="72008" cy="1800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4" name="Connettore 1 343"/>
                <p:cNvCxnSpPr/>
                <p:nvPr/>
              </p:nvCxnSpPr>
              <p:spPr>
                <a:xfrm rot="16200000" flipH="1">
                  <a:off x="3059832" y="4653136"/>
                  <a:ext cx="144016" cy="144016"/>
                </a:xfrm>
                <a:prstGeom prst="line">
                  <a:avLst/>
                </a:prstGeom>
                <a:ln>
                  <a:solidFill>
                    <a:srgbClr val="F91BC9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5" name="Ovale 334"/>
          <p:cNvSpPr/>
          <p:nvPr/>
        </p:nvSpPr>
        <p:spPr>
          <a:xfrm>
            <a:off x="5128581" y="1894167"/>
            <a:ext cx="3614454" cy="3812760"/>
          </a:xfrm>
          <a:prstGeom prst="ellipse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9" name="Gruppo 518"/>
          <p:cNvGrpSpPr/>
          <p:nvPr/>
        </p:nvGrpSpPr>
        <p:grpSpPr>
          <a:xfrm>
            <a:off x="615116" y="3505954"/>
            <a:ext cx="2560001" cy="2600952"/>
            <a:chOff x="827585" y="692696"/>
            <a:chExt cx="2560001" cy="2600952"/>
          </a:xfrm>
        </p:grpSpPr>
        <p:grpSp>
          <p:nvGrpSpPr>
            <p:cNvPr id="520" name="Gruppo 179"/>
            <p:cNvGrpSpPr/>
            <p:nvPr/>
          </p:nvGrpSpPr>
          <p:grpSpPr>
            <a:xfrm>
              <a:off x="827585" y="1993172"/>
              <a:ext cx="1279932" cy="1300476"/>
              <a:chOff x="1331840" y="4509120"/>
              <a:chExt cx="1872008" cy="1800200"/>
            </a:xfrm>
          </p:grpSpPr>
          <p:grpSp>
            <p:nvGrpSpPr>
              <p:cNvPr id="582" name="Gruppo 77"/>
              <p:cNvGrpSpPr/>
              <p:nvPr/>
            </p:nvGrpSpPr>
            <p:grpSpPr>
              <a:xfrm>
                <a:off x="1331840" y="4509120"/>
                <a:ext cx="1800000" cy="1800200"/>
                <a:chOff x="1331640" y="1340768"/>
                <a:chExt cx="1800000" cy="1800200"/>
              </a:xfrm>
            </p:grpSpPr>
            <p:sp>
              <p:nvSpPr>
                <p:cNvPr id="585" name="Rettangolo 5"/>
                <p:cNvSpPr/>
                <p:nvPr/>
              </p:nvSpPr>
              <p:spPr>
                <a:xfrm>
                  <a:off x="1331640" y="13407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ttangolo 585"/>
                <p:cNvSpPr/>
                <p:nvPr/>
              </p:nvSpPr>
              <p:spPr>
                <a:xfrm flipH="1">
                  <a:off x="2231706" y="13407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ttangolo 586"/>
                <p:cNvSpPr/>
                <p:nvPr/>
              </p:nvSpPr>
              <p:spPr>
                <a:xfrm flipV="1">
                  <a:off x="1331640" y="22408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ttangolo 587"/>
                <p:cNvSpPr/>
                <p:nvPr/>
              </p:nvSpPr>
              <p:spPr>
                <a:xfrm flipH="1" flipV="1">
                  <a:off x="2231706" y="22408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9" name="Gruppo 66"/>
                <p:cNvGrpSpPr/>
                <p:nvPr/>
              </p:nvGrpSpPr>
              <p:grpSpPr>
                <a:xfrm>
                  <a:off x="1384520" y="1404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98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9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0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0" name="Gruppo 67"/>
                <p:cNvGrpSpPr/>
                <p:nvPr/>
              </p:nvGrpSpPr>
              <p:grpSpPr>
                <a:xfrm>
                  <a:off x="1386000" y="1962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95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6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7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1" name="Gruppo 71"/>
                <p:cNvGrpSpPr/>
                <p:nvPr/>
              </p:nvGrpSpPr>
              <p:grpSpPr>
                <a:xfrm>
                  <a:off x="1386000" y="2520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92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3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83" name="Rettangolo 582"/>
              <p:cNvSpPr/>
              <p:nvPr/>
            </p:nvSpPr>
            <p:spPr>
              <a:xfrm>
                <a:off x="3131840" y="4509120"/>
                <a:ext cx="72008" cy="1800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4" name="Connettore 1 583"/>
              <p:cNvCxnSpPr/>
              <p:nvPr/>
            </p:nvCxnSpPr>
            <p:spPr>
              <a:xfrm rot="16200000" flipH="1">
                <a:off x="3059832" y="4653136"/>
                <a:ext cx="144016" cy="144016"/>
              </a:xfrm>
              <a:prstGeom prst="line">
                <a:avLst/>
              </a:prstGeom>
              <a:ln>
                <a:solidFill>
                  <a:srgbClr val="F91BC9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21" name="Gruppo 199"/>
            <p:cNvGrpSpPr/>
            <p:nvPr/>
          </p:nvGrpSpPr>
          <p:grpSpPr>
            <a:xfrm>
              <a:off x="827585" y="692696"/>
              <a:ext cx="1279932" cy="1300476"/>
              <a:chOff x="1331840" y="4509120"/>
              <a:chExt cx="1872008" cy="1800200"/>
            </a:xfrm>
          </p:grpSpPr>
          <p:grpSp>
            <p:nvGrpSpPr>
              <p:cNvPr id="563" name="Gruppo 77"/>
              <p:cNvGrpSpPr/>
              <p:nvPr/>
            </p:nvGrpSpPr>
            <p:grpSpPr>
              <a:xfrm>
                <a:off x="1331840" y="4509120"/>
                <a:ext cx="1800000" cy="1800200"/>
                <a:chOff x="1331640" y="1340768"/>
                <a:chExt cx="1800000" cy="1800200"/>
              </a:xfrm>
            </p:grpSpPr>
            <p:sp>
              <p:nvSpPr>
                <p:cNvPr id="566" name="Rettangolo 5"/>
                <p:cNvSpPr/>
                <p:nvPr/>
              </p:nvSpPr>
              <p:spPr>
                <a:xfrm>
                  <a:off x="1331640" y="13407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ttangolo 566"/>
                <p:cNvSpPr/>
                <p:nvPr/>
              </p:nvSpPr>
              <p:spPr>
                <a:xfrm flipH="1">
                  <a:off x="2231706" y="13407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ttangolo 567"/>
                <p:cNvSpPr/>
                <p:nvPr/>
              </p:nvSpPr>
              <p:spPr>
                <a:xfrm flipV="1">
                  <a:off x="1331640" y="22408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ttangolo 568"/>
                <p:cNvSpPr/>
                <p:nvPr/>
              </p:nvSpPr>
              <p:spPr>
                <a:xfrm flipH="1" flipV="1">
                  <a:off x="2231706" y="22408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0" name="Gruppo 66"/>
                <p:cNvGrpSpPr/>
                <p:nvPr/>
              </p:nvGrpSpPr>
              <p:grpSpPr>
                <a:xfrm>
                  <a:off x="1384520" y="1404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79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0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1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1" name="Gruppo 67"/>
                <p:cNvGrpSpPr/>
                <p:nvPr/>
              </p:nvGrpSpPr>
              <p:grpSpPr>
                <a:xfrm>
                  <a:off x="1386000" y="1962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76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7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8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2" name="Gruppo 71"/>
                <p:cNvGrpSpPr/>
                <p:nvPr/>
              </p:nvGrpSpPr>
              <p:grpSpPr>
                <a:xfrm>
                  <a:off x="1386000" y="2520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73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4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5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64" name="Rettangolo 563"/>
              <p:cNvSpPr/>
              <p:nvPr/>
            </p:nvSpPr>
            <p:spPr>
              <a:xfrm>
                <a:off x="3131840" y="4509120"/>
                <a:ext cx="72008" cy="1800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5" name="Connettore 1 564"/>
              <p:cNvCxnSpPr/>
              <p:nvPr/>
            </p:nvCxnSpPr>
            <p:spPr>
              <a:xfrm rot="16200000" flipH="1">
                <a:off x="3059832" y="4653136"/>
                <a:ext cx="144016" cy="144016"/>
              </a:xfrm>
              <a:prstGeom prst="line">
                <a:avLst/>
              </a:prstGeom>
              <a:ln>
                <a:solidFill>
                  <a:srgbClr val="F91BC9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22" name="Gruppo 179"/>
            <p:cNvGrpSpPr/>
            <p:nvPr/>
          </p:nvGrpSpPr>
          <p:grpSpPr>
            <a:xfrm>
              <a:off x="2107654" y="1993172"/>
              <a:ext cx="1279932" cy="1300476"/>
              <a:chOff x="1331840" y="4509120"/>
              <a:chExt cx="1872008" cy="1800200"/>
            </a:xfrm>
          </p:grpSpPr>
          <p:grpSp>
            <p:nvGrpSpPr>
              <p:cNvPr id="544" name="Gruppo 77"/>
              <p:cNvGrpSpPr/>
              <p:nvPr/>
            </p:nvGrpSpPr>
            <p:grpSpPr>
              <a:xfrm>
                <a:off x="1331840" y="4509120"/>
                <a:ext cx="1800000" cy="1800200"/>
                <a:chOff x="1331640" y="1340768"/>
                <a:chExt cx="1800000" cy="1800200"/>
              </a:xfrm>
            </p:grpSpPr>
            <p:sp>
              <p:nvSpPr>
                <p:cNvPr id="547" name="Rettangolo 5"/>
                <p:cNvSpPr/>
                <p:nvPr/>
              </p:nvSpPr>
              <p:spPr>
                <a:xfrm>
                  <a:off x="1331640" y="13407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ttangolo 547"/>
                <p:cNvSpPr/>
                <p:nvPr/>
              </p:nvSpPr>
              <p:spPr>
                <a:xfrm flipH="1">
                  <a:off x="2231706" y="13407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ttangolo 548"/>
                <p:cNvSpPr/>
                <p:nvPr/>
              </p:nvSpPr>
              <p:spPr>
                <a:xfrm flipV="1">
                  <a:off x="1331640" y="22408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ttangolo 549"/>
                <p:cNvSpPr/>
                <p:nvPr/>
              </p:nvSpPr>
              <p:spPr>
                <a:xfrm flipH="1" flipV="1">
                  <a:off x="2231706" y="22408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51" name="Gruppo 66"/>
                <p:cNvGrpSpPr/>
                <p:nvPr/>
              </p:nvGrpSpPr>
              <p:grpSpPr>
                <a:xfrm>
                  <a:off x="1384520" y="1404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60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1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2" name="Gruppo 67"/>
                <p:cNvGrpSpPr/>
                <p:nvPr/>
              </p:nvGrpSpPr>
              <p:grpSpPr>
                <a:xfrm>
                  <a:off x="1386000" y="1962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57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8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9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3" name="Gruppo 71"/>
                <p:cNvGrpSpPr/>
                <p:nvPr/>
              </p:nvGrpSpPr>
              <p:grpSpPr>
                <a:xfrm>
                  <a:off x="1386000" y="2520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54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5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6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45" name="Rettangolo 544"/>
              <p:cNvSpPr/>
              <p:nvPr/>
            </p:nvSpPr>
            <p:spPr>
              <a:xfrm>
                <a:off x="3131840" y="4509120"/>
                <a:ext cx="72008" cy="1800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6" name="Connettore 1 545"/>
              <p:cNvCxnSpPr/>
              <p:nvPr/>
            </p:nvCxnSpPr>
            <p:spPr>
              <a:xfrm rot="16200000" flipH="1">
                <a:off x="3059832" y="4653136"/>
                <a:ext cx="144016" cy="144016"/>
              </a:xfrm>
              <a:prstGeom prst="line">
                <a:avLst/>
              </a:prstGeom>
              <a:ln>
                <a:solidFill>
                  <a:srgbClr val="F91BC9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Gruppo 199"/>
            <p:cNvGrpSpPr/>
            <p:nvPr/>
          </p:nvGrpSpPr>
          <p:grpSpPr>
            <a:xfrm>
              <a:off x="2107654" y="692696"/>
              <a:ext cx="1279932" cy="1300476"/>
              <a:chOff x="1331840" y="4509120"/>
              <a:chExt cx="1872008" cy="1800200"/>
            </a:xfrm>
          </p:grpSpPr>
          <p:grpSp>
            <p:nvGrpSpPr>
              <p:cNvPr id="525" name="Gruppo 77"/>
              <p:cNvGrpSpPr/>
              <p:nvPr/>
            </p:nvGrpSpPr>
            <p:grpSpPr>
              <a:xfrm>
                <a:off x="1331840" y="4509120"/>
                <a:ext cx="1800000" cy="1800200"/>
                <a:chOff x="1331640" y="1340768"/>
                <a:chExt cx="1800000" cy="1800200"/>
              </a:xfrm>
            </p:grpSpPr>
            <p:sp>
              <p:nvSpPr>
                <p:cNvPr id="528" name="Rettangolo 5"/>
                <p:cNvSpPr/>
                <p:nvPr/>
              </p:nvSpPr>
              <p:spPr>
                <a:xfrm>
                  <a:off x="1331640" y="13407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ttangolo 528"/>
                <p:cNvSpPr/>
                <p:nvPr/>
              </p:nvSpPr>
              <p:spPr>
                <a:xfrm flipH="1">
                  <a:off x="2231706" y="13407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ttangolo 529"/>
                <p:cNvSpPr/>
                <p:nvPr/>
              </p:nvSpPr>
              <p:spPr>
                <a:xfrm flipV="1">
                  <a:off x="1331640" y="22408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ttangolo 530"/>
                <p:cNvSpPr/>
                <p:nvPr/>
              </p:nvSpPr>
              <p:spPr>
                <a:xfrm flipH="1" flipV="1">
                  <a:off x="2231706" y="2240868"/>
                  <a:ext cx="899934" cy="900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32" name="Gruppo 66"/>
                <p:cNvGrpSpPr/>
                <p:nvPr/>
              </p:nvGrpSpPr>
              <p:grpSpPr>
                <a:xfrm>
                  <a:off x="1384520" y="1404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41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3" name="Gruppo 67"/>
                <p:cNvGrpSpPr/>
                <p:nvPr/>
              </p:nvGrpSpPr>
              <p:grpSpPr>
                <a:xfrm>
                  <a:off x="1386000" y="1962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38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0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4" name="Gruppo 71"/>
                <p:cNvGrpSpPr/>
                <p:nvPr/>
              </p:nvGrpSpPr>
              <p:grpSpPr>
                <a:xfrm>
                  <a:off x="1386000" y="2520000"/>
                  <a:ext cx="1676536" cy="562799"/>
                  <a:chOff x="1384520" y="1386000"/>
                  <a:chExt cx="1676536" cy="562799"/>
                </a:xfrm>
              </p:grpSpPr>
              <p:sp>
                <p:nvSpPr>
                  <p:cNvPr id="535" name="Rettangolo 6"/>
                  <p:cNvSpPr>
                    <a:spLocks noChangeAspect="1"/>
                  </p:cNvSpPr>
                  <p:nvPr/>
                </p:nvSpPr>
                <p:spPr>
                  <a:xfrm>
                    <a:off x="138452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Rettangolo 6"/>
                  <p:cNvSpPr>
                    <a:spLocks noChangeAspect="1"/>
                  </p:cNvSpPr>
                  <p:nvPr/>
                </p:nvSpPr>
                <p:spPr>
                  <a:xfrm>
                    <a:off x="1944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7" name="Rettangolo 6"/>
                  <p:cNvSpPr>
                    <a:spLocks noChangeAspect="1"/>
                  </p:cNvSpPr>
                  <p:nvPr/>
                </p:nvSpPr>
                <p:spPr>
                  <a:xfrm>
                    <a:off x="2502000" y="1386000"/>
                    <a:ext cx="559056" cy="5627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26" name="Rettangolo 525"/>
              <p:cNvSpPr/>
              <p:nvPr/>
            </p:nvSpPr>
            <p:spPr>
              <a:xfrm>
                <a:off x="3131840" y="4509120"/>
                <a:ext cx="72008" cy="1800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7" name="Connettore 1 526"/>
              <p:cNvCxnSpPr/>
              <p:nvPr/>
            </p:nvCxnSpPr>
            <p:spPr>
              <a:xfrm rot="16200000" flipH="1">
                <a:off x="3059832" y="4653136"/>
                <a:ext cx="144016" cy="144016"/>
              </a:xfrm>
              <a:prstGeom prst="line">
                <a:avLst/>
              </a:prstGeom>
              <a:ln>
                <a:solidFill>
                  <a:srgbClr val="F91BC9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24" name="Ovale 523"/>
            <p:cNvSpPr/>
            <p:nvPr/>
          </p:nvSpPr>
          <p:spPr>
            <a:xfrm>
              <a:off x="827585" y="692696"/>
              <a:ext cx="2463520" cy="2558931"/>
            </a:xfrm>
            <a:prstGeom prst="ellipse">
              <a:avLst/>
            </a:prstGeom>
            <a:solidFill>
              <a:srgbClr val="FFFF00">
                <a:alpha val="5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418972" y="4585442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err="1" smtClean="0">
                <a:latin typeface="+mj-lt"/>
              </a:rPr>
              <a:t>Each</a:t>
            </a:r>
            <a:r>
              <a:rPr lang="it-IT" sz="1600" dirty="0" smtClean="0">
                <a:latin typeface="+mj-lt"/>
              </a:rPr>
              <a:t> SDD </a:t>
            </a:r>
            <a:r>
              <a:rPr lang="it-IT" sz="1600" dirty="0" err="1" smtClean="0">
                <a:latin typeface="+mj-lt"/>
              </a:rPr>
              <a:t>is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readout</a:t>
            </a:r>
            <a:r>
              <a:rPr lang="it-IT" sz="1600" dirty="0" smtClean="0">
                <a:latin typeface="+mj-lt"/>
              </a:rPr>
              <a:t> by a ‘CUBE’ CMOS </a:t>
            </a:r>
            <a:r>
              <a:rPr lang="it-IT" sz="1600" dirty="0" err="1" smtClean="0">
                <a:latin typeface="+mj-lt"/>
              </a:rPr>
              <a:t>preamplifier</a:t>
            </a:r>
            <a:endParaRPr lang="it-IT" baseline="-25000" dirty="0">
              <a:latin typeface="+mj-lt"/>
            </a:endParaRPr>
          </a:p>
        </p:txBody>
      </p:sp>
      <p:pic>
        <p:nvPicPr>
          <p:cNvPr id="3" name="Immagine 2" descr="Immagine2.png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1555974" y="622353"/>
            <a:ext cx="6284129" cy="2878655"/>
          </a:xfrm>
          <a:prstGeom prst="rect">
            <a:avLst/>
          </a:prstGeom>
        </p:spPr>
      </p:pic>
      <p:cxnSp>
        <p:nvCxnSpPr>
          <p:cNvPr id="4" name="Connettore 2 52"/>
          <p:cNvCxnSpPr>
            <a:cxnSpLocks noChangeShapeType="1"/>
          </p:cNvCxnSpPr>
          <p:nvPr/>
        </p:nvCxnSpPr>
        <p:spPr bwMode="auto">
          <a:xfrm>
            <a:off x="1555974" y="542037"/>
            <a:ext cx="273630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Connettore 2 53"/>
          <p:cNvCxnSpPr>
            <a:cxnSpLocks noChangeShapeType="1"/>
          </p:cNvCxnSpPr>
          <p:nvPr/>
        </p:nvCxnSpPr>
        <p:spPr bwMode="auto">
          <a:xfrm flipV="1">
            <a:off x="1483966" y="607947"/>
            <a:ext cx="0" cy="28659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asella di testo 63"/>
          <p:cNvSpPr txBox="1">
            <a:spLocks noChangeArrowheads="1"/>
          </p:cNvSpPr>
          <p:nvPr/>
        </p:nvSpPr>
        <p:spPr bwMode="auto">
          <a:xfrm>
            <a:off x="2642345" y="240483"/>
            <a:ext cx="5635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78mm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 di testo 51"/>
          <p:cNvSpPr txBox="1">
            <a:spLocks noChangeArrowheads="1"/>
          </p:cNvSpPr>
          <p:nvPr/>
        </p:nvSpPr>
        <p:spPr bwMode="auto">
          <a:xfrm>
            <a:off x="7532638" y="1927742"/>
            <a:ext cx="5635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26mm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"/>
          <a:stretch/>
        </p:blipFill>
        <p:spPr bwMode="auto">
          <a:xfrm>
            <a:off x="4698038" y="4168883"/>
            <a:ext cx="2528423" cy="198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2056904" y="3648059"/>
            <a:ext cx="17344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err="1" smtClean="0">
                <a:latin typeface="+mj-lt"/>
              </a:rPr>
              <a:t>assembly</a:t>
            </a:r>
            <a:r>
              <a:rPr lang="it-IT" sz="1600" dirty="0" smtClean="0">
                <a:latin typeface="+mj-lt"/>
              </a:rPr>
              <a:t> of 9 </a:t>
            </a:r>
            <a:r>
              <a:rPr lang="it-IT" sz="1600" dirty="0" err="1" smtClean="0">
                <a:latin typeface="+mj-lt"/>
              </a:rPr>
              <a:t>monolithic</a:t>
            </a:r>
            <a:r>
              <a:rPr lang="it-IT" sz="1600" dirty="0" smtClean="0">
                <a:latin typeface="+mj-lt"/>
              </a:rPr>
              <a:t> arrays</a:t>
            </a:r>
            <a:endParaRPr lang="it-IT" sz="1600" baseline="-25000" dirty="0">
              <a:latin typeface="+mj-lt"/>
            </a:endParaRPr>
          </a:p>
        </p:txBody>
      </p:sp>
      <p:cxnSp>
        <p:nvCxnSpPr>
          <p:cNvPr id="10" name="Connettore 2 53"/>
          <p:cNvCxnSpPr>
            <a:cxnSpLocks noChangeShapeType="1"/>
          </p:cNvCxnSpPr>
          <p:nvPr/>
        </p:nvCxnSpPr>
        <p:spPr bwMode="auto">
          <a:xfrm flipV="1">
            <a:off x="7532638" y="1039995"/>
            <a:ext cx="0" cy="20882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Casella di testo 51"/>
          <p:cNvSpPr txBox="1">
            <a:spLocks noChangeArrowheads="1"/>
          </p:cNvSpPr>
          <p:nvPr/>
        </p:nvSpPr>
        <p:spPr bwMode="auto">
          <a:xfrm>
            <a:off x="907902" y="1904091"/>
            <a:ext cx="5635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78mm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 di testo 51"/>
          <p:cNvSpPr txBox="1">
            <a:spLocks noChangeArrowheads="1"/>
          </p:cNvSpPr>
          <p:nvPr/>
        </p:nvSpPr>
        <p:spPr bwMode="auto">
          <a:xfrm>
            <a:off x="6214235" y="660371"/>
            <a:ext cx="5635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26mm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2 52"/>
          <p:cNvCxnSpPr>
            <a:cxnSpLocks noChangeShapeType="1"/>
          </p:cNvCxnSpPr>
          <p:nvPr/>
        </p:nvCxnSpPr>
        <p:spPr bwMode="auto">
          <a:xfrm>
            <a:off x="5444406" y="967987"/>
            <a:ext cx="201622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5362196" y="3479928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err="1" smtClean="0">
                <a:latin typeface="+mj-lt"/>
              </a:rPr>
              <a:t>Each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monolithic</a:t>
            </a:r>
            <a:r>
              <a:rPr lang="it-IT" sz="1600" dirty="0" smtClean="0">
                <a:latin typeface="+mj-lt"/>
              </a:rPr>
              <a:t> array </a:t>
            </a:r>
            <a:r>
              <a:rPr lang="it-IT" sz="1600" dirty="0" err="1" smtClean="0">
                <a:latin typeface="+mj-lt"/>
              </a:rPr>
              <a:t>is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composed</a:t>
            </a:r>
            <a:r>
              <a:rPr lang="it-IT" sz="1600" dirty="0" smtClean="0">
                <a:latin typeface="+mj-lt"/>
              </a:rPr>
              <a:t> by 9 </a:t>
            </a:r>
            <a:r>
              <a:rPr lang="it-IT" sz="1600" dirty="0" err="1" smtClean="0">
                <a:latin typeface="+mj-lt"/>
              </a:rPr>
              <a:t>SDDs</a:t>
            </a:r>
            <a:endParaRPr lang="it-IT" sz="1600" baseline="-25000" dirty="0">
              <a:latin typeface="+mj-lt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3417219" y="5038486"/>
            <a:ext cx="1386129" cy="1230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\\fbk\ricerca\CMMLNX-Srs\foto\detector\SDD_ESA\ESA 1\foto9.jpg"/>
          <p:cNvPicPr/>
          <p:nvPr/>
        </p:nvPicPr>
        <p:blipFill rotWithShape="1">
          <a:blip r:embed="rId2" cstate="print"/>
          <a:srcRect l="24318" t="21851" r="29076" b="14979"/>
          <a:stretch/>
        </p:blipFill>
        <p:spPr bwMode="auto">
          <a:xfrm>
            <a:off x="5827594" y="2674961"/>
            <a:ext cx="3179928" cy="31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6" y="1130674"/>
            <a:ext cx="4716587" cy="4853300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723415" y="331622"/>
            <a:ext cx="2216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SDD layout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9237" r="19087"/>
          <a:stretch>
            <a:fillRect/>
          </a:stretch>
        </p:blipFill>
        <p:spPr bwMode="auto">
          <a:xfrm>
            <a:off x="5827594" y="165811"/>
            <a:ext cx="2320176" cy="23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>
          <a:xfrm>
            <a:off x="5898158" y="1613226"/>
            <a:ext cx="792088" cy="8391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5321498" y="2032812"/>
            <a:ext cx="506096" cy="1371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36231" y="144939"/>
            <a:ext cx="8056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Cube:</a:t>
            </a:r>
            <a:r>
              <a:rPr lang="en-US" sz="2800" dirty="0" smtClean="0">
                <a:solidFill>
                  <a:srgbClr val="FF0000"/>
                </a:solidFill>
              </a:rPr>
              <a:t> a low-noise CMOS preamplifier for SDDs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22126" y="2845908"/>
            <a:ext cx="421715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Features: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Preamplifier signal available already close to the SDD.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No long loop between FET and remaining stage of the preamplifier.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Possibility to drive “long” connection.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 err="1" smtClean="0"/>
              <a:t>Better</a:t>
            </a:r>
            <a:r>
              <a:rPr lang="it-IT" sz="1800" dirty="0" smtClean="0"/>
              <a:t> </a:t>
            </a:r>
            <a:r>
              <a:rPr lang="it-IT" sz="1800" dirty="0" err="1" smtClean="0"/>
              <a:t>noise</a:t>
            </a:r>
            <a:r>
              <a:rPr lang="it-IT" sz="1800" dirty="0" smtClean="0"/>
              <a:t> vs. </a:t>
            </a:r>
            <a:r>
              <a:rPr lang="it-IT" sz="1800" dirty="0" err="1" smtClean="0"/>
              <a:t>conventional</a:t>
            </a:r>
            <a:r>
              <a:rPr lang="it-IT" sz="1800" dirty="0" smtClean="0"/>
              <a:t>/</a:t>
            </a:r>
            <a:r>
              <a:rPr lang="it-IT" sz="1800" dirty="0" err="1" smtClean="0"/>
              <a:t>integrated</a:t>
            </a:r>
            <a:r>
              <a:rPr lang="it-IT" sz="1800" dirty="0" smtClean="0"/>
              <a:t> </a:t>
            </a:r>
            <a:r>
              <a:rPr lang="it-IT" sz="1800" dirty="0" err="1" smtClean="0"/>
              <a:t>JFETs</a:t>
            </a:r>
            <a:endParaRPr lang="en-US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85397" y="912989"/>
            <a:ext cx="4653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A full CMOS preamplifier with optimized input PMOSFET replaces the conventionally used </a:t>
            </a:r>
            <a:r>
              <a:rPr lang="en-US" sz="1800" dirty="0" err="1" smtClean="0"/>
              <a:t>JFET+Cf+reset</a:t>
            </a:r>
            <a:r>
              <a:rPr lang="en-US" sz="1800" dirty="0" smtClean="0"/>
              <a:t> component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mounted</a:t>
            </a:r>
            <a:r>
              <a:rPr lang="it-IT" sz="1800" dirty="0" smtClean="0"/>
              <a:t> </a:t>
            </a:r>
            <a:r>
              <a:rPr lang="it-IT" sz="1800" dirty="0" err="1" smtClean="0"/>
              <a:t>close</a:t>
            </a:r>
            <a:r>
              <a:rPr lang="it-IT" sz="1800" dirty="0" smtClean="0"/>
              <a:t> to the SDD </a:t>
            </a:r>
            <a:r>
              <a:rPr lang="it-IT" sz="1800" dirty="0" err="1" smtClean="0"/>
              <a:t>anode</a:t>
            </a:r>
            <a:endParaRPr lang="en-US" sz="1800" dirty="0" smtClean="0"/>
          </a:p>
        </p:txBody>
      </p:sp>
      <p:sp>
        <p:nvSpPr>
          <p:cNvPr id="9" name="TextBox 11"/>
          <p:cNvSpPr txBox="1"/>
          <p:nvPr/>
        </p:nvSpPr>
        <p:spPr>
          <a:xfrm>
            <a:off x="707315" y="3309362"/>
            <a:ext cx="109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SDD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2140659" y="3309361"/>
            <a:ext cx="106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4F81BD"/>
                </a:solidFill>
              </a:rPr>
              <a:t>CUBE</a:t>
            </a:r>
            <a:endParaRPr lang="en-GB" b="1" dirty="0">
              <a:solidFill>
                <a:srgbClr val="4F81BD"/>
              </a:solidFill>
            </a:endParaRPr>
          </a:p>
        </p:txBody>
      </p:sp>
      <p:pic>
        <p:nvPicPr>
          <p:cNvPr id="12" name="Immagine 11"/>
          <p:cNvPicPr/>
          <p:nvPr/>
        </p:nvPicPr>
        <p:blipFill>
          <a:blip r:embed="rId3" cstate="print">
            <a:lum bright="-13000" contrast="21000"/>
          </a:blip>
          <a:srcRect/>
          <a:stretch>
            <a:fillRect/>
          </a:stretch>
        </p:blipFill>
        <p:spPr bwMode="auto">
          <a:xfrm>
            <a:off x="636231" y="953681"/>
            <a:ext cx="3236595" cy="23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0"/>
          <p:cNvCxnSpPr/>
          <p:nvPr/>
        </p:nvCxnSpPr>
        <p:spPr>
          <a:xfrm>
            <a:off x="1804350" y="803806"/>
            <a:ext cx="0" cy="274461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19346" y="802878"/>
            <a:ext cx="1" cy="274553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416765"/>
              </p:ext>
            </p:extLst>
          </p:nvPr>
        </p:nvGraphicFramePr>
        <p:xfrm>
          <a:off x="-434975" y="3762375"/>
          <a:ext cx="5846763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93" name="Documento" r:id="rId5" imgW="5897120" imgH="2540966" progId="Word.Document.12">
                  <p:embed/>
                </p:oleObj>
              </mc:Choice>
              <mc:Fallback>
                <p:oleObj name="Documento" r:id="rId5" imgW="5897120" imgH="254096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4975" y="3762375"/>
                        <a:ext cx="5846763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1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824971" y="260648"/>
            <a:ext cx="408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Readout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electronics</a:t>
            </a:r>
            <a:r>
              <a:rPr lang="it-IT" sz="2800" dirty="0" smtClean="0">
                <a:solidFill>
                  <a:srgbClr val="FF0000"/>
                </a:solidFill>
              </a:rPr>
              <a:t> (1)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8" name="Immagine 7" descr="Immagine_m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532440" cy="39666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2064099"/>
            <a:ext cx="19992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81 </a:t>
            </a:r>
            <a:r>
              <a:rPr lang="it-IT" sz="1800" dirty="0" err="1" smtClean="0">
                <a:solidFill>
                  <a:srgbClr val="FF0000"/>
                </a:solidFill>
              </a:rPr>
              <a:t>SDDs+CUBEs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10839</TotalTime>
  <Words>1127</Words>
  <Application>Microsoft Office PowerPoint</Application>
  <PresentationFormat>Presentazione su schermo (4:3)</PresentationFormat>
  <Paragraphs>183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1_Struttura predefinita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Polimi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Antonio Longoni</dc:creator>
  <cp:lastModifiedBy>fiorini</cp:lastModifiedBy>
  <cp:revision>568</cp:revision>
  <dcterms:created xsi:type="dcterms:W3CDTF">2003-05-28T21:36:47Z</dcterms:created>
  <dcterms:modified xsi:type="dcterms:W3CDTF">2012-05-25T07:33:45Z</dcterms:modified>
</cp:coreProperties>
</file>