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E69A7-6278-41E4-8245-C7F97236988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3BC20-DA1C-44E3-B99A-C8D515DE0D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8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FDF6-4ABA-4C36-B927-E07DB8E5DAC2}" type="datetime1">
              <a:rPr lang="en-US" smtClean="0"/>
              <a:t>5/16/2012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1ABD-71DB-434E-9F52-E56FF4E01874}" type="datetime1">
              <a:rPr lang="en-US" smtClean="0"/>
              <a:t>5/16/2012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0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56DB-9AFB-4A34-8885-129E57F85E11}" type="datetime1">
              <a:rPr lang="en-US" smtClean="0"/>
              <a:t>5/16/2012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8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7B4A1-6224-43BE-8041-4C26C2530F6F}" type="datetime1">
              <a:rPr lang="en-US" smtClean="0"/>
              <a:t>5/16/2012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4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AED5-F8C1-4B48-9BEB-9516BB4F4606}" type="datetime1">
              <a:rPr lang="en-US" smtClean="0"/>
              <a:t>5/16/2012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2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B2D0-7BCD-4EE8-8D8B-57B4277F2C0D}" type="datetime1">
              <a:rPr lang="en-US" smtClean="0"/>
              <a:t>5/16/2012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2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6F0B-AF04-4103-B018-E85904E598D6}" type="datetime1">
              <a:rPr lang="en-US" smtClean="0"/>
              <a:t>5/16/2012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4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B71A-7662-4C58-A5F7-3DEC48731E04}" type="datetime1">
              <a:rPr lang="en-US" smtClean="0"/>
              <a:t>5/16/2012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6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D3D4-A23F-47F4-AE66-B67F9155E8F8}" type="datetime1">
              <a:rPr lang="en-US" smtClean="0"/>
              <a:t>5/16/2012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3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DD4B9-C9CF-4739-8A2E-4F0339F575FB}" type="datetime1">
              <a:rPr lang="en-US" smtClean="0"/>
              <a:t>5/16/2012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0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515B-2C04-48AC-8259-7525F4FECB85}" type="datetime1">
              <a:rPr lang="en-US" smtClean="0"/>
              <a:t>5/16/2012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7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D0CAB-214B-4924-B22D-29850B6C7466}" type="datetime1">
              <a:rPr lang="en-US" smtClean="0"/>
              <a:t>5/16/2012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0D51F-636A-470A-934E-D5403922052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0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" y="682774"/>
            <a:ext cx="3322712" cy="1162050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Functional test of a Radon sensor based on </a:t>
            </a:r>
            <a:r>
              <a:rPr lang="en-US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high resistivity silicon </a:t>
            </a:r>
            <a:r>
              <a:rPr lang="en-US" sz="1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BJT </a:t>
            </a:r>
            <a:r>
              <a:rPr lang="en-US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detector                                </a:t>
            </a:r>
            <a:r>
              <a:rPr lang="en-US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1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1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.-F.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Dalla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Betta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et al.</a:t>
            </a:r>
            <a:endParaRPr lang="en-US" sz="1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9208" y="1939156"/>
            <a:ext cx="3826768" cy="4802212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A battery-powered, wireless Radon sensor has been realized using a BJT on high-resistivity Si as alpha-particle detector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.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 Radon 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daughters are electrostatically collected on the detector surface.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Thanks to the internal amplification of the BJT detector, real-time 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alpha particle detection is possible using simple readout electronics which records alpha particle arrival time and charge spectrum.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The 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readout system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is provided </a:t>
            </a:r>
            <a:r>
              <a:rPr lang="en-US" sz="1800" dirty="0">
                <a:solidFill>
                  <a:srgbClr val="002060"/>
                </a:solidFill>
                <a:latin typeface="Arial" charset="0"/>
              </a:rPr>
              <a:t>with wireless communication capabilities suitable for star-arranged networks (single-point-to-multi-point). </a:t>
            </a:r>
            <a:endParaRPr lang="en-US" sz="1800" dirty="0" smtClean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5" name="Picture 3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480" y="260648"/>
            <a:ext cx="4320000" cy="257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480" y="2852936"/>
            <a:ext cx="4320000" cy="257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572000" y="5373216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60400" eaLnBrk="0" hangingPunct="0">
              <a:spcBef>
                <a:spcPct val="50000"/>
              </a:spcBef>
            </a:pPr>
            <a:r>
              <a:rPr lang="en-US" sz="1600" i="1" dirty="0">
                <a:solidFill>
                  <a:schemeClr val="accent2"/>
                </a:solidFill>
                <a:latin typeface="Arial" charset="0"/>
              </a:rPr>
              <a:t>Count rate vs. time </a:t>
            </a:r>
            <a:r>
              <a:rPr lang="en-US" sz="1600" i="1" dirty="0" smtClean="0">
                <a:solidFill>
                  <a:schemeClr val="accent2"/>
                </a:solidFill>
                <a:latin typeface="Arial" charset="0"/>
              </a:rPr>
              <a:t>obtained </a:t>
            </a:r>
            <a:r>
              <a:rPr lang="en-US" sz="1600" i="1" dirty="0">
                <a:solidFill>
                  <a:schemeClr val="accent2"/>
                </a:solidFill>
                <a:latin typeface="Arial" charset="0"/>
              </a:rPr>
              <a:t>during </a:t>
            </a:r>
            <a:r>
              <a:rPr lang="en-US" sz="1600" i="1" dirty="0" smtClean="0">
                <a:solidFill>
                  <a:schemeClr val="accent2"/>
                </a:solidFill>
                <a:latin typeface="Arial" charset="0"/>
              </a:rPr>
              <a:t>Radon tests </a:t>
            </a:r>
            <a:r>
              <a:rPr lang="en-US" sz="1600" i="1" dirty="0">
                <a:solidFill>
                  <a:schemeClr val="accent2"/>
                </a:solidFill>
                <a:latin typeface="Arial" charset="0"/>
              </a:rPr>
              <a:t>carried out at </a:t>
            </a:r>
            <a:r>
              <a:rPr lang="en-US" sz="1600" i="1" dirty="0" smtClean="0">
                <a:solidFill>
                  <a:schemeClr val="accent2"/>
                </a:solidFill>
                <a:latin typeface="Arial" charset="0"/>
              </a:rPr>
              <a:t>ENEA-IRP (top) and Univ. of Pisa (bottom) to compare sensitivity of sensors implementing different system- and detector-level options.</a:t>
            </a:r>
            <a:endParaRPr lang="en-US" sz="1600" i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0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9208" y="682774"/>
            <a:ext cx="3322712" cy="1162050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Functional test of a Radon sensor based on </a:t>
            </a:r>
            <a:r>
              <a:rPr lang="en-US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high resistivity silicon </a:t>
            </a:r>
            <a:r>
              <a:rPr lang="en-US" sz="1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BJT </a:t>
            </a:r>
            <a:r>
              <a:rPr lang="en-US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detector                                </a:t>
            </a:r>
            <a:r>
              <a:rPr lang="en-US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1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16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.-F.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Dalla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Betta</a:t>
            </a:r>
            <a:r>
              <a:rPr 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et al.</a:t>
            </a:r>
            <a:endParaRPr lang="en-US" sz="1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9208" y="1939156"/>
            <a:ext cx="3610744" cy="4802212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Options that have been taken into consideration during the sensor optimization phase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include: </a:t>
            </a:r>
          </a:p>
          <a:p>
            <a:pPr marL="400050" indent="-400050">
              <a:buAutoNum type="romanLcParenBoth"/>
            </a:pP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presence/absence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of the electrostatic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collection; 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ii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) presence/absence of a light shield on top of the BJT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detector;</a:t>
            </a:r>
          </a:p>
          <a:p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(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iii) different geometries of the BJT detector. </a:t>
            </a:r>
          </a:p>
          <a:p>
            <a:endParaRPr lang="en-US" sz="1800" dirty="0" smtClean="0">
              <a:solidFill>
                <a:srgbClr val="002060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Optimized sensors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yield 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a sensitivity of 4.9 </a:t>
            </a:r>
            <a:r>
              <a:rPr lang="en-US" sz="1800" dirty="0" err="1" smtClean="0">
                <a:solidFill>
                  <a:srgbClr val="002060"/>
                </a:solidFill>
                <a:latin typeface="Arial" charset="0"/>
              </a:rPr>
              <a:t>cph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/(100 </a:t>
            </a:r>
            <a:r>
              <a:rPr lang="en-US" sz="1800" dirty="0" err="1" smtClean="0">
                <a:solidFill>
                  <a:srgbClr val="002060"/>
                </a:solidFill>
                <a:latin typeface="Arial" charset="0"/>
              </a:rPr>
              <a:t>Bq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 m</a:t>
            </a:r>
            <a:r>
              <a:rPr lang="en-US" sz="1800" baseline="30000" dirty="0" smtClean="0">
                <a:solidFill>
                  <a:srgbClr val="002060"/>
                </a:solidFill>
                <a:latin typeface="Arial" charset="0"/>
              </a:rPr>
              <a:t>-3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) and a blank count rate of 0.05 </a:t>
            </a:r>
            <a:r>
              <a:rPr lang="en-US" sz="1800" dirty="0" err="1" smtClean="0">
                <a:solidFill>
                  <a:srgbClr val="002060"/>
                </a:solidFill>
                <a:latin typeface="Arial" charset="0"/>
              </a:rPr>
              <a:t>cph</a:t>
            </a:r>
            <a:r>
              <a:rPr lang="en-US" sz="1800" dirty="0" smtClean="0">
                <a:solidFill>
                  <a:srgbClr val="002060"/>
                </a:solidFill>
                <a:latin typeface="Arial" charset="0"/>
              </a:rPr>
              <a:t>.</a:t>
            </a:r>
          </a:p>
        </p:txBody>
      </p:sp>
      <p:pic>
        <p:nvPicPr>
          <p:cNvPr id="9" name="Picture 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973" y="188928"/>
            <a:ext cx="4320000" cy="25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4572000" y="609329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60400" eaLnBrk="0" hangingPunct="0">
              <a:spcBef>
                <a:spcPct val="50000"/>
              </a:spcBef>
            </a:pPr>
            <a:r>
              <a:rPr lang="en-US" sz="1600" i="1" dirty="0" smtClean="0">
                <a:solidFill>
                  <a:schemeClr val="accent2"/>
                </a:solidFill>
                <a:latin typeface="Arial" charset="0"/>
              </a:rPr>
              <a:t>Calibration of optimized sensors at ENEA-INMRI.</a:t>
            </a:r>
            <a:endParaRPr lang="en-US" sz="1600" i="1" dirty="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11" name="Picture 3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08"/>
          <a:stretch>
            <a:fillRect/>
          </a:stretch>
        </p:blipFill>
        <p:spPr bwMode="auto">
          <a:xfrm>
            <a:off x="4428424" y="3718845"/>
            <a:ext cx="3960000" cy="237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0D51F-636A-470A-934E-D5403922052C}" type="slidenum">
              <a:rPr lang="en-US" smtClean="0"/>
              <a:t>2</a:t>
            </a:fld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4495733" y="2670011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60400" eaLnBrk="0" hangingPunct="0">
              <a:spcBef>
                <a:spcPct val="50000"/>
              </a:spcBef>
            </a:pPr>
            <a:r>
              <a:rPr lang="en-US" sz="1600" i="1" dirty="0">
                <a:solidFill>
                  <a:schemeClr val="accent2"/>
                </a:solidFill>
                <a:latin typeface="Arial" charset="0"/>
              </a:rPr>
              <a:t>Count rate vs. time obtained during Radon tests carried out at </a:t>
            </a:r>
            <a:r>
              <a:rPr lang="en-US" sz="1600" i="1" dirty="0" smtClean="0">
                <a:solidFill>
                  <a:schemeClr val="accent2"/>
                </a:solidFill>
                <a:latin typeface="Arial" charset="0"/>
              </a:rPr>
              <a:t>ENEA-INMRI to compare performance of sensors using BJT  detectors of different  geometries.</a:t>
            </a:r>
            <a:endParaRPr lang="en-US" sz="1600" i="1" dirty="0">
              <a:solidFill>
                <a:schemeClr val="accent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4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239</Words>
  <Application>Microsoft Office PowerPoint</Application>
  <PresentationFormat>Presentazione su schermo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Functional test of a Radon sensor based on a high resistivity silicon BJT detector                                  G.-F. Dalla Betta et al.</vt:lpstr>
      <vt:lpstr>Functional test of a Radon sensor based on a high resistivity silicon BJT detector                                  G.-F. Dalla Betta et al.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dallabe</cp:lastModifiedBy>
  <cp:revision>9</cp:revision>
  <dcterms:created xsi:type="dcterms:W3CDTF">2012-05-16T06:39:13Z</dcterms:created>
  <dcterms:modified xsi:type="dcterms:W3CDTF">2012-05-16T07:36:44Z</dcterms:modified>
</cp:coreProperties>
</file>