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5203150" cy="32404050"/>
  <p:notesSz cx="6858000" cy="9144000"/>
  <p:defaultTextStyle>
    <a:defPPr>
      <a:defRPr lang="pl-PL"/>
    </a:defPPr>
    <a:lvl1pPr marL="0" algn="l" defTabSz="3291840" rtl="0" eaLnBrk="1" latinLnBrk="0" hangingPunct="1">
      <a:defRPr sz="6500" kern="1200">
        <a:solidFill>
          <a:schemeClr val="tx1"/>
        </a:solidFill>
        <a:latin typeface="+mn-lt"/>
        <a:ea typeface="+mn-ea"/>
        <a:cs typeface="+mn-cs"/>
      </a:defRPr>
    </a:lvl1pPr>
    <a:lvl2pPr marL="1645920" algn="l" defTabSz="3291840" rtl="0" eaLnBrk="1" latinLnBrk="0" hangingPunct="1">
      <a:defRPr sz="6500" kern="1200">
        <a:solidFill>
          <a:schemeClr val="tx1"/>
        </a:solidFill>
        <a:latin typeface="+mn-lt"/>
        <a:ea typeface="+mn-ea"/>
        <a:cs typeface="+mn-cs"/>
      </a:defRPr>
    </a:lvl2pPr>
    <a:lvl3pPr marL="3291840" algn="l" defTabSz="3291840" rtl="0" eaLnBrk="1" latinLnBrk="0" hangingPunct="1">
      <a:defRPr sz="6500" kern="1200">
        <a:solidFill>
          <a:schemeClr val="tx1"/>
        </a:solidFill>
        <a:latin typeface="+mn-lt"/>
        <a:ea typeface="+mn-ea"/>
        <a:cs typeface="+mn-cs"/>
      </a:defRPr>
    </a:lvl3pPr>
    <a:lvl4pPr marL="4937760" algn="l" defTabSz="3291840" rtl="0" eaLnBrk="1" latinLnBrk="0" hangingPunct="1">
      <a:defRPr sz="6500" kern="1200">
        <a:solidFill>
          <a:schemeClr val="tx1"/>
        </a:solidFill>
        <a:latin typeface="+mn-lt"/>
        <a:ea typeface="+mn-ea"/>
        <a:cs typeface="+mn-cs"/>
      </a:defRPr>
    </a:lvl4pPr>
    <a:lvl5pPr marL="6583680" algn="l" defTabSz="3291840" rtl="0" eaLnBrk="1" latinLnBrk="0" hangingPunct="1">
      <a:defRPr sz="6500" kern="1200">
        <a:solidFill>
          <a:schemeClr val="tx1"/>
        </a:solidFill>
        <a:latin typeface="+mn-lt"/>
        <a:ea typeface="+mn-ea"/>
        <a:cs typeface="+mn-cs"/>
      </a:defRPr>
    </a:lvl5pPr>
    <a:lvl6pPr marL="8229600" algn="l" defTabSz="3291840" rtl="0" eaLnBrk="1" latinLnBrk="0" hangingPunct="1">
      <a:defRPr sz="6500" kern="1200">
        <a:solidFill>
          <a:schemeClr val="tx1"/>
        </a:solidFill>
        <a:latin typeface="+mn-lt"/>
        <a:ea typeface="+mn-ea"/>
        <a:cs typeface="+mn-cs"/>
      </a:defRPr>
    </a:lvl6pPr>
    <a:lvl7pPr marL="9875520" algn="l" defTabSz="3291840" rtl="0" eaLnBrk="1" latinLnBrk="0" hangingPunct="1">
      <a:defRPr sz="6500" kern="1200">
        <a:solidFill>
          <a:schemeClr val="tx1"/>
        </a:solidFill>
        <a:latin typeface="+mn-lt"/>
        <a:ea typeface="+mn-ea"/>
        <a:cs typeface="+mn-cs"/>
      </a:defRPr>
    </a:lvl7pPr>
    <a:lvl8pPr marL="11521440" algn="l" defTabSz="3291840" rtl="0" eaLnBrk="1" latinLnBrk="0" hangingPunct="1">
      <a:defRPr sz="6500" kern="1200">
        <a:solidFill>
          <a:schemeClr val="tx1"/>
        </a:solidFill>
        <a:latin typeface="+mn-lt"/>
        <a:ea typeface="+mn-ea"/>
        <a:cs typeface="+mn-cs"/>
      </a:defRPr>
    </a:lvl8pPr>
    <a:lvl9pPr marL="13167360" algn="l" defTabSz="3291840" rtl="0" eaLnBrk="1" latinLnBrk="0" hangingPunct="1">
      <a:defRPr sz="6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Styl z motywem 2 — Ak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43" autoAdjust="0"/>
  </p:normalViewPr>
  <p:slideViewPr>
    <p:cSldViewPr>
      <p:cViewPr>
        <p:scale>
          <a:sx n="60" d="100"/>
          <a:sy n="60" d="100"/>
        </p:scale>
        <p:origin x="3042" y="3750"/>
      </p:cViewPr>
      <p:guideLst>
        <p:guide orient="horz" pos="10206"/>
        <p:guide pos="79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Booki\lab511\pomiary\2012-05-16\15-28-01\dane_ca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Booki\lab511\pomiary\2012-05-15_parametry%20dla%20SensL\09-39-52\dan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Booki\lab511\pomiary\2012-05-15_parametry%20dla%20SensL\09-39-52\dan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Booki\lab511\pomiary\2012-05-11_stabilizacja_ham699\10-08-40\3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Booki\lab511\pomiary\2012-05-10_stabilizacja_ham698\3d_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pl-PL" sz="2000"/>
              <a:t>SensL S1020</a:t>
            </a:r>
          </a:p>
        </c:rich>
      </c:tx>
      <c:layout>
        <c:manualLayout>
          <c:xMode val="edge"/>
          <c:yMode val="edge"/>
          <c:x val="0.41869160552883111"/>
          <c:y val="0"/>
        </c:manualLayout>
      </c:layout>
      <c:overlay val="0"/>
    </c:title>
    <c:autoTitleDeleted val="0"/>
    <c:plotArea>
      <c:layout>
        <c:manualLayout>
          <c:layoutTarget val="inner"/>
          <c:xMode val="edge"/>
          <c:yMode val="edge"/>
          <c:x val="0.11783612372685497"/>
          <c:y val="0.10071984957552967"/>
          <c:w val="0.85471607857891485"/>
          <c:h val="0.62733287610946797"/>
        </c:manualLayout>
      </c:layout>
      <c:scatterChart>
        <c:scatterStyle val="lineMarker"/>
        <c:varyColors val="0"/>
        <c:ser>
          <c:idx val="0"/>
          <c:order val="0"/>
          <c:tx>
            <c:v>Gain with Determination Error</c:v>
          </c:tx>
          <c:spPr>
            <a:ln w="66675">
              <a:noFill/>
            </a:ln>
          </c:spPr>
          <c:marker>
            <c:symbol val="diamond"/>
            <c:size val="8"/>
          </c:marker>
          <c:errBars>
            <c:errDir val="y"/>
            <c:errBarType val="both"/>
            <c:errValType val="cust"/>
            <c:noEndCap val="0"/>
            <c:plus>
              <c:numRef>
                <c:f>'2012-05-16_16_36_31_3d'!$B$6:$AQ$6</c:f>
                <c:numCache>
                  <c:formatCode>General</c:formatCode>
                  <c:ptCount val="42"/>
                  <c:pt idx="0">
                    <c:v>0.64259500000000003</c:v>
                  </c:pt>
                  <c:pt idx="1">
                    <c:v>1.0119555</c:v>
                  </c:pt>
                  <c:pt idx="2">
                    <c:v>0.75707349999999995</c:v>
                  </c:pt>
                  <c:pt idx="3">
                    <c:v>0.61628499999999997</c:v>
                  </c:pt>
                  <c:pt idx="4">
                    <c:v>0.69538599999999995</c:v>
                  </c:pt>
                  <c:pt idx="5">
                    <c:v>0.7768275</c:v>
                  </c:pt>
                  <c:pt idx="6">
                    <c:v>0.59461649999999999</c:v>
                  </c:pt>
                  <c:pt idx="7">
                    <c:v>0.640262</c:v>
                  </c:pt>
                  <c:pt idx="8">
                    <c:v>0.949129</c:v>
                  </c:pt>
                  <c:pt idx="9">
                    <c:v>0.67605999999999999</c:v>
                  </c:pt>
                  <c:pt idx="10">
                    <c:v>0.58934949999999997</c:v>
                  </c:pt>
                  <c:pt idx="11">
                    <c:v>0.87782300000000002</c:v>
                  </c:pt>
                  <c:pt idx="12">
                    <c:v>0.87300750000000005</c:v>
                  </c:pt>
                  <c:pt idx="13">
                    <c:v>0.67411350000000003</c:v>
                  </c:pt>
                  <c:pt idx="14">
                    <c:v>0.73879050000000002</c:v>
                  </c:pt>
                  <c:pt idx="15">
                    <c:v>0.92472949999999998</c:v>
                  </c:pt>
                  <c:pt idx="16">
                    <c:v>0.82396400000000003</c:v>
                  </c:pt>
                  <c:pt idx="17">
                    <c:v>0.9449765</c:v>
                  </c:pt>
                  <c:pt idx="18">
                    <c:v>0.78586199999999995</c:v>
                  </c:pt>
                  <c:pt idx="19">
                    <c:v>0.82540599999999997</c:v>
                  </c:pt>
                  <c:pt idx="20">
                    <c:v>0.80604799999999999</c:v>
                  </c:pt>
                  <c:pt idx="21">
                    <c:v>0.99448000000000003</c:v>
                  </c:pt>
                  <c:pt idx="22">
                    <c:v>0.64213299999999995</c:v>
                  </c:pt>
                  <c:pt idx="23">
                    <c:v>0.64693599999999996</c:v>
                  </c:pt>
                  <c:pt idx="24">
                    <c:v>0.57952599999999999</c:v>
                  </c:pt>
                  <c:pt idx="25">
                    <c:v>0.70322549999999995</c:v>
                  </c:pt>
                  <c:pt idx="26">
                    <c:v>0.83016250000000003</c:v>
                  </c:pt>
                  <c:pt idx="27">
                    <c:v>0.8982175</c:v>
                  </c:pt>
                  <c:pt idx="28">
                    <c:v>0.80214949999999996</c:v>
                  </c:pt>
                  <c:pt idx="29">
                    <c:v>0.61587099999999995</c:v>
                  </c:pt>
                  <c:pt idx="30">
                    <c:v>0.88807950000000002</c:v>
                  </c:pt>
                  <c:pt idx="31">
                    <c:v>0.98884349999999999</c:v>
                  </c:pt>
                  <c:pt idx="32">
                    <c:v>0.81941649999999999</c:v>
                  </c:pt>
                  <c:pt idx="33">
                    <c:v>0.73828199999999999</c:v>
                  </c:pt>
                  <c:pt idx="34">
                    <c:v>0.59449200000000002</c:v>
                  </c:pt>
                  <c:pt idx="35">
                    <c:v>0.78251000000000004</c:v>
                  </c:pt>
                  <c:pt idx="36">
                    <c:v>0.80663149999999995</c:v>
                  </c:pt>
                  <c:pt idx="37">
                    <c:v>0.80614450000000004</c:v>
                  </c:pt>
                  <c:pt idx="38">
                    <c:v>0.72557349999999998</c:v>
                  </c:pt>
                  <c:pt idx="39">
                    <c:v>0.75455300000000003</c:v>
                  </c:pt>
                  <c:pt idx="40">
                    <c:v>0.72289349999999997</c:v>
                  </c:pt>
                  <c:pt idx="41">
                    <c:v>0.62060199999999999</c:v>
                  </c:pt>
                </c:numCache>
              </c:numRef>
            </c:plus>
            <c:minus>
              <c:numRef>
                <c:f>'2012-05-16_16_36_31_3d'!$B$6:$AQ$6</c:f>
                <c:numCache>
                  <c:formatCode>General</c:formatCode>
                  <c:ptCount val="42"/>
                  <c:pt idx="0">
                    <c:v>0.64259500000000003</c:v>
                  </c:pt>
                  <c:pt idx="1">
                    <c:v>1.0119555</c:v>
                  </c:pt>
                  <c:pt idx="2">
                    <c:v>0.75707349999999995</c:v>
                  </c:pt>
                  <c:pt idx="3">
                    <c:v>0.61628499999999997</c:v>
                  </c:pt>
                  <c:pt idx="4">
                    <c:v>0.69538599999999995</c:v>
                  </c:pt>
                  <c:pt idx="5">
                    <c:v>0.7768275</c:v>
                  </c:pt>
                  <c:pt idx="6">
                    <c:v>0.59461649999999999</c:v>
                  </c:pt>
                  <c:pt idx="7">
                    <c:v>0.640262</c:v>
                  </c:pt>
                  <c:pt idx="8">
                    <c:v>0.949129</c:v>
                  </c:pt>
                  <c:pt idx="9">
                    <c:v>0.67605999999999999</c:v>
                  </c:pt>
                  <c:pt idx="10">
                    <c:v>0.58934949999999997</c:v>
                  </c:pt>
                  <c:pt idx="11">
                    <c:v>0.87782300000000002</c:v>
                  </c:pt>
                  <c:pt idx="12">
                    <c:v>0.87300750000000005</c:v>
                  </c:pt>
                  <c:pt idx="13">
                    <c:v>0.67411350000000003</c:v>
                  </c:pt>
                  <c:pt idx="14">
                    <c:v>0.73879050000000002</c:v>
                  </c:pt>
                  <c:pt idx="15">
                    <c:v>0.92472949999999998</c:v>
                  </c:pt>
                  <c:pt idx="16">
                    <c:v>0.82396400000000003</c:v>
                  </c:pt>
                  <c:pt idx="17">
                    <c:v>0.9449765</c:v>
                  </c:pt>
                  <c:pt idx="18">
                    <c:v>0.78586199999999995</c:v>
                  </c:pt>
                  <c:pt idx="19">
                    <c:v>0.82540599999999997</c:v>
                  </c:pt>
                  <c:pt idx="20">
                    <c:v>0.80604799999999999</c:v>
                  </c:pt>
                  <c:pt idx="21">
                    <c:v>0.99448000000000003</c:v>
                  </c:pt>
                  <c:pt idx="22">
                    <c:v>0.64213299999999995</c:v>
                  </c:pt>
                  <c:pt idx="23">
                    <c:v>0.64693599999999996</c:v>
                  </c:pt>
                  <c:pt idx="24">
                    <c:v>0.57952599999999999</c:v>
                  </c:pt>
                  <c:pt idx="25">
                    <c:v>0.70322549999999995</c:v>
                  </c:pt>
                  <c:pt idx="26">
                    <c:v>0.83016250000000003</c:v>
                  </c:pt>
                  <c:pt idx="27">
                    <c:v>0.8982175</c:v>
                  </c:pt>
                  <c:pt idx="28">
                    <c:v>0.80214949999999996</c:v>
                  </c:pt>
                  <c:pt idx="29">
                    <c:v>0.61587099999999995</c:v>
                  </c:pt>
                  <c:pt idx="30">
                    <c:v>0.88807950000000002</c:v>
                  </c:pt>
                  <c:pt idx="31">
                    <c:v>0.98884349999999999</c:v>
                  </c:pt>
                  <c:pt idx="32">
                    <c:v>0.81941649999999999</c:v>
                  </c:pt>
                  <c:pt idx="33">
                    <c:v>0.73828199999999999</c:v>
                  </c:pt>
                  <c:pt idx="34">
                    <c:v>0.59449200000000002</c:v>
                  </c:pt>
                  <c:pt idx="35">
                    <c:v>0.78251000000000004</c:v>
                  </c:pt>
                  <c:pt idx="36">
                    <c:v>0.80663149999999995</c:v>
                  </c:pt>
                  <c:pt idx="37">
                    <c:v>0.80614450000000004</c:v>
                  </c:pt>
                  <c:pt idx="38">
                    <c:v>0.72557349999999998</c:v>
                  </c:pt>
                  <c:pt idx="39">
                    <c:v>0.75455300000000003</c:v>
                  </c:pt>
                  <c:pt idx="40">
                    <c:v>0.72289349999999997</c:v>
                  </c:pt>
                  <c:pt idx="41">
                    <c:v>0.62060199999999999</c:v>
                  </c:pt>
                </c:numCache>
              </c:numRef>
            </c:minus>
          </c:errBars>
          <c:xVal>
            <c:numRef>
              <c:f>'2012-05-16_16_36_31_3d'!$B$1:$AQ$1</c:f>
              <c:numCache>
                <c:formatCode>General</c:formatCode>
                <c:ptCount val="42"/>
                <c:pt idx="0">
                  <c:v>-1</c:v>
                </c:pt>
                <c:pt idx="1">
                  <c:v>0</c:v>
                </c:pt>
                <c:pt idx="2">
                  <c:v>1</c:v>
                </c:pt>
                <c:pt idx="3">
                  <c:v>2</c:v>
                </c:pt>
                <c:pt idx="4">
                  <c:v>3</c:v>
                </c:pt>
                <c:pt idx="5">
                  <c:v>4</c:v>
                </c:pt>
                <c:pt idx="6">
                  <c:v>5</c:v>
                </c:pt>
                <c:pt idx="7">
                  <c:v>6</c:v>
                </c:pt>
                <c:pt idx="8">
                  <c:v>7</c:v>
                </c:pt>
                <c:pt idx="9">
                  <c:v>8</c:v>
                </c:pt>
                <c:pt idx="10">
                  <c:v>9</c:v>
                </c:pt>
                <c:pt idx="11">
                  <c:v>10</c:v>
                </c:pt>
                <c:pt idx="12">
                  <c:v>11</c:v>
                </c:pt>
                <c:pt idx="13">
                  <c:v>12</c:v>
                </c:pt>
                <c:pt idx="14">
                  <c:v>13</c:v>
                </c:pt>
                <c:pt idx="15">
                  <c:v>14</c:v>
                </c:pt>
                <c:pt idx="16">
                  <c:v>15</c:v>
                </c:pt>
                <c:pt idx="17">
                  <c:v>16</c:v>
                </c:pt>
                <c:pt idx="18">
                  <c:v>17</c:v>
                </c:pt>
                <c:pt idx="19">
                  <c:v>18</c:v>
                </c:pt>
                <c:pt idx="20">
                  <c:v>19</c:v>
                </c:pt>
                <c:pt idx="21">
                  <c:v>20</c:v>
                </c:pt>
                <c:pt idx="22">
                  <c:v>21</c:v>
                </c:pt>
                <c:pt idx="23">
                  <c:v>22</c:v>
                </c:pt>
                <c:pt idx="24">
                  <c:v>23</c:v>
                </c:pt>
                <c:pt idx="25">
                  <c:v>24</c:v>
                </c:pt>
                <c:pt idx="26">
                  <c:v>25</c:v>
                </c:pt>
                <c:pt idx="27">
                  <c:v>26</c:v>
                </c:pt>
                <c:pt idx="28">
                  <c:v>27</c:v>
                </c:pt>
                <c:pt idx="29">
                  <c:v>28</c:v>
                </c:pt>
                <c:pt idx="30">
                  <c:v>29</c:v>
                </c:pt>
                <c:pt idx="31">
                  <c:v>30</c:v>
                </c:pt>
                <c:pt idx="32">
                  <c:v>31</c:v>
                </c:pt>
                <c:pt idx="33">
                  <c:v>32</c:v>
                </c:pt>
                <c:pt idx="34">
                  <c:v>33</c:v>
                </c:pt>
                <c:pt idx="35">
                  <c:v>34</c:v>
                </c:pt>
                <c:pt idx="36">
                  <c:v>35</c:v>
                </c:pt>
                <c:pt idx="37">
                  <c:v>36</c:v>
                </c:pt>
                <c:pt idx="38">
                  <c:v>37</c:v>
                </c:pt>
                <c:pt idx="39">
                  <c:v>38</c:v>
                </c:pt>
                <c:pt idx="40">
                  <c:v>39</c:v>
                </c:pt>
                <c:pt idx="41">
                  <c:v>40</c:v>
                </c:pt>
              </c:numCache>
            </c:numRef>
          </c:xVal>
          <c:yVal>
            <c:numRef>
              <c:f>'2012-05-16_16_36_31_3d'!$B$4:$AQ$4</c:f>
              <c:numCache>
                <c:formatCode>General</c:formatCode>
                <c:ptCount val="42"/>
                <c:pt idx="0">
                  <c:v>70.576648000000006</c:v>
                </c:pt>
                <c:pt idx="1">
                  <c:v>69.987064000000004</c:v>
                </c:pt>
                <c:pt idx="2">
                  <c:v>70.037643000000003</c:v>
                </c:pt>
                <c:pt idx="3">
                  <c:v>70.131964999999994</c:v>
                </c:pt>
                <c:pt idx="4">
                  <c:v>70.242688999999999</c:v>
                </c:pt>
                <c:pt idx="5">
                  <c:v>70.292491999999996</c:v>
                </c:pt>
                <c:pt idx="6">
                  <c:v>69.804792000000006</c:v>
                </c:pt>
                <c:pt idx="7">
                  <c:v>70.012432000000004</c:v>
                </c:pt>
                <c:pt idx="8">
                  <c:v>70.287377000000006</c:v>
                </c:pt>
                <c:pt idx="9">
                  <c:v>69.760515999999996</c:v>
                </c:pt>
                <c:pt idx="10">
                  <c:v>69.946933000000001</c:v>
                </c:pt>
                <c:pt idx="11">
                  <c:v>69.490712000000002</c:v>
                </c:pt>
                <c:pt idx="12">
                  <c:v>70.044625999999994</c:v>
                </c:pt>
                <c:pt idx="13">
                  <c:v>69.786185000000003</c:v>
                </c:pt>
                <c:pt idx="14">
                  <c:v>70.457117999999994</c:v>
                </c:pt>
                <c:pt idx="15">
                  <c:v>70.443059000000005</c:v>
                </c:pt>
                <c:pt idx="16">
                  <c:v>70.326031</c:v>
                </c:pt>
                <c:pt idx="17">
                  <c:v>70.276031000000003</c:v>
                </c:pt>
                <c:pt idx="18">
                  <c:v>70.342489</c:v>
                </c:pt>
                <c:pt idx="19">
                  <c:v>70.262793000000002</c:v>
                </c:pt>
                <c:pt idx="20">
                  <c:v>70.321026000000003</c:v>
                </c:pt>
                <c:pt idx="21">
                  <c:v>70.264669999999995</c:v>
                </c:pt>
                <c:pt idx="22">
                  <c:v>69.909553000000002</c:v>
                </c:pt>
                <c:pt idx="23">
                  <c:v>69.784028000000006</c:v>
                </c:pt>
                <c:pt idx="24">
                  <c:v>69.982716999999994</c:v>
                </c:pt>
                <c:pt idx="25">
                  <c:v>69.980151000000006</c:v>
                </c:pt>
                <c:pt idx="26">
                  <c:v>70.663275999999996</c:v>
                </c:pt>
                <c:pt idx="27">
                  <c:v>70.507413</c:v>
                </c:pt>
                <c:pt idx="28">
                  <c:v>70.780719000000005</c:v>
                </c:pt>
                <c:pt idx="29">
                  <c:v>70.308141000000006</c:v>
                </c:pt>
                <c:pt idx="30">
                  <c:v>70.190944999999999</c:v>
                </c:pt>
                <c:pt idx="31">
                  <c:v>70.473258999999999</c:v>
                </c:pt>
                <c:pt idx="32">
                  <c:v>69.175793999999996</c:v>
                </c:pt>
                <c:pt idx="33">
                  <c:v>69.783685000000006</c:v>
                </c:pt>
                <c:pt idx="34">
                  <c:v>69.572515999999993</c:v>
                </c:pt>
                <c:pt idx="35">
                  <c:v>69.044376999999997</c:v>
                </c:pt>
                <c:pt idx="36">
                  <c:v>70.742724999999993</c:v>
                </c:pt>
                <c:pt idx="37">
                  <c:v>69.535550000000001</c:v>
                </c:pt>
                <c:pt idx="38">
                  <c:v>70.292685000000006</c:v>
                </c:pt>
                <c:pt idx="39">
                  <c:v>69.854707000000005</c:v>
                </c:pt>
                <c:pt idx="40">
                  <c:v>69.850139999999996</c:v>
                </c:pt>
                <c:pt idx="41">
                  <c:v>69.562123999999997</c:v>
                </c:pt>
              </c:numCache>
            </c:numRef>
          </c:yVal>
          <c:smooth val="0"/>
        </c:ser>
        <c:ser>
          <c:idx val="1"/>
          <c:order val="1"/>
          <c:tx>
            <c:v>Mean Gain</c:v>
          </c:tx>
          <c:spPr>
            <a:ln w="38100">
              <a:solidFill>
                <a:srgbClr val="FF0000"/>
              </a:solidFill>
              <a:prstDash val="solid"/>
            </a:ln>
          </c:spPr>
          <c:marker>
            <c:symbol val="none"/>
          </c:marker>
          <c:errBars>
            <c:errDir val="x"/>
            <c:errBarType val="both"/>
            <c:errValType val="stdDev"/>
            <c:noEndCap val="0"/>
            <c:val val="1"/>
          </c:errBars>
          <c:errBars>
            <c:errDir val="y"/>
            <c:errBarType val="both"/>
            <c:errValType val="stdDev"/>
            <c:noEndCap val="0"/>
            <c:val val="1"/>
          </c:errBars>
          <c:xVal>
            <c:numRef>
              <c:f>'2012-05-16_16_36_31_3d'!$A$1:$AR$1</c:f>
              <c:numCache>
                <c:formatCode>General</c:formatCode>
                <c:ptCount val="44"/>
                <c:pt idx="1">
                  <c:v>-1</c:v>
                </c:pt>
                <c:pt idx="2">
                  <c:v>0</c:v>
                </c:pt>
                <c:pt idx="3">
                  <c:v>1</c:v>
                </c:pt>
                <c:pt idx="4">
                  <c:v>2</c:v>
                </c:pt>
                <c:pt idx="5">
                  <c:v>3</c:v>
                </c:pt>
                <c:pt idx="6">
                  <c:v>4</c:v>
                </c:pt>
                <c:pt idx="7">
                  <c:v>5</c:v>
                </c:pt>
                <c:pt idx="8">
                  <c:v>6</c:v>
                </c:pt>
                <c:pt idx="9">
                  <c:v>7</c:v>
                </c:pt>
                <c:pt idx="10">
                  <c:v>8</c:v>
                </c:pt>
                <c:pt idx="11">
                  <c:v>9</c:v>
                </c:pt>
                <c:pt idx="12">
                  <c:v>10</c:v>
                </c:pt>
                <c:pt idx="13">
                  <c:v>11</c:v>
                </c:pt>
                <c:pt idx="14">
                  <c:v>12</c:v>
                </c:pt>
                <c:pt idx="15">
                  <c:v>13</c:v>
                </c:pt>
                <c:pt idx="16">
                  <c:v>14</c:v>
                </c:pt>
                <c:pt idx="17">
                  <c:v>15</c:v>
                </c:pt>
                <c:pt idx="18">
                  <c:v>16</c:v>
                </c:pt>
                <c:pt idx="19">
                  <c:v>17</c:v>
                </c:pt>
                <c:pt idx="20">
                  <c:v>18</c:v>
                </c:pt>
                <c:pt idx="21">
                  <c:v>19</c:v>
                </c:pt>
                <c:pt idx="22">
                  <c:v>20</c:v>
                </c:pt>
                <c:pt idx="23">
                  <c:v>21</c:v>
                </c:pt>
                <c:pt idx="24">
                  <c:v>22</c:v>
                </c:pt>
                <c:pt idx="25">
                  <c:v>23</c:v>
                </c:pt>
                <c:pt idx="26">
                  <c:v>24</c:v>
                </c:pt>
                <c:pt idx="27">
                  <c:v>25</c:v>
                </c:pt>
                <c:pt idx="28">
                  <c:v>26</c:v>
                </c:pt>
                <c:pt idx="29">
                  <c:v>27</c:v>
                </c:pt>
                <c:pt idx="30">
                  <c:v>28</c:v>
                </c:pt>
                <c:pt idx="31">
                  <c:v>29</c:v>
                </c:pt>
                <c:pt idx="32">
                  <c:v>30</c:v>
                </c:pt>
                <c:pt idx="33">
                  <c:v>31</c:v>
                </c:pt>
                <c:pt idx="34">
                  <c:v>32</c:v>
                </c:pt>
                <c:pt idx="35">
                  <c:v>33</c:v>
                </c:pt>
                <c:pt idx="36">
                  <c:v>34</c:v>
                </c:pt>
                <c:pt idx="37">
                  <c:v>35</c:v>
                </c:pt>
                <c:pt idx="38">
                  <c:v>36</c:v>
                </c:pt>
                <c:pt idx="39">
                  <c:v>37</c:v>
                </c:pt>
                <c:pt idx="40">
                  <c:v>38</c:v>
                </c:pt>
                <c:pt idx="41">
                  <c:v>39</c:v>
                </c:pt>
                <c:pt idx="42">
                  <c:v>40</c:v>
                </c:pt>
              </c:numCache>
            </c:numRef>
          </c:xVal>
          <c:yVal>
            <c:numRef>
              <c:f>'2012-05-16_16_36_31_3d'!$A$8:$CF$8</c:f>
              <c:numCache>
                <c:formatCode>General</c:formatCode>
                <c:ptCount val="84"/>
                <c:pt idx="0">
                  <c:v>70.073566571428586</c:v>
                </c:pt>
                <c:pt idx="1">
                  <c:v>70.073566571428586</c:v>
                </c:pt>
                <c:pt idx="2">
                  <c:v>70.073566571428586</c:v>
                </c:pt>
                <c:pt idx="3">
                  <c:v>70.073566571428586</c:v>
                </c:pt>
                <c:pt idx="4">
                  <c:v>70.073566571428586</c:v>
                </c:pt>
                <c:pt idx="5">
                  <c:v>70.073566571428586</c:v>
                </c:pt>
                <c:pt idx="6">
                  <c:v>70.073566571428586</c:v>
                </c:pt>
                <c:pt idx="7">
                  <c:v>70.073566571428586</c:v>
                </c:pt>
                <c:pt idx="8">
                  <c:v>70.073566571428586</c:v>
                </c:pt>
                <c:pt idx="9">
                  <c:v>70.073566571428586</c:v>
                </c:pt>
                <c:pt idx="10">
                  <c:v>70.073566571428586</c:v>
                </c:pt>
                <c:pt idx="11">
                  <c:v>70.073566571428586</c:v>
                </c:pt>
                <c:pt idx="12">
                  <c:v>70.073566571428586</c:v>
                </c:pt>
                <c:pt idx="13">
                  <c:v>70.073566571428586</c:v>
                </c:pt>
                <c:pt idx="14">
                  <c:v>70.073566571428586</c:v>
                </c:pt>
                <c:pt idx="15">
                  <c:v>70.073566571428586</c:v>
                </c:pt>
                <c:pt idx="16">
                  <c:v>70.073566571428586</c:v>
                </c:pt>
                <c:pt idx="17">
                  <c:v>70.073566571428586</c:v>
                </c:pt>
                <c:pt idx="18">
                  <c:v>70.073566571428586</c:v>
                </c:pt>
                <c:pt idx="19">
                  <c:v>70.073566571428586</c:v>
                </c:pt>
                <c:pt idx="20">
                  <c:v>70.073566571428586</c:v>
                </c:pt>
                <c:pt idx="21">
                  <c:v>70.073566571428586</c:v>
                </c:pt>
                <c:pt idx="22">
                  <c:v>70.073566571428586</c:v>
                </c:pt>
                <c:pt idx="23">
                  <c:v>70.073566571428586</c:v>
                </c:pt>
                <c:pt idx="24">
                  <c:v>70.073566571428586</c:v>
                </c:pt>
                <c:pt idx="25">
                  <c:v>70.073566571428586</c:v>
                </c:pt>
                <c:pt idx="26">
                  <c:v>70.073566571428586</c:v>
                </c:pt>
                <c:pt idx="27">
                  <c:v>70.073566571428586</c:v>
                </c:pt>
                <c:pt idx="28">
                  <c:v>70.073566571428586</c:v>
                </c:pt>
                <c:pt idx="29">
                  <c:v>70.073566571428586</c:v>
                </c:pt>
                <c:pt idx="30">
                  <c:v>70.073566571428586</c:v>
                </c:pt>
                <c:pt idx="31">
                  <c:v>70.073566571428586</c:v>
                </c:pt>
                <c:pt idx="32">
                  <c:v>70.073566571428586</c:v>
                </c:pt>
                <c:pt idx="33">
                  <c:v>70.073566571428586</c:v>
                </c:pt>
                <c:pt idx="34">
                  <c:v>70.073566571428586</c:v>
                </c:pt>
                <c:pt idx="35">
                  <c:v>70.073566571428586</c:v>
                </c:pt>
                <c:pt idx="36">
                  <c:v>70.073566571428586</c:v>
                </c:pt>
                <c:pt idx="37">
                  <c:v>70.073566571428586</c:v>
                </c:pt>
                <c:pt idx="38">
                  <c:v>70.073566571428586</c:v>
                </c:pt>
                <c:pt idx="39">
                  <c:v>70.073566571428586</c:v>
                </c:pt>
                <c:pt idx="40">
                  <c:v>70.073566571428586</c:v>
                </c:pt>
                <c:pt idx="41">
                  <c:v>70.073566571428586</c:v>
                </c:pt>
                <c:pt idx="42">
                  <c:v>70.073566571428586</c:v>
                </c:pt>
              </c:numCache>
            </c:numRef>
          </c:yVal>
          <c:smooth val="0"/>
        </c:ser>
        <c:dLbls>
          <c:showLegendKey val="0"/>
          <c:showVal val="0"/>
          <c:showCatName val="0"/>
          <c:showSerName val="0"/>
          <c:showPercent val="0"/>
          <c:showBubbleSize val="0"/>
        </c:dLbls>
        <c:axId val="89347136"/>
        <c:axId val="89347712"/>
      </c:scatterChart>
      <c:valAx>
        <c:axId val="89347136"/>
        <c:scaling>
          <c:orientation val="minMax"/>
          <c:max val="40"/>
          <c:min val="0"/>
        </c:scaling>
        <c:delete val="0"/>
        <c:axPos val="b"/>
        <c:majorGridlines/>
        <c:title>
          <c:tx>
            <c:rich>
              <a:bodyPr/>
              <a:lstStyle/>
              <a:p>
                <a:pPr>
                  <a:defRPr sz="2000"/>
                </a:pPr>
                <a:r>
                  <a:rPr lang="pl-PL" sz="2000" b="1" i="0" baseline="0">
                    <a:effectLst/>
                  </a:rPr>
                  <a:t>Temperature, °C</a:t>
                </a:r>
                <a:endParaRPr lang="pl-PL" sz="2000">
                  <a:effectLst/>
                </a:endParaRPr>
              </a:p>
            </c:rich>
          </c:tx>
          <c:layout>
            <c:manualLayout>
              <c:xMode val="edge"/>
              <c:yMode val="edge"/>
              <c:x val="0.43947173623447344"/>
              <c:y val="0.82170682839184672"/>
            </c:manualLayout>
          </c:layout>
          <c:overlay val="0"/>
        </c:title>
        <c:numFmt formatCode="General" sourceLinked="1"/>
        <c:majorTickMark val="none"/>
        <c:minorTickMark val="none"/>
        <c:tickLblPos val="nextTo"/>
        <c:txPr>
          <a:bodyPr/>
          <a:lstStyle/>
          <a:p>
            <a:pPr>
              <a:defRPr sz="1400"/>
            </a:pPr>
            <a:endParaRPr lang="pl-PL"/>
          </a:p>
        </c:txPr>
        <c:crossAx val="89347712"/>
        <c:crosses val="autoZero"/>
        <c:crossBetween val="midCat"/>
      </c:valAx>
      <c:valAx>
        <c:axId val="89347712"/>
        <c:scaling>
          <c:orientation val="minMax"/>
          <c:max val="80"/>
          <c:min val="60"/>
        </c:scaling>
        <c:delete val="0"/>
        <c:axPos val="l"/>
        <c:majorGridlines/>
        <c:title>
          <c:tx>
            <c:rich>
              <a:bodyPr/>
              <a:lstStyle/>
              <a:p>
                <a:pPr>
                  <a:defRPr sz="2000"/>
                </a:pPr>
                <a:r>
                  <a:rPr lang="pl-PL" sz="2000"/>
                  <a:t>Gain per Photon, mV</a:t>
                </a:r>
              </a:p>
            </c:rich>
          </c:tx>
          <c:layout>
            <c:manualLayout>
              <c:xMode val="edge"/>
              <c:yMode val="edge"/>
              <c:x val="1.5168752370117557E-3"/>
              <c:y val="0.18674519820616559"/>
            </c:manualLayout>
          </c:layout>
          <c:overlay val="0"/>
        </c:title>
        <c:numFmt formatCode="General" sourceLinked="1"/>
        <c:majorTickMark val="none"/>
        <c:minorTickMark val="none"/>
        <c:tickLblPos val="nextTo"/>
        <c:txPr>
          <a:bodyPr/>
          <a:lstStyle/>
          <a:p>
            <a:pPr>
              <a:defRPr sz="1400"/>
            </a:pPr>
            <a:endParaRPr lang="pl-PL"/>
          </a:p>
        </c:txPr>
        <c:crossAx val="89347136"/>
        <c:crosses val="autoZero"/>
        <c:crossBetween val="midCat"/>
      </c:valAx>
    </c:plotArea>
    <c:legend>
      <c:legendPos val="b"/>
      <c:layout>
        <c:manualLayout>
          <c:xMode val="edge"/>
          <c:yMode val="edge"/>
          <c:x val="6.7184324966378398E-2"/>
          <c:y val="0.92584079938432318"/>
          <c:w val="0.87121344054922134"/>
          <c:h val="7.4159200615676948E-2"/>
        </c:manualLayout>
      </c:layout>
      <c:overlay val="0"/>
      <c:txPr>
        <a:bodyPr/>
        <a:lstStyle/>
        <a:p>
          <a:pPr>
            <a:defRPr sz="1600"/>
          </a:pPr>
          <a:endParaRPr lang="pl-PL"/>
        </a:p>
      </c:txPr>
    </c:legend>
    <c:plotVisOnly val="1"/>
    <c:dispBlanksAs val="gap"/>
    <c:showDLblsOverMax val="0"/>
  </c:chart>
  <c:spPr>
    <a:effectLst>
      <a:glow rad="63500">
        <a:schemeClr val="accent1">
          <a:satMod val="175000"/>
          <a:alpha val="40000"/>
        </a:schemeClr>
      </a:glow>
      <a:outerShdw blurRad="50800" dist="38100" dir="2700000" algn="tl" rotWithShape="0">
        <a:prstClr val="black">
          <a:alpha val="40000"/>
        </a:prstClr>
      </a:outerShdw>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2934539316414445"/>
          <c:y val="0.24285382557187657"/>
          <c:w val="0.83082808886807369"/>
          <c:h val="0.59303678909814406"/>
        </c:manualLayout>
      </c:layout>
      <c:scatterChart>
        <c:scatterStyle val="lineMarker"/>
        <c:varyColors val="0"/>
        <c:ser>
          <c:idx val="1"/>
          <c:order val="0"/>
          <c:tx>
            <c:v>SensL S1020 32 V</c:v>
          </c:tx>
          <c:spPr>
            <a:ln w="66675">
              <a:noFill/>
            </a:ln>
          </c:spPr>
          <c:marker>
            <c:symbol val="diamond"/>
            <c:size val="13"/>
            <c:spPr>
              <a:solidFill>
                <a:srgbClr val="FF0000"/>
              </a:solidFill>
              <a:ln>
                <a:solidFill>
                  <a:srgbClr val="FF0000"/>
                </a:solidFill>
              </a:ln>
            </c:spPr>
          </c:marker>
          <c:xVal>
            <c:numRef>
              <c:f>('2012-05-15_13_33_50_3d'!$C$2;'2012-05-15_13_33_50_3d'!$O$2;'2012-05-15_13_33_50_3d'!$U$2;'2012-05-15_13_33_50_3d'!$Z$2;'2012-05-15_13_33_50_3d'!$AI$2;'2012-05-15_13_33_50_3d'!$AQ$2;'2012-05-15_13_33_50_3d'!$AV$2;'2012-05-15_13_33_50_3d'!$BC$2;'2012-05-15_13_33_50_3d'!$BJ$2;'2012-05-15_13_33_50_3d'!$BR$2;'2012-05-15_13_33_50_3d'!$BZ$2;'2012-05-15_13_33_50_3d'!$CH$2;'2012-05-15_13_33_50_3d'!$CO$2;'2012-05-15_13_33_50_3d'!$DB$2;'2012-05-15_13_33_50_3d'!$DV$2;'2012-05-15_13_33_50_3d'!$EI$2;'2012-05-15_13_33_50_3d'!$EV$2;'2012-05-15_13_33_50_3d'!$FH$2;'2012-05-15_13_33_50_3d'!$FT$2)</c:f>
              <c:numCache>
                <c:formatCode>General</c:formatCode>
                <c:ptCount val="19"/>
                <c:pt idx="0">
                  <c:v>0</c:v>
                </c:pt>
                <c:pt idx="1">
                  <c:v>2</c:v>
                </c:pt>
                <c:pt idx="2">
                  <c:v>3</c:v>
                </c:pt>
                <c:pt idx="3">
                  <c:v>4</c:v>
                </c:pt>
                <c:pt idx="4">
                  <c:v>7</c:v>
                </c:pt>
                <c:pt idx="5">
                  <c:v>8</c:v>
                </c:pt>
                <c:pt idx="6">
                  <c:v>9</c:v>
                </c:pt>
                <c:pt idx="7">
                  <c:v>11</c:v>
                </c:pt>
                <c:pt idx="8">
                  <c:v>12</c:v>
                </c:pt>
                <c:pt idx="9">
                  <c:v>14</c:v>
                </c:pt>
                <c:pt idx="10">
                  <c:v>17</c:v>
                </c:pt>
                <c:pt idx="11">
                  <c:v>20</c:v>
                </c:pt>
                <c:pt idx="12">
                  <c:v>22</c:v>
                </c:pt>
                <c:pt idx="13">
                  <c:v>25</c:v>
                </c:pt>
                <c:pt idx="14">
                  <c:v>29</c:v>
                </c:pt>
                <c:pt idx="15">
                  <c:v>32</c:v>
                </c:pt>
                <c:pt idx="16">
                  <c:v>35</c:v>
                </c:pt>
                <c:pt idx="17">
                  <c:v>38</c:v>
                </c:pt>
                <c:pt idx="18">
                  <c:v>40</c:v>
                </c:pt>
              </c:numCache>
            </c:numRef>
          </c:xVal>
          <c:yVal>
            <c:numRef>
              <c:f>('2012-05-15_13_33_50_3d'!$C$5;'2012-05-15_13_33_50_3d'!$O$5;'2012-05-15_13_33_50_3d'!$U$5;'2012-05-15_13_33_50_3d'!$Z$5;'2012-05-15_13_33_50_3d'!$AI$5;'2012-05-15_13_33_50_3d'!$AQ$5;'2012-05-15_13_33_50_3d'!$AV$5;'2012-05-15_13_33_50_3d'!$BC$5;'2012-05-15_13_33_50_3d'!$BJ$5;'2012-05-15_13_33_50_3d'!$BR$5;'2012-05-15_13_33_50_3d'!$BZ$5;'2012-05-15_13_33_50_3d'!$CH$5;'2012-05-15_13_33_50_3d'!$CO$5;'2012-05-15_13_33_50_3d'!$DB$5;'2012-05-15_13_33_50_3d'!$DV$5;'2012-05-15_13_33_50_3d'!$EI$5;'2012-05-15_13_33_50_3d'!$EV$5;'2012-05-15_13_33_50_3d'!$FH$5;'2012-05-15_13_33_50_3d'!$FT$5)</c:f>
              <c:numCache>
                <c:formatCode>General</c:formatCode>
                <c:ptCount val="19"/>
                <c:pt idx="0">
                  <c:v>58.235694000000002</c:v>
                </c:pt>
                <c:pt idx="1">
                  <c:v>57.477727000000002</c:v>
                </c:pt>
                <c:pt idx="2">
                  <c:v>57.079535999999997</c:v>
                </c:pt>
                <c:pt idx="3">
                  <c:v>56.776350999999998</c:v>
                </c:pt>
                <c:pt idx="4">
                  <c:v>55.259613000000002</c:v>
                </c:pt>
                <c:pt idx="5">
                  <c:v>55.175212000000002</c:v>
                </c:pt>
                <c:pt idx="6">
                  <c:v>54.388703</c:v>
                </c:pt>
                <c:pt idx="7">
                  <c:v>54.072668</c:v>
                </c:pt>
                <c:pt idx="8">
                  <c:v>53.323864</c:v>
                </c:pt>
                <c:pt idx="9">
                  <c:v>52.667420999999997</c:v>
                </c:pt>
                <c:pt idx="10">
                  <c:v>51.304855000000003</c:v>
                </c:pt>
                <c:pt idx="11">
                  <c:v>50.329242999999998</c:v>
                </c:pt>
                <c:pt idx="12">
                  <c:v>49.145367999999998</c:v>
                </c:pt>
                <c:pt idx="13">
                  <c:v>48.184206000000003</c:v>
                </c:pt>
                <c:pt idx="14">
                  <c:v>46.993828000000001</c:v>
                </c:pt>
                <c:pt idx="15">
                  <c:v>46.044687000000003</c:v>
                </c:pt>
                <c:pt idx="16">
                  <c:v>44.602384999999998</c:v>
                </c:pt>
                <c:pt idx="17">
                  <c:v>43.411597999999998</c:v>
                </c:pt>
                <c:pt idx="18">
                  <c:v>42.238179000000002</c:v>
                </c:pt>
              </c:numCache>
            </c:numRef>
          </c:yVal>
          <c:smooth val="0"/>
        </c:ser>
        <c:ser>
          <c:idx val="0"/>
          <c:order val="1"/>
          <c:tx>
            <c:v>Hamamatsu 100U 698 70,5 V</c:v>
          </c:tx>
          <c:spPr>
            <a:ln w="66675">
              <a:noFill/>
            </a:ln>
          </c:spPr>
          <c:marker>
            <c:symbol val="square"/>
            <c:size val="10"/>
            <c:spPr>
              <a:ln>
                <a:solidFill>
                  <a:schemeClr val="tx2">
                    <a:lumMod val="75000"/>
                  </a:schemeClr>
                </a:solidFill>
              </a:ln>
            </c:spPr>
          </c:marker>
          <c:xVal>
            <c:numRef>
              <c:f>('D:\Booki\lab511\pomiary\2012-05-16\08-30-56\[3d_dane.xlsx]2012-05-16_17_24_25_3d'!$F$1;'D:\Booki\lab511\pomiary\2012-05-16\08-30-56\[3d_dane.xlsx]2012-05-16_17_24_25_3d'!$I$1;'D:\Booki\lab511\pomiary\2012-05-16\08-30-56\[3d_dane.xlsx]2012-05-16_17_24_25_3d'!$R$1;'D:\Booki\lab511\pomiary\2012-05-16\08-30-56\[3d_dane.xlsx]2012-05-16_17_24_25_3d'!$Z$1;'D:\Booki\lab511\pomiary\2012-05-16\08-30-56\[3d_dane.xlsx]2012-05-16_17_24_25_3d'!$AC$1;'D:\Booki\lab511\pomiary\2012-05-16\08-30-56\[3d_dane.xlsx]2012-05-16_17_24_25_3d'!$AK$1;'D:\Booki\lab511\pomiary\2012-05-16\08-30-56\[3d_dane.xlsx]2012-05-16_17_24_25_3d'!$AN$1;'D:\Booki\lab511\pomiary\2012-05-16\08-30-56\[3d_dane.xlsx]2012-05-16_17_24_25_3d'!$AW$1;'D:\Booki\lab511\pomiary\2012-05-16\08-30-56\[3d_dane.xlsx]2012-05-16_17_24_25_3d'!$BA$1;'D:\Booki\lab511\pomiary\2012-05-16\08-30-56\[3d_dane.xlsx]2012-05-16_17_24_25_3d'!$BH$1;'D:\Booki\lab511\pomiary\2012-05-16\08-30-56\[3d_dane.xlsx]2012-05-16_17_24_25_3d'!$BO$1;'D:\Booki\lab511\pomiary\2012-05-16\08-30-56\[3d_dane.xlsx]2012-05-16_17_24_25_3d'!$BW$1;'D:\Booki\lab511\pomiary\2012-05-16\08-30-56\[3d_dane.xlsx]2012-05-16_17_24_25_3d'!$CC$1;'D:\Booki\lab511\pomiary\2012-05-16\08-30-56\[3d_dane.xlsx]2012-05-16_17_24_25_3d'!$CG$1;'D:\Booki\lab511\pomiary\2012-05-16\08-30-56\[3d_dane.xlsx]2012-05-16_17_24_25_3d'!$CO$1;'D:\Booki\lab511\pomiary\2012-05-16\08-30-56\[3d_dane.xlsx]2012-05-16_17_24_25_3d'!$CX$1;'D:\Booki\lab511\pomiary\2012-05-16\08-30-56\[3d_dane.xlsx]2012-05-16_17_24_25_3d'!$CY$1;'D:\Booki\lab511\pomiary\2012-05-16\08-30-56\[3d_dane.xlsx]2012-05-16_17_24_25_3d'!$DJ$1;'D:\Booki\lab511\pomiary\2012-05-16\08-30-56\[3d_dane.xlsx]2012-05-16_17_24_25_3d'!$DK$1;'D:\Booki\lab511\pomiary\2012-05-16\08-30-56\[3d_dane.xlsx]2012-05-16_17_24_25_3d'!$DS$1)</c:f>
              <c:numCache>
                <c:formatCode>General</c:formatCode>
                <c:ptCount val="20"/>
                <c:pt idx="0">
                  <c:v>-2</c:v>
                </c:pt>
                <c:pt idx="1">
                  <c:v>-1</c:v>
                </c:pt>
                <c:pt idx="2">
                  <c:v>1</c:v>
                </c:pt>
                <c:pt idx="3">
                  <c:v>2</c:v>
                </c:pt>
                <c:pt idx="4">
                  <c:v>3</c:v>
                </c:pt>
                <c:pt idx="5">
                  <c:v>4</c:v>
                </c:pt>
                <c:pt idx="6">
                  <c:v>5</c:v>
                </c:pt>
                <c:pt idx="7">
                  <c:v>6</c:v>
                </c:pt>
                <c:pt idx="8">
                  <c:v>8</c:v>
                </c:pt>
                <c:pt idx="9">
                  <c:v>9</c:v>
                </c:pt>
                <c:pt idx="10">
                  <c:v>10</c:v>
                </c:pt>
                <c:pt idx="11">
                  <c:v>11</c:v>
                </c:pt>
                <c:pt idx="12">
                  <c:v>13</c:v>
                </c:pt>
                <c:pt idx="13">
                  <c:v>14</c:v>
                </c:pt>
                <c:pt idx="14">
                  <c:v>17</c:v>
                </c:pt>
                <c:pt idx="15">
                  <c:v>19</c:v>
                </c:pt>
                <c:pt idx="16">
                  <c:v>20</c:v>
                </c:pt>
                <c:pt idx="17">
                  <c:v>21</c:v>
                </c:pt>
                <c:pt idx="18">
                  <c:v>22</c:v>
                </c:pt>
                <c:pt idx="19">
                  <c:v>23</c:v>
                </c:pt>
              </c:numCache>
            </c:numRef>
          </c:xVal>
          <c:yVal>
            <c:numRef>
              <c:f>('D:\Booki\lab511\pomiary\2012-05-16\08-30-56\[3d_dane.xlsx]2012-05-16_17_24_25_3d'!$F$4;'D:\Booki\lab511\pomiary\2012-05-16\08-30-56\[3d_dane.xlsx]2012-05-16_17_24_25_3d'!$I$4;'D:\Booki\lab511\pomiary\2012-05-16\08-30-56\[3d_dane.xlsx]2012-05-16_17_24_25_3d'!$R$4;'D:\Booki\lab511\pomiary\2012-05-16\08-30-56\[3d_dane.xlsx]2012-05-16_17_24_25_3d'!$Z$4;'D:\Booki\lab511\pomiary\2012-05-16\08-30-56\[3d_dane.xlsx]2012-05-16_17_24_25_3d'!$AC$4;'D:\Booki\lab511\pomiary\2012-05-16\08-30-56\[3d_dane.xlsx]2012-05-16_17_24_25_3d'!$AK$4;'D:\Booki\lab511\pomiary\2012-05-16\08-30-56\[3d_dane.xlsx]2012-05-16_17_24_25_3d'!$AN$4;'D:\Booki\lab511\pomiary\2012-05-16\08-30-56\[3d_dane.xlsx]2012-05-16_17_24_25_3d'!$AW$4;'D:\Booki\lab511\pomiary\2012-05-16\08-30-56\[3d_dane.xlsx]2012-05-16_17_24_25_3d'!$BA$4;'D:\Booki\lab511\pomiary\2012-05-16\08-30-56\[3d_dane.xlsx]2012-05-16_17_24_25_3d'!$BH$4;'D:\Booki\lab511\pomiary\2012-05-16\08-30-56\[3d_dane.xlsx]2012-05-16_17_24_25_3d'!$BO$4;'D:\Booki\lab511\pomiary\2012-05-16\08-30-56\[3d_dane.xlsx]2012-05-16_17_24_25_3d'!$BW$4;'D:\Booki\lab511\pomiary\2012-05-16\08-30-56\[3d_dane.xlsx]2012-05-16_17_24_25_3d'!$CC$4;'D:\Booki\lab511\pomiary\2012-05-16\08-30-56\[3d_dane.xlsx]2012-05-16_17_24_25_3d'!$CG$4;'D:\Booki\lab511\pomiary\2012-05-16\08-30-56\[3d_dane.xlsx]2012-05-16_17_24_25_3d'!$CO$4;'D:\Booki\lab511\pomiary\2012-05-16\08-30-56\[3d_dane.xlsx]2012-05-16_17_24_25_3d'!$CX$4;'D:\Booki\lab511\pomiary\2012-05-16\08-30-56\[3d_dane.xlsx]2012-05-16_17_24_25_3d'!$CY$4;'D:\Booki\lab511\pomiary\2012-05-16\08-30-56\[3d_dane.xlsx]2012-05-16_17_24_25_3d'!$DJ$4;'D:\Booki\lab511\pomiary\2012-05-16\08-30-56\[3d_dane.xlsx]2012-05-16_17_24_25_3d'!$DK$4;'D:\Booki\lab511\pomiary\2012-05-16\08-30-56\[3d_dane.xlsx]2012-05-16_17_24_25_3d'!$DS$4)</c:f>
              <c:numCache>
                <c:formatCode>General</c:formatCode>
                <c:ptCount val="20"/>
                <c:pt idx="0">
                  <c:v>132.331784</c:v>
                </c:pt>
                <c:pt idx="1">
                  <c:v>128.12179699999999</c:v>
                </c:pt>
                <c:pt idx="2">
                  <c:v>122.226095</c:v>
                </c:pt>
                <c:pt idx="3">
                  <c:v>117.85002299999999</c:v>
                </c:pt>
                <c:pt idx="4">
                  <c:v>114.659593</c:v>
                </c:pt>
                <c:pt idx="5">
                  <c:v>110.828267</c:v>
                </c:pt>
                <c:pt idx="6">
                  <c:v>107.349509</c:v>
                </c:pt>
                <c:pt idx="7">
                  <c:v>102.972331</c:v>
                </c:pt>
                <c:pt idx="8">
                  <c:v>96.015962999999999</c:v>
                </c:pt>
                <c:pt idx="9">
                  <c:v>91.267004999999997</c:v>
                </c:pt>
                <c:pt idx="10">
                  <c:v>87.555261999999999</c:v>
                </c:pt>
                <c:pt idx="11">
                  <c:v>82.250414000000006</c:v>
                </c:pt>
                <c:pt idx="12">
                  <c:v>75.495268999999993</c:v>
                </c:pt>
                <c:pt idx="13">
                  <c:v>71.675385000000006</c:v>
                </c:pt>
                <c:pt idx="14">
                  <c:v>59.859844000000002</c:v>
                </c:pt>
                <c:pt idx="15">
                  <c:v>48.234318000000002</c:v>
                </c:pt>
                <c:pt idx="16">
                  <c:v>44.415439999999997</c:v>
                </c:pt>
                <c:pt idx="17">
                  <c:v>38.356744999999997</c:v>
                </c:pt>
                <c:pt idx="18">
                  <c:v>35.609963</c:v>
                </c:pt>
                <c:pt idx="19">
                  <c:v>30.652778000000001</c:v>
                </c:pt>
              </c:numCache>
            </c:numRef>
          </c:yVal>
          <c:smooth val="0"/>
        </c:ser>
        <c:ser>
          <c:idx val="2"/>
          <c:order val="2"/>
          <c:tx>
            <c:v>Hamamatsu 100U 698 71,8 V</c:v>
          </c:tx>
          <c:spPr>
            <a:ln w="66675">
              <a:noFill/>
            </a:ln>
          </c:spPr>
          <c:marker>
            <c:symbol val="square"/>
            <c:size val="10"/>
            <c:spPr>
              <a:solidFill>
                <a:schemeClr val="tx2">
                  <a:lumMod val="75000"/>
                </a:schemeClr>
              </a:solidFill>
              <a:ln>
                <a:solidFill>
                  <a:schemeClr val="accent5">
                    <a:lumMod val="75000"/>
                  </a:schemeClr>
                </a:solidFill>
              </a:ln>
            </c:spPr>
          </c:marker>
          <c:xVal>
            <c:numRef>
              <c:f>('D:\Booki\lab511\pomiary\2012-05-16\08-30-56\[3d_dane.xlsx]2012-05-16_17_24_25_3d'!$DV$1;'D:\Booki\lab511\pomiary\2012-05-16\08-30-56\[3d_dane.xlsx]2012-05-16_17_24_25_3d'!$DW$1;'D:\Booki\lab511\pomiary\2012-05-16\08-30-56\[3d_dane.xlsx]2012-05-16_17_24_25_3d'!$EC$1;'D:\Booki\lab511\pomiary\2012-05-16\08-30-56\[3d_dane.xlsx]2012-05-16_17_24_25_3d'!$EL$1;'D:\Booki\lab511\pomiary\2012-05-16\08-30-56\[3d_dane.xlsx]2012-05-16_17_24_25_3d'!$EM$1;'D:\Booki\lab511\pomiary\2012-05-16\08-30-56\[3d_dane.xlsx]2012-05-16_17_24_25_3d'!$ES$1;'D:\Booki\lab511\pomiary\2012-05-16\08-30-56\[3d_dane.xlsx]2012-05-16_17_24_25_3d'!$EZ$1;'D:\Booki\lab511\pomiary\2012-05-16\08-30-56\[3d_dane.xlsx]2012-05-16_17_24_25_3d'!$FE$1;'D:\Booki\lab511\pomiary\2012-05-16\08-30-56\[3d_dane.xlsx]2012-05-16_17_24_25_3d'!$FQ$1;'D:\Booki\lab511\pomiary\2012-05-16\08-30-56\[3d_dane.xlsx]2012-05-16_17_24_25_3d'!$FY$1;'D:\Booki\lab511\pomiary\2012-05-16\08-30-56\[3d_dane.xlsx]2012-05-16_17_24_25_3d'!$GF$1;'D:\Booki\lab511\pomiary\2012-05-16\08-30-56\[3d_dane.xlsx]2012-05-16_17_24_25_3d'!$GM$1;'D:\Booki\lab511\pomiary\2012-05-16\08-30-56\[3d_dane.xlsx]2012-05-16_17_24_25_3d'!$GS$1;'D:\Booki\lab511\pomiary\2012-05-16\08-30-56\[3d_dane.xlsx]2012-05-16_17_24_25_3d'!$GY$1;'D:\Booki\lab511\pomiary\2012-05-16\08-30-56\[3d_dane.xlsx]2012-05-16_17_24_25_3d'!$HD$1;'D:\Booki\lab511\pomiary\2012-05-16\08-30-56\[3d_dane.xlsx]2012-05-16_17_24_25_3d'!$HJ$1;'D:\Booki\lab511\pomiary\2012-05-16\08-30-56\[3d_dane.xlsx]2012-05-16_17_24_25_3d'!$HQ$1)</c:f>
              <c:numCache>
                <c:formatCode>General</c:formatCode>
                <c:ptCount val="17"/>
                <c:pt idx="0">
                  <c:v>24</c:v>
                </c:pt>
                <c:pt idx="1">
                  <c:v>25</c:v>
                </c:pt>
                <c:pt idx="2">
                  <c:v>26</c:v>
                </c:pt>
                <c:pt idx="3">
                  <c:v>27</c:v>
                </c:pt>
                <c:pt idx="4">
                  <c:v>28</c:v>
                </c:pt>
                <c:pt idx="5">
                  <c:v>29</c:v>
                </c:pt>
                <c:pt idx="6">
                  <c:v>30</c:v>
                </c:pt>
                <c:pt idx="7">
                  <c:v>31</c:v>
                </c:pt>
                <c:pt idx="8">
                  <c:v>32</c:v>
                </c:pt>
                <c:pt idx="9">
                  <c:v>33</c:v>
                </c:pt>
                <c:pt idx="10">
                  <c:v>34</c:v>
                </c:pt>
                <c:pt idx="11">
                  <c:v>35</c:v>
                </c:pt>
                <c:pt idx="12">
                  <c:v>36</c:v>
                </c:pt>
                <c:pt idx="13">
                  <c:v>37</c:v>
                </c:pt>
                <c:pt idx="14">
                  <c:v>38</c:v>
                </c:pt>
                <c:pt idx="15">
                  <c:v>39</c:v>
                </c:pt>
                <c:pt idx="16">
                  <c:v>40</c:v>
                </c:pt>
              </c:numCache>
            </c:numRef>
          </c:xVal>
          <c:yVal>
            <c:numRef>
              <c:f>('D:\Booki\lab511\pomiary\2012-05-16\08-30-56\[3d_dane.xlsx]2012-05-16_17_24_25_3d'!$DV$4;'D:\Booki\lab511\pomiary\2012-05-16\08-30-56\[3d_dane.xlsx]2012-05-16_17_24_25_3d'!$DW$4;'D:\Booki\lab511\pomiary\2012-05-16\08-30-56\[3d_dane.xlsx]2012-05-16_17_24_25_3d'!$EC$4;'D:\Booki\lab511\pomiary\2012-05-16\08-30-56\[3d_dane.xlsx]2012-05-16_17_24_25_3d'!$EL$4;'D:\Booki\lab511\pomiary\2012-05-16\08-30-56\[3d_dane.xlsx]2012-05-16_17_24_25_3d'!$EM$4;'D:\Booki\lab511\pomiary\2012-05-16\08-30-56\[3d_dane.xlsx]2012-05-16_17_24_25_3d'!$ES$4;'D:\Booki\lab511\pomiary\2012-05-16\08-30-56\[3d_dane.xlsx]2012-05-16_17_24_25_3d'!$EZ$4;'D:\Booki\lab511\pomiary\2012-05-16\08-30-56\[3d_dane.xlsx]2012-05-16_17_24_25_3d'!$FE$4;'D:\Booki\lab511\pomiary\2012-05-16\08-30-56\[3d_dane.xlsx]2012-05-16_17_24_25_3d'!$FQ$4;'D:\Booki\lab511\pomiary\2012-05-16\08-30-56\[3d_dane.xlsx]2012-05-16_17_24_25_3d'!$FY$4;'D:\Booki\lab511\pomiary\2012-05-16\08-30-56\[3d_dane.xlsx]2012-05-16_17_24_25_3d'!$GF$4;'D:\Booki\lab511\pomiary\2012-05-16\08-30-56\[3d_dane.xlsx]2012-05-16_17_24_25_3d'!$GM$4;'D:\Booki\lab511\pomiary\2012-05-16\08-30-56\[3d_dane.xlsx]2012-05-16_17_24_25_3d'!$GS$4;'D:\Booki\lab511\pomiary\2012-05-16\08-30-56\[3d_dane.xlsx]2012-05-16_17_24_25_3d'!$GY$4;'D:\Booki\lab511\pomiary\2012-05-16\08-30-56\[3d_dane.xlsx]2012-05-16_17_24_25_3d'!$HD$4;'D:\Booki\lab511\pomiary\2012-05-16\08-30-56\[3d_dane.xlsx]2012-05-16_17_24_25_3d'!$HJ$4;'D:\Booki\lab511\pomiary\2012-05-16\08-30-56\[3d_dane.xlsx]2012-05-16_17_24_25_3d'!$HQ$4)</c:f>
              <c:numCache>
                <c:formatCode>General</c:formatCode>
                <c:ptCount val="17"/>
                <c:pt idx="0">
                  <c:v>134.34965299999999</c:v>
                </c:pt>
                <c:pt idx="1">
                  <c:v>131.16210100000001</c:v>
                </c:pt>
                <c:pt idx="2">
                  <c:v>125.27560099999999</c:v>
                </c:pt>
                <c:pt idx="3">
                  <c:v>120.866049</c:v>
                </c:pt>
                <c:pt idx="4">
                  <c:v>115.430115</c:v>
                </c:pt>
                <c:pt idx="5">
                  <c:v>111.880298</c:v>
                </c:pt>
                <c:pt idx="6">
                  <c:v>106.86940800000001</c:v>
                </c:pt>
                <c:pt idx="7">
                  <c:v>104.159745</c:v>
                </c:pt>
                <c:pt idx="8">
                  <c:v>98.950468999999998</c:v>
                </c:pt>
                <c:pt idx="9">
                  <c:v>95.250439999999998</c:v>
                </c:pt>
                <c:pt idx="10">
                  <c:v>91.094027999999994</c:v>
                </c:pt>
                <c:pt idx="11">
                  <c:v>87.800433999999996</c:v>
                </c:pt>
                <c:pt idx="12">
                  <c:v>81.520191999999994</c:v>
                </c:pt>
                <c:pt idx="13">
                  <c:v>77.914331000000004</c:v>
                </c:pt>
                <c:pt idx="14">
                  <c:v>74.394242000000006</c:v>
                </c:pt>
                <c:pt idx="15">
                  <c:v>69.615635999999995</c:v>
                </c:pt>
                <c:pt idx="16">
                  <c:v>65.149051999999998</c:v>
                </c:pt>
              </c:numCache>
            </c:numRef>
          </c:yVal>
          <c:smooth val="0"/>
        </c:ser>
        <c:ser>
          <c:idx val="3"/>
          <c:order val="3"/>
          <c:tx>
            <c:v>Hamamatsu 100U 699 70,6 V</c:v>
          </c:tx>
          <c:spPr>
            <a:ln w="66675">
              <a:noFill/>
            </a:ln>
          </c:spPr>
          <c:marker>
            <c:symbol val="triangle"/>
            <c:size val="13"/>
            <c:spPr>
              <a:solidFill>
                <a:schemeClr val="accent6">
                  <a:lumMod val="75000"/>
                </a:schemeClr>
              </a:solidFill>
              <a:ln>
                <a:solidFill>
                  <a:schemeClr val="accent6">
                    <a:lumMod val="50000"/>
                  </a:schemeClr>
                </a:solidFill>
              </a:ln>
            </c:spPr>
          </c:marker>
          <c:xVal>
            <c:numRef>
              <c:f>('[dane_ham699.xlsx]2012-05-17_22_00_06_3d'!$R$1;'[dane_ham699.xlsx]2012-05-17_22_00_06_3d'!$AC$1;'[dane_ham699.xlsx]2012-05-17_22_00_06_3d'!$AD$1;'[dane_ham699.xlsx]2012-05-17_22_00_06_3d'!$AN$1;'[dane_ham699.xlsx]2012-05-17_22_00_06_3d'!$AT$1;'[dane_ham699.xlsx]2012-05-17_22_00_06_3d'!$BC$1;'[dane_ham699.xlsx]2012-05-17_22_00_06_3d'!$BH$1;'[dane_ham699.xlsx]2012-05-17_22_00_06_3d'!$BO$1;'[dane_ham699.xlsx]2012-05-17_22_00_06_3d'!$BT$1;'[dane_ham699.xlsx]2012-05-17_22_00_06_3d'!$CA$1;'[dane_ham699.xlsx]2012-05-17_22_00_06_3d'!$CH$1;'[dane_ham699.xlsx]2012-05-17_22_00_06_3d'!$CM$1;'[dane_ham699.xlsx]2012-05-17_22_00_06_3d'!$CU$1;'[dane_ham699.xlsx]2012-05-17_22_00_06_3d'!$CZ$1;'[dane_ham699.xlsx]2012-05-17_22_00_06_3d'!$DJ$1)</c:f>
              <c:numCache>
                <c:formatCode>General</c:formatCode>
                <c:ptCount val="15"/>
                <c:pt idx="0">
                  <c:v>3</c:v>
                </c:pt>
                <c:pt idx="1">
                  <c:v>5</c:v>
                </c:pt>
                <c:pt idx="2">
                  <c:v>6</c:v>
                </c:pt>
                <c:pt idx="3">
                  <c:v>8</c:v>
                </c:pt>
                <c:pt idx="4">
                  <c:v>9</c:v>
                </c:pt>
                <c:pt idx="5">
                  <c:v>10</c:v>
                </c:pt>
                <c:pt idx="6">
                  <c:v>11</c:v>
                </c:pt>
                <c:pt idx="7">
                  <c:v>12</c:v>
                </c:pt>
                <c:pt idx="8">
                  <c:v>13</c:v>
                </c:pt>
                <c:pt idx="10">
                  <c:v>15</c:v>
                </c:pt>
                <c:pt idx="11">
                  <c:v>16</c:v>
                </c:pt>
                <c:pt idx="12">
                  <c:v>17</c:v>
                </c:pt>
                <c:pt idx="13">
                  <c:v>18</c:v>
                </c:pt>
                <c:pt idx="14">
                  <c:v>21</c:v>
                </c:pt>
              </c:numCache>
            </c:numRef>
          </c:xVal>
          <c:yVal>
            <c:numRef>
              <c:f>('[dane_ham699.xlsx]2012-05-17_22_00_06_3d'!$R$4;'[dane_ham699.xlsx]2012-05-17_22_00_06_3d'!$AC$4;'[dane_ham699.xlsx]2012-05-17_22_00_06_3d'!$AD$4;'[dane_ham699.xlsx]2012-05-17_22_00_06_3d'!$AN$4;'[dane_ham699.xlsx]2012-05-17_22_00_06_3d'!$AT$4;'[dane_ham699.xlsx]2012-05-17_22_00_06_3d'!$BC$4;'[dane_ham699.xlsx]2012-05-17_22_00_06_3d'!$BH$4;'[dane_ham699.xlsx]2012-05-17_22_00_06_3d'!$BO$4;'[dane_ham699.xlsx]2012-05-17_22_00_06_3d'!$BT$4;'[dane_ham699.xlsx]2012-05-17_22_00_06_3d'!$CA$4;'[dane_ham699.xlsx]2012-05-17_22_00_06_3d'!$CH$4;'[dane_ham699.xlsx]2012-05-17_22_00_06_3d'!$CM$4;'[dane_ham699.xlsx]2012-05-17_22_00_06_3d'!$CU$4;'[dane_ham699.xlsx]2012-05-17_22_00_06_3d'!$CZ$4;'[dane_ham699.xlsx]2012-05-17_22_00_06_3d'!$DJ$4)</c:f>
              <c:numCache>
                <c:formatCode>General</c:formatCode>
                <c:ptCount val="15"/>
                <c:pt idx="0">
                  <c:v>122.27622599999999</c:v>
                </c:pt>
                <c:pt idx="1">
                  <c:v>114.946967</c:v>
                </c:pt>
                <c:pt idx="2">
                  <c:v>109.296072</c:v>
                </c:pt>
                <c:pt idx="3">
                  <c:v>103.272526</c:v>
                </c:pt>
                <c:pt idx="4">
                  <c:v>100.67153</c:v>
                </c:pt>
                <c:pt idx="5">
                  <c:v>96.019867000000005</c:v>
                </c:pt>
                <c:pt idx="6">
                  <c:v>92.775819999999996</c:v>
                </c:pt>
                <c:pt idx="7">
                  <c:v>87.849934000000005</c:v>
                </c:pt>
                <c:pt idx="8">
                  <c:v>83.696616000000006</c:v>
                </c:pt>
                <c:pt idx="10">
                  <c:v>73.842572000000004</c:v>
                </c:pt>
                <c:pt idx="11">
                  <c:v>69.198725999999994</c:v>
                </c:pt>
                <c:pt idx="12">
                  <c:v>64.783111000000005</c:v>
                </c:pt>
                <c:pt idx="13">
                  <c:v>61.616472999999999</c:v>
                </c:pt>
                <c:pt idx="14">
                  <c:v>48.352967</c:v>
                </c:pt>
              </c:numCache>
            </c:numRef>
          </c:yVal>
          <c:smooth val="0"/>
        </c:ser>
        <c:ser>
          <c:idx val="4"/>
          <c:order val="4"/>
          <c:tx>
            <c:v>Hamamatsu 100U 699 71,8 V</c:v>
          </c:tx>
          <c:spPr>
            <a:ln w="66675">
              <a:noFill/>
            </a:ln>
          </c:spPr>
          <c:marker>
            <c:symbol val="triangle"/>
            <c:size val="13"/>
            <c:spPr>
              <a:solidFill>
                <a:schemeClr val="accent6">
                  <a:lumMod val="60000"/>
                  <a:lumOff val="40000"/>
                </a:schemeClr>
              </a:solidFill>
              <a:ln>
                <a:solidFill>
                  <a:schemeClr val="accent6">
                    <a:lumMod val="75000"/>
                  </a:schemeClr>
                </a:solidFill>
              </a:ln>
            </c:spPr>
          </c:marker>
          <c:xVal>
            <c:numRef>
              <c:f>('[dane_ham699.xlsx]2012-05-17_22_00_06_3d'!$DX$1;'[dane_ham699.xlsx]2012-05-17_22_00_06_3d'!$DY$1;'[dane_ham699.xlsx]2012-05-17_22_00_06_3d'!$EF$1;'[dane_ham699.xlsx]2012-05-17_22_00_06_3d'!$EG$1;'[dane_ham699.xlsx]2012-05-17_22_00_06_3d'!$EL$1;'[dane_ham699.xlsx]2012-05-17_22_00_06_3d'!$EX$1;'[dane_ham699.xlsx]2012-05-17_22_00_06_3d'!$FA$1;'[dane_ham699.xlsx]2012-05-17_22_00_06_3d'!$FE$1;'[dane_ham699.xlsx]2012-05-17_22_00_06_3d'!$FH$1;'[dane_ham699.xlsx]2012-05-17_22_00_06_3d'!$FO$1;'[dane_ham699.xlsx]2012-05-17_22_00_06_3d'!$FY$1;'[dane_ham699.xlsx]2012-05-17_22_00_06_3d'!$GD$1;'[dane_ham699.xlsx]2012-05-17_22_00_06_3d'!$GI$1;'[dane_ham699.xlsx]2012-05-17_22_00_06_3d'!$GP$1)</c:f>
              <c:numCache>
                <c:formatCode>General</c:formatCode>
                <c:ptCount val="14"/>
                <c:pt idx="0">
                  <c:v>24</c:v>
                </c:pt>
                <c:pt idx="1">
                  <c:v>25</c:v>
                </c:pt>
                <c:pt idx="2">
                  <c:v>26</c:v>
                </c:pt>
                <c:pt idx="3">
                  <c:v>27</c:v>
                </c:pt>
                <c:pt idx="4">
                  <c:v>28</c:v>
                </c:pt>
                <c:pt idx="5">
                  <c:v>31</c:v>
                </c:pt>
                <c:pt idx="6">
                  <c:v>32</c:v>
                </c:pt>
                <c:pt idx="7">
                  <c:v>33</c:v>
                </c:pt>
                <c:pt idx="8">
                  <c:v>34</c:v>
                </c:pt>
                <c:pt idx="9">
                  <c:v>35</c:v>
                </c:pt>
                <c:pt idx="10">
                  <c:v>37</c:v>
                </c:pt>
                <c:pt idx="11">
                  <c:v>38</c:v>
                </c:pt>
                <c:pt idx="12">
                  <c:v>39</c:v>
                </c:pt>
                <c:pt idx="13">
                  <c:v>40</c:v>
                </c:pt>
              </c:numCache>
            </c:numRef>
          </c:xVal>
          <c:yVal>
            <c:numRef>
              <c:f>('[dane_ham699.xlsx]2012-05-17_22_00_06_3d'!$DX$4;'[dane_ham699.xlsx]2012-05-17_22_00_06_3d'!$DY$4;'[dane_ham699.xlsx]2012-05-17_22_00_06_3d'!$EF$4;'[dane_ham699.xlsx]2012-05-17_22_00_06_3d'!$EG$4;'[dane_ham699.xlsx]2012-05-17_22_00_06_3d'!$EL$4;'[dane_ham699.xlsx]2012-05-17_22_00_06_3d'!$EX$4;'[dane_ham699.xlsx]2012-05-17_22_00_06_3d'!$FA$4;'[dane_ham699.xlsx]2012-05-17_22_00_06_3d'!$FE$4;'[dane_ham699.xlsx]2012-05-17_22_00_06_3d'!$FH$4;'[dane_ham699.xlsx]2012-05-17_22_00_06_3d'!$FO$4;'[dane_ham699.xlsx]2012-05-17_22_00_06_3d'!$FY$4;'[dane_ham699.xlsx]2012-05-17_22_00_06_3d'!$GD$4;'[dane_ham699.xlsx]2012-05-17_22_00_06_3d'!$GI$4;'[dane_ham699.xlsx]2012-05-17_22_00_06_3d'!$GP$4)</c:f>
              <c:numCache>
                <c:formatCode>General</c:formatCode>
                <c:ptCount val="14"/>
                <c:pt idx="0">
                  <c:v>129.35224199999999</c:v>
                </c:pt>
                <c:pt idx="1">
                  <c:v>128.29260600000001</c:v>
                </c:pt>
                <c:pt idx="2">
                  <c:v>123.09926400000001</c:v>
                </c:pt>
                <c:pt idx="3">
                  <c:v>119.79395599999999</c:v>
                </c:pt>
                <c:pt idx="4">
                  <c:v>115.699223</c:v>
                </c:pt>
                <c:pt idx="5">
                  <c:v>102.457224</c:v>
                </c:pt>
                <c:pt idx="6">
                  <c:v>98.437129999999996</c:v>
                </c:pt>
                <c:pt idx="7">
                  <c:v>95.529875000000004</c:v>
                </c:pt>
                <c:pt idx="8">
                  <c:v>92.136471</c:v>
                </c:pt>
                <c:pt idx="9">
                  <c:v>87.033544000000006</c:v>
                </c:pt>
                <c:pt idx="10">
                  <c:v>77.483103999999997</c:v>
                </c:pt>
                <c:pt idx="11">
                  <c:v>71.473504000000005</c:v>
                </c:pt>
                <c:pt idx="12">
                  <c:v>69.146298000000002</c:v>
                </c:pt>
                <c:pt idx="13">
                  <c:v>63.841476999999998</c:v>
                </c:pt>
              </c:numCache>
            </c:numRef>
          </c:yVal>
          <c:smooth val="0"/>
        </c:ser>
        <c:dLbls>
          <c:showLegendKey val="0"/>
          <c:showVal val="0"/>
          <c:showCatName val="0"/>
          <c:showSerName val="0"/>
          <c:showPercent val="0"/>
          <c:showBubbleSize val="0"/>
        </c:dLbls>
        <c:axId val="116277248"/>
        <c:axId val="116277824"/>
      </c:scatterChart>
      <c:valAx>
        <c:axId val="116277248"/>
        <c:scaling>
          <c:orientation val="minMax"/>
          <c:max val="40"/>
          <c:min val="0"/>
        </c:scaling>
        <c:delete val="0"/>
        <c:axPos val="b"/>
        <c:majorGridlines/>
        <c:title>
          <c:tx>
            <c:rich>
              <a:bodyPr/>
              <a:lstStyle/>
              <a:p>
                <a:pPr>
                  <a:defRPr sz="1600"/>
                </a:pPr>
                <a:r>
                  <a:rPr lang="pl-PL" sz="1600"/>
                  <a:t>Temperature, </a:t>
                </a:r>
                <a:r>
                  <a:rPr lang="pl-PL" sz="1600">
                    <a:latin typeface="Calibri"/>
                    <a:cs typeface="Calibri"/>
                  </a:rPr>
                  <a:t>°C</a:t>
                </a:r>
                <a:endParaRPr lang="pl-PL" sz="1600"/>
              </a:p>
            </c:rich>
          </c:tx>
          <c:layout/>
          <c:overlay val="0"/>
        </c:title>
        <c:numFmt formatCode="General" sourceLinked="1"/>
        <c:majorTickMark val="none"/>
        <c:minorTickMark val="none"/>
        <c:tickLblPos val="nextTo"/>
        <c:txPr>
          <a:bodyPr/>
          <a:lstStyle/>
          <a:p>
            <a:pPr>
              <a:defRPr sz="1400"/>
            </a:pPr>
            <a:endParaRPr lang="pl-PL"/>
          </a:p>
        </c:txPr>
        <c:crossAx val="116277824"/>
        <c:crosses val="autoZero"/>
        <c:crossBetween val="midCat"/>
      </c:valAx>
      <c:valAx>
        <c:axId val="116277824"/>
        <c:scaling>
          <c:orientation val="minMax"/>
        </c:scaling>
        <c:delete val="0"/>
        <c:axPos val="l"/>
        <c:majorGridlines/>
        <c:title>
          <c:tx>
            <c:rich>
              <a:bodyPr/>
              <a:lstStyle/>
              <a:p>
                <a:pPr>
                  <a:defRPr sz="1600"/>
                </a:pPr>
                <a:r>
                  <a:rPr lang="pl-PL" sz="1600" b="1" i="0" baseline="0">
                    <a:effectLst/>
                  </a:rPr>
                  <a:t>Gain per Photon, mV</a:t>
                </a:r>
                <a:endParaRPr lang="pl-PL" sz="1600">
                  <a:effectLst/>
                </a:endParaRPr>
              </a:p>
            </c:rich>
          </c:tx>
          <c:layout/>
          <c:overlay val="0"/>
        </c:title>
        <c:numFmt formatCode="General" sourceLinked="1"/>
        <c:majorTickMark val="none"/>
        <c:minorTickMark val="none"/>
        <c:tickLblPos val="nextTo"/>
        <c:txPr>
          <a:bodyPr/>
          <a:lstStyle/>
          <a:p>
            <a:pPr>
              <a:defRPr sz="1400"/>
            </a:pPr>
            <a:endParaRPr lang="pl-PL"/>
          </a:p>
        </c:txPr>
        <c:crossAx val="116277248"/>
        <c:crosses val="autoZero"/>
        <c:crossBetween val="midCat"/>
      </c:valAx>
    </c:plotArea>
    <c:legend>
      <c:legendPos val="t"/>
      <c:layout>
        <c:manualLayout>
          <c:xMode val="edge"/>
          <c:yMode val="edge"/>
          <c:x val="7.4592074592074592E-3"/>
          <c:y val="2.0455155562131382E-2"/>
          <c:w val="0.9823087935686361"/>
          <c:h val="0.19348349255597599"/>
        </c:manualLayout>
      </c:layout>
      <c:overlay val="0"/>
      <c:txPr>
        <a:bodyPr/>
        <a:lstStyle/>
        <a:p>
          <a:pPr>
            <a:defRPr sz="1400"/>
          </a:pPr>
          <a:endParaRPr lang="pl-PL"/>
        </a:p>
      </c:txPr>
    </c:legend>
    <c:plotVisOnly val="1"/>
    <c:dispBlanksAs val="gap"/>
    <c:showDLblsOverMax val="0"/>
  </c:chart>
  <c:spPr>
    <a:ln>
      <a:solidFill>
        <a:schemeClr val="tx1"/>
      </a:solidFill>
    </a:ln>
    <a:effectLst>
      <a:outerShdw blurRad="50800" dist="38100" dir="2700000" algn="tl" rotWithShape="0">
        <a:prstClr val="black">
          <a:alpha val="40000"/>
        </a:prstClr>
      </a:outerShdw>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2767690020919734"/>
          <c:y val="0.31474756352293864"/>
          <c:w val="0.8124257823351233"/>
          <c:h val="0.51054401487948375"/>
        </c:manualLayout>
      </c:layout>
      <c:scatterChart>
        <c:scatterStyle val="lineMarker"/>
        <c:varyColors val="0"/>
        <c:ser>
          <c:idx val="2"/>
          <c:order val="2"/>
          <c:tx>
            <c:v>SensL S1020 31°C</c:v>
          </c:tx>
          <c:spPr>
            <a:ln w="66675">
              <a:noFill/>
            </a:ln>
          </c:spPr>
          <c:marker>
            <c:symbol val="diamond"/>
            <c:size val="13"/>
            <c:spPr>
              <a:solidFill>
                <a:srgbClr val="C00000"/>
              </a:solidFill>
              <a:ln>
                <a:solidFill>
                  <a:srgbClr val="C00000"/>
                </a:solidFill>
              </a:ln>
            </c:spPr>
          </c:marker>
          <c:xVal>
            <c:numRef>
              <c:f>'2012-05-15_13_33_50_3d'!$DY$3:$EE$3</c:f>
              <c:numCache>
                <c:formatCode>General</c:formatCode>
                <c:ptCount val="7"/>
                <c:pt idx="0">
                  <c:v>31</c:v>
                </c:pt>
                <c:pt idx="1">
                  <c:v>31.5</c:v>
                </c:pt>
                <c:pt idx="2">
                  <c:v>31.5</c:v>
                </c:pt>
                <c:pt idx="3">
                  <c:v>32</c:v>
                </c:pt>
                <c:pt idx="4">
                  <c:v>32.5</c:v>
                </c:pt>
                <c:pt idx="5">
                  <c:v>33</c:v>
                </c:pt>
                <c:pt idx="6">
                  <c:v>33.5</c:v>
                </c:pt>
              </c:numCache>
            </c:numRef>
          </c:xVal>
          <c:yVal>
            <c:numRef>
              <c:f>'2012-05-15_13_33_50_3d'!$DY$5:$EE$5</c:f>
              <c:numCache>
                <c:formatCode>General</c:formatCode>
                <c:ptCount val="7"/>
                <c:pt idx="0">
                  <c:v>28.638781999999999</c:v>
                </c:pt>
                <c:pt idx="1">
                  <c:v>36.315913999999999</c:v>
                </c:pt>
                <c:pt idx="2">
                  <c:v>36.344006999999998</c:v>
                </c:pt>
                <c:pt idx="3">
                  <c:v>47.294662000000002</c:v>
                </c:pt>
                <c:pt idx="4">
                  <c:v>58.448155</c:v>
                </c:pt>
                <c:pt idx="5">
                  <c:v>69.658236000000002</c:v>
                </c:pt>
                <c:pt idx="6">
                  <c:v>82.918887999999995</c:v>
                </c:pt>
              </c:numCache>
            </c:numRef>
          </c:yVal>
          <c:smooth val="0"/>
        </c:ser>
        <c:dLbls>
          <c:showLegendKey val="0"/>
          <c:showVal val="0"/>
          <c:showCatName val="0"/>
          <c:showSerName val="0"/>
          <c:showPercent val="0"/>
          <c:showBubbleSize val="0"/>
        </c:dLbls>
        <c:axId val="116279552"/>
        <c:axId val="116280128"/>
      </c:scatterChart>
      <c:scatterChart>
        <c:scatterStyle val="lineMarker"/>
        <c:varyColors val="0"/>
        <c:ser>
          <c:idx val="0"/>
          <c:order val="0"/>
          <c:tx>
            <c:v>Hamamatsu 100U 699 31°C</c:v>
          </c:tx>
          <c:spPr>
            <a:ln w="66675">
              <a:noFill/>
            </a:ln>
          </c:spPr>
          <c:marker>
            <c:symbol val="triangle"/>
            <c:size val="13"/>
            <c:spPr>
              <a:solidFill>
                <a:schemeClr val="accent6">
                  <a:lumMod val="75000"/>
                </a:schemeClr>
              </a:solidFill>
              <a:ln>
                <a:solidFill>
                  <a:schemeClr val="accent6">
                    <a:lumMod val="75000"/>
                  </a:schemeClr>
                </a:solidFill>
              </a:ln>
            </c:spPr>
          </c:marker>
          <c:xVal>
            <c:numRef>
              <c:f>'[dane_ham699.xlsx]2012-05-17_22_00_06_3d'!$ET$2:$EY$2</c:f>
              <c:numCache>
                <c:formatCode>General</c:formatCode>
                <c:ptCount val="6"/>
                <c:pt idx="0">
                  <c:v>71</c:v>
                </c:pt>
                <c:pt idx="1">
                  <c:v>71.2</c:v>
                </c:pt>
                <c:pt idx="2">
                  <c:v>71.400000000000006</c:v>
                </c:pt>
                <c:pt idx="3">
                  <c:v>71.599999999999994</c:v>
                </c:pt>
                <c:pt idx="4">
                  <c:v>71.8</c:v>
                </c:pt>
                <c:pt idx="5">
                  <c:v>72</c:v>
                </c:pt>
              </c:numCache>
            </c:numRef>
          </c:xVal>
          <c:yVal>
            <c:numRef>
              <c:f>'[dane_ham699.xlsx]2012-05-17_22_00_06_3d'!$ET$4:$EY$4</c:f>
              <c:numCache>
                <c:formatCode>General</c:formatCode>
                <c:ptCount val="6"/>
                <c:pt idx="0">
                  <c:v>35.808571999999998</c:v>
                </c:pt>
                <c:pt idx="1">
                  <c:v>53.988052000000003</c:v>
                </c:pt>
                <c:pt idx="2">
                  <c:v>69.997009000000006</c:v>
                </c:pt>
                <c:pt idx="3">
                  <c:v>86.363669999999999</c:v>
                </c:pt>
                <c:pt idx="4">
                  <c:v>102.457224</c:v>
                </c:pt>
                <c:pt idx="5">
                  <c:v>119.435451</c:v>
                </c:pt>
              </c:numCache>
            </c:numRef>
          </c:yVal>
          <c:smooth val="0"/>
        </c:ser>
        <c:ser>
          <c:idx val="1"/>
          <c:order val="1"/>
          <c:tx>
            <c:v>Hamamatsu 100U 698 31°C</c:v>
          </c:tx>
          <c:spPr>
            <a:ln w="66675">
              <a:noFill/>
            </a:ln>
          </c:spPr>
          <c:marker>
            <c:symbol val="square"/>
            <c:size val="6"/>
            <c:spPr>
              <a:solidFill>
                <a:schemeClr val="accent5">
                  <a:lumMod val="75000"/>
                </a:schemeClr>
              </a:solidFill>
              <a:ln>
                <a:solidFill>
                  <a:schemeClr val="accent5">
                    <a:lumMod val="75000"/>
                  </a:schemeClr>
                </a:solidFill>
              </a:ln>
            </c:spPr>
          </c:marker>
          <c:xVal>
            <c:numRef>
              <c:f>'D:\Booki\lab511\pomiary\2012-05-16\08-30-56\[3d_dane.xlsx]2012-05-16_17_24_25_3d'!$FC$2:$FK$2</c:f>
              <c:numCache>
                <c:formatCode>General</c:formatCode>
                <c:ptCount val="9"/>
                <c:pt idx="0">
                  <c:v>72.2</c:v>
                </c:pt>
                <c:pt idx="1">
                  <c:v>72</c:v>
                </c:pt>
                <c:pt idx="2">
                  <c:v>71.8</c:v>
                </c:pt>
                <c:pt idx="3">
                  <c:v>71.8</c:v>
                </c:pt>
                <c:pt idx="4">
                  <c:v>71.5</c:v>
                </c:pt>
                <c:pt idx="5">
                  <c:v>71.400000000000006</c:v>
                </c:pt>
                <c:pt idx="6">
                  <c:v>71.2</c:v>
                </c:pt>
                <c:pt idx="7">
                  <c:v>71.2</c:v>
                </c:pt>
                <c:pt idx="8">
                  <c:v>71</c:v>
                </c:pt>
              </c:numCache>
            </c:numRef>
          </c:xVal>
          <c:yVal>
            <c:numRef>
              <c:f>'D:\Booki\lab511\pomiary\2012-05-16\08-30-56\[3d_dane.xlsx]2012-05-16_17_24_25_3d'!$FC$4:$FK$4</c:f>
              <c:numCache>
                <c:formatCode>General</c:formatCode>
                <c:ptCount val="9"/>
                <c:pt idx="0">
                  <c:v>132.70819800000001</c:v>
                </c:pt>
                <c:pt idx="1">
                  <c:v>119.073452</c:v>
                </c:pt>
                <c:pt idx="2">
                  <c:v>104.159745</c:v>
                </c:pt>
                <c:pt idx="3">
                  <c:v>103.31128200000001</c:v>
                </c:pt>
                <c:pt idx="4">
                  <c:v>79.758082999999999</c:v>
                </c:pt>
                <c:pt idx="5">
                  <c:v>70.867746999999994</c:v>
                </c:pt>
                <c:pt idx="6">
                  <c:v>53.446691999999999</c:v>
                </c:pt>
                <c:pt idx="7">
                  <c:v>53.370356000000001</c:v>
                </c:pt>
                <c:pt idx="8">
                  <c:v>34.248679000000003</c:v>
                </c:pt>
              </c:numCache>
            </c:numRef>
          </c:yVal>
          <c:smooth val="0"/>
        </c:ser>
        <c:dLbls>
          <c:showLegendKey val="0"/>
          <c:showVal val="0"/>
          <c:showCatName val="0"/>
          <c:showSerName val="0"/>
          <c:showPercent val="0"/>
          <c:showBubbleSize val="0"/>
        </c:dLbls>
        <c:axId val="116281280"/>
        <c:axId val="116280704"/>
      </c:scatterChart>
      <c:valAx>
        <c:axId val="116279552"/>
        <c:scaling>
          <c:orientation val="minMax"/>
          <c:max val="33.5"/>
          <c:min val="30.5"/>
        </c:scaling>
        <c:delete val="0"/>
        <c:axPos val="b"/>
        <c:majorGridlines/>
        <c:title>
          <c:tx>
            <c:rich>
              <a:bodyPr/>
              <a:lstStyle/>
              <a:p>
                <a:pPr>
                  <a:defRPr sz="1600"/>
                </a:pPr>
                <a:r>
                  <a:rPr lang="pl-PL" sz="1600"/>
                  <a:t>Bias Voltage</a:t>
                </a:r>
                <a:r>
                  <a:rPr lang="pl-PL" sz="1600" b="1" i="0" u="none" strike="noStrike" baseline="0">
                    <a:effectLst/>
                  </a:rPr>
                  <a:t> (SensL S1020)</a:t>
                </a:r>
                <a:r>
                  <a:rPr lang="pl-PL" sz="1600"/>
                  <a:t>,</a:t>
                </a:r>
                <a:r>
                  <a:rPr lang="pl-PL" sz="1600" baseline="0"/>
                  <a:t> V</a:t>
                </a:r>
                <a:endParaRPr lang="pl-PL" sz="1600"/>
              </a:p>
            </c:rich>
          </c:tx>
          <c:layout/>
          <c:overlay val="0"/>
        </c:title>
        <c:numFmt formatCode="General" sourceLinked="1"/>
        <c:majorTickMark val="none"/>
        <c:minorTickMark val="none"/>
        <c:tickLblPos val="nextTo"/>
        <c:txPr>
          <a:bodyPr/>
          <a:lstStyle/>
          <a:p>
            <a:pPr>
              <a:defRPr sz="1400"/>
            </a:pPr>
            <a:endParaRPr lang="pl-PL"/>
          </a:p>
        </c:txPr>
        <c:crossAx val="116280128"/>
        <c:crosses val="autoZero"/>
        <c:crossBetween val="midCat"/>
      </c:valAx>
      <c:valAx>
        <c:axId val="116280128"/>
        <c:scaling>
          <c:orientation val="minMax"/>
        </c:scaling>
        <c:delete val="0"/>
        <c:axPos val="l"/>
        <c:majorGridlines/>
        <c:title>
          <c:tx>
            <c:rich>
              <a:bodyPr/>
              <a:lstStyle/>
              <a:p>
                <a:pPr>
                  <a:defRPr sz="1600"/>
                </a:pPr>
                <a:r>
                  <a:rPr lang="pl-PL" sz="1600" dirty="0" err="1"/>
                  <a:t>Gain</a:t>
                </a:r>
                <a:r>
                  <a:rPr lang="pl-PL" sz="1600" dirty="0"/>
                  <a:t> per </a:t>
                </a:r>
                <a:r>
                  <a:rPr lang="pl-PL" sz="1600" dirty="0" err="1" smtClean="0"/>
                  <a:t>Photon</a:t>
                </a:r>
                <a:r>
                  <a:rPr lang="pl-PL" sz="1600" dirty="0" smtClean="0"/>
                  <a:t>, </a:t>
                </a:r>
                <a:r>
                  <a:rPr lang="pl-PL" sz="1600" dirty="0" err="1" smtClean="0"/>
                  <a:t>mV</a:t>
                </a:r>
                <a:endParaRPr lang="pl-PL" sz="1600" dirty="0"/>
              </a:p>
            </c:rich>
          </c:tx>
          <c:layout>
            <c:manualLayout>
              <c:xMode val="edge"/>
              <c:yMode val="edge"/>
              <c:x val="4.2814284045654214E-3"/>
              <c:y val="0.29079394228527983"/>
            </c:manualLayout>
          </c:layout>
          <c:overlay val="0"/>
        </c:title>
        <c:numFmt formatCode="General" sourceLinked="1"/>
        <c:majorTickMark val="none"/>
        <c:minorTickMark val="none"/>
        <c:tickLblPos val="nextTo"/>
        <c:txPr>
          <a:bodyPr/>
          <a:lstStyle/>
          <a:p>
            <a:pPr>
              <a:defRPr sz="1400"/>
            </a:pPr>
            <a:endParaRPr lang="pl-PL"/>
          </a:p>
        </c:txPr>
        <c:crossAx val="116279552"/>
        <c:crosses val="autoZero"/>
        <c:crossBetween val="midCat"/>
      </c:valAx>
      <c:valAx>
        <c:axId val="116280704"/>
        <c:scaling>
          <c:orientation val="minMax"/>
        </c:scaling>
        <c:delete val="1"/>
        <c:axPos val="r"/>
        <c:numFmt formatCode="General" sourceLinked="1"/>
        <c:majorTickMark val="out"/>
        <c:minorTickMark val="none"/>
        <c:tickLblPos val="nextTo"/>
        <c:crossAx val="116281280"/>
        <c:crosses val="max"/>
        <c:crossBetween val="midCat"/>
      </c:valAx>
      <c:valAx>
        <c:axId val="116281280"/>
        <c:scaling>
          <c:orientation val="minMax"/>
          <c:max val="72.2"/>
          <c:min val="71"/>
        </c:scaling>
        <c:delete val="0"/>
        <c:axPos val="t"/>
        <c:title>
          <c:tx>
            <c:rich>
              <a:bodyPr/>
              <a:lstStyle/>
              <a:p>
                <a:pPr>
                  <a:defRPr sz="1600"/>
                </a:pPr>
                <a:r>
                  <a:rPr lang="pl-PL" sz="1600" b="1" i="0" baseline="0">
                    <a:effectLst/>
                  </a:rPr>
                  <a:t>Bias Voltage (Hamamatsu 100U), V</a:t>
                </a:r>
                <a:endParaRPr lang="pl-PL" sz="1600">
                  <a:effectLst/>
                </a:endParaRPr>
              </a:p>
            </c:rich>
          </c:tx>
          <c:layout>
            <c:manualLayout>
              <c:xMode val="edge"/>
              <c:yMode val="edge"/>
              <c:x val="0.22969748257394604"/>
              <c:y val="0.13628855755773761"/>
            </c:manualLayout>
          </c:layout>
          <c:overlay val="0"/>
        </c:title>
        <c:numFmt formatCode="General" sourceLinked="1"/>
        <c:majorTickMark val="out"/>
        <c:minorTickMark val="none"/>
        <c:tickLblPos val="nextTo"/>
        <c:txPr>
          <a:bodyPr/>
          <a:lstStyle/>
          <a:p>
            <a:pPr>
              <a:defRPr sz="1400"/>
            </a:pPr>
            <a:endParaRPr lang="pl-PL"/>
          </a:p>
        </c:txPr>
        <c:crossAx val="116280704"/>
        <c:crosses val="max"/>
        <c:crossBetween val="midCat"/>
        <c:majorUnit val="0.2"/>
      </c:valAx>
    </c:plotArea>
    <c:legend>
      <c:legendPos val="t"/>
      <c:layout>
        <c:manualLayout>
          <c:xMode val="edge"/>
          <c:yMode val="edge"/>
          <c:x val="0"/>
          <c:y val="2.2503506205740521E-2"/>
          <c:w val="0.99745314233606519"/>
          <c:h val="0.12128622008724391"/>
        </c:manualLayout>
      </c:layout>
      <c:overlay val="0"/>
      <c:txPr>
        <a:bodyPr/>
        <a:lstStyle/>
        <a:p>
          <a:pPr>
            <a:defRPr sz="1400">
              <a:latin typeface="Calibri"/>
              <a:cs typeface="Calibri"/>
            </a:defRPr>
          </a:pPr>
          <a:endParaRPr lang="pl-PL"/>
        </a:p>
      </c:txPr>
    </c:legend>
    <c:plotVisOnly val="1"/>
    <c:dispBlanksAs val="gap"/>
    <c:showDLblsOverMax val="0"/>
  </c:chart>
  <c:spPr>
    <a:ln>
      <a:solidFill>
        <a:schemeClr val="tx1"/>
      </a:solidFill>
    </a:ln>
    <a:effectLst>
      <a:outerShdw blurRad="50800" dist="38100" dir="2700000" algn="tl" rotWithShape="0">
        <a:prstClr val="black">
          <a:alpha val="40000"/>
        </a:prstClr>
      </a:outerShdw>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pl-PL" sz="2000"/>
              <a:t>Hamamatsu 100U 699</a:t>
            </a:r>
          </a:p>
        </c:rich>
      </c:tx>
      <c:layout/>
      <c:overlay val="0"/>
    </c:title>
    <c:autoTitleDeleted val="0"/>
    <c:plotArea>
      <c:layout>
        <c:manualLayout>
          <c:layoutTarget val="inner"/>
          <c:xMode val="edge"/>
          <c:yMode val="edge"/>
          <c:x val="0.11210694159086368"/>
          <c:y val="0.12195988468278612"/>
          <c:w val="0.85475216137073806"/>
          <c:h val="0.58410436904816043"/>
        </c:manualLayout>
      </c:layout>
      <c:scatterChart>
        <c:scatterStyle val="lineMarker"/>
        <c:varyColors val="0"/>
        <c:ser>
          <c:idx val="0"/>
          <c:order val="0"/>
          <c:tx>
            <c:v>Gain with Determination Error</c:v>
          </c:tx>
          <c:spPr>
            <a:ln w="66675">
              <a:noFill/>
            </a:ln>
          </c:spPr>
          <c:marker>
            <c:symbol val="diamond"/>
            <c:size val="7"/>
          </c:marker>
          <c:errBars>
            <c:errDir val="y"/>
            <c:errBarType val="both"/>
            <c:errValType val="cust"/>
            <c:noEndCap val="0"/>
            <c:plus>
              <c:numRef>
                <c:f>'D:\Booki\lab511\pomiary\2012-05-12_stabilizacja_sensl_s1020\[3d_wspolne.xls.xlsx]2012-05-12_15_49_49_3d_wspolne'!$A$6:$AP$6</c:f>
                <c:numCache>
                  <c:formatCode>General</c:formatCode>
                  <c:ptCount val="42"/>
                  <c:pt idx="0">
                    <c:v>0.54978700000000003</c:v>
                  </c:pt>
                  <c:pt idx="1">
                    <c:v>0.56878300000000004</c:v>
                  </c:pt>
                  <c:pt idx="2">
                    <c:v>0.52580950000000004</c:v>
                  </c:pt>
                  <c:pt idx="3">
                    <c:v>0.54520100000000005</c:v>
                  </c:pt>
                  <c:pt idx="4">
                    <c:v>0.49311949999999999</c:v>
                  </c:pt>
                  <c:pt idx="5">
                    <c:v>0.52495449999999999</c:v>
                  </c:pt>
                  <c:pt idx="6">
                    <c:v>0.494311</c:v>
                  </c:pt>
                  <c:pt idx="7">
                    <c:v>0.50803200000000004</c:v>
                  </c:pt>
                  <c:pt idx="8">
                    <c:v>0.54445650000000001</c:v>
                  </c:pt>
                  <c:pt idx="9">
                    <c:v>0.54475750000000001</c:v>
                  </c:pt>
                  <c:pt idx="10">
                    <c:v>0.52345699999999995</c:v>
                  </c:pt>
                  <c:pt idx="11">
                    <c:v>0.52543649999999997</c:v>
                  </c:pt>
                  <c:pt idx="12">
                    <c:v>0.47720299999999999</c:v>
                  </c:pt>
                  <c:pt idx="13">
                    <c:v>0.48564200000000002</c:v>
                  </c:pt>
                  <c:pt idx="14">
                    <c:v>0.51596399999999998</c:v>
                  </c:pt>
                  <c:pt idx="15">
                    <c:v>0.49735550000000001</c:v>
                  </c:pt>
                  <c:pt idx="16">
                    <c:v>0.47693849999999999</c:v>
                  </c:pt>
                  <c:pt idx="17">
                    <c:v>0.50628450000000003</c:v>
                  </c:pt>
                  <c:pt idx="18">
                    <c:v>0.51923949999999996</c:v>
                  </c:pt>
                  <c:pt idx="19">
                    <c:v>0.49628699999999998</c:v>
                  </c:pt>
                  <c:pt idx="20">
                    <c:v>0.482539</c:v>
                  </c:pt>
                  <c:pt idx="21">
                    <c:v>0.53374149999999998</c:v>
                  </c:pt>
                  <c:pt idx="22">
                    <c:v>0.52681100000000003</c:v>
                  </c:pt>
                  <c:pt idx="23">
                    <c:v>0.51759049999999995</c:v>
                  </c:pt>
                  <c:pt idx="24">
                    <c:v>0.52868850000000001</c:v>
                  </c:pt>
                  <c:pt idx="25">
                    <c:v>0.53431899999999999</c:v>
                  </c:pt>
                  <c:pt idx="26">
                    <c:v>0.54857299999999998</c:v>
                  </c:pt>
                  <c:pt idx="27">
                    <c:v>0.51786650000000001</c:v>
                  </c:pt>
                  <c:pt idx="28">
                    <c:v>0.51648749999999999</c:v>
                  </c:pt>
                  <c:pt idx="29">
                    <c:v>0.54411949999999998</c:v>
                  </c:pt>
                  <c:pt idx="30">
                    <c:v>0.548678</c:v>
                  </c:pt>
                  <c:pt idx="31">
                    <c:v>0.54405250000000005</c:v>
                  </c:pt>
                  <c:pt idx="32">
                    <c:v>0.53531949999999995</c:v>
                  </c:pt>
                  <c:pt idx="33">
                    <c:v>0.53276500000000004</c:v>
                  </c:pt>
                  <c:pt idx="34">
                    <c:v>0.55164349999999995</c:v>
                  </c:pt>
                  <c:pt idx="35">
                    <c:v>0.55267699999999997</c:v>
                  </c:pt>
                  <c:pt idx="36">
                    <c:v>0.52849250000000003</c:v>
                  </c:pt>
                  <c:pt idx="37">
                    <c:v>0.53745799999999999</c:v>
                  </c:pt>
                  <c:pt idx="38">
                    <c:v>0.58826299999999998</c:v>
                  </c:pt>
                  <c:pt idx="39">
                    <c:v>0.56097399999999997</c:v>
                  </c:pt>
                  <c:pt idx="40">
                    <c:v>0.54818350000000005</c:v>
                  </c:pt>
                  <c:pt idx="41">
                    <c:v>0.56060549999999998</c:v>
                  </c:pt>
                </c:numCache>
              </c:numRef>
            </c:plus>
            <c:minus>
              <c:numRef>
                <c:f>'D:\Booki\lab511\pomiary\2012-05-12_stabilizacja_sensl_s1020\[3d_wspolne.xls.xlsx]2012-05-12_15_49_49_3d_wspolne'!$A$6:$AP$6</c:f>
                <c:numCache>
                  <c:formatCode>General</c:formatCode>
                  <c:ptCount val="42"/>
                  <c:pt idx="0">
                    <c:v>0.54978700000000003</c:v>
                  </c:pt>
                  <c:pt idx="1">
                    <c:v>0.56878300000000004</c:v>
                  </c:pt>
                  <c:pt idx="2">
                    <c:v>0.52580950000000004</c:v>
                  </c:pt>
                  <c:pt idx="3">
                    <c:v>0.54520100000000005</c:v>
                  </c:pt>
                  <c:pt idx="4">
                    <c:v>0.49311949999999999</c:v>
                  </c:pt>
                  <c:pt idx="5">
                    <c:v>0.52495449999999999</c:v>
                  </c:pt>
                  <c:pt idx="6">
                    <c:v>0.494311</c:v>
                  </c:pt>
                  <c:pt idx="7">
                    <c:v>0.50803200000000004</c:v>
                  </c:pt>
                  <c:pt idx="8">
                    <c:v>0.54445650000000001</c:v>
                  </c:pt>
                  <c:pt idx="9">
                    <c:v>0.54475750000000001</c:v>
                  </c:pt>
                  <c:pt idx="10">
                    <c:v>0.52345699999999995</c:v>
                  </c:pt>
                  <c:pt idx="11">
                    <c:v>0.52543649999999997</c:v>
                  </c:pt>
                  <c:pt idx="12">
                    <c:v>0.47720299999999999</c:v>
                  </c:pt>
                  <c:pt idx="13">
                    <c:v>0.48564200000000002</c:v>
                  </c:pt>
                  <c:pt idx="14">
                    <c:v>0.51596399999999998</c:v>
                  </c:pt>
                  <c:pt idx="15">
                    <c:v>0.49735550000000001</c:v>
                  </c:pt>
                  <c:pt idx="16">
                    <c:v>0.47693849999999999</c:v>
                  </c:pt>
                  <c:pt idx="17">
                    <c:v>0.50628450000000003</c:v>
                  </c:pt>
                  <c:pt idx="18">
                    <c:v>0.51923949999999996</c:v>
                  </c:pt>
                  <c:pt idx="19">
                    <c:v>0.49628699999999998</c:v>
                  </c:pt>
                  <c:pt idx="20">
                    <c:v>0.482539</c:v>
                  </c:pt>
                  <c:pt idx="21">
                    <c:v>0.53374149999999998</c:v>
                  </c:pt>
                  <c:pt idx="22">
                    <c:v>0.52681100000000003</c:v>
                  </c:pt>
                  <c:pt idx="23">
                    <c:v>0.51759049999999995</c:v>
                  </c:pt>
                  <c:pt idx="24">
                    <c:v>0.52868850000000001</c:v>
                  </c:pt>
                  <c:pt idx="25">
                    <c:v>0.53431899999999999</c:v>
                  </c:pt>
                  <c:pt idx="26">
                    <c:v>0.54857299999999998</c:v>
                  </c:pt>
                  <c:pt idx="27">
                    <c:v>0.51786650000000001</c:v>
                  </c:pt>
                  <c:pt idx="28">
                    <c:v>0.51648749999999999</c:v>
                  </c:pt>
                  <c:pt idx="29">
                    <c:v>0.54411949999999998</c:v>
                  </c:pt>
                  <c:pt idx="30">
                    <c:v>0.548678</c:v>
                  </c:pt>
                  <c:pt idx="31">
                    <c:v>0.54405250000000005</c:v>
                  </c:pt>
                  <c:pt idx="32">
                    <c:v>0.53531949999999995</c:v>
                  </c:pt>
                  <c:pt idx="33">
                    <c:v>0.53276500000000004</c:v>
                  </c:pt>
                  <c:pt idx="34">
                    <c:v>0.55164349999999995</c:v>
                  </c:pt>
                  <c:pt idx="35">
                    <c:v>0.55267699999999997</c:v>
                  </c:pt>
                  <c:pt idx="36">
                    <c:v>0.52849250000000003</c:v>
                  </c:pt>
                  <c:pt idx="37">
                    <c:v>0.53745799999999999</c:v>
                  </c:pt>
                  <c:pt idx="38">
                    <c:v>0.58826299999999998</c:v>
                  </c:pt>
                  <c:pt idx="39">
                    <c:v>0.56097399999999997</c:v>
                  </c:pt>
                  <c:pt idx="40">
                    <c:v>0.54818350000000005</c:v>
                  </c:pt>
                  <c:pt idx="41">
                    <c:v>0.56060549999999998</c:v>
                  </c:pt>
                </c:numCache>
              </c:numRef>
            </c:minus>
          </c:errBars>
          <c:xVal>
            <c:numRef>
              <c:f>'2012-05-11_17_21_46_3d'!$B$1:$AP$1</c:f>
              <c:numCache>
                <c:formatCode>General</c:formatCode>
                <c:ptCount val="41"/>
                <c:pt idx="0">
                  <c:v>-1</c:v>
                </c:pt>
                <c:pt idx="1">
                  <c:v>0</c:v>
                </c:pt>
                <c:pt idx="2">
                  <c:v>1</c:v>
                </c:pt>
                <c:pt idx="3">
                  <c:v>2</c:v>
                </c:pt>
                <c:pt idx="4">
                  <c:v>3</c:v>
                </c:pt>
                <c:pt idx="5">
                  <c:v>4</c:v>
                </c:pt>
                <c:pt idx="6">
                  <c:v>5</c:v>
                </c:pt>
                <c:pt idx="7">
                  <c:v>6</c:v>
                </c:pt>
                <c:pt idx="8">
                  <c:v>7</c:v>
                </c:pt>
                <c:pt idx="9">
                  <c:v>8</c:v>
                </c:pt>
                <c:pt idx="10">
                  <c:v>9</c:v>
                </c:pt>
                <c:pt idx="11">
                  <c:v>10</c:v>
                </c:pt>
                <c:pt idx="12">
                  <c:v>11</c:v>
                </c:pt>
                <c:pt idx="13">
                  <c:v>12</c:v>
                </c:pt>
                <c:pt idx="14">
                  <c:v>13</c:v>
                </c:pt>
                <c:pt idx="15">
                  <c:v>14</c:v>
                </c:pt>
                <c:pt idx="16">
                  <c:v>15</c:v>
                </c:pt>
                <c:pt idx="17">
                  <c:v>16</c:v>
                </c:pt>
                <c:pt idx="18">
                  <c:v>17</c:v>
                </c:pt>
                <c:pt idx="19">
                  <c:v>18</c:v>
                </c:pt>
                <c:pt idx="20">
                  <c:v>19</c:v>
                </c:pt>
                <c:pt idx="21">
                  <c:v>20</c:v>
                </c:pt>
                <c:pt idx="22">
                  <c:v>21</c:v>
                </c:pt>
                <c:pt idx="23">
                  <c:v>22</c:v>
                </c:pt>
                <c:pt idx="24">
                  <c:v>23</c:v>
                </c:pt>
                <c:pt idx="25">
                  <c:v>24</c:v>
                </c:pt>
                <c:pt idx="26">
                  <c:v>25</c:v>
                </c:pt>
                <c:pt idx="27">
                  <c:v>26</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xVal>
          <c:yVal>
            <c:numRef>
              <c:f>'2012-05-11_17_21_46_3d'!$B$7:$AP$7</c:f>
              <c:numCache>
                <c:formatCode>General</c:formatCode>
                <c:ptCount val="41"/>
                <c:pt idx="0">
                  <c:v>109.8263</c:v>
                </c:pt>
                <c:pt idx="1">
                  <c:v>110.428763</c:v>
                </c:pt>
                <c:pt idx="2">
                  <c:v>110.451882</c:v>
                </c:pt>
                <c:pt idx="3">
                  <c:v>109.87087099999999</c:v>
                </c:pt>
                <c:pt idx="4">
                  <c:v>110.502866</c:v>
                </c:pt>
                <c:pt idx="5">
                  <c:v>110.47732999999999</c:v>
                </c:pt>
                <c:pt idx="6">
                  <c:v>110.570576</c:v>
                </c:pt>
                <c:pt idx="7">
                  <c:v>109.896407</c:v>
                </c:pt>
                <c:pt idx="8">
                  <c:v>110.64815400000001</c:v>
                </c:pt>
                <c:pt idx="9">
                  <c:v>110.58545599999999</c:v>
                </c:pt>
                <c:pt idx="10">
                  <c:v>109.713947</c:v>
                </c:pt>
                <c:pt idx="11">
                  <c:v>110.95017799999999</c:v>
                </c:pt>
                <c:pt idx="12">
                  <c:v>109.147576</c:v>
                </c:pt>
                <c:pt idx="13">
                  <c:v>109.246021</c:v>
                </c:pt>
                <c:pt idx="14">
                  <c:v>109.159386</c:v>
                </c:pt>
                <c:pt idx="15">
                  <c:v>109.04047</c:v>
                </c:pt>
                <c:pt idx="16">
                  <c:v>109.47847899999999</c:v>
                </c:pt>
                <c:pt idx="17">
                  <c:v>109.762581</c:v>
                </c:pt>
                <c:pt idx="18">
                  <c:v>109.302536</c:v>
                </c:pt>
                <c:pt idx="19">
                  <c:v>110.5938</c:v>
                </c:pt>
                <c:pt idx="20">
                  <c:v>109.87773</c:v>
                </c:pt>
                <c:pt idx="21">
                  <c:v>110.59281799999999</c:v>
                </c:pt>
                <c:pt idx="22">
                  <c:v>109.83387399999999</c:v>
                </c:pt>
                <c:pt idx="23">
                  <c:v>110.29481800000001</c:v>
                </c:pt>
                <c:pt idx="24">
                  <c:v>110.445657</c:v>
                </c:pt>
                <c:pt idx="25">
                  <c:v>109.702324</c:v>
                </c:pt>
                <c:pt idx="26">
                  <c:v>109.555944</c:v>
                </c:pt>
                <c:pt idx="27">
                  <c:v>109.40231799999999</c:v>
                </c:pt>
                <c:pt idx="28">
                  <c:v>109.965412</c:v>
                </c:pt>
                <c:pt idx="29">
                  <c:v>109.616657</c:v>
                </c:pt>
                <c:pt idx="30">
                  <c:v>110.091325</c:v>
                </c:pt>
                <c:pt idx="31">
                  <c:v>109.55586</c:v>
                </c:pt>
                <c:pt idx="32">
                  <c:v>109.50563699999999</c:v>
                </c:pt>
                <c:pt idx="33">
                  <c:v>109.53871700000001</c:v>
                </c:pt>
                <c:pt idx="34">
                  <c:v>109.269896</c:v>
                </c:pt>
                <c:pt idx="35">
                  <c:v>109.46645100000001</c:v>
                </c:pt>
                <c:pt idx="36">
                  <c:v>109.822579</c:v>
                </c:pt>
                <c:pt idx="37">
                  <c:v>109.46153200000001</c:v>
                </c:pt>
                <c:pt idx="38">
                  <c:v>110.04342800000001</c:v>
                </c:pt>
                <c:pt idx="39">
                  <c:v>109.909792</c:v>
                </c:pt>
                <c:pt idx="40">
                  <c:v>110.392526</c:v>
                </c:pt>
              </c:numCache>
            </c:numRef>
          </c:yVal>
          <c:smooth val="0"/>
        </c:ser>
        <c:ser>
          <c:idx val="1"/>
          <c:order val="1"/>
          <c:tx>
            <c:v>Mean Gain</c:v>
          </c:tx>
          <c:spPr>
            <a:ln w="38100">
              <a:solidFill>
                <a:srgbClr val="FF0000"/>
              </a:solidFill>
              <a:prstDash val="solid"/>
            </a:ln>
          </c:spPr>
          <c:marker>
            <c:symbol val="none"/>
          </c:marker>
          <c:errBars>
            <c:errDir val="x"/>
            <c:errBarType val="both"/>
            <c:errValType val="stdDev"/>
            <c:noEndCap val="0"/>
            <c:val val="1"/>
          </c:errBars>
          <c:errBars>
            <c:errDir val="y"/>
            <c:errBarType val="both"/>
            <c:errValType val="stdDev"/>
            <c:noEndCap val="0"/>
            <c:val val="1"/>
          </c:errBars>
          <c:xVal>
            <c:numRef>
              <c:f>'2012-05-11_17_21_46_3d'!$B$1:$AP$1</c:f>
              <c:numCache>
                <c:formatCode>General</c:formatCode>
                <c:ptCount val="41"/>
                <c:pt idx="0">
                  <c:v>-1</c:v>
                </c:pt>
                <c:pt idx="1">
                  <c:v>0</c:v>
                </c:pt>
                <c:pt idx="2">
                  <c:v>1</c:v>
                </c:pt>
                <c:pt idx="3">
                  <c:v>2</c:v>
                </c:pt>
                <c:pt idx="4">
                  <c:v>3</c:v>
                </c:pt>
                <c:pt idx="5">
                  <c:v>4</c:v>
                </c:pt>
                <c:pt idx="6">
                  <c:v>5</c:v>
                </c:pt>
                <c:pt idx="7">
                  <c:v>6</c:v>
                </c:pt>
                <c:pt idx="8">
                  <c:v>7</c:v>
                </c:pt>
                <c:pt idx="9">
                  <c:v>8</c:v>
                </c:pt>
                <c:pt idx="10">
                  <c:v>9</c:v>
                </c:pt>
                <c:pt idx="11">
                  <c:v>10</c:v>
                </c:pt>
                <c:pt idx="12">
                  <c:v>11</c:v>
                </c:pt>
                <c:pt idx="13">
                  <c:v>12</c:v>
                </c:pt>
                <c:pt idx="14">
                  <c:v>13</c:v>
                </c:pt>
                <c:pt idx="15">
                  <c:v>14</c:v>
                </c:pt>
                <c:pt idx="16">
                  <c:v>15</c:v>
                </c:pt>
                <c:pt idx="17">
                  <c:v>16</c:v>
                </c:pt>
                <c:pt idx="18">
                  <c:v>17</c:v>
                </c:pt>
                <c:pt idx="19">
                  <c:v>18</c:v>
                </c:pt>
                <c:pt idx="20">
                  <c:v>19</c:v>
                </c:pt>
                <c:pt idx="21">
                  <c:v>20</c:v>
                </c:pt>
                <c:pt idx="22">
                  <c:v>21</c:v>
                </c:pt>
                <c:pt idx="23">
                  <c:v>22</c:v>
                </c:pt>
                <c:pt idx="24">
                  <c:v>23</c:v>
                </c:pt>
                <c:pt idx="25">
                  <c:v>24</c:v>
                </c:pt>
                <c:pt idx="26">
                  <c:v>25</c:v>
                </c:pt>
                <c:pt idx="27">
                  <c:v>26</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xVal>
          <c:yVal>
            <c:numRef>
              <c:f>'2012-05-11_17_21_46_3d'!$B$8:$AP$8</c:f>
              <c:numCache>
                <c:formatCode>General</c:formatCode>
                <c:ptCount val="41"/>
                <c:pt idx="0">
                  <c:v>109.90241156097561</c:v>
                </c:pt>
                <c:pt idx="1">
                  <c:v>109.90241156097561</c:v>
                </c:pt>
                <c:pt idx="2">
                  <c:v>109.90241156097561</c:v>
                </c:pt>
                <c:pt idx="3">
                  <c:v>109.90241156097561</c:v>
                </c:pt>
                <c:pt idx="4">
                  <c:v>109.90241156097561</c:v>
                </c:pt>
                <c:pt idx="5">
                  <c:v>109.90241156097561</c:v>
                </c:pt>
                <c:pt idx="6">
                  <c:v>109.90241156097561</c:v>
                </c:pt>
                <c:pt idx="7">
                  <c:v>109.90241156097561</c:v>
                </c:pt>
                <c:pt idx="8">
                  <c:v>109.90241156097561</c:v>
                </c:pt>
                <c:pt idx="9">
                  <c:v>109.90241156097561</c:v>
                </c:pt>
                <c:pt idx="10">
                  <c:v>109.90241156097561</c:v>
                </c:pt>
                <c:pt idx="11">
                  <c:v>109.90241156097561</c:v>
                </c:pt>
                <c:pt idx="12">
                  <c:v>109.90241156097561</c:v>
                </c:pt>
                <c:pt idx="13">
                  <c:v>109.90241156097561</c:v>
                </c:pt>
                <c:pt idx="14">
                  <c:v>109.90241156097561</c:v>
                </c:pt>
                <c:pt idx="15">
                  <c:v>109.90241156097561</c:v>
                </c:pt>
                <c:pt idx="16">
                  <c:v>109.90241156097561</c:v>
                </c:pt>
                <c:pt idx="17">
                  <c:v>109.90241156097561</c:v>
                </c:pt>
                <c:pt idx="18">
                  <c:v>109.90241156097561</c:v>
                </c:pt>
                <c:pt idx="19">
                  <c:v>109.90241156097561</c:v>
                </c:pt>
                <c:pt idx="20">
                  <c:v>109.90241156097561</c:v>
                </c:pt>
                <c:pt idx="21">
                  <c:v>109.90241156097561</c:v>
                </c:pt>
                <c:pt idx="22">
                  <c:v>109.90241156097561</c:v>
                </c:pt>
                <c:pt idx="23">
                  <c:v>109.90241156097561</c:v>
                </c:pt>
                <c:pt idx="24">
                  <c:v>109.90241156097561</c:v>
                </c:pt>
                <c:pt idx="25">
                  <c:v>109.90241156097561</c:v>
                </c:pt>
                <c:pt idx="26">
                  <c:v>109.90241156097561</c:v>
                </c:pt>
                <c:pt idx="27">
                  <c:v>109.90241156097561</c:v>
                </c:pt>
                <c:pt idx="28">
                  <c:v>109.90241156097561</c:v>
                </c:pt>
                <c:pt idx="29">
                  <c:v>109.90241156097561</c:v>
                </c:pt>
                <c:pt idx="30">
                  <c:v>109.90241156097561</c:v>
                </c:pt>
                <c:pt idx="31">
                  <c:v>109.90241156097561</c:v>
                </c:pt>
                <c:pt idx="32">
                  <c:v>109.90241156097561</c:v>
                </c:pt>
                <c:pt idx="33">
                  <c:v>109.90241156097561</c:v>
                </c:pt>
                <c:pt idx="34">
                  <c:v>109.90241156097561</c:v>
                </c:pt>
                <c:pt idx="35">
                  <c:v>109.90241156097561</c:v>
                </c:pt>
                <c:pt idx="36">
                  <c:v>109.90241156097561</c:v>
                </c:pt>
                <c:pt idx="37">
                  <c:v>109.90241156097561</c:v>
                </c:pt>
                <c:pt idx="38">
                  <c:v>109.90241156097561</c:v>
                </c:pt>
                <c:pt idx="39">
                  <c:v>109.90241156097561</c:v>
                </c:pt>
                <c:pt idx="40">
                  <c:v>109.90241156097561</c:v>
                </c:pt>
              </c:numCache>
            </c:numRef>
          </c:yVal>
          <c:smooth val="0"/>
        </c:ser>
        <c:dLbls>
          <c:showLegendKey val="0"/>
          <c:showVal val="0"/>
          <c:showCatName val="0"/>
          <c:showSerName val="0"/>
          <c:showPercent val="0"/>
          <c:showBubbleSize val="0"/>
        </c:dLbls>
        <c:axId val="116283008"/>
        <c:axId val="116283584"/>
      </c:scatterChart>
      <c:valAx>
        <c:axId val="116283008"/>
        <c:scaling>
          <c:orientation val="minMax"/>
          <c:max val="40"/>
          <c:min val="0"/>
        </c:scaling>
        <c:delete val="0"/>
        <c:axPos val="b"/>
        <c:majorGridlines/>
        <c:title>
          <c:tx>
            <c:rich>
              <a:bodyPr/>
              <a:lstStyle/>
              <a:p>
                <a:pPr>
                  <a:defRPr sz="2000"/>
                </a:pPr>
                <a:r>
                  <a:rPr lang="pl-PL" sz="2000"/>
                  <a:t>Temperature, °C</a:t>
                </a:r>
              </a:p>
            </c:rich>
          </c:tx>
          <c:layout>
            <c:manualLayout>
              <c:xMode val="edge"/>
              <c:yMode val="edge"/>
              <c:x val="0.42941925528539704"/>
              <c:y val="0.8091176437581693"/>
            </c:manualLayout>
          </c:layout>
          <c:overlay val="0"/>
        </c:title>
        <c:numFmt formatCode="General" sourceLinked="1"/>
        <c:majorTickMark val="none"/>
        <c:minorTickMark val="none"/>
        <c:tickLblPos val="nextTo"/>
        <c:txPr>
          <a:bodyPr/>
          <a:lstStyle/>
          <a:p>
            <a:pPr>
              <a:defRPr sz="1400"/>
            </a:pPr>
            <a:endParaRPr lang="pl-PL"/>
          </a:p>
        </c:txPr>
        <c:crossAx val="116283584"/>
        <c:crosses val="autoZero"/>
        <c:crossBetween val="midCat"/>
      </c:valAx>
      <c:valAx>
        <c:axId val="116283584"/>
        <c:scaling>
          <c:orientation val="minMax"/>
          <c:max val="120"/>
          <c:min val="100"/>
        </c:scaling>
        <c:delete val="0"/>
        <c:axPos val="l"/>
        <c:majorGridlines/>
        <c:title>
          <c:tx>
            <c:rich>
              <a:bodyPr/>
              <a:lstStyle/>
              <a:p>
                <a:pPr>
                  <a:defRPr sz="2000"/>
                </a:pPr>
                <a:r>
                  <a:rPr lang="pl-PL" sz="2000"/>
                  <a:t>Gain per Photon, mV</a:t>
                </a:r>
              </a:p>
            </c:rich>
          </c:tx>
          <c:layout>
            <c:manualLayout>
              <c:xMode val="edge"/>
              <c:yMode val="edge"/>
              <c:x val="6.1847785124118865E-3"/>
              <c:y val="0.12719213871775181"/>
            </c:manualLayout>
          </c:layout>
          <c:overlay val="0"/>
        </c:title>
        <c:numFmt formatCode="General" sourceLinked="1"/>
        <c:majorTickMark val="none"/>
        <c:minorTickMark val="none"/>
        <c:tickLblPos val="nextTo"/>
        <c:txPr>
          <a:bodyPr/>
          <a:lstStyle/>
          <a:p>
            <a:pPr>
              <a:defRPr sz="1400"/>
            </a:pPr>
            <a:endParaRPr lang="pl-PL"/>
          </a:p>
        </c:txPr>
        <c:crossAx val="116283008"/>
        <c:crosses val="autoZero"/>
        <c:crossBetween val="midCat"/>
        <c:majorUnit val="5"/>
      </c:valAx>
    </c:plotArea>
    <c:legend>
      <c:legendPos val="b"/>
      <c:layout>
        <c:manualLayout>
          <c:xMode val="edge"/>
          <c:yMode val="edge"/>
          <c:x val="0.05"/>
          <c:y val="0.90592438937810571"/>
          <c:w val="0.86703296703296695"/>
          <c:h val="7.1572097770380302E-2"/>
        </c:manualLayout>
      </c:layout>
      <c:overlay val="0"/>
      <c:txPr>
        <a:bodyPr/>
        <a:lstStyle/>
        <a:p>
          <a:pPr>
            <a:defRPr sz="1600"/>
          </a:pPr>
          <a:endParaRPr lang="pl-PL"/>
        </a:p>
      </c:txPr>
    </c:legend>
    <c:plotVisOnly val="1"/>
    <c:dispBlanksAs val="gap"/>
    <c:showDLblsOverMax val="0"/>
  </c:chart>
  <c:spPr>
    <a:effectLst>
      <a:glow rad="63500">
        <a:schemeClr val="accent1">
          <a:satMod val="175000"/>
          <a:alpha val="40000"/>
        </a:schemeClr>
      </a:glow>
      <a:outerShdw blurRad="50800" dist="38100" dir="2700000" algn="tl" rotWithShape="0">
        <a:prstClr val="black">
          <a:alpha val="40000"/>
        </a:prstClr>
      </a:outerShdw>
    </a:effectLst>
  </c:spPr>
  <c:txPr>
    <a:bodyPr/>
    <a:lstStyle/>
    <a:p>
      <a:pPr>
        <a:defRPr sz="1200"/>
      </a:pPr>
      <a:endParaRPr lang="pl-PL"/>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pl-PL" sz="2000"/>
              <a:t>Hamamatsu 100U 698</a:t>
            </a:r>
          </a:p>
        </c:rich>
      </c:tx>
      <c:layout>
        <c:manualLayout>
          <c:xMode val="edge"/>
          <c:yMode val="edge"/>
          <c:x val="0.34353941334256294"/>
          <c:y val="3.7505854752523378E-3"/>
        </c:manualLayout>
      </c:layout>
      <c:overlay val="0"/>
    </c:title>
    <c:autoTitleDeleted val="0"/>
    <c:plotArea>
      <c:layout>
        <c:manualLayout>
          <c:layoutTarget val="inner"/>
          <c:xMode val="edge"/>
          <c:yMode val="edge"/>
          <c:x val="0.12243301318104467"/>
          <c:y val="9.1139522370322773E-2"/>
          <c:w val="0.84628493553690409"/>
          <c:h val="0.60852688224756357"/>
        </c:manualLayout>
      </c:layout>
      <c:scatterChart>
        <c:scatterStyle val="lineMarker"/>
        <c:varyColors val="0"/>
        <c:ser>
          <c:idx val="0"/>
          <c:order val="0"/>
          <c:tx>
            <c:v>Gain with Determination Error</c:v>
          </c:tx>
          <c:spPr>
            <a:ln w="66675">
              <a:noFill/>
            </a:ln>
          </c:spPr>
          <c:marker>
            <c:symbol val="diamond"/>
            <c:size val="8"/>
          </c:marker>
          <c:errBars>
            <c:errDir val="y"/>
            <c:errBarType val="both"/>
            <c:errValType val="cust"/>
            <c:noEndCap val="0"/>
            <c:plus>
              <c:numRef>
                <c:f>'D:\Booki\lab511\pomiary\2012-05-12_stabilizacja_sensl_s1020\[3d_wspolne.xls.xlsx]2012-05-12_15_49_49_3d_wspolne'!$A$6:$AP$6</c:f>
                <c:numCache>
                  <c:formatCode>General</c:formatCode>
                  <c:ptCount val="42"/>
                  <c:pt idx="0">
                    <c:v>0.54978700000000003</c:v>
                  </c:pt>
                  <c:pt idx="1">
                    <c:v>0.56878300000000004</c:v>
                  </c:pt>
                  <c:pt idx="2">
                    <c:v>0.52580950000000004</c:v>
                  </c:pt>
                  <c:pt idx="3">
                    <c:v>0.54520100000000005</c:v>
                  </c:pt>
                  <c:pt idx="4">
                    <c:v>0.49311949999999999</c:v>
                  </c:pt>
                  <c:pt idx="5">
                    <c:v>0.52495449999999999</c:v>
                  </c:pt>
                  <c:pt idx="6">
                    <c:v>0.494311</c:v>
                  </c:pt>
                  <c:pt idx="7">
                    <c:v>0.50803200000000004</c:v>
                  </c:pt>
                  <c:pt idx="8">
                    <c:v>0.54445650000000001</c:v>
                  </c:pt>
                  <c:pt idx="9">
                    <c:v>0.54475750000000001</c:v>
                  </c:pt>
                  <c:pt idx="10">
                    <c:v>0.52345699999999995</c:v>
                  </c:pt>
                  <c:pt idx="11">
                    <c:v>0.52543649999999997</c:v>
                  </c:pt>
                  <c:pt idx="12">
                    <c:v>0.47720299999999999</c:v>
                  </c:pt>
                  <c:pt idx="13">
                    <c:v>0.48564200000000002</c:v>
                  </c:pt>
                  <c:pt idx="14">
                    <c:v>0.51596399999999998</c:v>
                  </c:pt>
                  <c:pt idx="15">
                    <c:v>0.49735550000000001</c:v>
                  </c:pt>
                  <c:pt idx="16">
                    <c:v>0.47693849999999999</c:v>
                  </c:pt>
                  <c:pt idx="17">
                    <c:v>0.50628450000000003</c:v>
                  </c:pt>
                  <c:pt idx="18">
                    <c:v>0.51923949999999996</c:v>
                  </c:pt>
                  <c:pt idx="19">
                    <c:v>0.49628699999999998</c:v>
                  </c:pt>
                  <c:pt idx="20">
                    <c:v>0.482539</c:v>
                  </c:pt>
                  <c:pt idx="21">
                    <c:v>0.53374149999999998</c:v>
                  </c:pt>
                  <c:pt idx="22">
                    <c:v>0.52681100000000003</c:v>
                  </c:pt>
                  <c:pt idx="23">
                    <c:v>0.51759049999999995</c:v>
                  </c:pt>
                  <c:pt idx="24">
                    <c:v>0.52868850000000001</c:v>
                  </c:pt>
                  <c:pt idx="25">
                    <c:v>0.53431899999999999</c:v>
                  </c:pt>
                  <c:pt idx="26">
                    <c:v>0.54857299999999998</c:v>
                  </c:pt>
                  <c:pt idx="27">
                    <c:v>0.51786650000000001</c:v>
                  </c:pt>
                  <c:pt idx="28">
                    <c:v>0.51648749999999999</c:v>
                  </c:pt>
                  <c:pt idx="29">
                    <c:v>0.54411949999999998</c:v>
                  </c:pt>
                  <c:pt idx="30">
                    <c:v>0.548678</c:v>
                  </c:pt>
                  <c:pt idx="31">
                    <c:v>0.54405250000000005</c:v>
                  </c:pt>
                  <c:pt idx="32">
                    <c:v>0.53531949999999995</c:v>
                  </c:pt>
                  <c:pt idx="33">
                    <c:v>0.53276500000000004</c:v>
                  </c:pt>
                  <c:pt idx="34">
                    <c:v>0.55164349999999995</c:v>
                  </c:pt>
                  <c:pt idx="35">
                    <c:v>0.55267699999999997</c:v>
                  </c:pt>
                  <c:pt idx="36">
                    <c:v>0.52849250000000003</c:v>
                  </c:pt>
                  <c:pt idx="37">
                    <c:v>0.53745799999999999</c:v>
                  </c:pt>
                  <c:pt idx="38">
                    <c:v>0.58826299999999998</c:v>
                  </c:pt>
                  <c:pt idx="39">
                    <c:v>0.56097399999999997</c:v>
                  </c:pt>
                  <c:pt idx="40">
                    <c:v>0.54818350000000005</c:v>
                  </c:pt>
                  <c:pt idx="41">
                    <c:v>0.56060549999999998</c:v>
                  </c:pt>
                </c:numCache>
              </c:numRef>
            </c:plus>
            <c:minus>
              <c:numRef>
                <c:f>'D:\Booki\lab511\pomiary\2012-05-12_stabilizacja_sensl_s1020\[3d_wspolne.xls.xlsx]2012-05-12_15_49_49_3d_wspolne'!$A$6:$AP$6</c:f>
                <c:numCache>
                  <c:formatCode>General</c:formatCode>
                  <c:ptCount val="42"/>
                  <c:pt idx="0">
                    <c:v>0.54978700000000003</c:v>
                  </c:pt>
                  <c:pt idx="1">
                    <c:v>0.56878300000000004</c:v>
                  </c:pt>
                  <c:pt idx="2">
                    <c:v>0.52580950000000004</c:v>
                  </c:pt>
                  <c:pt idx="3">
                    <c:v>0.54520100000000005</c:v>
                  </c:pt>
                  <c:pt idx="4">
                    <c:v>0.49311949999999999</c:v>
                  </c:pt>
                  <c:pt idx="5">
                    <c:v>0.52495449999999999</c:v>
                  </c:pt>
                  <c:pt idx="6">
                    <c:v>0.494311</c:v>
                  </c:pt>
                  <c:pt idx="7">
                    <c:v>0.50803200000000004</c:v>
                  </c:pt>
                  <c:pt idx="8">
                    <c:v>0.54445650000000001</c:v>
                  </c:pt>
                  <c:pt idx="9">
                    <c:v>0.54475750000000001</c:v>
                  </c:pt>
                  <c:pt idx="10">
                    <c:v>0.52345699999999995</c:v>
                  </c:pt>
                  <c:pt idx="11">
                    <c:v>0.52543649999999997</c:v>
                  </c:pt>
                  <c:pt idx="12">
                    <c:v>0.47720299999999999</c:v>
                  </c:pt>
                  <c:pt idx="13">
                    <c:v>0.48564200000000002</c:v>
                  </c:pt>
                  <c:pt idx="14">
                    <c:v>0.51596399999999998</c:v>
                  </c:pt>
                  <c:pt idx="15">
                    <c:v>0.49735550000000001</c:v>
                  </c:pt>
                  <c:pt idx="16">
                    <c:v>0.47693849999999999</c:v>
                  </c:pt>
                  <c:pt idx="17">
                    <c:v>0.50628450000000003</c:v>
                  </c:pt>
                  <c:pt idx="18">
                    <c:v>0.51923949999999996</c:v>
                  </c:pt>
                  <c:pt idx="19">
                    <c:v>0.49628699999999998</c:v>
                  </c:pt>
                  <c:pt idx="20">
                    <c:v>0.482539</c:v>
                  </c:pt>
                  <c:pt idx="21">
                    <c:v>0.53374149999999998</c:v>
                  </c:pt>
                  <c:pt idx="22">
                    <c:v>0.52681100000000003</c:v>
                  </c:pt>
                  <c:pt idx="23">
                    <c:v>0.51759049999999995</c:v>
                  </c:pt>
                  <c:pt idx="24">
                    <c:v>0.52868850000000001</c:v>
                  </c:pt>
                  <c:pt idx="25">
                    <c:v>0.53431899999999999</c:v>
                  </c:pt>
                  <c:pt idx="26">
                    <c:v>0.54857299999999998</c:v>
                  </c:pt>
                  <c:pt idx="27">
                    <c:v>0.51786650000000001</c:v>
                  </c:pt>
                  <c:pt idx="28">
                    <c:v>0.51648749999999999</c:v>
                  </c:pt>
                  <c:pt idx="29">
                    <c:v>0.54411949999999998</c:v>
                  </c:pt>
                  <c:pt idx="30">
                    <c:v>0.548678</c:v>
                  </c:pt>
                  <c:pt idx="31">
                    <c:v>0.54405250000000005</c:v>
                  </c:pt>
                  <c:pt idx="32">
                    <c:v>0.53531949999999995</c:v>
                  </c:pt>
                  <c:pt idx="33">
                    <c:v>0.53276500000000004</c:v>
                  </c:pt>
                  <c:pt idx="34">
                    <c:v>0.55164349999999995</c:v>
                  </c:pt>
                  <c:pt idx="35">
                    <c:v>0.55267699999999997</c:v>
                  </c:pt>
                  <c:pt idx="36">
                    <c:v>0.52849250000000003</c:v>
                  </c:pt>
                  <c:pt idx="37">
                    <c:v>0.53745799999999999</c:v>
                  </c:pt>
                  <c:pt idx="38">
                    <c:v>0.58826299999999998</c:v>
                  </c:pt>
                  <c:pt idx="39">
                    <c:v>0.56097399999999997</c:v>
                  </c:pt>
                  <c:pt idx="40">
                    <c:v>0.54818350000000005</c:v>
                  </c:pt>
                  <c:pt idx="41">
                    <c:v>0.56060549999999998</c:v>
                  </c:pt>
                </c:numCache>
              </c:numRef>
            </c:minus>
          </c:errBars>
          <c:xVal>
            <c:numRef>
              <c:f>'2012-05-10_16_56_16_3d2'!$A$1:$AM$1</c:f>
              <c:numCache>
                <c:formatCode>General</c:formatCode>
                <c:ptCount val="39"/>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23</c:v>
                </c:pt>
                <c:pt idx="21">
                  <c:v>24</c:v>
                </c:pt>
                <c:pt idx="22">
                  <c:v>25</c:v>
                </c:pt>
                <c:pt idx="23">
                  <c:v>26</c:v>
                </c:pt>
                <c:pt idx="24">
                  <c:v>27</c:v>
                </c:pt>
                <c:pt idx="25">
                  <c:v>28</c:v>
                </c:pt>
                <c:pt idx="26">
                  <c:v>29</c:v>
                </c:pt>
                <c:pt idx="27">
                  <c:v>30</c:v>
                </c:pt>
                <c:pt idx="28">
                  <c:v>31</c:v>
                </c:pt>
                <c:pt idx="29">
                  <c:v>32</c:v>
                </c:pt>
                <c:pt idx="30">
                  <c:v>33</c:v>
                </c:pt>
                <c:pt idx="31">
                  <c:v>34</c:v>
                </c:pt>
                <c:pt idx="32">
                  <c:v>35</c:v>
                </c:pt>
                <c:pt idx="33">
                  <c:v>36</c:v>
                </c:pt>
                <c:pt idx="34">
                  <c:v>37</c:v>
                </c:pt>
                <c:pt idx="35">
                  <c:v>38</c:v>
                </c:pt>
                <c:pt idx="36">
                  <c:v>39</c:v>
                </c:pt>
                <c:pt idx="37">
                  <c:v>40</c:v>
                </c:pt>
                <c:pt idx="38">
                  <c:v>41</c:v>
                </c:pt>
              </c:numCache>
            </c:numRef>
          </c:xVal>
          <c:yVal>
            <c:numRef>
              <c:f>'2012-05-10_16_56_16_3d2'!$A$7:$AM$7</c:f>
              <c:numCache>
                <c:formatCode>General</c:formatCode>
                <c:ptCount val="39"/>
                <c:pt idx="0">
                  <c:v>110.02103700000001</c:v>
                </c:pt>
                <c:pt idx="1">
                  <c:v>110.525682</c:v>
                </c:pt>
                <c:pt idx="2">
                  <c:v>110.623726</c:v>
                </c:pt>
                <c:pt idx="3">
                  <c:v>110.40767200000001</c:v>
                </c:pt>
                <c:pt idx="4">
                  <c:v>109.826694</c:v>
                </c:pt>
                <c:pt idx="5">
                  <c:v>110.184961</c:v>
                </c:pt>
                <c:pt idx="6">
                  <c:v>110.000986</c:v>
                </c:pt>
                <c:pt idx="7">
                  <c:v>110.631861</c:v>
                </c:pt>
                <c:pt idx="8">
                  <c:v>109.95850299999999</c:v>
                </c:pt>
                <c:pt idx="9">
                  <c:v>110.326446</c:v>
                </c:pt>
                <c:pt idx="10">
                  <c:v>109.735063</c:v>
                </c:pt>
                <c:pt idx="11">
                  <c:v>110.29643900000001</c:v>
                </c:pt>
                <c:pt idx="12">
                  <c:v>110.370985</c:v>
                </c:pt>
                <c:pt idx="13">
                  <c:v>109.974816</c:v>
                </c:pt>
                <c:pt idx="14">
                  <c:v>110.209103</c:v>
                </c:pt>
                <c:pt idx="15">
                  <c:v>109.52451499999999</c:v>
                </c:pt>
                <c:pt idx="16">
                  <c:v>109.346372</c:v>
                </c:pt>
                <c:pt idx="17">
                  <c:v>109.61278</c:v>
                </c:pt>
                <c:pt idx="18">
                  <c:v>109.72871600000001</c:v>
                </c:pt>
                <c:pt idx="19">
                  <c:v>109.330427</c:v>
                </c:pt>
                <c:pt idx="20">
                  <c:v>110.152506</c:v>
                </c:pt>
                <c:pt idx="21">
                  <c:v>109.489081</c:v>
                </c:pt>
                <c:pt idx="22">
                  <c:v>109.432783</c:v>
                </c:pt>
                <c:pt idx="23">
                  <c:v>109.76004399999999</c:v>
                </c:pt>
                <c:pt idx="24">
                  <c:v>109.99372700000001</c:v>
                </c:pt>
                <c:pt idx="25">
                  <c:v>110.637096</c:v>
                </c:pt>
                <c:pt idx="26">
                  <c:v>111.034381</c:v>
                </c:pt>
                <c:pt idx="27">
                  <c:v>110.759518</c:v>
                </c:pt>
                <c:pt idx="28">
                  <c:v>110.890173</c:v>
                </c:pt>
                <c:pt idx="29">
                  <c:v>110.550927</c:v>
                </c:pt>
                <c:pt idx="30">
                  <c:v>109.719711</c:v>
                </c:pt>
                <c:pt idx="31">
                  <c:v>110.788292</c:v>
                </c:pt>
                <c:pt idx="32">
                  <c:v>111.16230400000001</c:v>
                </c:pt>
                <c:pt idx="33">
                  <c:v>110.59908299999999</c:v>
                </c:pt>
                <c:pt idx="34">
                  <c:v>110.286967</c:v>
                </c:pt>
                <c:pt idx="35">
                  <c:v>109.802847</c:v>
                </c:pt>
                <c:pt idx="36">
                  <c:v>109.85986</c:v>
                </c:pt>
                <c:pt idx="37">
                  <c:v>110.79464299999999</c:v>
                </c:pt>
                <c:pt idx="38">
                  <c:v>109.984611</c:v>
                </c:pt>
              </c:numCache>
            </c:numRef>
          </c:yVal>
          <c:smooth val="0"/>
        </c:ser>
        <c:ser>
          <c:idx val="1"/>
          <c:order val="1"/>
          <c:tx>
            <c:v>Mean Gain</c:v>
          </c:tx>
          <c:spPr>
            <a:ln w="38100">
              <a:solidFill>
                <a:srgbClr val="FF0000"/>
              </a:solidFill>
            </a:ln>
          </c:spPr>
          <c:marker>
            <c:symbol val="none"/>
          </c:marker>
          <c:errBars>
            <c:errDir val="x"/>
            <c:errBarType val="both"/>
            <c:errValType val="stdDev"/>
            <c:noEndCap val="0"/>
            <c:val val="1"/>
          </c:errBars>
          <c:errBars>
            <c:errDir val="y"/>
            <c:errBarType val="both"/>
            <c:errValType val="stdDev"/>
            <c:noEndCap val="0"/>
            <c:val val="1"/>
          </c:errBars>
          <c:xVal>
            <c:numRef>
              <c:f>'2012-05-10_16_56_16_3d2'!$A$1:$AM$1</c:f>
              <c:numCache>
                <c:formatCode>General</c:formatCode>
                <c:ptCount val="39"/>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23</c:v>
                </c:pt>
                <c:pt idx="21">
                  <c:v>24</c:v>
                </c:pt>
                <c:pt idx="22">
                  <c:v>25</c:v>
                </c:pt>
                <c:pt idx="23">
                  <c:v>26</c:v>
                </c:pt>
                <c:pt idx="24">
                  <c:v>27</c:v>
                </c:pt>
                <c:pt idx="25">
                  <c:v>28</c:v>
                </c:pt>
                <c:pt idx="26">
                  <c:v>29</c:v>
                </c:pt>
                <c:pt idx="27">
                  <c:v>30</c:v>
                </c:pt>
                <c:pt idx="28">
                  <c:v>31</c:v>
                </c:pt>
                <c:pt idx="29">
                  <c:v>32</c:v>
                </c:pt>
                <c:pt idx="30">
                  <c:v>33</c:v>
                </c:pt>
                <c:pt idx="31">
                  <c:v>34</c:v>
                </c:pt>
                <c:pt idx="32">
                  <c:v>35</c:v>
                </c:pt>
                <c:pt idx="33">
                  <c:v>36</c:v>
                </c:pt>
                <c:pt idx="34">
                  <c:v>37</c:v>
                </c:pt>
                <c:pt idx="35">
                  <c:v>38</c:v>
                </c:pt>
                <c:pt idx="36">
                  <c:v>39</c:v>
                </c:pt>
                <c:pt idx="37">
                  <c:v>40</c:v>
                </c:pt>
                <c:pt idx="38">
                  <c:v>41</c:v>
                </c:pt>
              </c:numCache>
            </c:numRef>
          </c:xVal>
          <c:yVal>
            <c:numRef>
              <c:f>'2012-05-10_16_56_16_3d2'!$A$9:$AM$9</c:f>
              <c:numCache>
                <c:formatCode>General</c:formatCode>
                <c:ptCount val="39"/>
                <c:pt idx="0">
                  <c:v>110.16244456410256</c:v>
                </c:pt>
                <c:pt idx="1">
                  <c:v>110.16244456410256</c:v>
                </c:pt>
                <c:pt idx="2">
                  <c:v>110.16244456410256</c:v>
                </c:pt>
                <c:pt idx="3">
                  <c:v>110.16244456410256</c:v>
                </c:pt>
                <c:pt idx="4">
                  <c:v>110.16244456410256</c:v>
                </c:pt>
                <c:pt idx="5">
                  <c:v>110.16244456410256</c:v>
                </c:pt>
                <c:pt idx="6">
                  <c:v>110.16244456410256</c:v>
                </c:pt>
                <c:pt idx="7">
                  <c:v>110.16244456410256</c:v>
                </c:pt>
                <c:pt idx="8">
                  <c:v>110.16244456410256</c:v>
                </c:pt>
                <c:pt idx="9">
                  <c:v>110.16244456410256</c:v>
                </c:pt>
                <c:pt idx="10">
                  <c:v>110.16244456410256</c:v>
                </c:pt>
                <c:pt idx="11">
                  <c:v>110.16244456410256</c:v>
                </c:pt>
                <c:pt idx="12">
                  <c:v>110.16244456410256</c:v>
                </c:pt>
                <c:pt idx="13">
                  <c:v>110.16244456410256</c:v>
                </c:pt>
                <c:pt idx="14">
                  <c:v>110.16244456410256</c:v>
                </c:pt>
                <c:pt idx="15">
                  <c:v>110.16244456410256</c:v>
                </c:pt>
                <c:pt idx="16">
                  <c:v>110.16244456410256</c:v>
                </c:pt>
                <c:pt idx="17">
                  <c:v>110.16244456410256</c:v>
                </c:pt>
                <c:pt idx="18">
                  <c:v>110.16244456410256</c:v>
                </c:pt>
                <c:pt idx="19">
                  <c:v>110.16244456410256</c:v>
                </c:pt>
                <c:pt idx="20">
                  <c:v>110.16244456410256</c:v>
                </c:pt>
                <c:pt idx="21">
                  <c:v>110.16244456410256</c:v>
                </c:pt>
                <c:pt idx="22">
                  <c:v>110.16244456410256</c:v>
                </c:pt>
                <c:pt idx="23">
                  <c:v>110.16244456410256</c:v>
                </c:pt>
                <c:pt idx="24">
                  <c:v>110.16244456410256</c:v>
                </c:pt>
                <c:pt idx="25">
                  <c:v>110.16244456410256</c:v>
                </c:pt>
                <c:pt idx="26">
                  <c:v>110.16244456410256</c:v>
                </c:pt>
                <c:pt idx="27">
                  <c:v>110.16244456410256</c:v>
                </c:pt>
                <c:pt idx="28">
                  <c:v>110.16244456410256</c:v>
                </c:pt>
                <c:pt idx="29">
                  <c:v>110.16244456410256</c:v>
                </c:pt>
                <c:pt idx="30">
                  <c:v>110.16244456410256</c:v>
                </c:pt>
                <c:pt idx="31">
                  <c:v>110.16244456410256</c:v>
                </c:pt>
                <c:pt idx="32">
                  <c:v>110.16244456410256</c:v>
                </c:pt>
                <c:pt idx="33">
                  <c:v>110.16244456410256</c:v>
                </c:pt>
                <c:pt idx="34">
                  <c:v>110.16244456410256</c:v>
                </c:pt>
                <c:pt idx="35">
                  <c:v>110.16244456410256</c:v>
                </c:pt>
                <c:pt idx="36">
                  <c:v>110.16244456410256</c:v>
                </c:pt>
                <c:pt idx="37">
                  <c:v>110.16244456410256</c:v>
                </c:pt>
                <c:pt idx="38">
                  <c:v>110.16244456410256</c:v>
                </c:pt>
              </c:numCache>
            </c:numRef>
          </c:yVal>
          <c:smooth val="0"/>
        </c:ser>
        <c:dLbls>
          <c:showLegendKey val="0"/>
          <c:showVal val="0"/>
          <c:showCatName val="0"/>
          <c:showSerName val="0"/>
          <c:showPercent val="0"/>
          <c:showBubbleSize val="0"/>
        </c:dLbls>
        <c:axId val="118054912"/>
        <c:axId val="118055488"/>
      </c:scatterChart>
      <c:valAx>
        <c:axId val="118054912"/>
        <c:scaling>
          <c:orientation val="minMax"/>
          <c:max val="40"/>
          <c:min val="0"/>
        </c:scaling>
        <c:delete val="0"/>
        <c:axPos val="b"/>
        <c:majorGridlines/>
        <c:title>
          <c:tx>
            <c:rich>
              <a:bodyPr/>
              <a:lstStyle/>
              <a:p>
                <a:pPr>
                  <a:defRPr sz="2000"/>
                </a:pPr>
                <a:r>
                  <a:rPr lang="pl-PL" sz="2000"/>
                  <a:t>Temperature, °C</a:t>
                </a:r>
              </a:p>
            </c:rich>
          </c:tx>
          <c:layout>
            <c:manualLayout>
              <c:xMode val="edge"/>
              <c:yMode val="edge"/>
              <c:x val="0.430135848403565"/>
              <c:y val="0.80755864055156645"/>
            </c:manualLayout>
          </c:layout>
          <c:overlay val="0"/>
        </c:title>
        <c:numFmt formatCode="General" sourceLinked="1"/>
        <c:majorTickMark val="none"/>
        <c:minorTickMark val="none"/>
        <c:tickLblPos val="nextTo"/>
        <c:txPr>
          <a:bodyPr/>
          <a:lstStyle/>
          <a:p>
            <a:pPr>
              <a:defRPr sz="1400"/>
            </a:pPr>
            <a:endParaRPr lang="pl-PL"/>
          </a:p>
        </c:txPr>
        <c:crossAx val="118055488"/>
        <c:crosses val="autoZero"/>
        <c:crossBetween val="midCat"/>
      </c:valAx>
      <c:valAx>
        <c:axId val="118055488"/>
        <c:scaling>
          <c:orientation val="minMax"/>
          <c:max val="120"/>
          <c:min val="100"/>
        </c:scaling>
        <c:delete val="0"/>
        <c:axPos val="l"/>
        <c:majorGridlines/>
        <c:title>
          <c:tx>
            <c:rich>
              <a:bodyPr/>
              <a:lstStyle/>
              <a:p>
                <a:pPr>
                  <a:defRPr sz="2000"/>
                </a:pPr>
                <a:r>
                  <a:rPr lang="pl-PL" sz="2000"/>
                  <a:t>Gain per Photon, mV</a:t>
                </a:r>
              </a:p>
            </c:rich>
          </c:tx>
          <c:layout>
            <c:manualLayout>
              <c:xMode val="edge"/>
              <c:yMode val="edge"/>
              <c:x val="0"/>
              <c:y val="0.11221485952433126"/>
            </c:manualLayout>
          </c:layout>
          <c:overlay val="0"/>
        </c:title>
        <c:numFmt formatCode="General" sourceLinked="1"/>
        <c:majorTickMark val="none"/>
        <c:minorTickMark val="none"/>
        <c:tickLblPos val="nextTo"/>
        <c:txPr>
          <a:bodyPr/>
          <a:lstStyle/>
          <a:p>
            <a:pPr>
              <a:defRPr sz="1400"/>
            </a:pPr>
            <a:endParaRPr lang="pl-PL"/>
          </a:p>
        </c:txPr>
        <c:crossAx val="118054912"/>
        <c:crosses val="autoZero"/>
        <c:crossBetween val="midCat"/>
        <c:majorUnit val="5"/>
      </c:valAx>
    </c:plotArea>
    <c:legend>
      <c:legendPos val="b"/>
      <c:layout>
        <c:manualLayout>
          <c:xMode val="edge"/>
          <c:yMode val="edge"/>
          <c:x val="0.05"/>
          <c:y val="0.90592438937810571"/>
          <c:w val="0.86703296703296695"/>
          <c:h val="7.1572097770380302E-2"/>
        </c:manualLayout>
      </c:layout>
      <c:overlay val="0"/>
      <c:txPr>
        <a:bodyPr/>
        <a:lstStyle/>
        <a:p>
          <a:pPr>
            <a:defRPr sz="1600"/>
          </a:pPr>
          <a:endParaRPr lang="pl-PL"/>
        </a:p>
      </c:txPr>
    </c:legend>
    <c:plotVisOnly val="1"/>
    <c:dispBlanksAs val="gap"/>
    <c:showDLblsOverMax val="0"/>
  </c:chart>
  <c:spPr>
    <a:effectLst>
      <a:glow rad="63500">
        <a:schemeClr val="accent1">
          <a:satMod val="175000"/>
          <a:alpha val="40000"/>
        </a:schemeClr>
      </a:glow>
      <a:outerShdw blurRad="50800" dist="38100" dir="2700000" algn="tl" rotWithShape="0">
        <a:prstClr val="black">
          <a:alpha val="40000"/>
        </a:prstClr>
      </a:outerShdw>
    </a:effectLst>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890236" y="10066261"/>
            <a:ext cx="21422678" cy="6945868"/>
          </a:xfrm>
        </p:spPr>
        <p:txBody>
          <a:bodyPr/>
          <a:lstStyle/>
          <a:p>
            <a:r>
              <a:rPr lang="pl-PL" smtClean="0"/>
              <a:t>Kliknij, aby edytować styl</a:t>
            </a:r>
            <a:endParaRPr lang="pl-PL"/>
          </a:p>
        </p:txBody>
      </p:sp>
      <p:sp>
        <p:nvSpPr>
          <p:cNvPr id="3" name="Podtytuł 2"/>
          <p:cNvSpPr>
            <a:spLocks noGrp="1"/>
          </p:cNvSpPr>
          <p:nvPr>
            <p:ph type="subTitle" idx="1"/>
          </p:nvPr>
        </p:nvSpPr>
        <p:spPr>
          <a:xfrm>
            <a:off x="3780473" y="18362295"/>
            <a:ext cx="17642205" cy="8281035"/>
          </a:xfrm>
        </p:spPr>
        <p:txBody>
          <a:bodyPr/>
          <a:lstStyle>
            <a:lvl1pPr marL="0" indent="0" algn="ctr">
              <a:buNone/>
              <a:defRPr>
                <a:solidFill>
                  <a:schemeClr val="tx1">
                    <a:tint val="75000"/>
                  </a:schemeClr>
                </a:solidFill>
              </a:defRPr>
            </a:lvl1pPr>
            <a:lvl2pPr marL="1645920" indent="0" algn="ctr">
              <a:buNone/>
              <a:defRPr>
                <a:solidFill>
                  <a:schemeClr val="tx1">
                    <a:tint val="75000"/>
                  </a:schemeClr>
                </a:solidFill>
              </a:defRPr>
            </a:lvl2pPr>
            <a:lvl3pPr marL="3291840" indent="0" algn="ctr">
              <a:buNone/>
              <a:defRPr>
                <a:solidFill>
                  <a:schemeClr val="tx1">
                    <a:tint val="75000"/>
                  </a:schemeClr>
                </a:solidFill>
              </a:defRPr>
            </a:lvl3pPr>
            <a:lvl4pPr marL="4937760" indent="0" algn="ctr">
              <a:buNone/>
              <a:defRPr>
                <a:solidFill>
                  <a:schemeClr val="tx1">
                    <a:tint val="75000"/>
                  </a:schemeClr>
                </a:solidFill>
              </a:defRPr>
            </a:lvl4pPr>
            <a:lvl5pPr marL="6583680" indent="0" algn="ctr">
              <a:buNone/>
              <a:defRPr>
                <a:solidFill>
                  <a:schemeClr val="tx1">
                    <a:tint val="75000"/>
                  </a:schemeClr>
                </a:solidFill>
              </a:defRPr>
            </a:lvl5pPr>
            <a:lvl6pPr marL="8229600" indent="0" algn="ctr">
              <a:buNone/>
              <a:defRPr>
                <a:solidFill>
                  <a:schemeClr val="tx1">
                    <a:tint val="75000"/>
                  </a:schemeClr>
                </a:solidFill>
              </a:defRPr>
            </a:lvl6pPr>
            <a:lvl7pPr marL="9875520" indent="0" algn="ctr">
              <a:buNone/>
              <a:defRPr>
                <a:solidFill>
                  <a:schemeClr val="tx1">
                    <a:tint val="75000"/>
                  </a:schemeClr>
                </a:solidFill>
              </a:defRPr>
            </a:lvl7pPr>
            <a:lvl8pPr marL="11521440" indent="0" algn="ctr">
              <a:buNone/>
              <a:defRPr>
                <a:solidFill>
                  <a:schemeClr val="tx1">
                    <a:tint val="75000"/>
                  </a:schemeClr>
                </a:solidFill>
              </a:defRPr>
            </a:lvl8pPr>
            <a:lvl9pPr marL="1316736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223CB92-7226-4CAE-BE5C-0829A691310A}" type="datetimeFigureOut">
              <a:rPr lang="pl-PL" smtClean="0"/>
              <a:t>2012-05-22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33E108-BF0C-4383-B520-0579DA8A1D62}" type="slidenum">
              <a:rPr lang="pl-PL" smtClean="0"/>
              <a:t>‹#›</a:t>
            </a:fld>
            <a:endParaRPr lang="pl-PL"/>
          </a:p>
        </p:txBody>
      </p:sp>
    </p:spTree>
    <p:extLst>
      <p:ext uri="{BB962C8B-B14F-4D97-AF65-F5344CB8AC3E}">
        <p14:creationId xmlns:p14="http://schemas.microsoft.com/office/powerpoint/2010/main" val="2093593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223CB92-7226-4CAE-BE5C-0829A691310A}" type="datetimeFigureOut">
              <a:rPr lang="pl-PL" smtClean="0"/>
              <a:t>2012-05-22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33E108-BF0C-4383-B520-0579DA8A1D62}" type="slidenum">
              <a:rPr lang="pl-PL" smtClean="0"/>
              <a:t>‹#›</a:t>
            </a:fld>
            <a:endParaRPr lang="pl-PL"/>
          </a:p>
        </p:txBody>
      </p:sp>
    </p:spTree>
    <p:extLst>
      <p:ext uri="{BB962C8B-B14F-4D97-AF65-F5344CB8AC3E}">
        <p14:creationId xmlns:p14="http://schemas.microsoft.com/office/powerpoint/2010/main" val="319924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50362545" y="6128271"/>
            <a:ext cx="15629453" cy="130643826"/>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3474184" y="6128271"/>
            <a:ext cx="46468308" cy="130643826"/>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223CB92-7226-4CAE-BE5C-0829A691310A}" type="datetimeFigureOut">
              <a:rPr lang="pl-PL" smtClean="0"/>
              <a:t>2012-05-22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33E108-BF0C-4383-B520-0579DA8A1D62}" type="slidenum">
              <a:rPr lang="pl-PL" smtClean="0"/>
              <a:t>‹#›</a:t>
            </a:fld>
            <a:endParaRPr lang="pl-PL"/>
          </a:p>
        </p:txBody>
      </p:sp>
    </p:spTree>
    <p:extLst>
      <p:ext uri="{BB962C8B-B14F-4D97-AF65-F5344CB8AC3E}">
        <p14:creationId xmlns:p14="http://schemas.microsoft.com/office/powerpoint/2010/main" val="217766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223CB92-7226-4CAE-BE5C-0829A691310A}" type="datetimeFigureOut">
              <a:rPr lang="pl-PL" smtClean="0"/>
              <a:t>2012-05-22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33E108-BF0C-4383-B520-0579DA8A1D62}" type="slidenum">
              <a:rPr lang="pl-PL" smtClean="0"/>
              <a:t>‹#›</a:t>
            </a:fld>
            <a:endParaRPr lang="pl-PL"/>
          </a:p>
        </p:txBody>
      </p:sp>
    </p:spTree>
    <p:extLst>
      <p:ext uri="{BB962C8B-B14F-4D97-AF65-F5344CB8AC3E}">
        <p14:creationId xmlns:p14="http://schemas.microsoft.com/office/powerpoint/2010/main" val="477738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990875" y="20822605"/>
            <a:ext cx="21422678" cy="6435804"/>
          </a:xfrm>
        </p:spPr>
        <p:txBody>
          <a:bodyPr anchor="t"/>
          <a:lstStyle>
            <a:lvl1pPr algn="l">
              <a:defRPr sz="14400" b="1" cap="all"/>
            </a:lvl1pPr>
          </a:lstStyle>
          <a:p>
            <a:r>
              <a:rPr lang="pl-PL" smtClean="0"/>
              <a:t>Kliknij, aby edytować styl</a:t>
            </a:r>
            <a:endParaRPr lang="pl-PL"/>
          </a:p>
        </p:txBody>
      </p:sp>
      <p:sp>
        <p:nvSpPr>
          <p:cNvPr id="3" name="Symbol zastępczy tekstu 2"/>
          <p:cNvSpPr>
            <a:spLocks noGrp="1"/>
          </p:cNvSpPr>
          <p:nvPr>
            <p:ph type="body" idx="1"/>
          </p:nvPr>
        </p:nvSpPr>
        <p:spPr>
          <a:xfrm>
            <a:off x="1990875" y="13734221"/>
            <a:ext cx="21422678" cy="7088384"/>
          </a:xfrm>
        </p:spPr>
        <p:txBody>
          <a:bodyPr anchor="b"/>
          <a:lstStyle>
            <a:lvl1pPr marL="0" indent="0">
              <a:buNone/>
              <a:defRPr sz="7200">
                <a:solidFill>
                  <a:schemeClr val="tx1">
                    <a:tint val="75000"/>
                  </a:schemeClr>
                </a:solidFill>
              </a:defRPr>
            </a:lvl1pPr>
            <a:lvl2pPr marL="1645920" indent="0">
              <a:buNone/>
              <a:defRPr sz="6500">
                <a:solidFill>
                  <a:schemeClr val="tx1">
                    <a:tint val="75000"/>
                  </a:schemeClr>
                </a:solidFill>
              </a:defRPr>
            </a:lvl2pPr>
            <a:lvl3pPr marL="3291840" indent="0">
              <a:buNone/>
              <a:defRPr sz="5800">
                <a:solidFill>
                  <a:schemeClr val="tx1">
                    <a:tint val="75000"/>
                  </a:schemeClr>
                </a:solidFill>
              </a:defRPr>
            </a:lvl3pPr>
            <a:lvl4pPr marL="4937760" indent="0">
              <a:buNone/>
              <a:defRPr sz="5000">
                <a:solidFill>
                  <a:schemeClr val="tx1">
                    <a:tint val="75000"/>
                  </a:schemeClr>
                </a:solidFill>
              </a:defRPr>
            </a:lvl4pPr>
            <a:lvl5pPr marL="6583680" indent="0">
              <a:buNone/>
              <a:defRPr sz="5000">
                <a:solidFill>
                  <a:schemeClr val="tx1">
                    <a:tint val="75000"/>
                  </a:schemeClr>
                </a:solidFill>
              </a:defRPr>
            </a:lvl5pPr>
            <a:lvl6pPr marL="8229600" indent="0">
              <a:buNone/>
              <a:defRPr sz="5000">
                <a:solidFill>
                  <a:schemeClr val="tx1">
                    <a:tint val="75000"/>
                  </a:schemeClr>
                </a:solidFill>
              </a:defRPr>
            </a:lvl6pPr>
            <a:lvl7pPr marL="9875520" indent="0">
              <a:buNone/>
              <a:defRPr sz="5000">
                <a:solidFill>
                  <a:schemeClr val="tx1">
                    <a:tint val="75000"/>
                  </a:schemeClr>
                </a:solidFill>
              </a:defRPr>
            </a:lvl7pPr>
            <a:lvl8pPr marL="11521440" indent="0">
              <a:buNone/>
              <a:defRPr sz="5000">
                <a:solidFill>
                  <a:schemeClr val="tx1">
                    <a:tint val="75000"/>
                  </a:schemeClr>
                </a:solidFill>
              </a:defRPr>
            </a:lvl8pPr>
            <a:lvl9pPr marL="13167360" indent="0">
              <a:buNone/>
              <a:defRPr sz="50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223CB92-7226-4CAE-BE5C-0829A691310A}" type="datetimeFigureOut">
              <a:rPr lang="pl-PL" smtClean="0"/>
              <a:t>2012-05-22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333E108-BF0C-4383-B520-0579DA8A1D62}" type="slidenum">
              <a:rPr lang="pl-PL" smtClean="0"/>
              <a:t>‹#›</a:t>
            </a:fld>
            <a:endParaRPr lang="pl-PL"/>
          </a:p>
        </p:txBody>
      </p:sp>
    </p:spTree>
    <p:extLst>
      <p:ext uri="{BB962C8B-B14F-4D97-AF65-F5344CB8AC3E}">
        <p14:creationId xmlns:p14="http://schemas.microsoft.com/office/powerpoint/2010/main" val="3484351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3474184" y="35726968"/>
            <a:ext cx="31048881" cy="101045127"/>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34943117" y="35726968"/>
            <a:ext cx="31048881" cy="101045127"/>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223CB92-7226-4CAE-BE5C-0829A691310A}" type="datetimeFigureOut">
              <a:rPr lang="pl-PL" smtClean="0"/>
              <a:t>2012-05-22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33E108-BF0C-4383-B520-0579DA8A1D62}" type="slidenum">
              <a:rPr lang="pl-PL" smtClean="0"/>
              <a:t>‹#›</a:t>
            </a:fld>
            <a:endParaRPr lang="pl-PL"/>
          </a:p>
        </p:txBody>
      </p:sp>
    </p:spTree>
    <p:extLst>
      <p:ext uri="{BB962C8B-B14F-4D97-AF65-F5344CB8AC3E}">
        <p14:creationId xmlns:p14="http://schemas.microsoft.com/office/powerpoint/2010/main" val="3366377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1260158" y="1297665"/>
            <a:ext cx="22682835" cy="5400675"/>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1260158" y="7253409"/>
            <a:ext cx="11135768" cy="3022875"/>
          </a:xfrm>
        </p:spPr>
        <p:txBody>
          <a:bodyPr anchor="b"/>
          <a:lstStyle>
            <a:lvl1pPr marL="0" indent="0">
              <a:buNone/>
              <a:defRPr sz="8600" b="1"/>
            </a:lvl1pPr>
            <a:lvl2pPr marL="1645920" indent="0">
              <a:buNone/>
              <a:defRPr sz="7200" b="1"/>
            </a:lvl2pPr>
            <a:lvl3pPr marL="3291840" indent="0">
              <a:buNone/>
              <a:defRPr sz="6500" b="1"/>
            </a:lvl3pPr>
            <a:lvl4pPr marL="4937760" indent="0">
              <a:buNone/>
              <a:defRPr sz="5800" b="1"/>
            </a:lvl4pPr>
            <a:lvl5pPr marL="6583680" indent="0">
              <a:buNone/>
              <a:defRPr sz="5800" b="1"/>
            </a:lvl5pPr>
            <a:lvl6pPr marL="8229600" indent="0">
              <a:buNone/>
              <a:defRPr sz="5800" b="1"/>
            </a:lvl6pPr>
            <a:lvl7pPr marL="9875520" indent="0">
              <a:buNone/>
              <a:defRPr sz="5800" b="1"/>
            </a:lvl7pPr>
            <a:lvl8pPr marL="11521440" indent="0">
              <a:buNone/>
              <a:defRPr sz="5800" b="1"/>
            </a:lvl8pPr>
            <a:lvl9pPr marL="13167360" indent="0">
              <a:buNone/>
              <a:defRPr sz="5800" b="1"/>
            </a:lvl9pPr>
          </a:lstStyle>
          <a:p>
            <a:pPr lvl="0"/>
            <a:r>
              <a:rPr lang="pl-PL" smtClean="0"/>
              <a:t>Kliknij, aby edytować style wzorca tekstu</a:t>
            </a:r>
          </a:p>
        </p:txBody>
      </p:sp>
      <p:sp>
        <p:nvSpPr>
          <p:cNvPr id="4" name="Symbol zastępczy zawartości 3"/>
          <p:cNvSpPr>
            <a:spLocks noGrp="1"/>
          </p:cNvSpPr>
          <p:nvPr>
            <p:ph sz="half" idx="2"/>
          </p:nvPr>
        </p:nvSpPr>
        <p:spPr>
          <a:xfrm>
            <a:off x="1260158" y="10276284"/>
            <a:ext cx="11135768" cy="18669836"/>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12802852" y="7253409"/>
            <a:ext cx="11140142" cy="3022875"/>
          </a:xfrm>
        </p:spPr>
        <p:txBody>
          <a:bodyPr anchor="b"/>
          <a:lstStyle>
            <a:lvl1pPr marL="0" indent="0">
              <a:buNone/>
              <a:defRPr sz="8600" b="1"/>
            </a:lvl1pPr>
            <a:lvl2pPr marL="1645920" indent="0">
              <a:buNone/>
              <a:defRPr sz="7200" b="1"/>
            </a:lvl2pPr>
            <a:lvl3pPr marL="3291840" indent="0">
              <a:buNone/>
              <a:defRPr sz="6500" b="1"/>
            </a:lvl3pPr>
            <a:lvl4pPr marL="4937760" indent="0">
              <a:buNone/>
              <a:defRPr sz="5800" b="1"/>
            </a:lvl4pPr>
            <a:lvl5pPr marL="6583680" indent="0">
              <a:buNone/>
              <a:defRPr sz="5800" b="1"/>
            </a:lvl5pPr>
            <a:lvl6pPr marL="8229600" indent="0">
              <a:buNone/>
              <a:defRPr sz="5800" b="1"/>
            </a:lvl6pPr>
            <a:lvl7pPr marL="9875520" indent="0">
              <a:buNone/>
              <a:defRPr sz="5800" b="1"/>
            </a:lvl7pPr>
            <a:lvl8pPr marL="11521440" indent="0">
              <a:buNone/>
              <a:defRPr sz="5800" b="1"/>
            </a:lvl8pPr>
            <a:lvl9pPr marL="13167360" indent="0">
              <a:buNone/>
              <a:defRPr sz="5800" b="1"/>
            </a:lvl9pPr>
          </a:lstStyle>
          <a:p>
            <a:pPr lvl="0"/>
            <a:r>
              <a:rPr lang="pl-PL" smtClean="0"/>
              <a:t>Kliknij, aby edytować style wzorca tekstu</a:t>
            </a:r>
          </a:p>
        </p:txBody>
      </p:sp>
      <p:sp>
        <p:nvSpPr>
          <p:cNvPr id="6" name="Symbol zastępczy zawartości 5"/>
          <p:cNvSpPr>
            <a:spLocks noGrp="1"/>
          </p:cNvSpPr>
          <p:nvPr>
            <p:ph sz="quarter" idx="4"/>
          </p:nvPr>
        </p:nvSpPr>
        <p:spPr>
          <a:xfrm>
            <a:off x="12802852" y="10276284"/>
            <a:ext cx="11140142" cy="18669836"/>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223CB92-7226-4CAE-BE5C-0829A691310A}" type="datetimeFigureOut">
              <a:rPr lang="pl-PL" smtClean="0"/>
              <a:t>2012-05-22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333E108-BF0C-4383-B520-0579DA8A1D62}" type="slidenum">
              <a:rPr lang="pl-PL" smtClean="0"/>
              <a:t>‹#›</a:t>
            </a:fld>
            <a:endParaRPr lang="pl-PL"/>
          </a:p>
        </p:txBody>
      </p:sp>
    </p:spTree>
    <p:extLst>
      <p:ext uri="{BB962C8B-B14F-4D97-AF65-F5344CB8AC3E}">
        <p14:creationId xmlns:p14="http://schemas.microsoft.com/office/powerpoint/2010/main" val="224076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223CB92-7226-4CAE-BE5C-0829A691310A}" type="datetimeFigureOut">
              <a:rPr lang="pl-PL" smtClean="0"/>
              <a:t>2012-05-22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333E108-BF0C-4383-B520-0579DA8A1D62}" type="slidenum">
              <a:rPr lang="pl-PL" smtClean="0"/>
              <a:t>‹#›</a:t>
            </a:fld>
            <a:endParaRPr lang="pl-PL"/>
          </a:p>
        </p:txBody>
      </p:sp>
    </p:spTree>
    <p:extLst>
      <p:ext uri="{BB962C8B-B14F-4D97-AF65-F5344CB8AC3E}">
        <p14:creationId xmlns:p14="http://schemas.microsoft.com/office/powerpoint/2010/main" val="3900687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223CB92-7226-4CAE-BE5C-0829A691310A}" type="datetimeFigureOut">
              <a:rPr lang="pl-PL" smtClean="0"/>
              <a:t>2012-05-22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333E108-BF0C-4383-B520-0579DA8A1D62}" type="slidenum">
              <a:rPr lang="pl-PL" smtClean="0"/>
              <a:t>‹#›</a:t>
            </a:fld>
            <a:endParaRPr lang="pl-PL"/>
          </a:p>
        </p:txBody>
      </p:sp>
    </p:spTree>
    <p:extLst>
      <p:ext uri="{BB962C8B-B14F-4D97-AF65-F5344CB8AC3E}">
        <p14:creationId xmlns:p14="http://schemas.microsoft.com/office/powerpoint/2010/main" val="419271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260159" y="1290161"/>
            <a:ext cx="8291663" cy="5490686"/>
          </a:xfrm>
        </p:spPr>
        <p:txBody>
          <a:bodyPr anchor="b"/>
          <a:lstStyle>
            <a:lvl1pPr algn="l">
              <a:defRPr sz="7200" b="1"/>
            </a:lvl1pPr>
          </a:lstStyle>
          <a:p>
            <a:r>
              <a:rPr lang="pl-PL" smtClean="0"/>
              <a:t>Kliknij, aby edytować styl</a:t>
            </a:r>
            <a:endParaRPr lang="pl-PL"/>
          </a:p>
        </p:txBody>
      </p:sp>
      <p:sp>
        <p:nvSpPr>
          <p:cNvPr id="3" name="Symbol zastępczy zawartości 2"/>
          <p:cNvSpPr>
            <a:spLocks noGrp="1"/>
          </p:cNvSpPr>
          <p:nvPr>
            <p:ph idx="1"/>
          </p:nvPr>
        </p:nvSpPr>
        <p:spPr>
          <a:xfrm>
            <a:off x="9853732" y="1290164"/>
            <a:ext cx="14089261" cy="27655959"/>
          </a:xfrm>
        </p:spPr>
        <p:txBody>
          <a:bodyPr/>
          <a:lstStyle>
            <a:lvl1pPr>
              <a:defRPr sz="11500"/>
            </a:lvl1pPr>
            <a:lvl2pPr>
              <a:defRPr sz="10100"/>
            </a:lvl2pPr>
            <a:lvl3pPr>
              <a:defRPr sz="8600"/>
            </a:lvl3pPr>
            <a:lvl4pPr>
              <a:defRPr sz="7200"/>
            </a:lvl4pPr>
            <a:lvl5pPr>
              <a:defRPr sz="7200"/>
            </a:lvl5pPr>
            <a:lvl6pPr>
              <a:defRPr sz="7200"/>
            </a:lvl6pPr>
            <a:lvl7pPr>
              <a:defRPr sz="7200"/>
            </a:lvl7pPr>
            <a:lvl8pPr>
              <a:defRPr sz="7200"/>
            </a:lvl8pPr>
            <a:lvl9pPr>
              <a:defRPr sz="7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1260159" y="6780850"/>
            <a:ext cx="8291663" cy="22165273"/>
          </a:xfrm>
        </p:spPr>
        <p:txBody>
          <a:bodyPr/>
          <a:lstStyle>
            <a:lvl1pPr marL="0" indent="0">
              <a:buNone/>
              <a:defRPr sz="5000"/>
            </a:lvl1pPr>
            <a:lvl2pPr marL="1645920" indent="0">
              <a:buNone/>
              <a:defRPr sz="4300"/>
            </a:lvl2pPr>
            <a:lvl3pPr marL="3291840" indent="0">
              <a:buNone/>
              <a:defRPr sz="3600"/>
            </a:lvl3pPr>
            <a:lvl4pPr marL="4937760" indent="0">
              <a:buNone/>
              <a:defRPr sz="3200"/>
            </a:lvl4pPr>
            <a:lvl5pPr marL="6583680" indent="0">
              <a:buNone/>
              <a:defRPr sz="3200"/>
            </a:lvl5pPr>
            <a:lvl6pPr marL="8229600" indent="0">
              <a:buNone/>
              <a:defRPr sz="3200"/>
            </a:lvl6pPr>
            <a:lvl7pPr marL="9875520" indent="0">
              <a:buNone/>
              <a:defRPr sz="3200"/>
            </a:lvl7pPr>
            <a:lvl8pPr marL="11521440" indent="0">
              <a:buNone/>
              <a:defRPr sz="3200"/>
            </a:lvl8pPr>
            <a:lvl9pPr marL="13167360" indent="0">
              <a:buNone/>
              <a:defRPr sz="32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223CB92-7226-4CAE-BE5C-0829A691310A}" type="datetimeFigureOut">
              <a:rPr lang="pl-PL" smtClean="0"/>
              <a:t>2012-05-22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33E108-BF0C-4383-B520-0579DA8A1D62}" type="slidenum">
              <a:rPr lang="pl-PL" smtClean="0"/>
              <a:t>‹#›</a:t>
            </a:fld>
            <a:endParaRPr lang="pl-PL"/>
          </a:p>
        </p:txBody>
      </p:sp>
    </p:spTree>
    <p:extLst>
      <p:ext uri="{BB962C8B-B14F-4D97-AF65-F5344CB8AC3E}">
        <p14:creationId xmlns:p14="http://schemas.microsoft.com/office/powerpoint/2010/main" val="682459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939994" y="22682835"/>
            <a:ext cx="15121890" cy="2677837"/>
          </a:xfrm>
        </p:spPr>
        <p:txBody>
          <a:bodyPr anchor="b"/>
          <a:lstStyle>
            <a:lvl1pPr algn="l">
              <a:defRPr sz="7200" b="1"/>
            </a:lvl1pPr>
          </a:lstStyle>
          <a:p>
            <a:r>
              <a:rPr lang="pl-PL" smtClean="0"/>
              <a:t>Kliknij, aby edytować styl</a:t>
            </a:r>
            <a:endParaRPr lang="pl-PL"/>
          </a:p>
        </p:txBody>
      </p:sp>
      <p:sp>
        <p:nvSpPr>
          <p:cNvPr id="3" name="Symbol zastępczy obrazu 2"/>
          <p:cNvSpPr>
            <a:spLocks noGrp="1"/>
          </p:cNvSpPr>
          <p:nvPr>
            <p:ph type="pic" idx="1"/>
          </p:nvPr>
        </p:nvSpPr>
        <p:spPr>
          <a:xfrm>
            <a:off x="4939994" y="2895362"/>
            <a:ext cx="15121890" cy="19442430"/>
          </a:xfrm>
        </p:spPr>
        <p:txBody>
          <a:bodyPr/>
          <a:lstStyle>
            <a:lvl1pPr marL="0" indent="0">
              <a:buNone/>
              <a:defRPr sz="11500"/>
            </a:lvl1pPr>
            <a:lvl2pPr marL="1645920" indent="0">
              <a:buNone/>
              <a:defRPr sz="10100"/>
            </a:lvl2pPr>
            <a:lvl3pPr marL="3291840" indent="0">
              <a:buNone/>
              <a:defRPr sz="860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pl-PL"/>
          </a:p>
        </p:txBody>
      </p:sp>
      <p:sp>
        <p:nvSpPr>
          <p:cNvPr id="4" name="Symbol zastępczy tekstu 3"/>
          <p:cNvSpPr>
            <a:spLocks noGrp="1"/>
          </p:cNvSpPr>
          <p:nvPr>
            <p:ph type="body" sz="half" idx="2"/>
          </p:nvPr>
        </p:nvSpPr>
        <p:spPr>
          <a:xfrm>
            <a:off x="4939994" y="25360672"/>
            <a:ext cx="15121890" cy="3802973"/>
          </a:xfrm>
        </p:spPr>
        <p:txBody>
          <a:bodyPr/>
          <a:lstStyle>
            <a:lvl1pPr marL="0" indent="0">
              <a:buNone/>
              <a:defRPr sz="5000"/>
            </a:lvl1pPr>
            <a:lvl2pPr marL="1645920" indent="0">
              <a:buNone/>
              <a:defRPr sz="4300"/>
            </a:lvl2pPr>
            <a:lvl3pPr marL="3291840" indent="0">
              <a:buNone/>
              <a:defRPr sz="3600"/>
            </a:lvl3pPr>
            <a:lvl4pPr marL="4937760" indent="0">
              <a:buNone/>
              <a:defRPr sz="3200"/>
            </a:lvl4pPr>
            <a:lvl5pPr marL="6583680" indent="0">
              <a:buNone/>
              <a:defRPr sz="3200"/>
            </a:lvl5pPr>
            <a:lvl6pPr marL="8229600" indent="0">
              <a:buNone/>
              <a:defRPr sz="3200"/>
            </a:lvl6pPr>
            <a:lvl7pPr marL="9875520" indent="0">
              <a:buNone/>
              <a:defRPr sz="3200"/>
            </a:lvl7pPr>
            <a:lvl8pPr marL="11521440" indent="0">
              <a:buNone/>
              <a:defRPr sz="3200"/>
            </a:lvl8pPr>
            <a:lvl9pPr marL="13167360" indent="0">
              <a:buNone/>
              <a:defRPr sz="32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223CB92-7226-4CAE-BE5C-0829A691310A}" type="datetimeFigureOut">
              <a:rPr lang="pl-PL" smtClean="0"/>
              <a:t>2012-05-22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333E108-BF0C-4383-B520-0579DA8A1D62}" type="slidenum">
              <a:rPr lang="pl-PL" smtClean="0"/>
              <a:t>‹#›</a:t>
            </a:fld>
            <a:endParaRPr lang="pl-PL"/>
          </a:p>
        </p:txBody>
      </p:sp>
    </p:spTree>
    <p:extLst>
      <p:ext uri="{BB962C8B-B14F-4D97-AF65-F5344CB8AC3E}">
        <p14:creationId xmlns:p14="http://schemas.microsoft.com/office/powerpoint/2010/main" val="3430237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50000"/>
              </a:schemeClr>
            </a:gs>
            <a:gs pos="50000">
              <a:schemeClr val="tx1">
                <a:lumMod val="40000"/>
                <a:lumOff val="60000"/>
              </a:schemeClr>
            </a:gs>
            <a:gs pos="100000">
              <a:schemeClr val="bg1"/>
            </a:gs>
          </a:gsLst>
          <a:path path="rect">
            <a:fillToRect l="100000" t="100000"/>
          </a:path>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1260158" y="1297665"/>
            <a:ext cx="22682835" cy="5400675"/>
          </a:xfrm>
          <a:prstGeom prst="rect">
            <a:avLst/>
          </a:prstGeom>
        </p:spPr>
        <p:txBody>
          <a:bodyPr vert="horz" lIns="329184" tIns="164592" rIns="329184" bIns="164592"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1260158" y="7560947"/>
            <a:ext cx="22682835" cy="21385175"/>
          </a:xfrm>
          <a:prstGeom prst="rect">
            <a:avLst/>
          </a:prstGeom>
        </p:spPr>
        <p:txBody>
          <a:bodyPr vert="horz" lIns="329184" tIns="164592" rIns="329184" bIns="164592"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1260158" y="30033756"/>
            <a:ext cx="5880735" cy="1725216"/>
          </a:xfrm>
          <a:prstGeom prst="rect">
            <a:avLst/>
          </a:prstGeom>
        </p:spPr>
        <p:txBody>
          <a:bodyPr vert="horz" lIns="329184" tIns="164592" rIns="329184" bIns="164592" rtlCol="0" anchor="ctr"/>
          <a:lstStyle>
            <a:lvl1pPr algn="l">
              <a:defRPr sz="4300">
                <a:solidFill>
                  <a:schemeClr val="tx1">
                    <a:tint val="75000"/>
                  </a:schemeClr>
                </a:solidFill>
              </a:defRPr>
            </a:lvl1pPr>
          </a:lstStyle>
          <a:p>
            <a:fld id="{6223CB92-7226-4CAE-BE5C-0829A691310A}" type="datetimeFigureOut">
              <a:rPr lang="pl-PL" smtClean="0"/>
              <a:t>2012-05-22</a:t>
            </a:fld>
            <a:endParaRPr lang="pl-PL"/>
          </a:p>
        </p:txBody>
      </p:sp>
      <p:sp>
        <p:nvSpPr>
          <p:cNvPr id="5" name="Symbol zastępczy stopki 4"/>
          <p:cNvSpPr>
            <a:spLocks noGrp="1"/>
          </p:cNvSpPr>
          <p:nvPr>
            <p:ph type="ftr" sz="quarter" idx="3"/>
          </p:nvPr>
        </p:nvSpPr>
        <p:spPr>
          <a:xfrm>
            <a:off x="8611076" y="30033756"/>
            <a:ext cx="7980998" cy="1725216"/>
          </a:xfrm>
          <a:prstGeom prst="rect">
            <a:avLst/>
          </a:prstGeom>
        </p:spPr>
        <p:txBody>
          <a:bodyPr vert="horz" lIns="329184" tIns="164592" rIns="329184" bIns="164592" rtlCol="0" anchor="ctr"/>
          <a:lstStyle>
            <a:lvl1pPr algn="ctr">
              <a:defRPr sz="43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18062258" y="30033756"/>
            <a:ext cx="5880735" cy="1725216"/>
          </a:xfrm>
          <a:prstGeom prst="rect">
            <a:avLst/>
          </a:prstGeom>
        </p:spPr>
        <p:txBody>
          <a:bodyPr vert="horz" lIns="329184" tIns="164592" rIns="329184" bIns="164592" rtlCol="0" anchor="ctr"/>
          <a:lstStyle>
            <a:lvl1pPr algn="r">
              <a:defRPr sz="4300">
                <a:solidFill>
                  <a:schemeClr val="tx1">
                    <a:tint val="75000"/>
                  </a:schemeClr>
                </a:solidFill>
              </a:defRPr>
            </a:lvl1pPr>
          </a:lstStyle>
          <a:p>
            <a:fld id="{0333E108-BF0C-4383-B520-0579DA8A1D62}" type="slidenum">
              <a:rPr lang="pl-PL" smtClean="0"/>
              <a:t>‹#›</a:t>
            </a:fld>
            <a:endParaRPr lang="pl-PL"/>
          </a:p>
        </p:txBody>
      </p:sp>
    </p:spTree>
    <p:extLst>
      <p:ext uri="{BB962C8B-B14F-4D97-AF65-F5344CB8AC3E}">
        <p14:creationId xmlns:p14="http://schemas.microsoft.com/office/powerpoint/2010/main" val="2893142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91840" rtl="0" eaLnBrk="1" latinLnBrk="0" hangingPunct="1">
        <a:spcBef>
          <a:spcPct val="0"/>
        </a:spcBef>
        <a:buNone/>
        <a:defRPr sz="15800" kern="1200">
          <a:solidFill>
            <a:schemeClr val="tx1"/>
          </a:solidFill>
          <a:latin typeface="+mj-lt"/>
          <a:ea typeface="+mj-ea"/>
          <a:cs typeface="+mj-cs"/>
        </a:defRPr>
      </a:lvl1pPr>
    </p:titleStyle>
    <p:bodyStyle>
      <a:lvl1pPr marL="1234440" indent="-1234440" algn="l" defTabSz="3291840" rtl="0" eaLnBrk="1" latinLnBrk="0" hangingPunct="1">
        <a:spcBef>
          <a:spcPct val="20000"/>
        </a:spcBef>
        <a:buFont typeface="Arial" pitchFamily="34" charset="0"/>
        <a:buChar char="•"/>
        <a:defRPr sz="11500" kern="1200">
          <a:solidFill>
            <a:schemeClr val="tx1"/>
          </a:solidFill>
          <a:latin typeface="+mn-lt"/>
          <a:ea typeface="+mn-ea"/>
          <a:cs typeface="+mn-cs"/>
        </a:defRPr>
      </a:lvl1pPr>
      <a:lvl2pPr marL="2674620" indent="-1028700" algn="l" defTabSz="3291840" rtl="0" eaLnBrk="1" latinLnBrk="0" hangingPunct="1">
        <a:spcBef>
          <a:spcPct val="20000"/>
        </a:spcBef>
        <a:buFont typeface="Arial" pitchFamily="34" charset="0"/>
        <a:buChar char="–"/>
        <a:defRPr sz="10100" kern="1200">
          <a:solidFill>
            <a:schemeClr val="tx1"/>
          </a:solidFill>
          <a:latin typeface="+mn-lt"/>
          <a:ea typeface="+mn-ea"/>
          <a:cs typeface="+mn-cs"/>
        </a:defRPr>
      </a:lvl2pPr>
      <a:lvl3pPr marL="4114800" indent="-822960" algn="l" defTabSz="3291840" rtl="0" eaLnBrk="1" latinLnBrk="0" hangingPunct="1">
        <a:spcBef>
          <a:spcPct val="20000"/>
        </a:spcBef>
        <a:buFont typeface="Arial" pitchFamily="34" charset="0"/>
        <a:buChar char="•"/>
        <a:defRPr sz="8600" kern="1200">
          <a:solidFill>
            <a:schemeClr val="tx1"/>
          </a:solidFill>
          <a:latin typeface="+mn-lt"/>
          <a:ea typeface="+mn-ea"/>
          <a:cs typeface="+mn-cs"/>
        </a:defRPr>
      </a:lvl3pPr>
      <a:lvl4pPr marL="576072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4pPr>
      <a:lvl5pPr marL="740664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5pPr>
      <a:lvl6pPr marL="905256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848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440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9032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pl-PL"/>
      </a:defPPr>
      <a:lvl1pPr marL="0" algn="l" defTabSz="3291840" rtl="0" eaLnBrk="1" latinLnBrk="0" hangingPunct="1">
        <a:defRPr sz="6500" kern="1200">
          <a:solidFill>
            <a:schemeClr val="tx1"/>
          </a:solidFill>
          <a:latin typeface="+mn-lt"/>
          <a:ea typeface="+mn-ea"/>
          <a:cs typeface="+mn-cs"/>
        </a:defRPr>
      </a:lvl1pPr>
      <a:lvl2pPr marL="1645920" algn="l" defTabSz="3291840" rtl="0" eaLnBrk="1" latinLnBrk="0" hangingPunct="1">
        <a:defRPr sz="6500" kern="1200">
          <a:solidFill>
            <a:schemeClr val="tx1"/>
          </a:solidFill>
          <a:latin typeface="+mn-lt"/>
          <a:ea typeface="+mn-ea"/>
          <a:cs typeface="+mn-cs"/>
        </a:defRPr>
      </a:lvl2pPr>
      <a:lvl3pPr marL="3291840" algn="l" defTabSz="3291840" rtl="0" eaLnBrk="1" latinLnBrk="0" hangingPunct="1">
        <a:defRPr sz="6500" kern="1200">
          <a:solidFill>
            <a:schemeClr val="tx1"/>
          </a:solidFill>
          <a:latin typeface="+mn-lt"/>
          <a:ea typeface="+mn-ea"/>
          <a:cs typeface="+mn-cs"/>
        </a:defRPr>
      </a:lvl3pPr>
      <a:lvl4pPr marL="4937760" algn="l" defTabSz="3291840" rtl="0" eaLnBrk="1" latinLnBrk="0" hangingPunct="1">
        <a:defRPr sz="6500" kern="1200">
          <a:solidFill>
            <a:schemeClr val="tx1"/>
          </a:solidFill>
          <a:latin typeface="+mn-lt"/>
          <a:ea typeface="+mn-ea"/>
          <a:cs typeface="+mn-cs"/>
        </a:defRPr>
      </a:lvl4pPr>
      <a:lvl5pPr marL="6583680" algn="l" defTabSz="3291840" rtl="0" eaLnBrk="1" latinLnBrk="0" hangingPunct="1">
        <a:defRPr sz="6500" kern="1200">
          <a:solidFill>
            <a:schemeClr val="tx1"/>
          </a:solidFill>
          <a:latin typeface="+mn-lt"/>
          <a:ea typeface="+mn-ea"/>
          <a:cs typeface="+mn-cs"/>
        </a:defRPr>
      </a:lvl5pPr>
      <a:lvl6pPr marL="8229600" algn="l" defTabSz="3291840" rtl="0" eaLnBrk="1" latinLnBrk="0" hangingPunct="1">
        <a:defRPr sz="6500" kern="1200">
          <a:solidFill>
            <a:schemeClr val="tx1"/>
          </a:solidFill>
          <a:latin typeface="+mn-lt"/>
          <a:ea typeface="+mn-ea"/>
          <a:cs typeface="+mn-cs"/>
        </a:defRPr>
      </a:lvl6pPr>
      <a:lvl7pPr marL="9875520" algn="l" defTabSz="3291840" rtl="0" eaLnBrk="1" latinLnBrk="0" hangingPunct="1">
        <a:defRPr sz="6500" kern="1200">
          <a:solidFill>
            <a:schemeClr val="tx1"/>
          </a:solidFill>
          <a:latin typeface="+mn-lt"/>
          <a:ea typeface="+mn-ea"/>
          <a:cs typeface="+mn-cs"/>
        </a:defRPr>
      </a:lvl7pPr>
      <a:lvl8pPr marL="11521440" algn="l" defTabSz="3291840" rtl="0" eaLnBrk="1" latinLnBrk="0" hangingPunct="1">
        <a:defRPr sz="6500" kern="1200">
          <a:solidFill>
            <a:schemeClr val="tx1"/>
          </a:solidFill>
          <a:latin typeface="+mn-lt"/>
          <a:ea typeface="+mn-ea"/>
          <a:cs typeface="+mn-cs"/>
        </a:defRPr>
      </a:lvl8pPr>
      <a:lvl9pPr marL="13167360" algn="l" defTabSz="3291840" rtl="0"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18" Type="http://schemas.openxmlformats.org/officeDocument/2006/relationships/image" Target="../media/image15.png"/><Relationship Id="rId3" Type="http://schemas.openxmlformats.org/officeDocument/2006/relationships/image" Target="../media/image2.jpeg"/><Relationship Id="rId21" Type="http://schemas.openxmlformats.org/officeDocument/2006/relationships/chart" Target="../charts/chart3.xml"/><Relationship Id="rId12" Type="http://schemas.openxmlformats.org/officeDocument/2006/relationships/image" Target="../media/image10.png"/><Relationship Id="rId17" Type="http://schemas.openxmlformats.org/officeDocument/2006/relationships/chart" Target="../charts/chart1.xml"/><Relationship Id="rId25" Type="http://schemas.openxmlformats.org/officeDocument/2006/relationships/chart" Target="../charts/chart5.xml"/><Relationship Id="rId2" Type="http://schemas.openxmlformats.org/officeDocument/2006/relationships/image" Target="../media/image1.jpg"/><Relationship Id="rId16" Type="http://schemas.openxmlformats.org/officeDocument/2006/relationships/image" Target="../media/image12.png"/><Relationship Id="rId20" Type="http://schemas.openxmlformats.org/officeDocument/2006/relationships/chart" Target="../charts/chart2.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6.png"/><Relationship Id="rId24" Type="http://schemas.openxmlformats.org/officeDocument/2006/relationships/chart" Target="../charts/chart4.xml"/><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18.png"/><Relationship Id="rId10" Type="http://schemas.openxmlformats.org/officeDocument/2006/relationships/image" Target="../media/image9.png"/><Relationship Id="rId19" Type="http://schemas.openxmlformats.org/officeDocument/2006/relationships/image" Target="../media/image16.jpe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1901" y="0"/>
            <a:ext cx="25203150" cy="4404211"/>
          </a:xfrm>
          <a:prstGeom prst="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335135" y="4709875"/>
            <a:ext cx="12122474" cy="27333909"/>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pl-PL" dirty="0" smtClean="0"/>
          </a:p>
          <a:p>
            <a:pPr algn="ctr"/>
            <a:endParaRPr lang="pl-PL" dirty="0" smtClean="0"/>
          </a:p>
          <a:p>
            <a:pPr algn="ctr"/>
            <a:endParaRPr lang="pl-PL" dirty="0" smtClean="0"/>
          </a:p>
          <a:p>
            <a:pPr algn="ctr"/>
            <a:endParaRPr lang="pl-PL" dirty="0" smtClean="0"/>
          </a:p>
          <a:p>
            <a:pPr algn="ctr"/>
            <a:endParaRPr lang="pl-PL" dirty="0" smtClean="0"/>
          </a:p>
          <a:p>
            <a:pPr algn="ctr"/>
            <a:endParaRPr lang="pl-PL" dirty="0" smtClean="0"/>
          </a:p>
          <a:p>
            <a:pPr algn="ctr"/>
            <a:endParaRPr lang="pl-PL" dirty="0" smtClean="0"/>
          </a:p>
          <a:p>
            <a:pPr algn="ctr"/>
            <a:endParaRPr lang="pl-PL" dirty="0" smtClean="0"/>
          </a:p>
          <a:p>
            <a:pPr algn="ctr"/>
            <a:endParaRPr lang="pl-PL" dirty="0" smtClean="0"/>
          </a:p>
          <a:p>
            <a:pPr algn="ctr"/>
            <a:endParaRPr lang="pl-PL" dirty="0" smtClean="0"/>
          </a:p>
          <a:p>
            <a:pPr algn="ctr"/>
            <a:endParaRPr lang="pl-PL" dirty="0" smtClean="0"/>
          </a:p>
          <a:p>
            <a:pPr algn="ctr"/>
            <a:endParaRPr lang="pl-PL" dirty="0" smtClean="0"/>
          </a:p>
          <a:p>
            <a:pPr algn="ctr"/>
            <a:endParaRPr lang="pl-PL" dirty="0" smtClean="0"/>
          </a:p>
          <a:p>
            <a:pPr algn="ctr"/>
            <a:endParaRPr lang="pl-PL" dirty="0" smtClean="0"/>
          </a:p>
          <a:p>
            <a:pPr algn="ctr"/>
            <a:endParaRPr lang="pl-PL" dirty="0" smtClean="0"/>
          </a:p>
          <a:p>
            <a:pPr algn="ctr"/>
            <a:endParaRPr lang="pl-PL" dirty="0" smtClean="0"/>
          </a:p>
          <a:p>
            <a:pPr algn="ctr"/>
            <a:endParaRPr lang="pl-PL" dirty="0" smtClean="0"/>
          </a:p>
          <a:p>
            <a:pPr algn="ctr"/>
            <a:endParaRPr lang="pl-PL" dirty="0"/>
          </a:p>
        </p:txBody>
      </p:sp>
      <p:sp>
        <p:nvSpPr>
          <p:cNvPr id="7" name="Prostokąt 6"/>
          <p:cNvSpPr/>
          <p:nvPr/>
        </p:nvSpPr>
        <p:spPr>
          <a:xfrm>
            <a:off x="12792467" y="4709876"/>
            <a:ext cx="12122475" cy="27333908"/>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000" dirty="0"/>
          </a:p>
        </p:txBody>
      </p:sp>
      <p:pic>
        <p:nvPicPr>
          <p:cNvPr id="9" name="Symbol zastępczy obrazu 58"/>
          <p:cNvPicPr>
            <a:picLocks noChangeAspect="1"/>
          </p:cNvPicPr>
          <p:nvPr/>
        </p:nvPicPr>
        <p:blipFill>
          <a:blip r:embed="rId2">
            <a:extLst>
              <a:ext uri="{28A0092B-C50C-407E-A947-70E740481C1C}">
                <a14:useLocalDpi xmlns:a14="http://schemas.microsoft.com/office/drawing/2010/main" val="0"/>
              </a:ext>
            </a:extLst>
          </a:blip>
          <a:srcRect l="14124" r="14124"/>
          <a:stretch>
            <a:fillRect/>
          </a:stretch>
        </p:blipFill>
        <p:spPr>
          <a:xfrm>
            <a:off x="393637" y="1429142"/>
            <a:ext cx="2143230" cy="20904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Rectangle 5"/>
          <p:cNvSpPr>
            <a:spLocks noChangeArrowheads="1"/>
          </p:cNvSpPr>
          <p:nvPr/>
        </p:nvSpPr>
        <p:spPr bwMode="auto">
          <a:xfrm>
            <a:off x="2428875" y="348815"/>
            <a:ext cx="20021550" cy="209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677" tIns="31333" rIns="62677" bIns="31333">
            <a:spAutoFit/>
          </a:bodyPr>
          <a:lstStyle/>
          <a:p>
            <a:pPr algn="ctr" defTabSz="627063" eaLnBrk="0" hangingPunct="0"/>
            <a:r>
              <a:rPr lang="en-US" sz="4800" b="1" dirty="0">
                <a:solidFill>
                  <a:schemeClr val="bg1"/>
                </a:solidFill>
                <a:latin typeface="Aharoni" pitchFamily="2" charset="-79"/>
                <a:cs typeface="Aharoni" pitchFamily="2" charset="-79"/>
              </a:rPr>
              <a:t>Silicon Photomultiplier's Gain Stabilization by Bias Correction for Compensation of the Temperature Fluctuations</a:t>
            </a:r>
            <a:endParaRPr lang="pl-PL" sz="4800" b="1" dirty="0">
              <a:solidFill>
                <a:schemeClr val="bg1"/>
              </a:solidFill>
              <a:latin typeface="Aharoni" pitchFamily="2" charset="-79"/>
              <a:cs typeface="Aharoni" pitchFamily="2" charset="-79"/>
            </a:endParaRPr>
          </a:p>
          <a:p>
            <a:pPr algn="ctr" defTabSz="627063" eaLnBrk="0" hangingPunct="0"/>
            <a:r>
              <a:rPr lang="pl-PL" sz="3600" b="1" dirty="0" smtClean="0">
                <a:solidFill>
                  <a:schemeClr val="bg1"/>
                </a:solidFill>
              </a:rPr>
              <a:t>P</a:t>
            </a:r>
            <a:r>
              <a:rPr lang="pl-PL" sz="3600" b="1" dirty="0">
                <a:solidFill>
                  <a:schemeClr val="bg1"/>
                </a:solidFill>
              </a:rPr>
              <a:t>. Dorosz</a:t>
            </a:r>
            <a:r>
              <a:rPr lang="en-US" sz="3600" b="1" dirty="0">
                <a:solidFill>
                  <a:schemeClr val="bg1"/>
                </a:solidFill>
              </a:rPr>
              <a:t>, </a:t>
            </a:r>
            <a:r>
              <a:rPr lang="pl-PL" sz="3600" b="1" dirty="0">
                <a:solidFill>
                  <a:schemeClr val="bg1"/>
                </a:solidFill>
              </a:rPr>
              <a:t>M. </a:t>
            </a:r>
            <a:r>
              <a:rPr lang="pl-PL" sz="3600" b="1" dirty="0" err="1">
                <a:solidFill>
                  <a:schemeClr val="bg1"/>
                </a:solidFill>
              </a:rPr>
              <a:t>Baszczyk</a:t>
            </a:r>
            <a:r>
              <a:rPr lang="pl-PL" sz="3600" b="1" dirty="0">
                <a:solidFill>
                  <a:schemeClr val="bg1"/>
                </a:solidFill>
              </a:rPr>
              <a:t>, S. </a:t>
            </a:r>
            <a:r>
              <a:rPr lang="pl-PL" sz="3600" b="1" dirty="0" err="1">
                <a:solidFill>
                  <a:schemeClr val="bg1"/>
                </a:solidFill>
              </a:rPr>
              <a:t>Glab</a:t>
            </a:r>
            <a:r>
              <a:rPr lang="pl-PL" sz="3600" b="1" dirty="0">
                <a:solidFill>
                  <a:schemeClr val="bg1"/>
                </a:solidFill>
              </a:rPr>
              <a:t>, W.</a:t>
            </a:r>
            <a:r>
              <a:rPr lang="en-US" sz="3600" b="1" dirty="0">
                <a:solidFill>
                  <a:schemeClr val="bg1"/>
                </a:solidFill>
              </a:rPr>
              <a:t> K</a:t>
            </a:r>
            <a:r>
              <a:rPr lang="pl-PL" sz="3600" b="1" dirty="0" err="1">
                <a:solidFill>
                  <a:schemeClr val="bg1"/>
                </a:solidFill>
              </a:rPr>
              <a:t>ucewicz</a:t>
            </a:r>
            <a:r>
              <a:rPr lang="pl-PL" sz="3600" b="1" dirty="0">
                <a:solidFill>
                  <a:schemeClr val="bg1"/>
                </a:solidFill>
              </a:rPr>
              <a:t>, L. Mik, M. </a:t>
            </a:r>
            <a:r>
              <a:rPr lang="pl-PL" sz="3600" b="1" dirty="0" err="1">
                <a:solidFill>
                  <a:schemeClr val="bg1"/>
                </a:solidFill>
              </a:rPr>
              <a:t>Sapor</a:t>
            </a:r>
            <a:endParaRPr lang="en-US" sz="2400" b="1" dirty="0"/>
          </a:p>
        </p:txBody>
      </p:sp>
      <p:sp>
        <p:nvSpPr>
          <p:cNvPr id="13" name="Text Placeholder 50"/>
          <p:cNvSpPr txBox="1">
            <a:spLocks/>
          </p:cNvSpPr>
          <p:nvPr/>
        </p:nvSpPr>
        <p:spPr bwMode="auto">
          <a:xfrm>
            <a:off x="3221038" y="2443418"/>
            <a:ext cx="18761075" cy="1960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27063" eaLnBrk="0" hangingPunct="0">
              <a:defRPr sz="2000">
                <a:solidFill>
                  <a:schemeClr val="tx1"/>
                </a:solidFill>
                <a:latin typeface="Arial Narrow" pitchFamily="34" charset="0"/>
                <a:ea typeface="ＭＳ Ｐゴシック" charset="-128"/>
              </a:defRPr>
            </a:lvl1pPr>
            <a:lvl2pPr marL="742950" indent="-285750" defTabSz="627063" eaLnBrk="0" hangingPunct="0">
              <a:defRPr sz="2000">
                <a:solidFill>
                  <a:schemeClr val="tx1"/>
                </a:solidFill>
                <a:latin typeface="Arial Narrow" pitchFamily="34" charset="0"/>
                <a:ea typeface="ＭＳ Ｐゴシック" charset="-128"/>
              </a:defRPr>
            </a:lvl2pPr>
            <a:lvl3pPr marL="1143000" indent="-228600" defTabSz="627063" eaLnBrk="0" hangingPunct="0">
              <a:defRPr sz="2000">
                <a:solidFill>
                  <a:schemeClr val="tx1"/>
                </a:solidFill>
                <a:latin typeface="Arial Narrow" pitchFamily="34" charset="0"/>
                <a:ea typeface="ＭＳ Ｐゴシック" charset="-128"/>
              </a:defRPr>
            </a:lvl3pPr>
            <a:lvl4pPr marL="1600200" indent="-228600" defTabSz="627063" eaLnBrk="0" hangingPunct="0">
              <a:defRPr sz="2000">
                <a:solidFill>
                  <a:schemeClr val="tx1"/>
                </a:solidFill>
                <a:latin typeface="Arial Narrow" pitchFamily="34" charset="0"/>
                <a:ea typeface="ＭＳ Ｐゴシック" charset="-128"/>
              </a:defRPr>
            </a:lvl4pPr>
            <a:lvl5pPr marL="2057400" indent="-228600" defTabSz="627063" eaLnBrk="0" hangingPunct="0">
              <a:defRPr sz="2000">
                <a:solidFill>
                  <a:schemeClr val="tx1"/>
                </a:solidFill>
                <a:latin typeface="Arial Narrow" pitchFamily="34" charset="0"/>
                <a:ea typeface="ＭＳ Ｐゴシック" charset="-128"/>
              </a:defRPr>
            </a:lvl5pPr>
            <a:lvl6pPr marL="2514600" indent="-228600" defTabSz="627063"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627063"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627063"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627063"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spcBef>
                <a:spcPct val="20000"/>
              </a:spcBef>
            </a:pPr>
            <a:r>
              <a:rPr lang="en-US" sz="3200" dirty="0" smtClean="0">
                <a:solidFill>
                  <a:schemeClr val="bg1"/>
                </a:solidFill>
                <a:latin typeface="Arial" pitchFamily="34" charset="0"/>
                <a:cs typeface="Arial" pitchFamily="34" charset="0"/>
              </a:rPr>
              <a:t>AGH University of Science and Technology</a:t>
            </a:r>
            <a:endParaRPr lang="pl-PL" sz="3200" dirty="0">
              <a:solidFill>
                <a:schemeClr val="bg1"/>
              </a:solidFill>
              <a:latin typeface="Arial" pitchFamily="34" charset="0"/>
              <a:cs typeface="Arial" pitchFamily="34" charset="0"/>
            </a:endParaRPr>
          </a:p>
          <a:p>
            <a:pPr algn="ctr"/>
            <a:r>
              <a:rPr lang="en-US" sz="1800" dirty="0">
                <a:solidFill>
                  <a:schemeClr val="bg1"/>
                </a:solidFill>
                <a:latin typeface="Arial" pitchFamily="34" charset="0"/>
                <a:cs typeface="Arial" pitchFamily="34" charset="0"/>
              </a:rPr>
              <a:t>Faculty of Electrical Engineering, Automatics, Computer Science and Electronics</a:t>
            </a:r>
            <a:endParaRPr lang="pl-PL" sz="1800" dirty="0">
              <a:solidFill>
                <a:schemeClr val="bg1"/>
              </a:solidFill>
              <a:latin typeface="Arial" pitchFamily="34" charset="0"/>
              <a:cs typeface="Arial" pitchFamily="34" charset="0"/>
            </a:endParaRPr>
          </a:p>
          <a:p>
            <a:pPr algn="ctr"/>
            <a:r>
              <a:rPr lang="en-US" sz="1800" dirty="0">
                <a:solidFill>
                  <a:schemeClr val="bg1"/>
                </a:solidFill>
                <a:latin typeface="Arial" pitchFamily="34" charset="0"/>
                <a:cs typeface="Arial" pitchFamily="34" charset="0"/>
              </a:rPr>
              <a:t>Department of Electronics</a:t>
            </a:r>
            <a:endParaRPr lang="pl-PL" sz="1800" dirty="0">
              <a:solidFill>
                <a:schemeClr val="bg1"/>
              </a:solidFill>
              <a:latin typeface="Arial" pitchFamily="34" charset="0"/>
              <a:cs typeface="Arial" pitchFamily="34" charset="0"/>
            </a:endParaRPr>
          </a:p>
          <a:p>
            <a:pPr algn="ctr"/>
            <a:r>
              <a:rPr lang="en-US" sz="1800" dirty="0">
                <a:solidFill>
                  <a:schemeClr val="bg1"/>
                </a:solidFill>
                <a:latin typeface="Arial" pitchFamily="34" charset="0"/>
                <a:cs typeface="Arial" pitchFamily="34" charset="0"/>
              </a:rPr>
              <a:t>al. A. </a:t>
            </a:r>
            <a:r>
              <a:rPr lang="en-US" sz="1800" dirty="0" err="1">
                <a:solidFill>
                  <a:schemeClr val="bg1"/>
                </a:solidFill>
                <a:latin typeface="Arial" pitchFamily="34" charset="0"/>
                <a:cs typeface="Arial" pitchFamily="34" charset="0"/>
              </a:rPr>
              <a:t>Mickiewicza</a:t>
            </a:r>
            <a:r>
              <a:rPr lang="en-US" sz="1800" dirty="0">
                <a:solidFill>
                  <a:schemeClr val="bg1"/>
                </a:solidFill>
                <a:latin typeface="Arial" pitchFamily="34" charset="0"/>
                <a:cs typeface="Arial" pitchFamily="34" charset="0"/>
              </a:rPr>
              <a:t> 30</a:t>
            </a:r>
            <a:endParaRPr lang="pl-PL" sz="1800" dirty="0">
              <a:solidFill>
                <a:schemeClr val="bg1"/>
              </a:solidFill>
              <a:latin typeface="Arial" pitchFamily="34" charset="0"/>
              <a:cs typeface="Arial" pitchFamily="34" charset="0"/>
            </a:endParaRPr>
          </a:p>
          <a:p>
            <a:pPr algn="ctr"/>
            <a:r>
              <a:rPr lang="en-US" sz="1800" dirty="0">
                <a:solidFill>
                  <a:schemeClr val="bg1"/>
                </a:solidFill>
                <a:latin typeface="Arial" pitchFamily="34" charset="0"/>
                <a:cs typeface="Arial" pitchFamily="34" charset="0"/>
              </a:rPr>
              <a:t>30-059 Krakow, Poland</a:t>
            </a:r>
            <a:endParaRPr lang="pl-PL" sz="1800" dirty="0">
              <a:solidFill>
                <a:schemeClr val="bg1"/>
              </a:solidFill>
              <a:latin typeface="Arial" pitchFamily="34" charset="0"/>
              <a:cs typeface="Arial" pitchFamily="34" charset="0"/>
            </a:endParaRPr>
          </a:p>
          <a:p>
            <a:pPr algn="ctr"/>
            <a:r>
              <a:rPr lang="pl-PL" sz="1800" dirty="0">
                <a:solidFill>
                  <a:schemeClr val="bg1"/>
                </a:solidFill>
                <a:latin typeface="Arial" pitchFamily="34" charset="0"/>
                <a:cs typeface="Arial" pitchFamily="34" charset="0"/>
              </a:rPr>
              <a:t>e-mail kucewicz@agh.edu.pl</a:t>
            </a:r>
            <a:endParaRPr lang="pl-PL" sz="1800" dirty="0" smtClean="0">
              <a:solidFill>
                <a:schemeClr val="bg1"/>
              </a:solidFill>
              <a:latin typeface="Arial" pitchFamily="34" charset="0"/>
              <a:cs typeface="Arial" pitchFamily="34" charset="0"/>
            </a:endParaRPr>
          </a:p>
        </p:txBody>
      </p:sp>
      <p:sp>
        <p:nvSpPr>
          <p:cNvPr id="14" name="Text Box 471"/>
          <p:cNvSpPr txBox="1">
            <a:spLocks noChangeArrowheads="1"/>
          </p:cNvSpPr>
          <p:nvPr/>
        </p:nvSpPr>
        <p:spPr bwMode="auto">
          <a:xfrm>
            <a:off x="335135" y="4709876"/>
            <a:ext cx="12122474" cy="52495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2693" tIns="31340" rIns="62693" bIns="31340">
            <a:spAutoFit/>
          </a:bodyPr>
          <a:lstStyle>
            <a:lvl1pPr defTabSz="749300" eaLnBrk="0" hangingPunct="0">
              <a:defRPr sz="2000">
                <a:solidFill>
                  <a:schemeClr val="tx1"/>
                </a:solidFill>
                <a:latin typeface="Arial Narrow" pitchFamily="34" charset="0"/>
                <a:ea typeface="ＭＳ Ｐゴシック" charset="-128"/>
              </a:defRPr>
            </a:lvl1pPr>
            <a:lvl2pPr marL="742950" indent="-285750" defTabSz="749300" eaLnBrk="0" hangingPunct="0">
              <a:defRPr sz="2000">
                <a:solidFill>
                  <a:schemeClr val="tx1"/>
                </a:solidFill>
                <a:latin typeface="Arial Narrow" pitchFamily="34" charset="0"/>
                <a:ea typeface="ＭＳ Ｐゴシック" charset="-128"/>
              </a:defRPr>
            </a:lvl2pPr>
            <a:lvl3pPr marL="1143000" indent="-228600" defTabSz="749300" eaLnBrk="0" hangingPunct="0">
              <a:defRPr sz="2000">
                <a:solidFill>
                  <a:schemeClr val="tx1"/>
                </a:solidFill>
                <a:latin typeface="Arial Narrow" pitchFamily="34" charset="0"/>
                <a:ea typeface="ＭＳ Ｐゴシック" charset="-128"/>
              </a:defRPr>
            </a:lvl3pPr>
            <a:lvl4pPr marL="1600200" indent="-228600" defTabSz="749300" eaLnBrk="0" hangingPunct="0">
              <a:defRPr sz="2000">
                <a:solidFill>
                  <a:schemeClr val="tx1"/>
                </a:solidFill>
                <a:latin typeface="Arial Narrow" pitchFamily="34" charset="0"/>
                <a:ea typeface="ＭＳ Ｐゴシック" charset="-128"/>
              </a:defRPr>
            </a:lvl4pPr>
            <a:lvl5pPr marL="2057400" indent="-228600" defTabSz="749300" eaLnBrk="0" hangingPunct="0">
              <a:defRPr sz="20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spcBef>
                <a:spcPct val="50000"/>
              </a:spcBef>
            </a:pPr>
            <a:r>
              <a:rPr lang="en-US" sz="3000" b="1" dirty="0">
                <a:solidFill>
                  <a:schemeClr val="bg1"/>
                </a:solidFill>
              </a:rPr>
              <a:t>Introduction</a:t>
            </a:r>
          </a:p>
        </p:txBody>
      </p:sp>
      <p:sp>
        <p:nvSpPr>
          <p:cNvPr id="17" name="Text Box 472"/>
          <p:cNvSpPr txBox="1">
            <a:spLocks noChangeArrowheads="1"/>
          </p:cNvSpPr>
          <p:nvPr/>
        </p:nvSpPr>
        <p:spPr bwMode="auto">
          <a:xfrm>
            <a:off x="557089" y="5048511"/>
            <a:ext cx="11863411" cy="506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just"/>
            <a:r>
              <a:rPr lang="en-US" sz="2400" dirty="0"/>
              <a:t>Measurements using the Silicon Photomultiplier (</a:t>
            </a:r>
            <a:r>
              <a:rPr lang="en-US" sz="2400" dirty="0" err="1"/>
              <a:t>SiPM</a:t>
            </a:r>
            <a:r>
              <a:rPr lang="en-US" sz="2400" dirty="0"/>
              <a:t>) as </a:t>
            </a:r>
            <a:r>
              <a:rPr lang="pl-PL" sz="2400" dirty="0" smtClean="0"/>
              <a:t>a </a:t>
            </a:r>
            <a:r>
              <a:rPr lang="en-US" sz="2400" dirty="0" smtClean="0"/>
              <a:t>photon </a:t>
            </a:r>
            <a:r>
              <a:rPr lang="en-US" sz="2400" dirty="0"/>
              <a:t>detector have required stable gain </a:t>
            </a:r>
            <a:r>
              <a:rPr lang="en-US" sz="2400" dirty="0" smtClean="0"/>
              <a:t>specially </a:t>
            </a:r>
            <a:r>
              <a:rPr lang="en-US" sz="2400" dirty="0"/>
              <a:t>for a sensitivity on the level of a single photon. The temperature has a significant influence on the value of detector’s gain. </a:t>
            </a:r>
            <a:r>
              <a:rPr lang="en-US" sz="2400" dirty="0" err="1"/>
              <a:t>SiPM</a:t>
            </a:r>
            <a:r>
              <a:rPr lang="en-US" sz="2400" dirty="0"/>
              <a:t> have been used in many applications, where heat is emitted mainly by other devices. In order to keep gain of a detector on a stable level, these applications would have to be kept in controlled, air conditioned rooms. Very often it is hard to control the temperature, </a:t>
            </a:r>
            <a:r>
              <a:rPr lang="en-US" sz="2400" dirty="0" smtClean="0"/>
              <a:t>especially </a:t>
            </a:r>
            <a:r>
              <a:rPr lang="en-US" sz="2400" dirty="0"/>
              <a:t>in large systems</a:t>
            </a:r>
            <a:r>
              <a:rPr lang="en-US" sz="2400" dirty="0" smtClean="0"/>
              <a:t>.</a:t>
            </a:r>
            <a:endParaRPr lang="pl-PL" sz="2400" dirty="0" smtClean="0"/>
          </a:p>
          <a:p>
            <a:pPr algn="just"/>
            <a:r>
              <a:rPr lang="en-US" sz="2400" dirty="0"/>
              <a:t>The paper presents a method for compensation of </a:t>
            </a:r>
            <a:r>
              <a:rPr lang="en-US" sz="2400" dirty="0" err="1" smtClean="0"/>
              <a:t>SiPM</a:t>
            </a:r>
            <a:r>
              <a:rPr lang="pl-PL" sz="2400" dirty="0" smtClean="0"/>
              <a:t>’s</a:t>
            </a:r>
            <a:r>
              <a:rPr lang="en-US" sz="2400" dirty="0" smtClean="0"/>
              <a:t> </a:t>
            </a:r>
            <a:r>
              <a:rPr lang="en-US" sz="2400" dirty="0"/>
              <a:t>gain variation caused by temperature fluctuations. Instead of stabilizing the temperature we can correct the bias voltage of the detector. Gain of the </a:t>
            </a:r>
            <a:r>
              <a:rPr lang="en-US" sz="2400" dirty="0" err="1"/>
              <a:t>SiPM</a:t>
            </a:r>
            <a:r>
              <a:rPr lang="en-US" sz="2400" dirty="0"/>
              <a:t> is a linear function of the temperature and the bias. Increase of the temperature leads to the decrease of gain. On the other hand, an increase of the bias makes value of the gain higher.</a:t>
            </a:r>
            <a:endParaRPr lang="pl-PL" sz="2400" dirty="0"/>
          </a:p>
          <a:p>
            <a:pPr algn="just"/>
            <a:endParaRPr lang="pl-PL" sz="2400" dirty="0"/>
          </a:p>
        </p:txBody>
      </p:sp>
      <p:sp>
        <p:nvSpPr>
          <p:cNvPr id="18" name="Text Box 471"/>
          <p:cNvSpPr txBox="1">
            <a:spLocks noChangeArrowheads="1"/>
          </p:cNvSpPr>
          <p:nvPr/>
        </p:nvSpPr>
        <p:spPr bwMode="auto">
          <a:xfrm>
            <a:off x="335135" y="12680441"/>
            <a:ext cx="12122474" cy="533834"/>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2693" tIns="31340" rIns="62693" bIns="31340">
            <a:spAutoFit/>
          </a:bodyPr>
          <a:lstStyle>
            <a:lvl1pPr defTabSz="749300" eaLnBrk="0" hangingPunct="0">
              <a:defRPr sz="2000">
                <a:solidFill>
                  <a:schemeClr val="tx1"/>
                </a:solidFill>
                <a:latin typeface="Arial Narrow" pitchFamily="34" charset="0"/>
                <a:ea typeface="ＭＳ Ｐゴシック" charset="-128"/>
              </a:defRPr>
            </a:lvl1pPr>
            <a:lvl2pPr marL="742950" indent="-285750" defTabSz="749300" eaLnBrk="0" hangingPunct="0">
              <a:defRPr sz="2000">
                <a:solidFill>
                  <a:schemeClr val="tx1"/>
                </a:solidFill>
                <a:latin typeface="Arial Narrow" pitchFamily="34" charset="0"/>
                <a:ea typeface="ＭＳ Ｐゴシック" charset="-128"/>
              </a:defRPr>
            </a:lvl2pPr>
            <a:lvl3pPr marL="1143000" indent="-228600" defTabSz="749300" eaLnBrk="0" hangingPunct="0">
              <a:defRPr sz="2000">
                <a:solidFill>
                  <a:schemeClr val="tx1"/>
                </a:solidFill>
                <a:latin typeface="Arial Narrow" pitchFamily="34" charset="0"/>
                <a:ea typeface="ＭＳ Ｐゴシック" charset="-128"/>
              </a:defRPr>
            </a:lvl3pPr>
            <a:lvl4pPr marL="1600200" indent="-228600" defTabSz="749300" eaLnBrk="0" hangingPunct="0">
              <a:defRPr sz="2000">
                <a:solidFill>
                  <a:schemeClr val="tx1"/>
                </a:solidFill>
                <a:latin typeface="Arial Narrow" pitchFamily="34" charset="0"/>
                <a:ea typeface="ＭＳ Ｐゴシック" charset="-128"/>
              </a:defRPr>
            </a:lvl4pPr>
            <a:lvl5pPr marL="2057400" indent="-228600" defTabSz="749300" eaLnBrk="0" hangingPunct="0">
              <a:defRPr sz="20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spcBef>
                <a:spcPct val="50000"/>
              </a:spcBef>
            </a:pPr>
            <a:r>
              <a:rPr lang="pl-PL" sz="3000" b="1" dirty="0" err="1" smtClean="0">
                <a:solidFill>
                  <a:schemeClr val="bg1"/>
                </a:solidFill>
              </a:rPr>
              <a:t>SiPM’s</a:t>
            </a:r>
            <a:r>
              <a:rPr lang="pl-PL" sz="3000" b="1" dirty="0" smtClean="0">
                <a:solidFill>
                  <a:schemeClr val="bg1"/>
                </a:solidFill>
              </a:rPr>
              <a:t> </a:t>
            </a:r>
            <a:r>
              <a:rPr lang="pl-PL" sz="3000" b="1" dirty="0" err="1" smtClean="0">
                <a:solidFill>
                  <a:schemeClr val="bg1"/>
                </a:solidFill>
              </a:rPr>
              <a:t>Gain</a:t>
            </a:r>
            <a:r>
              <a:rPr lang="pl-PL" sz="3000" b="1" dirty="0" smtClean="0">
                <a:solidFill>
                  <a:schemeClr val="bg1"/>
                </a:solidFill>
              </a:rPr>
              <a:t> and </a:t>
            </a:r>
            <a:r>
              <a:rPr lang="pl-PL" sz="3000" b="1" dirty="0" err="1" smtClean="0">
                <a:solidFill>
                  <a:schemeClr val="bg1"/>
                </a:solidFill>
              </a:rPr>
              <a:t>Measurement</a:t>
            </a:r>
            <a:r>
              <a:rPr lang="pl-PL" sz="3000" b="1" dirty="0" smtClean="0">
                <a:solidFill>
                  <a:schemeClr val="bg1"/>
                </a:solidFill>
              </a:rPr>
              <a:t> Setup</a:t>
            </a:r>
            <a:endParaRPr lang="en-US" sz="3000" b="1" dirty="0">
              <a:solidFill>
                <a:schemeClr val="bg1"/>
              </a:solidFill>
            </a:endParaRPr>
          </a:p>
        </p:txBody>
      </p:sp>
      <p:sp>
        <p:nvSpPr>
          <p:cNvPr id="19" name="Text Box 471"/>
          <p:cNvSpPr txBox="1">
            <a:spLocks noChangeArrowheads="1"/>
          </p:cNvSpPr>
          <p:nvPr/>
        </p:nvSpPr>
        <p:spPr bwMode="auto">
          <a:xfrm>
            <a:off x="12797216" y="11519726"/>
            <a:ext cx="12117726" cy="5254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2693" tIns="31340" rIns="62693" bIns="31340">
            <a:spAutoFit/>
          </a:bodyPr>
          <a:lstStyle>
            <a:lvl1pPr defTabSz="749300" eaLnBrk="0" hangingPunct="0">
              <a:defRPr sz="2000">
                <a:solidFill>
                  <a:schemeClr val="tx1"/>
                </a:solidFill>
                <a:latin typeface="Arial Narrow" pitchFamily="34" charset="0"/>
                <a:ea typeface="ＭＳ Ｐゴシック" charset="-128"/>
              </a:defRPr>
            </a:lvl1pPr>
            <a:lvl2pPr marL="742950" indent="-285750" defTabSz="749300" eaLnBrk="0" hangingPunct="0">
              <a:defRPr sz="2000">
                <a:solidFill>
                  <a:schemeClr val="tx1"/>
                </a:solidFill>
                <a:latin typeface="Arial Narrow" pitchFamily="34" charset="0"/>
                <a:ea typeface="ＭＳ Ｐゴシック" charset="-128"/>
              </a:defRPr>
            </a:lvl2pPr>
            <a:lvl3pPr marL="1143000" indent="-228600" defTabSz="749300" eaLnBrk="0" hangingPunct="0">
              <a:defRPr sz="2000">
                <a:solidFill>
                  <a:schemeClr val="tx1"/>
                </a:solidFill>
                <a:latin typeface="Arial Narrow" pitchFamily="34" charset="0"/>
                <a:ea typeface="ＭＳ Ｐゴシック" charset="-128"/>
              </a:defRPr>
            </a:lvl3pPr>
            <a:lvl4pPr marL="1600200" indent="-228600" defTabSz="749300" eaLnBrk="0" hangingPunct="0">
              <a:defRPr sz="2000">
                <a:solidFill>
                  <a:schemeClr val="tx1"/>
                </a:solidFill>
                <a:latin typeface="Arial Narrow" pitchFamily="34" charset="0"/>
                <a:ea typeface="ＭＳ Ｐゴシック" charset="-128"/>
              </a:defRPr>
            </a:lvl4pPr>
            <a:lvl5pPr marL="2057400" indent="-228600" defTabSz="749300" eaLnBrk="0" hangingPunct="0">
              <a:defRPr sz="20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spcBef>
                <a:spcPct val="50000"/>
              </a:spcBef>
            </a:pPr>
            <a:r>
              <a:rPr lang="pl-PL" sz="3000" b="1" dirty="0" err="1" smtClean="0">
                <a:solidFill>
                  <a:schemeClr val="bg1"/>
                </a:solidFill>
              </a:rPr>
              <a:t>Parameters</a:t>
            </a:r>
            <a:r>
              <a:rPr lang="pl-PL" sz="3000" b="1" dirty="0" smtClean="0">
                <a:solidFill>
                  <a:schemeClr val="bg1"/>
                </a:solidFill>
              </a:rPr>
              <a:t> and </a:t>
            </a:r>
            <a:r>
              <a:rPr lang="pl-PL" sz="3000" b="1" dirty="0" err="1" smtClean="0">
                <a:solidFill>
                  <a:schemeClr val="bg1"/>
                </a:solidFill>
              </a:rPr>
              <a:t>Gain</a:t>
            </a:r>
            <a:r>
              <a:rPr lang="pl-PL" sz="3000" b="1" dirty="0" smtClean="0">
                <a:solidFill>
                  <a:schemeClr val="bg1"/>
                </a:solidFill>
              </a:rPr>
              <a:t> </a:t>
            </a:r>
            <a:r>
              <a:rPr lang="pl-PL" sz="3000" b="1" dirty="0" err="1" smtClean="0">
                <a:solidFill>
                  <a:schemeClr val="bg1"/>
                </a:solidFill>
              </a:rPr>
              <a:t>Stabilization</a:t>
            </a:r>
            <a:r>
              <a:rPr lang="pl-PL" sz="3000" b="1" dirty="0" smtClean="0">
                <a:solidFill>
                  <a:schemeClr val="bg1"/>
                </a:solidFill>
              </a:rPr>
              <a:t> </a:t>
            </a:r>
            <a:r>
              <a:rPr lang="pl-PL" sz="3000" b="1" dirty="0" err="1" smtClean="0">
                <a:solidFill>
                  <a:schemeClr val="bg1"/>
                </a:solidFill>
              </a:rPr>
              <a:t>Results</a:t>
            </a:r>
            <a:endParaRPr lang="en-US" sz="3000" b="1" dirty="0">
              <a:solidFill>
                <a:schemeClr val="bg1"/>
              </a:solidFill>
            </a:endParaRPr>
          </a:p>
        </p:txBody>
      </p:sp>
      <p:graphicFrame>
        <p:nvGraphicFramePr>
          <p:cNvPr id="20" name="Tabela 19"/>
          <p:cNvGraphicFramePr>
            <a:graphicFrameLocks noGrp="1"/>
          </p:cNvGraphicFramePr>
          <p:nvPr>
            <p:extLst>
              <p:ext uri="{D42A27DB-BD31-4B8C-83A1-F6EECF244321}">
                <p14:modId xmlns:p14="http://schemas.microsoft.com/office/powerpoint/2010/main" val="2902133594"/>
              </p:ext>
            </p:extLst>
          </p:nvPr>
        </p:nvGraphicFramePr>
        <p:xfrm>
          <a:off x="1181511" y="9504506"/>
          <a:ext cx="10675094" cy="2448828"/>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3672408"/>
                <a:gridCol w="1368152"/>
                <a:gridCol w="1584176"/>
                <a:gridCol w="1656184"/>
                <a:gridCol w="1584176"/>
                <a:gridCol w="809998"/>
              </a:tblGrid>
              <a:tr h="940561">
                <a:tc>
                  <a:txBody>
                    <a:bodyPr/>
                    <a:lstStyle/>
                    <a:p>
                      <a:pPr algn="ctr"/>
                      <a:r>
                        <a:rPr lang="pl-PL" sz="2200" b="1" dirty="0" err="1" smtClean="0">
                          <a:latin typeface="Arial Narrow" pitchFamily="34" charset="0"/>
                        </a:rPr>
                        <a:t>Silicon</a:t>
                      </a:r>
                      <a:r>
                        <a:rPr lang="pl-PL" sz="2200" b="1" dirty="0" smtClean="0">
                          <a:latin typeface="Arial Narrow" pitchFamily="34" charset="0"/>
                        </a:rPr>
                        <a:t> </a:t>
                      </a:r>
                      <a:r>
                        <a:rPr lang="pl-PL" sz="2200" b="1" dirty="0" err="1" smtClean="0">
                          <a:latin typeface="Arial Narrow" pitchFamily="34" charset="0"/>
                        </a:rPr>
                        <a:t>Photomultiplier</a:t>
                      </a:r>
                      <a:endParaRPr lang="pl-PL" sz="2200" b="1" dirty="0">
                        <a:latin typeface="Arial Narrow" pitchFamily="34" charset="0"/>
                      </a:endParaRPr>
                    </a:p>
                  </a:txBody>
                  <a:tcPr marL="161574" marR="161574" anchor="ctr"/>
                </a:tc>
                <a:tc>
                  <a:txBody>
                    <a:bodyPr/>
                    <a:lstStyle/>
                    <a:p>
                      <a:pPr algn="ctr"/>
                      <a:r>
                        <a:rPr lang="pl-PL" sz="2200" b="1" dirty="0" smtClean="0">
                          <a:latin typeface="Arial Narrow" pitchFamily="34" charset="0"/>
                        </a:rPr>
                        <a:t>Serial </a:t>
                      </a:r>
                      <a:r>
                        <a:rPr lang="pl-PL" sz="2200" b="1" dirty="0" err="1" smtClean="0">
                          <a:latin typeface="Arial Narrow" pitchFamily="34" charset="0"/>
                        </a:rPr>
                        <a:t>Number</a:t>
                      </a:r>
                      <a:endParaRPr lang="pl-PL" sz="2200" b="1" dirty="0">
                        <a:latin typeface="Arial Narrow" pitchFamily="34" charset="0"/>
                      </a:endParaRPr>
                    </a:p>
                  </a:txBody>
                  <a:tcPr marL="161574" marR="161574" anchor="ctr"/>
                </a:tc>
                <a:tc>
                  <a:txBody>
                    <a:bodyPr/>
                    <a:lstStyle/>
                    <a:p>
                      <a:pPr algn="ctr"/>
                      <a:r>
                        <a:rPr lang="pl-PL" sz="2200" b="1" dirty="0" err="1" smtClean="0">
                          <a:latin typeface="Arial Narrow" pitchFamily="34" charset="0"/>
                        </a:rPr>
                        <a:t>Breakdown</a:t>
                      </a:r>
                      <a:r>
                        <a:rPr lang="pl-PL" sz="2200" b="1" dirty="0" smtClean="0">
                          <a:latin typeface="Arial Narrow" pitchFamily="34" charset="0"/>
                        </a:rPr>
                        <a:t> </a:t>
                      </a:r>
                      <a:r>
                        <a:rPr lang="pl-PL" sz="2200" b="1" dirty="0" err="1" smtClean="0">
                          <a:latin typeface="Arial Narrow" pitchFamily="34" charset="0"/>
                        </a:rPr>
                        <a:t>Voltage</a:t>
                      </a:r>
                      <a:r>
                        <a:rPr lang="pl-PL" sz="2200" b="1" dirty="0" smtClean="0">
                          <a:latin typeface="Arial Narrow" pitchFamily="34" charset="0"/>
                        </a:rPr>
                        <a:t>, V</a:t>
                      </a:r>
                      <a:endParaRPr lang="pl-PL" sz="2200" b="1" dirty="0">
                        <a:latin typeface="Arial Narrow" pitchFamily="34" charset="0"/>
                      </a:endParaRPr>
                    </a:p>
                  </a:txBody>
                  <a:tcPr marL="161574" marR="161574" anchor="ctr"/>
                </a:tc>
                <a:tc>
                  <a:txBody>
                    <a:bodyPr/>
                    <a:lstStyle/>
                    <a:p>
                      <a:pPr algn="ctr"/>
                      <a:r>
                        <a:rPr lang="pl-PL" sz="2200" b="1" dirty="0" err="1" smtClean="0">
                          <a:latin typeface="Arial Narrow" pitchFamily="34" charset="0"/>
                        </a:rPr>
                        <a:t>Number</a:t>
                      </a:r>
                      <a:r>
                        <a:rPr lang="pl-PL" sz="2200" b="1" dirty="0" smtClean="0">
                          <a:latin typeface="Arial Narrow" pitchFamily="34" charset="0"/>
                        </a:rPr>
                        <a:t> of </a:t>
                      </a:r>
                      <a:r>
                        <a:rPr lang="pl-PL" sz="2200" b="1" dirty="0" err="1" smtClean="0">
                          <a:latin typeface="Arial Narrow" pitchFamily="34" charset="0"/>
                        </a:rPr>
                        <a:t>Microcells</a:t>
                      </a:r>
                      <a:endParaRPr lang="pl-PL" sz="2200" b="1" dirty="0">
                        <a:latin typeface="Arial Narrow" pitchFamily="34" charset="0"/>
                      </a:endParaRPr>
                    </a:p>
                  </a:txBody>
                  <a:tcPr marL="161574" marR="161574" anchor="ctr"/>
                </a:tc>
                <a:tc>
                  <a:txBody>
                    <a:bodyPr/>
                    <a:lstStyle/>
                    <a:p>
                      <a:pPr algn="ctr"/>
                      <a:r>
                        <a:rPr lang="pl-PL" sz="2200" b="1" i="0" u="none" strike="noStrike" kern="1200" baseline="0" dirty="0" err="1" smtClean="0">
                          <a:solidFill>
                            <a:schemeClr val="tx1">
                              <a:lumMod val="85000"/>
                              <a:lumOff val="15000"/>
                            </a:schemeClr>
                          </a:solidFill>
                          <a:latin typeface="Arial Narrow" pitchFamily="34" charset="0"/>
                          <a:ea typeface="+mn-ea"/>
                          <a:cs typeface="+mn-cs"/>
                        </a:rPr>
                        <a:t>Microcell</a:t>
                      </a:r>
                      <a:r>
                        <a:rPr lang="pl-PL" sz="2200" b="1" i="0" u="none" strike="noStrike" kern="1200" baseline="0" dirty="0" smtClean="0">
                          <a:solidFill>
                            <a:schemeClr val="tx1">
                              <a:lumMod val="85000"/>
                              <a:lumOff val="15000"/>
                            </a:schemeClr>
                          </a:solidFill>
                          <a:latin typeface="Arial Narrow" pitchFamily="34" charset="0"/>
                          <a:ea typeface="+mn-ea"/>
                          <a:cs typeface="+mn-cs"/>
                        </a:rPr>
                        <a:t> </a:t>
                      </a:r>
                      <a:r>
                        <a:rPr lang="pl-PL" sz="2200" b="1" i="0" u="none" strike="noStrike" kern="1200" baseline="0" dirty="0" err="1" smtClean="0">
                          <a:solidFill>
                            <a:schemeClr val="tx1">
                              <a:lumMod val="85000"/>
                              <a:lumOff val="15000"/>
                            </a:schemeClr>
                          </a:solidFill>
                          <a:latin typeface="Arial Narrow" pitchFamily="34" charset="0"/>
                          <a:ea typeface="+mn-ea"/>
                          <a:cs typeface="+mn-cs"/>
                        </a:rPr>
                        <a:t>Gain</a:t>
                      </a:r>
                      <a:endParaRPr lang="pl-PL" sz="2200" b="1" dirty="0">
                        <a:solidFill>
                          <a:schemeClr val="tx1">
                            <a:lumMod val="85000"/>
                            <a:lumOff val="15000"/>
                          </a:schemeClr>
                        </a:solidFill>
                        <a:latin typeface="Arial Narrow" pitchFamily="34" charset="0"/>
                      </a:endParaRPr>
                    </a:p>
                  </a:txBody>
                  <a:tcPr marL="161574" marR="161574" anchor="ctr"/>
                </a:tc>
                <a:tc>
                  <a:txBody>
                    <a:bodyPr/>
                    <a:lstStyle/>
                    <a:p>
                      <a:endParaRPr lang="pl-PL" sz="1000" dirty="0"/>
                    </a:p>
                  </a:txBody>
                  <a:tcPr/>
                </a:tc>
              </a:tr>
              <a:tr h="406305">
                <a:tc>
                  <a:txBody>
                    <a:bodyPr/>
                    <a:lstStyle/>
                    <a:p>
                      <a:pPr algn="ctr"/>
                      <a:r>
                        <a:rPr lang="pl-PL" sz="2200" dirty="0" smtClean="0">
                          <a:latin typeface="Arial Narrow" pitchFamily="34" charset="0"/>
                        </a:rPr>
                        <a:t>Hamamatsu s10362-11-100U</a:t>
                      </a:r>
                      <a:endParaRPr lang="pl-PL" sz="2200" dirty="0">
                        <a:latin typeface="Arial Narrow" pitchFamily="34" charset="0"/>
                      </a:endParaRPr>
                    </a:p>
                  </a:txBody>
                  <a:tcPr marL="161574" marR="16157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200" dirty="0" smtClean="0">
                          <a:latin typeface="Arial Narrow" pitchFamily="34" charset="0"/>
                        </a:rPr>
                        <a:t>698</a:t>
                      </a:r>
                    </a:p>
                  </a:txBody>
                  <a:tcPr marL="161574" marR="161574" anchor="ctr"/>
                </a:tc>
                <a:tc>
                  <a:txBody>
                    <a:bodyPr/>
                    <a:lstStyle/>
                    <a:p>
                      <a:pPr algn="ctr"/>
                      <a:r>
                        <a:rPr lang="pl-PL" sz="2200" dirty="0" smtClean="0">
                          <a:latin typeface="Arial Narrow" pitchFamily="34" charset="0"/>
                        </a:rPr>
                        <a:t>69,2</a:t>
                      </a:r>
                      <a:endParaRPr lang="pl-PL" sz="2200" dirty="0">
                        <a:latin typeface="Arial Narrow" pitchFamily="34" charset="0"/>
                      </a:endParaRPr>
                    </a:p>
                  </a:txBody>
                  <a:tcPr marL="161574" marR="161574" anchor="ctr"/>
                </a:tc>
                <a:tc>
                  <a:txBody>
                    <a:bodyPr/>
                    <a:lstStyle/>
                    <a:p>
                      <a:pPr algn="ctr"/>
                      <a:r>
                        <a:rPr lang="pl-PL" sz="2200" b="0" i="0" u="none" strike="noStrike" kern="1200" baseline="0" dirty="0" smtClean="0">
                          <a:solidFill>
                            <a:schemeClr val="dk1"/>
                          </a:solidFill>
                          <a:latin typeface="Arial Narrow" pitchFamily="34" charset="0"/>
                          <a:ea typeface="+mn-ea"/>
                          <a:cs typeface="+mn-cs"/>
                        </a:rPr>
                        <a:t>100</a:t>
                      </a:r>
                      <a:endParaRPr lang="pl-PL" sz="2200" dirty="0">
                        <a:latin typeface="Arial Narrow" pitchFamily="34" charset="0"/>
                      </a:endParaRPr>
                    </a:p>
                  </a:txBody>
                  <a:tcPr marL="161574" marR="16157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200" b="0" i="0" u="none" strike="noStrike" kern="1200" baseline="0" dirty="0" smtClean="0">
                          <a:solidFill>
                            <a:schemeClr val="dk1"/>
                          </a:solidFill>
                          <a:latin typeface="Arial Narrow" pitchFamily="34" charset="0"/>
                          <a:ea typeface="+mn-ea"/>
                          <a:cs typeface="+mn-cs"/>
                        </a:rPr>
                        <a:t>2,4x10</a:t>
                      </a:r>
                      <a:r>
                        <a:rPr lang="pl-PL" sz="2200" b="0" i="0" u="none" strike="noStrike" kern="1200" baseline="30000" dirty="0" smtClean="0">
                          <a:solidFill>
                            <a:schemeClr val="dk1"/>
                          </a:solidFill>
                          <a:latin typeface="Arial Narrow" pitchFamily="34" charset="0"/>
                          <a:ea typeface="+mn-ea"/>
                          <a:cs typeface="+mn-cs"/>
                        </a:rPr>
                        <a:t>6</a:t>
                      </a:r>
                      <a:endParaRPr lang="pl-PL" sz="2200" baseline="30000" dirty="0" smtClean="0">
                        <a:latin typeface="Arial Narrow" pitchFamily="34" charset="0"/>
                      </a:endParaRPr>
                    </a:p>
                  </a:txBody>
                  <a:tcPr marL="161574" marR="161574" anchor="ctr"/>
                </a:tc>
                <a:tc rowSpan="2">
                  <a:txBody>
                    <a:bodyPr/>
                    <a:lstStyle/>
                    <a:p>
                      <a:endParaRPr lang="pl-PL" sz="1000" dirty="0"/>
                    </a:p>
                  </a:txBody>
                  <a:tcPr/>
                </a:tc>
              </a:tr>
              <a:tr h="4116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200" dirty="0" smtClean="0">
                          <a:latin typeface="Arial Narrow" pitchFamily="34" charset="0"/>
                        </a:rPr>
                        <a:t>Hamamatsu s10362-11-100U</a:t>
                      </a:r>
                    </a:p>
                  </a:txBody>
                  <a:tcPr marL="161574" marR="161574" anchor="ctr"/>
                </a:tc>
                <a:tc>
                  <a:txBody>
                    <a:bodyPr/>
                    <a:lstStyle/>
                    <a:p>
                      <a:pPr algn="ctr"/>
                      <a:r>
                        <a:rPr lang="pl-PL" sz="2200" dirty="0" smtClean="0">
                          <a:latin typeface="Arial Narrow" pitchFamily="34" charset="0"/>
                        </a:rPr>
                        <a:t>699</a:t>
                      </a:r>
                      <a:endParaRPr lang="pl-PL" sz="2200" dirty="0">
                        <a:latin typeface="Arial Narrow" pitchFamily="34" charset="0"/>
                      </a:endParaRPr>
                    </a:p>
                  </a:txBody>
                  <a:tcPr marL="161574" marR="161574" anchor="ctr"/>
                </a:tc>
                <a:tc>
                  <a:txBody>
                    <a:bodyPr/>
                    <a:lstStyle/>
                    <a:p>
                      <a:pPr algn="ctr"/>
                      <a:r>
                        <a:rPr lang="pl-PL" sz="2200" dirty="0" smtClean="0">
                          <a:latin typeface="Arial Narrow" pitchFamily="34" charset="0"/>
                        </a:rPr>
                        <a:t>69,32</a:t>
                      </a:r>
                      <a:endParaRPr lang="pl-PL" sz="2200" dirty="0">
                        <a:latin typeface="Arial Narrow" pitchFamily="34" charset="0"/>
                      </a:endParaRPr>
                    </a:p>
                  </a:txBody>
                  <a:tcPr marL="161574" marR="161574" anchor="ctr"/>
                </a:tc>
                <a:tc>
                  <a:txBody>
                    <a:bodyPr/>
                    <a:lstStyle/>
                    <a:p>
                      <a:pPr algn="ctr"/>
                      <a:r>
                        <a:rPr lang="pl-PL" sz="2200" dirty="0" smtClean="0">
                          <a:latin typeface="Arial Narrow" pitchFamily="34" charset="0"/>
                        </a:rPr>
                        <a:t>100</a:t>
                      </a:r>
                      <a:endParaRPr lang="pl-PL" sz="2200" dirty="0">
                        <a:latin typeface="Arial Narrow" pitchFamily="34" charset="0"/>
                      </a:endParaRPr>
                    </a:p>
                  </a:txBody>
                  <a:tcPr marL="161574" marR="16157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200" b="0" i="0" u="none" strike="noStrike" kern="1200" baseline="0" dirty="0" smtClean="0">
                          <a:solidFill>
                            <a:schemeClr val="dk1"/>
                          </a:solidFill>
                          <a:latin typeface="Arial Narrow" pitchFamily="34" charset="0"/>
                          <a:ea typeface="+mn-ea"/>
                          <a:cs typeface="+mn-cs"/>
                        </a:rPr>
                        <a:t>2,4x10</a:t>
                      </a:r>
                      <a:r>
                        <a:rPr lang="pl-PL" sz="2200" b="0" i="0" u="none" strike="noStrike" kern="1200" baseline="30000" dirty="0" smtClean="0">
                          <a:solidFill>
                            <a:schemeClr val="dk1"/>
                          </a:solidFill>
                          <a:latin typeface="Arial Narrow" pitchFamily="34" charset="0"/>
                          <a:ea typeface="+mn-ea"/>
                          <a:cs typeface="+mn-cs"/>
                        </a:rPr>
                        <a:t>6</a:t>
                      </a:r>
                      <a:endParaRPr lang="pl-PL" sz="2200" baseline="30000" dirty="0" smtClean="0">
                        <a:latin typeface="Arial Narrow" pitchFamily="34" charset="0"/>
                      </a:endParaRPr>
                    </a:p>
                  </a:txBody>
                  <a:tcPr marL="161574" marR="161574" anchor="ctr"/>
                </a:tc>
                <a:tc vMerge="1">
                  <a:txBody>
                    <a:bodyPr/>
                    <a:lstStyle/>
                    <a:p>
                      <a:endParaRPr lang="pl-PL" dirty="0"/>
                    </a:p>
                  </a:txBody>
                  <a:tcPr/>
                </a:tc>
              </a:tr>
              <a:tr h="654827">
                <a:tc>
                  <a:txBody>
                    <a:bodyPr/>
                    <a:lstStyle/>
                    <a:p>
                      <a:pPr algn="ctr"/>
                      <a:r>
                        <a:rPr lang="pl-PL" sz="2000" dirty="0" err="1" smtClean="0">
                          <a:latin typeface="Arial Narrow" pitchFamily="34" charset="0"/>
                        </a:rPr>
                        <a:t>SensL</a:t>
                      </a:r>
                      <a:r>
                        <a:rPr lang="pl-PL" sz="2000" dirty="0" smtClean="0">
                          <a:latin typeface="Arial Narrow" pitchFamily="34" charset="0"/>
                        </a:rPr>
                        <a:t> S1020</a:t>
                      </a:r>
                      <a:endParaRPr lang="pl-PL" sz="2000" dirty="0">
                        <a:latin typeface="Arial Narrow" pitchFamily="34" charset="0"/>
                      </a:endParaRPr>
                    </a:p>
                  </a:txBody>
                  <a:tcPr marL="161574" marR="161574" anchor="ctr"/>
                </a:tc>
                <a:tc>
                  <a:txBody>
                    <a:bodyPr/>
                    <a:lstStyle/>
                    <a:p>
                      <a:pPr algn="ctr"/>
                      <a:r>
                        <a:rPr lang="pl-PL" sz="2000" dirty="0" smtClean="0">
                          <a:latin typeface="Arial Narrow" pitchFamily="34" charset="0"/>
                        </a:rPr>
                        <a:t>21</a:t>
                      </a:r>
                      <a:endParaRPr lang="pl-PL" sz="2000" dirty="0">
                        <a:latin typeface="Arial Narrow" pitchFamily="34" charset="0"/>
                      </a:endParaRPr>
                    </a:p>
                  </a:txBody>
                  <a:tcPr marL="161574" marR="161574" anchor="ctr"/>
                </a:tc>
                <a:tc>
                  <a:txBody>
                    <a:bodyPr/>
                    <a:lstStyle/>
                    <a:p>
                      <a:pPr algn="ctr"/>
                      <a:r>
                        <a:rPr lang="pl-PL" sz="2000" dirty="0" smtClean="0">
                          <a:latin typeface="Arial Narrow" pitchFamily="34" charset="0"/>
                        </a:rPr>
                        <a:t>28</a:t>
                      </a:r>
                      <a:endParaRPr lang="pl-PL" sz="2000" dirty="0">
                        <a:latin typeface="Arial Narrow" pitchFamily="34" charset="0"/>
                      </a:endParaRPr>
                    </a:p>
                  </a:txBody>
                  <a:tcPr marL="161574" marR="161574" anchor="ctr"/>
                </a:tc>
                <a:tc>
                  <a:txBody>
                    <a:bodyPr/>
                    <a:lstStyle/>
                    <a:p>
                      <a:pPr algn="ctr"/>
                      <a:r>
                        <a:rPr lang="pl-PL" sz="2000" b="0" i="0" u="none" strike="noStrike" kern="1200" baseline="0" dirty="0" smtClean="0">
                          <a:solidFill>
                            <a:schemeClr val="dk1"/>
                          </a:solidFill>
                          <a:latin typeface="Arial Narrow" pitchFamily="34" charset="0"/>
                          <a:ea typeface="+mn-ea"/>
                          <a:cs typeface="+mn-cs"/>
                        </a:rPr>
                        <a:t>848</a:t>
                      </a:r>
                      <a:endParaRPr lang="pl-PL" sz="2000" dirty="0">
                        <a:latin typeface="Arial Narrow" pitchFamily="34" charset="0"/>
                      </a:endParaRPr>
                    </a:p>
                  </a:txBody>
                  <a:tcPr marL="161574" marR="161574" anchor="ctr"/>
                </a:tc>
                <a:tc>
                  <a:txBody>
                    <a:bodyPr/>
                    <a:lstStyle/>
                    <a:p>
                      <a:pPr algn="ctr"/>
                      <a:r>
                        <a:rPr lang="pl-PL" sz="2000" b="0" i="0" u="none" strike="noStrike" kern="1200" baseline="0" dirty="0" smtClean="0">
                          <a:solidFill>
                            <a:schemeClr val="dk1"/>
                          </a:solidFill>
                          <a:latin typeface="Arial Narrow" pitchFamily="34" charset="0"/>
                          <a:ea typeface="+mn-ea"/>
                          <a:cs typeface="+mn-cs"/>
                        </a:rPr>
                        <a:t>&gt;1x10</a:t>
                      </a:r>
                      <a:r>
                        <a:rPr lang="pl-PL" sz="2000" b="0" i="0" u="none" strike="noStrike" kern="1200" baseline="30000" dirty="0" smtClean="0">
                          <a:solidFill>
                            <a:schemeClr val="dk1"/>
                          </a:solidFill>
                          <a:latin typeface="Arial Narrow" pitchFamily="34" charset="0"/>
                          <a:ea typeface="+mn-ea"/>
                          <a:cs typeface="+mn-cs"/>
                        </a:rPr>
                        <a:t>6</a:t>
                      </a:r>
                      <a:endParaRPr lang="pl-PL" sz="2000" baseline="30000" dirty="0">
                        <a:latin typeface="Arial Narrow" pitchFamily="34" charset="0"/>
                      </a:endParaRPr>
                    </a:p>
                  </a:txBody>
                  <a:tcPr marL="161574" marR="161574" anchor="ctr"/>
                </a:tc>
                <a:tc>
                  <a:txBody>
                    <a:bodyPr/>
                    <a:lstStyle/>
                    <a:p>
                      <a:endParaRPr lang="pl-PL" sz="1000" dirty="0"/>
                    </a:p>
                  </a:txBody>
                  <a:tcPr/>
                </a:tc>
              </a:tr>
            </a:tbl>
          </a:graphicData>
        </a:graphic>
      </p:graphicFrame>
      <p:pic>
        <p:nvPicPr>
          <p:cNvPr id="2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01129" y="10512896"/>
            <a:ext cx="667490"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5282" y="11348512"/>
            <a:ext cx="552455"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09165" y="4888420"/>
            <a:ext cx="6279959" cy="562447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72171" y="4888420"/>
            <a:ext cx="4456765" cy="562447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Text Box 472"/>
          <p:cNvSpPr txBox="1">
            <a:spLocks noChangeArrowheads="1"/>
          </p:cNvSpPr>
          <p:nvPr/>
        </p:nvSpPr>
        <p:spPr bwMode="auto">
          <a:xfrm>
            <a:off x="1162055" y="11761343"/>
            <a:ext cx="10714005" cy="100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r>
              <a:rPr lang="pl-PL" sz="2400" dirty="0" err="1" smtClean="0"/>
              <a:t>Table</a:t>
            </a:r>
            <a:r>
              <a:rPr lang="pl-PL" sz="2400" dirty="0" smtClean="0"/>
              <a:t> 1. </a:t>
            </a:r>
            <a:r>
              <a:rPr lang="pl-PL" sz="2400" dirty="0" err="1" smtClean="0"/>
              <a:t>Silicon</a:t>
            </a:r>
            <a:r>
              <a:rPr lang="pl-PL" sz="2400" dirty="0" smtClean="0"/>
              <a:t> </a:t>
            </a:r>
            <a:r>
              <a:rPr lang="pl-PL" sz="2400" dirty="0" err="1" smtClean="0"/>
              <a:t>Photomultipliers</a:t>
            </a:r>
            <a:r>
              <a:rPr lang="pl-PL" sz="2400" dirty="0" smtClean="0"/>
              <a:t> </a:t>
            </a:r>
            <a:r>
              <a:rPr lang="pl-PL" sz="2400" dirty="0" err="1" smtClean="0"/>
              <a:t>used</a:t>
            </a:r>
            <a:r>
              <a:rPr lang="pl-PL" sz="2400" dirty="0" smtClean="0"/>
              <a:t> in </a:t>
            </a:r>
            <a:r>
              <a:rPr lang="pl-PL" sz="2400" dirty="0" err="1" smtClean="0"/>
              <a:t>measurements</a:t>
            </a:r>
            <a:endParaRPr lang="pl-PL" sz="2400" dirty="0"/>
          </a:p>
        </p:txBody>
      </p:sp>
      <p:sp>
        <p:nvSpPr>
          <p:cNvPr id="33" name="Text Box 472"/>
          <p:cNvSpPr txBox="1">
            <a:spLocks noChangeArrowheads="1"/>
          </p:cNvSpPr>
          <p:nvPr/>
        </p:nvSpPr>
        <p:spPr bwMode="auto">
          <a:xfrm>
            <a:off x="384545" y="12950959"/>
            <a:ext cx="12073064" cy="2111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just"/>
            <a:r>
              <a:rPr lang="pl-PL" sz="2400" dirty="0" err="1" smtClean="0"/>
              <a:t>Measurements</a:t>
            </a:r>
            <a:r>
              <a:rPr lang="pl-PL" sz="2400" dirty="0" smtClean="0"/>
              <a:t> </a:t>
            </a:r>
            <a:r>
              <a:rPr lang="pl-PL" sz="2400" dirty="0" err="1" smtClean="0"/>
              <a:t>were</a:t>
            </a:r>
            <a:r>
              <a:rPr lang="pl-PL" sz="2400" dirty="0" smtClean="0"/>
              <a:t> </a:t>
            </a:r>
            <a:r>
              <a:rPr lang="pl-PL" sz="2400" dirty="0" err="1" smtClean="0"/>
              <a:t>performed</a:t>
            </a:r>
            <a:r>
              <a:rPr lang="pl-PL" sz="2400" dirty="0" smtClean="0"/>
              <a:t> on the setup </a:t>
            </a:r>
            <a:r>
              <a:rPr lang="pl-PL" sz="2400" dirty="0" err="1" smtClean="0"/>
              <a:t>presented</a:t>
            </a:r>
            <a:r>
              <a:rPr lang="pl-PL" sz="2400" dirty="0" smtClean="0"/>
              <a:t> in Fig. 1. Power module </a:t>
            </a:r>
            <a:r>
              <a:rPr lang="pl-PL" sz="2400" dirty="0" err="1" smtClean="0"/>
              <a:t>that</a:t>
            </a:r>
            <a:r>
              <a:rPr lang="pl-PL" sz="2400" dirty="0" smtClean="0"/>
              <a:t> </a:t>
            </a:r>
            <a:r>
              <a:rPr lang="pl-PL" sz="2400" dirty="0" err="1" smtClean="0"/>
              <a:t>supplies</a:t>
            </a:r>
            <a:r>
              <a:rPr lang="pl-PL" sz="2400" dirty="0" smtClean="0"/>
              <a:t> </a:t>
            </a:r>
            <a:r>
              <a:rPr lang="pl-PL" sz="2400" dirty="0" err="1" smtClean="0"/>
              <a:t>SiPM</a:t>
            </a:r>
            <a:r>
              <a:rPr lang="pl-PL" sz="2400" dirty="0" smtClean="0"/>
              <a:t> with </a:t>
            </a:r>
            <a:r>
              <a:rPr lang="pl-PL" sz="2400" dirty="0" err="1" smtClean="0"/>
              <a:t>bias</a:t>
            </a:r>
            <a:r>
              <a:rPr lang="pl-PL" sz="2400" dirty="0" smtClean="0"/>
              <a:t> </a:t>
            </a:r>
            <a:r>
              <a:rPr lang="pl-PL" sz="2400" dirty="0" err="1" smtClean="0"/>
              <a:t>voltage</a:t>
            </a:r>
            <a:r>
              <a:rPr lang="pl-PL" sz="2400" dirty="0" smtClean="0"/>
              <a:t> </a:t>
            </a:r>
            <a:r>
              <a:rPr lang="pl-PL" sz="2400" dirty="0" err="1" smtClean="0"/>
              <a:t>is</a:t>
            </a:r>
            <a:r>
              <a:rPr lang="pl-PL" sz="2400" dirty="0" smtClean="0"/>
              <a:t> </a:t>
            </a:r>
            <a:r>
              <a:rPr lang="pl-PL" sz="2400" dirty="0" err="1" smtClean="0"/>
              <a:t>controlled</a:t>
            </a:r>
            <a:r>
              <a:rPr lang="pl-PL" sz="2400" dirty="0" smtClean="0"/>
              <a:t> by </a:t>
            </a:r>
            <a:r>
              <a:rPr lang="pl-PL" sz="2400" dirty="0" err="1" smtClean="0"/>
              <a:t>LabView</a:t>
            </a:r>
            <a:r>
              <a:rPr lang="pl-PL" sz="2400" dirty="0" smtClean="0"/>
              <a:t> </a:t>
            </a:r>
            <a:r>
              <a:rPr lang="pl-PL" sz="2400" dirty="0" err="1" smtClean="0"/>
              <a:t>appllication</a:t>
            </a:r>
            <a:r>
              <a:rPr lang="pl-PL" sz="2400" dirty="0" smtClean="0"/>
              <a:t>. </a:t>
            </a:r>
            <a:r>
              <a:rPr lang="pl-PL" sz="2400" dirty="0" err="1" smtClean="0"/>
              <a:t>Bias</a:t>
            </a:r>
            <a:r>
              <a:rPr lang="pl-PL" sz="2400" dirty="0" smtClean="0"/>
              <a:t> applied to the </a:t>
            </a:r>
            <a:r>
              <a:rPr lang="pl-PL" sz="2400" dirty="0" err="1" smtClean="0"/>
              <a:t>photodetector</a:t>
            </a:r>
            <a:r>
              <a:rPr lang="pl-PL" sz="2400" dirty="0" smtClean="0"/>
              <a:t> </a:t>
            </a:r>
            <a:r>
              <a:rPr lang="pl-PL" sz="2400" dirty="0" err="1" smtClean="0"/>
              <a:t>is</a:t>
            </a:r>
            <a:r>
              <a:rPr lang="pl-PL" sz="2400" dirty="0" smtClean="0"/>
              <a:t> </a:t>
            </a:r>
            <a:r>
              <a:rPr lang="pl-PL" sz="2400" dirty="0" err="1" smtClean="0"/>
              <a:t>calculated</a:t>
            </a:r>
            <a:r>
              <a:rPr lang="pl-PL" sz="2400" dirty="0" smtClean="0"/>
              <a:t> on the </a:t>
            </a:r>
            <a:r>
              <a:rPr lang="pl-PL" sz="2400" dirty="0" err="1" smtClean="0"/>
              <a:t>basis</a:t>
            </a:r>
            <a:r>
              <a:rPr lang="pl-PL" sz="2400" dirty="0" smtClean="0"/>
              <a:t> of the </a:t>
            </a:r>
            <a:r>
              <a:rPr lang="pl-PL" sz="2400" dirty="0" err="1" smtClean="0"/>
              <a:t>temperature</a:t>
            </a:r>
            <a:r>
              <a:rPr lang="pl-PL" sz="2400" dirty="0" smtClean="0"/>
              <a:t> </a:t>
            </a:r>
            <a:r>
              <a:rPr lang="pl-PL" sz="2400" dirty="0" err="1" smtClean="0"/>
              <a:t>it</a:t>
            </a:r>
            <a:r>
              <a:rPr lang="pl-PL" sz="2400" dirty="0" smtClean="0"/>
              <a:t> </a:t>
            </a:r>
            <a:r>
              <a:rPr lang="pl-PL" sz="2400" dirty="0" err="1"/>
              <a:t>operates</a:t>
            </a:r>
            <a:r>
              <a:rPr lang="pl-PL" sz="2400" dirty="0"/>
              <a:t> </a:t>
            </a:r>
            <a:r>
              <a:rPr lang="pl-PL" sz="2400" dirty="0" smtClean="0"/>
              <a:t>in. </a:t>
            </a:r>
            <a:r>
              <a:rPr lang="pl-PL" sz="2400" dirty="0" err="1" smtClean="0"/>
              <a:t>Variation</a:t>
            </a:r>
            <a:r>
              <a:rPr lang="pl-PL" sz="2400" dirty="0" smtClean="0"/>
              <a:t> of the </a:t>
            </a:r>
            <a:r>
              <a:rPr lang="pl-PL" sz="2400" dirty="0" err="1" smtClean="0"/>
              <a:t>SiPM’s</a:t>
            </a:r>
            <a:r>
              <a:rPr lang="pl-PL" sz="2400" dirty="0" smtClean="0"/>
              <a:t> </a:t>
            </a:r>
            <a:r>
              <a:rPr lang="pl-PL" sz="2400" dirty="0" err="1" smtClean="0"/>
              <a:t>gain</a:t>
            </a:r>
            <a:r>
              <a:rPr lang="pl-PL" sz="2400" dirty="0" smtClean="0"/>
              <a:t> </a:t>
            </a:r>
            <a:r>
              <a:rPr lang="pl-PL" sz="2400" dirty="0" err="1" smtClean="0"/>
              <a:t>caused</a:t>
            </a:r>
            <a:r>
              <a:rPr lang="pl-PL" sz="2400" dirty="0" smtClean="0"/>
              <a:t> by </a:t>
            </a:r>
            <a:r>
              <a:rPr lang="pl-PL" sz="2400" dirty="0" err="1" smtClean="0"/>
              <a:t>temperature</a:t>
            </a:r>
            <a:r>
              <a:rPr lang="pl-PL" sz="2400" dirty="0" smtClean="0"/>
              <a:t> </a:t>
            </a:r>
            <a:r>
              <a:rPr lang="pl-PL" sz="2400" dirty="0" err="1" smtClean="0"/>
              <a:t>fluctuations</a:t>
            </a:r>
            <a:r>
              <a:rPr lang="pl-PL" sz="2400" dirty="0" smtClean="0"/>
              <a:t> </a:t>
            </a:r>
            <a:r>
              <a:rPr lang="pl-PL" sz="2400" dirty="0" err="1" smtClean="0"/>
              <a:t>is</a:t>
            </a:r>
            <a:r>
              <a:rPr lang="pl-PL" sz="2400" dirty="0" smtClean="0"/>
              <a:t>  </a:t>
            </a:r>
            <a:r>
              <a:rPr lang="pl-PL" sz="2400" dirty="0" err="1" smtClean="0"/>
              <a:t>minimized</a:t>
            </a:r>
            <a:r>
              <a:rPr lang="pl-PL" sz="2400" dirty="0" smtClean="0"/>
              <a:t> by </a:t>
            </a:r>
            <a:r>
              <a:rPr lang="pl-PL" sz="2400" dirty="0" err="1" smtClean="0"/>
              <a:t>adjusting</a:t>
            </a:r>
            <a:r>
              <a:rPr lang="pl-PL" sz="2400" dirty="0" smtClean="0"/>
              <a:t> </a:t>
            </a:r>
            <a:r>
              <a:rPr lang="pl-PL" sz="2400" dirty="0" err="1" smtClean="0"/>
              <a:t>proper</a:t>
            </a:r>
            <a:r>
              <a:rPr lang="pl-PL" sz="2400" dirty="0" smtClean="0"/>
              <a:t> </a:t>
            </a:r>
            <a:r>
              <a:rPr lang="pl-PL" sz="2400" dirty="0" err="1" smtClean="0"/>
              <a:t>bias</a:t>
            </a:r>
            <a:r>
              <a:rPr lang="pl-PL" sz="2400" dirty="0" smtClean="0"/>
              <a:t> </a:t>
            </a:r>
            <a:r>
              <a:rPr lang="pl-PL" sz="2400" dirty="0" err="1" smtClean="0"/>
              <a:t>voltage</a:t>
            </a:r>
            <a:r>
              <a:rPr lang="pl-PL" sz="2400" dirty="0" smtClean="0"/>
              <a:t>. </a:t>
            </a:r>
            <a:r>
              <a:rPr lang="pl-PL" sz="2400" dirty="0" err="1" smtClean="0"/>
              <a:t>Gain</a:t>
            </a:r>
            <a:r>
              <a:rPr lang="pl-PL" sz="2400" dirty="0" smtClean="0"/>
              <a:t> of the </a:t>
            </a:r>
            <a:r>
              <a:rPr lang="pl-PL" sz="2400" dirty="0" err="1" smtClean="0"/>
              <a:t>SiPM</a:t>
            </a:r>
            <a:r>
              <a:rPr lang="pl-PL" sz="2400" dirty="0" smtClean="0"/>
              <a:t> </a:t>
            </a:r>
            <a:r>
              <a:rPr lang="pl-PL" sz="2400" dirty="0" err="1" smtClean="0"/>
              <a:t>is</a:t>
            </a:r>
            <a:r>
              <a:rPr lang="pl-PL" sz="2400" dirty="0" smtClean="0"/>
              <a:t> </a:t>
            </a:r>
            <a:r>
              <a:rPr lang="pl-PL" sz="2400" dirty="0" err="1" smtClean="0"/>
              <a:t>kept</a:t>
            </a:r>
            <a:r>
              <a:rPr lang="pl-PL" sz="2400" dirty="0" smtClean="0"/>
              <a:t> on a </a:t>
            </a:r>
            <a:r>
              <a:rPr lang="pl-PL" sz="2400" dirty="0" err="1" smtClean="0"/>
              <a:t>stable</a:t>
            </a:r>
            <a:r>
              <a:rPr lang="pl-PL" sz="2400" dirty="0" smtClean="0"/>
              <a:t> </a:t>
            </a:r>
            <a:r>
              <a:rPr lang="pl-PL" sz="2400" dirty="0" err="1" smtClean="0"/>
              <a:t>level</a:t>
            </a:r>
            <a:r>
              <a:rPr lang="pl-PL" sz="2400" dirty="0" smtClean="0"/>
              <a:t>.</a:t>
            </a:r>
            <a:endParaRPr lang="pl-PL" sz="2400" dirty="0"/>
          </a:p>
        </p:txBody>
      </p:sp>
      <p:sp>
        <p:nvSpPr>
          <p:cNvPr id="43" name="Text Box 472"/>
          <p:cNvSpPr txBox="1">
            <a:spLocks noChangeArrowheads="1"/>
          </p:cNvSpPr>
          <p:nvPr/>
        </p:nvSpPr>
        <p:spPr bwMode="auto">
          <a:xfrm>
            <a:off x="557089" y="17875038"/>
            <a:ext cx="6615345" cy="100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r>
              <a:rPr lang="pl-PL" sz="2400" dirty="0" err="1" smtClean="0"/>
              <a:t>Figure</a:t>
            </a:r>
            <a:r>
              <a:rPr lang="pl-PL" sz="2400" dirty="0" smtClean="0"/>
              <a:t> 1. </a:t>
            </a:r>
            <a:r>
              <a:rPr lang="pl-PL" sz="2400" dirty="0" err="1" smtClean="0"/>
              <a:t>Measurement</a:t>
            </a:r>
            <a:r>
              <a:rPr lang="pl-PL" sz="2400" dirty="0" smtClean="0"/>
              <a:t> setup</a:t>
            </a:r>
            <a:endParaRPr lang="pl-PL" sz="2400" dirty="0"/>
          </a:p>
        </p:txBody>
      </p:sp>
      <mc:AlternateContent xmlns:mc="http://schemas.openxmlformats.org/markup-compatibility/2006" xmlns:a14="http://schemas.microsoft.com/office/drawing/2010/main">
        <mc:Choice Requires="a14">
          <p:sp>
            <p:nvSpPr>
              <p:cNvPr id="62" name="pole tekstowe 61"/>
              <p:cNvSpPr txBox="1"/>
              <p:nvPr/>
            </p:nvSpPr>
            <p:spPr>
              <a:xfrm>
                <a:off x="393637" y="23475878"/>
                <a:ext cx="2837775" cy="95782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pl-PL" sz="2000" b="0" i="1" smtClean="0">
                          <a:latin typeface="Cambria Math" pitchFamily="18" charset="0"/>
                          <a:ea typeface="Cambria Math" pitchFamily="18" charset="0"/>
                        </a:rPr>
                        <m:t>𝐺</m:t>
                      </m:r>
                      <m:r>
                        <a:rPr lang="pt-BR" sz="2000" i="1" smtClean="0">
                          <a:latin typeface="Cambria Math" pitchFamily="18" charset="0"/>
                          <a:ea typeface="Cambria Math" pitchFamily="18" charset="0"/>
                        </a:rPr>
                        <m:t>=</m:t>
                      </m:r>
                      <m:f>
                        <m:fPr>
                          <m:ctrlPr>
                            <a:rPr lang="pt-BR" sz="2000" i="1" smtClean="0">
                              <a:latin typeface="Cambria Math"/>
                              <a:ea typeface="Cambria Math" pitchFamily="18" charset="0"/>
                            </a:rPr>
                          </m:ctrlPr>
                        </m:fPr>
                        <m:num>
                          <m:r>
                            <a:rPr lang="pl-PL" sz="2000" b="0" i="1" smtClean="0">
                              <a:latin typeface="Cambria Math"/>
                              <a:ea typeface="Cambria Math" pitchFamily="18" charset="0"/>
                            </a:rPr>
                            <m:t>1</m:t>
                          </m:r>
                        </m:num>
                        <m:den>
                          <m:r>
                            <a:rPr lang="pl-PL" sz="2000" b="0" i="1" smtClean="0">
                              <a:latin typeface="Cambria Math"/>
                              <a:ea typeface="Cambria Math" pitchFamily="18" charset="0"/>
                            </a:rPr>
                            <m:t>𝑁</m:t>
                          </m:r>
                        </m:den>
                      </m:f>
                      <m:nary>
                        <m:naryPr>
                          <m:chr m:val="∑"/>
                          <m:ctrlPr>
                            <a:rPr lang="pt-BR" sz="2000" i="1" smtClean="0">
                              <a:latin typeface="Cambria Math"/>
                              <a:ea typeface="Cambria Math" pitchFamily="18" charset="0"/>
                            </a:rPr>
                          </m:ctrlPr>
                        </m:naryPr>
                        <m:sub>
                          <m:r>
                            <m:rPr>
                              <m:brk m:alnAt="23"/>
                            </m:rPr>
                            <a:rPr lang="pl-PL" sz="2000" b="0" i="1" smtClean="0">
                              <a:latin typeface="Cambria Math" pitchFamily="18" charset="0"/>
                              <a:ea typeface="Cambria Math" pitchFamily="18" charset="0"/>
                            </a:rPr>
                            <m:t>𝑖</m:t>
                          </m:r>
                          <m:r>
                            <a:rPr lang="pt-BR" sz="2000" i="1" smtClean="0">
                              <a:latin typeface="Cambria Math" pitchFamily="18" charset="0"/>
                              <a:ea typeface="Cambria Math" pitchFamily="18" charset="0"/>
                            </a:rPr>
                            <m:t>=</m:t>
                          </m:r>
                          <m:r>
                            <a:rPr lang="pl-PL" sz="2000" b="0" i="1" smtClean="0">
                              <a:latin typeface="Cambria Math" pitchFamily="18" charset="0"/>
                              <a:ea typeface="Cambria Math" pitchFamily="18" charset="0"/>
                            </a:rPr>
                            <m:t>1</m:t>
                          </m:r>
                        </m:sub>
                        <m:sup>
                          <m:r>
                            <a:rPr lang="pl-PL" sz="2000" b="0" i="1" smtClean="0">
                              <a:latin typeface="Cambria Math" pitchFamily="18" charset="0"/>
                              <a:ea typeface="Cambria Math" pitchFamily="18" charset="0"/>
                            </a:rPr>
                            <m:t>𝑁</m:t>
                          </m:r>
                        </m:sup>
                        <m:e>
                          <m:sSub>
                            <m:sSubPr>
                              <m:ctrlPr>
                                <a:rPr lang="pt-BR" sz="2000" i="1">
                                  <a:latin typeface="Cambria Math"/>
                                  <a:ea typeface="Cambria Math" pitchFamily="18" charset="0"/>
                                </a:rPr>
                              </m:ctrlPr>
                            </m:sSubPr>
                            <m:e>
                              <m:r>
                                <a:rPr lang="pl-PL" sz="2000" i="1">
                                  <a:latin typeface="Cambria Math"/>
                                  <a:ea typeface="Cambria Math" pitchFamily="18" charset="0"/>
                                </a:rPr>
                                <m:t>𝑉</m:t>
                              </m:r>
                            </m:e>
                            <m:sub>
                              <m:r>
                                <a:rPr lang="pl-PL" sz="2000" i="1">
                                  <a:latin typeface="Cambria Math" pitchFamily="18" charset="0"/>
                                  <a:ea typeface="Cambria Math" pitchFamily="18" charset="0"/>
                                </a:rPr>
                                <m:t>𝑖</m:t>
                              </m:r>
                              <m:r>
                                <a:rPr lang="pl-PL" sz="2000" i="1">
                                  <a:latin typeface="Cambria Math" pitchFamily="18" charset="0"/>
                                  <a:ea typeface="Cambria Math" pitchFamily="18" charset="0"/>
                                </a:rPr>
                                <m:t>+1</m:t>
                              </m:r>
                            </m:sub>
                          </m:sSub>
                          <m:r>
                            <a:rPr lang="pl-PL" sz="2000" i="1">
                              <a:latin typeface="Cambria Math" pitchFamily="18" charset="0"/>
                              <a:ea typeface="Cambria Math" pitchFamily="18" charset="0"/>
                            </a:rPr>
                            <m:t>−</m:t>
                          </m:r>
                          <m:sSub>
                            <m:sSubPr>
                              <m:ctrlPr>
                                <a:rPr lang="pl-PL" sz="2000" i="1">
                                  <a:latin typeface="Cambria Math"/>
                                  <a:ea typeface="Cambria Math" pitchFamily="18" charset="0"/>
                                </a:rPr>
                              </m:ctrlPr>
                            </m:sSubPr>
                            <m:e>
                              <m:r>
                                <a:rPr lang="pl-PL" sz="2000" i="1">
                                  <a:latin typeface="Cambria Math"/>
                                  <a:ea typeface="Cambria Math" pitchFamily="18" charset="0"/>
                                </a:rPr>
                                <m:t>𝑉</m:t>
                              </m:r>
                            </m:e>
                            <m:sub>
                              <m:r>
                                <a:rPr lang="pl-PL" sz="2000" i="1">
                                  <a:latin typeface="Cambria Math" pitchFamily="18" charset="0"/>
                                  <a:ea typeface="Cambria Math" pitchFamily="18" charset="0"/>
                                </a:rPr>
                                <m:t>𝑖</m:t>
                              </m:r>
                            </m:sub>
                          </m:sSub>
                        </m:e>
                      </m:nary>
                    </m:oMath>
                  </m:oMathPara>
                </a14:m>
                <a:endParaRPr lang="pl-PL" sz="2000" i="1" dirty="0" smtClean="0">
                  <a:latin typeface="Cambria Math" pitchFamily="18" charset="0"/>
                  <a:ea typeface="Cambria Math" pitchFamily="18" charset="0"/>
                </a:endParaRPr>
              </a:p>
            </p:txBody>
          </p:sp>
        </mc:Choice>
        <mc:Fallback xmlns="">
          <p:sp>
            <p:nvSpPr>
              <p:cNvPr id="62" name="pole tekstowe 61"/>
              <p:cNvSpPr txBox="1">
                <a:spLocks noRot="1" noChangeAspect="1" noMove="1" noResize="1" noEditPoints="1" noAdjustHandles="1" noChangeArrowheads="1" noChangeShapeType="1" noTextEdit="1"/>
              </p:cNvSpPr>
              <p:nvPr/>
            </p:nvSpPr>
            <p:spPr>
              <a:xfrm>
                <a:off x="393637" y="23475878"/>
                <a:ext cx="2837775" cy="957826"/>
              </a:xfrm>
              <a:prstGeom prst="rect">
                <a:avLst/>
              </a:prstGeom>
              <a:blipFill rotWithShape="1">
                <a:blip r:embed="rId8"/>
                <a:stretch>
                  <a:fillRect/>
                </a:stretch>
              </a:blipFill>
            </p:spPr>
            <p:txBody>
              <a:bodyPr/>
              <a:lstStyle/>
              <a:p>
                <a:r>
                  <a:rPr lang="pl-PL">
                    <a:noFill/>
                  </a:rPr>
                  <a:t> </a:t>
                </a:r>
              </a:p>
            </p:txBody>
          </p:sp>
        </mc:Fallback>
      </mc:AlternateContent>
      <p:sp>
        <p:nvSpPr>
          <p:cNvPr id="63" name="Text Box 472"/>
          <p:cNvSpPr txBox="1">
            <a:spLocks noChangeArrowheads="1"/>
          </p:cNvSpPr>
          <p:nvPr/>
        </p:nvSpPr>
        <p:spPr bwMode="auto">
          <a:xfrm>
            <a:off x="348580" y="26501819"/>
            <a:ext cx="12091070" cy="248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just"/>
            <a:r>
              <a:rPr lang="pl-PL" sz="2400" dirty="0" err="1" smtClean="0"/>
              <a:t>Each</a:t>
            </a:r>
            <a:r>
              <a:rPr lang="pl-PL" sz="2400" dirty="0" smtClean="0"/>
              <a:t> point </a:t>
            </a:r>
            <a:r>
              <a:rPr lang="pl-PL" sz="2400" dirty="0" err="1" smtClean="0"/>
              <a:t>at</a:t>
            </a:r>
            <a:r>
              <a:rPr lang="pl-PL" sz="2400" dirty="0" smtClean="0"/>
              <a:t> the 3D </a:t>
            </a:r>
            <a:r>
              <a:rPr lang="pl-PL" sz="2400" dirty="0" err="1" smtClean="0"/>
              <a:t>graph</a:t>
            </a:r>
            <a:r>
              <a:rPr lang="pl-PL" sz="2400" dirty="0" smtClean="0"/>
              <a:t> (Fig. 5 and 6) </a:t>
            </a:r>
            <a:r>
              <a:rPr lang="pl-PL" sz="2400" dirty="0" err="1" smtClean="0"/>
              <a:t>represents</a:t>
            </a:r>
            <a:r>
              <a:rPr lang="pl-PL" sz="2400" dirty="0" smtClean="0"/>
              <a:t> single </a:t>
            </a:r>
            <a:r>
              <a:rPr lang="pl-PL" sz="2400" dirty="0" err="1" smtClean="0"/>
              <a:t>measurement</a:t>
            </a:r>
            <a:r>
              <a:rPr lang="pl-PL" sz="2400" dirty="0" smtClean="0"/>
              <a:t>. </a:t>
            </a:r>
            <a:r>
              <a:rPr lang="pl-PL" sz="2400" dirty="0" err="1" smtClean="0"/>
              <a:t>Measurement</a:t>
            </a:r>
            <a:r>
              <a:rPr lang="pl-PL" sz="2400" dirty="0" smtClean="0"/>
              <a:t> </a:t>
            </a:r>
            <a:r>
              <a:rPr lang="pl-PL" sz="2400" dirty="0" err="1" smtClean="0"/>
              <a:t>points</a:t>
            </a:r>
            <a:r>
              <a:rPr lang="pl-PL" sz="2400" dirty="0" smtClean="0"/>
              <a:t> </a:t>
            </a:r>
            <a:r>
              <a:rPr lang="pl-PL" sz="2400" dirty="0" err="1" smtClean="0"/>
              <a:t>are</a:t>
            </a:r>
            <a:r>
              <a:rPr lang="pl-PL" sz="2400" dirty="0" smtClean="0"/>
              <a:t> </a:t>
            </a:r>
            <a:r>
              <a:rPr lang="pl-PL" sz="2400" dirty="0" err="1" smtClean="0"/>
              <a:t>arranged</a:t>
            </a:r>
            <a:r>
              <a:rPr lang="pl-PL" sz="2400" dirty="0" smtClean="0"/>
              <a:t> on a </a:t>
            </a:r>
            <a:r>
              <a:rPr lang="pl-PL" sz="2400" dirty="0" err="1" smtClean="0"/>
              <a:t>plane</a:t>
            </a:r>
            <a:r>
              <a:rPr lang="pl-PL" sz="2400" dirty="0" smtClean="0"/>
              <a:t>, </a:t>
            </a:r>
            <a:r>
              <a:rPr lang="pl-PL" sz="2400" dirty="0" err="1" smtClean="0"/>
              <a:t>specific</a:t>
            </a:r>
            <a:r>
              <a:rPr lang="pl-PL" sz="2400" dirty="0" smtClean="0"/>
              <a:t> for applied </a:t>
            </a:r>
            <a:r>
              <a:rPr lang="pl-PL" sz="2400" dirty="0" err="1" smtClean="0"/>
              <a:t>SiPM</a:t>
            </a:r>
            <a:r>
              <a:rPr lang="pl-PL" sz="2400" dirty="0" smtClean="0"/>
              <a:t>.</a:t>
            </a:r>
            <a:r>
              <a:rPr lang="en-US" sz="2400" dirty="0" smtClean="0"/>
              <a:t> </a:t>
            </a:r>
            <a:r>
              <a:rPr lang="pl-PL" sz="2400" dirty="0" err="1" smtClean="0"/>
              <a:t>Spatial</a:t>
            </a:r>
            <a:r>
              <a:rPr lang="pl-PL" sz="2400" dirty="0" smtClean="0"/>
              <a:t> </a:t>
            </a:r>
            <a:r>
              <a:rPr lang="pl-PL" sz="2400" dirty="0" err="1" smtClean="0"/>
              <a:t>distribution</a:t>
            </a:r>
            <a:r>
              <a:rPr lang="pl-PL" sz="2400" dirty="0"/>
              <a:t> </a:t>
            </a:r>
            <a:r>
              <a:rPr lang="pl-PL" sz="2400" dirty="0" err="1" smtClean="0"/>
              <a:t>shows</a:t>
            </a:r>
            <a:r>
              <a:rPr lang="pl-PL" sz="2400" dirty="0" smtClean="0"/>
              <a:t> </a:t>
            </a:r>
            <a:r>
              <a:rPr lang="pl-PL" sz="2400" dirty="0" err="1" smtClean="0"/>
              <a:t>that</a:t>
            </a:r>
            <a:r>
              <a:rPr lang="pl-PL" sz="2400" dirty="0" smtClean="0"/>
              <a:t> </a:t>
            </a:r>
            <a:r>
              <a:rPr lang="pl-PL" sz="2400" dirty="0" err="1" smtClean="0"/>
              <a:t>dependencies</a:t>
            </a:r>
            <a:r>
              <a:rPr lang="pl-PL" sz="2400" dirty="0" smtClean="0"/>
              <a:t> </a:t>
            </a:r>
            <a:r>
              <a:rPr lang="pl-PL" sz="2400" dirty="0" err="1" smtClean="0"/>
              <a:t>between</a:t>
            </a:r>
            <a:r>
              <a:rPr lang="pl-PL" sz="2400" dirty="0" smtClean="0"/>
              <a:t> </a:t>
            </a:r>
            <a:r>
              <a:rPr lang="pl-PL" sz="2400" dirty="0" err="1" smtClean="0"/>
              <a:t>gain</a:t>
            </a:r>
            <a:r>
              <a:rPr lang="pl-PL" sz="2400" dirty="0" smtClean="0"/>
              <a:t>, </a:t>
            </a:r>
            <a:r>
              <a:rPr lang="pl-PL" sz="2400" dirty="0" err="1" smtClean="0"/>
              <a:t>temperature</a:t>
            </a:r>
            <a:r>
              <a:rPr lang="pl-PL" sz="2400" dirty="0" smtClean="0"/>
              <a:t> and </a:t>
            </a:r>
            <a:r>
              <a:rPr lang="pl-PL" sz="2400" dirty="0" err="1" smtClean="0"/>
              <a:t>bias</a:t>
            </a:r>
            <a:r>
              <a:rPr lang="pl-PL" sz="2400" dirty="0" smtClean="0"/>
              <a:t> of the </a:t>
            </a:r>
            <a:r>
              <a:rPr lang="pl-PL" sz="2400" dirty="0" err="1" smtClean="0"/>
              <a:t>photodetector</a:t>
            </a:r>
            <a:r>
              <a:rPr lang="pl-PL" sz="2400" dirty="0" smtClean="0"/>
              <a:t> </a:t>
            </a:r>
            <a:r>
              <a:rPr lang="pl-PL" sz="2400" dirty="0" err="1" smtClean="0"/>
              <a:t>are</a:t>
            </a:r>
            <a:r>
              <a:rPr lang="pl-PL" sz="2400" dirty="0" smtClean="0"/>
              <a:t> </a:t>
            </a:r>
            <a:r>
              <a:rPr lang="pl-PL" sz="2400" dirty="0" err="1" smtClean="0"/>
              <a:t>linear</a:t>
            </a:r>
            <a:r>
              <a:rPr lang="pl-PL" sz="2400" dirty="0" smtClean="0"/>
              <a:t>.</a:t>
            </a:r>
          </a:p>
          <a:p>
            <a:pPr algn="just"/>
            <a:r>
              <a:rPr lang="pl-PL" sz="2400" dirty="0" err="1"/>
              <a:t>G</a:t>
            </a:r>
            <a:r>
              <a:rPr lang="pl-PL" sz="2400" dirty="0" err="1" smtClean="0"/>
              <a:t>ain</a:t>
            </a:r>
            <a:r>
              <a:rPr lang="pl-PL" sz="2400" dirty="0" smtClean="0"/>
              <a:t> of the </a:t>
            </a:r>
            <a:r>
              <a:rPr lang="pl-PL" sz="2400" dirty="0" err="1" smtClean="0"/>
              <a:t>SiPM</a:t>
            </a:r>
            <a:r>
              <a:rPr lang="pl-PL" sz="2400" dirty="0" smtClean="0"/>
              <a:t> </a:t>
            </a:r>
            <a:r>
              <a:rPr lang="pl-PL" sz="2400" dirty="0" err="1" smtClean="0"/>
              <a:t>can</a:t>
            </a:r>
            <a:r>
              <a:rPr lang="pl-PL" sz="2400" dirty="0" smtClean="0"/>
              <a:t> be </a:t>
            </a:r>
            <a:r>
              <a:rPr lang="pl-PL" sz="2400" dirty="0" err="1" smtClean="0"/>
              <a:t>characterised</a:t>
            </a:r>
            <a:r>
              <a:rPr lang="pl-PL" sz="2400" dirty="0" smtClean="0"/>
              <a:t> as a </a:t>
            </a:r>
            <a:r>
              <a:rPr lang="pl-PL" sz="2400" dirty="0" err="1" smtClean="0"/>
              <a:t>function</a:t>
            </a:r>
            <a:r>
              <a:rPr lang="pl-PL" sz="2400" dirty="0" smtClean="0"/>
              <a:t> G(V,T) ((2), (3)), </a:t>
            </a:r>
            <a:r>
              <a:rPr lang="pl-PL" sz="2400" dirty="0" err="1" smtClean="0"/>
              <a:t>where</a:t>
            </a:r>
            <a:r>
              <a:rPr lang="pl-PL" sz="2400" dirty="0" smtClean="0"/>
              <a:t> V </a:t>
            </a:r>
            <a:r>
              <a:rPr lang="pl-PL" sz="2400" dirty="0" err="1" smtClean="0"/>
              <a:t>is</a:t>
            </a:r>
            <a:r>
              <a:rPr lang="pl-PL" sz="2400" dirty="0" smtClean="0"/>
              <a:t> the </a:t>
            </a:r>
            <a:r>
              <a:rPr lang="pl-PL" sz="2400" dirty="0" err="1" smtClean="0"/>
              <a:t>bias</a:t>
            </a:r>
            <a:r>
              <a:rPr lang="pl-PL" sz="2400" dirty="0" smtClean="0"/>
              <a:t> </a:t>
            </a:r>
            <a:r>
              <a:rPr lang="pl-PL" sz="2400" dirty="0" err="1" smtClean="0"/>
              <a:t>voltage</a:t>
            </a:r>
            <a:r>
              <a:rPr lang="pl-PL" sz="2400" dirty="0" smtClean="0"/>
              <a:t> </a:t>
            </a:r>
            <a:r>
              <a:rPr lang="pl-PL" sz="2400" dirty="0" err="1"/>
              <a:t>appllied</a:t>
            </a:r>
            <a:r>
              <a:rPr lang="pl-PL" sz="2400" dirty="0"/>
              <a:t> to the </a:t>
            </a:r>
            <a:r>
              <a:rPr lang="pl-PL" sz="2400" dirty="0" err="1" smtClean="0"/>
              <a:t>photodetector</a:t>
            </a:r>
            <a:r>
              <a:rPr lang="pl-PL" sz="2400" dirty="0" smtClean="0"/>
              <a:t> and T </a:t>
            </a:r>
            <a:r>
              <a:rPr lang="pl-PL" sz="2400" dirty="0" err="1" smtClean="0"/>
              <a:t>is</a:t>
            </a:r>
            <a:r>
              <a:rPr lang="pl-PL" sz="2400" dirty="0" smtClean="0"/>
              <a:t> </a:t>
            </a:r>
            <a:r>
              <a:rPr lang="pl-PL" sz="2400" dirty="0" err="1" smtClean="0"/>
              <a:t>its</a:t>
            </a:r>
            <a:r>
              <a:rPr lang="pl-PL" sz="2400" dirty="0" smtClean="0"/>
              <a:t> </a:t>
            </a:r>
            <a:r>
              <a:rPr lang="pl-PL" sz="2400" dirty="0" err="1" smtClean="0"/>
              <a:t>temperature</a:t>
            </a:r>
            <a:r>
              <a:rPr lang="pl-PL" sz="2400" dirty="0" smtClean="0"/>
              <a:t>. Both </a:t>
            </a:r>
            <a:r>
              <a:rPr lang="pl-PL" sz="2400" dirty="0" err="1" smtClean="0"/>
              <a:t>dependencies</a:t>
            </a:r>
            <a:r>
              <a:rPr lang="pl-PL" sz="2400" dirty="0" smtClean="0"/>
              <a:t> </a:t>
            </a:r>
            <a:r>
              <a:rPr lang="pl-PL" sz="2400" dirty="0" err="1" smtClean="0"/>
              <a:t>are</a:t>
            </a:r>
            <a:r>
              <a:rPr lang="pl-PL" sz="2400" dirty="0" smtClean="0"/>
              <a:t> </a:t>
            </a:r>
            <a:r>
              <a:rPr lang="pl-PL" sz="2400" dirty="0" err="1" smtClean="0"/>
              <a:t>linear</a:t>
            </a:r>
            <a:r>
              <a:rPr lang="pl-PL" sz="2400" dirty="0" smtClean="0"/>
              <a:t>.  </a:t>
            </a:r>
            <a:endParaRPr lang="pl-PL" sz="2400" dirty="0"/>
          </a:p>
        </p:txBody>
      </p:sp>
      <mc:AlternateContent xmlns:mc="http://schemas.openxmlformats.org/markup-compatibility/2006" xmlns:a14="http://schemas.microsoft.com/office/drawing/2010/main">
        <mc:Choice Requires="a14">
          <p:sp>
            <p:nvSpPr>
              <p:cNvPr id="64" name="pole tekstowe 63"/>
              <p:cNvSpPr txBox="1"/>
              <p:nvPr/>
            </p:nvSpPr>
            <p:spPr>
              <a:xfrm>
                <a:off x="4501129" y="28786185"/>
                <a:ext cx="3199258" cy="67666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i="1">
                          <a:latin typeface="Cambria Math"/>
                        </a:rPr>
                        <m:t>𝐺</m:t>
                      </m:r>
                      <m:d>
                        <m:dPr>
                          <m:ctrlPr>
                            <a:rPr lang="pl-PL" sz="2000" i="1">
                              <a:latin typeface="Cambria Math"/>
                            </a:rPr>
                          </m:ctrlPr>
                        </m:dPr>
                        <m:e>
                          <m:r>
                            <a:rPr lang="en-US" sz="2000" i="1">
                              <a:latin typeface="Cambria Math"/>
                            </a:rPr>
                            <m:t>𝑉</m:t>
                          </m:r>
                          <m:r>
                            <a:rPr lang="en-US" sz="2000" i="1">
                              <a:latin typeface="Cambria Math"/>
                            </a:rPr>
                            <m:t>,</m:t>
                          </m:r>
                          <m:r>
                            <a:rPr lang="en-US" sz="2000" i="1">
                              <a:latin typeface="Cambria Math"/>
                            </a:rPr>
                            <m:t>𝑇</m:t>
                          </m:r>
                        </m:e>
                      </m:d>
                      <m:r>
                        <a:rPr lang="en-US" sz="2000" i="1">
                          <a:latin typeface="Cambria Math"/>
                        </a:rPr>
                        <m:t>=</m:t>
                      </m:r>
                      <m:f>
                        <m:fPr>
                          <m:ctrlPr>
                            <a:rPr lang="pl-PL" sz="2000" i="1">
                              <a:latin typeface="Cambria Math"/>
                            </a:rPr>
                          </m:ctrlPr>
                        </m:fPr>
                        <m:num>
                          <m:r>
                            <a:rPr lang="en-US" sz="2000" i="1">
                              <a:latin typeface="Cambria Math"/>
                            </a:rPr>
                            <m:t>𝑑𝐺</m:t>
                          </m:r>
                        </m:num>
                        <m:den>
                          <m:r>
                            <a:rPr lang="en-US" sz="2000" i="1">
                              <a:latin typeface="Cambria Math"/>
                            </a:rPr>
                            <m:t>𝑑𝑇</m:t>
                          </m:r>
                        </m:den>
                      </m:f>
                      <m:r>
                        <a:rPr lang="en-US" sz="2000" i="1">
                          <a:latin typeface="Cambria Math"/>
                        </a:rPr>
                        <m:t>𝑇</m:t>
                      </m:r>
                      <m:r>
                        <a:rPr lang="en-US" sz="2000" i="1">
                          <a:latin typeface="Cambria Math"/>
                        </a:rPr>
                        <m:t>+</m:t>
                      </m:r>
                      <m:r>
                        <a:rPr lang="en-US" sz="2000" i="1">
                          <a:latin typeface="Cambria Math"/>
                        </a:rPr>
                        <m:t>𝐺</m:t>
                      </m:r>
                      <m:r>
                        <a:rPr lang="en-US" sz="2000" i="1">
                          <a:latin typeface="Cambria Math"/>
                        </a:rPr>
                        <m:t>(</m:t>
                      </m:r>
                      <m:sSub>
                        <m:sSubPr>
                          <m:ctrlPr>
                            <a:rPr lang="pl-PL" sz="2000" i="1">
                              <a:latin typeface="Cambria Math"/>
                            </a:rPr>
                          </m:ctrlPr>
                        </m:sSubPr>
                        <m:e>
                          <m:r>
                            <a:rPr lang="en-US" sz="2000" i="1">
                              <a:latin typeface="Cambria Math"/>
                            </a:rPr>
                            <m:t>𝑇</m:t>
                          </m:r>
                        </m:e>
                        <m:sub>
                          <m:r>
                            <a:rPr lang="en-US" sz="2000" i="1">
                              <a:latin typeface="Cambria Math"/>
                            </a:rPr>
                            <m:t>0</m:t>
                          </m:r>
                        </m:sub>
                      </m:sSub>
                      <m:r>
                        <a:rPr lang="en-US" sz="2000" i="1">
                          <a:latin typeface="Cambria Math"/>
                        </a:rPr>
                        <m:t>,</m:t>
                      </m:r>
                      <m:r>
                        <a:rPr lang="en-US" sz="2000" i="1">
                          <a:latin typeface="Cambria Math"/>
                        </a:rPr>
                        <m:t>𝑉</m:t>
                      </m:r>
                      <m:r>
                        <a:rPr lang="en-US" sz="2000" i="1">
                          <a:latin typeface="Cambria Math"/>
                        </a:rPr>
                        <m:t>)</m:t>
                      </m:r>
                    </m:oMath>
                  </m:oMathPara>
                </a14:m>
                <a:endParaRPr lang="pl-PL" sz="2000" i="1" dirty="0"/>
              </a:p>
            </p:txBody>
          </p:sp>
        </mc:Choice>
        <mc:Fallback xmlns="">
          <p:sp>
            <p:nvSpPr>
              <p:cNvPr id="64" name="pole tekstowe 63"/>
              <p:cNvSpPr txBox="1">
                <a:spLocks noRot="1" noChangeAspect="1" noMove="1" noResize="1" noEditPoints="1" noAdjustHandles="1" noChangeArrowheads="1" noChangeShapeType="1" noTextEdit="1"/>
              </p:cNvSpPr>
              <p:nvPr/>
            </p:nvSpPr>
            <p:spPr>
              <a:xfrm>
                <a:off x="4501129" y="28786185"/>
                <a:ext cx="3199258" cy="676660"/>
              </a:xfrm>
              <a:prstGeom prst="rect">
                <a:avLst/>
              </a:prstGeom>
              <a:blipFill rotWithShape="1">
                <a:blip r:embed="rId9"/>
                <a:stretch>
                  <a:fillRect/>
                </a:stretch>
              </a:blipFill>
            </p:spPr>
            <p:txBody>
              <a:bodyPr/>
              <a:lstStyle/>
              <a:p>
                <a:r>
                  <a:rPr lang="pl-PL">
                    <a:noFill/>
                  </a:rPr>
                  <a:t> </a:t>
                </a:r>
              </a:p>
            </p:txBody>
          </p:sp>
        </mc:Fallback>
      </mc:AlternateContent>
      <mc:AlternateContent xmlns:mc="http://schemas.openxmlformats.org/markup-compatibility/2006" xmlns:a14="http://schemas.microsoft.com/office/drawing/2010/main">
        <mc:Choice Requires="a14">
          <p:sp>
            <p:nvSpPr>
              <p:cNvPr id="65" name="pole tekstowe 64"/>
              <p:cNvSpPr txBox="1"/>
              <p:nvPr/>
            </p:nvSpPr>
            <p:spPr>
              <a:xfrm>
                <a:off x="977590" y="28786185"/>
                <a:ext cx="3456384" cy="67666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i="1">
                          <a:latin typeface="Cambria Math"/>
                        </a:rPr>
                        <m:t>𝐺</m:t>
                      </m:r>
                      <m:r>
                        <a:rPr lang="en-US" sz="2000" i="1">
                          <a:latin typeface="Cambria Math"/>
                        </a:rPr>
                        <m:t>(</m:t>
                      </m:r>
                      <m:r>
                        <a:rPr lang="en-US" sz="2000" i="1">
                          <a:latin typeface="Cambria Math"/>
                        </a:rPr>
                        <m:t>𝑉</m:t>
                      </m:r>
                      <m:r>
                        <a:rPr lang="en-US" sz="2000" i="1">
                          <a:latin typeface="Cambria Math"/>
                        </a:rPr>
                        <m:t>,</m:t>
                      </m:r>
                      <m:r>
                        <a:rPr lang="en-US" sz="2000" i="1">
                          <a:latin typeface="Cambria Math"/>
                        </a:rPr>
                        <m:t>𝑇</m:t>
                      </m:r>
                      <m:r>
                        <a:rPr lang="en-US" sz="2000" i="1">
                          <a:latin typeface="Cambria Math"/>
                        </a:rPr>
                        <m:t>)=</m:t>
                      </m:r>
                      <m:f>
                        <m:fPr>
                          <m:ctrlPr>
                            <a:rPr lang="pl-PL" sz="2000" i="1">
                              <a:latin typeface="Cambria Math"/>
                            </a:rPr>
                          </m:ctrlPr>
                        </m:fPr>
                        <m:num>
                          <m:r>
                            <a:rPr lang="en-US" sz="2000" i="1">
                              <a:latin typeface="Cambria Math"/>
                            </a:rPr>
                            <m:t>𝑑𝐺</m:t>
                          </m:r>
                        </m:num>
                        <m:den>
                          <m:r>
                            <a:rPr lang="en-US" sz="2000" i="1">
                              <a:latin typeface="Cambria Math"/>
                            </a:rPr>
                            <m:t>𝑑𝑉</m:t>
                          </m:r>
                        </m:den>
                      </m:f>
                      <m:d>
                        <m:dPr>
                          <m:ctrlPr>
                            <a:rPr lang="pl-PL" sz="2000" i="1">
                              <a:latin typeface="Cambria Math"/>
                            </a:rPr>
                          </m:ctrlPr>
                        </m:dPr>
                        <m:e>
                          <m:r>
                            <a:rPr lang="en-US" sz="2000" i="1">
                              <a:latin typeface="Cambria Math"/>
                            </a:rPr>
                            <m:t>𝑉</m:t>
                          </m:r>
                          <m:r>
                            <a:rPr lang="en-US" sz="2000" i="1">
                              <a:latin typeface="Cambria Math"/>
                            </a:rPr>
                            <m:t>−</m:t>
                          </m:r>
                          <m:sSub>
                            <m:sSubPr>
                              <m:ctrlPr>
                                <a:rPr lang="pl-PL" sz="2000" i="1">
                                  <a:latin typeface="Cambria Math"/>
                                </a:rPr>
                              </m:ctrlPr>
                            </m:sSubPr>
                            <m:e>
                              <m:r>
                                <a:rPr lang="en-US" sz="2000" i="1">
                                  <a:latin typeface="Cambria Math"/>
                                </a:rPr>
                                <m:t>𝑉</m:t>
                              </m:r>
                            </m:e>
                            <m:sub>
                              <m:r>
                                <a:rPr lang="en-US" sz="2000" i="1">
                                  <a:latin typeface="Cambria Math"/>
                                </a:rPr>
                                <m:t>𝐵𝐷</m:t>
                              </m:r>
                            </m:sub>
                          </m:sSub>
                          <m:d>
                            <m:dPr>
                              <m:ctrlPr>
                                <a:rPr lang="pl-PL" sz="2000" i="1">
                                  <a:latin typeface="Cambria Math"/>
                                </a:rPr>
                              </m:ctrlPr>
                            </m:dPr>
                            <m:e>
                              <m:r>
                                <a:rPr lang="en-US" sz="2000" i="1">
                                  <a:latin typeface="Cambria Math"/>
                                </a:rPr>
                                <m:t>𝑇</m:t>
                              </m:r>
                            </m:e>
                          </m:d>
                        </m:e>
                      </m:d>
                    </m:oMath>
                  </m:oMathPara>
                </a14:m>
                <a:endParaRPr lang="pl-PL" sz="2000" i="1" dirty="0"/>
              </a:p>
            </p:txBody>
          </p:sp>
        </mc:Choice>
        <mc:Fallback xmlns="">
          <p:sp>
            <p:nvSpPr>
              <p:cNvPr id="65" name="pole tekstowe 64"/>
              <p:cNvSpPr txBox="1">
                <a:spLocks noRot="1" noChangeAspect="1" noMove="1" noResize="1" noEditPoints="1" noAdjustHandles="1" noChangeArrowheads="1" noChangeShapeType="1" noTextEdit="1"/>
              </p:cNvSpPr>
              <p:nvPr/>
            </p:nvSpPr>
            <p:spPr>
              <a:xfrm>
                <a:off x="977590" y="28786185"/>
                <a:ext cx="3456384" cy="676660"/>
              </a:xfrm>
              <a:prstGeom prst="rect">
                <a:avLst/>
              </a:prstGeom>
              <a:blipFill rotWithShape="1">
                <a:blip r:embed="rId10"/>
                <a:stretch>
                  <a:fillRect/>
                </a:stretch>
              </a:blipFill>
            </p:spPr>
            <p:txBody>
              <a:bodyPr/>
              <a:lstStyle/>
              <a:p>
                <a:r>
                  <a:rPr lang="pl-PL">
                    <a:noFill/>
                  </a:rPr>
                  <a:t> </a:t>
                </a:r>
              </a:p>
            </p:txBody>
          </p:sp>
        </mc:Fallback>
      </mc:AlternateContent>
      <mc:AlternateContent xmlns:mc="http://schemas.openxmlformats.org/markup-compatibility/2006" xmlns:a14="http://schemas.microsoft.com/office/drawing/2010/main">
        <mc:Choice Requires="a14">
          <p:sp>
            <p:nvSpPr>
              <p:cNvPr id="66" name="pole tekstowe 65"/>
              <p:cNvSpPr txBox="1"/>
              <p:nvPr/>
            </p:nvSpPr>
            <p:spPr>
              <a:xfrm>
                <a:off x="7813306" y="28786185"/>
                <a:ext cx="1085164" cy="67666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pl-PL" sz="2000" b="0" i="1" smtClean="0">
                          <a:latin typeface="Cambria Math"/>
                        </a:rPr>
                        <m:t>𝑎</m:t>
                      </m:r>
                      <m:r>
                        <a:rPr lang="en-US" sz="2000" i="1">
                          <a:latin typeface="Cambria Math"/>
                        </a:rPr>
                        <m:t>=</m:t>
                      </m:r>
                      <m:f>
                        <m:fPr>
                          <m:ctrlPr>
                            <a:rPr lang="pl-PL" sz="2000" i="1">
                              <a:latin typeface="Cambria Math"/>
                            </a:rPr>
                          </m:ctrlPr>
                        </m:fPr>
                        <m:num>
                          <m:r>
                            <a:rPr lang="en-US" sz="2000" i="1">
                              <a:latin typeface="Cambria Math"/>
                            </a:rPr>
                            <m:t>𝑑𝐺</m:t>
                          </m:r>
                        </m:num>
                        <m:den>
                          <m:r>
                            <a:rPr lang="en-US" sz="2000" i="1">
                              <a:latin typeface="Cambria Math"/>
                            </a:rPr>
                            <m:t>𝑑</m:t>
                          </m:r>
                          <m:r>
                            <a:rPr lang="pl-PL" sz="2000" b="0" i="1" smtClean="0">
                              <a:latin typeface="Cambria Math"/>
                            </a:rPr>
                            <m:t>𝑉</m:t>
                          </m:r>
                        </m:den>
                      </m:f>
                    </m:oMath>
                  </m:oMathPara>
                </a14:m>
                <a:endParaRPr lang="pl-PL" sz="2000" i="1" dirty="0"/>
              </a:p>
            </p:txBody>
          </p:sp>
        </mc:Choice>
        <mc:Fallback xmlns="">
          <p:sp>
            <p:nvSpPr>
              <p:cNvPr id="66" name="pole tekstowe 65"/>
              <p:cNvSpPr txBox="1">
                <a:spLocks noRot="1" noChangeAspect="1" noMove="1" noResize="1" noEditPoints="1" noAdjustHandles="1" noChangeArrowheads="1" noChangeShapeType="1" noTextEdit="1"/>
              </p:cNvSpPr>
              <p:nvPr/>
            </p:nvSpPr>
            <p:spPr>
              <a:xfrm>
                <a:off x="7813306" y="28786185"/>
                <a:ext cx="1085164" cy="676660"/>
              </a:xfrm>
              <a:prstGeom prst="rect">
                <a:avLst/>
              </a:prstGeom>
              <a:blipFill rotWithShape="1">
                <a:blip r:embed="rId11"/>
                <a:stretch>
                  <a:fillRect/>
                </a:stretch>
              </a:blipFill>
            </p:spPr>
            <p:txBody>
              <a:bodyPr/>
              <a:lstStyle/>
              <a:p>
                <a:r>
                  <a:rPr lang="pl-PL">
                    <a:noFill/>
                  </a:rPr>
                  <a:t> </a:t>
                </a:r>
              </a:p>
            </p:txBody>
          </p:sp>
        </mc:Fallback>
      </mc:AlternateContent>
      <mc:AlternateContent xmlns:mc="http://schemas.openxmlformats.org/markup-compatibility/2006" xmlns:a14="http://schemas.microsoft.com/office/drawing/2010/main">
        <mc:Choice Requires="a14">
          <p:sp>
            <p:nvSpPr>
              <p:cNvPr id="67" name="pole tekstowe 66"/>
              <p:cNvSpPr txBox="1"/>
              <p:nvPr/>
            </p:nvSpPr>
            <p:spPr>
              <a:xfrm>
                <a:off x="9012820" y="28786185"/>
                <a:ext cx="1085164" cy="67666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pl-PL" sz="2000" b="0" i="1" smtClean="0">
                          <a:latin typeface="Cambria Math"/>
                        </a:rPr>
                        <m:t>𝑏</m:t>
                      </m:r>
                      <m:r>
                        <a:rPr lang="en-US" sz="2000" i="1">
                          <a:latin typeface="Cambria Math"/>
                        </a:rPr>
                        <m:t>=</m:t>
                      </m:r>
                      <m:f>
                        <m:fPr>
                          <m:ctrlPr>
                            <a:rPr lang="pl-PL" sz="2000" i="1">
                              <a:latin typeface="Cambria Math"/>
                            </a:rPr>
                          </m:ctrlPr>
                        </m:fPr>
                        <m:num>
                          <m:r>
                            <a:rPr lang="en-US" sz="2000" i="1">
                              <a:latin typeface="Cambria Math"/>
                            </a:rPr>
                            <m:t>𝑑𝐺</m:t>
                          </m:r>
                        </m:num>
                        <m:den>
                          <m:r>
                            <a:rPr lang="en-US" sz="2000" i="1">
                              <a:latin typeface="Cambria Math"/>
                            </a:rPr>
                            <m:t>𝑑</m:t>
                          </m:r>
                          <m:r>
                            <a:rPr lang="pl-PL" sz="2000" b="0" i="1" smtClean="0">
                              <a:latin typeface="Cambria Math"/>
                            </a:rPr>
                            <m:t>𝑇</m:t>
                          </m:r>
                        </m:den>
                      </m:f>
                    </m:oMath>
                  </m:oMathPara>
                </a14:m>
                <a:endParaRPr lang="pl-PL" sz="2000" i="1" dirty="0"/>
              </a:p>
            </p:txBody>
          </p:sp>
        </mc:Choice>
        <mc:Fallback xmlns="">
          <p:sp>
            <p:nvSpPr>
              <p:cNvPr id="67" name="pole tekstowe 66"/>
              <p:cNvSpPr txBox="1">
                <a:spLocks noRot="1" noChangeAspect="1" noMove="1" noResize="1" noEditPoints="1" noAdjustHandles="1" noChangeArrowheads="1" noChangeShapeType="1" noTextEdit="1"/>
              </p:cNvSpPr>
              <p:nvPr/>
            </p:nvSpPr>
            <p:spPr>
              <a:xfrm>
                <a:off x="9012820" y="28786185"/>
                <a:ext cx="1085164" cy="676660"/>
              </a:xfrm>
              <a:prstGeom prst="rect">
                <a:avLst/>
              </a:prstGeom>
              <a:blipFill rotWithShape="1">
                <a:blip r:embed="rId12"/>
                <a:stretch>
                  <a:fillRect/>
                </a:stretch>
              </a:blipFill>
            </p:spPr>
            <p:txBody>
              <a:bodyPr/>
              <a:lstStyle/>
              <a:p>
                <a:r>
                  <a:rPr lang="pl-PL">
                    <a:noFill/>
                  </a:rPr>
                  <a:t> </a:t>
                </a:r>
              </a:p>
            </p:txBody>
          </p:sp>
        </mc:Fallback>
      </mc:AlternateContent>
      <mc:AlternateContent xmlns:mc="http://schemas.openxmlformats.org/markup-compatibility/2006" xmlns:a14="http://schemas.microsoft.com/office/drawing/2010/main">
        <mc:Choice Requires="a14">
          <p:sp>
            <p:nvSpPr>
              <p:cNvPr id="68" name="pole tekstowe 67"/>
              <p:cNvSpPr txBox="1"/>
              <p:nvPr/>
            </p:nvSpPr>
            <p:spPr>
              <a:xfrm>
                <a:off x="1724222" y="29670412"/>
                <a:ext cx="356337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pl-PL" sz="2400" i="1" smtClean="0">
                          <a:latin typeface="Cambria Math"/>
                        </a:rPr>
                        <m:t>𝐺</m:t>
                      </m:r>
                      <m:r>
                        <a:rPr lang="en-US" sz="2400" i="1">
                          <a:latin typeface="Cambria Math"/>
                        </a:rPr>
                        <m:t>(</m:t>
                      </m:r>
                      <m:r>
                        <a:rPr lang="pl-PL" sz="2400" i="1">
                          <a:latin typeface="Cambria Math"/>
                        </a:rPr>
                        <m:t>𝑉</m:t>
                      </m:r>
                      <m:r>
                        <a:rPr lang="en-US" sz="2400" i="1">
                          <a:latin typeface="Cambria Math"/>
                        </a:rPr>
                        <m:t>,</m:t>
                      </m:r>
                      <m:r>
                        <a:rPr lang="pl-PL" sz="2400" i="1">
                          <a:latin typeface="Cambria Math"/>
                        </a:rPr>
                        <m:t>𝑇</m:t>
                      </m:r>
                      <m:r>
                        <a:rPr lang="en-US" sz="2400" i="1">
                          <a:latin typeface="Cambria Math"/>
                        </a:rPr>
                        <m:t>)=</m:t>
                      </m:r>
                      <m:r>
                        <a:rPr lang="pl-PL" sz="2400" b="1" i="1" smtClean="0">
                          <a:latin typeface="Cambria Math"/>
                        </a:rPr>
                        <m:t>𝒂</m:t>
                      </m:r>
                      <m:r>
                        <a:rPr lang="pl-PL" sz="2400" b="0" i="1" smtClean="0">
                          <a:latin typeface="Cambria Math"/>
                        </a:rPr>
                        <m:t>𝑉</m:t>
                      </m:r>
                      <m:r>
                        <a:rPr lang="en-US" sz="2400" i="1">
                          <a:latin typeface="Cambria Math"/>
                        </a:rPr>
                        <m:t>+</m:t>
                      </m:r>
                      <m:r>
                        <a:rPr lang="pl-PL" sz="2400" b="1" i="1" smtClean="0">
                          <a:latin typeface="Cambria Math"/>
                        </a:rPr>
                        <m:t>𝒃</m:t>
                      </m:r>
                      <m:r>
                        <a:rPr lang="pl-PL" sz="2400" b="0" i="1" smtClean="0">
                          <a:latin typeface="Cambria Math"/>
                        </a:rPr>
                        <m:t>𝑇</m:t>
                      </m:r>
                      <m:r>
                        <a:rPr lang="en-US" sz="2400" i="1">
                          <a:latin typeface="Cambria Math"/>
                        </a:rPr>
                        <m:t>+</m:t>
                      </m:r>
                      <m:r>
                        <a:rPr lang="pl-PL" sz="2400" b="1" i="1">
                          <a:latin typeface="Cambria Math"/>
                        </a:rPr>
                        <m:t>𝒄</m:t>
                      </m:r>
                    </m:oMath>
                  </m:oMathPara>
                </a14:m>
                <a:endParaRPr lang="pl-PL" sz="2400" b="1" i="1" dirty="0"/>
              </a:p>
            </p:txBody>
          </p:sp>
        </mc:Choice>
        <mc:Fallback xmlns="">
          <p:sp>
            <p:nvSpPr>
              <p:cNvPr id="68" name="pole tekstowe 67"/>
              <p:cNvSpPr txBox="1">
                <a:spLocks noRot="1" noChangeAspect="1" noMove="1" noResize="1" noEditPoints="1" noAdjustHandles="1" noChangeArrowheads="1" noChangeShapeType="1" noTextEdit="1"/>
              </p:cNvSpPr>
              <p:nvPr/>
            </p:nvSpPr>
            <p:spPr>
              <a:xfrm>
                <a:off x="1724222" y="29670412"/>
                <a:ext cx="3563378" cy="461665"/>
              </a:xfrm>
              <a:prstGeom prst="rect">
                <a:avLst/>
              </a:prstGeom>
              <a:blipFill rotWithShape="1">
                <a:blip r:embed="rId13"/>
                <a:stretch>
                  <a:fillRect b="-13750"/>
                </a:stretch>
              </a:blipFill>
            </p:spPr>
            <p:txBody>
              <a:bodyPr/>
              <a:lstStyle/>
              <a:p>
                <a:r>
                  <a:rPr lang="pl-PL">
                    <a:noFill/>
                  </a:rPr>
                  <a:t> </a:t>
                </a:r>
              </a:p>
            </p:txBody>
          </p:sp>
        </mc:Fallback>
      </mc:AlternateContent>
      <mc:AlternateContent xmlns:mc="http://schemas.openxmlformats.org/markup-compatibility/2006" xmlns:a14="http://schemas.microsoft.com/office/drawing/2010/main">
        <mc:Choice Requires="a14">
          <p:sp>
            <p:nvSpPr>
              <p:cNvPr id="69" name="Text Box 472"/>
              <p:cNvSpPr txBox="1">
                <a:spLocks noChangeArrowheads="1"/>
              </p:cNvSpPr>
              <p:nvPr/>
            </p:nvSpPr>
            <p:spPr bwMode="auto">
              <a:xfrm>
                <a:off x="365778" y="30112143"/>
                <a:ext cx="12110598" cy="211157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just"/>
                <a:r>
                  <a:rPr lang="pl-PL" sz="2400" dirty="0" err="1" smtClean="0"/>
                  <a:t>Determining</a:t>
                </a:r>
                <a:r>
                  <a:rPr lang="pl-PL" sz="2400" dirty="0" smtClean="0"/>
                  <a:t> </a:t>
                </a:r>
                <a:r>
                  <a:rPr lang="pl-PL" sz="2400" dirty="0" err="1" smtClean="0"/>
                  <a:t>parameters</a:t>
                </a:r>
                <a:r>
                  <a:rPr lang="pl-PL" sz="2400" dirty="0" smtClean="0"/>
                  <a:t> a, b and c </a:t>
                </a:r>
                <a:r>
                  <a:rPr lang="pl-PL" sz="2400" dirty="0" err="1" smtClean="0"/>
                  <a:t>is</a:t>
                </a:r>
                <a:r>
                  <a:rPr lang="pl-PL" sz="2400" dirty="0" smtClean="0"/>
                  <a:t> </a:t>
                </a:r>
                <a:r>
                  <a:rPr lang="pl-PL" sz="2400" dirty="0" err="1" smtClean="0"/>
                  <a:t>crucial</a:t>
                </a:r>
                <a:r>
                  <a:rPr lang="pl-PL" sz="2400" dirty="0" smtClean="0"/>
                  <a:t> in </a:t>
                </a:r>
                <a:r>
                  <a:rPr lang="pl-PL" sz="2400" dirty="0" err="1" smtClean="0"/>
                  <a:t>acquiring</a:t>
                </a:r>
                <a:r>
                  <a:rPr lang="pl-PL" sz="2400" dirty="0" smtClean="0"/>
                  <a:t> the </a:t>
                </a:r>
                <a:r>
                  <a:rPr lang="pl-PL" sz="2400" dirty="0" err="1" smtClean="0"/>
                  <a:t>equation</a:t>
                </a:r>
                <a:r>
                  <a:rPr lang="pl-PL" sz="2400" dirty="0" smtClean="0"/>
                  <a:t> of </a:t>
                </a:r>
                <a:r>
                  <a:rPr lang="pl-PL" sz="2400" dirty="0" err="1" smtClean="0"/>
                  <a:t>gain</a:t>
                </a:r>
                <a:r>
                  <a:rPr lang="pl-PL" sz="2400" dirty="0" smtClean="0"/>
                  <a:t> </a:t>
                </a:r>
                <a:r>
                  <a:rPr lang="pl-PL" sz="2400" dirty="0" err="1" smtClean="0"/>
                  <a:t>stabilization</a:t>
                </a:r>
                <a:r>
                  <a:rPr lang="pl-PL" sz="2400" dirty="0" smtClean="0"/>
                  <a:t>. The </a:t>
                </a:r>
                <a:r>
                  <a:rPr lang="pl-PL" sz="2400" dirty="0" err="1"/>
                  <a:t>parameters</a:t>
                </a:r>
                <a:r>
                  <a:rPr lang="pl-PL" sz="2400" dirty="0"/>
                  <a:t> </a:t>
                </a:r>
                <a:r>
                  <a:rPr lang="pl-PL" sz="2400" dirty="0" err="1"/>
                  <a:t>are</a:t>
                </a:r>
                <a:r>
                  <a:rPr lang="pl-PL" sz="2400" dirty="0"/>
                  <a:t> </a:t>
                </a:r>
                <a:r>
                  <a:rPr lang="pl-PL" sz="2400" dirty="0" err="1"/>
                  <a:t>determined</a:t>
                </a:r>
                <a:r>
                  <a:rPr lang="pl-PL" sz="2400" dirty="0"/>
                  <a:t> by </a:t>
                </a:r>
                <a:r>
                  <a:rPr lang="pl-PL" sz="2400" dirty="0" err="1"/>
                  <a:t>minimazing</a:t>
                </a:r>
                <a:r>
                  <a:rPr lang="pl-PL" sz="2400" dirty="0"/>
                  <a:t> </a:t>
                </a:r>
                <a:r>
                  <a:rPr lang="en-US" sz="2400" dirty="0"/>
                  <a:t>the weight mean square error between the measured data </a:t>
                </a:r>
                <a14:m>
                  <m:oMath xmlns:m="http://schemas.openxmlformats.org/officeDocument/2006/math">
                    <m:sSub>
                      <m:sSubPr>
                        <m:ctrlPr>
                          <a:rPr lang="pl-PL" sz="2400" i="1">
                            <a:latin typeface="Cambria Math"/>
                          </a:rPr>
                        </m:ctrlPr>
                      </m:sSubPr>
                      <m:e>
                        <m:r>
                          <a:rPr lang="pl-PL" sz="2400" i="1">
                            <a:latin typeface="Cambria Math"/>
                          </a:rPr>
                          <m:t>𝑦</m:t>
                        </m:r>
                      </m:e>
                      <m:sub>
                        <m:r>
                          <a:rPr lang="pl-PL" sz="2400" i="1">
                            <a:latin typeface="Cambria Math"/>
                          </a:rPr>
                          <m:t>𝑖</m:t>
                        </m:r>
                      </m:sub>
                    </m:sSub>
                    <m:r>
                      <a:rPr lang="pl-PL" sz="2400" i="1">
                        <a:latin typeface="Cambria Math"/>
                      </a:rPr>
                      <m:t> </m:t>
                    </m:r>
                  </m:oMath>
                </a14:m>
                <a:r>
                  <a:rPr lang="en-US" sz="2400" dirty="0"/>
                  <a:t>and the </a:t>
                </a:r>
                <a:r>
                  <a:rPr lang="en-US" sz="2400" dirty="0" err="1"/>
                  <a:t>Levenberg</a:t>
                </a:r>
                <a:r>
                  <a:rPr lang="en-US" sz="2400" dirty="0"/>
                  <a:t>-Marquardt best fit function </a:t>
                </a:r>
                <a14:m>
                  <m:oMath xmlns:m="http://schemas.openxmlformats.org/officeDocument/2006/math">
                    <m:r>
                      <a:rPr lang="pl-PL" sz="2400" i="1">
                        <a:latin typeface="Cambria Math"/>
                      </a:rPr>
                      <m:t>𝐺</m:t>
                    </m:r>
                    <m:r>
                      <a:rPr lang="en-US" sz="2400" i="1">
                        <a:latin typeface="Cambria Math"/>
                      </a:rPr>
                      <m:t>(</m:t>
                    </m:r>
                    <m:sSub>
                      <m:sSubPr>
                        <m:ctrlPr>
                          <a:rPr lang="pl-PL" sz="2400" i="1">
                            <a:latin typeface="Cambria Math"/>
                          </a:rPr>
                        </m:ctrlPr>
                      </m:sSubPr>
                      <m:e>
                        <m:r>
                          <a:rPr lang="pl-PL" sz="2400" i="1">
                            <a:latin typeface="Cambria Math"/>
                          </a:rPr>
                          <m:t>𝑉</m:t>
                        </m:r>
                      </m:e>
                      <m:sub>
                        <m:r>
                          <a:rPr lang="pl-PL" sz="2400" i="1">
                            <a:latin typeface="Cambria Math"/>
                          </a:rPr>
                          <m:t>𝑖</m:t>
                        </m:r>
                      </m:sub>
                    </m:sSub>
                    <m:r>
                      <a:rPr lang="en-US" sz="2400" i="1">
                        <a:latin typeface="Cambria Math"/>
                      </a:rPr>
                      <m:t>,</m:t>
                    </m:r>
                    <m:sSub>
                      <m:sSubPr>
                        <m:ctrlPr>
                          <a:rPr lang="pl-PL" sz="2400" i="1">
                            <a:latin typeface="Cambria Math"/>
                          </a:rPr>
                        </m:ctrlPr>
                      </m:sSubPr>
                      <m:e>
                        <m:r>
                          <a:rPr lang="pl-PL" sz="2400" i="1">
                            <a:latin typeface="Cambria Math"/>
                          </a:rPr>
                          <m:t>𝑇</m:t>
                        </m:r>
                      </m:e>
                      <m:sub>
                        <m:r>
                          <a:rPr lang="pl-PL" sz="2400" i="1">
                            <a:latin typeface="Cambria Math"/>
                          </a:rPr>
                          <m:t>𝑖</m:t>
                        </m:r>
                      </m:sub>
                    </m:sSub>
                    <m:r>
                      <a:rPr lang="en-US" sz="2400" i="1">
                        <a:latin typeface="Cambria Math"/>
                      </a:rPr>
                      <m:t>,</m:t>
                    </m:r>
                    <m:r>
                      <a:rPr lang="pl-PL" sz="2400" i="1">
                        <a:latin typeface="Cambria Math"/>
                      </a:rPr>
                      <m:t>𝑎</m:t>
                    </m:r>
                    <m:r>
                      <a:rPr lang="en-US" sz="2400" i="1">
                        <a:latin typeface="Cambria Math"/>
                      </a:rPr>
                      <m:t>,</m:t>
                    </m:r>
                    <m:r>
                      <a:rPr lang="pl-PL" sz="2400" i="1">
                        <a:latin typeface="Cambria Math"/>
                      </a:rPr>
                      <m:t>𝑏</m:t>
                    </m:r>
                    <m:r>
                      <a:rPr lang="en-US" sz="2400" i="1">
                        <a:latin typeface="Cambria Math"/>
                      </a:rPr>
                      <m:t>,</m:t>
                    </m:r>
                    <m:r>
                      <a:rPr lang="pl-PL" sz="2400" i="1">
                        <a:latin typeface="Cambria Math"/>
                      </a:rPr>
                      <m:t>𝑐</m:t>
                    </m:r>
                    <m:r>
                      <a:rPr lang="en-US" sz="2400" i="1">
                        <a:latin typeface="Cambria Math"/>
                      </a:rPr>
                      <m:t>)</m:t>
                    </m:r>
                  </m:oMath>
                </a14:m>
                <a:r>
                  <a:rPr lang="pl-PL" sz="2400" dirty="0" smtClean="0"/>
                  <a:t>. M </a:t>
                </a:r>
                <a:r>
                  <a:rPr lang="pl-PL" sz="2400" dirty="0" err="1" smtClean="0"/>
                  <a:t>is</a:t>
                </a:r>
                <a:r>
                  <a:rPr lang="pl-PL" sz="2400" dirty="0" smtClean="0"/>
                  <a:t> the </a:t>
                </a:r>
                <a:r>
                  <a:rPr lang="pl-PL" sz="2400" dirty="0" err="1"/>
                  <a:t>number</a:t>
                </a:r>
                <a:r>
                  <a:rPr lang="pl-PL" sz="2400" dirty="0"/>
                  <a:t> of </a:t>
                </a:r>
                <a:r>
                  <a:rPr lang="pl-PL" sz="2400" dirty="0" err="1"/>
                  <a:t>measured</a:t>
                </a:r>
                <a:r>
                  <a:rPr lang="pl-PL" sz="2400" dirty="0"/>
                  <a:t> data </a:t>
                </a:r>
                <a:r>
                  <a:rPr lang="pl-PL" sz="2400" dirty="0" err="1" smtClean="0"/>
                  <a:t>points</a:t>
                </a:r>
                <a:r>
                  <a:rPr lang="pl-PL" sz="2400" dirty="0" smtClean="0"/>
                  <a:t> (4).   </a:t>
                </a:r>
                <a:endParaRPr lang="pl-PL" sz="2400" dirty="0"/>
              </a:p>
            </p:txBody>
          </p:sp>
        </mc:Choice>
        <mc:Fallback xmlns="">
          <p:sp>
            <p:nvSpPr>
              <p:cNvPr id="69" name="Text Box 472"/>
              <p:cNvSpPr txBox="1">
                <a:spLocks noRot="1" noChangeAspect="1" noMove="1" noResize="1" noEditPoints="1" noAdjustHandles="1" noChangeArrowheads="1" noChangeShapeType="1" noTextEdit="1"/>
              </p:cNvSpPr>
              <p:nvPr/>
            </p:nvSpPr>
            <p:spPr bwMode="auto">
              <a:xfrm>
                <a:off x="365778" y="30112143"/>
                <a:ext cx="12110598" cy="2111577"/>
              </a:xfrm>
              <a:prstGeom prst="rect">
                <a:avLst/>
              </a:prstGeom>
              <a:blipFill rotWithShape="1">
                <a:blip r:embed="rId1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noFill/>
                  </a:rPr>
                  <a:t> </a:t>
                </a:r>
              </a:p>
            </p:txBody>
          </p:sp>
        </mc:Fallback>
      </mc:AlternateContent>
      <mc:AlternateContent xmlns:mc="http://schemas.openxmlformats.org/markup-compatibility/2006" xmlns:a14="http://schemas.microsoft.com/office/drawing/2010/main">
        <mc:Choice Requires="a14">
          <p:sp>
            <p:nvSpPr>
              <p:cNvPr id="70" name="pole tekstowe 69"/>
              <p:cNvSpPr txBox="1"/>
              <p:nvPr/>
            </p:nvSpPr>
            <p:spPr>
              <a:xfrm>
                <a:off x="7191525" y="29422203"/>
                <a:ext cx="3456384" cy="95808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chr m:val="∑"/>
                          <m:limLoc m:val="undOvr"/>
                          <m:ctrlPr>
                            <a:rPr lang="pl-PL" sz="2000" i="1" smtClean="0">
                              <a:latin typeface="Cambria Math"/>
                            </a:rPr>
                          </m:ctrlPr>
                        </m:naryPr>
                        <m:sub>
                          <m:r>
                            <a:rPr lang="pl-PL" sz="2000" i="1">
                              <a:latin typeface="Cambria Math"/>
                            </a:rPr>
                            <m:t>𝑖</m:t>
                          </m:r>
                          <m:r>
                            <a:rPr lang="en-US" sz="2000" i="1">
                              <a:latin typeface="Cambria Math"/>
                            </a:rPr>
                            <m:t>=0</m:t>
                          </m:r>
                        </m:sub>
                        <m:sup>
                          <m:r>
                            <a:rPr lang="pl-PL" sz="2000" b="0" i="1" smtClean="0">
                              <a:latin typeface="Cambria Math"/>
                            </a:rPr>
                            <m:t>𝑀</m:t>
                          </m:r>
                        </m:sup>
                        <m:e>
                          <m:sSup>
                            <m:sSupPr>
                              <m:ctrlPr>
                                <a:rPr lang="pl-PL" sz="2000" i="1">
                                  <a:latin typeface="Cambria Math"/>
                                </a:rPr>
                              </m:ctrlPr>
                            </m:sSupPr>
                            <m:e>
                              <m:r>
                                <a:rPr lang="en-US" sz="2000" i="1">
                                  <a:latin typeface="Cambria Math"/>
                                </a:rPr>
                                <m:t>(</m:t>
                              </m:r>
                              <m:sSub>
                                <m:sSubPr>
                                  <m:ctrlPr>
                                    <a:rPr lang="pl-PL" sz="2000" i="1">
                                      <a:latin typeface="Cambria Math"/>
                                    </a:rPr>
                                  </m:ctrlPr>
                                </m:sSubPr>
                                <m:e>
                                  <m:r>
                                    <a:rPr lang="pl-PL" sz="2000" i="1">
                                      <a:latin typeface="Cambria Math"/>
                                    </a:rPr>
                                    <m:t>𝑦</m:t>
                                  </m:r>
                                </m:e>
                                <m:sub>
                                  <m:r>
                                    <a:rPr lang="pl-PL" sz="2000" i="1">
                                      <a:latin typeface="Cambria Math"/>
                                    </a:rPr>
                                    <m:t>𝑖</m:t>
                                  </m:r>
                                </m:sub>
                              </m:sSub>
                              <m:r>
                                <a:rPr lang="en-US" sz="2000" i="1">
                                  <a:latin typeface="Cambria Math"/>
                                </a:rPr>
                                <m:t>−</m:t>
                              </m:r>
                              <m:r>
                                <a:rPr lang="pl-PL" sz="2000" i="1">
                                  <a:latin typeface="Cambria Math"/>
                                </a:rPr>
                                <m:t>𝐺</m:t>
                              </m:r>
                              <m:d>
                                <m:dPr>
                                  <m:ctrlPr>
                                    <a:rPr lang="pl-PL" sz="2000" i="1">
                                      <a:latin typeface="Cambria Math"/>
                                    </a:rPr>
                                  </m:ctrlPr>
                                </m:dPr>
                                <m:e>
                                  <m:sSub>
                                    <m:sSubPr>
                                      <m:ctrlPr>
                                        <a:rPr lang="pl-PL" sz="2000" i="1">
                                          <a:latin typeface="Cambria Math"/>
                                        </a:rPr>
                                      </m:ctrlPr>
                                    </m:sSubPr>
                                    <m:e>
                                      <m:r>
                                        <a:rPr lang="pl-PL" sz="2000" i="1">
                                          <a:latin typeface="Cambria Math"/>
                                        </a:rPr>
                                        <m:t>𝑉</m:t>
                                      </m:r>
                                    </m:e>
                                    <m:sub>
                                      <m:r>
                                        <a:rPr lang="pl-PL" sz="2000" i="1">
                                          <a:latin typeface="Cambria Math"/>
                                        </a:rPr>
                                        <m:t>𝑖</m:t>
                                      </m:r>
                                    </m:sub>
                                  </m:sSub>
                                  <m:r>
                                    <a:rPr lang="en-US" sz="2000" i="1">
                                      <a:latin typeface="Cambria Math"/>
                                    </a:rPr>
                                    <m:t>,</m:t>
                                  </m:r>
                                  <m:sSub>
                                    <m:sSubPr>
                                      <m:ctrlPr>
                                        <a:rPr lang="pl-PL" sz="2000" i="1">
                                          <a:latin typeface="Cambria Math"/>
                                        </a:rPr>
                                      </m:ctrlPr>
                                    </m:sSubPr>
                                    <m:e>
                                      <m:r>
                                        <a:rPr lang="pl-PL" sz="2000" i="1">
                                          <a:latin typeface="Cambria Math"/>
                                        </a:rPr>
                                        <m:t>𝑇</m:t>
                                      </m:r>
                                    </m:e>
                                    <m:sub>
                                      <m:r>
                                        <a:rPr lang="pl-PL" sz="2000" i="1">
                                          <a:latin typeface="Cambria Math"/>
                                        </a:rPr>
                                        <m:t>𝑖</m:t>
                                      </m:r>
                                    </m:sub>
                                  </m:sSub>
                                  <m:r>
                                    <a:rPr lang="en-US" sz="2000" i="1">
                                      <a:latin typeface="Cambria Math"/>
                                    </a:rPr>
                                    <m:t>,</m:t>
                                  </m:r>
                                  <m:r>
                                    <a:rPr lang="pl-PL" sz="2000" i="1">
                                      <a:latin typeface="Cambria Math"/>
                                    </a:rPr>
                                    <m:t>𝑎</m:t>
                                  </m:r>
                                  <m:r>
                                    <a:rPr lang="en-US" sz="2000" i="1">
                                      <a:latin typeface="Cambria Math"/>
                                    </a:rPr>
                                    <m:t>,</m:t>
                                  </m:r>
                                  <m:r>
                                    <a:rPr lang="pl-PL" sz="2000" i="1">
                                      <a:latin typeface="Cambria Math"/>
                                    </a:rPr>
                                    <m:t>𝑏</m:t>
                                  </m:r>
                                  <m:r>
                                    <a:rPr lang="en-US" sz="2000" i="1">
                                      <a:latin typeface="Cambria Math"/>
                                    </a:rPr>
                                    <m:t>,</m:t>
                                  </m:r>
                                  <m:r>
                                    <a:rPr lang="pl-PL" sz="2000" i="1">
                                      <a:latin typeface="Cambria Math"/>
                                    </a:rPr>
                                    <m:t>𝑐</m:t>
                                  </m:r>
                                  <m:r>
                                    <a:rPr lang="en-US" sz="2000" i="1">
                                      <a:latin typeface="Cambria Math"/>
                                    </a:rPr>
                                    <m:t>)</m:t>
                                  </m:r>
                                </m:e>
                              </m:d>
                            </m:e>
                            <m:sup>
                              <m:r>
                                <a:rPr lang="en-US" sz="2000" i="1">
                                  <a:latin typeface="Cambria Math"/>
                                </a:rPr>
                                <m:t>2</m:t>
                              </m:r>
                            </m:sup>
                          </m:sSup>
                        </m:e>
                      </m:nary>
                    </m:oMath>
                  </m:oMathPara>
                </a14:m>
                <a:endParaRPr lang="pl-PL" sz="2000" i="1" dirty="0"/>
              </a:p>
            </p:txBody>
          </p:sp>
        </mc:Choice>
        <mc:Fallback xmlns="">
          <p:sp>
            <p:nvSpPr>
              <p:cNvPr id="70" name="pole tekstowe 69"/>
              <p:cNvSpPr txBox="1">
                <a:spLocks noRot="1" noChangeAspect="1" noMove="1" noResize="1" noEditPoints="1" noAdjustHandles="1" noChangeArrowheads="1" noChangeShapeType="1" noTextEdit="1"/>
              </p:cNvSpPr>
              <p:nvPr/>
            </p:nvSpPr>
            <p:spPr>
              <a:xfrm>
                <a:off x="7191525" y="29422203"/>
                <a:ext cx="3456384" cy="958083"/>
              </a:xfrm>
              <a:prstGeom prst="rect">
                <a:avLst/>
              </a:prstGeom>
              <a:blipFill rotWithShape="1">
                <a:blip r:embed="rId15"/>
                <a:stretch>
                  <a:fillRect/>
                </a:stretch>
              </a:blipFill>
            </p:spPr>
            <p:txBody>
              <a:bodyPr/>
              <a:lstStyle/>
              <a:p>
                <a:r>
                  <a:rPr lang="pl-PL">
                    <a:noFill/>
                  </a:rPr>
                  <a:t> </a:t>
                </a:r>
              </a:p>
            </p:txBody>
          </p:sp>
        </mc:Fallback>
      </mc:AlternateContent>
      <p:graphicFrame>
        <p:nvGraphicFramePr>
          <p:cNvPr id="71" name="Tabela 70"/>
          <p:cNvGraphicFramePr>
            <a:graphicFrameLocks noGrp="1"/>
          </p:cNvGraphicFramePr>
          <p:nvPr>
            <p:extLst>
              <p:ext uri="{D42A27DB-BD31-4B8C-83A1-F6EECF244321}">
                <p14:modId xmlns:p14="http://schemas.microsoft.com/office/powerpoint/2010/main" val="3352825220"/>
              </p:ext>
            </p:extLst>
          </p:nvPr>
        </p:nvGraphicFramePr>
        <p:xfrm>
          <a:off x="12972460" y="12137343"/>
          <a:ext cx="11810669" cy="1828800"/>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602734"/>
                <a:gridCol w="1431914"/>
                <a:gridCol w="1788307"/>
                <a:gridCol w="1872222"/>
                <a:gridCol w="2115492"/>
              </a:tblGrid>
              <a:tr h="381536">
                <a:tc>
                  <a:txBody>
                    <a:bodyPr/>
                    <a:lstStyle/>
                    <a:p>
                      <a:pPr algn="ctr"/>
                      <a:r>
                        <a:rPr lang="pl-PL" sz="2400" dirty="0" err="1" smtClean="0">
                          <a:latin typeface="Arial Narrow" pitchFamily="34" charset="0"/>
                        </a:rPr>
                        <a:t>SiPM</a:t>
                      </a:r>
                      <a:endParaRPr lang="pl-PL" sz="2400" dirty="0">
                        <a:latin typeface="Arial Narrow" pitchFamily="34" charset="0"/>
                      </a:endParaRPr>
                    </a:p>
                  </a:txBody>
                  <a:tcPr/>
                </a:tc>
                <a:tc>
                  <a:txBody>
                    <a:bodyPr/>
                    <a:lstStyle/>
                    <a:p>
                      <a:pPr algn="ctr"/>
                      <a:r>
                        <a:rPr lang="pl-PL" sz="2400" dirty="0" smtClean="0">
                          <a:latin typeface="Arial Narrow" pitchFamily="34" charset="0"/>
                        </a:rPr>
                        <a:t>b</a:t>
                      </a:r>
                      <a:endParaRPr lang="pl-PL" sz="2400" dirty="0">
                        <a:latin typeface="Arial Narrow" pitchFamily="34" charset="0"/>
                      </a:endParaRPr>
                    </a:p>
                  </a:txBody>
                  <a:tcPr/>
                </a:tc>
                <a:tc>
                  <a:txBody>
                    <a:bodyPr/>
                    <a:lstStyle/>
                    <a:p>
                      <a:pPr algn="ctr"/>
                      <a:r>
                        <a:rPr lang="pl-PL" sz="2400" dirty="0" smtClean="0">
                          <a:latin typeface="Arial Narrow" pitchFamily="34" charset="0"/>
                        </a:rPr>
                        <a:t>a</a:t>
                      </a:r>
                      <a:endParaRPr lang="pl-PL" sz="2400" dirty="0">
                        <a:latin typeface="Arial Narrow" pitchFamily="34" charset="0"/>
                      </a:endParaRPr>
                    </a:p>
                  </a:txBody>
                  <a:tcPr/>
                </a:tc>
                <a:tc>
                  <a:txBody>
                    <a:bodyPr/>
                    <a:lstStyle/>
                    <a:p>
                      <a:pPr algn="ctr"/>
                      <a:r>
                        <a:rPr lang="pl-PL" sz="2400" dirty="0" smtClean="0">
                          <a:latin typeface="Arial Narrow" pitchFamily="34" charset="0"/>
                        </a:rPr>
                        <a:t>c</a:t>
                      </a:r>
                    </a:p>
                  </a:txBody>
                  <a:tcPr/>
                </a:tc>
                <a:tc>
                  <a:txBody>
                    <a:bodyPr/>
                    <a:lstStyle/>
                    <a:p>
                      <a:pPr algn="ctr"/>
                      <a:r>
                        <a:rPr lang="pl-PL" sz="2400" dirty="0" err="1" smtClean="0">
                          <a:latin typeface="Arial Narrow" pitchFamily="34" charset="0"/>
                        </a:rPr>
                        <a:t>Residue</a:t>
                      </a:r>
                      <a:endParaRPr lang="pl-PL" sz="2400" dirty="0" smtClean="0">
                        <a:latin typeface="Arial Narrow" pitchFamily="34" charset="0"/>
                      </a:endParaRPr>
                    </a:p>
                  </a:txBody>
                  <a:tcPr/>
                </a:tc>
              </a:tr>
              <a:tr h="381536">
                <a:tc>
                  <a:txBody>
                    <a:bodyPr/>
                    <a:lstStyle/>
                    <a:p>
                      <a:pPr algn="ctr"/>
                      <a:r>
                        <a:rPr lang="pl-PL" sz="2400" dirty="0" smtClean="0">
                          <a:latin typeface="Arial Narrow" pitchFamily="34" charset="0"/>
                        </a:rPr>
                        <a:t>Hamamatsu s10362-11-100U (698)</a:t>
                      </a:r>
                      <a:endParaRPr lang="pl-PL" sz="2400" dirty="0">
                        <a:latin typeface="Arial Narrow" pitchFamily="34" charset="0"/>
                      </a:endParaRPr>
                    </a:p>
                  </a:txBody>
                  <a:tcPr marL="161574" marR="161574" anchor="ctr"/>
                </a:tc>
                <a:tc>
                  <a:txBody>
                    <a:bodyPr/>
                    <a:lstStyle/>
                    <a:p>
                      <a:pPr algn="ctr" fontAlgn="b"/>
                      <a:r>
                        <a:rPr lang="pl-PL" sz="2400" b="1" i="0" u="none" strike="noStrike" dirty="0" smtClean="0">
                          <a:solidFill>
                            <a:schemeClr val="tx1"/>
                          </a:solidFill>
                          <a:effectLst/>
                          <a:latin typeface="Arial Narrow" pitchFamily="34" charset="0"/>
                        </a:rPr>
                        <a:t>-4,244</a:t>
                      </a:r>
                      <a:endParaRPr lang="pl-PL" sz="2400" b="1" i="0" u="none" strike="noStrike" dirty="0">
                        <a:solidFill>
                          <a:schemeClr val="tx1"/>
                        </a:solidFill>
                        <a:effectLst/>
                        <a:latin typeface="Arial Narrow" pitchFamily="34" charset="0"/>
                      </a:endParaRPr>
                    </a:p>
                  </a:txBody>
                  <a:tcPr marL="9525" marR="9525" marT="9525" marB="0" anchor="ctr"/>
                </a:tc>
                <a:tc>
                  <a:txBody>
                    <a:bodyPr/>
                    <a:lstStyle/>
                    <a:p>
                      <a:pPr algn="ctr" fontAlgn="b"/>
                      <a:r>
                        <a:rPr lang="pl-PL" sz="2400" b="1" i="0" u="none" strike="noStrike" dirty="0" smtClean="0">
                          <a:solidFill>
                            <a:schemeClr val="tx1"/>
                          </a:solidFill>
                          <a:effectLst/>
                          <a:latin typeface="Arial Narrow" pitchFamily="34" charset="0"/>
                        </a:rPr>
                        <a:t>80,645</a:t>
                      </a:r>
                      <a:endParaRPr lang="pl-PL" sz="2400" b="1" i="0" u="none" strike="noStrike" dirty="0">
                        <a:solidFill>
                          <a:schemeClr val="tx1"/>
                        </a:solidFill>
                        <a:effectLst/>
                        <a:latin typeface="Arial Narrow" pitchFamily="34" charset="0"/>
                      </a:endParaRPr>
                    </a:p>
                  </a:txBody>
                  <a:tcPr marL="9525" marR="9525" marT="9525" marB="0" anchor="ctr"/>
                </a:tc>
                <a:tc>
                  <a:txBody>
                    <a:bodyPr/>
                    <a:lstStyle/>
                    <a:p>
                      <a:pPr algn="ctr" fontAlgn="b"/>
                      <a:r>
                        <a:rPr lang="pl-PL" sz="2400" b="1" i="0" u="none" strike="noStrike" dirty="0" smtClean="0">
                          <a:solidFill>
                            <a:schemeClr val="tx1"/>
                          </a:solidFill>
                          <a:effectLst/>
                          <a:latin typeface="Arial Narrow" pitchFamily="34" charset="0"/>
                        </a:rPr>
                        <a:t>-5556,32</a:t>
                      </a:r>
                      <a:endParaRPr lang="pl-PL" sz="2400" b="1" i="0" u="none" strike="noStrike" dirty="0">
                        <a:solidFill>
                          <a:schemeClr val="tx1"/>
                        </a:solidFill>
                        <a:effectLst/>
                        <a:latin typeface="Arial Narrow" pitchFamily="34" charset="0"/>
                      </a:endParaRPr>
                    </a:p>
                  </a:txBody>
                  <a:tcPr marL="9525" marR="9525" marT="9525" marB="0" anchor="ctr"/>
                </a:tc>
                <a:tc>
                  <a:txBody>
                    <a:bodyPr/>
                    <a:lstStyle/>
                    <a:p>
                      <a:pPr algn="ctr" fontAlgn="b"/>
                      <a:r>
                        <a:rPr lang="pl-PL" sz="2400" b="1" i="0" u="none" strike="noStrike" dirty="0" smtClean="0">
                          <a:solidFill>
                            <a:schemeClr val="tx1"/>
                          </a:solidFill>
                          <a:effectLst/>
                          <a:latin typeface="Arial Narrow" pitchFamily="34" charset="0"/>
                        </a:rPr>
                        <a:t>0,027</a:t>
                      </a:r>
                      <a:endParaRPr lang="pl-PL" sz="2400" b="1" i="0" u="none" strike="noStrike" dirty="0">
                        <a:solidFill>
                          <a:schemeClr val="tx1"/>
                        </a:solidFill>
                        <a:effectLst/>
                        <a:latin typeface="Arial Narrow" pitchFamily="34" charset="0"/>
                      </a:endParaRPr>
                    </a:p>
                  </a:txBody>
                  <a:tcPr marL="9525" marR="9525" marT="9525" marB="0" anchor="ctr"/>
                </a:tc>
              </a:tr>
              <a:tr h="3815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400" dirty="0" smtClean="0">
                          <a:latin typeface="Arial Narrow" pitchFamily="34" charset="0"/>
                        </a:rPr>
                        <a:t>Hamamatsu s10362-11-100U (699)</a:t>
                      </a:r>
                    </a:p>
                  </a:txBody>
                  <a:tcPr marL="161574" marR="161574" anchor="ctr"/>
                </a:tc>
                <a:tc>
                  <a:txBody>
                    <a:bodyPr/>
                    <a:lstStyle/>
                    <a:p>
                      <a:pPr algn="ctr" fontAlgn="b"/>
                      <a:r>
                        <a:rPr lang="pl-PL" sz="2400" b="1" i="0" u="none" strike="noStrike" dirty="0" smtClean="0">
                          <a:solidFill>
                            <a:schemeClr val="tx1"/>
                          </a:solidFill>
                          <a:effectLst/>
                          <a:latin typeface="Arial Narrow" pitchFamily="34" charset="0"/>
                        </a:rPr>
                        <a:t>-4,247</a:t>
                      </a:r>
                      <a:endParaRPr lang="pl-PL" sz="2400" b="1" i="0" u="none" strike="noStrike" dirty="0">
                        <a:solidFill>
                          <a:schemeClr val="tx1"/>
                        </a:solidFill>
                        <a:effectLst/>
                        <a:latin typeface="Arial Narrow" pitchFamily="34" charset="0"/>
                      </a:endParaRPr>
                    </a:p>
                  </a:txBody>
                  <a:tcPr marL="9525" marR="9525" marT="9525" marB="0" anchor="ctr"/>
                </a:tc>
                <a:tc>
                  <a:txBody>
                    <a:bodyPr/>
                    <a:lstStyle/>
                    <a:p>
                      <a:pPr algn="ctr" fontAlgn="b"/>
                      <a:r>
                        <a:rPr lang="pl-PL" sz="2400" b="1" i="0" u="none" strike="noStrike" dirty="0" smtClean="0">
                          <a:solidFill>
                            <a:schemeClr val="tx1"/>
                          </a:solidFill>
                          <a:effectLst/>
                          <a:latin typeface="Arial Narrow" pitchFamily="34" charset="0"/>
                        </a:rPr>
                        <a:t>80,15</a:t>
                      </a:r>
                      <a:endParaRPr lang="pl-PL" sz="2400" b="1" i="0" u="none" strike="noStrike" dirty="0">
                        <a:solidFill>
                          <a:schemeClr val="tx1"/>
                        </a:solidFill>
                        <a:effectLst/>
                        <a:latin typeface="Arial Narrow" pitchFamily="34" charset="0"/>
                      </a:endParaRPr>
                    </a:p>
                  </a:txBody>
                  <a:tcPr marL="9525" marR="9525" marT="9525" marB="0" anchor="ctr"/>
                </a:tc>
                <a:tc>
                  <a:txBody>
                    <a:bodyPr/>
                    <a:lstStyle/>
                    <a:p>
                      <a:pPr algn="ctr" fontAlgn="b"/>
                      <a:r>
                        <a:rPr lang="pl-PL" sz="2400" b="1" i="0" u="none" strike="noStrike" dirty="0" smtClean="0">
                          <a:solidFill>
                            <a:schemeClr val="tx1"/>
                          </a:solidFill>
                          <a:effectLst/>
                          <a:latin typeface="Arial Narrow" pitchFamily="34" charset="0"/>
                        </a:rPr>
                        <a:t>-5521,29</a:t>
                      </a:r>
                      <a:endParaRPr lang="pl-PL" sz="2400" b="1" i="0" u="none" strike="noStrike" dirty="0">
                        <a:solidFill>
                          <a:schemeClr val="tx1"/>
                        </a:solidFill>
                        <a:effectLst/>
                        <a:latin typeface="Arial Narrow" pitchFamily="34" charset="0"/>
                      </a:endParaRPr>
                    </a:p>
                  </a:txBody>
                  <a:tcPr marL="9525" marR="9525" marT="9525" marB="0" anchor="ctr"/>
                </a:tc>
                <a:tc>
                  <a:txBody>
                    <a:bodyPr/>
                    <a:lstStyle/>
                    <a:p>
                      <a:pPr algn="ctr" fontAlgn="b"/>
                      <a:r>
                        <a:rPr lang="pl-PL" sz="2400" b="1" i="0" u="none" strike="noStrike" dirty="0" smtClean="0">
                          <a:solidFill>
                            <a:schemeClr val="tx1"/>
                          </a:solidFill>
                          <a:effectLst/>
                          <a:latin typeface="Arial Narrow" pitchFamily="34" charset="0"/>
                        </a:rPr>
                        <a:t>0,021</a:t>
                      </a:r>
                      <a:endParaRPr lang="pl-PL" sz="2400" b="1" i="0" u="none" strike="noStrike" dirty="0">
                        <a:solidFill>
                          <a:schemeClr val="tx1"/>
                        </a:solidFill>
                        <a:effectLst/>
                        <a:latin typeface="Arial Narrow" pitchFamily="34" charset="0"/>
                      </a:endParaRPr>
                    </a:p>
                  </a:txBody>
                  <a:tcPr marL="9525" marR="9525" marT="9525" marB="0" anchor="ctr"/>
                </a:tc>
              </a:tr>
              <a:tr h="381536">
                <a:tc>
                  <a:txBody>
                    <a:bodyPr/>
                    <a:lstStyle/>
                    <a:p>
                      <a:pPr algn="ctr"/>
                      <a:r>
                        <a:rPr lang="pl-PL" sz="2400" dirty="0" err="1" smtClean="0">
                          <a:latin typeface="Arial Narrow" pitchFamily="34" charset="0"/>
                        </a:rPr>
                        <a:t>SensL</a:t>
                      </a:r>
                      <a:r>
                        <a:rPr lang="pl-PL" sz="2400" dirty="0" smtClean="0">
                          <a:latin typeface="Arial Narrow" pitchFamily="34" charset="0"/>
                        </a:rPr>
                        <a:t> S1020</a:t>
                      </a:r>
                      <a:endParaRPr lang="pl-PL" sz="2400" dirty="0">
                        <a:latin typeface="Arial Narrow" pitchFamily="34" charset="0"/>
                      </a:endParaRPr>
                    </a:p>
                  </a:txBody>
                  <a:tcPr marL="161574" marR="161574" anchor="ctr"/>
                </a:tc>
                <a:tc>
                  <a:txBody>
                    <a:bodyPr/>
                    <a:lstStyle/>
                    <a:p>
                      <a:pPr algn="ctr" fontAlgn="b"/>
                      <a:r>
                        <a:rPr lang="pl-PL" sz="2400" b="1" i="0" u="none" strike="noStrike" dirty="0" smtClean="0">
                          <a:solidFill>
                            <a:schemeClr val="tx1"/>
                          </a:solidFill>
                          <a:effectLst/>
                          <a:latin typeface="Arial Narrow" pitchFamily="34" charset="0"/>
                        </a:rPr>
                        <a:t>-0,3</a:t>
                      </a:r>
                      <a:endParaRPr lang="pl-PL" sz="2400" b="1" i="0" u="none" strike="noStrike" dirty="0">
                        <a:solidFill>
                          <a:schemeClr val="tx1"/>
                        </a:solidFill>
                        <a:effectLst/>
                        <a:latin typeface="Arial Narrow" pitchFamily="34" charset="0"/>
                      </a:endParaRPr>
                    </a:p>
                  </a:txBody>
                  <a:tcPr marL="9525" marR="9525" marT="9525" marB="0" anchor="ctr"/>
                </a:tc>
                <a:tc>
                  <a:txBody>
                    <a:bodyPr/>
                    <a:lstStyle/>
                    <a:p>
                      <a:pPr algn="ctr" fontAlgn="b"/>
                      <a:r>
                        <a:rPr lang="pl-PL" sz="2400" b="1" i="0" u="none" strike="noStrike" dirty="0" smtClean="0">
                          <a:solidFill>
                            <a:schemeClr val="tx1"/>
                          </a:solidFill>
                          <a:effectLst/>
                          <a:latin typeface="Arial Narrow" pitchFamily="34" charset="0"/>
                        </a:rPr>
                        <a:t>20,704</a:t>
                      </a:r>
                      <a:endParaRPr lang="pl-PL" sz="2400" b="1" i="0" u="none" strike="noStrike" dirty="0">
                        <a:solidFill>
                          <a:schemeClr val="tx1"/>
                        </a:solidFill>
                        <a:effectLst/>
                        <a:latin typeface="Arial Narrow" pitchFamily="34" charset="0"/>
                      </a:endParaRPr>
                    </a:p>
                  </a:txBody>
                  <a:tcPr marL="9525" marR="9525" marT="9525" marB="0" anchor="ctr"/>
                </a:tc>
                <a:tc>
                  <a:txBody>
                    <a:bodyPr/>
                    <a:lstStyle/>
                    <a:p>
                      <a:pPr algn="ctr" fontAlgn="b"/>
                      <a:r>
                        <a:rPr lang="pl-PL" sz="2400" b="1" i="0" u="none" strike="noStrike" dirty="0" smtClean="0">
                          <a:solidFill>
                            <a:schemeClr val="tx1"/>
                          </a:solidFill>
                          <a:effectLst/>
                          <a:latin typeface="Arial Narrow" pitchFamily="34" charset="0"/>
                        </a:rPr>
                        <a:t>-605,197</a:t>
                      </a:r>
                      <a:endParaRPr lang="pl-PL" sz="2400" b="1" i="0" u="none" strike="noStrike" dirty="0">
                        <a:solidFill>
                          <a:schemeClr val="tx1"/>
                        </a:solidFill>
                        <a:effectLst/>
                        <a:latin typeface="Arial Narrow" pitchFamily="34" charset="0"/>
                      </a:endParaRPr>
                    </a:p>
                  </a:txBody>
                  <a:tcPr marL="9525" marR="9525" marT="9525" marB="0" anchor="ctr"/>
                </a:tc>
                <a:tc>
                  <a:txBody>
                    <a:bodyPr/>
                    <a:lstStyle/>
                    <a:p>
                      <a:pPr algn="ctr" fontAlgn="b"/>
                      <a:r>
                        <a:rPr lang="pl-PL" sz="2400" b="1" i="0" u="none" strike="noStrike" dirty="0" smtClean="0">
                          <a:solidFill>
                            <a:schemeClr val="tx1"/>
                          </a:solidFill>
                          <a:effectLst/>
                          <a:latin typeface="Arial Narrow" pitchFamily="34" charset="0"/>
                        </a:rPr>
                        <a:t>0,037</a:t>
                      </a:r>
                      <a:endParaRPr lang="pl-PL" sz="2400" b="1" i="0" u="none" strike="noStrike" dirty="0">
                        <a:solidFill>
                          <a:schemeClr val="tx1"/>
                        </a:solidFill>
                        <a:effectLst/>
                        <a:latin typeface="Arial Narrow" pitchFamily="34" charset="0"/>
                      </a:endParaRPr>
                    </a:p>
                  </a:txBody>
                  <a:tcPr marL="9525" marR="9525" marT="9525" marB="0" anchor="ctr"/>
                </a:tc>
              </a:tr>
            </a:tbl>
          </a:graphicData>
        </a:graphic>
      </p:graphicFrame>
      <p:sp>
        <p:nvSpPr>
          <p:cNvPr id="75" name="pole tekstowe 1"/>
          <p:cNvSpPr txBox="1"/>
          <p:nvPr/>
        </p:nvSpPr>
        <p:spPr>
          <a:xfrm>
            <a:off x="19531720" y="14705139"/>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pl-PL" sz="3600" b="1" dirty="0" smtClean="0">
                <a:latin typeface="Arial Narrow" pitchFamily="34" charset="0"/>
              </a:rPr>
              <a:t>0,55%</a:t>
            </a:r>
            <a:endParaRPr lang="pl-PL" sz="3600" b="1" dirty="0">
              <a:latin typeface="Arial Narrow" pitchFamily="34" charset="0"/>
            </a:endParaRPr>
          </a:p>
        </p:txBody>
      </p:sp>
      <p:sp>
        <p:nvSpPr>
          <p:cNvPr id="77" name="pole tekstowe 1"/>
          <p:cNvSpPr txBox="1"/>
          <p:nvPr/>
        </p:nvSpPr>
        <p:spPr>
          <a:xfrm>
            <a:off x="19590884" y="19514393"/>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pl-PL" sz="3600" b="1" dirty="0" smtClean="0">
                <a:latin typeface="Arial Narrow" pitchFamily="34" charset="0"/>
              </a:rPr>
              <a:t>0,44%</a:t>
            </a:r>
            <a:endParaRPr lang="pl-PL" sz="3600" b="1" dirty="0">
              <a:latin typeface="Arial Narrow" pitchFamily="34" charset="0"/>
            </a:endParaRPr>
          </a:p>
        </p:txBody>
      </p:sp>
      <p:sp>
        <p:nvSpPr>
          <p:cNvPr id="48" name="Text Box 472"/>
          <p:cNvSpPr txBox="1">
            <a:spLocks noChangeArrowheads="1"/>
          </p:cNvSpPr>
          <p:nvPr/>
        </p:nvSpPr>
        <p:spPr bwMode="auto">
          <a:xfrm>
            <a:off x="3844880" y="22885145"/>
            <a:ext cx="8612730" cy="285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just"/>
            <a:r>
              <a:rPr lang="pl-PL" sz="2400" dirty="0" err="1" smtClean="0"/>
              <a:t>Gain</a:t>
            </a:r>
            <a:r>
              <a:rPr lang="pl-PL" sz="2400" dirty="0" smtClean="0"/>
              <a:t> of the </a:t>
            </a:r>
            <a:r>
              <a:rPr lang="pl-PL" sz="2400" dirty="0" err="1" smtClean="0"/>
              <a:t>SiPM</a:t>
            </a:r>
            <a:r>
              <a:rPr lang="pl-PL" sz="2400" dirty="0" smtClean="0"/>
              <a:t> </a:t>
            </a:r>
            <a:r>
              <a:rPr lang="pl-PL" sz="2400" dirty="0" err="1" smtClean="0"/>
              <a:t>is</a:t>
            </a:r>
            <a:r>
              <a:rPr lang="pl-PL" sz="2400" dirty="0" smtClean="0"/>
              <a:t> </a:t>
            </a:r>
            <a:r>
              <a:rPr lang="pl-PL" sz="2400" dirty="0" err="1" smtClean="0"/>
              <a:t>calculated</a:t>
            </a:r>
            <a:r>
              <a:rPr lang="pl-PL" sz="2400" dirty="0" smtClean="0"/>
              <a:t> from histogram of data </a:t>
            </a:r>
            <a:r>
              <a:rPr lang="pl-PL" sz="2400" dirty="0" err="1" smtClean="0"/>
              <a:t>gathered</a:t>
            </a:r>
            <a:r>
              <a:rPr lang="pl-PL" sz="2400" dirty="0" smtClean="0"/>
              <a:t> from a </a:t>
            </a:r>
            <a:r>
              <a:rPr lang="pl-PL" sz="2400" dirty="0" err="1" smtClean="0"/>
              <a:t>photodetector</a:t>
            </a:r>
            <a:r>
              <a:rPr lang="pl-PL" sz="2400" dirty="0" smtClean="0"/>
              <a:t>. </a:t>
            </a:r>
            <a:r>
              <a:rPr lang="pl-PL" sz="2400" dirty="0" err="1" smtClean="0"/>
              <a:t>Gain</a:t>
            </a:r>
            <a:r>
              <a:rPr lang="pl-PL" sz="2400" dirty="0" smtClean="0"/>
              <a:t> </a:t>
            </a:r>
            <a:r>
              <a:rPr lang="pl-PL" sz="2400" dirty="0" err="1" smtClean="0"/>
              <a:t>has</a:t>
            </a:r>
            <a:r>
              <a:rPr lang="pl-PL" sz="2400" dirty="0" smtClean="0"/>
              <a:t> </a:t>
            </a:r>
            <a:r>
              <a:rPr lang="pl-PL" sz="2400" dirty="0" err="1" smtClean="0"/>
              <a:t>been</a:t>
            </a:r>
            <a:r>
              <a:rPr lang="pl-PL" sz="2400" dirty="0" smtClean="0"/>
              <a:t> </a:t>
            </a:r>
            <a:r>
              <a:rPr lang="pl-PL" sz="2400" dirty="0" err="1" smtClean="0"/>
              <a:t>obtained</a:t>
            </a:r>
            <a:r>
              <a:rPr lang="pl-PL" sz="2400" dirty="0" smtClean="0"/>
              <a:t> by </a:t>
            </a:r>
            <a:r>
              <a:rPr lang="pl-PL" sz="2400" dirty="0" err="1" smtClean="0"/>
              <a:t>determining</a:t>
            </a:r>
            <a:r>
              <a:rPr lang="pl-PL" sz="2400" dirty="0" smtClean="0"/>
              <a:t> </a:t>
            </a:r>
            <a:r>
              <a:rPr lang="pl-PL" sz="2400" dirty="0" err="1" smtClean="0"/>
              <a:t>arithmetic</a:t>
            </a:r>
            <a:r>
              <a:rPr lang="pl-PL" sz="2400" dirty="0" smtClean="0"/>
              <a:t> </a:t>
            </a:r>
            <a:r>
              <a:rPr lang="pl-PL" sz="2400" dirty="0" err="1" smtClean="0"/>
              <a:t>mean</a:t>
            </a:r>
            <a:r>
              <a:rPr lang="pl-PL" sz="2400" dirty="0" smtClean="0"/>
              <a:t> of the </a:t>
            </a:r>
            <a:r>
              <a:rPr lang="pl-PL" sz="2400" dirty="0" err="1" smtClean="0"/>
              <a:t>distances</a:t>
            </a:r>
            <a:r>
              <a:rPr lang="pl-PL" sz="2400" dirty="0" smtClean="0"/>
              <a:t> </a:t>
            </a:r>
            <a:r>
              <a:rPr lang="pl-PL" sz="2400" dirty="0" err="1" smtClean="0"/>
              <a:t>between</a:t>
            </a:r>
            <a:r>
              <a:rPr lang="pl-PL" sz="2400" dirty="0" smtClean="0"/>
              <a:t> </a:t>
            </a:r>
            <a:r>
              <a:rPr lang="pl-PL" sz="2400" dirty="0" err="1" smtClean="0"/>
              <a:t>subsequent</a:t>
            </a:r>
            <a:r>
              <a:rPr lang="pl-PL" sz="2400" dirty="0" smtClean="0"/>
              <a:t> </a:t>
            </a:r>
            <a:r>
              <a:rPr lang="pl-PL" sz="2400" dirty="0" err="1" smtClean="0"/>
              <a:t>local</a:t>
            </a:r>
            <a:r>
              <a:rPr lang="pl-PL" sz="2400" dirty="0" smtClean="0"/>
              <a:t> </a:t>
            </a:r>
            <a:r>
              <a:rPr lang="pl-PL" sz="2400" dirty="0" err="1" smtClean="0"/>
              <a:t>maxima</a:t>
            </a:r>
            <a:r>
              <a:rPr lang="pl-PL" sz="2400" dirty="0" smtClean="0"/>
              <a:t> (</a:t>
            </a:r>
            <a:r>
              <a:rPr lang="pl-PL" sz="2400" dirty="0" err="1" smtClean="0"/>
              <a:t>Equation</a:t>
            </a:r>
            <a:r>
              <a:rPr lang="pl-PL" sz="2400" dirty="0" smtClean="0"/>
              <a:t> 1) and </a:t>
            </a:r>
            <a:r>
              <a:rPr lang="pl-PL" sz="2400" dirty="0" err="1" smtClean="0"/>
              <a:t>it</a:t>
            </a:r>
            <a:r>
              <a:rPr lang="pl-PL" sz="2400" dirty="0" smtClean="0"/>
              <a:t> </a:t>
            </a:r>
            <a:r>
              <a:rPr lang="pl-PL" sz="2400" dirty="0" err="1" smtClean="0"/>
              <a:t>has</a:t>
            </a:r>
            <a:r>
              <a:rPr lang="pl-PL" sz="2400" dirty="0" smtClean="0"/>
              <a:t> </a:t>
            </a:r>
            <a:r>
              <a:rPr lang="pl-PL" sz="2400" dirty="0" err="1" smtClean="0"/>
              <a:t>been</a:t>
            </a:r>
            <a:r>
              <a:rPr lang="pl-PL" sz="2400" dirty="0" smtClean="0"/>
              <a:t> </a:t>
            </a:r>
            <a:r>
              <a:rPr lang="pl-PL" sz="2400" dirty="0" err="1" smtClean="0"/>
              <a:t>called</a:t>
            </a:r>
            <a:r>
              <a:rPr lang="pl-PL" sz="2400" dirty="0" smtClean="0"/>
              <a:t> „</a:t>
            </a:r>
            <a:r>
              <a:rPr lang="pl-PL" sz="2400" dirty="0" err="1" smtClean="0"/>
              <a:t>Gain</a:t>
            </a:r>
            <a:r>
              <a:rPr lang="pl-PL" sz="2400" dirty="0" smtClean="0"/>
              <a:t> per </a:t>
            </a:r>
            <a:r>
              <a:rPr lang="pl-PL" sz="2400" dirty="0" err="1" smtClean="0"/>
              <a:t>Photon</a:t>
            </a:r>
            <a:r>
              <a:rPr lang="pl-PL" sz="2400" dirty="0" smtClean="0"/>
              <a:t>”. V</a:t>
            </a:r>
            <a:r>
              <a:rPr lang="pl-PL" sz="2400" baseline="-25000" dirty="0" smtClean="0"/>
              <a:t>i </a:t>
            </a:r>
            <a:r>
              <a:rPr lang="pl-PL" sz="2400" dirty="0" err="1" smtClean="0"/>
              <a:t>is</a:t>
            </a:r>
            <a:r>
              <a:rPr lang="pl-PL" sz="2400" dirty="0" smtClean="0"/>
              <a:t> the </a:t>
            </a:r>
            <a:r>
              <a:rPr lang="pl-PL" sz="2400" dirty="0" err="1" smtClean="0"/>
              <a:t>local</a:t>
            </a:r>
            <a:r>
              <a:rPr lang="pl-PL" sz="2400" dirty="0" smtClean="0"/>
              <a:t> maximum of i-th </a:t>
            </a:r>
            <a:r>
              <a:rPr lang="pl-PL" sz="2400" dirty="0" err="1" smtClean="0"/>
              <a:t>peak</a:t>
            </a:r>
            <a:r>
              <a:rPr lang="pl-PL" sz="2400" dirty="0" smtClean="0"/>
              <a:t> on the histogram; N </a:t>
            </a:r>
            <a:r>
              <a:rPr lang="pl-PL" sz="2400" dirty="0" err="1" smtClean="0"/>
              <a:t>is</a:t>
            </a:r>
            <a:r>
              <a:rPr lang="pl-PL" sz="2400" dirty="0" smtClean="0"/>
              <a:t> the </a:t>
            </a:r>
            <a:r>
              <a:rPr lang="pl-PL" sz="2400" dirty="0" err="1" smtClean="0"/>
              <a:t>number</a:t>
            </a:r>
            <a:r>
              <a:rPr lang="pl-PL" sz="2400" dirty="0" smtClean="0"/>
              <a:t> of </a:t>
            </a:r>
            <a:r>
              <a:rPr lang="pl-PL" sz="2400" dirty="0" err="1" smtClean="0"/>
              <a:t>peaks</a:t>
            </a:r>
            <a:r>
              <a:rPr lang="pl-PL" sz="2400" dirty="0" smtClean="0"/>
              <a:t>.</a:t>
            </a:r>
          </a:p>
          <a:p>
            <a:pPr algn="just"/>
            <a:endParaRPr lang="pl-PL" sz="2400" dirty="0"/>
          </a:p>
        </p:txBody>
      </p:sp>
      <p:sp>
        <p:nvSpPr>
          <p:cNvPr id="72" name="Text Box 472"/>
          <p:cNvSpPr txBox="1">
            <a:spLocks noChangeArrowheads="1"/>
          </p:cNvSpPr>
          <p:nvPr/>
        </p:nvSpPr>
        <p:spPr bwMode="auto">
          <a:xfrm>
            <a:off x="2705782" y="23464435"/>
            <a:ext cx="1330745" cy="100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r>
              <a:rPr lang="pl-PL" sz="2400" dirty="0" smtClean="0">
                <a:ea typeface="Cambria Math" pitchFamily="18" charset="0"/>
              </a:rPr>
              <a:t>(1)</a:t>
            </a:r>
            <a:endParaRPr lang="pl-PL" sz="2400" dirty="0">
              <a:ea typeface="Cambria Math" pitchFamily="18" charset="0"/>
            </a:endParaRPr>
          </a:p>
        </p:txBody>
      </p:sp>
      <p:sp>
        <p:nvSpPr>
          <p:cNvPr id="78" name="Text Box 472"/>
          <p:cNvSpPr txBox="1">
            <a:spLocks noChangeArrowheads="1"/>
          </p:cNvSpPr>
          <p:nvPr/>
        </p:nvSpPr>
        <p:spPr bwMode="auto">
          <a:xfrm>
            <a:off x="6618344" y="17875038"/>
            <a:ext cx="6032019" cy="100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r>
              <a:rPr lang="pl-PL" sz="2400" dirty="0" err="1" smtClean="0"/>
              <a:t>Figure</a:t>
            </a:r>
            <a:r>
              <a:rPr lang="pl-PL" sz="2400" dirty="0" smtClean="0"/>
              <a:t> 2. Data </a:t>
            </a:r>
            <a:r>
              <a:rPr lang="pl-PL" sz="2400" dirty="0" err="1" smtClean="0"/>
              <a:t>acquired</a:t>
            </a:r>
            <a:r>
              <a:rPr lang="pl-PL" sz="2400" dirty="0" smtClean="0"/>
              <a:t> from </a:t>
            </a:r>
            <a:r>
              <a:rPr lang="pl-PL" sz="2400" dirty="0" err="1" smtClean="0"/>
              <a:t>acquisition</a:t>
            </a:r>
            <a:r>
              <a:rPr lang="pl-PL" sz="2400" dirty="0" smtClean="0"/>
              <a:t> system</a:t>
            </a:r>
            <a:endParaRPr lang="pl-PL" sz="2400" dirty="0"/>
          </a:p>
        </p:txBody>
      </p:sp>
      <p:sp>
        <p:nvSpPr>
          <p:cNvPr id="79" name="Text Box 472"/>
          <p:cNvSpPr txBox="1">
            <a:spLocks noChangeArrowheads="1"/>
          </p:cNvSpPr>
          <p:nvPr/>
        </p:nvSpPr>
        <p:spPr bwMode="auto">
          <a:xfrm>
            <a:off x="329051" y="24732477"/>
            <a:ext cx="12128559" cy="1742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just"/>
            <a:r>
              <a:rPr lang="pl-PL" sz="2400" dirty="0" err="1" smtClean="0"/>
              <a:t>Figures</a:t>
            </a:r>
            <a:r>
              <a:rPr lang="pl-PL" sz="2400" dirty="0" smtClean="0"/>
              <a:t> 3 and 4 show </a:t>
            </a:r>
            <a:r>
              <a:rPr lang="pl-PL" sz="2400" dirty="0" err="1" smtClean="0"/>
              <a:t>that</a:t>
            </a:r>
            <a:r>
              <a:rPr lang="pl-PL" sz="2400" dirty="0" smtClean="0"/>
              <a:t> </a:t>
            </a:r>
            <a:r>
              <a:rPr lang="pl-PL" sz="2400" dirty="0" err="1" smtClean="0"/>
              <a:t>both</a:t>
            </a:r>
            <a:r>
              <a:rPr lang="pl-PL" sz="2400" dirty="0" smtClean="0"/>
              <a:t> </a:t>
            </a:r>
            <a:r>
              <a:rPr lang="pl-PL" sz="2400" dirty="0"/>
              <a:t>t</a:t>
            </a:r>
            <a:r>
              <a:rPr lang="en-US" sz="2400" dirty="0" smtClean="0"/>
              <a:t>he </a:t>
            </a:r>
            <a:r>
              <a:rPr lang="en-US" sz="2400" dirty="0"/>
              <a:t>temperature </a:t>
            </a:r>
            <a:r>
              <a:rPr lang="pl-PL" sz="2400" dirty="0" smtClean="0"/>
              <a:t>and applied </a:t>
            </a:r>
            <a:r>
              <a:rPr lang="pl-PL" sz="2400" dirty="0" err="1" smtClean="0"/>
              <a:t>bias</a:t>
            </a:r>
            <a:r>
              <a:rPr lang="pl-PL" sz="2400" dirty="0" smtClean="0"/>
              <a:t> </a:t>
            </a:r>
            <a:r>
              <a:rPr lang="pl-PL" sz="2400" dirty="0" err="1" smtClean="0"/>
              <a:t>voltage</a:t>
            </a:r>
            <a:r>
              <a:rPr lang="pl-PL" sz="2400" dirty="0" smtClean="0"/>
              <a:t> </a:t>
            </a:r>
            <a:r>
              <a:rPr lang="en-US" sz="2400" dirty="0" smtClean="0"/>
              <a:t>ha</a:t>
            </a:r>
            <a:r>
              <a:rPr lang="pl-PL" sz="2400" dirty="0" err="1" smtClean="0"/>
              <a:t>ve</a:t>
            </a:r>
            <a:r>
              <a:rPr lang="en-US" sz="2400" dirty="0" smtClean="0"/>
              <a:t> </a:t>
            </a:r>
            <a:r>
              <a:rPr lang="en-US" sz="2400" dirty="0"/>
              <a:t>a significant influence on the value of detector’s gain</a:t>
            </a:r>
            <a:r>
              <a:rPr lang="en-US" sz="2400" dirty="0" smtClean="0"/>
              <a:t>.</a:t>
            </a:r>
            <a:r>
              <a:rPr lang="pl-PL" sz="2400" dirty="0" smtClean="0"/>
              <a:t> </a:t>
            </a:r>
            <a:r>
              <a:rPr lang="en-US" sz="2400" dirty="0"/>
              <a:t>Higher temperature causes a decrease of the gain </a:t>
            </a:r>
            <a:r>
              <a:rPr lang="en-US" sz="2400" dirty="0" smtClean="0"/>
              <a:t>due </a:t>
            </a:r>
            <a:r>
              <a:rPr lang="en-US" sz="2400" dirty="0"/>
              <a:t>to the diminishment of the avalanche current at steady voltage. </a:t>
            </a:r>
            <a:endParaRPr lang="pl-PL" sz="2400" dirty="0"/>
          </a:p>
        </p:txBody>
      </p:sp>
      <p:sp>
        <p:nvSpPr>
          <p:cNvPr id="80" name="Text Box 472"/>
          <p:cNvSpPr txBox="1">
            <a:spLocks noChangeArrowheads="1"/>
          </p:cNvSpPr>
          <p:nvPr/>
        </p:nvSpPr>
        <p:spPr bwMode="auto">
          <a:xfrm>
            <a:off x="500549" y="22037544"/>
            <a:ext cx="5675468" cy="137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r>
              <a:rPr lang="pl-PL" sz="2400" dirty="0" err="1" smtClean="0"/>
              <a:t>Figure</a:t>
            </a:r>
            <a:r>
              <a:rPr lang="pl-PL" sz="2400" dirty="0" smtClean="0"/>
              <a:t> </a:t>
            </a:r>
            <a:r>
              <a:rPr lang="pl-PL" sz="2400" dirty="0"/>
              <a:t>3</a:t>
            </a:r>
            <a:r>
              <a:rPr lang="pl-PL" sz="2400" dirty="0" smtClean="0"/>
              <a:t>. </a:t>
            </a:r>
            <a:r>
              <a:rPr lang="pl-PL" sz="2400" dirty="0" err="1" smtClean="0"/>
              <a:t>SiPM’s</a:t>
            </a:r>
            <a:r>
              <a:rPr lang="pl-PL" sz="2400" dirty="0" smtClean="0"/>
              <a:t> g</a:t>
            </a:r>
            <a:r>
              <a:rPr lang="en-US" sz="2400" dirty="0" err="1" smtClean="0"/>
              <a:t>ain</a:t>
            </a:r>
            <a:r>
              <a:rPr lang="en-US" sz="2400" dirty="0" smtClean="0"/>
              <a:t> </a:t>
            </a:r>
            <a:r>
              <a:rPr lang="pl-PL" sz="2400" dirty="0" smtClean="0"/>
              <a:t>per </a:t>
            </a:r>
            <a:r>
              <a:rPr lang="pl-PL" sz="2400" dirty="0" err="1" smtClean="0"/>
              <a:t>photon</a:t>
            </a:r>
            <a:r>
              <a:rPr lang="pl-PL" sz="2400" dirty="0" smtClean="0"/>
              <a:t> </a:t>
            </a:r>
            <a:r>
              <a:rPr lang="en-US" sz="2400" dirty="0" smtClean="0"/>
              <a:t>as </a:t>
            </a:r>
            <a:r>
              <a:rPr lang="en-US" sz="2400" dirty="0"/>
              <a:t>a function of bias voltage</a:t>
            </a:r>
            <a:endParaRPr lang="pl-PL" sz="2400" dirty="0"/>
          </a:p>
        </p:txBody>
      </p:sp>
      <p:sp>
        <p:nvSpPr>
          <p:cNvPr id="81" name="Text Box 472"/>
          <p:cNvSpPr txBox="1">
            <a:spLocks noChangeArrowheads="1"/>
          </p:cNvSpPr>
          <p:nvPr/>
        </p:nvSpPr>
        <p:spPr bwMode="auto">
          <a:xfrm>
            <a:off x="6499846" y="22037544"/>
            <a:ext cx="5900262" cy="1742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r>
              <a:rPr lang="pl-PL" sz="2400" dirty="0" err="1" smtClean="0"/>
              <a:t>Figure</a:t>
            </a:r>
            <a:r>
              <a:rPr lang="pl-PL" sz="2400" dirty="0" smtClean="0"/>
              <a:t> 4. </a:t>
            </a:r>
            <a:r>
              <a:rPr lang="pl-PL" sz="2400" dirty="0" err="1"/>
              <a:t>SiPM’s</a:t>
            </a:r>
            <a:r>
              <a:rPr lang="pl-PL" sz="2400" dirty="0"/>
              <a:t> g</a:t>
            </a:r>
            <a:r>
              <a:rPr lang="en-US" sz="2400" dirty="0" err="1"/>
              <a:t>ain</a:t>
            </a:r>
            <a:r>
              <a:rPr lang="en-US" sz="2400" dirty="0"/>
              <a:t> </a:t>
            </a:r>
            <a:r>
              <a:rPr lang="pl-PL" sz="2400" dirty="0"/>
              <a:t>per </a:t>
            </a:r>
            <a:r>
              <a:rPr lang="pl-PL" sz="2400" dirty="0" err="1"/>
              <a:t>photon</a:t>
            </a:r>
            <a:r>
              <a:rPr lang="pl-PL" sz="2400" dirty="0"/>
              <a:t> </a:t>
            </a:r>
            <a:r>
              <a:rPr lang="en-US" sz="2400" dirty="0"/>
              <a:t>as a function of </a:t>
            </a:r>
            <a:r>
              <a:rPr lang="pl-PL" sz="2400" dirty="0" smtClean="0"/>
              <a:t>the </a:t>
            </a:r>
            <a:r>
              <a:rPr lang="pl-PL" sz="2400" dirty="0" err="1" smtClean="0"/>
              <a:t>temperature</a:t>
            </a:r>
            <a:endParaRPr lang="pl-PL" sz="2400" dirty="0"/>
          </a:p>
          <a:p>
            <a:pPr algn="ctr"/>
            <a:endParaRPr lang="pl-PL" sz="2400" dirty="0"/>
          </a:p>
        </p:txBody>
      </p:sp>
      <p:sp>
        <p:nvSpPr>
          <p:cNvPr id="49" name="Text Box 472"/>
          <p:cNvSpPr txBox="1">
            <a:spLocks noChangeArrowheads="1"/>
          </p:cNvSpPr>
          <p:nvPr/>
        </p:nvSpPr>
        <p:spPr bwMode="auto">
          <a:xfrm>
            <a:off x="10467470" y="28622724"/>
            <a:ext cx="1330745" cy="100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r>
              <a:rPr lang="pl-PL" sz="2400" dirty="0" smtClean="0">
                <a:ea typeface="Cambria Math" pitchFamily="18" charset="0"/>
              </a:rPr>
              <a:t>(2)</a:t>
            </a:r>
            <a:endParaRPr lang="pl-PL" sz="2400" dirty="0">
              <a:ea typeface="Cambria Math" pitchFamily="18" charset="0"/>
            </a:endParaRPr>
          </a:p>
        </p:txBody>
      </p:sp>
      <p:sp>
        <p:nvSpPr>
          <p:cNvPr id="50" name="Text Box 472"/>
          <p:cNvSpPr txBox="1">
            <a:spLocks noChangeArrowheads="1"/>
          </p:cNvSpPr>
          <p:nvPr/>
        </p:nvSpPr>
        <p:spPr bwMode="auto">
          <a:xfrm>
            <a:off x="5287599" y="29399453"/>
            <a:ext cx="1330745" cy="100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r>
              <a:rPr lang="pl-PL" sz="2400" dirty="0" smtClean="0">
                <a:ea typeface="Cambria Math" pitchFamily="18" charset="0"/>
              </a:rPr>
              <a:t>(3)</a:t>
            </a:r>
            <a:endParaRPr lang="pl-PL" sz="2400" dirty="0">
              <a:ea typeface="Cambria Math" pitchFamily="18" charset="0"/>
            </a:endParaRPr>
          </a:p>
        </p:txBody>
      </p:sp>
      <p:sp>
        <p:nvSpPr>
          <p:cNvPr id="51" name="Text Box 472"/>
          <p:cNvSpPr txBox="1">
            <a:spLocks noChangeArrowheads="1"/>
          </p:cNvSpPr>
          <p:nvPr/>
        </p:nvSpPr>
        <p:spPr bwMode="auto">
          <a:xfrm>
            <a:off x="13409166" y="10272518"/>
            <a:ext cx="10825456" cy="137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r>
              <a:rPr lang="pl-PL" sz="2400" dirty="0" err="1" smtClean="0"/>
              <a:t>Figure</a:t>
            </a:r>
            <a:r>
              <a:rPr lang="pl-PL" sz="2400" dirty="0" smtClean="0"/>
              <a:t> 5,6. </a:t>
            </a:r>
            <a:r>
              <a:rPr lang="en-US" sz="2400" dirty="0"/>
              <a:t>Solid spheres represent measured data, the surface represents the best fit function </a:t>
            </a:r>
            <a:r>
              <a:rPr lang="en-US" sz="2400" dirty="0" err="1" smtClean="0"/>
              <a:t>fr</a:t>
            </a:r>
            <a:r>
              <a:rPr lang="pl-PL" sz="2400" dirty="0" smtClean="0"/>
              <a:t>o</a:t>
            </a:r>
            <a:r>
              <a:rPr lang="en-US" sz="2400" dirty="0" smtClean="0"/>
              <a:t>m equation</a:t>
            </a:r>
            <a:r>
              <a:rPr lang="pl-PL" sz="2400" dirty="0" smtClean="0"/>
              <a:t> (4)</a:t>
            </a:r>
            <a:r>
              <a:rPr lang="en-US" sz="2400" dirty="0" smtClean="0"/>
              <a:t> </a:t>
            </a:r>
            <a:endParaRPr lang="pl-PL" sz="2400" dirty="0"/>
          </a:p>
        </p:txBody>
      </p:sp>
      <p:sp>
        <p:nvSpPr>
          <p:cNvPr id="52" name="Text Box 472"/>
          <p:cNvSpPr txBox="1">
            <a:spLocks noChangeArrowheads="1"/>
          </p:cNvSpPr>
          <p:nvPr/>
        </p:nvSpPr>
        <p:spPr bwMode="auto">
          <a:xfrm>
            <a:off x="10467469" y="29399453"/>
            <a:ext cx="1330745" cy="100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r>
              <a:rPr lang="pl-PL" sz="2400" dirty="0" smtClean="0">
                <a:ea typeface="Cambria Math" pitchFamily="18" charset="0"/>
              </a:rPr>
              <a:t>(4)</a:t>
            </a:r>
            <a:endParaRPr lang="pl-PL" sz="2400" dirty="0">
              <a:ea typeface="Cambria Math" pitchFamily="18" charset="0"/>
            </a:endParaRPr>
          </a:p>
        </p:txBody>
      </p:sp>
      <p:sp>
        <p:nvSpPr>
          <p:cNvPr id="53" name="Text Box 472"/>
          <p:cNvSpPr txBox="1">
            <a:spLocks noChangeArrowheads="1"/>
          </p:cNvSpPr>
          <p:nvPr/>
        </p:nvSpPr>
        <p:spPr bwMode="auto">
          <a:xfrm>
            <a:off x="21098519" y="21465790"/>
            <a:ext cx="3797735" cy="3219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r>
              <a:rPr lang="pl-PL" sz="2400" dirty="0" err="1" smtClean="0"/>
              <a:t>Figure</a:t>
            </a:r>
            <a:r>
              <a:rPr lang="pl-PL" sz="2400" dirty="0" smtClean="0"/>
              <a:t> 7, 8, 9. </a:t>
            </a:r>
            <a:r>
              <a:rPr lang="pl-PL" sz="2400" dirty="0" err="1" smtClean="0"/>
              <a:t>Results</a:t>
            </a:r>
            <a:r>
              <a:rPr lang="pl-PL" sz="2400" dirty="0" smtClean="0"/>
              <a:t> of </a:t>
            </a:r>
            <a:r>
              <a:rPr lang="pl-PL" sz="2400" dirty="0" err="1" smtClean="0"/>
              <a:t>gain</a:t>
            </a:r>
            <a:r>
              <a:rPr lang="pl-PL" sz="2400" dirty="0" smtClean="0"/>
              <a:t> </a:t>
            </a:r>
            <a:r>
              <a:rPr lang="pl-PL" sz="2400" dirty="0" err="1" smtClean="0"/>
              <a:t>stabilization</a:t>
            </a:r>
            <a:r>
              <a:rPr lang="pl-PL" sz="2400" dirty="0" smtClean="0"/>
              <a:t> with </a:t>
            </a:r>
            <a:r>
              <a:rPr lang="pl-PL" sz="2400" dirty="0" err="1" smtClean="0"/>
              <a:t>bias</a:t>
            </a:r>
            <a:r>
              <a:rPr lang="pl-PL" sz="2400" dirty="0" smtClean="0"/>
              <a:t> </a:t>
            </a:r>
            <a:r>
              <a:rPr lang="pl-PL" sz="2400" dirty="0" err="1" smtClean="0"/>
              <a:t>correction</a:t>
            </a:r>
            <a:r>
              <a:rPr lang="pl-PL" sz="2400" dirty="0" smtClean="0"/>
              <a:t>. </a:t>
            </a:r>
            <a:r>
              <a:rPr lang="pl-PL" sz="2400" dirty="0" err="1" smtClean="0"/>
              <a:t>Stabilization</a:t>
            </a:r>
            <a:r>
              <a:rPr lang="pl-PL" sz="2400" dirty="0" smtClean="0"/>
              <a:t> </a:t>
            </a:r>
            <a:r>
              <a:rPr lang="pl-PL" sz="2400" dirty="0" err="1" smtClean="0"/>
              <a:t>have</a:t>
            </a:r>
            <a:r>
              <a:rPr lang="pl-PL" sz="2400" dirty="0" smtClean="0"/>
              <a:t> </a:t>
            </a:r>
            <a:r>
              <a:rPr lang="pl-PL" sz="2400" dirty="0" err="1" smtClean="0"/>
              <a:t>been</a:t>
            </a:r>
            <a:r>
              <a:rPr lang="pl-PL" sz="2400" dirty="0" smtClean="0"/>
              <a:t> </a:t>
            </a:r>
            <a:r>
              <a:rPr lang="pl-PL" sz="2400" dirty="0" err="1" smtClean="0"/>
              <a:t>confirmed</a:t>
            </a:r>
            <a:r>
              <a:rPr lang="pl-PL" sz="2400" dirty="0" smtClean="0"/>
              <a:t> for </a:t>
            </a:r>
            <a:r>
              <a:rPr lang="pl-PL" sz="2400" dirty="0" err="1" smtClean="0"/>
              <a:t>three</a:t>
            </a:r>
            <a:r>
              <a:rPr lang="pl-PL" sz="2400" dirty="0" smtClean="0"/>
              <a:t> </a:t>
            </a:r>
            <a:r>
              <a:rPr lang="pl-PL" sz="2400" dirty="0" err="1" smtClean="0"/>
              <a:t>various</a:t>
            </a:r>
            <a:r>
              <a:rPr lang="pl-PL" sz="2400" dirty="0" smtClean="0"/>
              <a:t> </a:t>
            </a:r>
            <a:r>
              <a:rPr lang="pl-PL" sz="2400" dirty="0" err="1" smtClean="0"/>
              <a:t>SiPMs</a:t>
            </a:r>
            <a:r>
              <a:rPr lang="pl-PL" sz="2400" dirty="0" smtClean="0"/>
              <a:t>. Standard </a:t>
            </a:r>
            <a:r>
              <a:rPr lang="pl-PL" sz="2400" dirty="0" err="1" smtClean="0"/>
              <a:t>deviation</a:t>
            </a:r>
            <a:r>
              <a:rPr lang="pl-PL" sz="2400" dirty="0" smtClean="0"/>
              <a:t> </a:t>
            </a:r>
            <a:r>
              <a:rPr lang="pl-PL" sz="2400" dirty="0" err="1" smtClean="0"/>
              <a:t>is</a:t>
            </a:r>
            <a:r>
              <a:rPr lang="pl-PL" sz="2400" dirty="0" smtClean="0"/>
              <a:t> </a:t>
            </a:r>
            <a:r>
              <a:rPr lang="pl-PL" sz="2400" dirty="0" err="1" smtClean="0"/>
              <a:t>expressed</a:t>
            </a:r>
            <a:r>
              <a:rPr lang="pl-PL" sz="2400" dirty="0" smtClean="0"/>
              <a:t> in </a:t>
            </a:r>
            <a:r>
              <a:rPr lang="pl-PL" sz="2400" dirty="0" err="1" smtClean="0"/>
              <a:t>percentage</a:t>
            </a:r>
            <a:endParaRPr lang="pl-PL" sz="2400" dirty="0"/>
          </a:p>
        </p:txBody>
      </p:sp>
      <p:sp>
        <p:nvSpPr>
          <p:cNvPr id="54" name="Text Box 471"/>
          <p:cNvSpPr txBox="1">
            <a:spLocks noChangeArrowheads="1"/>
          </p:cNvSpPr>
          <p:nvPr/>
        </p:nvSpPr>
        <p:spPr bwMode="auto">
          <a:xfrm>
            <a:off x="12824942" y="29149143"/>
            <a:ext cx="12089997" cy="5254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2693" tIns="31340" rIns="62693" bIns="31340">
            <a:spAutoFit/>
          </a:bodyPr>
          <a:lstStyle>
            <a:lvl1pPr defTabSz="749300" eaLnBrk="0" hangingPunct="0">
              <a:defRPr sz="2000">
                <a:solidFill>
                  <a:schemeClr val="tx1"/>
                </a:solidFill>
                <a:latin typeface="Arial Narrow" pitchFamily="34" charset="0"/>
                <a:ea typeface="ＭＳ Ｐゴシック" charset="-128"/>
              </a:defRPr>
            </a:lvl1pPr>
            <a:lvl2pPr marL="742950" indent="-285750" defTabSz="749300" eaLnBrk="0" hangingPunct="0">
              <a:defRPr sz="2000">
                <a:solidFill>
                  <a:schemeClr val="tx1"/>
                </a:solidFill>
                <a:latin typeface="Arial Narrow" pitchFamily="34" charset="0"/>
                <a:ea typeface="ＭＳ Ｐゴシック" charset="-128"/>
              </a:defRPr>
            </a:lvl2pPr>
            <a:lvl3pPr marL="1143000" indent="-228600" defTabSz="749300" eaLnBrk="0" hangingPunct="0">
              <a:defRPr sz="2000">
                <a:solidFill>
                  <a:schemeClr val="tx1"/>
                </a:solidFill>
                <a:latin typeface="Arial Narrow" pitchFamily="34" charset="0"/>
                <a:ea typeface="ＭＳ Ｐゴシック" charset="-128"/>
              </a:defRPr>
            </a:lvl3pPr>
            <a:lvl4pPr marL="1600200" indent="-228600" defTabSz="749300" eaLnBrk="0" hangingPunct="0">
              <a:defRPr sz="2000">
                <a:solidFill>
                  <a:schemeClr val="tx1"/>
                </a:solidFill>
                <a:latin typeface="Arial Narrow" pitchFamily="34" charset="0"/>
                <a:ea typeface="ＭＳ Ｐゴシック" charset="-128"/>
              </a:defRPr>
            </a:lvl4pPr>
            <a:lvl5pPr marL="2057400" indent="-228600" defTabSz="749300" eaLnBrk="0" hangingPunct="0">
              <a:defRPr sz="20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spcBef>
                <a:spcPct val="50000"/>
              </a:spcBef>
            </a:pPr>
            <a:r>
              <a:rPr lang="pl-PL" sz="3000" b="1" dirty="0" err="1" smtClean="0">
                <a:solidFill>
                  <a:schemeClr val="bg1"/>
                </a:solidFill>
              </a:rPr>
              <a:t>References</a:t>
            </a:r>
            <a:endParaRPr lang="en-US" sz="3000" b="1" dirty="0">
              <a:solidFill>
                <a:schemeClr val="bg1"/>
              </a:solidFill>
            </a:endParaRPr>
          </a:p>
        </p:txBody>
      </p:sp>
      <p:sp>
        <p:nvSpPr>
          <p:cNvPr id="55" name="Text Box 471"/>
          <p:cNvSpPr txBox="1">
            <a:spLocks noChangeArrowheads="1"/>
          </p:cNvSpPr>
          <p:nvPr/>
        </p:nvSpPr>
        <p:spPr bwMode="auto">
          <a:xfrm>
            <a:off x="12792467" y="27627500"/>
            <a:ext cx="12103787" cy="5254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2693" tIns="31340" rIns="62693" bIns="31340">
            <a:spAutoFit/>
          </a:bodyPr>
          <a:lstStyle>
            <a:lvl1pPr defTabSz="749300" eaLnBrk="0" hangingPunct="0">
              <a:defRPr sz="2000">
                <a:solidFill>
                  <a:schemeClr val="tx1"/>
                </a:solidFill>
                <a:latin typeface="Arial Narrow" pitchFamily="34" charset="0"/>
                <a:ea typeface="ＭＳ Ｐゴシック" charset="-128"/>
              </a:defRPr>
            </a:lvl1pPr>
            <a:lvl2pPr marL="742950" indent="-285750" defTabSz="749300" eaLnBrk="0" hangingPunct="0">
              <a:defRPr sz="2000">
                <a:solidFill>
                  <a:schemeClr val="tx1"/>
                </a:solidFill>
                <a:latin typeface="Arial Narrow" pitchFamily="34" charset="0"/>
                <a:ea typeface="ＭＳ Ｐゴシック" charset="-128"/>
              </a:defRPr>
            </a:lvl2pPr>
            <a:lvl3pPr marL="1143000" indent="-228600" defTabSz="749300" eaLnBrk="0" hangingPunct="0">
              <a:defRPr sz="2000">
                <a:solidFill>
                  <a:schemeClr val="tx1"/>
                </a:solidFill>
                <a:latin typeface="Arial Narrow" pitchFamily="34" charset="0"/>
                <a:ea typeface="ＭＳ Ｐゴシック" charset="-128"/>
              </a:defRPr>
            </a:lvl3pPr>
            <a:lvl4pPr marL="1600200" indent="-228600" defTabSz="749300" eaLnBrk="0" hangingPunct="0">
              <a:defRPr sz="2000">
                <a:solidFill>
                  <a:schemeClr val="tx1"/>
                </a:solidFill>
                <a:latin typeface="Arial Narrow" pitchFamily="34" charset="0"/>
                <a:ea typeface="ＭＳ Ｐゴシック" charset="-128"/>
              </a:defRPr>
            </a:lvl4pPr>
            <a:lvl5pPr marL="2057400" indent="-228600" defTabSz="749300" eaLnBrk="0" hangingPunct="0">
              <a:defRPr sz="20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spcBef>
                <a:spcPct val="50000"/>
              </a:spcBef>
            </a:pPr>
            <a:r>
              <a:rPr lang="pl-PL" sz="3000" b="1" dirty="0" err="1" smtClean="0">
                <a:solidFill>
                  <a:schemeClr val="bg1"/>
                </a:solidFill>
              </a:rPr>
              <a:t>Acknowledgment</a:t>
            </a:r>
            <a:endParaRPr lang="en-US" sz="3000" b="1" dirty="0">
              <a:solidFill>
                <a:schemeClr val="bg1"/>
              </a:solidFill>
            </a:endParaRPr>
          </a:p>
        </p:txBody>
      </p:sp>
      <p:sp>
        <p:nvSpPr>
          <p:cNvPr id="56" name="Text Box 471"/>
          <p:cNvSpPr txBox="1">
            <a:spLocks noChangeArrowheads="1"/>
          </p:cNvSpPr>
          <p:nvPr/>
        </p:nvSpPr>
        <p:spPr bwMode="auto">
          <a:xfrm>
            <a:off x="12805498" y="24732477"/>
            <a:ext cx="12109443" cy="5254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2693" tIns="31340" rIns="62693" bIns="31340">
            <a:spAutoFit/>
          </a:bodyPr>
          <a:lstStyle>
            <a:lvl1pPr defTabSz="749300" eaLnBrk="0" hangingPunct="0">
              <a:defRPr sz="2000">
                <a:solidFill>
                  <a:schemeClr val="tx1"/>
                </a:solidFill>
                <a:latin typeface="Arial Narrow" pitchFamily="34" charset="0"/>
                <a:ea typeface="ＭＳ Ｐゴシック" charset="-128"/>
              </a:defRPr>
            </a:lvl1pPr>
            <a:lvl2pPr marL="742950" indent="-285750" defTabSz="749300" eaLnBrk="0" hangingPunct="0">
              <a:defRPr sz="2000">
                <a:solidFill>
                  <a:schemeClr val="tx1"/>
                </a:solidFill>
                <a:latin typeface="Arial Narrow" pitchFamily="34" charset="0"/>
                <a:ea typeface="ＭＳ Ｐゴシック" charset="-128"/>
              </a:defRPr>
            </a:lvl2pPr>
            <a:lvl3pPr marL="1143000" indent="-228600" defTabSz="749300" eaLnBrk="0" hangingPunct="0">
              <a:defRPr sz="2000">
                <a:solidFill>
                  <a:schemeClr val="tx1"/>
                </a:solidFill>
                <a:latin typeface="Arial Narrow" pitchFamily="34" charset="0"/>
                <a:ea typeface="ＭＳ Ｐゴシック" charset="-128"/>
              </a:defRPr>
            </a:lvl3pPr>
            <a:lvl4pPr marL="1600200" indent="-228600" defTabSz="749300" eaLnBrk="0" hangingPunct="0">
              <a:defRPr sz="2000">
                <a:solidFill>
                  <a:schemeClr val="tx1"/>
                </a:solidFill>
                <a:latin typeface="Arial Narrow" pitchFamily="34" charset="0"/>
                <a:ea typeface="ＭＳ Ｐゴシック" charset="-128"/>
              </a:defRPr>
            </a:lvl4pPr>
            <a:lvl5pPr marL="2057400" indent="-228600" defTabSz="749300" eaLnBrk="0" hangingPunct="0">
              <a:defRPr sz="20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spcBef>
                <a:spcPct val="50000"/>
              </a:spcBef>
            </a:pPr>
            <a:r>
              <a:rPr lang="pl-PL" sz="3000" b="1" dirty="0" err="1" smtClean="0">
                <a:solidFill>
                  <a:schemeClr val="bg1"/>
                </a:solidFill>
              </a:rPr>
              <a:t>Conclusions</a:t>
            </a:r>
            <a:endParaRPr lang="en-US" sz="3000" b="1" dirty="0">
              <a:solidFill>
                <a:schemeClr val="bg1"/>
              </a:solidFill>
            </a:endParaRPr>
          </a:p>
        </p:txBody>
      </p:sp>
      <p:sp>
        <p:nvSpPr>
          <p:cNvPr id="59" name="Text Box 472"/>
          <p:cNvSpPr txBox="1">
            <a:spLocks noChangeArrowheads="1"/>
          </p:cNvSpPr>
          <p:nvPr/>
        </p:nvSpPr>
        <p:spPr bwMode="auto">
          <a:xfrm>
            <a:off x="12813361" y="29440058"/>
            <a:ext cx="12101577" cy="2788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lvl="0" algn="just"/>
            <a:r>
              <a:rPr lang="pl-PL" dirty="0" smtClean="0"/>
              <a:t>[1]  </a:t>
            </a:r>
            <a:r>
              <a:rPr lang="en-US" dirty="0" err="1" smtClean="0"/>
              <a:t>V.Golovin</a:t>
            </a:r>
            <a:r>
              <a:rPr lang="en-US" dirty="0" smtClean="0"/>
              <a:t>, </a:t>
            </a:r>
            <a:r>
              <a:rPr lang="en-US" dirty="0" err="1" smtClean="0"/>
              <a:t>V.Saveliev</a:t>
            </a:r>
            <a:r>
              <a:rPr lang="en-US" dirty="0" smtClean="0"/>
              <a:t>, “Novel type of avalanche </a:t>
            </a:r>
            <a:r>
              <a:rPr lang="en-US" dirty="0" err="1" smtClean="0"/>
              <a:t>photodetector</a:t>
            </a:r>
            <a:r>
              <a:rPr lang="en-US" dirty="0" smtClean="0"/>
              <a:t> with Geiger mode operation”, </a:t>
            </a:r>
            <a:r>
              <a:rPr lang="pl-PL" dirty="0" smtClean="0"/>
              <a:t>  </a:t>
            </a:r>
            <a:r>
              <a:rPr lang="en-US" dirty="0" smtClean="0"/>
              <a:t>Nuclear Instruments and</a:t>
            </a:r>
            <a:r>
              <a:rPr lang="pl-PL" dirty="0" smtClean="0"/>
              <a:t>                      </a:t>
            </a:r>
          </a:p>
          <a:p>
            <a:pPr lvl="0" algn="just"/>
            <a:r>
              <a:rPr lang="pl-PL" dirty="0" smtClean="0"/>
              <a:t>      </a:t>
            </a:r>
            <a:r>
              <a:rPr lang="en-US" dirty="0" smtClean="0"/>
              <a:t>Methods in Physics Research A 518 (2004) 560–564.</a:t>
            </a:r>
            <a:endParaRPr lang="pl-PL" dirty="0" smtClean="0"/>
          </a:p>
          <a:p>
            <a:pPr algn="just"/>
            <a:r>
              <a:rPr lang="pl-PL" dirty="0" smtClean="0"/>
              <a:t>[2]  </a:t>
            </a:r>
            <a:r>
              <a:rPr lang="en-US" dirty="0" smtClean="0"/>
              <a:t>M</a:t>
            </a:r>
            <a:r>
              <a:rPr lang="en-US" dirty="0"/>
              <a:t>. </a:t>
            </a:r>
            <a:r>
              <a:rPr lang="en-US" dirty="0" err="1"/>
              <a:t>Ramilli</a:t>
            </a:r>
            <a:r>
              <a:rPr lang="en-US" dirty="0"/>
              <a:t>, “Characterization of </a:t>
            </a:r>
            <a:r>
              <a:rPr lang="en-US" dirty="0" err="1"/>
              <a:t>SiPM</a:t>
            </a:r>
            <a:r>
              <a:rPr lang="en-US" dirty="0"/>
              <a:t>: Temperature dependencies.”, Nuclear Science Symposium </a:t>
            </a:r>
            <a:r>
              <a:rPr lang="pl-PL" dirty="0" smtClean="0"/>
              <a:t>    </a:t>
            </a:r>
            <a:r>
              <a:rPr lang="en-US" dirty="0" smtClean="0"/>
              <a:t>Conference </a:t>
            </a:r>
            <a:r>
              <a:rPr lang="en-US" dirty="0"/>
              <a:t>Record, </a:t>
            </a:r>
            <a:r>
              <a:rPr lang="pl-PL" dirty="0" smtClean="0"/>
              <a:t> </a:t>
            </a:r>
          </a:p>
          <a:p>
            <a:pPr algn="just"/>
            <a:r>
              <a:rPr lang="pl-PL" dirty="0" smtClean="0"/>
              <a:t>      </a:t>
            </a:r>
            <a:r>
              <a:rPr lang="en-US" dirty="0" smtClean="0"/>
              <a:t>2008</a:t>
            </a:r>
            <a:r>
              <a:rPr lang="en-US" dirty="0"/>
              <a:t>. NSS '08. IEEE</a:t>
            </a:r>
            <a:r>
              <a:rPr lang="en-US" dirty="0" smtClean="0"/>
              <a:t>.</a:t>
            </a:r>
            <a:endParaRPr lang="pl-PL" dirty="0" smtClean="0"/>
          </a:p>
          <a:p>
            <a:pPr lvl="0" algn="just"/>
            <a:r>
              <a:rPr lang="pl-PL" dirty="0" smtClean="0"/>
              <a:t>[3]  </a:t>
            </a:r>
            <a:r>
              <a:rPr lang="en-US" dirty="0" smtClean="0"/>
              <a:t>D</a:t>
            </a:r>
            <a:r>
              <a:rPr lang="en-US" dirty="0"/>
              <a:t>. A. </a:t>
            </a:r>
            <a:r>
              <a:rPr lang="en-US" dirty="0" err="1"/>
              <a:t>Neamen</a:t>
            </a:r>
            <a:r>
              <a:rPr lang="en-US" dirty="0"/>
              <a:t>, “Semiconductor Physics and Devices. Basic Principles”, McGraw-Hill Higher Education, 3</a:t>
            </a:r>
            <a:r>
              <a:rPr lang="en-US" baseline="30000" dirty="0"/>
              <a:t>rd</a:t>
            </a:r>
            <a:r>
              <a:rPr lang="en-US" dirty="0"/>
              <a:t> Edition, New </a:t>
            </a:r>
            <a:r>
              <a:rPr lang="pl-PL" dirty="0" smtClean="0"/>
              <a:t> </a:t>
            </a:r>
          </a:p>
          <a:p>
            <a:pPr lvl="0" algn="just"/>
            <a:r>
              <a:rPr lang="pl-PL" dirty="0"/>
              <a:t> </a:t>
            </a:r>
            <a:r>
              <a:rPr lang="pl-PL" dirty="0" smtClean="0"/>
              <a:t>     </a:t>
            </a:r>
            <a:r>
              <a:rPr lang="en-US" dirty="0" smtClean="0"/>
              <a:t>York</a:t>
            </a:r>
            <a:r>
              <a:rPr lang="en-US" dirty="0"/>
              <a:t>, 2003.</a:t>
            </a:r>
            <a:endParaRPr lang="pl-PL" dirty="0"/>
          </a:p>
          <a:p>
            <a:pPr lvl="0" algn="just"/>
            <a:r>
              <a:rPr lang="pl-PL" dirty="0" smtClean="0"/>
              <a:t>[4] </a:t>
            </a:r>
            <a:r>
              <a:rPr lang="en-US" dirty="0" smtClean="0"/>
              <a:t>J</a:t>
            </a:r>
            <a:r>
              <a:rPr lang="en-US" dirty="0"/>
              <a:t>. </a:t>
            </a:r>
            <a:r>
              <a:rPr lang="en-US" dirty="0" err="1"/>
              <a:t>Barszcz</a:t>
            </a:r>
            <a:r>
              <a:rPr lang="en-US" dirty="0"/>
              <a:t> et al., “Four Channels Data Acquisition System for Silicon Photomultipliers”, </a:t>
            </a:r>
            <a:r>
              <a:rPr lang="en-US" dirty="0" err="1"/>
              <a:t>Mixdes</a:t>
            </a:r>
            <a:r>
              <a:rPr lang="en-US" dirty="0"/>
              <a:t> 2011</a:t>
            </a:r>
            <a:r>
              <a:rPr lang="en-US" dirty="0" smtClean="0"/>
              <a:t>.</a:t>
            </a:r>
            <a:endParaRPr lang="pl-PL" dirty="0"/>
          </a:p>
        </p:txBody>
      </p:sp>
      <p:sp>
        <p:nvSpPr>
          <p:cNvPr id="60" name="Text Box 472"/>
          <p:cNvSpPr txBox="1">
            <a:spLocks noChangeArrowheads="1"/>
          </p:cNvSpPr>
          <p:nvPr/>
        </p:nvSpPr>
        <p:spPr bwMode="auto">
          <a:xfrm>
            <a:off x="12830155" y="28152962"/>
            <a:ext cx="12084783" cy="100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just"/>
            <a:r>
              <a:rPr lang="en-US" sz="2400" dirty="0"/>
              <a:t>This work has been partially supported by MNS-DIAG project (POIG 01.03.01.-00-014/08-00</a:t>
            </a:r>
            <a:r>
              <a:rPr lang="en-US" sz="2400" dirty="0" smtClean="0"/>
              <a:t>).</a:t>
            </a:r>
            <a:endParaRPr lang="pl-PL" sz="2400" dirty="0"/>
          </a:p>
        </p:txBody>
      </p:sp>
      <p:pic>
        <p:nvPicPr>
          <p:cNvPr id="3" name="Picture 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226460" y="14869654"/>
            <a:ext cx="5173649" cy="315499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2" name="Text Box 471"/>
          <p:cNvSpPr txBox="1">
            <a:spLocks noChangeArrowheads="1"/>
          </p:cNvSpPr>
          <p:nvPr/>
        </p:nvSpPr>
        <p:spPr bwMode="auto">
          <a:xfrm>
            <a:off x="335135" y="26212244"/>
            <a:ext cx="12122474" cy="52495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2693" tIns="31340" rIns="62693" bIns="31340">
            <a:spAutoFit/>
          </a:bodyPr>
          <a:lstStyle>
            <a:lvl1pPr defTabSz="749300" eaLnBrk="0" hangingPunct="0">
              <a:defRPr sz="2000">
                <a:solidFill>
                  <a:schemeClr val="tx1"/>
                </a:solidFill>
                <a:latin typeface="Arial Narrow" pitchFamily="34" charset="0"/>
                <a:ea typeface="ＭＳ Ｐゴシック" charset="-128"/>
              </a:defRPr>
            </a:lvl1pPr>
            <a:lvl2pPr marL="742950" indent="-285750" defTabSz="749300" eaLnBrk="0" hangingPunct="0">
              <a:defRPr sz="2000">
                <a:solidFill>
                  <a:schemeClr val="tx1"/>
                </a:solidFill>
                <a:latin typeface="Arial Narrow" pitchFamily="34" charset="0"/>
                <a:ea typeface="ＭＳ Ｐゴシック" charset="-128"/>
              </a:defRPr>
            </a:lvl2pPr>
            <a:lvl3pPr marL="1143000" indent="-228600" defTabSz="749300" eaLnBrk="0" hangingPunct="0">
              <a:defRPr sz="2000">
                <a:solidFill>
                  <a:schemeClr val="tx1"/>
                </a:solidFill>
                <a:latin typeface="Arial Narrow" pitchFamily="34" charset="0"/>
                <a:ea typeface="ＭＳ Ｐゴシック" charset="-128"/>
              </a:defRPr>
            </a:lvl3pPr>
            <a:lvl4pPr marL="1600200" indent="-228600" defTabSz="749300" eaLnBrk="0" hangingPunct="0">
              <a:defRPr sz="2000">
                <a:solidFill>
                  <a:schemeClr val="tx1"/>
                </a:solidFill>
                <a:latin typeface="Arial Narrow" pitchFamily="34" charset="0"/>
                <a:ea typeface="ＭＳ Ｐゴシック" charset="-128"/>
              </a:defRPr>
            </a:lvl4pPr>
            <a:lvl5pPr marL="2057400" indent="-228600" defTabSz="749300" eaLnBrk="0" hangingPunct="0">
              <a:defRPr sz="20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spcBef>
                <a:spcPct val="50000"/>
              </a:spcBef>
            </a:pPr>
            <a:r>
              <a:rPr lang="pl-PL" sz="3000" b="1" dirty="0" err="1">
                <a:solidFill>
                  <a:schemeClr val="bg1"/>
                </a:solidFill>
              </a:rPr>
              <a:t>SiPM’s</a:t>
            </a:r>
            <a:r>
              <a:rPr lang="pl-PL" sz="3000" b="1" dirty="0">
                <a:solidFill>
                  <a:schemeClr val="bg1"/>
                </a:solidFill>
              </a:rPr>
              <a:t> </a:t>
            </a:r>
            <a:r>
              <a:rPr lang="pl-PL" sz="3000" b="1" dirty="0" err="1">
                <a:solidFill>
                  <a:schemeClr val="bg1"/>
                </a:solidFill>
              </a:rPr>
              <a:t>Gain</a:t>
            </a:r>
            <a:r>
              <a:rPr lang="pl-PL" sz="3000" b="1" dirty="0">
                <a:solidFill>
                  <a:schemeClr val="bg1"/>
                </a:solidFill>
              </a:rPr>
              <a:t> as a </a:t>
            </a:r>
            <a:r>
              <a:rPr lang="pl-PL" sz="3000" b="1" dirty="0" err="1">
                <a:solidFill>
                  <a:schemeClr val="bg1"/>
                </a:solidFill>
              </a:rPr>
              <a:t>Function</a:t>
            </a:r>
            <a:r>
              <a:rPr lang="pl-PL" sz="3000" b="1" dirty="0">
                <a:solidFill>
                  <a:schemeClr val="bg1"/>
                </a:solidFill>
              </a:rPr>
              <a:t> of </a:t>
            </a:r>
            <a:r>
              <a:rPr lang="pl-PL" sz="3000" b="1" dirty="0" err="1">
                <a:solidFill>
                  <a:schemeClr val="bg1"/>
                </a:solidFill>
              </a:rPr>
              <a:t>Bias</a:t>
            </a:r>
            <a:r>
              <a:rPr lang="pl-PL" sz="3000" b="1" dirty="0">
                <a:solidFill>
                  <a:schemeClr val="bg1"/>
                </a:solidFill>
              </a:rPr>
              <a:t> </a:t>
            </a:r>
            <a:r>
              <a:rPr lang="pl-PL" sz="3000" b="1" dirty="0" err="1">
                <a:solidFill>
                  <a:schemeClr val="bg1"/>
                </a:solidFill>
              </a:rPr>
              <a:t>Voltage</a:t>
            </a:r>
            <a:r>
              <a:rPr lang="pl-PL" sz="3000" b="1" dirty="0">
                <a:solidFill>
                  <a:schemeClr val="bg1"/>
                </a:solidFill>
              </a:rPr>
              <a:t> and </a:t>
            </a:r>
            <a:r>
              <a:rPr lang="pl-PL" sz="3000" b="1" dirty="0" err="1">
                <a:solidFill>
                  <a:schemeClr val="bg1"/>
                </a:solidFill>
              </a:rPr>
              <a:t>Temperature</a:t>
            </a:r>
            <a:endParaRPr lang="en-US" sz="3000" b="1" dirty="0">
              <a:solidFill>
                <a:schemeClr val="bg1"/>
              </a:solidFill>
            </a:endParaRPr>
          </a:p>
        </p:txBody>
      </p:sp>
      <p:sp>
        <p:nvSpPr>
          <p:cNvPr id="83" name="Text Box 472"/>
          <p:cNvSpPr txBox="1">
            <a:spLocks noChangeArrowheads="1"/>
          </p:cNvSpPr>
          <p:nvPr/>
        </p:nvSpPr>
        <p:spPr bwMode="auto">
          <a:xfrm>
            <a:off x="13033623" y="13681745"/>
            <a:ext cx="11659315" cy="100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ctr"/>
            <a:r>
              <a:rPr lang="pl-PL" sz="2400" dirty="0" err="1" smtClean="0"/>
              <a:t>Table</a:t>
            </a:r>
            <a:r>
              <a:rPr lang="pl-PL" sz="2400" dirty="0" smtClean="0"/>
              <a:t> 2. </a:t>
            </a:r>
            <a:r>
              <a:rPr lang="pl-PL" sz="2400" dirty="0" err="1" smtClean="0"/>
              <a:t>Parameters</a:t>
            </a:r>
            <a:r>
              <a:rPr lang="pl-PL" sz="2400" dirty="0" smtClean="0"/>
              <a:t> for </a:t>
            </a:r>
            <a:r>
              <a:rPr lang="pl-PL" sz="2400" dirty="0" err="1" smtClean="0"/>
              <a:t>gain</a:t>
            </a:r>
            <a:r>
              <a:rPr lang="pl-PL" sz="2400" dirty="0" smtClean="0"/>
              <a:t> </a:t>
            </a:r>
            <a:r>
              <a:rPr lang="pl-PL" sz="2400" dirty="0" err="1" smtClean="0"/>
              <a:t>stabilization</a:t>
            </a:r>
            <a:r>
              <a:rPr lang="pl-PL" sz="2400" dirty="0" smtClean="0"/>
              <a:t> </a:t>
            </a:r>
            <a:r>
              <a:rPr lang="pl-PL" sz="2400" dirty="0" err="1" smtClean="0"/>
              <a:t>equations</a:t>
            </a:r>
            <a:endParaRPr lang="pl-PL" sz="2400" dirty="0"/>
          </a:p>
        </p:txBody>
      </p:sp>
      <p:graphicFrame>
        <p:nvGraphicFramePr>
          <p:cNvPr id="84" name="Wykres 83"/>
          <p:cNvGraphicFramePr>
            <a:graphicFrameLocks/>
          </p:cNvGraphicFramePr>
          <p:nvPr>
            <p:extLst>
              <p:ext uri="{D42A27DB-BD31-4B8C-83A1-F6EECF244321}">
                <p14:modId xmlns:p14="http://schemas.microsoft.com/office/powerpoint/2010/main" val="301094164"/>
              </p:ext>
            </p:extLst>
          </p:nvPr>
        </p:nvGraphicFramePr>
        <p:xfrm>
          <a:off x="12847130" y="14485451"/>
          <a:ext cx="8251389" cy="3190268"/>
        </p:xfrm>
        <a:graphic>
          <a:graphicData uri="http://schemas.openxmlformats.org/drawingml/2006/chart">
            <c:chart xmlns:c="http://schemas.openxmlformats.org/drawingml/2006/chart" xmlns:r="http://schemas.openxmlformats.org/officeDocument/2006/relationships" r:id="rId17"/>
          </a:graphicData>
        </a:graphic>
      </p:graphicFrame>
      <p:sp>
        <p:nvSpPr>
          <p:cNvPr id="87" name="Text Box 472"/>
          <p:cNvSpPr txBox="1">
            <a:spLocks noChangeArrowheads="1"/>
          </p:cNvSpPr>
          <p:nvPr/>
        </p:nvSpPr>
        <p:spPr bwMode="auto">
          <a:xfrm>
            <a:off x="12802340" y="24995208"/>
            <a:ext cx="12128559" cy="3219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just"/>
            <a:r>
              <a:rPr lang="en-US" sz="2400" dirty="0"/>
              <a:t>To confirm the idea of gain stabilization by bias correction measurement </a:t>
            </a:r>
            <a:r>
              <a:rPr lang="en-US" sz="2400" dirty="0" smtClean="0"/>
              <a:t>set</a:t>
            </a:r>
            <a:r>
              <a:rPr lang="pl-PL" sz="2400" dirty="0" err="1" smtClean="0"/>
              <a:t>up</a:t>
            </a:r>
            <a:r>
              <a:rPr lang="en-US" sz="2400" dirty="0" smtClean="0"/>
              <a:t> </a:t>
            </a:r>
            <a:r>
              <a:rPr lang="en-US" sz="2400" dirty="0"/>
              <a:t>has been established  where the bias was automatically </a:t>
            </a:r>
            <a:r>
              <a:rPr lang="en-US" sz="2400" dirty="0" smtClean="0"/>
              <a:t>moderate</a:t>
            </a:r>
            <a:r>
              <a:rPr lang="pl-PL" sz="2400" dirty="0" smtClean="0"/>
              <a:t>d</a:t>
            </a:r>
            <a:r>
              <a:rPr lang="en-US" sz="2400" dirty="0" smtClean="0"/>
              <a:t> </a:t>
            </a:r>
            <a:r>
              <a:rPr lang="en-US" sz="2400" dirty="0"/>
              <a:t>depending </a:t>
            </a:r>
            <a:r>
              <a:rPr lang="en-US" sz="2400" dirty="0" smtClean="0"/>
              <a:t>o</a:t>
            </a:r>
            <a:r>
              <a:rPr lang="pl-PL" sz="2400" dirty="0" smtClean="0"/>
              <a:t>n</a:t>
            </a:r>
            <a:r>
              <a:rPr lang="en-US" sz="2400" dirty="0" smtClean="0"/>
              <a:t> </a:t>
            </a:r>
            <a:r>
              <a:rPr lang="en-US" sz="2400" dirty="0"/>
              <a:t>the temperature</a:t>
            </a:r>
            <a:r>
              <a:rPr lang="en-US" sz="2400" dirty="0" smtClean="0"/>
              <a:t>.</a:t>
            </a:r>
            <a:r>
              <a:rPr lang="pl-PL" sz="2400" dirty="0" smtClean="0"/>
              <a:t> M</a:t>
            </a:r>
            <a:r>
              <a:rPr lang="en-US" sz="2400" dirty="0" err="1" smtClean="0"/>
              <a:t>easurement</a:t>
            </a:r>
            <a:r>
              <a:rPr lang="en-US" sz="2400" dirty="0" smtClean="0"/>
              <a:t> </a:t>
            </a:r>
            <a:r>
              <a:rPr lang="en-US" sz="2400" dirty="0"/>
              <a:t>results </a:t>
            </a:r>
            <a:r>
              <a:rPr lang="pl-PL" sz="2400" dirty="0" smtClean="0"/>
              <a:t>for </a:t>
            </a:r>
            <a:r>
              <a:rPr lang="en-US" sz="2400" dirty="0" smtClean="0"/>
              <a:t>this </a:t>
            </a:r>
            <a:r>
              <a:rPr lang="en-US" sz="2400" dirty="0"/>
              <a:t>method of temperature compensation, has shown that the stability of the gain of </a:t>
            </a:r>
            <a:r>
              <a:rPr lang="en-US" sz="2400" dirty="0" err="1"/>
              <a:t>SiPM</a:t>
            </a:r>
            <a:r>
              <a:rPr lang="en-US" sz="2400" dirty="0"/>
              <a:t> can be </a:t>
            </a:r>
            <a:r>
              <a:rPr lang="en-US" sz="2400" dirty="0" err="1" smtClean="0"/>
              <a:t>ke</a:t>
            </a:r>
            <a:r>
              <a:rPr lang="pl-PL" sz="2400" dirty="0" err="1" smtClean="0"/>
              <a:t>pt</a:t>
            </a:r>
            <a:r>
              <a:rPr lang="en-US" sz="2400" dirty="0" smtClean="0"/>
              <a:t> </a:t>
            </a:r>
            <a:r>
              <a:rPr lang="en-US" sz="2400" dirty="0"/>
              <a:t>with </a:t>
            </a:r>
            <a:r>
              <a:rPr lang="pl-PL" sz="2400" dirty="0" err="1" smtClean="0"/>
              <a:t>good</a:t>
            </a:r>
            <a:r>
              <a:rPr lang="pl-PL" sz="2400" dirty="0" smtClean="0"/>
              <a:t> </a:t>
            </a:r>
            <a:r>
              <a:rPr lang="en-US" sz="2400" dirty="0" smtClean="0"/>
              <a:t>precision</a:t>
            </a:r>
            <a:r>
              <a:rPr lang="pl-PL" sz="2400" dirty="0" smtClean="0"/>
              <a:t> (</a:t>
            </a:r>
            <a:r>
              <a:rPr lang="el-GR" sz="2400" dirty="0" smtClean="0">
                <a:cs typeface="Calibri"/>
              </a:rPr>
              <a:t>σ</a:t>
            </a:r>
            <a:r>
              <a:rPr lang="pl-PL" sz="2400" dirty="0" smtClean="0">
                <a:cs typeface="Calibri"/>
              </a:rPr>
              <a:t> &lt; 1% of the </a:t>
            </a:r>
            <a:r>
              <a:rPr lang="pl-PL" sz="2400" dirty="0" err="1" smtClean="0">
                <a:cs typeface="Calibri"/>
              </a:rPr>
              <a:t>stabilized</a:t>
            </a:r>
            <a:r>
              <a:rPr lang="pl-PL" sz="2400" dirty="0" smtClean="0">
                <a:cs typeface="Calibri"/>
              </a:rPr>
              <a:t> </a:t>
            </a:r>
            <a:r>
              <a:rPr lang="pl-PL" sz="2400" dirty="0" err="1" smtClean="0">
                <a:cs typeface="Calibri"/>
              </a:rPr>
              <a:t>gain</a:t>
            </a:r>
            <a:r>
              <a:rPr lang="pl-PL" sz="2400" dirty="0" smtClean="0">
                <a:cs typeface="Calibri"/>
              </a:rPr>
              <a:t> </a:t>
            </a:r>
            <a:r>
              <a:rPr lang="pl-PL" sz="2400" dirty="0" err="1" smtClean="0">
                <a:cs typeface="Calibri"/>
              </a:rPr>
              <a:t>value</a:t>
            </a:r>
            <a:r>
              <a:rPr lang="pl-PL" sz="2400" dirty="0" smtClean="0">
                <a:cs typeface="Calibri"/>
              </a:rPr>
              <a:t>). </a:t>
            </a:r>
            <a:r>
              <a:rPr lang="en-US" sz="2400" dirty="0"/>
              <a:t>Apart from gain stabilization itself, the coefficients a, b and c allow better characterization of </a:t>
            </a:r>
            <a:r>
              <a:rPr lang="pl-PL" sz="2400" dirty="0" smtClean="0"/>
              <a:t>the </a:t>
            </a:r>
            <a:r>
              <a:rPr lang="en-US" sz="2400" dirty="0" smtClean="0"/>
              <a:t>different type</a:t>
            </a:r>
            <a:r>
              <a:rPr lang="pl-PL" sz="2400" dirty="0" smtClean="0"/>
              <a:t>s</a:t>
            </a:r>
            <a:r>
              <a:rPr lang="en-US" sz="2400" dirty="0" smtClean="0"/>
              <a:t> </a:t>
            </a:r>
            <a:r>
              <a:rPr lang="en-US" sz="2400" dirty="0"/>
              <a:t>of </a:t>
            </a:r>
            <a:r>
              <a:rPr lang="pl-PL" sz="2400" dirty="0" smtClean="0"/>
              <a:t>the </a:t>
            </a:r>
            <a:r>
              <a:rPr lang="en-US" sz="2400" dirty="0" smtClean="0"/>
              <a:t>sensors</a:t>
            </a:r>
            <a:r>
              <a:rPr lang="en-US" sz="2400" dirty="0"/>
              <a:t>. </a:t>
            </a:r>
            <a:r>
              <a:rPr lang="pl-PL" sz="2400" dirty="0" err="1"/>
              <a:t>This</a:t>
            </a:r>
            <a:r>
              <a:rPr lang="pl-PL" sz="2400" dirty="0"/>
              <a:t> </a:t>
            </a:r>
            <a:r>
              <a:rPr lang="pl-PL" sz="2400" dirty="0" err="1"/>
              <a:t>knowledge</a:t>
            </a:r>
            <a:r>
              <a:rPr lang="pl-PL" sz="2400" dirty="0"/>
              <a:t> </a:t>
            </a:r>
            <a:r>
              <a:rPr lang="pl-PL" sz="2400" dirty="0" err="1"/>
              <a:t>helps</a:t>
            </a:r>
            <a:r>
              <a:rPr lang="pl-PL" sz="2400" dirty="0"/>
              <a:t> </a:t>
            </a:r>
            <a:r>
              <a:rPr lang="pl-PL" sz="2400" dirty="0" smtClean="0"/>
              <a:t>to </a:t>
            </a:r>
            <a:r>
              <a:rPr lang="pl-PL" sz="2400" dirty="0" err="1" smtClean="0"/>
              <a:t>choose</a:t>
            </a:r>
            <a:r>
              <a:rPr lang="pl-PL" sz="2400" dirty="0" smtClean="0"/>
              <a:t> the </a:t>
            </a:r>
            <a:r>
              <a:rPr lang="pl-PL" sz="2400" dirty="0" err="1" smtClean="0"/>
              <a:t>best</a:t>
            </a:r>
            <a:r>
              <a:rPr lang="pl-PL" sz="2400" dirty="0" smtClean="0"/>
              <a:t> </a:t>
            </a:r>
            <a:r>
              <a:rPr lang="pl-PL" sz="2400" dirty="0" err="1" smtClean="0"/>
              <a:t>SiPM</a:t>
            </a:r>
            <a:r>
              <a:rPr lang="pl-PL" sz="2400" dirty="0" smtClean="0"/>
              <a:t> for a </a:t>
            </a:r>
            <a:r>
              <a:rPr lang="pl-PL" sz="2400" dirty="0" err="1" smtClean="0"/>
              <a:t>particular</a:t>
            </a:r>
            <a:r>
              <a:rPr lang="pl-PL" sz="2400" dirty="0" smtClean="0"/>
              <a:t> </a:t>
            </a:r>
            <a:r>
              <a:rPr lang="pl-PL" sz="2400" dirty="0" err="1" smtClean="0"/>
              <a:t>purpose</a:t>
            </a:r>
            <a:r>
              <a:rPr lang="pl-PL" sz="2400" dirty="0" smtClean="0"/>
              <a:t>.</a:t>
            </a:r>
            <a:endParaRPr lang="pl-PL" sz="2400" dirty="0"/>
          </a:p>
          <a:p>
            <a:pPr algn="just"/>
            <a:endParaRPr lang="pl-PL" sz="2400" dirty="0"/>
          </a:p>
        </p:txBody>
      </p:sp>
      <p:sp>
        <p:nvSpPr>
          <p:cNvPr id="88" name="Text Box 472"/>
          <p:cNvSpPr txBox="1">
            <a:spLocks noChangeArrowheads="1"/>
          </p:cNvSpPr>
          <p:nvPr/>
        </p:nvSpPr>
        <p:spPr bwMode="auto">
          <a:xfrm>
            <a:off x="21098519" y="14286133"/>
            <a:ext cx="3841836" cy="7282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14058" tIns="314058" rIns="314058" bIns="314058" anchor="t">
            <a:spAutoFit/>
          </a:bodyPr>
          <a:lstStyle>
            <a:lvl1pPr defTabSz="3600450" eaLnBrk="0" hangingPunct="0">
              <a:defRPr sz="2000">
                <a:solidFill>
                  <a:schemeClr val="tx1"/>
                </a:solidFill>
                <a:latin typeface="Arial Narrow" pitchFamily="34" charset="0"/>
                <a:ea typeface="ＭＳ Ｐゴシック" charset="-128"/>
              </a:defRPr>
            </a:lvl1pPr>
            <a:lvl2pPr marL="742950" indent="-285750" defTabSz="3600450" eaLnBrk="0" hangingPunct="0">
              <a:defRPr sz="2000">
                <a:solidFill>
                  <a:schemeClr val="tx1"/>
                </a:solidFill>
                <a:latin typeface="Arial Narrow" pitchFamily="34" charset="0"/>
                <a:ea typeface="ＭＳ Ｐゴシック" charset="-128"/>
              </a:defRPr>
            </a:lvl2pPr>
            <a:lvl3pPr marL="1143000" indent="-228600" defTabSz="3600450" eaLnBrk="0" hangingPunct="0">
              <a:defRPr sz="2000">
                <a:solidFill>
                  <a:schemeClr val="tx1"/>
                </a:solidFill>
                <a:latin typeface="Arial Narrow" pitchFamily="34" charset="0"/>
                <a:ea typeface="ＭＳ Ｐゴシック" charset="-128"/>
              </a:defRPr>
            </a:lvl3pPr>
            <a:lvl4pPr marL="1600200" indent="-228600" defTabSz="3600450" eaLnBrk="0" hangingPunct="0">
              <a:defRPr sz="2000">
                <a:solidFill>
                  <a:schemeClr val="tx1"/>
                </a:solidFill>
                <a:latin typeface="Arial Narrow" pitchFamily="34" charset="0"/>
                <a:ea typeface="ＭＳ Ｐゴシック" charset="-128"/>
              </a:defRPr>
            </a:lvl4pPr>
            <a:lvl5pPr marL="2057400" indent="-228600" defTabSz="3600450" eaLnBrk="0" hangingPunct="0">
              <a:defRPr sz="20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2000">
                <a:solidFill>
                  <a:schemeClr val="tx1"/>
                </a:solidFill>
                <a:latin typeface="Arial Narrow" pitchFamily="34" charset="0"/>
                <a:ea typeface="ＭＳ Ｐゴシック" charset="-128"/>
              </a:defRPr>
            </a:lvl9pPr>
          </a:lstStyle>
          <a:p>
            <a:pPr algn="just"/>
            <a:r>
              <a:rPr lang="pl-PL" sz="2400" dirty="0" smtClean="0"/>
              <a:t>The </a:t>
            </a:r>
            <a:r>
              <a:rPr lang="pl-PL" sz="2400" dirty="0" err="1" smtClean="0"/>
              <a:t>parameters</a:t>
            </a:r>
            <a:r>
              <a:rPr lang="pl-PL" sz="2400" dirty="0" smtClean="0"/>
              <a:t> a, b, c   </a:t>
            </a:r>
            <a:r>
              <a:rPr lang="pl-PL" sz="2400" dirty="0" err="1" smtClean="0"/>
              <a:t>were</a:t>
            </a:r>
            <a:r>
              <a:rPr lang="pl-PL" sz="2400" dirty="0" smtClean="0"/>
              <a:t> </a:t>
            </a:r>
            <a:r>
              <a:rPr lang="pl-PL" sz="2400" dirty="0" err="1" smtClean="0"/>
              <a:t>calculated</a:t>
            </a:r>
            <a:r>
              <a:rPr lang="pl-PL" sz="2400" dirty="0" smtClean="0"/>
              <a:t> from </a:t>
            </a:r>
            <a:r>
              <a:rPr lang="pl-PL" sz="2400" dirty="0" err="1" smtClean="0"/>
              <a:t>measurements</a:t>
            </a:r>
            <a:r>
              <a:rPr lang="pl-PL" sz="2400" dirty="0" smtClean="0"/>
              <a:t> </a:t>
            </a:r>
            <a:r>
              <a:rPr lang="pl-PL" sz="2400" dirty="0" err="1" smtClean="0"/>
              <a:t>taken</a:t>
            </a:r>
            <a:r>
              <a:rPr lang="pl-PL" sz="2400" dirty="0" smtClean="0"/>
              <a:t> in </a:t>
            </a:r>
            <a:r>
              <a:rPr lang="pl-PL" sz="2400" dirty="0" err="1" smtClean="0"/>
              <a:t>temperatures</a:t>
            </a:r>
            <a:r>
              <a:rPr lang="pl-PL" sz="2400" dirty="0" smtClean="0"/>
              <a:t> </a:t>
            </a:r>
            <a:r>
              <a:rPr lang="pl-PL" sz="2400" dirty="0" err="1" smtClean="0"/>
              <a:t>ranging</a:t>
            </a:r>
            <a:r>
              <a:rPr lang="pl-PL" sz="2400" dirty="0" smtClean="0"/>
              <a:t> from </a:t>
            </a:r>
            <a:r>
              <a:rPr lang="en-US" sz="2400" dirty="0" smtClean="0"/>
              <a:t>0 </a:t>
            </a:r>
            <a:r>
              <a:rPr lang="pl-PL" sz="2400" dirty="0" smtClean="0"/>
              <a:t>-</a:t>
            </a:r>
            <a:r>
              <a:rPr lang="en-US" sz="2400" dirty="0" smtClean="0"/>
              <a:t> 40°C</a:t>
            </a:r>
            <a:r>
              <a:rPr lang="pl-PL" sz="2400" dirty="0" smtClean="0"/>
              <a:t>. </a:t>
            </a:r>
            <a:r>
              <a:rPr lang="pl-PL" sz="2400" dirty="0" err="1" smtClean="0"/>
              <a:t>Bias</a:t>
            </a:r>
            <a:r>
              <a:rPr lang="pl-PL" sz="2400" dirty="0" smtClean="0"/>
              <a:t> </a:t>
            </a:r>
            <a:r>
              <a:rPr lang="pl-PL" sz="2400" dirty="0" err="1" smtClean="0"/>
              <a:t>voltage</a:t>
            </a:r>
            <a:r>
              <a:rPr lang="pl-PL" sz="2400" dirty="0" smtClean="0"/>
              <a:t> was </a:t>
            </a:r>
            <a:r>
              <a:rPr lang="pl-PL" sz="2400" dirty="0" err="1" smtClean="0"/>
              <a:t>calculated</a:t>
            </a:r>
            <a:r>
              <a:rPr lang="pl-PL" sz="2400" dirty="0" smtClean="0"/>
              <a:t> </a:t>
            </a:r>
            <a:r>
              <a:rPr lang="pl-PL" sz="2400" dirty="0" err="1" smtClean="0"/>
              <a:t>automatically</a:t>
            </a:r>
            <a:r>
              <a:rPr lang="pl-PL" sz="2400" dirty="0" smtClean="0"/>
              <a:t> in </a:t>
            </a:r>
            <a:r>
              <a:rPr lang="pl-PL" sz="2400" dirty="0" err="1" smtClean="0"/>
              <a:t>LabView</a:t>
            </a:r>
            <a:r>
              <a:rPr lang="pl-PL" sz="2400" dirty="0" smtClean="0"/>
              <a:t>, </a:t>
            </a:r>
            <a:r>
              <a:rPr lang="pl-PL" sz="2400" dirty="0" err="1" smtClean="0"/>
              <a:t>according</a:t>
            </a:r>
            <a:r>
              <a:rPr lang="pl-PL" sz="2400" dirty="0" smtClean="0"/>
              <a:t> to the </a:t>
            </a:r>
            <a:r>
              <a:rPr lang="pl-PL" sz="2400" dirty="0" err="1" smtClean="0"/>
              <a:t>gain</a:t>
            </a:r>
            <a:r>
              <a:rPr lang="pl-PL" sz="2400" dirty="0" smtClean="0"/>
              <a:t> </a:t>
            </a:r>
            <a:r>
              <a:rPr lang="pl-PL" sz="2400" dirty="0"/>
              <a:t>of the </a:t>
            </a:r>
            <a:r>
              <a:rPr lang="pl-PL" sz="2400" dirty="0" err="1" smtClean="0"/>
              <a:t>detector</a:t>
            </a:r>
            <a:r>
              <a:rPr lang="pl-PL" sz="2400" dirty="0" smtClean="0"/>
              <a:t> (</a:t>
            </a:r>
            <a:r>
              <a:rPr lang="pl-PL" sz="2400" dirty="0" err="1" smtClean="0"/>
              <a:t>gain</a:t>
            </a:r>
            <a:r>
              <a:rPr lang="pl-PL" sz="2400" dirty="0" smtClean="0"/>
              <a:t> per </a:t>
            </a:r>
            <a:r>
              <a:rPr lang="pl-PL" sz="2400" dirty="0" err="1" smtClean="0"/>
              <a:t>photon</a:t>
            </a:r>
            <a:r>
              <a:rPr lang="pl-PL" sz="2400" dirty="0" smtClean="0"/>
              <a:t>) </a:t>
            </a:r>
            <a:r>
              <a:rPr lang="pl-PL" sz="2400" dirty="0" err="1" smtClean="0"/>
              <a:t>previously</a:t>
            </a:r>
            <a:r>
              <a:rPr lang="pl-PL" sz="2400" dirty="0" smtClean="0"/>
              <a:t> </a:t>
            </a:r>
            <a:r>
              <a:rPr lang="pl-PL" sz="2400" dirty="0" err="1" smtClean="0"/>
              <a:t>chosen</a:t>
            </a:r>
            <a:r>
              <a:rPr lang="pl-PL" sz="2400" dirty="0" smtClean="0"/>
              <a:t> and </a:t>
            </a:r>
            <a:r>
              <a:rPr lang="pl-PL" sz="2400" dirty="0" err="1" smtClean="0"/>
              <a:t>changing</a:t>
            </a:r>
            <a:r>
              <a:rPr lang="pl-PL" sz="2400" dirty="0" smtClean="0"/>
              <a:t> </a:t>
            </a:r>
            <a:r>
              <a:rPr lang="pl-PL" sz="2400" dirty="0" err="1" smtClean="0"/>
              <a:t>temperature</a:t>
            </a:r>
            <a:r>
              <a:rPr lang="pl-PL" sz="2400" dirty="0" smtClean="0"/>
              <a:t>. </a:t>
            </a:r>
            <a:r>
              <a:rPr lang="pl-PL" sz="2400" dirty="0" err="1" smtClean="0"/>
              <a:t>Results</a:t>
            </a:r>
            <a:r>
              <a:rPr lang="pl-PL" sz="2400" dirty="0" smtClean="0"/>
              <a:t> </a:t>
            </a:r>
            <a:r>
              <a:rPr lang="pl-PL" sz="2400" dirty="0" err="1" smtClean="0"/>
              <a:t>have</a:t>
            </a:r>
            <a:r>
              <a:rPr lang="pl-PL" sz="2400" dirty="0" smtClean="0"/>
              <a:t> </a:t>
            </a:r>
            <a:r>
              <a:rPr lang="pl-PL" sz="2400" dirty="0" err="1" smtClean="0"/>
              <a:t>shown</a:t>
            </a:r>
            <a:r>
              <a:rPr lang="pl-PL" sz="2400" dirty="0" smtClean="0"/>
              <a:t> </a:t>
            </a:r>
            <a:r>
              <a:rPr lang="pl-PL" sz="2400" dirty="0" err="1" smtClean="0"/>
              <a:t>that</a:t>
            </a:r>
            <a:r>
              <a:rPr lang="pl-PL" sz="2400" dirty="0" smtClean="0"/>
              <a:t> </a:t>
            </a:r>
            <a:r>
              <a:rPr lang="pl-PL" sz="2400" dirty="0" err="1" smtClean="0"/>
              <a:t>gain</a:t>
            </a:r>
            <a:r>
              <a:rPr lang="pl-PL" sz="2400" dirty="0" smtClean="0"/>
              <a:t> </a:t>
            </a:r>
            <a:r>
              <a:rPr lang="pl-PL" sz="2400" dirty="0" err="1" smtClean="0"/>
              <a:t>remains</a:t>
            </a:r>
            <a:r>
              <a:rPr lang="pl-PL" sz="2400" dirty="0" smtClean="0"/>
              <a:t> </a:t>
            </a:r>
            <a:r>
              <a:rPr lang="pl-PL" sz="2400" dirty="0" err="1" smtClean="0"/>
              <a:t>stable</a:t>
            </a:r>
            <a:r>
              <a:rPr lang="pl-PL" sz="2400" dirty="0" smtClean="0"/>
              <a:t> in the </a:t>
            </a:r>
            <a:r>
              <a:rPr lang="pl-PL" sz="2400" dirty="0" err="1" smtClean="0"/>
              <a:t>whole</a:t>
            </a:r>
            <a:r>
              <a:rPr lang="pl-PL" sz="2400" dirty="0" smtClean="0"/>
              <a:t> </a:t>
            </a:r>
            <a:r>
              <a:rPr lang="pl-PL" sz="2400" dirty="0" err="1" smtClean="0"/>
              <a:t>temperature</a:t>
            </a:r>
            <a:r>
              <a:rPr lang="pl-PL" sz="2400" dirty="0" smtClean="0"/>
              <a:t> </a:t>
            </a:r>
            <a:r>
              <a:rPr lang="pl-PL" sz="2400" dirty="0" err="1" smtClean="0"/>
              <a:t>range</a:t>
            </a:r>
            <a:r>
              <a:rPr lang="pl-PL" sz="2400" dirty="0" smtClean="0"/>
              <a:t>. Standard </a:t>
            </a:r>
            <a:r>
              <a:rPr lang="pl-PL" sz="2400" dirty="0" err="1" smtClean="0"/>
              <a:t>deviation</a:t>
            </a:r>
            <a:r>
              <a:rPr lang="pl-PL" sz="2400" dirty="0" smtClean="0"/>
              <a:t> of </a:t>
            </a:r>
            <a:r>
              <a:rPr lang="pl-PL" sz="2400" dirty="0"/>
              <a:t>the </a:t>
            </a:r>
            <a:r>
              <a:rPr lang="pl-PL" sz="2400" dirty="0" err="1"/>
              <a:t>stabilized</a:t>
            </a:r>
            <a:r>
              <a:rPr lang="pl-PL" sz="2400" dirty="0"/>
              <a:t> </a:t>
            </a:r>
            <a:r>
              <a:rPr lang="pl-PL" sz="2400" dirty="0" err="1"/>
              <a:t>gain</a:t>
            </a:r>
            <a:r>
              <a:rPr lang="pl-PL" sz="2400" dirty="0"/>
              <a:t> per </a:t>
            </a:r>
            <a:r>
              <a:rPr lang="pl-PL" sz="2400" dirty="0" err="1"/>
              <a:t>photon</a:t>
            </a:r>
            <a:r>
              <a:rPr lang="pl-PL" sz="2400" dirty="0"/>
              <a:t> </a:t>
            </a:r>
            <a:r>
              <a:rPr lang="pl-PL" sz="2400" dirty="0" err="1" smtClean="0"/>
              <a:t>value</a:t>
            </a:r>
            <a:r>
              <a:rPr lang="pl-PL" sz="2400" dirty="0" smtClean="0"/>
              <a:t>, for </a:t>
            </a:r>
            <a:r>
              <a:rPr lang="pl-PL" sz="2400" dirty="0" err="1" smtClean="0"/>
              <a:t>various</a:t>
            </a:r>
            <a:r>
              <a:rPr lang="pl-PL" sz="2400" dirty="0" smtClean="0"/>
              <a:t> </a:t>
            </a:r>
            <a:r>
              <a:rPr lang="pl-PL" sz="2400" dirty="0" err="1" smtClean="0"/>
              <a:t>SiPMs</a:t>
            </a:r>
            <a:r>
              <a:rPr lang="pl-PL" sz="2400" dirty="0" smtClean="0"/>
              <a:t> </a:t>
            </a:r>
            <a:r>
              <a:rPr lang="pl-PL" sz="2400" dirty="0" err="1" smtClean="0"/>
              <a:t>is</a:t>
            </a:r>
            <a:r>
              <a:rPr lang="pl-PL" sz="2400" dirty="0" smtClean="0"/>
              <a:t> </a:t>
            </a:r>
            <a:r>
              <a:rPr lang="pl-PL" sz="2400" dirty="0" err="1" smtClean="0"/>
              <a:t>smaller</a:t>
            </a:r>
            <a:r>
              <a:rPr lang="pl-PL" sz="2400" dirty="0" smtClean="0"/>
              <a:t> </a:t>
            </a:r>
            <a:r>
              <a:rPr lang="pl-PL" sz="2400" dirty="0" err="1" smtClean="0"/>
              <a:t>than</a:t>
            </a:r>
            <a:r>
              <a:rPr lang="pl-PL" sz="2400" dirty="0" smtClean="0"/>
              <a:t> 1% (</a:t>
            </a:r>
            <a:r>
              <a:rPr lang="pl-PL" sz="2400" dirty="0" err="1" smtClean="0"/>
              <a:t>Figures</a:t>
            </a:r>
            <a:r>
              <a:rPr lang="pl-PL" sz="2400" dirty="0" smtClean="0"/>
              <a:t> 7, 8 and 9). </a:t>
            </a:r>
            <a:endParaRPr lang="pl-PL" sz="2400" dirty="0"/>
          </a:p>
        </p:txBody>
      </p:sp>
      <p:sp>
        <p:nvSpPr>
          <p:cNvPr id="89" name="pole tekstowe 1"/>
          <p:cNvSpPr txBox="1"/>
          <p:nvPr/>
        </p:nvSpPr>
        <p:spPr>
          <a:xfrm>
            <a:off x="19613390" y="23018678"/>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pl-PL" sz="3600" b="1" dirty="0" smtClean="0">
                <a:latin typeface="Arial Narrow" pitchFamily="34" charset="0"/>
              </a:rPr>
              <a:t>0,46%</a:t>
            </a:r>
            <a:endParaRPr lang="pl-PL" sz="3600" b="1" dirty="0">
              <a:latin typeface="Arial Narrow" pitchFamily="34" charset="0"/>
            </a:endParaRPr>
          </a:p>
        </p:txBody>
      </p:sp>
      <p:pic>
        <p:nvPicPr>
          <p:cNvPr id="1026" name="Picture 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2976458" y="1429141"/>
            <a:ext cx="1963897" cy="20424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 name="Picture 11" descr="ha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9056297" y="2426837"/>
            <a:ext cx="3509605" cy="10447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graphicFrame>
        <p:nvGraphicFramePr>
          <p:cNvPr id="76" name="Wykres 75"/>
          <p:cNvGraphicFramePr>
            <a:graphicFrameLocks/>
          </p:cNvGraphicFramePr>
          <p:nvPr>
            <p:extLst>
              <p:ext uri="{D42A27DB-BD31-4B8C-83A1-F6EECF244321}">
                <p14:modId xmlns:p14="http://schemas.microsoft.com/office/powerpoint/2010/main" val="878881468"/>
              </p:ext>
            </p:extLst>
          </p:nvPr>
        </p:nvGraphicFramePr>
        <p:xfrm>
          <a:off x="415319" y="18578289"/>
          <a:ext cx="5760697" cy="3672408"/>
        </p:xfrm>
        <a:graphic>
          <a:graphicData uri="http://schemas.openxmlformats.org/drawingml/2006/chart">
            <c:chart xmlns:c="http://schemas.openxmlformats.org/drawingml/2006/chart" xmlns:r="http://schemas.openxmlformats.org/officeDocument/2006/relationships" r:id="rId20"/>
          </a:graphicData>
        </a:graphic>
      </p:graphicFrame>
      <p:graphicFrame>
        <p:nvGraphicFramePr>
          <p:cNvPr id="86" name="Wykres 85"/>
          <p:cNvGraphicFramePr>
            <a:graphicFrameLocks/>
          </p:cNvGraphicFramePr>
          <p:nvPr>
            <p:extLst>
              <p:ext uri="{D42A27DB-BD31-4B8C-83A1-F6EECF244321}">
                <p14:modId xmlns:p14="http://schemas.microsoft.com/office/powerpoint/2010/main" val="922435112"/>
              </p:ext>
            </p:extLst>
          </p:nvPr>
        </p:nvGraphicFramePr>
        <p:xfrm>
          <a:off x="6176016" y="18578289"/>
          <a:ext cx="6224091" cy="3672408"/>
        </p:xfrm>
        <a:graphic>
          <a:graphicData uri="http://schemas.openxmlformats.org/drawingml/2006/chart">
            <c:chart xmlns:c="http://schemas.openxmlformats.org/drawingml/2006/chart" xmlns:r="http://schemas.openxmlformats.org/officeDocument/2006/relationships" r:id="rId21"/>
          </a:graphicData>
        </a:graphic>
      </p:graphicFrame>
      <p:pic>
        <p:nvPicPr>
          <p:cNvPr id="2" name="Picture 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975726" y="1429141"/>
            <a:ext cx="2394181" cy="20904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93636" y="14869654"/>
            <a:ext cx="6778797" cy="314110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90" name="Wykres 89"/>
          <p:cNvGraphicFramePr>
            <a:graphicFrameLocks/>
          </p:cNvGraphicFramePr>
          <p:nvPr>
            <p:extLst>
              <p:ext uri="{D42A27DB-BD31-4B8C-83A1-F6EECF244321}">
                <p14:modId xmlns:p14="http://schemas.microsoft.com/office/powerpoint/2010/main" val="3181979260"/>
              </p:ext>
            </p:extLst>
          </p:nvPr>
        </p:nvGraphicFramePr>
        <p:xfrm>
          <a:off x="12830155" y="21098569"/>
          <a:ext cx="8268364" cy="3586794"/>
        </p:xfrm>
        <a:graphic>
          <a:graphicData uri="http://schemas.openxmlformats.org/drawingml/2006/chart">
            <c:chart xmlns:c="http://schemas.openxmlformats.org/drawingml/2006/chart" xmlns:r="http://schemas.openxmlformats.org/officeDocument/2006/relationships" r:id="rId24"/>
          </a:graphicData>
        </a:graphic>
      </p:graphicFrame>
      <p:graphicFrame>
        <p:nvGraphicFramePr>
          <p:cNvPr id="91" name="Wykres 90"/>
          <p:cNvGraphicFramePr>
            <a:graphicFrameLocks/>
          </p:cNvGraphicFramePr>
          <p:nvPr>
            <p:extLst>
              <p:ext uri="{D42A27DB-BD31-4B8C-83A1-F6EECF244321}">
                <p14:modId xmlns:p14="http://schemas.microsoft.com/office/powerpoint/2010/main" val="1775494358"/>
              </p:ext>
            </p:extLst>
          </p:nvPr>
        </p:nvGraphicFramePr>
        <p:xfrm>
          <a:off x="12856167" y="17714193"/>
          <a:ext cx="8242352" cy="3386138"/>
        </p:xfrm>
        <a:graphic>
          <a:graphicData uri="http://schemas.openxmlformats.org/drawingml/2006/chart">
            <c:chart xmlns:c="http://schemas.openxmlformats.org/drawingml/2006/chart" xmlns:r="http://schemas.openxmlformats.org/officeDocument/2006/relationships" r:id="rId25"/>
          </a:graphicData>
        </a:graphic>
      </p:graphicFrame>
    </p:spTree>
    <p:extLst>
      <p:ext uri="{BB962C8B-B14F-4D97-AF65-F5344CB8AC3E}">
        <p14:creationId xmlns:p14="http://schemas.microsoft.com/office/powerpoint/2010/main" val="1653157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2004</TotalTime>
  <Words>1319</Words>
  <Application>Microsoft Office PowerPoint</Application>
  <PresentationFormat>Niestandardowy</PresentationFormat>
  <Paragraphs>125</Paragraphs>
  <Slides>1</Slides>
  <Notes>0</Notes>
  <HiddenSlides>0</HiddenSlides>
  <MMClips>0</MMClips>
  <ScaleCrop>false</ScaleCrop>
  <HeadingPairs>
    <vt:vector size="4" baseType="variant">
      <vt:variant>
        <vt:lpstr>Motyw</vt:lpstr>
      </vt:variant>
      <vt:variant>
        <vt:i4>1</vt:i4>
      </vt:variant>
      <vt:variant>
        <vt:lpstr>Tytuły slajdów</vt:lpstr>
      </vt:variant>
      <vt:variant>
        <vt:i4>1</vt:i4>
      </vt:variant>
    </vt:vector>
  </HeadingPairs>
  <TitlesOfParts>
    <vt:vector size="2" baseType="lpstr">
      <vt:lpstr>Motyw pakietu Office</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alonzo</dc:creator>
  <cp:lastModifiedBy>alonzo</cp:lastModifiedBy>
  <cp:revision>124</cp:revision>
  <dcterms:created xsi:type="dcterms:W3CDTF">2012-05-15T07:50:39Z</dcterms:created>
  <dcterms:modified xsi:type="dcterms:W3CDTF">2012-05-22T17:06:59Z</dcterms:modified>
</cp:coreProperties>
</file>