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67D1-AB55-4C41-BD19-8DD72B4BE46C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62D8-DF4C-4EB7-AC93-3BE897B27E87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90600" cy="10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infn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"/>
            <a:ext cx="1223934" cy="778367"/>
          </a:xfrm>
          <a:prstGeom prst="rect">
            <a:avLst/>
          </a:prstGeom>
        </p:spPr>
      </p:pic>
      <p:pic>
        <p:nvPicPr>
          <p:cNvPr id="7" name="Immagine 6" descr="Biodol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76200"/>
            <a:ext cx="1291372" cy="188458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76400" y="141982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Status Report of the GERDA Experiment Phase I</a:t>
            </a:r>
            <a:endParaRPr lang="en-US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4800" y="1295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                              </a:t>
            </a:r>
            <a:r>
              <a:rPr lang="en-US" sz="1500" dirty="0" smtClean="0"/>
              <a:t>S</a:t>
            </a:r>
            <a:r>
              <a:rPr lang="en-US" sz="1500" dirty="0" smtClean="0"/>
              <a:t>. </a:t>
            </a:r>
            <a:r>
              <a:rPr lang="en-US" sz="1500" dirty="0" err="1" smtClean="0"/>
              <a:t>Riboldi</a:t>
            </a:r>
            <a:r>
              <a:rPr lang="en-US" sz="1500" dirty="0" smtClean="0"/>
              <a:t> on behalf of the </a:t>
            </a:r>
            <a:r>
              <a:rPr lang="en-US" sz="1500" b="1" u="sng" dirty="0" smtClean="0"/>
              <a:t>GERDA Collaboration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300" dirty="0" smtClean="0"/>
              <a:t>              (</a:t>
            </a:r>
            <a:r>
              <a:rPr lang="en-US" sz="1300" dirty="0" smtClean="0"/>
              <a:t>95 Physicists and 17 Institutions from Germany, Italy, Russia, Poland, Belgium, Switzerland, China</a:t>
            </a:r>
            <a:r>
              <a:rPr lang="en-US" sz="1300" dirty="0" smtClean="0"/>
              <a:t>)</a:t>
            </a:r>
            <a:endParaRPr lang="de-DE" sz="13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76200" y="2170599"/>
            <a:ext cx="90678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latin typeface="Verdana" pitchFamily="34" charset="0"/>
              </a:rPr>
              <a:t>GERDA Experiment - Phase I - is active at INFN LNGS since November 2011,</a:t>
            </a:r>
            <a:endParaRPr lang="en-US" sz="1400" b="1" dirty="0">
              <a:latin typeface="Verdana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smtClean="0">
                <a:latin typeface="Verdana" pitchFamily="34" charset="0"/>
              </a:rPr>
              <a:t>investigating neutrino-less </a:t>
            </a:r>
            <a:r>
              <a:rPr lang="en-US" sz="1400" dirty="0" smtClean="0">
                <a:latin typeface="Verdana" pitchFamily="34" charset="0"/>
              </a:rPr>
              <a:t>double beta decay of </a:t>
            </a:r>
            <a:r>
              <a:rPr lang="en-US" sz="1400" baseline="30000" dirty="0" smtClean="0">
                <a:latin typeface="Verdana" pitchFamily="34" charset="0"/>
              </a:rPr>
              <a:t>76</a:t>
            </a:r>
            <a:r>
              <a:rPr lang="en-US" sz="1400" dirty="0" smtClean="0">
                <a:latin typeface="Verdana" pitchFamily="34" charset="0"/>
              </a:rPr>
              <a:t>Ge, with 4 goals:</a:t>
            </a:r>
            <a:endParaRPr lang="en-US" sz="1400" dirty="0" smtClean="0">
              <a:latin typeface="Verdana" pitchFamily="34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1400" dirty="0" smtClean="0">
                <a:latin typeface="Verdana" pitchFamily="34" charset="0"/>
              </a:rPr>
              <a:t>prove </a:t>
            </a:r>
            <a:r>
              <a:rPr lang="en-US" sz="1400" dirty="0" smtClean="0">
                <a:latin typeface="Verdana" pitchFamily="34" charset="0"/>
              </a:rPr>
              <a:t>the </a:t>
            </a:r>
            <a:r>
              <a:rPr lang="en-US" sz="1400" dirty="0" err="1" smtClean="0">
                <a:latin typeface="Verdana" pitchFamily="34" charset="0"/>
              </a:rPr>
              <a:t>Majorana</a:t>
            </a:r>
            <a:r>
              <a:rPr lang="en-US" sz="1400" dirty="0" smtClean="0">
                <a:latin typeface="Verdana" pitchFamily="34" charset="0"/>
              </a:rPr>
              <a:t> nature by searching for the </a:t>
            </a:r>
            <a:r>
              <a:rPr lang="en-US" sz="1400" dirty="0" err="1" smtClean="0">
                <a:latin typeface="Verdana" pitchFamily="34" charset="0"/>
              </a:rPr>
              <a:t>O</a:t>
            </a:r>
            <a:r>
              <a:rPr lang="en-US" sz="1400" dirty="0" err="1" smtClean="0">
                <a:latin typeface="Symbol" pitchFamily="18" charset="2"/>
              </a:rPr>
              <a:t>nbb</a:t>
            </a:r>
            <a:r>
              <a:rPr lang="en-US" sz="1400" dirty="0" smtClean="0">
                <a:latin typeface="Verdana" pitchFamily="34" charset="0"/>
              </a:rPr>
              <a:t> of </a:t>
            </a:r>
            <a:r>
              <a:rPr lang="en-US" sz="1400" baseline="30000" dirty="0" smtClean="0">
                <a:latin typeface="Verdana" pitchFamily="34" charset="0"/>
              </a:rPr>
              <a:t>76</a:t>
            </a:r>
            <a:r>
              <a:rPr lang="en-US" sz="1400" dirty="0" smtClean="0">
                <a:latin typeface="Verdana" pitchFamily="34" charset="0"/>
              </a:rPr>
              <a:t>Ge with a sensitivity of </a:t>
            </a:r>
            <a:r>
              <a:rPr lang="en-US" sz="1400" dirty="0" smtClean="0">
                <a:latin typeface="Verdana" pitchFamily="34" charset="0"/>
              </a:rPr>
              <a:t>T</a:t>
            </a:r>
            <a:r>
              <a:rPr lang="en-US" sz="1400" baseline="-10000" dirty="0" smtClean="0">
                <a:latin typeface="Verdana" pitchFamily="34" charset="0"/>
              </a:rPr>
              <a:t>1/2 </a:t>
            </a:r>
            <a:r>
              <a:rPr lang="en-US" sz="1400" dirty="0" smtClean="0">
                <a:latin typeface="Verdana" pitchFamily="34" charset="0"/>
              </a:rPr>
              <a:t>&gt;10</a:t>
            </a:r>
            <a:r>
              <a:rPr lang="en-US" sz="1400" baseline="30000" dirty="0" smtClean="0">
                <a:latin typeface="Verdana" pitchFamily="34" charset="0"/>
              </a:rPr>
              <a:t>25</a:t>
            </a:r>
            <a:r>
              <a:rPr lang="en-US" sz="1400" dirty="0" smtClean="0">
                <a:latin typeface="Verdana" pitchFamily="34" charset="0"/>
              </a:rPr>
              <a:t> y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1400" dirty="0" smtClean="0">
                <a:latin typeface="Verdana" pitchFamily="34" charset="0"/>
              </a:rPr>
              <a:t>probe </a:t>
            </a:r>
            <a:r>
              <a:rPr lang="en-US" sz="1400" dirty="0" smtClean="0">
                <a:latin typeface="Verdana" pitchFamily="34" charset="0"/>
              </a:rPr>
              <a:t>the neutrino mass at the level of 300 </a:t>
            </a:r>
            <a:r>
              <a:rPr lang="en-US" sz="1400" dirty="0" err="1" smtClean="0">
                <a:latin typeface="Verdana" pitchFamily="34" charset="0"/>
              </a:rPr>
              <a:t>meV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smtClean="0">
                <a:latin typeface="Verdana" pitchFamily="34" charset="0"/>
              </a:rPr>
              <a:t>in a couple of years of data </a:t>
            </a:r>
            <a:r>
              <a:rPr lang="en-US" sz="1400" dirty="0" smtClean="0">
                <a:latin typeface="Verdana" pitchFamily="34" charset="0"/>
              </a:rPr>
              <a:t>taking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1400" dirty="0" smtClean="0">
                <a:latin typeface="Verdana" pitchFamily="34" charset="0"/>
              </a:rPr>
              <a:t>demonstrate a low </a:t>
            </a:r>
            <a:r>
              <a:rPr lang="en-US" sz="1400" dirty="0" smtClean="0">
                <a:latin typeface="Verdana" pitchFamily="34" charset="0"/>
              </a:rPr>
              <a:t>radiation level facility </a:t>
            </a:r>
            <a:r>
              <a:rPr lang="en-US" sz="1400" dirty="0" smtClean="0">
                <a:latin typeface="Verdana" pitchFamily="34" charset="0"/>
              </a:rPr>
              <a:t>with </a:t>
            </a:r>
            <a:r>
              <a:rPr lang="en-US" sz="1400" dirty="0" smtClean="0">
                <a:latin typeface="Verdana" pitchFamily="34" charset="0"/>
              </a:rPr>
              <a:t>background </a:t>
            </a:r>
            <a:r>
              <a:rPr lang="en-US" sz="1400" dirty="0" smtClean="0">
                <a:latin typeface="Verdana" pitchFamily="34" charset="0"/>
              </a:rPr>
              <a:t>reduction by </a:t>
            </a:r>
            <a:r>
              <a:rPr lang="en-US" sz="1400" dirty="0" smtClean="0">
                <a:latin typeface="Verdana" pitchFamily="34" charset="0"/>
              </a:rPr>
              <a:t>2 orders of magnitude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1400" dirty="0" smtClean="0">
                <a:latin typeface="Verdana" pitchFamily="34" charset="0"/>
              </a:rPr>
              <a:t>definitely </a:t>
            </a:r>
            <a:r>
              <a:rPr lang="en-US" sz="1400" dirty="0" smtClean="0">
                <a:latin typeface="Verdana" pitchFamily="34" charset="0"/>
              </a:rPr>
              <a:t>validate the operation of non-encapsulated Germanium detectors in liquid </a:t>
            </a:r>
            <a:r>
              <a:rPr lang="en-US" sz="1400" dirty="0" smtClean="0">
                <a:latin typeface="Verdana" pitchFamily="34" charset="0"/>
              </a:rPr>
              <a:t>Argon</a:t>
            </a:r>
            <a:endParaRPr lang="en-US" sz="1400" dirty="0" smtClean="0">
              <a:latin typeface="Verdana" pitchFamily="34" charset="0"/>
            </a:endParaRPr>
          </a:p>
        </p:txBody>
      </p:sp>
      <p:pic>
        <p:nvPicPr>
          <p:cNvPr id="10" name="Immagine 9" descr="GERDA_tank1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28600" y="4342861"/>
            <a:ext cx="1676400" cy="2286539"/>
          </a:xfrm>
          <a:prstGeom prst="rect">
            <a:avLst/>
          </a:prstGeom>
        </p:spPr>
      </p:pic>
      <p:pic>
        <p:nvPicPr>
          <p:cNvPr id="11" name="Immagine 10" descr="GERDA_strutt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343400"/>
            <a:ext cx="3077618" cy="2286000"/>
          </a:xfrm>
          <a:prstGeom prst="rect">
            <a:avLst/>
          </a:prstGeom>
        </p:spPr>
      </p:pic>
      <p:pic>
        <p:nvPicPr>
          <p:cNvPr id="12" name="Immagine 11" descr="veto_0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343400"/>
            <a:ext cx="341092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ringa_detecto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3693685" cy="5181600"/>
          </a:xfrm>
          <a:prstGeom prst="rect">
            <a:avLst/>
          </a:prstGeom>
        </p:spPr>
      </p:pic>
      <p:pic>
        <p:nvPicPr>
          <p:cNvPr id="5" name="Immagine 4" descr="allChannels_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41212"/>
            <a:ext cx="4551364" cy="32137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2400" y="5509736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The 3-string </a:t>
            </a:r>
            <a:r>
              <a:rPr lang="en-US" sz="1200" dirty="0" smtClean="0">
                <a:latin typeface="Verdana" pitchFamily="34" charset="0"/>
              </a:rPr>
              <a:t>arm inside the GERDA glove box, </a:t>
            </a:r>
            <a:r>
              <a:rPr lang="en-US" sz="1200" dirty="0" smtClean="0">
                <a:latin typeface="Verdana" pitchFamily="34" charset="0"/>
              </a:rPr>
              <a:t>holding </a:t>
            </a:r>
            <a:r>
              <a:rPr lang="en-US" sz="1200" dirty="0" smtClean="0">
                <a:latin typeface="Verdana" pitchFamily="34" charset="0"/>
              </a:rPr>
              <a:t>3</a:t>
            </a:r>
            <a:r>
              <a:rPr lang="en-US" sz="1200" dirty="0" smtClean="0">
                <a:latin typeface="Verdana" pitchFamily="34" charset="0"/>
              </a:rPr>
              <a:t> naked Germanium detectors (at the end of the set-up phase there will be 9 in total), to be subsequently lowered in the liquid Argon cryostat.</a:t>
            </a:r>
            <a:endParaRPr lang="en-US" sz="1200" dirty="0" smtClean="0">
              <a:latin typeface="Verdana" pitchFamily="34" charset="0"/>
            </a:endParaRPr>
          </a:p>
        </p:txBody>
      </p:sp>
      <p:pic>
        <p:nvPicPr>
          <p:cNvPr id="7" name="Immagine 6" descr="C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9112" y="228600"/>
            <a:ext cx="2376488" cy="190500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0800000">
            <a:off x="2438400" y="609600"/>
            <a:ext cx="1752600" cy="3048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781800" y="2286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The front-end readout electronics, based on the CC2, a 3-channel, cryogenic charge </a:t>
            </a:r>
            <a:r>
              <a:rPr lang="en-US" sz="1200" dirty="0">
                <a:latin typeface="Verdana" pitchFamily="34" charset="0"/>
              </a:rPr>
              <a:t>s</a:t>
            </a:r>
            <a:r>
              <a:rPr lang="en-US" sz="1200" dirty="0" smtClean="0">
                <a:latin typeface="Verdana" pitchFamily="34" charset="0"/>
              </a:rPr>
              <a:t>ensitive </a:t>
            </a:r>
            <a:r>
              <a:rPr lang="en-US" sz="1200" dirty="0" smtClean="0">
                <a:latin typeface="Verdana" pitchFamily="34" charset="0"/>
              </a:rPr>
              <a:t>p</a:t>
            </a:r>
            <a:r>
              <a:rPr lang="en-US" sz="1200" dirty="0" smtClean="0">
                <a:latin typeface="Verdana" pitchFamily="34" charset="0"/>
              </a:rPr>
              <a:t>reamplifier designed and manufactured to cope with the requirements of the GERDA experiment, including radio-purity.</a:t>
            </a:r>
            <a:endParaRPr lang="en-US" sz="1200" dirty="0" smtClean="0">
              <a:latin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67200" y="544966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Verdana" pitchFamily="34" charset="0"/>
              </a:rPr>
              <a:t>The naked, enriched </a:t>
            </a:r>
            <a:r>
              <a:rPr lang="en-US" sz="1200" dirty="0" err="1" smtClean="0">
                <a:latin typeface="Verdana" pitchFamily="34" charset="0"/>
              </a:rPr>
              <a:t>Ge</a:t>
            </a:r>
            <a:r>
              <a:rPr lang="en-US" sz="1200" dirty="0" smtClean="0">
                <a:latin typeface="Verdana" pitchFamily="34" charset="0"/>
              </a:rPr>
              <a:t> detectors operate satisfactory in liquid Argon since months, almost of them providing the expected energy resolution and stability of leakage current. Calibration spectra are shown.</a:t>
            </a:r>
          </a:p>
          <a:p>
            <a:pPr algn="just"/>
            <a:r>
              <a:rPr lang="en-US" sz="800" dirty="0" smtClean="0">
                <a:latin typeface="Verdana" pitchFamily="34" charset="0"/>
              </a:rPr>
              <a:t/>
            </a:r>
            <a:br>
              <a:rPr lang="en-US" sz="8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Data taking is in progress…</a:t>
            </a:r>
            <a:endParaRPr lang="en-US" sz="1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212</Words>
  <Application>Microsoft Office PowerPoint</Application>
  <PresentationFormat>Presentazione su schermo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Company>UniMi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 Riboldi</dc:creator>
  <cp:lastModifiedBy>Stefano Riboldi</cp:lastModifiedBy>
  <cp:revision>23</cp:revision>
  <dcterms:created xsi:type="dcterms:W3CDTF">2012-05-22T10:25:55Z</dcterms:created>
  <dcterms:modified xsi:type="dcterms:W3CDTF">2012-05-22T13:17:35Z</dcterms:modified>
</cp:coreProperties>
</file>