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70" r:id="rId4"/>
    <p:sldId id="284" r:id="rId5"/>
    <p:sldId id="285" r:id="rId6"/>
    <p:sldId id="287" r:id="rId7"/>
    <p:sldId id="286" r:id="rId8"/>
    <p:sldId id="301" r:id="rId9"/>
    <p:sldId id="272" r:id="rId10"/>
    <p:sldId id="260" r:id="rId11"/>
    <p:sldId id="300" r:id="rId12"/>
    <p:sldId id="303" r:id="rId13"/>
    <p:sldId id="302" r:id="rId14"/>
    <p:sldId id="290" r:id="rId15"/>
    <p:sldId id="291" r:id="rId16"/>
    <p:sldId id="304" r:id="rId17"/>
    <p:sldId id="305" r:id="rId18"/>
  </p:sldIdLst>
  <p:sldSz cx="9144000" cy="6858000" type="screen4x3"/>
  <p:notesSz cx="7099300" cy="10234613"/>
  <p:defaultTextStyle>
    <a:defPPr>
      <a:defRPr lang="it-IT"/>
    </a:defPPr>
    <a:lvl1pPr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1200" b="1" kern="1200">
        <a:solidFill>
          <a:srgbClr val="49695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rgbClr val="49695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C8F3D"/>
    <a:srgbClr val="669933"/>
    <a:srgbClr val="339966"/>
    <a:srgbClr val="E9E7D3"/>
    <a:srgbClr val="DCE9CB"/>
    <a:srgbClr val="A3C575"/>
    <a:srgbClr val="416220"/>
    <a:srgbClr val="63B360"/>
    <a:srgbClr val="F4F4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718" autoAdjust="0"/>
  </p:normalViewPr>
  <p:slideViewPr>
    <p:cSldViewPr>
      <p:cViewPr>
        <p:scale>
          <a:sx n="70" d="100"/>
          <a:sy n="70" d="100"/>
        </p:scale>
        <p:origin x="-51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60" y="-90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9CECBD87-6452-4429-8917-FF825E944A2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8417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>
                <a:solidFill>
                  <a:schemeClr val="tx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08015262-7965-480F-83A3-90CF42EBA1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12140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EC008029-2197-43F5-B3A2-F7373F10D09F}" type="slidenum">
              <a:rPr lang="it-IT" b="0" smtClean="0">
                <a:solidFill>
                  <a:schemeClr val="tx1"/>
                </a:solidFill>
                <a:latin typeface="Times" pitchFamily="18" charset="0"/>
              </a:rPr>
              <a:pPr/>
              <a:t>1</a:t>
            </a:fld>
            <a:endParaRPr lang="it-IT" b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55650" y="828675"/>
            <a:ext cx="5526088" cy="414496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213" y="5246688"/>
            <a:ext cx="5159375" cy="49752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845C0430-DD72-4F44-B046-5A283BC18CBB}" type="slidenum">
              <a:rPr lang="it-IT" b="0" smtClean="0">
                <a:solidFill>
                  <a:schemeClr val="tx1"/>
                </a:solidFill>
                <a:latin typeface="Times" pitchFamily="18" charset="0"/>
              </a:rPr>
              <a:pPr/>
              <a:t>2</a:t>
            </a:fld>
            <a:endParaRPr lang="it-IT" b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694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" name="Line 68"/>
          <p:cNvSpPr>
            <a:spLocks noChangeShapeType="1"/>
          </p:cNvSpPr>
          <p:nvPr userDrawn="1"/>
        </p:nvSpPr>
        <p:spPr bwMode="auto">
          <a:xfrm>
            <a:off x="1049338" y="3429000"/>
            <a:ext cx="0" cy="990600"/>
          </a:xfrm>
          <a:prstGeom prst="line">
            <a:avLst/>
          </a:prstGeom>
          <a:noFill/>
          <a:ln w="9525">
            <a:solidFill>
              <a:srgbClr val="496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it-IT"/>
          </a:p>
        </p:txBody>
      </p:sp>
      <p:pic>
        <p:nvPicPr>
          <p:cNvPr id="4" name="Picture 69" descr="titol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503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3467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CCA2-A83C-42F0-92B0-EDDE961E22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261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20002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483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9B00-F2C2-495C-B594-EF2D5C31CFB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652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6934200" cy="838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914900" y="1066800"/>
            <a:ext cx="39243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838200" y="3619500"/>
            <a:ext cx="8001000" cy="2400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3E16-1A4C-446F-9791-376B21EF4EF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6167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DD51-5CC7-4627-AE37-5FC8FBA9D19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3197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4A221-7C43-4DFF-98FC-7D2BEAE4C6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7362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066800"/>
            <a:ext cx="3924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3A7C2-99C3-4311-876B-98061C4D98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1301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81E14-2949-49A6-8B60-C8968652F69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583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7CC89-36FB-45F3-B331-D93ADB217A9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2466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54075-F45C-4B83-BB97-206D51A2295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0347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42AD-4E3B-43DB-AE87-139FB6A69A6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495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8FA6B-6266-4DAB-A739-8EDF9DF7B75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7526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Microsoft_Office_Word_97_-_2003_Document1.doc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3"/>
          <p:cNvSpPr>
            <a:spLocks noChangeArrowheads="1"/>
          </p:cNvSpPr>
          <p:nvPr userDrawn="1"/>
        </p:nvSpPr>
        <p:spPr bwMode="auto">
          <a:xfrm>
            <a:off x="647700" y="757238"/>
            <a:ext cx="8493125" cy="5830887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27" name="Rectangle 19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152400"/>
            <a:ext cx="693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8001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5625" y="228600"/>
            <a:ext cx="1235075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108000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20000"/>
              </a:spcBef>
              <a:defRPr sz="1000">
                <a:solidFill>
                  <a:srgbClr val="669933"/>
                </a:solidFill>
              </a:defRPr>
            </a:lvl1pPr>
          </a:lstStyle>
          <a:p>
            <a:pPr>
              <a:defRPr/>
            </a:pPr>
            <a:fld id="{49D99E76-9362-467B-93A7-9DAA860998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8077200" y="0"/>
            <a:ext cx="1066800" cy="76200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1" name="Rectangle 107"/>
          <p:cNvSpPr>
            <a:spLocks noChangeArrowheads="1"/>
          </p:cNvSpPr>
          <p:nvPr userDrawn="1"/>
        </p:nvSpPr>
        <p:spPr bwMode="auto">
          <a:xfrm>
            <a:off x="392113" y="762000"/>
            <a:ext cx="247650" cy="5830888"/>
          </a:xfrm>
          <a:prstGeom prst="rect">
            <a:avLst/>
          </a:prstGeom>
          <a:solidFill>
            <a:srgbClr val="E8E9CB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2" name="Rectangle 108"/>
          <p:cNvSpPr>
            <a:spLocks noChangeArrowheads="1"/>
          </p:cNvSpPr>
          <p:nvPr userDrawn="1"/>
        </p:nvSpPr>
        <p:spPr bwMode="auto">
          <a:xfrm>
            <a:off x="0" y="762000"/>
            <a:ext cx="381000" cy="5830888"/>
          </a:xfrm>
          <a:prstGeom prst="rect">
            <a:avLst/>
          </a:prstGeom>
          <a:solidFill>
            <a:srgbClr val="F4F3E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3" name="Rectangle 109"/>
          <p:cNvSpPr>
            <a:spLocks noChangeArrowheads="1"/>
          </p:cNvSpPr>
          <p:nvPr userDrawn="1"/>
        </p:nvSpPr>
        <p:spPr bwMode="auto">
          <a:xfrm>
            <a:off x="0" y="0"/>
            <a:ext cx="381000" cy="755650"/>
          </a:xfrm>
          <a:prstGeom prst="rect">
            <a:avLst/>
          </a:prstGeom>
          <a:solidFill>
            <a:srgbClr val="E9E7D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sp>
        <p:nvSpPr>
          <p:cNvPr id="1034" name="Rectangle 111"/>
          <p:cNvSpPr>
            <a:spLocks noChangeArrowheads="1"/>
          </p:cNvSpPr>
          <p:nvPr userDrawn="1"/>
        </p:nvSpPr>
        <p:spPr bwMode="auto">
          <a:xfrm>
            <a:off x="392113" y="-1588"/>
            <a:ext cx="247650" cy="758826"/>
          </a:xfrm>
          <a:prstGeom prst="rect">
            <a:avLst/>
          </a:prstGeom>
          <a:solidFill>
            <a:srgbClr val="DCDDA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it-IT"/>
          </a:p>
        </p:txBody>
      </p:sp>
      <p:pic>
        <p:nvPicPr>
          <p:cNvPr id="1035" name="Picture 116" descr="bottom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583363"/>
            <a:ext cx="9156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71">
            <a:hlinkClick r:id="" action="ppaction://hlinkshowjump?jump=lastslide"/>
          </p:cNvPr>
          <p:cNvSpPr txBox="1">
            <a:spLocks noChangeArrowheads="1"/>
          </p:cNvSpPr>
          <p:nvPr userDrawn="1"/>
        </p:nvSpPr>
        <p:spPr bwMode="auto">
          <a:xfrm>
            <a:off x="2368550" y="6592888"/>
            <a:ext cx="22098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it-IT" sz="1000" dirty="0" smtClean="0">
                <a:solidFill>
                  <a:schemeClr val="bg1"/>
                </a:solidFill>
              </a:rPr>
              <a:t>Analog Front End Electronics</a:t>
            </a:r>
          </a:p>
        </p:txBody>
      </p:sp>
      <p:sp>
        <p:nvSpPr>
          <p:cNvPr id="1037" name="Rectangle 117"/>
          <p:cNvSpPr>
            <a:spLocks noChangeArrowheads="1"/>
          </p:cNvSpPr>
          <p:nvPr userDrawn="1"/>
        </p:nvSpPr>
        <p:spPr bwMode="auto">
          <a:xfrm>
            <a:off x="4656138" y="6511925"/>
            <a:ext cx="4495800" cy="74613"/>
          </a:xfrm>
          <a:prstGeom prst="rect">
            <a:avLst/>
          </a:prstGeom>
          <a:solidFill>
            <a:srgbClr val="6699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038" name="Line 118"/>
          <p:cNvSpPr>
            <a:spLocks noChangeShapeType="1"/>
          </p:cNvSpPr>
          <p:nvPr userDrawn="1"/>
        </p:nvSpPr>
        <p:spPr bwMode="auto">
          <a:xfrm>
            <a:off x="8078788" y="152400"/>
            <a:ext cx="0" cy="22860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39" name="Line 119"/>
          <p:cNvSpPr>
            <a:spLocks noChangeShapeType="1"/>
          </p:cNvSpPr>
          <p:nvPr userDrawn="1"/>
        </p:nvSpPr>
        <p:spPr bwMode="auto">
          <a:xfrm>
            <a:off x="8077200" y="152400"/>
            <a:ext cx="381000" cy="0"/>
          </a:xfrm>
          <a:prstGeom prst="line">
            <a:avLst/>
          </a:prstGeom>
          <a:noFill/>
          <a:ln w="9525">
            <a:solidFill>
              <a:srgbClr val="E4E1C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040" name="Picture 123" descr="retino_r2_c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76962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2" descr="logoinfn4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219200" y="6184799"/>
            <a:ext cx="731520" cy="545407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437049989"/>
              </p:ext>
            </p:extLst>
          </p:nvPr>
        </p:nvGraphicFramePr>
        <p:xfrm>
          <a:off x="533400" y="6146800"/>
          <a:ext cx="552450" cy="588962"/>
        </p:xfrm>
        <a:graphic>
          <a:graphicData uri="http://schemas.openxmlformats.org/presentationml/2006/ole">
            <p:oleObj spid="_x0000_s1084" name="Documento" r:id="rId18" imgW="876300" imgH="93472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49695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rgbClr val="66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sz="2000">
          <a:solidFill>
            <a:srgbClr val="66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>
          <a:solidFill>
            <a:srgbClr val="66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>
          <a:solidFill>
            <a:srgbClr val="66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Minion Web" pitchFamily="18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9"/>
          <p:cNvSpPr txBox="1">
            <a:spLocks noChangeArrowheads="1"/>
          </p:cNvSpPr>
          <p:nvPr/>
        </p:nvSpPr>
        <p:spPr bwMode="auto">
          <a:xfrm>
            <a:off x="1524000" y="3810000"/>
            <a:ext cx="70866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400" dirty="0" smtClean="0"/>
              <a:t>Analog Front End</a:t>
            </a:r>
          </a:p>
          <a:p>
            <a:pPr algn="l"/>
            <a:r>
              <a:rPr lang="it-IT" sz="2200" b="0" dirty="0" smtClean="0"/>
              <a:t>For outer Layers of </a:t>
            </a:r>
            <a:r>
              <a:rPr lang="it-IT" sz="2200" b="0" dirty="0" smtClean="0"/>
              <a:t>SVT </a:t>
            </a:r>
            <a:r>
              <a:rPr lang="it-IT" sz="2200" b="0" dirty="0" smtClean="0"/>
              <a:t>(L.4 &amp; L.5)</a:t>
            </a:r>
            <a:endParaRPr lang="it-IT" sz="2200" b="0" dirty="0"/>
          </a:p>
        </p:txBody>
      </p:sp>
      <p:sp>
        <p:nvSpPr>
          <p:cNvPr id="3075" name="Text Box 20"/>
          <p:cNvSpPr txBox="1">
            <a:spLocks noChangeArrowheads="1"/>
          </p:cNvSpPr>
          <p:nvPr/>
        </p:nvSpPr>
        <p:spPr bwMode="auto">
          <a:xfrm>
            <a:off x="1524000" y="5027613"/>
            <a:ext cx="41910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pPr algn="l"/>
            <a:r>
              <a:rPr lang="it-IT" sz="1600" b="0" dirty="0" smtClean="0"/>
              <a:t>Team:	</a:t>
            </a:r>
            <a:r>
              <a:rPr lang="it-IT" sz="1600" u="sng" dirty="0" smtClean="0"/>
              <a:t>Luca Bombelli</a:t>
            </a:r>
            <a:r>
              <a:rPr lang="it-IT" sz="1600" b="0" dirty="0" smtClean="0"/>
              <a:t>	Post Doc.</a:t>
            </a:r>
          </a:p>
          <a:p>
            <a:pPr algn="l"/>
            <a:r>
              <a:rPr lang="it-IT" sz="1600" b="0" dirty="0" smtClean="0"/>
              <a:t>	</a:t>
            </a:r>
            <a:r>
              <a:rPr lang="it-IT" sz="1600" dirty="0" smtClean="0"/>
              <a:t>Bayan Nasri</a:t>
            </a:r>
            <a:r>
              <a:rPr lang="it-IT" sz="1600" b="0" dirty="0" smtClean="0"/>
              <a:t>	Ph.D. Student</a:t>
            </a:r>
          </a:p>
          <a:p>
            <a:pPr algn="l"/>
            <a:r>
              <a:rPr lang="it-IT" sz="1600" b="0" dirty="0" smtClean="0"/>
              <a:t>	</a:t>
            </a:r>
            <a:r>
              <a:rPr lang="it-IT" sz="1600" dirty="0" smtClean="0"/>
              <a:t>Paolo Trigilio</a:t>
            </a:r>
            <a:r>
              <a:rPr lang="it-IT" sz="1600" b="0" dirty="0" smtClean="0"/>
              <a:t>	Master student</a:t>
            </a:r>
          </a:p>
          <a:p>
            <a:pPr algn="l"/>
            <a:r>
              <a:rPr lang="it-IT" sz="1600" dirty="0" smtClean="0"/>
              <a:t>	Carlo Fiorini</a:t>
            </a:r>
            <a:r>
              <a:rPr lang="it-IT" sz="1600" b="0" dirty="0" smtClean="0"/>
              <a:t>	Professor</a:t>
            </a:r>
            <a:endParaRPr lang="it-IT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001AACCA-B73D-45AC-A710-BDF5DA24AA00}" type="slidenum">
              <a:rPr lang="it-IT" sz="1000" smtClean="0">
                <a:solidFill>
                  <a:srgbClr val="669933"/>
                </a:solidFill>
              </a:rPr>
              <a:pPr/>
              <a:t>10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11267" name="Rectangle 10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 Pre-Amplifier Dynamic Range</a:t>
            </a:r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575" y="838201"/>
            <a:ext cx="533302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0" y="1066800"/>
            <a:ext cx="281940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1600" dirty="0" smtClean="0">
                <a:solidFill>
                  <a:srgbClr val="416220"/>
                </a:solidFill>
              </a:rPr>
              <a:t>Cadence </a:t>
            </a:r>
            <a:r>
              <a:rPr lang="en-GB" sz="1600" dirty="0" smtClean="0">
                <a:solidFill>
                  <a:srgbClr val="416220"/>
                </a:solidFill>
              </a:rPr>
              <a:t>simulation of the preamplifier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429000"/>
            <a:ext cx="3358788" cy="2514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0" y="4343400"/>
            <a:ext cx="3677610" cy="240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dirty="0" smtClean="0">
                <a:solidFill>
                  <a:srgbClr val="416220"/>
                </a:solidFill>
              </a:rPr>
              <a:t>Output of Charge Pre-amplifier in different MIPs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6000" y="6019800"/>
            <a:ext cx="2828110" cy="392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dirty="0" smtClean="0">
                <a:solidFill>
                  <a:srgbClr val="416220"/>
                </a:solidFill>
              </a:rPr>
              <a:t>Linearity error of the charge Pre </a:t>
            </a:r>
            <a:r>
              <a:rPr lang="en-GB" dirty="0" smtClean="0">
                <a:solidFill>
                  <a:srgbClr val="416220"/>
                </a:solidFill>
              </a:rPr>
              <a:t>amplifier at the output of the shaper</a:t>
            </a:r>
            <a:endParaRPr lang="en-GB" dirty="0" smtClean="0">
              <a:solidFill>
                <a:srgbClr val="41622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7289" y="1143000"/>
            <a:ext cx="955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+15 MIPs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3485" y="2968823"/>
            <a:ext cx="910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chemeClr val="accent2"/>
                </a:solidFill>
              </a:rPr>
              <a:t>-15 MIPs</a:t>
            </a:r>
            <a:endParaRPr lang="it-IT" sz="1400" dirty="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10800000" flipV="1">
            <a:off x="1981200" y="1295400"/>
            <a:ext cx="2057400" cy="381000"/>
          </a:xfrm>
          <a:prstGeom prst="straightConnector1">
            <a:avLst/>
          </a:prstGeom>
          <a:noFill/>
          <a:ln>
            <a:solidFill>
              <a:srgbClr val="FF0000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rot="10800000">
            <a:off x="2133600" y="2895600"/>
            <a:ext cx="1828800" cy="228601"/>
          </a:xfrm>
          <a:prstGeom prst="straightConnector1">
            <a:avLst/>
          </a:prstGeom>
          <a:noFill/>
          <a:ln>
            <a:solidFill>
              <a:schemeClr val="accent2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Preliminary </a:t>
            </a:r>
            <a:r>
              <a:rPr lang="it-IT" dirty="0" err="1" smtClean="0"/>
              <a:t>shaper</a:t>
            </a:r>
            <a:r>
              <a:rPr lang="it-IT" dirty="0" smtClean="0"/>
              <a:t> </a:t>
            </a:r>
            <a:r>
              <a:rPr lang="it-IT" dirty="0" err="1" smtClean="0"/>
              <a:t>architecture</a:t>
            </a:r>
            <a:r>
              <a:rPr lang="it-IT" dirty="0" smtClean="0"/>
              <a:t> : CR – RC</a:t>
            </a:r>
            <a:r>
              <a:rPr lang="it-IT" sz="2400" baseline="30000" dirty="0" smtClean="0"/>
              <a:t>2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pic>
        <p:nvPicPr>
          <p:cNvPr id="9" name="Segnaposto contenuto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380" y="1143000"/>
            <a:ext cx="7903975" cy="3276600"/>
          </a:xfrm>
        </p:spPr>
      </p:pic>
      <p:sp>
        <p:nvSpPr>
          <p:cNvPr id="8" name="Rectangle 18"/>
          <p:cNvSpPr txBox="1">
            <a:spLocks noChangeArrowheads="1"/>
          </p:cNvSpPr>
          <p:nvPr/>
        </p:nvSpPr>
        <p:spPr>
          <a:xfrm>
            <a:off x="762000" y="4724400"/>
            <a:ext cx="8187664" cy="7619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>
              <a:buNone/>
            </a:pPr>
            <a:r>
              <a:rPr lang="en-GB" dirty="0" smtClean="0">
                <a:solidFill>
                  <a:srgbClr val="416220"/>
                </a:solidFill>
              </a:rPr>
              <a:t>Very simple implementation of the real-poles</a:t>
            </a:r>
          </a:p>
          <a:p>
            <a:pPr lvl="1">
              <a:buNone/>
            </a:pPr>
            <a:r>
              <a:rPr lang="en-GB" dirty="0" smtClean="0">
                <a:solidFill>
                  <a:srgbClr val="416220"/>
                </a:solidFill>
              </a:rPr>
              <a:t>Tentative shaper already designed. </a:t>
            </a:r>
          </a:p>
        </p:txBody>
      </p:sp>
    </p:spTree>
    <p:extLst>
      <p:ext uri="{BB962C8B-B14F-4D97-AF65-F5344CB8AC3E}">
        <p14:creationId xmlns:p14="http://schemas.microsoft.com/office/powerpoint/2010/main" xmlns="" val="18279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Preliminary</a:t>
            </a:r>
            <a:r>
              <a:rPr lang="it-IT" dirty="0" smtClean="0"/>
              <a:t> </a:t>
            </a:r>
            <a:r>
              <a:rPr lang="it-IT" dirty="0" err="1" smtClean="0"/>
              <a:t>implementation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complex-pole</a:t>
            </a:r>
            <a:r>
              <a:rPr lang="it-IT" dirty="0" smtClean="0"/>
              <a:t> </a:t>
            </a:r>
            <a:r>
              <a:rPr lang="it-IT" dirty="0" err="1" smtClean="0"/>
              <a:t>shaper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8" name="Rectangle 18"/>
          <p:cNvSpPr txBox="1">
            <a:spLocks noChangeArrowheads="1"/>
          </p:cNvSpPr>
          <p:nvPr/>
        </p:nvSpPr>
        <p:spPr>
          <a:xfrm>
            <a:off x="609600" y="4419600"/>
            <a:ext cx="8187664" cy="7619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>
              <a:buNone/>
            </a:pPr>
            <a:r>
              <a:rPr lang="en-GB" dirty="0" smtClean="0">
                <a:solidFill>
                  <a:srgbClr val="416220"/>
                </a:solidFill>
              </a:rPr>
              <a:t>Implementation of 2 complex-pole with </a:t>
            </a:r>
            <a:r>
              <a:rPr lang="en-GB" dirty="0" err="1" smtClean="0">
                <a:solidFill>
                  <a:srgbClr val="416220"/>
                </a:solidFill>
              </a:rPr>
              <a:t>Sallen</a:t>
            </a:r>
            <a:r>
              <a:rPr lang="en-GB" dirty="0" smtClean="0">
                <a:solidFill>
                  <a:srgbClr val="416220"/>
                </a:solidFill>
              </a:rPr>
              <a:t>-key architecture. </a:t>
            </a:r>
          </a:p>
          <a:p>
            <a:pPr lvl="1">
              <a:buNone/>
            </a:pPr>
            <a:endParaRPr lang="en-GB" dirty="0" smtClean="0">
              <a:solidFill>
                <a:srgbClr val="416220"/>
              </a:solidFill>
            </a:endParaRPr>
          </a:p>
          <a:p>
            <a:pPr lvl="1">
              <a:buNone/>
            </a:pPr>
            <a:r>
              <a:rPr lang="en-GB" dirty="0" smtClean="0">
                <a:solidFill>
                  <a:srgbClr val="416220"/>
                </a:solidFill>
              </a:rPr>
              <a:t>Possibility to design a fully differential architecture (currently under evaluation).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914400"/>
            <a:ext cx="773046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79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Output </a:t>
            </a:r>
            <a:r>
              <a:rPr lang="it-IT" dirty="0" err="1" smtClean="0"/>
              <a:t>preamp</a:t>
            </a:r>
            <a:r>
              <a:rPr lang="it-IT" dirty="0" smtClean="0"/>
              <a:t> L5, 15 </a:t>
            </a:r>
            <a:r>
              <a:rPr lang="it-IT" dirty="0" err="1" smtClean="0"/>
              <a:t>MIPs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33A64F-FD4B-4660-BAF0-B1F20085E65D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838200"/>
            <a:ext cx="6918476" cy="3962400"/>
          </a:xfrm>
        </p:spPr>
      </p:pic>
      <p:pic>
        <p:nvPicPr>
          <p:cNvPr id="6" name="Segnaposto contenuto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71599" y="1524000"/>
            <a:ext cx="69184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egnaposto contenuto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057400" y="2362201"/>
            <a:ext cx="6918474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929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dissipation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>
                <a:solidFill>
                  <a:srgbClr val="6C8F3D"/>
                </a:solidFill>
              </a:rPr>
              <a:t>Design targets: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6C8F3D"/>
                </a:solidFill>
              </a:rPr>
              <a:t>1,2 </a:t>
            </a:r>
            <a:r>
              <a:rPr lang="en-US" dirty="0" err="1" smtClean="0">
                <a:solidFill>
                  <a:srgbClr val="6C8F3D"/>
                </a:solidFill>
              </a:rPr>
              <a:t>mW</a:t>
            </a:r>
            <a:r>
              <a:rPr lang="en-US" dirty="0" smtClean="0">
                <a:solidFill>
                  <a:srgbClr val="6C8F3D"/>
                </a:solidFill>
              </a:rPr>
              <a:t>/channel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6C8F3D"/>
                </a:solidFill>
              </a:rPr>
              <a:t>All Triple-well </a:t>
            </a:r>
            <a:r>
              <a:rPr lang="en-US" dirty="0" err="1" smtClean="0">
                <a:solidFill>
                  <a:srgbClr val="6C8F3D"/>
                </a:solidFill>
              </a:rPr>
              <a:t>nMOSFET</a:t>
            </a:r>
            <a:r>
              <a:rPr lang="en-US" dirty="0" smtClean="0">
                <a:solidFill>
                  <a:srgbClr val="6C8F3D"/>
                </a:solidFill>
              </a:rPr>
              <a:t>, low-</a:t>
            </a:r>
            <a:r>
              <a:rPr lang="en-US" dirty="0" err="1" smtClean="0">
                <a:solidFill>
                  <a:srgbClr val="6C8F3D"/>
                </a:solidFill>
              </a:rPr>
              <a:t>Vt</a:t>
            </a:r>
            <a:r>
              <a:rPr lang="en-US" dirty="0" smtClean="0">
                <a:solidFill>
                  <a:srgbClr val="6C8F3D"/>
                </a:solidFill>
              </a:rPr>
              <a:t> pMOSFET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6C8F3D"/>
                </a:solidFill>
              </a:rPr>
              <a:t>Keep constant power request Vs. Input signal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6C8F3D"/>
                </a:solidFill>
              </a:rPr>
              <a:t>PSRR: </a:t>
            </a:r>
            <a:r>
              <a:rPr lang="en-US" dirty="0" smtClean="0">
                <a:solidFill>
                  <a:srgbClr val="6C8F3D"/>
                </a:solidFill>
              </a:rPr>
              <a:t>	Shaper 		Ok, differential </a:t>
            </a:r>
            <a:r>
              <a:rPr lang="en-US" dirty="0" smtClean="0">
                <a:solidFill>
                  <a:srgbClr val="6C8F3D"/>
                </a:solidFill>
              </a:rPr>
              <a:t>amplifier</a:t>
            </a:r>
          </a:p>
          <a:p>
            <a:r>
              <a:rPr lang="en-US" sz="2000" dirty="0" smtClean="0">
                <a:solidFill>
                  <a:srgbClr val="6C8F3D"/>
                </a:solidFill>
                <a:latin typeface="+mn-lt"/>
                <a:ea typeface="+mn-ea"/>
                <a:cs typeface="+mn-cs"/>
              </a:rPr>
              <a:t>			Preamplifier </a:t>
            </a:r>
            <a:r>
              <a:rPr lang="en-US" sz="2000" dirty="0" smtClean="0">
                <a:solidFill>
                  <a:srgbClr val="6C8F3D"/>
                </a:solidFill>
                <a:latin typeface="+mn-lt"/>
                <a:ea typeface="+mn-ea"/>
                <a:cs typeface="+mn-cs"/>
              </a:rPr>
              <a:t>	Sensibility to GND</a:t>
            </a:r>
            <a:endParaRPr lang="en-US" sz="2000" dirty="0">
              <a:solidFill>
                <a:srgbClr val="6C8F3D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7CC89-36FB-45F3-B331-D93ADB217A91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5394091"/>
              </p:ext>
            </p:extLst>
          </p:nvPr>
        </p:nvGraphicFramePr>
        <p:xfrm>
          <a:off x="990600" y="3713480"/>
          <a:ext cx="6248400" cy="1010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806341"/>
                <a:gridCol w="1241659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Input Fet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Charge </a:t>
                      </a:r>
                    </a:p>
                    <a:p>
                      <a:pPr algn="ctr"/>
                      <a:r>
                        <a:rPr lang="it-IT" dirty="0" smtClean="0"/>
                        <a:t>Pre-amplifier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Shaper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Rest of the circuit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500µA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140µA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83µA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NA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arentesi graffa aperta 5"/>
          <p:cNvSpPr/>
          <p:nvPr/>
        </p:nvSpPr>
        <p:spPr bwMode="auto">
          <a:xfrm rot="16200000">
            <a:off x="2844974" y="3061190"/>
            <a:ext cx="875636" cy="4431983"/>
          </a:xfrm>
          <a:prstGeom prst="leftBrace">
            <a:avLst/>
          </a:prstGeom>
          <a:noFill/>
          <a:ln w="19050">
            <a:solidFill>
              <a:srgbClr val="C00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 smtClean="0"/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66800" y="3395246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Current consumption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057400" y="571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Used power: 0.87 </a:t>
            </a:r>
            <a:r>
              <a:rPr lang="en-US" sz="2000" dirty="0" err="1" smtClean="0">
                <a:solidFill>
                  <a:schemeClr val="tx1"/>
                </a:solidFill>
              </a:rPr>
              <a:t>mW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38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Noise evaluation of the circuit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886200"/>
            <a:ext cx="5638800" cy="304800"/>
          </a:xfrm>
        </p:spPr>
        <p:txBody>
          <a:bodyPr/>
          <a:lstStyle/>
          <a:p>
            <a:pPr marL="0" indent="0"/>
            <a:r>
              <a:rPr lang="it-IT" dirty="0" smtClean="0"/>
              <a:t>Charge Pre-Amplifier with </a:t>
            </a:r>
            <a:r>
              <a:rPr lang="it-IT" dirty="0" err="1" smtClean="0"/>
              <a:t>real</a:t>
            </a:r>
            <a:r>
              <a:rPr lang="it-IT" dirty="0" smtClean="0"/>
              <a:t>-pole shaper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1789250"/>
              </p:ext>
            </p:extLst>
          </p:nvPr>
        </p:nvGraphicFramePr>
        <p:xfrm>
          <a:off x="457200" y="1676400"/>
          <a:ext cx="8382001" cy="1972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7750"/>
                <a:gridCol w="1047750"/>
                <a:gridCol w="1047750"/>
                <a:gridCol w="1068294"/>
                <a:gridCol w="1591379"/>
                <a:gridCol w="805962"/>
                <a:gridCol w="1047750"/>
                <a:gridCol w="725366"/>
              </a:tblGrid>
              <a:tr h="990600">
                <a:tc>
                  <a:txBody>
                    <a:bodyPr/>
                    <a:lstStyle/>
                    <a:p>
                      <a:pPr algn="ctr"/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Peak. time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Strip</a:t>
                      </a:r>
                      <a:r>
                        <a:rPr lang="en-US" b="1" baseline="0" noProof="0" dirty="0" smtClean="0"/>
                        <a:t> </a:t>
                      </a:r>
                      <a:r>
                        <a:rPr lang="en-US" b="1" noProof="0" dirty="0" smtClean="0"/>
                        <a:t>Rs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Input FET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Charge </a:t>
                      </a:r>
                    </a:p>
                    <a:p>
                      <a:pPr algn="ctr"/>
                      <a:r>
                        <a:rPr lang="en-US" b="1" noProof="0" dirty="0" smtClean="0"/>
                        <a:t>Pre-amplifier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Rf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Other shaper</a:t>
                      </a:r>
                    </a:p>
                    <a:p>
                      <a:pPr algn="ctr"/>
                      <a:r>
                        <a:rPr lang="en-US" b="1" noProof="0" smtClean="0"/>
                        <a:t>stages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Total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1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Layer5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1us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445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416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181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594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285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915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1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Layer 4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500ns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471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434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207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611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smtClean="0"/>
                        <a:t>302</a:t>
                      </a:r>
                      <a:endParaRPr lang="en-US" b="1" noProof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957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43000" y="12192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ENC of the different stages. (All values in electrons rms)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02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Analog FE efficiency simulation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00"/>
            <a:ext cx="8001000" cy="1676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t-IT" dirty="0" smtClean="0"/>
              <a:t>CR – RC</a:t>
            </a:r>
            <a:r>
              <a:rPr lang="it-IT" baseline="30000" dirty="0" smtClean="0"/>
              <a:t>2</a:t>
            </a:r>
            <a:r>
              <a:rPr lang="it-IT" dirty="0" smtClean="0"/>
              <a:t> shaping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Efficiency based on BG hit energy </a:t>
            </a:r>
            <a:r>
              <a:rPr lang="it-IT" dirty="0" smtClean="0"/>
              <a:t>distribution</a:t>
            </a:r>
          </a:p>
          <a:p>
            <a:pPr>
              <a:buFont typeface="Wingdings" pitchFamily="2" charset="2"/>
              <a:buChar char="§"/>
            </a:pPr>
            <a:endParaRPr lang="it-IT" dirty="0" smtClean="0"/>
          </a:p>
          <a:p>
            <a:r>
              <a:rPr lang="it-IT" dirty="0" smtClean="0"/>
              <a:t>Data from: M</a:t>
            </a:r>
            <a:r>
              <a:rPr lang="it-IT" dirty="0" smtClean="0"/>
              <a:t>. Manghisoni, L. Ratti</a:t>
            </a:r>
            <a:r>
              <a:rPr lang="it-IT" dirty="0" smtClean="0"/>
              <a:t>, C. </a:t>
            </a:r>
            <a:r>
              <a:rPr lang="it-IT" dirty="0" smtClean="0"/>
              <a:t>Stella.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11789250"/>
              </p:ext>
            </p:extLst>
          </p:nvPr>
        </p:nvGraphicFramePr>
        <p:xfrm>
          <a:off x="1066800" y="1676400"/>
          <a:ext cx="7086600" cy="1972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5157"/>
                <a:gridCol w="1335157"/>
                <a:gridCol w="1361335"/>
                <a:gridCol w="1683351"/>
                <a:gridCol w="13716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Layer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C</a:t>
                      </a:r>
                      <a:r>
                        <a:rPr lang="en-US" sz="1200" b="1" noProof="0" dirty="0" smtClean="0"/>
                        <a:t>D</a:t>
                      </a:r>
                      <a:r>
                        <a:rPr lang="en-US" sz="2000" b="1" noProof="0" dirty="0" smtClean="0"/>
                        <a:t> </a:t>
                      </a:r>
                      <a:r>
                        <a:rPr lang="en-US" sz="1800" b="1" noProof="0" dirty="0" smtClean="0"/>
                        <a:t>(pF)</a:t>
                      </a:r>
                      <a:endParaRPr lang="en-US" sz="1800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noProof="0" dirty="0" smtClean="0"/>
                        <a:t>Selected </a:t>
                      </a:r>
                      <a:r>
                        <a:rPr lang="en-US" b="1" noProof="0" dirty="0" err="1" smtClean="0"/>
                        <a:t>T</a:t>
                      </a:r>
                      <a:r>
                        <a:rPr lang="en-US" sz="1200" b="1" noProof="0" dirty="0" err="1" smtClean="0"/>
                        <a:t>p</a:t>
                      </a:r>
                      <a:r>
                        <a:rPr lang="en-US" b="1" baseline="0" noProof="0" dirty="0" smtClean="0"/>
                        <a:t> </a:t>
                      </a:r>
                      <a:r>
                        <a:rPr lang="en-US" sz="1800" b="1" noProof="0" dirty="0" smtClean="0"/>
                        <a:t>(ns)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Hit rate/stripe</a:t>
                      </a:r>
                      <a:r>
                        <a:rPr lang="en-US" b="1" baseline="0" noProof="0" dirty="0" smtClean="0"/>
                        <a:t> (KHz)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Efficiency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1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4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52.6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500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17.5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0.993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818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5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67.5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1000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11.3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0.990</a:t>
                      </a:r>
                      <a:endParaRPr lang="en-US" b="1" noProof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6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 and future activities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Refine preamplifier design and define ultimate performances</a:t>
            </a:r>
          </a:p>
          <a:p>
            <a:pPr>
              <a:buFont typeface="Arial" pitchFamily="34" charset="0"/>
              <a:buChar char="•"/>
            </a:pPr>
            <a:endParaRPr lang="it-IT" b="1" dirty="0" smtClean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Choose shaper filter (type, order, differential structure?)</a:t>
            </a:r>
          </a:p>
          <a:p>
            <a:pPr>
              <a:buFont typeface="Arial" pitchFamily="34" charset="0"/>
              <a:buChar char="•"/>
            </a:pPr>
            <a:endParaRPr lang="it-IT" b="1" dirty="0" smtClean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Design final shaper (also including an inversion </a:t>
            </a:r>
            <a:r>
              <a:rPr lang="it-IT" b="1" dirty="0" smtClean="0"/>
              <a:t>stage)</a:t>
            </a:r>
            <a:endParaRPr lang="it-IT" b="1" dirty="0" smtClean="0"/>
          </a:p>
          <a:p>
            <a:pPr>
              <a:buFont typeface="Arial" pitchFamily="34" charset="0"/>
              <a:buChar char="•"/>
            </a:pPr>
            <a:endParaRPr lang="it-IT" b="1" dirty="0" smtClean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Design</a:t>
            </a:r>
            <a:r>
              <a:rPr lang="it-IT" b="1" dirty="0" smtClean="0"/>
              <a:t> </a:t>
            </a:r>
            <a:r>
              <a:rPr lang="it-IT" b="1" dirty="0" smtClean="0"/>
              <a:t>the remaning blocks (BLR, trim. DACs, ToT, ....)</a:t>
            </a:r>
          </a:p>
          <a:p>
            <a:pPr>
              <a:buFont typeface="Arial" pitchFamily="34" charset="0"/>
              <a:buChar char="•"/>
            </a:pPr>
            <a:endParaRPr lang="it-IT" b="1" dirty="0" smtClean="0"/>
          </a:p>
          <a:p>
            <a:pPr>
              <a:buFont typeface="Arial" pitchFamily="34" charset="0"/>
              <a:buChar char="•"/>
            </a:pPr>
            <a:endParaRPr lang="it-I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332E018E-C185-491D-B742-645CA5930DE6}" type="slidenum">
              <a:rPr lang="it-IT" sz="1000" smtClean="0">
                <a:solidFill>
                  <a:srgbClr val="669933"/>
                </a:solidFill>
              </a:rPr>
              <a:pPr/>
              <a:t>2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409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838200" y="228600"/>
            <a:ext cx="6934200" cy="457200"/>
          </a:xfrm>
        </p:spPr>
        <p:txBody>
          <a:bodyPr/>
          <a:lstStyle/>
          <a:p>
            <a:r>
              <a:rPr lang="en-US" u="sng" dirty="0" smtClean="0"/>
              <a:t>Table of Contents</a:t>
            </a:r>
            <a:endParaRPr lang="it-IT" u="sng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8001000" cy="495300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rgbClr val="416220"/>
                </a:solidFill>
              </a:rPr>
              <a:t>ENC estimation of input MOSFET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>
              <a:solidFill>
                <a:srgbClr val="41622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rgbClr val="416220"/>
                </a:solidFill>
              </a:rPr>
              <a:t>“Ideal” Shapers noise performances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>
              <a:solidFill>
                <a:srgbClr val="41622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rgbClr val="416220"/>
                </a:solidFill>
              </a:rPr>
              <a:t>Proposed architecture of Front End circuit</a:t>
            </a:r>
          </a:p>
          <a:p>
            <a:pPr marL="514350" indent="-514350"/>
            <a:r>
              <a:rPr lang="en-US" sz="2400" dirty="0" smtClean="0">
                <a:solidFill>
                  <a:srgbClr val="416220"/>
                </a:solidFill>
              </a:rPr>
              <a:t>		Charge Pre-Amplifier performances</a:t>
            </a:r>
          </a:p>
          <a:p>
            <a:pPr marL="514350" indent="-514350"/>
            <a:r>
              <a:rPr lang="en-US" sz="2400" dirty="0" smtClean="0">
                <a:solidFill>
                  <a:srgbClr val="416220"/>
                </a:solidFill>
              </a:rPr>
              <a:t>		Shapers implementations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 smtClean="0">
              <a:solidFill>
                <a:srgbClr val="416220"/>
              </a:solidFill>
            </a:endParaRP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>
                <a:solidFill>
                  <a:srgbClr val="416220"/>
                </a:solidFill>
              </a:rPr>
              <a:t>Conclusion and future activities</a:t>
            </a:r>
          </a:p>
          <a:p>
            <a:pPr marL="381000" indent="-381000"/>
            <a:endParaRPr lang="en-US" dirty="0" smtClean="0">
              <a:solidFill>
                <a:srgbClr val="416220"/>
              </a:solidFill>
            </a:endParaRPr>
          </a:p>
          <a:p>
            <a:pPr marL="381000" indent="-381000">
              <a:buFontTx/>
              <a:buAutoNum type="arabicPeriod"/>
            </a:pPr>
            <a:endParaRPr lang="en-US" dirty="0" smtClean="0">
              <a:solidFill>
                <a:srgbClr val="416220"/>
              </a:solidFill>
            </a:endParaRPr>
          </a:p>
          <a:p>
            <a:pPr marL="381000" indent="-381000">
              <a:buFontTx/>
              <a:buAutoNum type="arabicPeriod"/>
            </a:pPr>
            <a:endParaRPr lang="en-US" dirty="0" smtClean="0"/>
          </a:p>
          <a:p>
            <a:pPr marL="381000" indent="-381000">
              <a:buFontTx/>
              <a:buAutoNum type="arabicPeriod"/>
            </a:pPr>
            <a:endParaRPr lang="en-US" dirty="0" smtClean="0">
              <a:solidFill>
                <a:srgbClr val="416220"/>
              </a:solidFill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rgbClr val="A3C57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4572000" y="6432550"/>
            <a:ext cx="4572000" cy="152400"/>
          </a:xfrm>
          <a:prstGeom prst="rect">
            <a:avLst/>
          </a:prstGeom>
          <a:solidFill>
            <a:srgbClr val="E4E0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>
            <a:off x="-25400" y="6578600"/>
            <a:ext cx="9232900" cy="0"/>
          </a:xfrm>
          <a:prstGeom prst="line">
            <a:avLst/>
          </a:prstGeom>
          <a:noFill/>
          <a:ln w="12700">
            <a:solidFill>
              <a:srgbClr val="66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6A124460-C6AE-403B-B744-9E20BC5699AD}" type="slidenum">
              <a:rPr lang="it-IT" sz="1000" smtClean="0">
                <a:solidFill>
                  <a:srgbClr val="669933"/>
                </a:solidFill>
              </a:rPr>
              <a:pPr/>
              <a:t>3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5123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 estimation of input MOSFET</a:t>
            </a:r>
          </a:p>
        </p:txBody>
      </p:sp>
      <p:sp>
        <p:nvSpPr>
          <p:cNvPr id="5124" name="Rectangle 18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marL="0" indent="0"/>
            <a:r>
              <a:rPr lang="en-GB" dirty="0" smtClean="0">
                <a:solidFill>
                  <a:srgbClr val="416220"/>
                </a:solidFill>
              </a:rPr>
              <a:t>Considered parameters:			Detector parameters: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1 MIP ≈ 27500 electrons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Dynamic range ≈ ±15 MIP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Noise = 1000 electrons</a:t>
            </a:r>
          </a:p>
        </p:txBody>
      </p:sp>
      <p:sp>
        <p:nvSpPr>
          <p:cNvPr id="15" name="Rettangolo 6"/>
          <p:cNvSpPr/>
          <p:nvPr/>
        </p:nvSpPr>
        <p:spPr>
          <a:xfrm>
            <a:off x="1149324" y="1653091"/>
            <a:ext cx="1116106" cy="10219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7"/>
          <p:cNvSpPr txBox="1"/>
          <p:nvPr/>
        </p:nvSpPr>
        <p:spPr>
          <a:xfrm>
            <a:off x="1203112" y="1841351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Detector</a:t>
            </a:r>
          </a:p>
          <a:p>
            <a:r>
              <a:rPr lang="en-US" sz="1800" dirty="0" smtClean="0"/>
              <a:t>(</a:t>
            </a:r>
            <a:r>
              <a:rPr lang="en-US" sz="1800" dirty="0" err="1" smtClean="0"/>
              <a:t>Cd</a:t>
            </a:r>
            <a:r>
              <a:rPr lang="en-US" sz="1800" dirty="0" smtClean="0"/>
              <a:t>, Rs)</a:t>
            </a:r>
            <a:endParaRPr lang="en-US" sz="1800" dirty="0"/>
          </a:p>
        </p:txBody>
      </p:sp>
      <p:cxnSp>
        <p:nvCxnSpPr>
          <p:cNvPr id="17" name="Connettore 1 9"/>
          <p:cNvCxnSpPr>
            <a:stCxn id="16" idx="3"/>
          </p:cNvCxnSpPr>
          <p:nvPr/>
        </p:nvCxnSpPr>
        <p:spPr>
          <a:xfrm flipV="1">
            <a:off x="2259812" y="2164079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0"/>
          <p:cNvCxnSpPr/>
          <p:nvPr/>
        </p:nvCxnSpPr>
        <p:spPr>
          <a:xfrm>
            <a:off x="2655395" y="1868243"/>
            <a:ext cx="0" cy="641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3"/>
          <p:cNvCxnSpPr/>
          <p:nvPr/>
        </p:nvCxnSpPr>
        <p:spPr>
          <a:xfrm>
            <a:off x="2767454" y="1872726"/>
            <a:ext cx="0" cy="641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4"/>
          <p:cNvCxnSpPr/>
          <p:nvPr/>
        </p:nvCxnSpPr>
        <p:spPr>
          <a:xfrm flipV="1">
            <a:off x="2775283" y="2370267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15"/>
          <p:cNvCxnSpPr/>
          <p:nvPr/>
        </p:nvCxnSpPr>
        <p:spPr>
          <a:xfrm flipV="1">
            <a:off x="2775282" y="2007197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16"/>
          <p:cNvCxnSpPr/>
          <p:nvPr/>
        </p:nvCxnSpPr>
        <p:spPr>
          <a:xfrm>
            <a:off x="3143971" y="2370266"/>
            <a:ext cx="0" cy="3316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18"/>
          <p:cNvCxnSpPr/>
          <p:nvPr/>
        </p:nvCxnSpPr>
        <p:spPr>
          <a:xfrm flipV="1">
            <a:off x="2936647" y="2692997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19"/>
          <p:cNvCxnSpPr/>
          <p:nvPr/>
        </p:nvCxnSpPr>
        <p:spPr>
          <a:xfrm>
            <a:off x="3135007" y="1675501"/>
            <a:ext cx="0" cy="3316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0"/>
          <p:cNvCxnSpPr/>
          <p:nvPr/>
        </p:nvCxnSpPr>
        <p:spPr>
          <a:xfrm flipV="1">
            <a:off x="3156283" y="1675503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1"/>
          <p:cNvSpPr/>
          <p:nvPr/>
        </p:nvSpPr>
        <p:spPr>
          <a:xfrm>
            <a:off x="3560830" y="1321396"/>
            <a:ext cx="2227730" cy="815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2"/>
          <p:cNvSpPr txBox="1"/>
          <p:nvPr/>
        </p:nvSpPr>
        <p:spPr>
          <a:xfrm>
            <a:off x="3656538" y="1415527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Charge preamplifier</a:t>
            </a:r>
          </a:p>
          <a:p>
            <a:pPr algn="ctr"/>
            <a:r>
              <a:rPr lang="en-US" sz="1800" dirty="0" smtClean="0"/>
              <a:t>(ideal)</a:t>
            </a:r>
            <a:endParaRPr lang="en-US" sz="1800" dirty="0"/>
          </a:p>
        </p:txBody>
      </p:sp>
      <p:cxnSp>
        <p:nvCxnSpPr>
          <p:cNvPr id="28" name="Connettore 1 23"/>
          <p:cNvCxnSpPr/>
          <p:nvPr/>
        </p:nvCxnSpPr>
        <p:spPr>
          <a:xfrm flipV="1">
            <a:off x="5782942" y="1693432"/>
            <a:ext cx="360000" cy="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4"/>
          <p:cNvSpPr/>
          <p:nvPr/>
        </p:nvSpPr>
        <p:spPr>
          <a:xfrm>
            <a:off x="6160595" y="1312431"/>
            <a:ext cx="1981200" cy="815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sellaDiTesto 25"/>
          <p:cNvSpPr txBox="1"/>
          <p:nvPr/>
        </p:nvSpPr>
        <p:spPr>
          <a:xfrm>
            <a:off x="6262395" y="1379668"/>
            <a:ext cx="1967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Shaping amplifier</a:t>
            </a:r>
          </a:p>
          <a:p>
            <a:pPr algn="ctr"/>
            <a:r>
              <a:rPr lang="en-US" sz="1800" dirty="0" smtClean="0"/>
              <a:t>(CR-(RC)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ideal)</a:t>
            </a:r>
            <a:endParaRPr lang="en-US" sz="1800" dirty="0"/>
          </a:p>
        </p:txBody>
      </p:sp>
      <p:cxnSp>
        <p:nvCxnSpPr>
          <p:cNvPr id="31" name="Connettore 2 27"/>
          <p:cNvCxnSpPr/>
          <p:nvPr/>
        </p:nvCxnSpPr>
        <p:spPr>
          <a:xfrm flipH="1" flipV="1">
            <a:off x="3247065" y="2311997"/>
            <a:ext cx="497542" cy="268941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28"/>
          <p:cNvSpPr txBox="1"/>
          <p:nvPr/>
        </p:nvSpPr>
        <p:spPr>
          <a:xfrm>
            <a:off x="3787526" y="2487682"/>
            <a:ext cx="1470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(NMOS, PMOS)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5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9527422"/>
              </p:ext>
            </p:extLst>
          </p:nvPr>
        </p:nvGraphicFramePr>
        <p:xfrm>
          <a:off x="5791200" y="4038600"/>
          <a:ext cx="28956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995878"/>
                <a:gridCol w="9853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Layer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Rs (</a:t>
                      </a:r>
                      <a:r>
                        <a:rPr lang="en-US" sz="1800" dirty="0" smtClean="0">
                          <a:latin typeface="Symbol" pitchFamily="18" charset="2"/>
                        </a:rPr>
                        <a:t>W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Cd (pF)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52.6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67.5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22C58C31-5CB3-404A-8324-0ECC24C268B6}" type="slidenum">
              <a:rPr lang="it-IT" sz="1000" smtClean="0">
                <a:solidFill>
                  <a:srgbClr val="669933"/>
                </a:solidFill>
              </a:rPr>
              <a:pPr/>
              <a:t>4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6147" name="Rectangle 1026"/>
          <p:cNvSpPr>
            <a:spLocks noGrp="1" noChangeAspect="1" noChangeArrowheads="1"/>
          </p:cNvSpPr>
          <p:nvPr>
            <p:ph type="title"/>
          </p:nvPr>
        </p:nvSpPr>
        <p:spPr>
          <a:xfrm>
            <a:off x="838200" y="152400"/>
            <a:ext cx="6934200" cy="533400"/>
          </a:xfrm>
        </p:spPr>
        <p:txBody>
          <a:bodyPr/>
          <a:lstStyle/>
          <a:p>
            <a:r>
              <a:rPr lang="en-US" dirty="0" smtClean="0"/>
              <a:t>Optimization of input MOSFET</a:t>
            </a:r>
            <a:endParaRPr lang="it-IT" dirty="0" smtClean="0"/>
          </a:p>
        </p:txBody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01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solidFill>
                  <a:srgbClr val="416220"/>
                </a:solidFill>
              </a:rPr>
              <a:t>ENC estimation for different sizes of input MOSFET</a:t>
            </a:r>
          </a:p>
          <a:p>
            <a:pPr>
              <a:lnSpc>
                <a:spcPct val="80000"/>
              </a:lnSpc>
            </a:pPr>
            <a:endParaRPr lang="en-GB" sz="1800" dirty="0" smtClean="0">
              <a:solidFill>
                <a:srgbClr val="41622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800" dirty="0" smtClean="0">
                <a:solidFill>
                  <a:srgbClr val="416220"/>
                </a:solidFill>
              </a:rPr>
              <a:t>Example: Layer 5, NMOS, </a:t>
            </a:r>
            <a:r>
              <a:rPr lang="en-GB" sz="1800" dirty="0" err="1" smtClean="0">
                <a:solidFill>
                  <a:srgbClr val="416220"/>
                </a:solidFill>
              </a:rPr>
              <a:t>I</a:t>
            </a:r>
            <a:r>
              <a:rPr lang="en-GB" sz="1600" dirty="0" err="1" smtClean="0">
                <a:solidFill>
                  <a:srgbClr val="416220"/>
                </a:solidFill>
              </a:rPr>
              <a:t>bias</a:t>
            </a:r>
            <a:r>
              <a:rPr lang="en-GB" sz="1800" dirty="0" smtClean="0">
                <a:solidFill>
                  <a:srgbClr val="416220"/>
                </a:solidFill>
              </a:rPr>
              <a:t>=500µA, T</a:t>
            </a:r>
            <a:r>
              <a:rPr lang="en-GB" sz="1600" dirty="0" smtClean="0">
                <a:solidFill>
                  <a:srgbClr val="416220"/>
                </a:solidFill>
              </a:rPr>
              <a:t>P</a:t>
            </a:r>
            <a:r>
              <a:rPr lang="en-GB" sz="1800" dirty="0" smtClean="0">
                <a:solidFill>
                  <a:srgbClr val="416220"/>
                </a:solidFill>
              </a:rPr>
              <a:t>=1µs</a:t>
            </a:r>
            <a:endParaRPr lang="en-GB" dirty="0" smtClean="0">
              <a:solidFill>
                <a:srgbClr val="41622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05000"/>
            <a:ext cx="8615175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7973C41A-6F4B-41AA-A941-6F65E34F1798}" type="slidenum">
              <a:rPr lang="it-IT" sz="1000" smtClean="0">
                <a:solidFill>
                  <a:srgbClr val="669933"/>
                </a:solidFill>
              </a:rPr>
              <a:pPr/>
              <a:t>5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7171" name="Rectangle 3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of input MOSFET current</a:t>
            </a:r>
            <a:endParaRPr lang="en-GB" dirty="0" smtClean="0"/>
          </a:p>
        </p:txBody>
      </p:sp>
      <p:pic>
        <p:nvPicPr>
          <p:cNvPr id="6" name="Picture 94" descr="Comp_L5_ENC_FET_total_Ibia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2438400"/>
            <a:ext cx="4419600" cy="3657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838200"/>
            <a:ext cx="4267199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1800" dirty="0" smtClean="0">
                <a:solidFill>
                  <a:srgbClr val="416220"/>
                </a:solidFill>
              </a:rPr>
              <a:t>ENC estimation for different Ibias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Layer 5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TP=1µs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NMOS 	W=9mm, L=250nm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PMOS  	W=7mm, L=150mm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sz="1600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dirty="0" smtClean="0">
              <a:solidFill>
                <a:srgbClr val="416220"/>
              </a:solidFill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4876801" y="838200"/>
            <a:ext cx="4267199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1800" dirty="0" smtClean="0">
                <a:solidFill>
                  <a:srgbClr val="416220"/>
                </a:solidFill>
              </a:rPr>
              <a:t>ENC estimation for different Ibias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Layer 4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TP=0.5µs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NMOS 	W=9mm, L=250nm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GB" sz="1600" b="0" dirty="0" smtClean="0">
                <a:solidFill>
                  <a:srgbClr val="416220"/>
                </a:solidFill>
              </a:rPr>
              <a:t>PMOS  	W=7mm, L=150mm</a:t>
            </a:r>
          </a:p>
          <a:p>
            <a:pPr algn="l">
              <a:lnSpc>
                <a:spcPct val="80000"/>
              </a:lnSpc>
            </a:pPr>
            <a:endParaRPr lang="en-GB" sz="1600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dirty="0" smtClean="0">
              <a:solidFill>
                <a:srgbClr val="416220"/>
              </a:solidFill>
            </a:endParaRPr>
          </a:p>
        </p:txBody>
      </p:sp>
      <p:pic>
        <p:nvPicPr>
          <p:cNvPr id="8" name="Picture 7" descr="Comp_L4_ENC_FET_total_Ibia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2438400"/>
            <a:ext cx="4495800" cy="3695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BA0D7220-8319-495A-98D7-7141666926BB}" type="slidenum">
              <a:rPr lang="it-IT" sz="1000" smtClean="0">
                <a:solidFill>
                  <a:srgbClr val="669933"/>
                </a:solidFill>
              </a:rPr>
              <a:pPr/>
              <a:t>6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8195" name="Rectangle 3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Shaper study</a:t>
            </a:r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>
          <a:xfrm>
            <a:off x="381000" y="838200"/>
            <a:ext cx="8001000" cy="3276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marL="0" indent="0"/>
            <a:r>
              <a:rPr lang="en-GB" dirty="0" smtClean="0">
                <a:solidFill>
                  <a:srgbClr val="416220"/>
                </a:solidFill>
              </a:rPr>
              <a:t>Types of the shaper:			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Real-pole shaper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Complex-pole shaper</a:t>
            </a:r>
          </a:p>
          <a:p>
            <a:pPr lvl="1"/>
            <a:endParaRPr lang="en-GB" dirty="0">
              <a:solidFill>
                <a:srgbClr val="416220"/>
              </a:solidFill>
            </a:endParaRPr>
          </a:p>
          <a:p>
            <a:pPr marL="0" indent="0"/>
            <a:r>
              <a:rPr lang="en-GB" u="sng" dirty="0" smtClean="0">
                <a:solidFill>
                  <a:srgbClr val="C00000"/>
                </a:solidFill>
              </a:rPr>
              <a:t>Compared with the same </a:t>
            </a:r>
          </a:p>
          <a:p>
            <a:pPr marL="0" indent="0"/>
            <a:r>
              <a:rPr lang="en-GB" u="sng" dirty="0" smtClean="0">
                <a:solidFill>
                  <a:srgbClr val="C00000"/>
                </a:solidFill>
              </a:rPr>
              <a:t>detection efficiency</a:t>
            </a:r>
          </a:p>
          <a:p>
            <a:pPr marL="0" indent="0"/>
            <a:r>
              <a:rPr lang="en-GB" dirty="0" smtClean="0">
                <a:solidFill>
                  <a:srgbClr val="C00000"/>
                </a:solidFill>
              </a:rPr>
              <a:t>(constant </a:t>
            </a:r>
            <a:r>
              <a:rPr lang="en-GB" dirty="0" err="1" smtClean="0">
                <a:solidFill>
                  <a:srgbClr val="C00000"/>
                </a:solidFill>
              </a:rPr>
              <a:t>Tw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pPr marL="0" indent="0"/>
            <a:r>
              <a:rPr lang="en-GB" dirty="0" smtClean="0">
                <a:solidFill>
                  <a:srgbClr val="416220"/>
                </a:solidFill>
              </a:rPr>
              <a:t>		</a:t>
            </a:r>
          </a:p>
          <a:p>
            <a:pPr lvl="1"/>
            <a:endParaRPr lang="en-GB" dirty="0">
              <a:solidFill>
                <a:srgbClr val="416220"/>
              </a:solidFill>
            </a:endParaRP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Peaking time of the Real shaper</a:t>
            </a:r>
          </a:p>
          <a:p>
            <a:pPr lvl="1"/>
            <a:endParaRPr lang="en-GB" dirty="0" smtClean="0">
              <a:solidFill>
                <a:srgbClr val="416220"/>
              </a:solidFill>
            </a:endParaRPr>
          </a:p>
          <a:p>
            <a:pPr lvl="1"/>
            <a:endParaRPr lang="en-GB" dirty="0" smtClean="0">
              <a:solidFill>
                <a:srgbClr val="416220"/>
              </a:solidFill>
            </a:endParaRP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Peaking time of the Complex shaper</a:t>
            </a:r>
          </a:p>
          <a:p>
            <a:pPr lvl="1"/>
            <a:endParaRPr lang="en-GB" dirty="0" smtClean="0">
              <a:solidFill>
                <a:srgbClr val="41622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1767296"/>
              </p:ext>
            </p:extLst>
          </p:nvPr>
        </p:nvGraphicFramePr>
        <p:xfrm>
          <a:off x="2133600" y="4495800"/>
          <a:ext cx="6783662" cy="67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8975"/>
                <a:gridCol w="602995"/>
                <a:gridCol w="602992"/>
                <a:gridCol w="678366"/>
                <a:gridCol w="678366"/>
                <a:gridCol w="602992"/>
                <a:gridCol w="602992"/>
                <a:gridCol w="602992"/>
                <a:gridCol w="602992"/>
              </a:tblGrid>
              <a:tr h="330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Order of the Shaper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RU-6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RU-7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RU-8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RU-9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Peaking time(µs)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2.26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3.11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84218184"/>
              </p:ext>
            </p:extLst>
          </p:nvPr>
        </p:nvGraphicFramePr>
        <p:xfrm>
          <a:off x="2133598" y="5715000"/>
          <a:ext cx="6781802" cy="60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2211"/>
                <a:gridCol w="744347"/>
                <a:gridCol w="661639"/>
                <a:gridCol w="744344"/>
                <a:gridCol w="744344"/>
                <a:gridCol w="661639"/>
                <a:gridCol w="661639"/>
                <a:gridCol w="661639"/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Order of the Shaper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CU-3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CU-6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CU-9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Peaking time(µs)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2.15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2.54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3.15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3.62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685800"/>
            <a:ext cx="5143502" cy="342900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943600" y="1143000"/>
            <a:ext cx="137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000" dirty="0" smtClean="0">
                <a:solidFill>
                  <a:schemeClr val="accent6"/>
                </a:solidFill>
              </a:rPr>
              <a:t>2° </a:t>
            </a:r>
            <a:r>
              <a:rPr lang="it-IT" sz="2000" dirty="0" err="1" smtClean="0">
                <a:solidFill>
                  <a:schemeClr val="accent6"/>
                </a:solidFill>
              </a:rPr>
              <a:t>order</a:t>
            </a:r>
            <a:endParaRPr lang="it-IT" sz="2000" dirty="0" smtClean="0">
              <a:solidFill>
                <a:schemeClr val="accent6"/>
              </a:solidFill>
            </a:endParaRPr>
          </a:p>
          <a:p>
            <a:pPr algn="l"/>
            <a:endParaRPr lang="it-IT" sz="2000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6248400" y="1905000"/>
            <a:ext cx="1059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sz="1800" dirty="0" smtClean="0">
                <a:solidFill>
                  <a:srgbClr val="669933"/>
                </a:solidFill>
              </a:rPr>
              <a:t>5° </a:t>
            </a:r>
            <a:r>
              <a:rPr lang="it-IT" sz="1800" dirty="0" err="1" smtClean="0">
                <a:solidFill>
                  <a:srgbClr val="669933"/>
                </a:solidFill>
              </a:rPr>
              <a:t>order</a:t>
            </a:r>
            <a:endParaRPr lang="it-IT" sz="1800" dirty="0">
              <a:solidFill>
                <a:srgbClr val="669933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 bwMode="auto">
          <a:xfrm flipH="1" flipV="1">
            <a:off x="5181600" y="1295400"/>
            <a:ext cx="762000" cy="76200"/>
          </a:xfrm>
          <a:prstGeom prst="straightConnector1">
            <a:avLst/>
          </a:prstGeom>
          <a:noFill/>
          <a:ln w="28575">
            <a:solidFill>
              <a:schemeClr val="accent6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ttore 2 12"/>
          <p:cNvCxnSpPr/>
          <p:nvPr/>
        </p:nvCxnSpPr>
        <p:spPr bwMode="auto">
          <a:xfrm flipH="1">
            <a:off x="5562600" y="2057400"/>
            <a:ext cx="685800" cy="228600"/>
          </a:xfrm>
          <a:prstGeom prst="straightConnector1">
            <a:avLst/>
          </a:prstGeom>
          <a:noFill/>
          <a:ln w="28575">
            <a:solidFill>
              <a:srgbClr val="669933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941E0F5F-8EF9-498C-96C2-27474D94E880}" type="slidenum">
              <a:rPr lang="it-IT" sz="1000" smtClean="0">
                <a:solidFill>
                  <a:srgbClr val="669933"/>
                </a:solidFill>
              </a:rPr>
              <a:pPr/>
              <a:t>7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9219" name="Rectangle 4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Noise performance of the considered Shapers</a:t>
            </a:r>
            <a:endParaRPr lang="it-IT" dirty="0" smtClean="0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>
          <a:xfrm>
            <a:off x="1642136" y="5105401"/>
            <a:ext cx="7273264" cy="14477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/>
            <a:r>
              <a:rPr lang="en-GB" dirty="0" smtClean="0">
                <a:solidFill>
                  <a:srgbClr val="416220"/>
                </a:solidFill>
              </a:rPr>
              <a:t>Increasing the order after 5 is not useful.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The performance of both types are quite similar with a small advantage for the complex-pole shaper</a:t>
            </a:r>
          </a:p>
          <a:p>
            <a:pPr marL="0" indent="0"/>
            <a:endParaRPr lang="en-GB" dirty="0" smtClean="0">
              <a:solidFill>
                <a:srgbClr val="41622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344" y="838200"/>
            <a:ext cx="6103056" cy="4191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05601" y="1044172"/>
            <a:ext cx="2438400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1800" dirty="0" smtClean="0">
                <a:solidFill>
                  <a:srgbClr val="416220"/>
                </a:solidFill>
              </a:rPr>
              <a:t>Layer 5</a:t>
            </a:r>
          </a:p>
          <a:p>
            <a:pPr algn="l">
              <a:lnSpc>
                <a:spcPct val="80000"/>
              </a:lnSpc>
            </a:pPr>
            <a:r>
              <a:rPr lang="en-GB" sz="1800" dirty="0" smtClean="0">
                <a:solidFill>
                  <a:srgbClr val="416220"/>
                </a:solidFill>
              </a:rPr>
              <a:t>NMOS:	W=9mm 	L=250nm</a:t>
            </a:r>
          </a:p>
          <a:p>
            <a:pPr algn="l">
              <a:lnSpc>
                <a:spcPct val="80000"/>
              </a:lnSpc>
            </a:pPr>
            <a:endParaRPr lang="en-GB" sz="1800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</a:pPr>
            <a:endParaRPr lang="en-GB" sz="1800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sz="1800" dirty="0" smtClean="0">
              <a:solidFill>
                <a:srgbClr val="416220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endParaRPr lang="en-GB" sz="1800" dirty="0" smtClean="0">
              <a:solidFill>
                <a:srgbClr val="41622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Readout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C3DD51-5CC7-4627-AE37-5FC8FBA9D19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63436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8"/>
          <p:cNvSpPr txBox="1">
            <a:spLocks noChangeArrowheads="1"/>
          </p:cNvSpPr>
          <p:nvPr/>
        </p:nvSpPr>
        <p:spPr>
          <a:xfrm>
            <a:off x="304800" y="685800"/>
            <a:ext cx="5257800" cy="60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>
              <a:buNone/>
            </a:pPr>
            <a:r>
              <a:rPr lang="en-GB" sz="1800" dirty="0" smtClean="0">
                <a:solidFill>
                  <a:srgbClr val="416220"/>
                </a:solidFill>
              </a:rPr>
              <a:t>First pole of the shaper implemented in the preamplifier </a:t>
            </a:r>
          </a:p>
          <a:p>
            <a:pPr marL="0" indent="0"/>
            <a:endParaRPr lang="en-GB" sz="1800" dirty="0" smtClean="0">
              <a:solidFill>
                <a:srgbClr val="41622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 bwMode="auto">
          <a:xfrm>
            <a:off x="1447800" y="1295400"/>
            <a:ext cx="381000" cy="457200"/>
          </a:xfrm>
          <a:prstGeom prst="straightConnector1">
            <a:avLst/>
          </a:prstGeom>
          <a:noFill/>
          <a:ln w="28575">
            <a:solidFill>
              <a:srgbClr val="339966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18"/>
          <p:cNvSpPr txBox="1">
            <a:spLocks noChangeArrowheads="1"/>
          </p:cNvSpPr>
          <p:nvPr/>
        </p:nvSpPr>
        <p:spPr>
          <a:xfrm>
            <a:off x="228600" y="4191000"/>
            <a:ext cx="8763000" cy="2286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>
              <a:buNone/>
            </a:pPr>
            <a:r>
              <a:rPr lang="en-GB" sz="1800" dirty="0" smtClean="0">
                <a:solidFill>
                  <a:srgbClr val="416220"/>
                </a:solidFill>
              </a:rPr>
              <a:t>Advantages:</a:t>
            </a:r>
          </a:p>
          <a:p>
            <a:pPr lvl="2">
              <a:buNone/>
            </a:pPr>
            <a:r>
              <a:rPr lang="en-GB" sz="1600" dirty="0" smtClean="0">
                <a:solidFill>
                  <a:srgbClr val="416220"/>
                </a:solidFill>
              </a:rPr>
              <a:t>Simple architecture (area, power)</a:t>
            </a:r>
          </a:p>
          <a:p>
            <a:pPr lvl="2">
              <a:buNone/>
            </a:pPr>
            <a:r>
              <a:rPr lang="en-GB" sz="1600" dirty="0" smtClean="0">
                <a:solidFill>
                  <a:srgbClr val="416220"/>
                </a:solidFill>
              </a:rPr>
              <a:t>High sensitivity</a:t>
            </a:r>
            <a:r>
              <a:rPr lang="en-GB" sz="1600" dirty="0" smtClean="0">
                <a:solidFill>
                  <a:srgbClr val="416220"/>
                </a:solidFill>
              </a:rPr>
              <a:t> (1/</a:t>
            </a:r>
            <a:r>
              <a:rPr lang="en-GB" sz="1600" dirty="0" err="1" smtClean="0">
                <a:solidFill>
                  <a:srgbClr val="416220"/>
                </a:solidFill>
              </a:rPr>
              <a:t>Cf</a:t>
            </a:r>
            <a:r>
              <a:rPr lang="en-GB" sz="1600" dirty="0" smtClean="0">
                <a:solidFill>
                  <a:srgbClr val="416220"/>
                </a:solidFill>
              </a:rPr>
              <a:t>) in </a:t>
            </a:r>
            <a:r>
              <a:rPr lang="en-GB" sz="1600" dirty="0" smtClean="0">
                <a:solidFill>
                  <a:srgbClr val="416220"/>
                </a:solidFill>
              </a:rPr>
              <a:t>the charge preamplifier (no pile-up at the PRE output)</a:t>
            </a:r>
          </a:p>
          <a:p>
            <a:pPr lvl="2">
              <a:buNone/>
            </a:pPr>
            <a:r>
              <a:rPr lang="en-GB" sz="1600" dirty="0" smtClean="0">
                <a:solidFill>
                  <a:srgbClr val="416220"/>
                </a:solidFill>
              </a:rPr>
              <a:t>Leakage current of detector intrinsically discharged</a:t>
            </a:r>
          </a:p>
          <a:p>
            <a:pPr lvl="2">
              <a:buNone/>
            </a:pPr>
            <a:r>
              <a:rPr lang="en-GB" sz="1600" dirty="0" smtClean="0">
                <a:solidFill>
                  <a:srgbClr val="416220"/>
                </a:solidFill>
              </a:rPr>
              <a:t>			</a:t>
            </a:r>
            <a:r>
              <a:rPr lang="en-GB" sz="1800" dirty="0" smtClean="0">
                <a:solidFill>
                  <a:srgbClr val="C00000"/>
                </a:solidFill>
              </a:rPr>
              <a:t>Drawback:</a:t>
            </a:r>
            <a:endParaRPr lang="en-GB" sz="1600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GB" sz="1600" dirty="0" smtClean="0">
                <a:solidFill>
                  <a:srgbClr val="C00000"/>
                </a:solidFill>
              </a:rPr>
              <a:t>			Noise of the </a:t>
            </a:r>
            <a:r>
              <a:rPr lang="en-GB" sz="1600" dirty="0" err="1" smtClean="0">
                <a:solidFill>
                  <a:srgbClr val="C00000"/>
                </a:solidFill>
              </a:rPr>
              <a:t>Rf</a:t>
            </a:r>
            <a:endParaRPr lang="en-GB" sz="1600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GB" sz="1800" dirty="0" smtClean="0">
              <a:solidFill>
                <a:srgbClr val="416220"/>
              </a:solidFill>
            </a:endParaRPr>
          </a:p>
          <a:p>
            <a:pPr marL="0" indent="0"/>
            <a:endParaRPr lang="en-GB" sz="1800" dirty="0" smtClean="0">
              <a:solidFill>
                <a:srgbClr val="416220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 bwMode="auto">
          <a:xfrm flipH="1">
            <a:off x="5638800" y="1295400"/>
            <a:ext cx="1447800" cy="1066800"/>
          </a:xfrm>
          <a:prstGeom prst="straightConnector1">
            <a:avLst/>
          </a:prstGeom>
          <a:noFill/>
          <a:ln w="28575">
            <a:solidFill>
              <a:schemeClr val="tx1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8"/>
          <p:cNvSpPr txBox="1">
            <a:spLocks noChangeArrowheads="1"/>
          </p:cNvSpPr>
          <p:nvPr/>
        </p:nvSpPr>
        <p:spPr>
          <a:xfrm>
            <a:off x="5943600" y="838200"/>
            <a:ext cx="3352800" cy="60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lvl="1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Complex or real poles</a:t>
            </a:r>
          </a:p>
          <a:p>
            <a:pPr marL="0" indent="0"/>
            <a:endParaRPr lang="en-GB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rgbClr val="49695D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rgbClr val="49695D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rgbClr val="49695D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rgbClr val="49695D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rgbClr val="49695D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rgbClr val="49695D"/>
                </a:solidFill>
                <a:latin typeface="Arial" charset="0"/>
              </a:defRPr>
            </a:lvl9pPr>
          </a:lstStyle>
          <a:p>
            <a:fld id="{F93F4EFA-3FEB-446E-9074-B5D986423DF6}" type="slidenum">
              <a:rPr lang="it-IT" sz="1000" smtClean="0">
                <a:solidFill>
                  <a:srgbClr val="669933"/>
                </a:solidFill>
              </a:rPr>
              <a:pPr/>
              <a:t>9</a:t>
            </a:fld>
            <a:endParaRPr lang="it-IT" sz="1000" smtClean="0">
              <a:solidFill>
                <a:srgbClr val="669933"/>
              </a:solidFill>
            </a:endParaRPr>
          </a:p>
        </p:txBody>
      </p:sp>
      <p:sp>
        <p:nvSpPr>
          <p:cNvPr id="10243" name="Rectangle 2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685800" y="152400"/>
            <a:ext cx="6934200" cy="609600"/>
          </a:xfrm>
        </p:spPr>
        <p:txBody>
          <a:bodyPr/>
          <a:lstStyle/>
          <a:p>
            <a:r>
              <a:rPr lang="en-GB" dirty="0" smtClean="0"/>
              <a:t>Charge Pre-Amplifier </a:t>
            </a:r>
          </a:p>
        </p:txBody>
      </p:sp>
      <p:sp>
        <p:nvSpPr>
          <p:cNvPr id="17" name="Rectangle 18"/>
          <p:cNvSpPr txBox="1">
            <a:spLocks noChangeArrowheads="1"/>
          </p:cNvSpPr>
          <p:nvPr/>
        </p:nvSpPr>
        <p:spPr>
          <a:xfrm>
            <a:off x="685800" y="838200"/>
            <a:ext cx="8001000" cy="5334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defRPr sz="2000">
                <a:solidFill>
                  <a:srgbClr val="66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§"/>
              <a:defRPr sz="2000">
                <a:solidFill>
                  <a:srgbClr val="66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>
                <a:solidFill>
                  <a:srgbClr val="66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>
                <a:solidFill>
                  <a:srgbClr val="66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inion Web" pitchFamily="18" charset="0"/>
              </a:defRPr>
            </a:lvl9pPr>
          </a:lstStyle>
          <a:p>
            <a:pPr marL="0" indent="0"/>
            <a:r>
              <a:rPr lang="en-GB" dirty="0" smtClean="0">
                <a:solidFill>
                  <a:srgbClr val="416220"/>
                </a:solidFill>
              </a:rPr>
              <a:t>Types of the preamplifier:			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NMOS was selected as input FET</a:t>
            </a: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Two charge Pre-amplifier were designed and compared</a:t>
            </a:r>
          </a:p>
          <a:p>
            <a:pPr lvl="2"/>
            <a:r>
              <a:rPr lang="en-GB" sz="1600" dirty="0" smtClean="0">
                <a:solidFill>
                  <a:srgbClr val="416220"/>
                </a:solidFill>
              </a:rPr>
              <a:t>3-stages amplifiers</a:t>
            </a:r>
          </a:p>
          <a:p>
            <a:pPr lvl="2"/>
            <a:r>
              <a:rPr lang="en-GB" sz="1600" dirty="0" smtClean="0">
                <a:solidFill>
                  <a:srgbClr val="416220"/>
                </a:solidFill>
              </a:rPr>
              <a:t>Folded-</a:t>
            </a:r>
            <a:r>
              <a:rPr lang="en-GB" sz="1600" dirty="0" err="1" smtClean="0">
                <a:solidFill>
                  <a:srgbClr val="416220"/>
                </a:solidFill>
              </a:rPr>
              <a:t>cascode</a:t>
            </a:r>
            <a:r>
              <a:rPr lang="en-GB" sz="1600" dirty="0" smtClean="0">
                <a:solidFill>
                  <a:srgbClr val="416220"/>
                </a:solidFill>
              </a:rPr>
              <a:t> </a:t>
            </a:r>
            <a:r>
              <a:rPr lang="en-GB" sz="1600" dirty="0" smtClean="0">
                <a:solidFill>
                  <a:srgbClr val="416220"/>
                </a:solidFill>
              </a:rPr>
              <a:t>architecture</a:t>
            </a:r>
            <a:endParaRPr lang="en-GB" sz="1600" dirty="0" smtClean="0">
              <a:solidFill>
                <a:srgbClr val="416220"/>
              </a:solidFill>
            </a:endParaRPr>
          </a:p>
          <a:p>
            <a:pPr lvl="1"/>
            <a:endParaRPr lang="en-GB" dirty="0" smtClean="0">
              <a:solidFill>
                <a:srgbClr val="416220"/>
              </a:solidFill>
            </a:endParaRPr>
          </a:p>
          <a:p>
            <a:pPr lvl="1"/>
            <a:r>
              <a:rPr lang="en-GB" dirty="0" smtClean="0">
                <a:solidFill>
                  <a:srgbClr val="416220"/>
                </a:solidFill>
              </a:rPr>
              <a:t>The results show better performance of 3-stage amplifier</a:t>
            </a:r>
            <a:endParaRPr lang="en-GB" dirty="0">
              <a:solidFill>
                <a:srgbClr val="416220"/>
              </a:solidFill>
            </a:endParaRPr>
          </a:p>
          <a:p>
            <a:pPr marL="0" indent="0"/>
            <a:endParaRPr lang="en-GB" dirty="0" smtClean="0">
              <a:solidFill>
                <a:srgbClr val="416220"/>
              </a:solidFill>
            </a:endParaRPr>
          </a:p>
          <a:p>
            <a:pPr marL="0" indent="0"/>
            <a:endParaRPr lang="en-GB" dirty="0" smtClean="0">
              <a:solidFill>
                <a:srgbClr val="416220"/>
              </a:solidFill>
            </a:endParaRPr>
          </a:p>
          <a:p>
            <a:pPr marL="0" indent="0"/>
            <a:endParaRPr lang="en-GB" dirty="0">
              <a:solidFill>
                <a:srgbClr val="416220"/>
              </a:solidFill>
            </a:endParaRPr>
          </a:p>
          <a:p>
            <a:pPr marL="0" indent="0"/>
            <a:endParaRPr lang="en-GB" dirty="0" smtClean="0">
              <a:solidFill>
                <a:srgbClr val="41622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9992716"/>
              </p:ext>
            </p:extLst>
          </p:nvPr>
        </p:nvGraphicFramePr>
        <p:xfrm>
          <a:off x="1141140" y="3352800"/>
          <a:ext cx="7164660" cy="2802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0367"/>
                <a:gridCol w="1432932"/>
                <a:gridCol w="1751361"/>
              </a:tblGrid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Specification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3-stage CPA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Folded-cascode CPA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DC gain (dB)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82.8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BW (MHz)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6.95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17.5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PM (</a:t>
                      </a:r>
                      <a:r>
                        <a:rPr lang="en-US" sz="1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Deg</a:t>
                      </a: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Rise time (ns)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28.7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17.56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Slew rate (V/µs)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4.45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7.96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Dynamic range (MIP)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Output voltage peak from DC level (mV) @ 15MIP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290</a:t>
                      </a:r>
                      <a:endParaRPr lang="it-IT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261</a:t>
                      </a:r>
                      <a:endParaRPr lang="it-IT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5257800" y="3581400"/>
            <a:ext cx="1143000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smtClean="0">
              <a:ln>
                <a:noFill/>
              </a:ln>
              <a:solidFill>
                <a:srgbClr val="49695D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200" b="1" i="0" u="none" strike="noStrike" cap="none" normalizeH="0" baseline="0" smtClean="0">
            <a:ln>
              <a:noFill/>
            </a:ln>
            <a:solidFill>
              <a:srgbClr val="49695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6606</TotalTime>
  <Words>633</Words>
  <Application>Microsoft Office PowerPoint</Application>
  <PresentationFormat>On-screen Show (4:3)</PresentationFormat>
  <Paragraphs>276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Struttura predefinita</vt:lpstr>
      <vt:lpstr>Documento</vt:lpstr>
      <vt:lpstr>Slide 1</vt:lpstr>
      <vt:lpstr>Table of Contents</vt:lpstr>
      <vt:lpstr>ENC estimation of input MOSFET</vt:lpstr>
      <vt:lpstr>Optimization of input MOSFET</vt:lpstr>
      <vt:lpstr>Optimization of input MOSFET current</vt:lpstr>
      <vt:lpstr>Shaper study</vt:lpstr>
      <vt:lpstr>Noise performance of the considered Shapers</vt:lpstr>
      <vt:lpstr>Readout architecture</vt:lpstr>
      <vt:lpstr>Charge Pre-Amplifier </vt:lpstr>
      <vt:lpstr>Charge Pre-Amplifier Dynamic Range</vt:lpstr>
      <vt:lpstr>Preliminary shaper architecture : CR – RC2</vt:lpstr>
      <vt:lpstr>Preliminary implementation of the complex-pole shaper</vt:lpstr>
      <vt:lpstr>Output preamp L5, 15 MIPs</vt:lpstr>
      <vt:lpstr>Power dissipation</vt:lpstr>
      <vt:lpstr>Noise evaluation of the circuit</vt:lpstr>
      <vt:lpstr>Analog FE efficiency simulation</vt:lpstr>
      <vt:lpstr>Conclusion and future activities</vt:lpstr>
    </vt:vector>
  </TitlesOfParts>
  <Company>siwa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simon</dc:creator>
  <cp:lastModifiedBy>Nome utente</cp:lastModifiedBy>
  <cp:revision>507</cp:revision>
  <cp:lastPrinted>2011-06-22T16:01:43Z</cp:lastPrinted>
  <dcterms:created xsi:type="dcterms:W3CDTF">2003-06-16T09:31:13Z</dcterms:created>
  <dcterms:modified xsi:type="dcterms:W3CDTF">2011-12-12T18:09:01Z</dcterms:modified>
</cp:coreProperties>
</file>