
<file path=[Content_Types].xml><?xml version="1.0" encoding="utf-8"?>
<Types xmlns="http://schemas.openxmlformats.org/package/2006/content-types">
  <Default Extension="pdf" ContentType="application/pdf"/>
  <Default Extension="rels" ContentType="application/vnd.openxmlformats-package.relationships+xml"/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Default Extension="xml" ContentType="application/xml"/>
  <Override PartName="/ppt/tableStyles.xml" ContentType="application/vnd.openxmlformats-officedocument.presentationml.tableStyles+xml"/>
  <Override PartName="/ppt/slideLayouts/slideLayout3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s/slide28.xml" ContentType="application/vnd.openxmlformats-officedocument.presentationml.slide+xml"/>
  <Override PartName="/ppt/slideLayouts/slideLayout42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25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9.xml" ContentType="application/vnd.openxmlformats-officedocument.presentationml.slideLayout+xml"/>
  <Override PartName="/docProps/core.xml" ContentType="application/vnd.openxmlformats-package.core-properties+xml"/>
  <Override PartName="/ppt/slideLayouts/slideLayout3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1.xml" ContentType="application/vnd.openxmlformats-officedocument.presentationml.slideLayout+xml"/>
  <Default Extension="vml" ContentType="application/vnd.openxmlformats-officedocument.vmlDrawing"/>
  <Override PartName="/ppt/slides/slide20.xml" ContentType="application/vnd.openxmlformats-officedocument.presentationml.slide+xml"/>
  <Override PartName="/ppt/slideLayouts/slideLayout24.xml" ContentType="application/vnd.openxmlformats-officedocument.presentationml.slideLayout+xml"/>
  <Default Extension="emf" ContentType="image/x-emf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slideLayouts/slideLayout3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Default Extension="pict" ContentType="image/pict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37.xml" ContentType="application/vnd.openxmlformats-officedocument.presentationml.slideLayout+xml"/>
  <Override PartName="/ppt/embeddings/Microsoft_Equation2.bin" ContentType="application/vnd.openxmlformats-officedocument.oleObject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Layouts/slideLayout36.xml" ContentType="application/vnd.openxmlformats-officedocument.presentationml.slideLayout+xml"/>
  <Override PartName="/ppt/slideLayouts/slideLayout19.xml" ContentType="application/vnd.openxmlformats-officedocument.presentationml.slideLayout+xml"/>
  <Override PartName="/ppt/embeddings/Microsoft_Equation1.bin" ContentType="application/vnd.openxmlformats-officedocument.oleObject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Default Extension="jpeg" ContentType="image/jpeg"/>
  <Override PartName="/ppt/slideLayouts/slideLayout3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Masters/slideMaster3.xml" ContentType="application/vnd.openxmlformats-officedocument.presentationml.slideMaster+xml"/>
  <Default Extension="doc" ContentType="application/msword"/>
  <Override PartName="/ppt/slideLayouts/slideLayout3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Layouts/slideLayout43.xml" ContentType="application/vnd.openxmlformats-officedocument.presentationml.slideLayout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6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  <p:sldMasterId id="2147483660" r:id="rId2"/>
    <p:sldMasterId id="2147483672" r:id="rId3"/>
    <p:sldMasterId id="2147483696" r:id="rId4"/>
  </p:sldMasterIdLst>
  <p:notesMasterIdLst>
    <p:notesMasterId r:id="rId38"/>
  </p:notesMasterIdLst>
  <p:sldIdLst>
    <p:sldId id="284" r:id="rId5"/>
    <p:sldId id="285" r:id="rId6"/>
    <p:sldId id="306" r:id="rId7"/>
    <p:sldId id="302" r:id="rId8"/>
    <p:sldId id="303" r:id="rId9"/>
    <p:sldId id="322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7" r:id="rId25"/>
    <p:sldId id="308" r:id="rId26"/>
    <p:sldId id="310" r:id="rId27"/>
    <p:sldId id="315" r:id="rId28"/>
    <p:sldId id="316" r:id="rId29"/>
    <p:sldId id="317" r:id="rId30"/>
    <p:sldId id="318" r:id="rId31"/>
    <p:sldId id="320" r:id="rId32"/>
    <p:sldId id="300" r:id="rId33"/>
    <p:sldId id="282" r:id="rId34"/>
    <p:sldId id="271" r:id="rId35"/>
    <p:sldId id="305" r:id="rId36"/>
    <p:sldId id="321" r:id="rId37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00FF"/>
    <a:srgbClr val="DDDDDD"/>
    <a:srgbClr val="C85E0E"/>
    <a:srgbClr val="5F5F5F"/>
    <a:srgbClr val="33CC33"/>
    <a:srgbClr val="0000FF"/>
    <a:srgbClr val="FF0000"/>
    <a:srgbClr val="FFFF00"/>
    <a:srgbClr val="800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821" autoAdjust="0"/>
    <p:restoredTop sz="89527" autoAdjust="0"/>
  </p:normalViewPr>
  <p:slideViewPr>
    <p:cSldViewPr>
      <p:cViewPr>
        <p:scale>
          <a:sx n="100" d="100"/>
          <a:sy n="100" d="100"/>
        </p:scale>
        <p:origin x="-872" y="-136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slide" Target="slides/slide33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fld id="{DC957AE5-B43A-F940-AF91-FDBA44684A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00CD6-CE99-1F4E-92FD-A9AC53D518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BDCE2-10D5-834D-BCB6-A94AD9DC0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9801C-EF59-6F4A-AFAE-D3190035A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A6FCBB2-1D0F-1D4D-8433-F0BCABA497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0910915-6700-DF40-94DF-464976B866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84D0E42-C15F-1745-ABBD-EBFE7B3641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0596E51-F016-844E-94E9-96C6870497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49B6D91-B1CD-FF4D-91BB-87D33C26B8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CCFA896-FCC8-774F-9FF9-CAEA86EDCF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A7DD93D-4C70-4649-93BF-C4D65F504C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D2F4B9C-5CE2-AD48-BDBA-CB299DB962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98DC1-DF9C-044F-9DE1-C8EC66990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EB586BD-98AF-804D-B482-8EB390FB61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665273F-AD5E-6749-97C1-640C45E7B4B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243AEDF-3DAC-E249-96C7-C1F1C7902A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0778-A5BF-644D-AA59-1B644FA26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0778-A5BF-644D-AA59-1B644FA26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0778-A5BF-644D-AA59-1B644FA26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0778-A5BF-644D-AA59-1B644FA26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0778-A5BF-644D-AA59-1B644FA26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0778-A5BF-644D-AA59-1B644FA26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0778-A5BF-644D-AA59-1B644FA26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68BE8-7B7E-554A-A565-373B27E7DC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0778-A5BF-644D-AA59-1B644FA26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0778-A5BF-644D-AA59-1B644FA26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0778-A5BF-644D-AA59-1B644FA26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0778-A5BF-644D-AA59-1B644FA26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1B9EA-3AD6-8D46-A5C4-241D7A3D0E1B}" type="datetime1">
              <a:rPr lang="it-IT"/>
              <a:pPr>
                <a:defRPr/>
              </a:pPr>
              <a:t>12/15/11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4C6E3-7495-1944-89E5-4B19A2D6ED9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24EA4-6407-314F-8418-BBBCE0C2F8E5}" type="datetime1">
              <a:rPr lang="it-IT"/>
              <a:pPr>
                <a:defRPr/>
              </a:pPr>
              <a:t>12/15/11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FC2A8-1FDA-BF45-B12F-82B4B9097DB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20791-2F33-DF4B-87FA-9E4E9D9A3C31}" type="datetime1">
              <a:rPr lang="it-IT"/>
              <a:pPr>
                <a:defRPr/>
              </a:pPr>
              <a:t>12/15/11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B3930-7ED0-AA4E-834B-3DF12E35710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54963-7843-6B46-8304-5FB2119EF5AB}" type="datetime1">
              <a:rPr lang="it-IT"/>
              <a:pPr>
                <a:defRPr/>
              </a:pPr>
              <a:t>12/15/11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90096-73B3-8A40-B7E6-D67C30A0F7C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65303-35CE-BB45-B0CD-BF6B8657783E}" type="datetime1">
              <a:rPr lang="it-IT"/>
              <a:pPr>
                <a:defRPr/>
              </a:pPr>
              <a:t>12/15/11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F7EA0-FD55-1643-B13E-0B79E0B8FAE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52EA-1C1D-1845-B220-A0C18B040BC0}" type="datetime1">
              <a:rPr lang="it-IT"/>
              <a:pPr>
                <a:defRPr/>
              </a:pPr>
              <a:t>12/15/11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50941-616C-7F47-ABAB-3C37FD4CB30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E2D07-0004-C34B-B8A6-A6B74021B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010A9-FDA7-F84A-957B-09CFFB22C1E9}" type="datetime1">
              <a:rPr lang="it-IT"/>
              <a:pPr>
                <a:defRPr/>
              </a:pPr>
              <a:t>12/15/11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B002D-DD58-E04A-8DEE-4F5D95031A4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C6511-8E4E-244A-A1C9-6356153C654B}" type="datetime1">
              <a:rPr lang="it-IT"/>
              <a:pPr>
                <a:defRPr/>
              </a:pPr>
              <a:t>12/15/11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0A48E-C81F-FD4F-918B-AA8B3CB991A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9A087-E738-F241-A8A7-3608FDAE63E9}" type="datetime1">
              <a:rPr lang="it-IT"/>
              <a:pPr>
                <a:defRPr/>
              </a:pPr>
              <a:t>12/15/11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1128D-F1FF-7B44-92FA-58A7464B83E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83660-BBF0-8A4B-8DAC-80970077F5EC}" type="datetime1">
              <a:rPr lang="it-IT"/>
              <a:pPr>
                <a:defRPr/>
              </a:pPr>
              <a:t>12/15/11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8938A-D18F-584C-B261-D320BA5E199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44A66-1287-C542-B94A-69AF8A026046}" type="datetime1">
              <a:rPr lang="it-IT"/>
              <a:pPr>
                <a:defRPr/>
              </a:pPr>
              <a:t>12/15/11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B448B-C703-B347-9377-2450A2E2830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A4667-87A4-8740-874D-824262D3F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8C79A-7F63-EF45-8B7B-643DB39343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97FF4-98D5-E942-A0F5-6EE43E2DE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408C2-2F69-4D40-9808-8CCBCED6A1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752DB-9A7D-F84D-ABFE-B9CB54E881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fld id="{54B21FEA-CE58-754C-B325-46C44A680E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606AF1D-A9CD-284A-B6BF-29AA46E91D6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9440"/>
            <a:ext cx="8229600" cy="4776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5/29/11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60778-A5BF-644D-AA59-1B644FA26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1" charset="0"/>
              </a:defRPr>
            </a:lvl1pPr>
          </a:lstStyle>
          <a:p>
            <a:pPr>
              <a:defRPr/>
            </a:pPr>
            <a:fld id="{557D12CA-A2B7-C744-B94D-EE84A5B61ECD}" type="datetime1">
              <a:rPr lang="it-IT"/>
              <a:pPr>
                <a:defRPr/>
              </a:pPr>
              <a:t>12/15/11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" charset="0"/>
              </a:defRPr>
            </a:lvl1pPr>
          </a:lstStyle>
          <a:p>
            <a:pPr>
              <a:defRPr/>
            </a:pPr>
            <a:fld id="{7C0C50E0-20E5-584F-82F4-AEC53CF8D31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-1" charset="0"/>
        <a:buChar char="•"/>
        <a:defRPr sz="3200" kern="12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-1" charset="0"/>
        <a:buChar char="–"/>
        <a:defRPr sz="28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-1" charset="0"/>
        <a:buChar char="–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-1" charset="0"/>
        <a:buChar char="»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4.emf"/><Relationship Id="rId3" Type="http://schemas.openxmlformats.org/officeDocument/2006/relationships/image" Target="../media/image5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://arxiv.org/abs/1009.6178v3" TargetMode="Externa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4" Type="http://schemas.openxmlformats.org/officeDocument/2006/relationships/image" Target="../media/image59.jpeg"/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5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60.jpeg"/><Relationship Id="rId3" Type="http://schemas.openxmlformats.org/officeDocument/2006/relationships/image" Target="../media/image6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6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df"/><Relationship Id="rId3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Microsoft_Word_97_-_2004_Document3.doc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file://localhost/Users/susannaguiducci/Documents/MyDOCS/SuperB/Iniezione/SB_Inj_TABLES/INJ_Description_111215.xlsx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4.pdf"/><Relationship Id="rId5" Type="http://schemas.openxmlformats.org/officeDocument/2006/relationships/image" Target="../media/image5.png"/><Relationship Id="rId6" Type="http://schemas.openxmlformats.org/officeDocument/2006/relationships/image" Target="../media/image6.pdf"/><Relationship Id="rId7" Type="http://schemas.openxmlformats.org/officeDocument/2006/relationships/image" Target="../media/image7.png"/><Relationship Id="rId8" Type="http://schemas.openxmlformats.org/officeDocument/2006/relationships/image" Target="../media/image8.pdf"/><Relationship Id="rId9" Type="http://schemas.openxmlformats.org/officeDocument/2006/relationships/image" Target="../media/image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8.xml"/><Relationship Id="rId3" Type="http://schemas.openxmlformats.org/officeDocument/2006/relationships/oleObject" Target="../embeddings/Microsoft_Equation2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1"/>
            <a:ext cx="7772400" cy="1676399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Injection System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352800"/>
            <a:ext cx="7620000" cy="2514600"/>
          </a:xfrm>
        </p:spPr>
        <p:txBody>
          <a:bodyPr/>
          <a:lstStyle/>
          <a:p>
            <a:r>
              <a:rPr lang="en-US" sz="2800" i="1" dirty="0" smtClean="0">
                <a:solidFill>
                  <a:srgbClr val="000090"/>
                </a:solidFill>
              </a:rPr>
              <a:t>S. </a:t>
            </a:r>
            <a:r>
              <a:rPr lang="en-US" sz="2800" i="1" dirty="0" err="1" smtClean="0">
                <a:solidFill>
                  <a:srgbClr val="000090"/>
                </a:solidFill>
              </a:rPr>
              <a:t>Guiducci</a:t>
            </a:r>
            <a:endParaRPr lang="en-US" sz="2800" i="1" dirty="0" smtClean="0">
              <a:solidFill>
                <a:srgbClr val="000090"/>
              </a:solidFill>
            </a:endParaRPr>
          </a:p>
          <a:p>
            <a:r>
              <a:rPr lang="en-US" sz="2800" dirty="0" smtClean="0">
                <a:solidFill>
                  <a:srgbClr val="000090"/>
                </a:solidFill>
              </a:rPr>
              <a:t>for the Injection Team</a:t>
            </a:r>
          </a:p>
          <a:p>
            <a:r>
              <a:rPr lang="en-US" sz="2800" b="1" dirty="0" smtClean="0">
                <a:solidFill>
                  <a:srgbClr val="000090"/>
                </a:solidFill>
              </a:rPr>
              <a:t>2</a:t>
            </a:r>
            <a:r>
              <a:rPr lang="en-US" sz="2800" b="1" baseline="30000" dirty="0" smtClean="0">
                <a:solidFill>
                  <a:srgbClr val="000090"/>
                </a:solidFill>
              </a:rPr>
              <a:t>nd</a:t>
            </a:r>
            <a:r>
              <a:rPr lang="en-US" sz="2800" b="1" dirty="0" smtClean="0">
                <a:solidFill>
                  <a:srgbClr val="000090"/>
                </a:solidFill>
              </a:rPr>
              <a:t> </a:t>
            </a:r>
            <a:r>
              <a:rPr lang="en-US" sz="2800" b="1" dirty="0" err="1" smtClean="0">
                <a:solidFill>
                  <a:srgbClr val="000090"/>
                </a:solidFill>
              </a:rPr>
              <a:t>SuperB</a:t>
            </a:r>
            <a:r>
              <a:rPr lang="en-US" sz="2800" b="1" dirty="0" smtClean="0">
                <a:solidFill>
                  <a:srgbClr val="000090"/>
                </a:solidFill>
              </a:rPr>
              <a:t> Collaboration Meeting </a:t>
            </a:r>
          </a:p>
          <a:p>
            <a:r>
              <a:rPr lang="en-US" sz="2800" dirty="0" smtClean="0">
                <a:solidFill>
                  <a:srgbClr val="000090"/>
                </a:solidFill>
              </a:rPr>
              <a:t>LNF-INFN, </a:t>
            </a:r>
            <a:r>
              <a:rPr lang="en-US" sz="2800" dirty="0" err="1" smtClean="0">
                <a:solidFill>
                  <a:srgbClr val="000090"/>
                </a:solidFill>
              </a:rPr>
              <a:t>Frascati</a:t>
            </a:r>
            <a:r>
              <a:rPr lang="en-US" sz="2800" dirty="0" smtClean="0">
                <a:solidFill>
                  <a:srgbClr val="000090"/>
                </a:solidFill>
              </a:rPr>
              <a:t>, 15/12/2011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nobb_0_021"/>
          <p:cNvPicPr>
            <a:picLocks noChangeAspect="1" noChangeArrowheads="1"/>
          </p:cNvPicPr>
          <p:nvPr/>
        </p:nvPicPr>
        <p:blipFill>
          <a:blip r:embed="rId2"/>
          <a:srcRect l="4738"/>
          <a:stretch>
            <a:fillRect/>
          </a:stretch>
        </p:blipFill>
        <p:spPr bwMode="auto">
          <a:xfrm>
            <a:off x="0" y="2349500"/>
            <a:ext cx="2346325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crab_1_021"/>
          <p:cNvPicPr>
            <a:picLocks noChangeAspect="1" noChangeArrowheads="1"/>
          </p:cNvPicPr>
          <p:nvPr/>
        </p:nvPicPr>
        <p:blipFill>
          <a:blip r:embed="rId3"/>
          <a:srcRect l="4738"/>
          <a:stretch>
            <a:fillRect/>
          </a:stretch>
        </p:blipFill>
        <p:spPr bwMode="auto">
          <a:xfrm>
            <a:off x="2212975" y="2349500"/>
            <a:ext cx="2346325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crab_h_021"/>
          <p:cNvPicPr>
            <a:picLocks noChangeAspect="1" noChangeArrowheads="1"/>
          </p:cNvPicPr>
          <p:nvPr/>
        </p:nvPicPr>
        <p:blipFill>
          <a:blip r:embed="rId4"/>
          <a:srcRect l="4738"/>
          <a:stretch>
            <a:fillRect/>
          </a:stretch>
        </p:blipFill>
        <p:spPr bwMode="auto">
          <a:xfrm>
            <a:off x="4427538" y="2349500"/>
            <a:ext cx="2346325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crab_0_021"/>
          <p:cNvPicPr>
            <a:picLocks noChangeAspect="1" noChangeArrowheads="1"/>
          </p:cNvPicPr>
          <p:nvPr/>
        </p:nvPicPr>
        <p:blipFill>
          <a:blip r:embed="rId5"/>
          <a:srcRect l="4738"/>
          <a:stretch>
            <a:fillRect/>
          </a:stretch>
        </p:blipFill>
        <p:spPr bwMode="auto">
          <a:xfrm>
            <a:off x="6638925" y="2349500"/>
            <a:ext cx="2346325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95288" y="5876925"/>
            <a:ext cx="8280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No beam-beam                Crab = 1                        Crab = 0.5                      Crab = 0</a:t>
            </a:r>
            <a:endParaRPr lang="ru-RU" sz="1600" b="1"/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2771775" y="1484313"/>
            <a:ext cx="4176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Average over (2001 </a:t>
            </a:r>
            <a:r>
              <a:rPr lang="en-US" sz="2000">
                <a:solidFill>
                  <a:schemeClr val="accent2"/>
                </a:solidFill>
                <a:ea typeface="Arial" charset="0"/>
                <a:cs typeface="Arial" charset="0"/>
              </a:rPr>
              <a:t>÷</a:t>
            </a:r>
            <a:r>
              <a:rPr lang="en-US" sz="2000">
                <a:solidFill>
                  <a:schemeClr val="accent2"/>
                </a:solidFill>
              </a:rPr>
              <a:t> 2100) turns</a:t>
            </a:r>
            <a:endParaRPr lang="ru-RU" sz="20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nobb_0_031"/>
          <p:cNvPicPr>
            <a:picLocks noChangeAspect="1" noChangeArrowheads="1"/>
          </p:cNvPicPr>
          <p:nvPr/>
        </p:nvPicPr>
        <p:blipFill>
          <a:blip r:embed="rId2"/>
          <a:srcRect l="4738"/>
          <a:stretch>
            <a:fillRect/>
          </a:stretch>
        </p:blipFill>
        <p:spPr bwMode="auto">
          <a:xfrm>
            <a:off x="0" y="2349500"/>
            <a:ext cx="2346325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crab_1_031"/>
          <p:cNvPicPr>
            <a:picLocks noChangeAspect="1" noChangeArrowheads="1"/>
          </p:cNvPicPr>
          <p:nvPr/>
        </p:nvPicPr>
        <p:blipFill>
          <a:blip r:embed="rId3"/>
          <a:srcRect l="4738"/>
          <a:stretch>
            <a:fillRect/>
          </a:stretch>
        </p:blipFill>
        <p:spPr bwMode="auto">
          <a:xfrm>
            <a:off x="2212975" y="2349500"/>
            <a:ext cx="2346325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crab_h_031"/>
          <p:cNvPicPr>
            <a:picLocks noChangeAspect="1" noChangeArrowheads="1"/>
          </p:cNvPicPr>
          <p:nvPr/>
        </p:nvPicPr>
        <p:blipFill>
          <a:blip r:embed="rId4"/>
          <a:srcRect l="4738"/>
          <a:stretch>
            <a:fillRect/>
          </a:stretch>
        </p:blipFill>
        <p:spPr bwMode="auto">
          <a:xfrm>
            <a:off x="4425950" y="2349500"/>
            <a:ext cx="2378075" cy="35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crab_0_031"/>
          <p:cNvPicPr>
            <a:picLocks noChangeAspect="1" noChangeArrowheads="1"/>
          </p:cNvPicPr>
          <p:nvPr/>
        </p:nvPicPr>
        <p:blipFill>
          <a:blip r:embed="rId5"/>
          <a:srcRect l="4738"/>
          <a:stretch>
            <a:fillRect/>
          </a:stretch>
        </p:blipFill>
        <p:spPr bwMode="auto">
          <a:xfrm>
            <a:off x="6638925" y="2349500"/>
            <a:ext cx="2346325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95288" y="5876925"/>
            <a:ext cx="8280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No beam-beam                Crab = 1                        Crab = 0.5                      Crab = 0</a:t>
            </a:r>
            <a:endParaRPr lang="ru-RU" sz="1600" b="1"/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2771775" y="1484313"/>
            <a:ext cx="4176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Average over (3001 </a:t>
            </a:r>
            <a:r>
              <a:rPr lang="en-US" sz="2000">
                <a:solidFill>
                  <a:schemeClr val="accent2"/>
                </a:solidFill>
                <a:ea typeface="Arial" charset="0"/>
                <a:cs typeface="Arial" charset="0"/>
              </a:rPr>
              <a:t>÷</a:t>
            </a:r>
            <a:r>
              <a:rPr lang="en-US" sz="2000">
                <a:solidFill>
                  <a:schemeClr val="accent2"/>
                </a:solidFill>
              </a:rPr>
              <a:t> 3100) turns</a:t>
            </a:r>
            <a:endParaRPr lang="ru-RU" sz="20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nobb_0_041"/>
          <p:cNvPicPr>
            <a:picLocks noChangeAspect="1" noChangeArrowheads="1"/>
          </p:cNvPicPr>
          <p:nvPr/>
        </p:nvPicPr>
        <p:blipFill>
          <a:blip r:embed="rId2"/>
          <a:srcRect l="4738"/>
          <a:stretch>
            <a:fillRect/>
          </a:stretch>
        </p:blipFill>
        <p:spPr bwMode="auto">
          <a:xfrm>
            <a:off x="0" y="2349500"/>
            <a:ext cx="2346325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crab_1_041"/>
          <p:cNvPicPr>
            <a:picLocks noChangeAspect="1" noChangeArrowheads="1"/>
          </p:cNvPicPr>
          <p:nvPr/>
        </p:nvPicPr>
        <p:blipFill>
          <a:blip r:embed="rId3"/>
          <a:srcRect l="4738"/>
          <a:stretch>
            <a:fillRect/>
          </a:stretch>
        </p:blipFill>
        <p:spPr bwMode="auto">
          <a:xfrm>
            <a:off x="2212975" y="2349500"/>
            <a:ext cx="2346325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crab_h_041"/>
          <p:cNvPicPr>
            <a:picLocks noChangeAspect="1" noChangeArrowheads="1"/>
          </p:cNvPicPr>
          <p:nvPr/>
        </p:nvPicPr>
        <p:blipFill>
          <a:blip r:embed="rId4"/>
          <a:srcRect l="4738"/>
          <a:stretch>
            <a:fillRect/>
          </a:stretch>
        </p:blipFill>
        <p:spPr bwMode="auto">
          <a:xfrm>
            <a:off x="4425950" y="2349500"/>
            <a:ext cx="2346325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 descr="crab_0_041"/>
          <p:cNvPicPr>
            <a:picLocks noChangeAspect="1" noChangeArrowheads="1"/>
          </p:cNvPicPr>
          <p:nvPr/>
        </p:nvPicPr>
        <p:blipFill>
          <a:blip r:embed="rId5"/>
          <a:srcRect l="4738"/>
          <a:stretch>
            <a:fillRect/>
          </a:stretch>
        </p:blipFill>
        <p:spPr bwMode="auto">
          <a:xfrm>
            <a:off x="6638925" y="2349500"/>
            <a:ext cx="2346325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395288" y="5876925"/>
            <a:ext cx="8280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No beam-beam                Crab = 1                        Crab = 0.5                      Crab = 0</a:t>
            </a:r>
            <a:endParaRPr lang="ru-RU" sz="1600" b="1"/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2771775" y="1484313"/>
            <a:ext cx="4176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Average over (4001 </a:t>
            </a:r>
            <a:r>
              <a:rPr lang="en-US" sz="2000">
                <a:solidFill>
                  <a:schemeClr val="accent2"/>
                </a:solidFill>
                <a:ea typeface="Arial" charset="0"/>
                <a:cs typeface="Arial" charset="0"/>
              </a:rPr>
              <a:t>÷</a:t>
            </a:r>
            <a:r>
              <a:rPr lang="en-US" sz="2000">
                <a:solidFill>
                  <a:schemeClr val="accent2"/>
                </a:solidFill>
              </a:rPr>
              <a:t> 4100) turns</a:t>
            </a:r>
            <a:endParaRPr lang="ru-RU" sz="20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nobb_0_051"/>
          <p:cNvPicPr>
            <a:picLocks noChangeAspect="1" noChangeArrowheads="1"/>
          </p:cNvPicPr>
          <p:nvPr/>
        </p:nvPicPr>
        <p:blipFill>
          <a:blip r:embed="rId2"/>
          <a:srcRect l="4738"/>
          <a:stretch>
            <a:fillRect/>
          </a:stretch>
        </p:blipFill>
        <p:spPr bwMode="auto">
          <a:xfrm>
            <a:off x="0" y="2349500"/>
            <a:ext cx="2346325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crab_1_051"/>
          <p:cNvPicPr>
            <a:picLocks noChangeAspect="1" noChangeArrowheads="1"/>
          </p:cNvPicPr>
          <p:nvPr/>
        </p:nvPicPr>
        <p:blipFill>
          <a:blip r:embed="rId3"/>
          <a:srcRect l="4738"/>
          <a:stretch>
            <a:fillRect/>
          </a:stretch>
        </p:blipFill>
        <p:spPr bwMode="auto">
          <a:xfrm>
            <a:off x="2212975" y="2349500"/>
            <a:ext cx="2346325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crab_h_051"/>
          <p:cNvPicPr>
            <a:picLocks noChangeAspect="1" noChangeArrowheads="1"/>
          </p:cNvPicPr>
          <p:nvPr/>
        </p:nvPicPr>
        <p:blipFill>
          <a:blip r:embed="rId4"/>
          <a:srcRect l="4738"/>
          <a:stretch>
            <a:fillRect/>
          </a:stretch>
        </p:blipFill>
        <p:spPr bwMode="auto">
          <a:xfrm>
            <a:off x="4425950" y="2349500"/>
            <a:ext cx="2346325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 descr="crab_0_051"/>
          <p:cNvPicPr>
            <a:picLocks noChangeAspect="1" noChangeArrowheads="1"/>
          </p:cNvPicPr>
          <p:nvPr/>
        </p:nvPicPr>
        <p:blipFill>
          <a:blip r:embed="rId5"/>
          <a:srcRect l="4738"/>
          <a:stretch>
            <a:fillRect/>
          </a:stretch>
        </p:blipFill>
        <p:spPr bwMode="auto">
          <a:xfrm>
            <a:off x="6638925" y="2349500"/>
            <a:ext cx="2346325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395288" y="5876925"/>
            <a:ext cx="8280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No beam-beam                Crab = 1                        Crab = 0.5                      Crab = 0</a:t>
            </a:r>
            <a:endParaRPr lang="ru-RU" sz="1600" b="1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2771775" y="1484313"/>
            <a:ext cx="4176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Average over (5001 </a:t>
            </a:r>
            <a:r>
              <a:rPr lang="en-US" sz="2000">
                <a:solidFill>
                  <a:schemeClr val="accent2"/>
                </a:solidFill>
                <a:ea typeface="Arial" charset="0"/>
                <a:cs typeface="Arial" charset="0"/>
              </a:rPr>
              <a:t>÷</a:t>
            </a:r>
            <a:r>
              <a:rPr lang="en-US" sz="2000">
                <a:solidFill>
                  <a:schemeClr val="accent2"/>
                </a:solidFill>
              </a:rPr>
              <a:t> 5100) turns</a:t>
            </a:r>
            <a:endParaRPr lang="ru-RU" sz="20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nobb_0_101"/>
          <p:cNvPicPr>
            <a:picLocks noChangeAspect="1" noChangeArrowheads="1"/>
          </p:cNvPicPr>
          <p:nvPr/>
        </p:nvPicPr>
        <p:blipFill>
          <a:blip r:embed="rId2"/>
          <a:srcRect l="4738"/>
          <a:stretch>
            <a:fillRect/>
          </a:stretch>
        </p:blipFill>
        <p:spPr bwMode="auto">
          <a:xfrm>
            <a:off x="0" y="2349500"/>
            <a:ext cx="2346325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crab_1_101"/>
          <p:cNvPicPr>
            <a:picLocks noChangeAspect="1" noChangeArrowheads="1"/>
          </p:cNvPicPr>
          <p:nvPr/>
        </p:nvPicPr>
        <p:blipFill>
          <a:blip r:embed="rId3"/>
          <a:srcRect l="4738"/>
          <a:stretch>
            <a:fillRect/>
          </a:stretch>
        </p:blipFill>
        <p:spPr bwMode="auto">
          <a:xfrm>
            <a:off x="2212975" y="2349500"/>
            <a:ext cx="2346325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crab_h_101"/>
          <p:cNvPicPr>
            <a:picLocks noChangeAspect="1" noChangeArrowheads="1"/>
          </p:cNvPicPr>
          <p:nvPr/>
        </p:nvPicPr>
        <p:blipFill>
          <a:blip r:embed="rId4"/>
          <a:srcRect l="4738"/>
          <a:stretch>
            <a:fillRect/>
          </a:stretch>
        </p:blipFill>
        <p:spPr bwMode="auto">
          <a:xfrm>
            <a:off x="4425950" y="2349500"/>
            <a:ext cx="2346325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 descr="crab_0_101"/>
          <p:cNvPicPr>
            <a:picLocks noChangeAspect="1" noChangeArrowheads="1"/>
          </p:cNvPicPr>
          <p:nvPr/>
        </p:nvPicPr>
        <p:blipFill>
          <a:blip r:embed="rId5"/>
          <a:srcRect l="4738"/>
          <a:stretch>
            <a:fillRect/>
          </a:stretch>
        </p:blipFill>
        <p:spPr bwMode="auto">
          <a:xfrm>
            <a:off x="6638925" y="2349500"/>
            <a:ext cx="2346325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395288" y="5876925"/>
            <a:ext cx="8280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No beam-beam                Crab = 1                        Crab = 0.5                      Crab = 0</a:t>
            </a:r>
            <a:endParaRPr lang="ru-RU" sz="1600" b="1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2771775" y="1484313"/>
            <a:ext cx="4608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Average over (10001 </a:t>
            </a:r>
            <a:r>
              <a:rPr lang="en-US" sz="2000">
                <a:solidFill>
                  <a:schemeClr val="accent2"/>
                </a:solidFill>
                <a:ea typeface="Arial" charset="0"/>
                <a:cs typeface="Arial" charset="0"/>
              </a:rPr>
              <a:t>÷</a:t>
            </a:r>
            <a:r>
              <a:rPr lang="en-US" sz="2000">
                <a:solidFill>
                  <a:schemeClr val="accent2"/>
                </a:solidFill>
              </a:rPr>
              <a:t> 10100) turns</a:t>
            </a:r>
            <a:endParaRPr lang="ru-RU" sz="20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nobb_0_151"/>
          <p:cNvPicPr>
            <a:picLocks noChangeAspect="1" noChangeArrowheads="1"/>
          </p:cNvPicPr>
          <p:nvPr/>
        </p:nvPicPr>
        <p:blipFill>
          <a:blip r:embed="rId2"/>
          <a:srcRect l="4738"/>
          <a:stretch>
            <a:fillRect/>
          </a:stretch>
        </p:blipFill>
        <p:spPr bwMode="auto">
          <a:xfrm>
            <a:off x="0" y="2349500"/>
            <a:ext cx="2346325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crab_1_151"/>
          <p:cNvPicPr>
            <a:picLocks noChangeAspect="1" noChangeArrowheads="1"/>
          </p:cNvPicPr>
          <p:nvPr/>
        </p:nvPicPr>
        <p:blipFill>
          <a:blip r:embed="rId3"/>
          <a:srcRect l="4738"/>
          <a:stretch>
            <a:fillRect/>
          </a:stretch>
        </p:blipFill>
        <p:spPr bwMode="auto">
          <a:xfrm>
            <a:off x="2212975" y="2349500"/>
            <a:ext cx="2346325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crab_h_151"/>
          <p:cNvPicPr>
            <a:picLocks noChangeAspect="1" noChangeArrowheads="1"/>
          </p:cNvPicPr>
          <p:nvPr/>
        </p:nvPicPr>
        <p:blipFill>
          <a:blip r:embed="rId4"/>
          <a:srcRect l="4738"/>
          <a:stretch>
            <a:fillRect/>
          </a:stretch>
        </p:blipFill>
        <p:spPr bwMode="auto">
          <a:xfrm>
            <a:off x="4425950" y="2349500"/>
            <a:ext cx="2346325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crab_0_151"/>
          <p:cNvPicPr>
            <a:picLocks noChangeAspect="1" noChangeArrowheads="1"/>
          </p:cNvPicPr>
          <p:nvPr/>
        </p:nvPicPr>
        <p:blipFill>
          <a:blip r:embed="rId5"/>
          <a:srcRect l="4738"/>
          <a:stretch>
            <a:fillRect/>
          </a:stretch>
        </p:blipFill>
        <p:spPr bwMode="auto">
          <a:xfrm>
            <a:off x="6638925" y="2349500"/>
            <a:ext cx="2346325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95288" y="5876925"/>
            <a:ext cx="8280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No beam-beam                Crab = 1                        Crab = 0.5                      Crab = 0</a:t>
            </a:r>
            <a:endParaRPr lang="ru-RU" sz="1600" b="1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2771775" y="1484313"/>
            <a:ext cx="4608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Average over (15001 </a:t>
            </a:r>
            <a:r>
              <a:rPr lang="en-US" sz="2000">
                <a:solidFill>
                  <a:schemeClr val="accent2"/>
                </a:solidFill>
                <a:ea typeface="Arial" charset="0"/>
                <a:cs typeface="Arial" charset="0"/>
              </a:rPr>
              <a:t>÷</a:t>
            </a:r>
            <a:r>
              <a:rPr lang="en-US" sz="2000">
                <a:solidFill>
                  <a:schemeClr val="accent2"/>
                </a:solidFill>
              </a:rPr>
              <a:t> 15100) turns</a:t>
            </a:r>
            <a:endParaRPr lang="ru-RU" sz="20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nobb_0_201"/>
          <p:cNvPicPr>
            <a:picLocks noChangeAspect="1" noChangeArrowheads="1"/>
          </p:cNvPicPr>
          <p:nvPr/>
        </p:nvPicPr>
        <p:blipFill>
          <a:blip r:embed="rId2"/>
          <a:srcRect l="4738"/>
          <a:stretch>
            <a:fillRect/>
          </a:stretch>
        </p:blipFill>
        <p:spPr bwMode="auto">
          <a:xfrm>
            <a:off x="0" y="2349500"/>
            <a:ext cx="2346325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crab_1_201"/>
          <p:cNvPicPr>
            <a:picLocks noChangeAspect="1" noChangeArrowheads="1"/>
          </p:cNvPicPr>
          <p:nvPr/>
        </p:nvPicPr>
        <p:blipFill>
          <a:blip r:embed="rId3"/>
          <a:srcRect l="4738"/>
          <a:stretch>
            <a:fillRect/>
          </a:stretch>
        </p:blipFill>
        <p:spPr bwMode="auto">
          <a:xfrm>
            <a:off x="2212975" y="2349500"/>
            <a:ext cx="2346325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crab_h_201"/>
          <p:cNvPicPr>
            <a:picLocks noChangeAspect="1" noChangeArrowheads="1"/>
          </p:cNvPicPr>
          <p:nvPr/>
        </p:nvPicPr>
        <p:blipFill>
          <a:blip r:embed="rId4"/>
          <a:srcRect l="4738"/>
          <a:stretch>
            <a:fillRect/>
          </a:stretch>
        </p:blipFill>
        <p:spPr bwMode="auto">
          <a:xfrm>
            <a:off x="4425950" y="2349500"/>
            <a:ext cx="2346325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 descr="crab_0_201"/>
          <p:cNvPicPr>
            <a:picLocks noChangeAspect="1" noChangeArrowheads="1"/>
          </p:cNvPicPr>
          <p:nvPr/>
        </p:nvPicPr>
        <p:blipFill>
          <a:blip r:embed="rId5"/>
          <a:srcRect l="4738"/>
          <a:stretch>
            <a:fillRect/>
          </a:stretch>
        </p:blipFill>
        <p:spPr bwMode="auto">
          <a:xfrm>
            <a:off x="6638925" y="2349500"/>
            <a:ext cx="2346325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395288" y="5876925"/>
            <a:ext cx="8280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No beam-beam                Crab = 1                        Crab = 0.5                      Crab = 0</a:t>
            </a:r>
            <a:endParaRPr lang="ru-RU" sz="1600" b="1"/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2771775" y="1484313"/>
            <a:ext cx="4608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Average over (20001 </a:t>
            </a:r>
            <a:r>
              <a:rPr lang="en-US" sz="2000">
                <a:solidFill>
                  <a:schemeClr val="accent2"/>
                </a:solidFill>
                <a:ea typeface="Arial" charset="0"/>
                <a:cs typeface="Arial" charset="0"/>
              </a:rPr>
              <a:t>÷</a:t>
            </a:r>
            <a:r>
              <a:rPr lang="en-US" sz="2000">
                <a:solidFill>
                  <a:schemeClr val="accent2"/>
                </a:solidFill>
              </a:rPr>
              <a:t> 20100) turns</a:t>
            </a:r>
            <a:endParaRPr lang="ru-RU" sz="200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2800" y="914400"/>
            <a:ext cx="11430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~ 3 </a:t>
            </a:r>
            <a:r>
              <a:rPr lang="en-US" sz="2000" dirty="0" err="1" smtClean="0">
                <a:latin typeface="Symbol" charset="2"/>
                <a:cs typeface="Symbol" charset="2"/>
              </a:rPr>
              <a:t>t</a:t>
            </a:r>
            <a:r>
              <a:rPr lang="en-US" sz="2000" baseline="-25000" dirty="0" err="1" smtClean="0"/>
              <a:t>x</a:t>
            </a:r>
            <a:endParaRPr lang="en-US" sz="20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nobb_0_251"/>
          <p:cNvPicPr>
            <a:picLocks noChangeAspect="1" noChangeArrowheads="1"/>
          </p:cNvPicPr>
          <p:nvPr/>
        </p:nvPicPr>
        <p:blipFill>
          <a:blip r:embed="rId2"/>
          <a:srcRect l="4738"/>
          <a:stretch>
            <a:fillRect/>
          </a:stretch>
        </p:blipFill>
        <p:spPr bwMode="auto">
          <a:xfrm>
            <a:off x="0" y="2349500"/>
            <a:ext cx="2346325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crab_1_251"/>
          <p:cNvPicPr>
            <a:picLocks noChangeAspect="1" noChangeArrowheads="1"/>
          </p:cNvPicPr>
          <p:nvPr/>
        </p:nvPicPr>
        <p:blipFill>
          <a:blip r:embed="rId3"/>
          <a:srcRect l="4738"/>
          <a:stretch>
            <a:fillRect/>
          </a:stretch>
        </p:blipFill>
        <p:spPr bwMode="auto">
          <a:xfrm>
            <a:off x="2212975" y="2349500"/>
            <a:ext cx="2346325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crab_h_251"/>
          <p:cNvPicPr>
            <a:picLocks noChangeAspect="1" noChangeArrowheads="1"/>
          </p:cNvPicPr>
          <p:nvPr/>
        </p:nvPicPr>
        <p:blipFill>
          <a:blip r:embed="rId4"/>
          <a:srcRect l="4738"/>
          <a:stretch>
            <a:fillRect/>
          </a:stretch>
        </p:blipFill>
        <p:spPr bwMode="auto">
          <a:xfrm>
            <a:off x="4425950" y="2349500"/>
            <a:ext cx="2346325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crab_0_251"/>
          <p:cNvPicPr>
            <a:picLocks noChangeAspect="1" noChangeArrowheads="1"/>
          </p:cNvPicPr>
          <p:nvPr/>
        </p:nvPicPr>
        <p:blipFill>
          <a:blip r:embed="rId5"/>
          <a:srcRect l="4738"/>
          <a:stretch>
            <a:fillRect/>
          </a:stretch>
        </p:blipFill>
        <p:spPr bwMode="auto">
          <a:xfrm>
            <a:off x="6638925" y="2349500"/>
            <a:ext cx="2346325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95288" y="5876925"/>
            <a:ext cx="8280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No beam-beam                Crab = 1                        Crab = 0.5                      Crab = 0</a:t>
            </a:r>
            <a:endParaRPr lang="ru-RU" sz="1600" b="1"/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2771775" y="1484313"/>
            <a:ext cx="4679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Average over (25001 </a:t>
            </a:r>
            <a:r>
              <a:rPr lang="en-US" sz="2000">
                <a:solidFill>
                  <a:schemeClr val="accent2"/>
                </a:solidFill>
                <a:ea typeface="Arial" charset="0"/>
                <a:cs typeface="Arial" charset="0"/>
              </a:rPr>
              <a:t>÷</a:t>
            </a:r>
            <a:r>
              <a:rPr lang="en-US" sz="2000">
                <a:solidFill>
                  <a:schemeClr val="accent2"/>
                </a:solidFill>
              </a:rPr>
              <a:t> 25100) turns</a:t>
            </a:r>
            <a:endParaRPr lang="ru-RU" sz="20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nobb_0_301"/>
          <p:cNvPicPr>
            <a:picLocks noChangeAspect="1" noChangeArrowheads="1"/>
          </p:cNvPicPr>
          <p:nvPr/>
        </p:nvPicPr>
        <p:blipFill>
          <a:blip r:embed="rId2"/>
          <a:srcRect l="4738"/>
          <a:stretch>
            <a:fillRect/>
          </a:stretch>
        </p:blipFill>
        <p:spPr bwMode="auto">
          <a:xfrm>
            <a:off x="0" y="2349500"/>
            <a:ext cx="2346325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crab_1_301"/>
          <p:cNvPicPr>
            <a:picLocks noChangeAspect="1" noChangeArrowheads="1"/>
          </p:cNvPicPr>
          <p:nvPr/>
        </p:nvPicPr>
        <p:blipFill>
          <a:blip r:embed="rId3"/>
          <a:srcRect l="4738"/>
          <a:stretch>
            <a:fillRect/>
          </a:stretch>
        </p:blipFill>
        <p:spPr bwMode="auto">
          <a:xfrm>
            <a:off x="2212975" y="2349500"/>
            <a:ext cx="2346325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crab_h_301"/>
          <p:cNvPicPr>
            <a:picLocks noChangeAspect="1" noChangeArrowheads="1"/>
          </p:cNvPicPr>
          <p:nvPr/>
        </p:nvPicPr>
        <p:blipFill>
          <a:blip r:embed="rId4"/>
          <a:srcRect l="4738"/>
          <a:stretch>
            <a:fillRect/>
          </a:stretch>
        </p:blipFill>
        <p:spPr bwMode="auto">
          <a:xfrm>
            <a:off x="4425950" y="2349500"/>
            <a:ext cx="2346325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 descr="crab_0_301"/>
          <p:cNvPicPr>
            <a:picLocks noChangeAspect="1" noChangeArrowheads="1"/>
          </p:cNvPicPr>
          <p:nvPr/>
        </p:nvPicPr>
        <p:blipFill>
          <a:blip r:embed="rId5"/>
          <a:srcRect l="4738"/>
          <a:stretch>
            <a:fillRect/>
          </a:stretch>
        </p:blipFill>
        <p:spPr bwMode="auto">
          <a:xfrm>
            <a:off x="6638925" y="2349500"/>
            <a:ext cx="2346325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395288" y="5876925"/>
            <a:ext cx="8280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No beam-beam                Crab = 1                        Crab = 0.5                      Crab = 0</a:t>
            </a:r>
            <a:endParaRPr lang="ru-RU" sz="1600" b="1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2771775" y="1484313"/>
            <a:ext cx="4895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Average over (30001 </a:t>
            </a:r>
            <a:r>
              <a:rPr lang="en-US" sz="2000">
                <a:solidFill>
                  <a:schemeClr val="accent2"/>
                </a:solidFill>
                <a:ea typeface="Arial" charset="0"/>
                <a:cs typeface="Arial" charset="0"/>
              </a:rPr>
              <a:t>÷</a:t>
            </a:r>
            <a:r>
              <a:rPr lang="en-US" sz="2000">
                <a:solidFill>
                  <a:schemeClr val="accent2"/>
                </a:solidFill>
              </a:rPr>
              <a:t> 30100) turns</a:t>
            </a:r>
            <a:endParaRPr lang="ru-RU" sz="20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3136" t="12166" r="3136" b="6084"/>
          <a:stretch>
            <a:fillRect/>
          </a:stretch>
        </p:blipFill>
        <p:spPr bwMode="auto">
          <a:xfrm>
            <a:off x="395288" y="1700213"/>
            <a:ext cx="424815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 l="3081" t="12166" r="3081" b="6084"/>
          <a:stretch>
            <a:fillRect/>
          </a:stretch>
        </p:blipFill>
        <p:spPr bwMode="auto">
          <a:xfrm>
            <a:off x="4572000" y="1700213"/>
            <a:ext cx="4321175" cy="381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827088" y="620713"/>
            <a:ext cx="71294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800"/>
              <a:t>Emittance Evolution after Injection</a:t>
            </a:r>
            <a:endParaRPr lang="en-US" sz="2800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403350" y="3284538"/>
            <a:ext cx="792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>
                <a:solidFill>
                  <a:srgbClr val="006600"/>
                </a:solidFill>
              </a:rPr>
              <a:t>CW off</a:t>
            </a:r>
            <a:endParaRPr lang="en-US" sz="1400">
              <a:solidFill>
                <a:srgbClr val="006600"/>
              </a:solidFill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900113" y="4005263"/>
            <a:ext cx="792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>
                <a:solidFill>
                  <a:srgbClr val="0000CC"/>
                </a:solidFill>
              </a:rPr>
              <a:t>CW on</a:t>
            </a:r>
            <a:endParaRPr lang="en-US" sz="140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ounded Rectangle 49"/>
          <p:cNvSpPr/>
          <p:nvPr/>
        </p:nvSpPr>
        <p:spPr bwMode="auto">
          <a:xfrm>
            <a:off x="533400" y="4038600"/>
            <a:ext cx="4191000" cy="1219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5029200" y="3352800"/>
            <a:ext cx="2895600" cy="914400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3" name="Rounded Rectangle 42"/>
          <p:cNvSpPr/>
          <p:nvPr/>
        </p:nvSpPr>
        <p:spPr bwMode="auto">
          <a:xfrm>
            <a:off x="2895600" y="1447800"/>
            <a:ext cx="5791200" cy="1219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6386" name="Text Box 10"/>
          <p:cNvSpPr txBox="1">
            <a:spLocks noChangeArrowheads="1"/>
          </p:cNvSpPr>
          <p:nvPr/>
        </p:nvSpPr>
        <p:spPr bwMode="auto">
          <a:xfrm>
            <a:off x="7458075" y="2101850"/>
            <a:ext cx="998538" cy="40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>
                <a:latin typeface="Helvetica" charset="0"/>
              </a:rPr>
              <a:t>THERMIONIC</a:t>
            </a:r>
          </a:p>
          <a:p>
            <a:pPr algn="ctr"/>
            <a:r>
              <a:rPr lang="en-US" sz="1000" b="1">
                <a:latin typeface="Helvetica" charset="0"/>
              </a:rPr>
              <a:t>GUN</a:t>
            </a:r>
            <a:endParaRPr lang="en-US" sz="1000" b="1">
              <a:latin typeface="Comic Sans MS" charset="0"/>
            </a:endParaRPr>
          </a:p>
        </p:txBody>
      </p:sp>
      <p:sp>
        <p:nvSpPr>
          <p:cNvPr id="16387" name="Text Box 11"/>
          <p:cNvSpPr txBox="1">
            <a:spLocks noChangeArrowheads="1"/>
          </p:cNvSpPr>
          <p:nvPr/>
        </p:nvSpPr>
        <p:spPr bwMode="auto">
          <a:xfrm>
            <a:off x="6835775" y="2155825"/>
            <a:ext cx="558800" cy="3048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FFFF00"/>
                </a:solidFill>
                <a:latin typeface="Helvetica" charset="0"/>
              </a:rPr>
              <a:t>SHB</a:t>
            </a:r>
            <a:endParaRPr lang="en-US" sz="1400">
              <a:latin typeface="Comic Sans MS" charset="0"/>
            </a:endParaRPr>
          </a:p>
        </p:txBody>
      </p:sp>
      <p:sp>
        <p:nvSpPr>
          <p:cNvPr id="16388" name="Text Box 12"/>
          <p:cNvSpPr txBox="1">
            <a:spLocks noChangeArrowheads="1"/>
          </p:cNvSpPr>
          <p:nvPr/>
        </p:nvSpPr>
        <p:spPr bwMode="auto">
          <a:xfrm>
            <a:off x="5743575" y="2159000"/>
            <a:ext cx="1001713" cy="304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FFFF00"/>
                </a:solidFill>
                <a:latin typeface="Helvetica" charset="0"/>
              </a:rPr>
              <a:t>0.6  GeV</a:t>
            </a:r>
            <a:endParaRPr lang="en-US">
              <a:latin typeface="Comic Sans MS" charset="0"/>
            </a:endParaRPr>
          </a:p>
        </p:txBody>
      </p:sp>
      <p:sp>
        <p:nvSpPr>
          <p:cNvPr id="16389" name="Text Box 13"/>
          <p:cNvSpPr txBox="1">
            <a:spLocks noChangeArrowheads="1"/>
          </p:cNvSpPr>
          <p:nvPr/>
        </p:nvSpPr>
        <p:spPr bwMode="auto">
          <a:xfrm>
            <a:off x="5256213" y="2159000"/>
            <a:ext cx="431800" cy="3048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FFFF00"/>
                </a:solidFill>
                <a:latin typeface="Helvetica" charset="0"/>
              </a:rPr>
              <a:t>PC</a:t>
            </a:r>
            <a:endParaRPr lang="en-US">
              <a:latin typeface="Comic Sans MS" charset="0"/>
            </a:endParaRPr>
          </a:p>
        </p:txBody>
      </p:sp>
      <p:pic>
        <p:nvPicPr>
          <p:cNvPr id="16390" name="Picture 15" descr="superacc_layou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781000">
            <a:off x="611188" y="2162175"/>
            <a:ext cx="2270125" cy="17589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16391" name="Line 16"/>
          <p:cNvSpPr>
            <a:spLocks noChangeShapeType="1"/>
          </p:cNvSpPr>
          <p:nvPr/>
        </p:nvSpPr>
        <p:spPr bwMode="auto">
          <a:xfrm flipH="1">
            <a:off x="1982788" y="233045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Text Box 17"/>
          <p:cNvSpPr txBox="1">
            <a:spLocks noChangeArrowheads="1"/>
          </p:cNvSpPr>
          <p:nvPr/>
        </p:nvSpPr>
        <p:spPr bwMode="auto">
          <a:xfrm>
            <a:off x="3167063" y="3625850"/>
            <a:ext cx="1101725" cy="39687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>
                <a:solidFill>
                  <a:srgbClr val="FFFF00"/>
                </a:solidFill>
                <a:latin typeface="Helvetica" charset="0"/>
              </a:rPr>
              <a:t>BUNCH</a:t>
            </a:r>
          </a:p>
          <a:p>
            <a:pPr algn="ctr"/>
            <a:r>
              <a:rPr lang="en-US" sz="1000" b="1">
                <a:solidFill>
                  <a:srgbClr val="FFFF00"/>
                </a:solidFill>
                <a:latin typeface="Helvetica" charset="0"/>
              </a:rPr>
              <a:t>COMPRESSOR</a:t>
            </a:r>
            <a:endParaRPr lang="en-US">
              <a:latin typeface="Comic Sans MS" charset="0"/>
            </a:endParaRPr>
          </a:p>
        </p:txBody>
      </p:sp>
      <p:sp>
        <p:nvSpPr>
          <p:cNvPr id="16393" name="Line 18"/>
          <p:cNvSpPr>
            <a:spLocks noChangeShapeType="1"/>
          </p:cNvSpPr>
          <p:nvPr/>
        </p:nvSpPr>
        <p:spPr bwMode="auto">
          <a:xfrm flipV="1">
            <a:off x="1982788" y="3778250"/>
            <a:ext cx="1143000" cy="15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Text Box 19"/>
          <p:cNvSpPr txBox="1">
            <a:spLocks noChangeArrowheads="1"/>
          </p:cNvSpPr>
          <p:nvPr/>
        </p:nvSpPr>
        <p:spPr bwMode="auto">
          <a:xfrm>
            <a:off x="5106988" y="3854450"/>
            <a:ext cx="2778125" cy="304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omic Sans MS" charset="0"/>
              </a:rPr>
              <a:t>          </a:t>
            </a:r>
            <a:r>
              <a:rPr lang="en-US" sz="1400" b="1">
                <a:solidFill>
                  <a:srgbClr val="FFFF00"/>
                </a:solidFill>
                <a:latin typeface="Helvetica" charset="0"/>
              </a:rPr>
              <a:t>5.7 GeV e+    3.9 GeV e-             </a:t>
            </a:r>
            <a:endParaRPr lang="en-US">
              <a:latin typeface="Comic Sans MS" charset="0"/>
            </a:endParaRPr>
          </a:p>
        </p:txBody>
      </p:sp>
      <p:sp>
        <p:nvSpPr>
          <p:cNvPr id="16395" name="Text Box 20"/>
          <p:cNvSpPr txBox="1">
            <a:spLocks noChangeArrowheads="1"/>
          </p:cNvSpPr>
          <p:nvPr/>
        </p:nvSpPr>
        <p:spPr bwMode="auto">
          <a:xfrm>
            <a:off x="611188" y="4191000"/>
            <a:ext cx="990600" cy="3968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 b="1">
                <a:latin typeface="Helvetica" charset="0"/>
              </a:rPr>
              <a:t>POLARIZED</a:t>
            </a:r>
          </a:p>
          <a:p>
            <a:r>
              <a:rPr lang="en-US" sz="1000" b="1">
                <a:latin typeface="Helvetica" charset="0"/>
              </a:rPr>
              <a:t> SLAC GUN</a:t>
            </a:r>
          </a:p>
        </p:txBody>
      </p:sp>
      <p:sp>
        <p:nvSpPr>
          <p:cNvPr id="16396" name="Text Box 21"/>
          <p:cNvSpPr txBox="1">
            <a:spLocks noChangeArrowheads="1"/>
          </p:cNvSpPr>
          <p:nvPr/>
        </p:nvSpPr>
        <p:spPr bwMode="auto">
          <a:xfrm>
            <a:off x="1677988" y="4210050"/>
            <a:ext cx="558800" cy="3048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FFFF00"/>
                </a:solidFill>
                <a:latin typeface="Helvetica" charset="0"/>
              </a:rPr>
              <a:t>SHB</a:t>
            </a:r>
            <a:endParaRPr lang="en-US">
              <a:latin typeface="Comic Sans MS" charset="0"/>
            </a:endParaRPr>
          </a:p>
        </p:txBody>
      </p:sp>
      <p:sp>
        <p:nvSpPr>
          <p:cNvPr id="16397" name="Text Box 22"/>
          <p:cNvSpPr txBox="1">
            <a:spLocks noChangeArrowheads="1"/>
          </p:cNvSpPr>
          <p:nvPr/>
        </p:nvSpPr>
        <p:spPr bwMode="auto">
          <a:xfrm>
            <a:off x="2290763" y="4054475"/>
            <a:ext cx="798512" cy="5492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>
                <a:solidFill>
                  <a:srgbClr val="FFFF00"/>
                </a:solidFill>
                <a:latin typeface="Helvetica" charset="0"/>
              </a:rPr>
              <a:t>50 MeV</a:t>
            </a:r>
          </a:p>
          <a:p>
            <a:pPr algn="ctr"/>
            <a:r>
              <a:rPr lang="en-US" sz="1000" b="1">
                <a:solidFill>
                  <a:srgbClr val="FFFF00"/>
                </a:solidFill>
                <a:latin typeface="Helvetica" charset="0"/>
              </a:rPr>
              <a:t>CAPTURE</a:t>
            </a:r>
          </a:p>
          <a:p>
            <a:pPr algn="ctr"/>
            <a:r>
              <a:rPr lang="en-US" sz="1000" b="1">
                <a:solidFill>
                  <a:srgbClr val="FFFF00"/>
                </a:solidFill>
                <a:latin typeface="Helvetica" charset="0"/>
              </a:rPr>
              <a:t>SECTION</a:t>
            </a:r>
            <a:endParaRPr lang="en-US">
              <a:latin typeface="Comic Sans MS" charset="0"/>
            </a:endParaRPr>
          </a:p>
        </p:txBody>
      </p:sp>
      <p:sp>
        <p:nvSpPr>
          <p:cNvPr id="16398" name="AutoShape 23"/>
          <p:cNvSpPr>
            <a:spLocks noChangeArrowheads="1"/>
          </p:cNvSpPr>
          <p:nvPr/>
        </p:nvSpPr>
        <p:spPr bwMode="auto">
          <a:xfrm rot="-8201082">
            <a:off x="4497388" y="3854450"/>
            <a:ext cx="304800" cy="3048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Line 24"/>
          <p:cNvSpPr>
            <a:spLocks noChangeShapeType="1"/>
          </p:cNvSpPr>
          <p:nvPr/>
        </p:nvSpPr>
        <p:spPr bwMode="auto">
          <a:xfrm flipV="1">
            <a:off x="4268788" y="408305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Line 25"/>
          <p:cNvSpPr>
            <a:spLocks noChangeShapeType="1"/>
          </p:cNvSpPr>
          <p:nvPr/>
        </p:nvSpPr>
        <p:spPr bwMode="auto">
          <a:xfrm>
            <a:off x="4878388" y="400685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Text Box 26"/>
          <p:cNvSpPr txBox="1">
            <a:spLocks noChangeArrowheads="1"/>
          </p:cNvSpPr>
          <p:nvPr/>
        </p:nvSpPr>
        <p:spPr bwMode="auto">
          <a:xfrm>
            <a:off x="4268788" y="3397250"/>
            <a:ext cx="393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Comic Sans MS" charset="0"/>
              </a:rPr>
              <a:t>e+</a:t>
            </a:r>
            <a:endParaRPr lang="en-US">
              <a:latin typeface="Comic Sans MS" charset="0"/>
            </a:endParaRPr>
          </a:p>
        </p:txBody>
      </p:sp>
      <p:sp>
        <p:nvSpPr>
          <p:cNvPr id="16402" name="Text Box 27"/>
          <p:cNvSpPr txBox="1">
            <a:spLocks noChangeArrowheads="1"/>
          </p:cNvSpPr>
          <p:nvPr/>
        </p:nvSpPr>
        <p:spPr bwMode="auto">
          <a:xfrm>
            <a:off x="4344988" y="4311650"/>
            <a:ext cx="379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0000FF"/>
                </a:solidFill>
                <a:latin typeface="Comic Sans MS" charset="0"/>
              </a:rPr>
              <a:t>e-</a:t>
            </a:r>
            <a:endParaRPr lang="en-US">
              <a:latin typeface="Comic Sans MS" charset="0"/>
            </a:endParaRPr>
          </a:p>
        </p:txBody>
      </p:sp>
      <p:sp>
        <p:nvSpPr>
          <p:cNvPr id="16403" name="Text Box 28"/>
          <p:cNvSpPr txBox="1">
            <a:spLocks noChangeArrowheads="1"/>
          </p:cNvSpPr>
          <p:nvPr/>
        </p:nvSpPr>
        <p:spPr bwMode="auto">
          <a:xfrm>
            <a:off x="4859338" y="4510088"/>
            <a:ext cx="6826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>
                <a:latin typeface="Comic Sans MS" charset="0"/>
              </a:rPr>
              <a:t>combiner</a:t>
            </a:r>
          </a:p>
          <a:p>
            <a:pPr algn="ctr"/>
            <a:r>
              <a:rPr lang="en-US" sz="900">
                <a:latin typeface="Comic Sans MS" charset="0"/>
              </a:rPr>
              <a:t>DC dipole</a:t>
            </a:r>
          </a:p>
        </p:txBody>
      </p:sp>
      <p:sp>
        <p:nvSpPr>
          <p:cNvPr id="16404" name="Line 29"/>
          <p:cNvSpPr>
            <a:spLocks noChangeShapeType="1"/>
          </p:cNvSpPr>
          <p:nvPr/>
        </p:nvSpPr>
        <p:spPr bwMode="auto">
          <a:xfrm>
            <a:off x="4268788" y="377825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Text Box 30"/>
          <p:cNvSpPr txBox="1">
            <a:spLocks noChangeArrowheads="1"/>
          </p:cNvSpPr>
          <p:nvPr/>
        </p:nvSpPr>
        <p:spPr bwMode="auto">
          <a:xfrm>
            <a:off x="3125788" y="4168775"/>
            <a:ext cx="1220787" cy="304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FF00"/>
                </a:solidFill>
                <a:latin typeface="Helvetica" charset="0"/>
              </a:rPr>
              <a:t>    </a:t>
            </a:r>
            <a:r>
              <a:rPr lang="en-US" sz="1400" b="1">
                <a:solidFill>
                  <a:srgbClr val="FFFF00"/>
                </a:solidFill>
                <a:latin typeface="Helvetica" charset="0"/>
              </a:rPr>
              <a:t>0.2 GeV</a:t>
            </a:r>
            <a:r>
              <a:rPr lang="en-US" b="1">
                <a:solidFill>
                  <a:srgbClr val="FFFF00"/>
                </a:solidFill>
                <a:latin typeface="Helvetica" charset="0"/>
              </a:rPr>
              <a:t>     </a:t>
            </a:r>
          </a:p>
        </p:txBody>
      </p:sp>
      <p:sp>
        <p:nvSpPr>
          <p:cNvPr id="16406" name="Line 31"/>
          <p:cNvSpPr>
            <a:spLocks noChangeShapeType="1"/>
          </p:cNvSpPr>
          <p:nvPr/>
        </p:nvSpPr>
        <p:spPr bwMode="auto">
          <a:xfrm flipH="1" flipV="1">
            <a:off x="4787900" y="4149725"/>
            <a:ext cx="288925" cy="43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41"/>
          <p:cNvSpPr>
            <a:spLocks noChangeArrowheads="1"/>
          </p:cNvSpPr>
          <p:nvPr/>
        </p:nvSpPr>
        <p:spPr bwMode="auto">
          <a:xfrm>
            <a:off x="8027988" y="3724275"/>
            <a:ext cx="649287" cy="576263"/>
          </a:xfrm>
          <a:prstGeom prst="rightArrow">
            <a:avLst>
              <a:gd name="adj1" fmla="val 50000"/>
              <a:gd name="adj2" fmla="val 2816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Text Box 56"/>
          <p:cNvSpPr txBox="1">
            <a:spLocks noChangeArrowheads="1"/>
          </p:cNvSpPr>
          <p:nvPr/>
        </p:nvSpPr>
        <p:spPr bwMode="auto">
          <a:xfrm>
            <a:off x="2970213" y="2141538"/>
            <a:ext cx="1374775" cy="28416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endParaRPr lang="it-IT">
              <a:latin typeface="Comic Sans MS" charset="0"/>
            </a:endParaRPr>
          </a:p>
        </p:txBody>
      </p:sp>
      <p:sp>
        <p:nvSpPr>
          <p:cNvPr id="16409" name="Text Box 57"/>
          <p:cNvSpPr txBox="1">
            <a:spLocks noChangeArrowheads="1"/>
          </p:cNvSpPr>
          <p:nvPr/>
        </p:nvSpPr>
        <p:spPr bwMode="auto">
          <a:xfrm>
            <a:off x="4418013" y="2074863"/>
            <a:ext cx="798512" cy="3968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>
                <a:solidFill>
                  <a:srgbClr val="FFFF00"/>
                </a:solidFill>
                <a:latin typeface="Helvetica" charset="0"/>
              </a:rPr>
              <a:t>CAPTURE</a:t>
            </a:r>
          </a:p>
          <a:p>
            <a:pPr algn="ctr"/>
            <a:r>
              <a:rPr lang="en-US" sz="1000" b="1">
                <a:solidFill>
                  <a:srgbClr val="FFFF00"/>
                </a:solidFill>
                <a:latin typeface="Helvetica" charset="0"/>
              </a:rPr>
              <a:t>SECTION</a:t>
            </a:r>
            <a:endParaRPr lang="en-US">
              <a:latin typeface="Comic Sans MS" charset="0"/>
            </a:endParaRPr>
          </a:p>
        </p:txBody>
      </p:sp>
      <p:sp>
        <p:nvSpPr>
          <p:cNvPr id="16410" name="AutoShape 58"/>
          <p:cNvSpPr>
            <a:spLocks/>
          </p:cNvSpPr>
          <p:nvPr/>
        </p:nvSpPr>
        <p:spPr bwMode="auto">
          <a:xfrm rot="5400000">
            <a:off x="4008438" y="836613"/>
            <a:ext cx="215900" cy="2089150"/>
          </a:xfrm>
          <a:prstGeom prst="leftBrace">
            <a:avLst>
              <a:gd name="adj1" fmla="val 8063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Text Box 59"/>
          <p:cNvSpPr txBox="1">
            <a:spLocks noChangeArrowheads="1"/>
          </p:cNvSpPr>
          <p:nvPr/>
        </p:nvSpPr>
        <p:spPr bwMode="auto">
          <a:xfrm>
            <a:off x="3505200" y="1557338"/>
            <a:ext cx="11858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b="1"/>
              <a:t>positron linac</a:t>
            </a:r>
          </a:p>
        </p:txBody>
      </p:sp>
      <p:sp>
        <p:nvSpPr>
          <p:cNvPr id="16412" name="Text Box 60"/>
          <p:cNvSpPr txBox="1">
            <a:spLocks noChangeArrowheads="1"/>
          </p:cNvSpPr>
          <p:nvPr/>
        </p:nvSpPr>
        <p:spPr bwMode="auto">
          <a:xfrm>
            <a:off x="1763713" y="2060575"/>
            <a:ext cx="831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b="1"/>
              <a:t>1 GeV e+</a:t>
            </a:r>
          </a:p>
        </p:txBody>
      </p:sp>
      <p:sp>
        <p:nvSpPr>
          <p:cNvPr id="16414" name="Text Box 69"/>
          <p:cNvSpPr txBox="1">
            <a:spLocks noChangeArrowheads="1"/>
          </p:cNvSpPr>
          <p:nvPr/>
        </p:nvSpPr>
        <p:spPr bwMode="auto">
          <a:xfrm>
            <a:off x="3924300" y="2997200"/>
            <a:ext cx="746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b="1">
                <a:solidFill>
                  <a:srgbClr val="FF0000"/>
                </a:solidFill>
                <a:ea typeface="Arial" charset="0"/>
                <a:cs typeface="Arial" charset="0"/>
              </a:rPr>
              <a:t>≈ 350 m</a:t>
            </a:r>
          </a:p>
        </p:txBody>
      </p:sp>
      <p:sp>
        <p:nvSpPr>
          <p:cNvPr id="16415" name="Text Box 71"/>
          <p:cNvSpPr txBox="1">
            <a:spLocks noChangeArrowheads="1"/>
          </p:cNvSpPr>
          <p:nvPr/>
        </p:nvSpPr>
        <p:spPr bwMode="auto">
          <a:xfrm>
            <a:off x="3195638" y="2157413"/>
            <a:ext cx="6937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b="1">
                <a:solidFill>
                  <a:srgbClr val="FFFF00"/>
                </a:solidFill>
              </a:rPr>
              <a:t>L-band</a:t>
            </a:r>
          </a:p>
        </p:txBody>
      </p:sp>
      <p:pic>
        <p:nvPicPr>
          <p:cNvPr id="16422" name="Picture 6" descr="SuperBLogo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8181" y="0"/>
            <a:ext cx="855819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Box 43"/>
          <p:cNvSpPr txBox="1"/>
          <p:nvPr/>
        </p:nvSpPr>
        <p:spPr>
          <a:xfrm>
            <a:off x="5486400" y="14478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Positron Source</a:t>
            </a:r>
            <a:endParaRPr lang="en-US" sz="1800" dirty="0"/>
          </a:p>
        </p:txBody>
      </p:sp>
      <p:sp>
        <p:nvSpPr>
          <p:cNvPr id="45" name="Rectangle 44"/>
          <p:cNvSpPr/>
          <p:nvPr/>
        </p:nvSpPr>
        <p:spPr>
          <a:xfrm>
            <a:off x="762000" y="4876800"/>
            <a:ext cx="2853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 smtClean="0"/>
              <a:t>Polarized Electron Source</a:t>
            </a:r>
            <a:endParaRPr lang="en-US" sz="1800" dirty="0"/>
          </a:p>
        </p:txBody>
      </p:sp>
      <p:sp>
        <p:nvSpPr>
          <p:cNvPr id="46" name="Rectangle 45"/>
          <p:cNvSpPr/>
          <p:nvPr/>
        </p:nvSpPr>
        <p:spPr>
          <a:xfrm>
            <a:off x="6096000" y="3352800"/>
            <a:ext cx="130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 smtClean="0"/>
              <a:t>Main </a:t>
            </a:r>
            <a:r>
              <a:rPr lang="en-US" sz="1800" dirty="0" err="1" smtClean="0"/>
              <a:t>Linac</a:t>
            </a:r>
            <a:endParaRPr lang="en-US" sz="1800" dirty="0"/>
          </a:p>
        </p:txBody>
      </p:sp>
      <p:sp>
        <p:nvSpPr>
          <p:cNvPr id="47" name="Rectangle 46"/>
          <p:cNvSpPr/>
          <p:nvPr/>
        </p:nvSpPr>
        <p:spPr>
          <a:xfrm>
            <a:off x="609600" y="1752600"/>
            <a:ext cx="2000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 err="1" smtClean="0"/>
              <a:t>e</a:t>
            </a:r>
            <a:r>
              <a:rPr lang="en-US" sz="1800" baseline="30000" dirty="0" smtClean="0"/>
              <a:t>+</a:t>
            </a:r>
            <a:r>
              <a:rPr lang="en-US" sz="1800" dirty="0" smtClean="0"/>
              <a:t> Damping Ring</a:t>
            </a:r>
            <a:endParaRPr lang="en-US" sz="1800" dirty="0"/>
          </a:p>
        </p:txBody>
      </p:sp>
      <p:sp>
        <p:nvSpPr>
          <p:cNvPr id="51" name="Rounded Rectangle 50"/>
          <p:cNvSpPr/>
          <p:nvPr/>
        </p:nvSpPr>
        <p:spPr bwMode="auto">
          <a:xfrm>
            <a:off x="533400" y="1676400"/>
            <a:ext cx="2362200" cy="2209800"/>
          </a:xfrm>
          <a:prstGeom prst="round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257800" y="4983540"/>
            <a:ext cx="32766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Transfer lines</a:t>
            </a:r>
          </a:p>
          <a:p>
            <a:r>
              <a:rPr lang="en-US" sz="1600" dirty="0" smtClean="0"/>
              <a:t>Positron Source to Damping Ring</a:t>
            </a:r>
          </a:p>
          <a:p>
            <a:r>
              <a:rPr lang="en-US" sz="1600" dirty="0" smtClean="0"/>
              <a:t>Damping Ring to Main </a:t>
            </a:r>
            <a:r>
              <a:rPr lang="en-US" sz="1600" dirty="0" err="1"/>
              <a:t>L</a:t>
            </a:r>
            <a:r>
              <a:rPr lang="en-US" sz="1600" dirty="0" err="1" smtClean="0"/>
              <a:t>inac</a:t>
            </a:r>
            <a:endParaRPr lang="en-US" sz="1600" dirty="0" smtClean="0"/>
          </a:p>
          <a:p>
            <a:r>
              <a:rPr lang="en-US" sz="1600" dirty="0" smtClean="0"/>
              <a:t>Electron Source to Main </a:t>
            </a:r>
            <a:r>
              <a:rPr lang="en-US" sz="1600" dirty="0" err="1"/>
              <a:t>L</a:t>
            </a:r>
            <a:r>
              <a:rPr lang="en-US" sz="1600" dirty="0" err="1" smtClean="0"/>
              <a:t>inac</a:t>
            </a:r>
            <a:endParaRPr lang="en-US" sz="1600" dirty="0" smtClean="0"/>
          </a:p>
          <a:p>
            <a:r>
              <a:rPr lang="en-US" sz="1600" dirty="0" smtClean="0"/>
              <a:t>Main </a:t>
            </a:r>
            <a:r>
              <a:rPr lang="en-US" sz="1600" dirty="0" err="1"/>
              <a:t>L</a:t>
            </a:r>
            <a:r>
              <a:rPr lang="en-US" sz="1600" dirty="0" err="1" smtClean="0"/>
              <a:t>inac</a:t>
            </a:r>
            <a:r>
              <a:rPr lang="en-US" sz="1600" dirty="0" smtClean="0"/>
              <a:t> to HER</a:t>
            </a:r>
          </a:p>
          <a:p>
            <a:r>
              <a:rPr lang="en-US" sz="1600" dirty="0" smtClean="0"/>
              <a:t>Main </a:t>
            </a:r>
            <a:r>
              <a:rPr lang="en-US" sz="1600" dirty="0" err="1"/>
              <a:t>L</a:t>
            </a:r>
            <a:r>
              <a:rPr lang="en-US" sz="1600" dirty="0" err="1" smtClean="0"/>
              <a:t>inac</a:t>
            </a:r>
            <a:r>
              <a:rPr lang="en-US" sz="1600" dirty="0" smtClean="0"/>
              <a:t> to LER</a:t>
            </a:r>
            <a:endParaRPr lang="en-US" dirty="0"/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dirty="0" smtClean="0"/>
              <a:t>Injection system layout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0" y="6027003"/>
            <a:ext cx="472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-1" charset="0"/>
              </a:rPr>
              <a:t>Details:   </a:t>
            </a:r>
          </a:p>
          <a:p>
            <a:r>
              <a:rPr lang="en-US" dirty="0" smtClean="0">
                <a:latin typeface="Calibri" pitchFamily="-1" charset="0"/>
              </a:rPr>
              <a:t> </a:t>
            </a:r>
            <a:r>
              <a:rPr lang="en-GB" dirty="0" smtClean="0">
                <a:latin typeface="Calibri" pitchFamily="-1" charset="0"/>
              </a:rPr>
              <a:t>“</a:t>
            </a:r>
            <a:r>
              <a:rPr lang="en-GB" dirty="0" err="1" smtClean="0">
                <a:latin typeface="Calibri" pitchFamily="-1" charset="0"/>
              </a:rPr>
              <a:t>SuperB</a:t>
            </a:r>
            <a:r>
              <a:rPr lang="en-GB" dirty="0" smtClean="0">
                <a:latin typeface="Calibri" pitchFamily="-1" charset="0"/>
              </a:rPr>
              <a:t> Progress Reports – Accelerator”, (Dec. 2010) – Chapter 15 </a:t>
            </a:r>
            <a:r>
              <a:rPr lang="en-GB" u="sng" dirty="0" smtClean="0">
                <a:latin typeface="Calibri" pitchFamily="-1" charset="0"/>
                <a:hlinkClick r:id="rId4"/>
              </a:rPr>
              <a:t>http://arxiv.org/abs/1009.6178v3</a:t>
            </a:r>
            <a:r>
              <a:rPr lang="en-GB" dirty="0" smtClean="0">
                <a:latin typeface="Calibri" pitchFamily="-1" charset="0"/>
              </a:rPr>
              <a:t>. </a:t>
            </a:r>
            <a:endParaRPr lang="en-GB" dirty="0" smtClean="0">
              <a:latin typeface="Calibri" pitchFamily="-1" charset="0"/>
            </a:endParaRPr>
          </a:p>
          <a:p>
            <a:r>
              <a:rPr lang="en-GB" dirty="0" smtClean="0">
                <a:latin typeface="Calibri" pitchFamily="-1" charset="0"/>
              </a:rPr>
              <a:t> </a:t>
            </a:r>
            <a:r>
              <a:rPr lang="en-GB" dirty="0" smtClean="0">
                <a:latin typeface="Calibri" pitchFamily="-1" charset="0"/>
              </a:rPr>
              <a:t>“Updated Design of the Italian </a:t>
            </a:r>
            <a:r>
              <a:rPr lang="en-GB" dirty="0" err="1" smtClean="0">
                <a:latin typeface="Calibri" pitchFamily="-1" charset="0"/>
              </a:rPr>
              <a:t>SuperB</a:t>
            </a:r>
            <a:r>
              <a:rPr lang="en-GB" dirty="0" smtClean="0">
                <a:latin typeface="Calibri" pitchFamily="-1" charset="0"/>
              </a:rPr>
              <a:t> Factory Injection System”</a:t>
            </a:r>
            <a:r>
              <a:rPr lang="en-US" dirty="0" smtClean="0">
                <a:latin typeface="Calibri" pitchFamily="-1" charset="0"/>
              </a:rPr>
              <a:t>, IPAC’11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2738" y="-19050"/>
            <a:ext cx="9771063" cy="690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848600" y="0"/>
            <a:ext cx="1524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 err="1" smtClean="0"/>
              <a:t>SuperKEKB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Positron Source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LAL group has studied different solutions and has proposed a high efficiency conversion system, consisting of an adiabatic capture system and an L-band </a:t>
            </a:r>
            <a:r>
              <a:rPr lang="en-US" sz="2800" dirty="0" err="1" smtClean="0"/>
              <a:t>linac</a:t>
            </a:r>
            <a:endParaRPr lang="en-US" sz="2800" dirty="0" smtClean="0"/>
          </a:p>
          <a:p>
            <a:r>
              <a:rPr lang="en-US" sz="2800" dirty="0" smtClean="0"/>
              <a:t>In this proposal, </a:t>
            </a:r>
            <a:r>
              <a:rPr lang="en-US" sz="2800" dirty="0" err="1" smtClean="0"/>
              <a:t>e+/e</a:t>
            </a:r>
            <a:r>
              <a:rPr lang="en-US" sz="2800" dirty="0" smtClean="0"/>
              <a:t>- conversion takes place at 600 </a:t>
            </a:r>
            <a:r>
              <a:rPr lang="en-US" sz="2800" dirty="0" err="1" smtClean="0"/>
              <a:t>MeV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05400" y="4419600"/>
            <a:ext cx="32004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Status will be discussed in Alessandro </a:t>
            </a:r>
            <a:r>
              <a:rPr lang="en-US" sz="2400" dirty="0" err="1" smtClean="0"/>
              <a:t>Variola’s</a:t>
            </a:r>
            <a:r>
              <a:rPr lang="en-US" sz="2400" dirty="0" smtClean="0"/>
              <a:t> presentation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Damping Ring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143000"/>
            <a:ext cx="8382000" cy="5105400"/>
          </a:xfrm>
        </p:spPr>
        <p:txBody>
          <a:bodyPr anchor="ctr"/>
          <a:lstStyle/>
          <a:p>
            <a:r>
              <a:rPr lang="en-US" sz="2400" dirty="0" smtClean="0"/>
              <a:t>Parameters and lattice defined</a:t>
            </a:r>
          </a:p>
          <a:p>
            <a:r>
              <a:rPr lang="en-US" sz="2400" dirty="0" smtClean="0"/>
              <a:t>Very good dynamic aperture (errors still to be included)</a:t>
            </a:r>
          </a:p>
          <a:p>
            <a:pPr algn="ctr"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A</a:t>
            </a:r>
            <a:r>
              <a:rPr lang="en-US" sz="2400" b="1" baseline="-25000" dirty="0" smtClean="0">
                <a:solidFill>
                  <a:srgbClr val="0000FF"/>
                </a:solidFill>
              </a:rPr>
              <a:t>x </a:t>
            </a:r>
            <a:r>
              <a:rPr lang="en-US" sz="2400" b="1" dirty="0" smtClean="0">
                <a:solidFill>
                  <a:srgbClr val="0000FF"/>
                </a:solidFill>
              </a:rPr>
              <a:t>= x</a:t>
            </a:r>
            <a:r>
              <a:rPr lang="en-US" sz="2400" b="1" baseline="-25000" dirty="0" smtClean="0">
                <a:solidFill>
                  <a:srgbClr val="0000FF"/>
                </a:solidFill>
              </a:rPr>
              <a:t>max</a:t>
            </a:r>
            <a:r>
              <a:rPr lang="en-US" sz="2400" b="1" baseline="30000" dirty="0" smtClean="0">
                <a:solidFill>
                  <a:srgbClr val="0000FF"/>
                </a:solidFill>
              </a:rPr>
              <a:t>2</a:t>
            </a:r>
            <a:r>
              <a:rPr lang="en-US" sz="2400" b="1" dirty="0" smtClean="0">
                <a:solidFill>
                  <a:srgbClr val="0000FF"/>
                </a:solidFill>
              </a:rPr>
              <a:t>/</a:t>
            </a:r>
            <a:r>
              <a:rPr lang="en-US" sz="2400" b="1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b</a:t>
            </a:r>
            <a:r>
              <a:rPr lang="en-US" sz="2400" b="1" baseline="-25000" dirty="0" smtClean="0">
                <a:solidFill>
                  <a:srgbClr val="0000FF"/>
                </a:solidFill>
              </a:rPr>
              <a:t>x</a:t>
            </a:r>
            <a:r>
              <a:rPr lang="en-US" sz="2400" b="1" dirty="0" smtClean="0">
                <a:solidFill>
                  <a:srgbClr val="0000FF"/>
                </a:solidFill>
              </a:rPr>
              <a:t>= 1 10</a:t>
            </a:r>
            <a:r>
              <a:rPr lang="en-US" sz="2400" b="1" baseline="30000" dirty="0" smtClean="0">
                <a:solidFill>
                  <a:srgbClr val="0000FF"/>
                </a:solidFill>
              </a:rPr>
              <a:t>-4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m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endParaRPr lang="en-US" sz="2400" dirty="0" smtClean="0"/>
          </a:p>
          <a:p>
            <a:pPr algn="ctr">
              <a:buNone/>
            </a:pPr>
            <a:r>
              <a:rPr lang="en-US" sz="2400" dirty="0" smtClean="0"/>
              <a:t>at </a:t>
            </a:r>
            <a:r>
              <a:rPr lang="en-US" sz="2400" b="1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D</a:t>
            </a:r>
            <a:r>
              <a:rPr lang="en-US" sz="2400" b="1" dirty="0" smtClean="0">
                <a:solidFill>
                  <a:srgbClr val="0000FF"/>
                </a:solidFill>
              </a:rPr>
              <a:t>E/E = ± 2%</a:t>
            </a:r>
            <a:endParaRPr lang="en-US" sz="2400" dirty="0" smtClean="0"/>
          </a:p>
          <a:p>
            <a:r>
              <a:rPr lang="en-US" sz="2400" dirty="0" smtClean="0"/>
              <a:t>Injection acceptance including 99% of the positrons</a:t>
            </a:r>
          </a:p>
          <a:p>
            <a:pPr algn="ctr">
              <a:spcAft>
                <a:spcPts val="600"/>
              </a:spcAft>
              <a:buNone/>
            </a:pPr>
            <a:r>
              <a:rPr lang="en-US" sz="2000" dirty="0" smtClean="0"/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A</a:t>
            </a:r>
            <a:r>
              <a:rPr lang="en-US" sz="2400" b="1" baseline="-25000" dirty="0" smtClean="0">
                <a:solidFill>
                  <a:srgbClr val="0000FF"/>
                </a:solidFill>
              </a:rPr>
              <a:t>x </a:t>
            </a:r>
            <a:r>
              <a:rPr lang="en-US" sz="2400" b="1" dirty="0" smtClean="0">
                <a:solidFill>
                  <a:srgbClr val="0000FF"/>
                </a:solidFill>
              </a:rPr>
              <a:t>= x</a:t>
            </a:r>
            <a:r>
              <a:rPr lang="en-US" sz="2400" b="1" baseline="-25000" dirty="0" smtClean="0">
                <a:solidFill>
                  <a:srgbClr val="0000FF"/>
                </a:solidFill>
              </a:rPr>
              <a:t>max</a:t>
            </a:r>
            <a:r>
              <a:rPr lang="en-US" sz="2400" b="1" baseline="30000" dirty="0" smtClean="0">
                <a:solidFill>
                  <a:srgbClr val="0000FF"/>
                </a:solidFill>
              </a:rPr>
              <a:t>2</a:t>
            </a:r>
            <a:r>
              <a:rPr lang="en-US" sz="2400" b="1" dirty="0" smtClean="0">
                <a:solidFill>
                  <a:srgbClr val="0000FF"/>
                </a:solidFill>
              </a:rPr>
              <a:t>/</a:t>
            </a:r>
            <a:r>
              <a:rPr lang="en-US" sz="2400" b="1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b</a:t>
            </a:r>
            <a:r>
              <a:rPr lang="en-US" sz="2400" b="1" baseline="-25000" dirty="0" smtClean="0">
                <a:solidFill>
                  <a:srgbClr val="0000FF"/>
                </a:solidFill>
              </a:rPr>
              <a:t>x</a:t>
            </a:r>
            <a:r>
              <a:rPr lang="en-US" sz="2400" b="1" dirty="0" smtClean="0">
                <a:solidFill>
                  <a:srgbClr val="0000FF"/>
                </a:solidFill>
              </a:rPr>
              <a:t>= 1 10</a:t>
            </a:r>
            <a:r>
              <a:rPr lang="en-US" sz="2400" b="1" baseline="30000" dirty="0" smtClean="0">
                <a:solidFill>
                  <a:srgbClr val="0000FF"/>
                </a:solidFill>
              </a:rPr>
              <a:t>-5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m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</a:p>
          <a:p>
            <a:pPr algn="ctr">
              <a:spcAft>
                <a:spcPts val="600"/>
              </a:spcAft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D</a:t>
            </a:r>
            <a:r>
              <a:rPr lang="en-US" sz="2400" b="1" dirty="0" smtClean="0">
                <a:solidFill>
                  <a:srgbClr val="0000FF"/>
                </a:solidFill>
              </a:rPr>
              <a:t>E/E = 1.5 10</a:t>
            </a:r>
            <a:r>
              <a:rPr lang="en-US" sz="2400" b="1" baseline="30000" dirty="0" smtClean="0">
                <a:solidFill>
                  <a:srgbClr val="0000FF"/>
                </a:solidFill>
              </a:rPr>
              <a:t>-2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Effects of CSR instability evaluated (</a:t>
            </a:r>
            <a:r>
              <a:rPr lang="en-US" sz="2400" dirty="0" err="1" smtClean="0"/>
              <a:t>Demin</a:t>
            </a:r>
            <a:r>
              <a:rPr lang="en-US" sz="2400" dirty="0" smtClean="0"/>
              <a:t> Zhou’s talk) </a:t>
            </a:r>
          </a:p>
          <a:p>
            <a:pPr>
              <a:spcAft>
                <a:spcPts val="600"/>
              </a:spcAft>
            </a:pPr>
            <a:r>
              <a:rPr lang="en-US" sz="2400" dirty="0" err="1" smtClean="0"/>
              <a:t>Touscheck</a:t>
            </a:r>
            <a:r>
              <a:rPr lang="en-US" sz="2400" dirty="0" smtClean="0"/>
              <a:t> effect evaluated (Theo </a:t>
            </a:r>
            <a:r>
              <a:rPr lang="en-US" sz="2400" dirty="0" err="1" smtClean="0"/>
              <a:t>Demma’s</a:t>
            </a:r>
            <a:r>
              <a:rPr lang="en-US" sz="2400" dirty="0" smtClean="0"/>
              <a:t> talk)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Preliminary tracking of a positron distribution trough the transfer line and for 100 turns in the DR (Sophie Cavalier)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00800" y="1066800"/>
            <a:ext cx="23622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Ready for TDR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Polarized electron 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 design choice is needed: electrons injection  with/without passing through the DR </a:t>
            </a:r>
          </a:p>
          <a:p>
            <a:r>
              <a:rPr lang="en-US" sz="2800" dirty="0" smtClean="0"/>
              <a:t>Is it possible to produce and accelerate to 4.18 </a:t>
            </a:r>
            <a:r>
              <a:rPr lang="en-US" sz="2800" dirty="0" err="1" smtClean="0"/>
              <a:t>GeV</a:t>
            </a:r>
            <a:r>
              <a:rPr lang="en-US" sz="2800" dirty="0" smtClean="0"/>
              <a:t> polarized electrons with ~ 1 </a:t>
            </a:r>
            <a:r>
              <a:rPr lang="en-US" sz="2800" dirty="0" err="1" smtClean="0"/>
              <a:t>nC</a:t>
            </a:r>
            <a:r>
              <a:rPr lang="en-US" sz="2800" dirty="0" smtClean="0"/>
              <a:t> charge, low </a:t>
            </a:r>
            <a:r>
              <a:rPr lang="en-US" sz="2800" dirty="0" err="1" smtClean="0"/>
              <a:t>emittance</a:t>
            </a:r>
            <a:r>
              <a:rPr lang="en-US" sz="2800" dirty="0" smtClean="0"/>
              <a:t> and small energy spread?</a:t>
            </a:r>
          </a:p>
          <a:p>
            <a:r>
              <a:rPr lang="en-US" sz="2800" dirty="0" smtClean="0"/>
              <a:t> Very preliminary beam dynamics study</a:t>
            </a:r>
          </a:p>
          <a:p>
            <a:r>
              <a:rPr lang="en-US" sz="2800" dirty="0" smtClean="0"/>
              <a:t>Further checks are needed:</a:t>
            </a:r>
          </a:p>
          <a:p>
            <a:pPr lvl="1"/>
            <a:r>
              <a:rPr lang="en-US" sz="2400" dirty="0" smtClean="0"/>
              <a:t>Very important to define the charge and bunch length needed/feasible at gun exit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066800" y="1600200"/>
            <a:ext cx="4343400" cy="381000"/>
          </a:xfrm>
          <a:prstGeom prst="rect">
            <a:avLst/>
          </a:prstGeom>
          <a:solidFill>
            <a:srgbClr val="FFFF00">
              <a:alpha val="2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sellaDiTesto 4"/>
          <p:cNvSpPr txBox="1">
            <a:spLocks noChangeArrowheads="1"/>
          </p:cNvSpPr>
          <p:nvPr/>
        </p:nvSpPr>
        <p:spPr bwMode="auto">
          <a:xfrm>
            <a:off x="285750" y="1643063"/>
            <a:ext cx="835818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1800" b="1" dirty="0" err="1">
                <a:latin typeface="Calibri" pitchFamily="-1" charset="0"/>
              </a:rPr>
              <a:t>Tracking</a:t>
            </a:r>
            <a:r>
              <a:rPr lang="it-IT" sz="1800" b="1" dirty="0">
                <a:latin typeface="Calibri" pitchFamily="-1" charset="0"/>
              </a:rPr>
              <a:t>  </a:t>
            </a:r>
            <a:r>
              <a:rPr lang="it-IT" sz="1800" b="1" dirty="0" err="1">
                <a:latin typeface="Calibri" pitchFamily="-1" charset="0"/>
              </a:rPr>
              <a:t>of</a:t>
            </a:r>
            <a:r>
              <a:rPr lang="it-IT" sz="1800" b="1" dirty="0">
                <a:latin typeface="Calibri" pitchFamily="-1" charset="0"/>
              </a:rPr>
              <a:t> </a:t>
            </a:r>
            <a:r>
              <a:rPr lang="it-IT" sz="1800" b="1" dirty="0" err="1">
                <a:latin typeface="Calibri" pitchFamily="-1" charset="0"/>
              </a:rPr>
              <a:t>one</a:t>
            </a:r>
            <a:r>
              <a:rPr lang="it-IT" sz="1800" b="1" dirty="0">
                <a:latin typeface="Calibri" pitchFamily="-1" charset="0"/>
              </a:rPr>
              <a:t> </a:t>
            </a:r>
            <a:r>
              <a:rPr lang="it-IT" sz="1800" b="1" dirty="0" err="1">
                <a:latin typeface="Calibri" pitchFamily="-1" charset="0"/>
              </a:rPr>
              <a:t>bunch</a:t>
            </a:r>
            <a:r>
              <a:rPr lang="it-IT" sz="1800" b="1" dirty="0">
                <a:latin typeface="Calibri" pitchFamily="-1" charset="0"/>
              </a:rPr>
              <a:t>:</a:t>
            </a:r>
          </a:p>
          <a:p>
            <a:r>
              <a:rPr lang="it-IT" sz="1800" dirty="0">
                <a:latin typeface="Calibri" pitchFamily="-1" charset="0"/>
              </a:rPr>
              <a:t>@ </a:t>
            </a:r>
            <a:r>
              <a:rPr lang="it-IT" sz="1800" dirty="0" err="1">
                <a:latin typeface="Calibri" pitchFamily="-1" charset="0"/>
              </a:rPr>
              <a:t>GaAs</a:t>
            </a:r>
            <a:r>
              <a:rPr lang="it-IT" sz="1800" dirty="0">
                <a:latin typeface="Calibri" pitchFamily="-1" charset="0"/>
              </a:rPr>
              <a:t> </a:t>
            </a:r>
            <a:r>
              <a:rPr lang="it-IT" sz="1800" dirty="0" err="1">
                <a:latin typeface="Calibri" pitchFamily="-1" charset="0"/>
              </a:rPr>
              <a:t>Cathode</a:t>
            </a:r>
            <a:r>
              <a:rPr lang="it-IT" sz="1800" dirty="0">
                <a:latin typeface="Calibri" pitchFamily="-1" charset="0"/>
              </a:rPr>
              <a:t> - Laser 860 </a:t>
            </a:r>
            <a:r>
              <a:rPr lang="it-IT" sz="1800" dirty="0" err="1">
                <a:latin typeface="Calibri" pitchFamily="-1" charset="0"/>
              </a:rPr>
              <a:t>nm</a:t>
            </a:r>
            <a:endParaRPr lang="it-IT" sz="1800" dirty="0">
              <a:latin typeface="Calibri" pitchFamily="-1" charset="0"/>
            </a:endParaRPr>
          </a:p>
          <a:p>
            <a:r>
              <a:rPr lang="it-IT" sz="1800" dirty="0" err="1">
                <a:latin typeface="Calibri" pitchFamily="-1" charset="0"/>
              </a:rPr>
              <a:t>Q=</a:t>
            </a:r>
            <a:r>
              <a:rPr lang="it-IT" sz="1800" dirty="0">
                <a:latin typeface="Calibri" pitchFamily="-1" charset="0"/>
              </a:rPr>
              <a:t> 160 </a:t>
            </a:r>
            <a:r>
              <a:rPr lang="it-IT" sz="1800" dirty="0" err="1">
                <a:latin typeface="Calibri" pitchFamily="-1" charset="0"/>
              </a:rPr>
              <a:t>pC</a:t>
            </a:r>
            <a:r>
              <a:rPr lang="it-IT" sz="1800" dirty="0">
                <a:latin typeface="Calibri" pitchFamily="-1" charset="0"/>
              </a:rPr>
              <a:t> ; Sig_X_laser=1.27 mm; </a:t>
            </a:r>
            <a:r>
              <a:rPr lang="it-IT" sz="1800" dirty="0" err="1">
                <a:latin typeface="Calibri" pitchFamily="-1" charset="0"/>
              </a:rPr>
              <a:t>Flat-top</a:t>
            </a:r>
            <a:r>
              <a:rPr lang="it-IT" sz="1800" dirty="0">
                <a:latin typeface="Calibri" pitchFamily="-1" charset="0"/>
              </a:rPr>
              <a:t> = 20 </a:t>
            </a:r>
            <a:r>
              <a:rPr lang="it-IT" sz="1800" dirty="0" err="1">
                <a:latin typeface="Calibri" pitchFamily="-1" charset="0"/>
              </a:rPr>
              <a:t>psec</a:t>
            </a:r>
            <a:r>
              <a:rPr lang="it-IT" sz="1800" dirty="0">
                <a:latin typeface="Calibri" pitchFamily="-1" charset="0"/>
              </a:rPr>
              <a:t>; </a:t>
            </a:r>
            <a:r>
              <a:rPr lang="it-IT" sz="1800" dirty="0" err="1">
                <a:latin typeface="Calibri" pitchFamily="-1" charset="0"/>
              </a:rPr>
              <a:t>Thermal_emit</a:t>
            </a:r>
            <a:r>
              <a:rPr lang="it-IT" sz="1800" dirty="0">
                <a:latin typeface="Calibri" pitchFamily="-1" charset="0"/>
              </a:rPr>
              <a:t>,n=0.415 </a:t>
            </a:r>
            <a:r>
              <a:rPr lang="it-IT" sz="1800" dirty="0" err="1">
                <a:latin typeface="Calibri" pitchFamily="-1" charset="0"/>
              </a:rPr>
              <a:t>mm-rad</a:t>
            </a:r>
            <a:r>
              <a:rPr lang="it-IT" sz="1800" dirty="0">
                <a:latin typeface="Calibri" pitchFamily="-1" charset="0"/>
              </a:rPr>
              <a:t>  </a:t>
            </a:r>
            <a:endParaRPr lang="it-IT" sz="1600" dirty="0">
              <a:latin typeface="Calibri" pitchFamily="-1" charset="0"/>
            </a:endParaRPr>
          </a:p>
          <a:p>
            <a:endParaRPr lang="it-IT" dirty="0">
              <a:latin typeface="Calibri" pitchFamily="-1" charset="0"/>
            </a:endParaRPr>
          </a:p>
        </p:txBody>
      </p:sp>
      <p:sp>
        <p:nvSpPr>
          <p:cNvPr id="13315" name="CasellaDiTesto 5"/>
          <p:cNvSpPr txBox="1">
            <a:spLocks noChangeArrowheads="1"/>
          </p:cNvSpPr>
          <p:nvPr/>
        </p:nvSpPr>
        <p:spPr bwMode="auto">
          <a:xfrm>
            <a:off x="285750" y="3124200"/>
            <a:ext cx="864393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1800" b="1" dirty="0" err="1">
                <a:latin typeface="Calibri" pitchFamily="-1" charset="0"/>
              </a:rPr>
              <a:t>Very</a:t>
            </a:r>
            <a:r>
              <a:rPr lang="it-IT" sz="1800" b="1" dirty="0">
                <a:latin typeface="Calibri" pitchFamily="-1" charset="0"/>
              </a:rPr>
              <a:t> </a:t>
            </a:r>
            <a:r>
              <a:rPr lang="it-IT" sz="1800" b="1" dirty="0" err="1" smtClean="0">
                <a:latin typeface="Calibri" pitchFamily="-1" charset="0"/>
              </a:rPr>
              <a:t>preliminary</a:t>
            </a:r>
            <a:r>
              <a:rPr lang="it-IT" sz="1800" b="1" dirty="0" smtClean="0">
                <a:latin typeface="Calibri" pitchFamily="-1" charset="0"/>
              </a:rPr>
              <a:t> </a:t>
            </a:r>
            <a:r>
              <a:rPr lang="it-IT" sz="1800" b="1" dirty="0">
                <a:latin typeface="Calibri" pitchFamily="-1" charset="0"/>
              </a:rPr>
              <a:t>layout:</a:t>
            </a:r>
          </a:p>
          <a:p>
            <a:r>
              <a:rPr lang="it-IT" sz="1800" dirty="0">
                <a:latin typeface="Calibri" pitchFamily="-1" charset="0"/>
              </a:rPr>
              <a:t>-DC </a:t>
            </a:r>
            <a:r>
              <a:rPr lang="it-IT" sz="1800" dirty="0" err="1">
                <a:latin typeface="Calibri" pitchFamily="-1" charset="0"/>
              </a:rPr>
              <a:t>gun</a:t>
            </a:r>
            <a:r>
              <a:rPr lang="it-IT" sz="1800" dirty="0">
                <a:latin typeface="Calibri" pitchFamily="-1" charset="0"/>
              </a:rPr>
              <a:t> (</a:t>
            </a:r>
            <a:r>
              <a:rPr lang="it-IT" sz="1800" dirty="0" err="1">
                <a:latin typeface="Calibri" pitchFamily="-1" charset="0"/>
              </a:rPr>
              <a:t>Jlab</a:t>
            </a:r>
            <a:r>
              <a:rPr lang="it-IT" sz="1800" dirty="0">
                <a:latin typeface="Calibri" pitchFamily="-1" charset="0"/>
              </a:rPr>
              <a:t> </a:t>
            </a:r>
            <a:r>
              <a:rPr lang="it-IT" sz="1800" dirty="0" err="1">
                <a:latin typeface="Calibri" pitchFamily="-1" charset="0"/>
              </a:rPr>
              <a:t>type</a:t>
            </a:r>
            <a:r>
              <a:rPr lang="it-IT" sz="1800" dirty="0">
                <a:latin typeface="Calibri" pitchFamily="-1" charset="0"/>
              </a:rPr>
              <a:t>) Energy </a:t>
            </a:r>
            <a:r>
              <a:rPr lang="it-IT" sz="1800" dirty="0" err="1">
                <a:latin typeface="Calibri" pitchFamily="-1" charset="0"/>
              </a:rPr>
              <a:t>exit</a:t>
            </a:r>
            <a:r>
              <a:rPr lang="it-IT" sz="1800" dirty="0">
                <a:latin typeface="Calibri" pitchFamily="-1" charset="0"/>
              </a:rPr>
              <a:t> at 100keV</a:t>
            </a:r>
          </a:p>
          <a:p>
            <a:endParaRPr lang="it-IT" sz="1800" dirty="0">
              <a:latin typeface="Calibri" pitchFamily="-1" charset="0"/>
            </a:endParaRPr>
          </a:p>
          <a:p>
            <a:r>
              <a:rPr lang="it-IT" sz="1800" dirty="0">
                <a:latin typeface="Calibri" pitchFamily="-1" charset="0"/>
              </a:rPr>
              <a:t>- I  </a:t>
            </a:r>
            <a:r>
              <a:rPr lang="it-IT" sz="1800" dirty="0" err="1">
                <a:latin typeface="Calibri" pitchFamily="-1" charset="0"/>
              </a:rPr>
              <a:t>SubHBuncher&amp;boost</a:t>
            </a:r>
            <a:r>
              <a:rPr lang="it-IT" sz="1800" dirty="0">
                <a:latin typeface="Calibri" pitchFamily="-1" charset="0"/>
              </a:rPr>
              <a:t> (Ep=3.4MV/</a:t>
            </a:r>
            <a:r>
              <a:rPr lang="it-IT" sz="1800" dirty="0" err="1">
                <a:latin typeface="Calibri" pitchFamily="-1" charset="0"/>
              </a:rPr>
              <a:t>m</a:t>
            </a:r>
            <a:r>
              <a:rPr lang="it-IT" sz="1800" dirty="0">
                <a:latin typeface="Calibri" pitchFamily="-1" charset="0"/>
              </a:rPr>
              <a:t>), Energy </a:t>
            </a:r>
            <a:r>
              <a:rPr lang="it-IT" sz="1800" dirty="0" err="1">
                <a:latin typeface="Calibri" pitchFamily="-1" charset="0"/>
              </a:rPr>
              <a:t>exit</a:t>
            </a:r>
            <a:r>
              <a:rPr lang="it-IT" sz="1800" dirty="0">
                <a:latin typeface="Calibri" pitchFamily="-1" charset="0"/>
              </a:rPr>
              <a:t> at 560 </a:t>
            </a:r>
            <a:r>
              <a:rPr lang="it-IT" sz="1800" dirty="0" err="1">
                <a:latin typeface="Calibri" pitchFamily="-1" charset="0"/>
              </a:rPr>
              <a:t>keV</a:t>
            </a:r>
            <a:r>
              <a:rPr lang="it-IT" sz="1800" dirty="0">
                <a:latin typeface="Calibri" pitchFamily="-1" charset="0"/>
              </a:rPr>
              <a:t>  </a:t>
            </a:r>
          </a:p>
          <a:p>
            <a:pPr>
              <a:buFontTx/>
              <a:buChar char="-"/>
            </a:pPr>
            <a:r>
              <a:rPr lang="it-IT" sz="1800" dirty="0">
                <a:latin typeface="Calibri" pitchFamily="-1" charset="0"/>
              </a:rPr>
              <a:t> II </a:t>
            </a:r>
            <a:r>
              <a:rPr lang="it-IT" sz="1800" dirty="0" err="1">
                <a:latin typeface="Calibri" pitchFamily="-1" charset="0"/>
              </a:rPr>
              <a:t>SubHBuncher&amp;boost</a:t>
            </a:r>
            <a:r>
              <a:rPr lang="it-IT" sz="1800" dirty="0">
                <a:latin typeface="Calibri" pitchFamily="-1" charset="0"/>
              </a:rPr>
              <a:t> (Ep=3.4MV/</a:t>
            </a:r>
            <a:r>
              <a:rPr lang="it-IT" sz="1800" dirty="0" err="1">
                <a:latin typeface="Calibri" pitchFamily="-1" charset="0"/>
              </a:rPr>
              <a:t>m</a:t>
            </a:r>
            <a:r>
              <a:rPr lang="it-IT" sz="1800" dirty="0">
                <a:latin typeface="Calibri" pitchFamily="-1" charset="0"/>
              </a:rPr>
              <a:t>), Energy </a:t>
            </a:r>
            <a:r>
              <a:rPr lang="it-IT" sz="1800" dirty="0" err="1">
                <a:latin typeface="Calibri" pitchFamily="-1" charset="0"/>
              </a:rPr>
              <a:t>exit</a:t>
            </a:r>
            <a:r>
              <a:rPr lang="it-IT" sz="1800" dirty="0">
                <a:latin typeface="Calibri" pitchFamily="-1" charset="0"/>
              </a:rPr>
              <a:t> at 890 </a:t>
            </a:r>
            <a:r>
              <a:rPr lang="it-IT" sz="1800" dirty="0" err="1">
                <a:latin typeface="Calibri" pitchFamily="-1" charset="0"/>
              </a:rPr>
              <a:t>keV</a:t>
            </a:r>
            <a:endParaRPr lang="it-IT" sz="1800" dirty="0">
              <a:latin typeface="Calibri" pitchFamily="-1" charset="0"/>
            </a:endParaRPr>
          </a:p>
          <a:p>
            <a:r>
              <a:rPr lang="it-IT" sz="1800" dirty="0">
                <a:latin typeface="Calibri" pitchFamily="-1" charset="0"/>
              </a:rPr>
              <a:t>- L-Band </a:t>
            </a:r>
            <a:r>
              <a:rPr lang="it-IT" sz="1800" dirty="0" err="1">
                <a:latin typeface="Calibri" pitchFamily="-1" charset="0"/>
              </a:rPr>
              <a:t>cavity</a:t>
            </a:r>
            <a:r>
              <a:rPr lang="it-IT" sz="1800" dirty="0">
                <a:latin typeface="Calibri" pitchFamily="-1" charset="0"/>
              </a:rPr>
              <a:t>  SW </a:t>
            </a:r>
            <a:r>
              <a:rPr lang="it-IT" sz="1800" dirty="0" err="1">
                <a:latin typeface="Calibri" pitchFamily="-1" charset="0"/>
              </a:rPr>
              <a:t>Pitz</a:t>
            </a:r>
            <a:r>
              <a:rPr lang="it-IT" sz="1800" dirty="0">
                <a:latin typeface="Calibri" pitchFamily="-1" charset="0"/>
              </a:rPr>
              <a:t> </a:t>
            </a:r>
            <a:r>
              <a:rPr lang="it-IT" sz="1800" dirty="0" err="1">
                <a:latin typeface="Calibri" pitchFamily="-1" charset="0"/>
              </a:rPr>
              <a:t>type</a:t>
            </a:r>
            <a:r>
              <a:rPr lang="it-IT" sz="1800" dirty="0">
                <a:latin typeface="Calibri" pitchFamily="-1" charset="0"/>
              </a:rPr>
              <a:t> (</a:t>
            </a:r>
            <a:r>
              <a:rPr lang="it-IT" sz="1800" dirty="0" err="1">
                <a:latin typeface="Calibri" pitchFamily="-1" charset="0"/>
              </a:rPr>
              <a:t>VBunching</a:t>
            </a:r>
            <a:r>
              <a:rPr lang="it-IT" sz="1800" dirty="0">
                <a:latin typeface="Calibri" pitchFamily="-1" charset="0"/>
              </a:rPr>
              <a:t>) (Ep=8MV/</a:t>
            </a:r>
            <a:r>
              <a:rPr lang="it-IT" sz="1800" dirty="0" err="1">
                <a:latin typeface="Calibri" pitchFamily="-1" charset="0"/>
              </a:rPr>
              <a:t>m</a:t>
            </a:r>
            <a:r>
              <a:rPr lang="it-IT" sz="1800" dirty="0">
                <a:latin typeface="Calibri" pitchFamily="-1" charset="0"/>
              </a:rPr>
              <a:t>), Energy </a:t>
            </a:r>
            <a:r>
              <a:rPr lang="it-IT" sz="1800" dirty="0" err="1">
                <a:latin typeface="Calibri" pitchFamily="-1" charset="0"/>
              </a:rPr>
              <a:t>exit</a:t>
            </a:r>
            <a:r>
              <a:rPr lang="it-IT" sz="1800" dirty="0">
                <a:latin typeface="Calibri" pitchFamily="-1" charset="0"/>
              </a:rPr>
              <a:t> at 6.2 </a:t>
            </a:r>
            <a:r>
              <a:rPr lang="it-IT" sz="1800" dirty="0" err="1">
                <a:latin typeface="Calibri" pitchFamily="-1" charset="0"/>
              </a:rPr>
              <a:t>MeV</a:t>
            </a:r>
            <a:endParaRPr lang="it-IT" sz="1800" dirty="0">
              <a:latin typeface="Calibri" pitchFamily="-1" charset="0"/>
            </a:endParaRPr>
          </a:p>
          <a:p>
            <a:pPr>
              <a:buFontTx/>
              <a:buChar char="-"/>
            </a:pPr>
            <a:r>
              <a:rPr lang="it-IT" sz="1800" dirty="0">
                <a:latin typeface="Calibri" pitchFamily="-1" charset="0"/>
              </a:rPr>
              <a:t> S-Band </a:t>
            </a:r>
            <a:r>
              <a:rPr lang="it-IT" sz="1800" dirty="0" err="1">
                <a:latin typeface="Calibri" pitchFamily="-1" charset="0"/>
              </a:rPr>
              <a:t>cavity</a:t>
            </a:r>
            <a:r>
              <a:rPr lang="it-IT" sz="1800" dirty="0">
                <a:latin typeface="Calibri" pitchFamily="-1" charset="0"/>
              </a:rPr>
              <a:t> (</a:t>
            </a:r>
            <a:r>
              <a:rPr lang="it-IT" sz="1800" dirty="0" err="1">
                <a:latin typeface="Calibri" pitchFamily="-1" charset="0"/>
              </a:rPr>
              <a:t>ligth</a:t>
            </a:r>
            <a:r>
              <a:rPr lang="it-IT" sz="1800" dirty="0">
                <a:latin typeface="Calibri" pitchFamily="-1" charset="0"/>
              </a:rPr>
              <a:t> VB and </a:t>
            </a:r>
            <a:r>
              <a:rPr lang="it-IT" sz="1800" dirty="0" err="1">
                <a:latin typeface="Calibri" pitchFamily="-1" charset="0"/>
              </a:rPr>
              <a:t>Boost</a:t>
            </a:r>
            <a:r>
              <a:rPr lang="it-IT" sz="1800" dirty="0">
                <a:latin typeface="Calibri" pitchFamily="-1" charset="0"/>
              </a:rPr>
              <a:t>, Ep=14.</a:t>
            </a:r>
            <a:r>
              <a:rPr lang="it-IT" sz="1800" dirty="0" err="1">
                <a:latin typeface="Calibri" pitchFamily="-1" charset="0"/>
              </a:rPr>
              <a:t>2</a:t>
            </a:r>
            <a:r>
              <a:rPr lang="it-IT" sz="1800" dirty="0">
                <a:latin typeface="Calibri" pitchFamily="-1" charset="0"/>
              </a:rPr>
              <a:t> MV/</a:t>
            </a:r>
            <a:r>
              <a:rPr lang="it-IT" sz="1800" dirty="0" err="1">
                <a:latin typeface="Calibri" pitchFamily="-1" charset="0"/>
              </a:rPr>
              <a:t>m</a:t>
            </a:r>
            <a:r>
              <a:rPr lang="it-IT" sz="1800" dirty="0">
                <a:latin typeface="Calibri" pitchFamily="-1" charset="0"/>
              </a:rPr>
              <a:t>), Energy </a:t>
            </a:r>
            <a:r>
              <a:rPr lang="it-IT" sz="1800" dirty="0" err="1">
                <a:latin typeface="Calibri" pitchFamily="-1" charset="0"/>
              </a:rPr>
              <a:t>exit</a:t>
            </a:r>
            <a:r>
              <a:rPr lang="it-IT" sz="1800" dirty="0">
                <a:latin typeface="Calibri" pitchFamily="-1" charset="0"/>
              </a:rPr>
              <a:t> at 37 </a:t>
            </a:r>
            <a:r>
              <a:rPr lang="it-IT" sz="1800" dirty="0" err="1">
                <a:latin typeface="Calibri" pitchFamily="-1" charset="0"/>
              </a:rPr>
              <a:t>MeV</a:t>
            </a:r>
            <a:endParaRPr lang="it-IT" sz="1800" dirty="0">
              <a:latin typeface="Calibri" pitchFamily="-1" charset="0"/>
            </a:endParaRPr>
          </a:p>
          <a:p>
            <a:pPr>
              <a:buFontTx/>
              <a:buChar char="-"/>
            </a:pPr>
            <a:endParaRPr lang="it-IT" sz="1800" dirty="0">
              <a:latin typeface="Calibri" pitchFamily="-1" charset="0"/>
            </a:endParaRPr>
          </a:p>
          <a:p>
            <a:pPr>
              <a:buFontTx/>
              <a:buChar char="-"/>
            </a:pPr>
            <a:r>
              <a:rPr lang="it-IT" sz="1800" dirty="0">
                <a:latin typeface="Calibri" pitchFamily="-1" charset="0"/>
              </a:rPr>
              <a:t>64 S-Band </a:t>
            </a:r>
            <a:r>
              <a:rPr lang="it-IT" sz="1800" dirty="0" err="1">
                <a:latin typeface="Calibri" pitchFamily="-1" charset="0"/>
              </a:rPr>
              <a:t>cavity</a:t>
            </a:r>
            <a:r>
              <a:rPr lang="it-IT" sz="1800" dirty="0">
                <a:latin typeface="Calibri" pitchFamily="-1" charset="0"/>
              </a:rPr>
              <a:t>, ~25MeV/</a:t>
            </a:r>
            <a:r>
              <a:rPr lang="it-IT" sz="1800" dirty="0" err="1">
                <a:latin typeface="Calibri" pitchFamily="-1" charset="0"/>
              </a:rPr>
              <a:t>m</a:t>
            </a:r>
            <a:r>
              <a:rPr lang="it-IT" sz="1800" dirty="0">
                <a:latin typeface="Calibri" pitchFamily="-1" charset="0"/>
              </a:rPr>
              <a:t> </a:t>
            </a:r>
            <a:r>
              <a:rPr lang="it-IT" sz="1800" dirty="0" err="1">
                <a:latin typeface="Calibri" pitchFamily="-1" charset="0"/>
              </a:rPr>
              <a:t>from</a:t>
            </a:r>
            <a:r>
              <a:rPr lang="it-IT" sz="1800" dirty="0">
                <a:latin typeface="Calibri" pitchFamily="-1" charset="0"/>
              </a:rPr>
              <a:t> 37 </a:t>
            </a:r>
            <a:r>
              <a:rPr lang="it-IT" sz="1800" dirty="0" err="1">
                <a:latin typeface="Calibri" pitchFamily="-1" charset="0"/>
              </a:rPr>
              <a:t>MeV</a:t>
            </a:r>
            <a:r>
              <a:rPr lang="it-IT" sz="1800" dirty="0">
                <a:latin typeface="Calibri" pitchFamily="-1" charset="0"/>
              </a:rPr>
              <a:t> up </a:t>
            </a:r>
            <a:r>
              <a:rPr lang="it-IT" sz="1800" dirty="0" err="1">
                <a:latin typeface="Calibri" pitchFamily="-1" charset="0"/>
              </a:rPr>
              <a:t>to</a:t>
            </a:r>
            <a:r>
              <a:rPr lang="it-IT" sz="1800" dirty="0">
                <a:latin typeface="Calibri" pitchFamily="-1" charset="0"/>
              </a:rPr>
              <a:t> 4.23 </a:t>
            </a:r>
            <a:r>
              <a:rPr lang="it-IT" sz="1800" dirty="0" err="1">
                <a:latin typeface="Calibri" pitchFamily="-1" charset="0"/>
              </a:rPr>
              <a:t>GeV</a:t>
            </a:r>
            <a:endParaRPr lang="it-IT" sz="1800" dirty="0">
              <a:latin typeface="Calibri" pitchFamily="-1" charset="0"/>
            </a:endParaRPr>
          </a:p>
          <a:p>
            <a:pPr>
              <a:buFontTx/>
              <a:buChar char="-"/>
            </a:pPr>
            <a:endParaRPr lang="it-IT" sz="1800" dirty="0">
              <a:latin typeface="Calibri" pitchFamily="-1" charset="0"/>
            </a:endParaRPr>
          </a:p>
          <a:p>
            <a:r>
              <a:rPr lang="it-IT" sz="1800" dirty="0">
                <a:latin typeface="Calibri" pitchFamily="-1" charset="0"/>
              </a:rPr>
              <a:t>- </a:t>
            </a:r>
            <a:r>
              <a:rPr lang="it-IT" sz="1800" dirty="0" err="1">
                <a:latin typeface="Calibri" pitchFamily="-1" charset="0"/>
              </a:rPr>
              <a:t>X-band</a:t>
            </a:r>
            <a:r>
              <a:rPr lang="it-IT" sz="1800" dirty="0">
                <a:latin typeface="Calibri" pitchFamily="-1" charset="0"/>
              </a:rPr>
              <a:t> TW </a:t>
            </a:r>
            <a:r>
              <a:rPr lang="it-IT" sz="1800" dirty="0" err="1">
                <a:latin typeface="Calibri" pitchFamily="-1" charset="0"/>
              </a:rPr>
              <a:t>cavity</a:t>
            </a:r>
            <a:r>
              <a:rPr lang="it-IT" sz="1800" dirty="0">
                <a:latin typeface="Calibri" pitchFamily="-1" charset="0"/>
              </a:rPr>
              <a:t> (120 </a:t>
            </a:r>
            <a:r>
              <a:rPr lang="it-IT" sz="1800" dirty="0" err="1">
                <a:latin typeface="Calibri" pitchFamily="-1" charset="0"/>
              </a:rPr>
              <a:t>Cells</a:t>
            </a:r>
            <a:r>
              <a:rPr lang="it-IT" sz="1800" dirty="0">
                <a:latin typeface="Calibri" pitchFamily="-1" charset="0"/>
              </a:rPr>
              <a:t> ~ </a:t>
            </a:r>
            <a:r>
              <a:rPr lang="it-IT" sz="1800" dirty="0" err="1">
                <a:latin typeface="Calibri" pitchFamily="-1" charset="0"/>
              </a:rPr>
              <a:t>1</a:t>
            </a:r>
            <a:r>
              <a:rPr lang="it-IT" sz="1800" dirty="0">
                <a:latin typeface="Calibri" pitchFamily="-1" charset="0"/>
              </a:rPr>
              <a:t> </a:t>
            </a:r>
            <a:r>
              <a:rPr lang="it-IT" sz="1800" dirty="0" err="1">
                <a:latin typeface="Calibri" pitchFamily="-1" charset="0"/>
              </a:rPr>
              <a:t>m</a:t>
            </a:r>
            <a:r>
              <a:rPr lang="it-IT" sz="1800" dirty="0">
                <a:latin typeface="Calibri" pitchFamily="-1" charset="0"/>
              </a:rPr>
              <a:t> </a:t>
            </a:r>
            <a:r>
              <a:rPr lang="it-IT" sz="1800" dirty="0" err="1">
                <a:latin typeface="Calibri" pitchFamily="-1" charset="0"/>
              </a:rPr>
              <a:t>length</a:t>
            </a:r>
            <a:r>
              <a:rPr lang="it-IT" sz="1800" dirty="0">
                <a:latin typeface="Calibri" pitchFamily="-1" charset="0"/>
              </a:rPr>
              <a:t>), </a:t>
            </a:r>
            <a:r>
              <a:rPr lang="it-IT" sz="1800" dirty="0" err="1">
                <a:latin typeface="Calibri" pitchFamily="-1" charset="0"/>
              </a:rPr>
              <a:t>E_spread</a:t>
            </a:r>
            <a:r>
              <a:rPr lang="it-IT" sz="1800" dirty="0">
                <a:latin typeface="Calibri" pitchFamily="-1" charset="0"/>
              </a:rPr>
              <a:t> </a:t>
            </a:r>
            <a:r>
              <a:rPr lang="it-IT" sz="1800" dirty="0" err="1">
                <a:latin typeface="Calibri" pitchFamily="-1" charset="0"/>
              </a:rPr>
              <a:t>correction</a:t>
            </a:r>
            <a:r>
              <a:rPr lang="it-IT" sz="1800" dirty="0">
                <a:latin typeface="Calibri" pitchFamily="-1" charset="0"/>
              </a:rPr>
              <a:t>, Energy </a:t>
            </a:r>
            <a:r>
              <a:rPr lang="it-IT" sz="1800" dirty="0" err="1">
                <a:latin typeface="Calibri" pitchFamily="-1" charset="0"/>
              </a:rPr>
              <a:t>exit</a:t>
            </a:r>
            <a:r>
              <a:rPr lang="it-IT" sz="1800" dirty="0">
                <a:latin typeface="Calibri" pitchFamily="-1" charset="0"/>
              </a:rPr>
              <a:t> at 4.183MeV</a:t>
            </a: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2362200" y="180975"/>
            <a:ext cx="4357688" cy="83026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50800" dir="5400000" sx="94000" sy="94000" algn="ctr" rotWithShape="0">
              <a:schemeClr val="tx1">
                <a:alpha val="78999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2400" dirty="0" err="1">
                <a:latin typeface="Calibri" pitchFamily="-1" charset="0"/>
              </a:rPr>
              <a:t>SuperB</a:t>
            </a:r>
            <a:r>
              <a:rPr lang="it-IT" sz="2400" dirty="0">
                <a:latin typeface="Calibri" pitchFamily="-1" charset="0"/>
              </a:rPr>
              <a:t>, electron Source </a:t>
            </a:r>
            <a:r>
              <a:rPr lang="it-IT" sz="2400" dirty="0" err="1">
                <a:latin typeface="Calibri" pitchFamily="-1" charset="0"/>
              </a:rPr>
              <a:t>Proposal</a:t>
            </a:r>
            <a:endParaRPr lang="it-IT" sz="2400" dirty="0">
              <a:latin typeface="Calibri" pitchFamily="-1" charset="0"/>
            </a:endParaRPr>
          </a:p>
          <a:p>
            <a:pPr algn="ctr"/>
            <a:r>
              <a:rPr lang="it-IT" sz="2400" dirty="0" err="1" smtClean="0">
                <a:latin typeface="Calibri" pitchFamily="-1" charset="0"/>
              </a:rPr>
              <a:t>A.Bacci</a:t>
            </a:r>
            <a:r>
              <a:rPr lang="it-IT" sz="2400" dirty="0" smtClean="0">
                <a:latin typeface="Calibri" pitchFamily="-1" charset="0"/>
              </a:rPr>
              <a:t> -  </a:t>
            </a:r>
            <a:r>
              <a:rPr lang="it-IT" sz="2400" dirty="0" err="1">
                <a:latin typeface="Calibri" pitchFamily="-1" charset="0"/>
              </a:rPr>
              <a:t>A.R.Rossi</a:t>
            </a:r>
            <a:endParaRPr lang="it-IT" sz="2400" dirty="0">
              <a:latin typeface="Calibri" pitchFamily="-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magine 7" descr="envelope-emitt_2.jpg"/>
          <p:cNvPicPr>
            <a:picLocks noChangeAspect="1"/>
          </p:cNvPicPr>
          <p:nvPr/>
        </p:nvPicPr>
        <p:blipFill>
          <a:blip r:embed="rId2"/>
          <a:srcRect t="5051"/>
          <a:stretch>
            <a:fillRect/>
          </a:stretch>
        </p:blipFill>
        <p:spPr bwMode="auto">
          <a:xfrm>
            <a:off x="312738" y="90488"/>
            <a:ext cx="5795962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Immagine 11" descr="Sig_Z-Energy_Efield2.jpg"/>
          <p:cNvPicPr>
            <a:picLocks noChangeAspect="1"/>
          </p:cNvPicPr>
          <p:nvPr/>
        </p:nvPicPr>
        <p:blipFill>
          <a:blip r:embed="rId3"/>
          <a:srcRect t="6070"/>
          <a:stretch>
            <a:fillRect/>
          </a:stretch>
        </p:blipFill>
        <p:spPr bwMode="auto">
          <a:xfrm>
            <a:off x="285750" y="2571750"/>
            <a:ext cx="5832475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Immagine 12" descr="Bz.jpg"/>
          <p:cNvPicPr>
            <a:picLocks noChangeAspect="1"/>
          </p:cNvPicPr>
          <p:nvPr/>
        </p:nvPicPr>
        <p:blipFill>
          <a:blip r:embed="rId4"/>
          <a:srcRect t="6485"/>
          <a:stretch>
            <a:fillRect/>
          </a:stretch>
        </p:blipFill>
        <p:spPr bwMode="auto">
          <a:xfrm>
            <a:off x="571500" y="4668838"/>
            <a:ext cx="2195513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CasellaDiTesto 13"/>
          <p:cNvSpPr txBox="1">
            <a:spLocks noChangeArrowheads="1"/>
          </p:cNvSpPr>
          <p:nvPr/>
        </p:nvSpPr>
        <p:spPr bwMode="auto">
          <a:xfrm>
            <a:off x="6286500" y="642938"/>
            <a:ext cx="2428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it-IT" sz="2400">
                <a:latin typeface="Calibri" pitchFamily="-1" charset="0"/>
              </a:rPr>
              <a:t>Values @ 7.8 m:</a:t>
            </a:r>
          </a:p>
          <a:p>
            <a:r>
              <a:rPr lang="it-IT" sz="2400" b="1">
                <a:solidFill>
                  <a:srgbClr val="00FF00"/>
                </a:solidFill>
                <a:latin typeface="Calibri" pitchFamily="-1" charset="0"/>
              </a:rPr>
              <a:t>σ</a:t>
            </a:r>
            <a:r>
              <a:rPr lang="it-IT" sz="2400" b="1" baseline="-25000">
                <a:solidFill>
                  <a:srgbClr val="00FF00"/>
                </a:solidFill>
                <a:latin typeface="Calibri" pitchFamily="-1" charset="0"/>
              </a:rPr>
              <a:t>x</a:t>
            </a:r>
            <a:r>
              <a:rPr lang="it-IT" sz="2400" b="1">
                <a:solidFill>
                  <a:srgbClr val="00FF00"/>
                </a:solidFill>
                <a:latin typeface="Calibri" pitchFamily="-1" charset="0"/>
              </a:rPr>
              <a:t>= 1.2 mm</a:t>
            </a:r>
          </a:p>
          <a:p>
            <a:r>
              <a:rPr lang="it-IT" sz="2400" b="1">
                <a:solidFill>
                  <a:srgbClr val="FF0000"/>
                </a:solidFill>
                <a:latin typeface="Calibri" pitchFamily="-1" charset="0"/>
              </a:rPr>
              <a:t>ε</a:t>
            </a:r>
            <a:r>
              <a:rPr lang="it-IT" sz="2400" b="1" baseline="-25000">
                <a:solidFill>
                  <a:srgbClr val="FF0000"/>
                </a:solidFill>
                <a:latin typeface="Calibri" pitchFamily="-1" charset="0"/>
              </a:rPr>
              <a:t>x</a:t>
            </a:r>
            <a:r>
              <a:rPr lang="it-IT" sz="2400" b="1">
                <a:solidFill>
                  <a:srgbClr val="FF0000"/>
                </a:solidFill>
                <a:latin typeface="Calibri" pitchFamily="-1" charset="0"/>
              </a:rPr>
              <a:t>= 2.8 mm</a:t>
            </a:r>
          </a:p>
        </p:txBody>
      </p:sp>
      <p:sp>
        <p:nvSpPr>
          <p:cNvPr id="14342" name="CasellaDiTesto 14"/>
          <p:cNvSpPr txBox="1">
            <a:spLocks noChangeArrowheads="1"/>
          </p:cNvSpPr>
          <p:nvPr/>
        </p:nvSpPr>
        <p:spPr bwMode="auto">
          <a:xfrm>
            <a:off x="6357938" y="2786063"/>
            <a:ext cx="24288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it-IT" sz="2400">
                <a:latin typeface="Calibri" pitchFamily="-1" charset="0"/>
              </a:rPr>
              <a:t>Values @ 7.8 m:</a:t>
            </a:r>
          </a:p>
          <a:p>
            <a:r>
              <a:rPr lang="it-IT" sz="2400" b="1">
                <a:solidFill>
                  <a:srgbClr val="0000FF"/>
                </a:solidFill>
                <a:latin typeface="Calibri" pitchFamily="-1" charset="0"/>
              </a:rPr>
              <a:t>σ</a:t>
            </a:r>
            <a:r>
              <a:rPr lang="it-IT" sz="2400" b="1" baseline="-25000">
                <a:solidFill>
                  <a:srgbClr val="0000FF"/>
                </a:solidFill>
                <a:latin typeface="Calibri" pitchFamily="-1" charset="0"/>
              </a:rPr>
              <a:t>z</a:t>
            </a:r>
            <a:r>
              <a:rPr lang="it-IT" sz="2400" b="1">
                <a:solidFill>
                  <a:srgbClr val="0000FF"/>
                </a:solidFill>
                <a:latin typeface="Calibri" pitchFamily="-1" charset="0"/>
              </a:rPr>
              <a:t>= 3.1 mm</a:t>
            </a:r>
          </a:p>
          <a:p>
            <a:r>
              <a:rPr lang="it-IT" sz="2400" b="1">
                <a:solidFill>
                  <a:srgbClr val="FF0000"/>
                </a:solidFill>
                <a:latin typeface="Calibri" pitchFamily="-1" charset="0"/>
              </a:rPr>
              <a:t>E=  37 MeV</a:t>
            </a:r>
          </a:p>
          <a:p>
            <a:r>
              <a:rPr lang="it-IT" sz="2400" b="1">
                <a:solidFill>
                  <a:srgbClr val="00FF00"/>
                </a:solidFill>
                <a:latin typeface="Calibri" pitchFamily="-1" charset="0"/>
              </a:rPr>
              <a:t>E</a:t>
            </a:r>
            <a:r>
              <a:rPr lang="it-IT" sz="2400" b="1" baseline="-25000">
                <a:solidFill>
                  <a:srgbClr val="00FF00"/>
                </a:solidFill>
                <a:latin typeface="Calibri" pitchFamily="-1" charset="0"/>
              </a:rPr>
              <a:t>z</a:t>
            </a:r>
            <a:r>
              <a:rPr lang="it-IT" sz="2400" b="1">
                <a:solidFill>
                  <a:srgbClr val="00FF00"/>
                </a:solidFill>
                <a:latin typeface="Calibri" pitchFamily="-1" charset="0"/>
              </a:rPr>
              <a:t> [MV/m] </a:t>
            </a:r>
          </a:p>
        </p:txBody>
      </p:sp>
      <p:cxnSp>
        <p:nvCxnSpPr>
          <p:cNvPr id="17" name="Connettore 1 16"/>
          <p:cNvCxnSpPr/>
          <p:nvPr/>
        </p:nvCxnSpPr>
        <p:spPr>
          <a:xfrm>
            <a:off x="6215063" y="2357438"/>
            <a:ext cx="2643187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4" name="CasellaDiTesto 19"/>
          <p:cNvSpPr txBox="1">
            <a:spLocks noChangeArrowheads="1"/>
          </p:cNvSpPr>
          <p:nvPr/>
        </p:nvSpPr>
        <p:spPr bwMode="auto">
          <a:xfrm>
            <a:off x="2928938" y="5500688"/>
            <a:ext cx="32146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2400" b="1">
                <a:solidFill>
                  <a:srgbClr val="FF0000"/>
                </a:solidFill>
                <a:latin typeface="Calibri" pitchFamily="-1" charset="0"/>
              </a:rPr>
              <a:t>B</a:t>
            </a:r>
            <a:r>
              <a:rPr lang="it-IT" sz="2400" b="1" baseline="-25000">
                <a:solidFill>
                  <a:srgbClr val="FF0000"/>
                </a:solidFill>
                <a:latin typeface="Calibri" pitchFamily="-1" charset="0"/>
              </a:rPr>
              <a:t>z</a:t>
            </a:r>
            <a:r>
              <a:rPr lang="it-IT" sz="2400" b="1">
                <a:solidFill>
                  <a:srgbClr val="FF0000"/>
                </a:solidFill>
                <a:latin typeface="Calibri" pitchFamily="-1" charset="0"/>
              </a:rPr>
              <a:t> [T],  B</a:t>
            </a:r>
            <a:r>
              <a:rPr lang="it-IT" sz="2400" b="1" baseline="-25000">
                <a:solidFill>
                  <a:srgbClr val="FF0000"/>
                </a:solidFill>
                <a:latin typeface="Calibri" pitchFamily="-1" charset="0"/>
              </a:rPr>
              <a:t>paek</a:t>
            </a:r>
            <a:r>
              <a:rPr lang="it-IT" sz="2400" b="1">
                <a:solidFill>
                  <a:srgbClr val="FF0000"/>
                </a:solidFill>
                <a:latin typeface="Calibri" pitchFamily="-1" charset="0"/>
              </a:rPr>
              <a:t>= 0.035 [T]</a:t>
            </a:r>
          </a:p>
        </p:txBody>
      </p:sp>
      <p:sp>
        <p:nvSpPr>
          <p:cNvPr id="22" name="CasellaDiTesto 21"/>
          <p:cNvSpPr txBox="1">
            <a:spLocks noChangeArrowheads="1"/>
          </p:cNvSpPr>
          <p:nvPr/>
        </p:nvSpPr>
        <p:spPr bwMode="auto">
          <a:xfrm>
            <a:off x="3000375" y="71438"/>
            <a:ext cx="3071813" cy="46196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50800" dir="5400000" sx="94000" sy="94000" algn="ctr" rotWithShape="0">
              <a:schemeClr val="tx1">
                <a:alpha val="78999"/>
              </a:scheme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 err="1">
                <a:latin typeface="+mn-lt"/>
                <a:ea typeface="+mn-ea"/>
                <a:cs typeface="+mn-cs"/>
              </a:rPr>
              <a:t>Injector</a:t>
            </a:r>
            <a:r>
              <a:rPr lang="it-IT" sz="2400" dirty="0">
                <a:latin typeface="+mn-lt"/>
                <a:ea typeface="+mn-ea"/>
                <a:cs typeface="+mn-cs"/>
              </a:rPr>
              <a:t> Dynamics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3000375" y="71438"/>
            <a:ext cx="3071813" cy="46196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50800" dir="5400000" sx="94000" sy="94000" algn="ctr" rotWithShape="0">
              <a:schemeClr val="tx1">
                <a:alpha val="78999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400">
                <a:latin typeface="Calibri" pitchFamily="34" charset="0"/>
                <a:cs typeface="+mn-cs"/>
              </a:rPr>
              <a:t>Bunch at Linac Exit </a:t>
            </a:r>
          </a:p>
        </p:txBody>
      </p:sp>
      <p:pic>
        <p:nvPicPr>
          <p:cNvPr id="15363" name="Immagine 6" descr="x_px.jpg"/>
          <p:cNvPicPr>
            <a:picLocks noChangeAspect="1"/>
          </p:cNvPicPr>
          <p:nvPr/>
        </p:nvPicPr>
        <p:blipFill>
          <a:blip r:embed="rId2"/>
          <a:srcRect t="5908" r="9059"/>
          <a:stretch>
            <a:fillRect/>
          </a:stretch>
        </p:blipFill>
        <p:spPr bwMode="auto">
          <a:xfrm>
            <a:off x="4694238" y="1263650"/>
            <a:ext cx="4449762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nettore 1 8"/>
          <p:cNvCxnSpPr/>
          <p:nvPr/>
        </p:nvCxnSpPr>
        <p:spPr>
          <a:xfrm rot="5400000">
            <a:off x="2213770" y="3571081"/>
            <a:ext cx="4716462" cy="3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5" name="CasellaDiTesto 9"/>
          <p:cNvSpPr txBox="1">
            <a:spLocks noChangeArrowheads="1"/>
          </p:cNvSpPr>
          <p:nvPr/>
        </p:nvSpPr>
        <p:spPr bwMode="auto">
          <a:xfrm>
            <a:off x="428625" y="4579938"/>
            <a:ext cx="35718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1600">
                <a:latin typeface="Calibri" pitchFamily="-1" charset="0"/>
              </a:rPr>
              <a:t>Longitudinal Space Phase:</a:t>
            </a:r>
          </a:p>
          <a:p>
            <a:r>
              <a:rPr lang="it-IT" sz="1600">
                <a:latin typeface="Calibri" pitchFamily="-1" charset="0"/>
              </a:rPr>
              <a:t>In red – X-band E_spread correction</a:t>
            </a:r>
          </a:p>
          <a:p>
            <a:r>
              <a:rPr lang="it-IT" sz="1600">
                <a:latin typeface="Calibri" pitchFamily="-1" charset="0"/>
              </a:rPr>
              <a:t>In black – No E_spread correction</a:t>
            </a:r>
          </a:p>
        </p:txBody>
      </p:sp>
      <p:sp>
        <p:nvSpPr>
          <p:cNvPr id="15366" name="CasellaDiTesto 10"/>
          <p:cNvSpPr txBox="1">
            <a:spLocks noChangeArrowheads="1"/>
          </p:cNvSpPr>
          <p:nvPr/>
        </p:nvSpPr>
        <p:spPr bwMode="auto">
          <a:xfrm>
            <a:off x="5072063" y="4579938"/>
            <a:ext cx="35718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1600">
                <a:latin typeface="Calibri" pitchFamily="-1" charset="0"/>
              </a:rPr>
              <a:t>Transversal Space Phase:</a:t>
            </a:r>
          </a:p>
          <a:p>
            <a:r>
              <a:rPr lang="it-IT" sz="1600">
                <a:latin typeface="Calibri" pitchFamily="-1" charset="0"/>
              </a:rPr>
              <a:t>X-band correction case  (the distribution for the NO Correction case is equal)</a:t>
            </a:r>
          </a:p>
        </p:txBody>
      </p:sp>
      <p:pic>
        <p:nvPicPr>
          <p:cNvPr id="15367" name="Immagine 7" descr="long_phase_space.jpg"/>
          <p:cNvPicPr>
            <a:picLocks noChangeAspect="1"/>
          </p:cNvPicPr>
          <p:nvPr/>
        </p:nvPicPr>
        <p:blipFill>
          <a:blip r:embed="rId3"/>
          <a:srcRect l="4388" t="4568" r="10529"/>
          <a:stretch>
            <a:fillRect/>
          </a:stretch>
        </p:blipFill>
        <p:spPr bwMode="auto">
          <a:xfrm>
            <a:off x="0" y="1143000"/>
            <a:ext cx="4357688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2386013" y="71438"/>
            <a:ext cx="4395787" cy="46196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50800" dir="5400000" sx="94000" sy="94000" algn="ctr" rotWithShape="0">
              <a:schemeClr val="tx1">
                <a:alpha val="78999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GB" sz="2400">
                <a:latin typeface="Calibri" pitchFamily="-1" charset="0"/>
              </a:rPr>
              <a:t>Bunch at Linac Exit – Slice analysis</a:t>
            </a:r>
          </a:p>
        </p:txBody>
      </p:sp>
      <p:pic>
        <p:nvPicPr>
          <p:cNvPr id="16389" name="Immagine 5" descr="6-slices-Analysis.jpg"/>
          <p:cNvPicPr>
            <a:picLocks noChangeAspect="1"/>
          </p:cNvPicPr>
          <p:nvPr/>
        </p:nvPicPr>
        <p:blipFill>
          <a:blip r:embed="rId2"/>
          <a:srcRect l="8333" b="4721"/>
          <a:stretch>
            <a:fillRect/>
          </a:stretch>
        </p:blipFill>
        <p:spPr bwMode="auto">
          <a:xfrm>
            <a:off x="285750" y="1071563"/>
            <a:ext cx="5500688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CasellaDiTesto 6"/>
          <p:cNvSpPr txBox="1">
            <a:spLocks noChangeArrowheads="1"/>
          </p:cNvSpPr>
          <p:nvPr/>
        </p:nvSpPr>
        <p:spPr bwMode="auto">
          <a:xfrm>
            <a:off x="457200" y="5410200"/>
            <a:ext cx="60007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1800" dirty="0" err="1">
                <a:latin typeface="Calibri" pitchFamily="-1" charset="0"/>
              </a:rPr>
              <a:t>X-band</a:t>
            </a:r>
            <a:r>
              <a:rPr lang="it-IT" sz="1800" dirty="0">
                <a:latin typeface="Calibri" pitchFamily="-1" charset="0"/>
              </a:rPr>
              <a:t> @ </a:t>
            </a:r>
            <a:r>
              <a:rPr lang="it-IT" sz="1800" dirty="0" err="1">
                <a:latin typeface="Calibri" pitchFamily="-1" charset="0"/>
              </a:rPr>
              <a:t>linac</a:t>
            </a:r>
            <a:r>
              <a:rPr lang="it-IT" sz="1800" dirty="0">
                <a:latin typeface="Calibri" pitchFamily="-1" charset="0"/>
              </a:rPr>
              <a:t> </a:t>
            </a:r>
            <a:r>
              <a:rPr lang="it-IT" sz="1800" dirty="0" err="1">
                <a:latin typeface="Calibri" pitchFamily="-1" charset="0"/>
              </a:rPr>
              <a:t>exit</a:t>
            </a:r>
            <a:r>
              <a:rPr lang="it-IT" sz="1800" dirty="0">
                <a:latin typeface="Calibri" pitchFamily="-1" charset="0"/>
              </a:rPr>
              <a:t>:</a:t>
            </a:r>
          </a:p>
          <a:p>
            <a:r>
              <a:rPr lang="it-IT" sz="1800" dirty="0">
                <a:latin typeface="Calibri" pitchFamily="-1" charset="0"/>
              </a:rPr>
              <a:t>On</a:t>
            </a:r>
            <a:r>
              <a:rPr lang="it-IT" sz="1800" dirty="0"/>
              <a:t> </a:t>
            </a:r>
            <a:r>
              <a:rPr lang="en-US" sz="1800" dirty="0" err="1">
                <a:solidFill>
                  <a:srgbClr val="000000"/>
                </a:solidFill>
                <a:latin typeface="Symbol" pitchFamily="-1" charset="2"/>
              </a:rPr>
              <a:t>s</a:t>
            </a:r>
            <a:r>
              <a:rPr lang="en-US" sz="1800" baseline="-25000" dirty="0" err="1">
                <a:solidFill>
                  <a:srgbClr val="000000"/>
                </a:solidFill>
                <a:latin typeface="Symbol" pitchFamily="-1" charset="2"/>
              </a:rPr>
              <a:t>g</a:t>
            </a:r>
            <a:r>
              <a:rPr lang="en-US" sz="1800" dirty="0" err="1">
                <a:solidFill>
                  <a:srgbClr val="000000"/>
                </a:solidFill>
                <a:latin typeface="Symbol" pitchFamily="-1" charset="2"/>
              </a:rPr>
              <a:t>/g</a:t>
            </a:r>
            <a:r>
              <a:rPr lang="en-US" sz="1800" dirty="0">
                <a:solidFill>
                  <a:srgbClr val="000000"/>
                </a:solidFill>
                <a:latin typeface="Symbol" pitchFamily="-1" charset="2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Calibri" pitchFamily="-1" charset="0"/>
              </a:rPr>
              <a:t>=  1.06e-3 (Energy variation from 4.24 to 4.18 </a:t>
            </a:r>
            <a:r>
              <a:rPr lang="en-US" sz="1800" dirty="0" err="1">
                <a:solidFill>
                  <a:srgbClr val="000000"/>
                </a:solidFill>
                <a:latin typeface="Calibri" pitchFamily="-1" charset="0"/>
              </a:rPr>
              <a:t>GeV</a:t>
            </a:r>
            <a:r>
              <a:rPr lang="en-US" sz="1800" dirty="0">
                <a:solidFill>
                  <a:srgbClr val="000000"/>
                </a:solidFill>
                <a:latin typeface="Calibri" pitchFamily="-1" charset="0"/>
              </a:rPr>
              <a:t>)</a:t>
            </a:r>
          </a:p>
          <a:p>
            <a:r>
              <a:rPr lang="en-US" sz="1800" dirty="0">
                <a:solidFill>
                  <a:srgbClr val="000000"/>
                </a:solidFill>
                <a:latin typeface="Calibri" pitchFamily="-1" charset="0"/>
              </a:rPr>
              <a:t>Off </a:t>
            </a:r>
            <a:r>
              <a:rPr lang="en-US" sz="1800" dirty="0" err="1">
                <a:solidFill>
                  <a:srgbClr val="000000"/>
                </a:solidFill>
                <a:latin typeface="Symbol" pitchFamily="-1" charset="2"/>
              </a:rPr>
              <a:t>s</a:t>
            </a:r>
            <a:r>
              <a:rPr lang="en-US" sz="1800" baseline="-25000" dirty="0" err="1">
                <a:solidFill>
                  <a:srgbClr val="000000"/>
                </a:solidFill>
                <a:latin typeface="Symbol" pitchFamily="-1" charset="2"/>
              </a:rPr>
              <a:t>g</a:t>
            </a:r>
            <a:r>
              <a:rPr lang="en-US" sz="1800" dirty="0" err="1">
                <a:solidFill>
                  <a:srgbClr val="000000"/>
                </a:solidFill>
                <a:latin typeface="Symbol" pitchFamily="-1" charset="2"/>
              </a:rPr>
              <a:t>/g</a:t>
            </a:r>
            <a:r>
              <a:rPr lang="en-US" sz="1800" dirty="0">
                <a:solidFill>
                  <a:srgbClr val="000000"/>
                </a:solidFill>
                <a:latin typeface="Symbol" pitchFamily="-1" charset="2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Calibri" pitchFamily="-1" charset="0"/>
              </a:rPr>
              <a:t>=  1.40e-3 (Energy 4.18 </a:t>
            </a:r>
            <a:r>
              <a:rPr lang="en-US" sz="1800" dirty="0" err="1">
                <a:solidFill>
                  <a:srgbClr val="000000"/>
                </a:solidFill>
                <a:latin typeface="Calibri" pitchFamily="-1" charset="0"/>
              </a:rPr>
              <a:t>GeV</a:t>
            </a:r>
            <a:r>
              <a:rPr lang="en-US" sz="1800" dirty="0">
                <a:solidFill>
                  <a:srgbClr val="000000"/>
                </a:solidFill>
                <a:latin typeface="Calibri" pitchFamily="-1" charset="0"/>
              </a:rPr>
              <a:t>)</a:t>
            </a:r>
          </a:p>
          <a:p>
            <a:r>
              <a:rPr lang="it-IT" sz="1800" dirty="0"/>
              <a:t>  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248400" y="3962400"/>
            <a:ext cx="2895600" cy="2362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248400" y="914400"/>
            <a:ext cx="2895600" cy="2362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248400" y="990600"/>
            <a:ext cx="2895600" cy="224676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/>
              <a:t>Slice N. 6</a:t>
            </a:r>
            <a:endParaRPr lang="en-US" sz="2000" dirty="0" smtClean="0"/>
          </a:p>
          <a:p>
            <a:pPr algn="ctr">
              <a:defRPr/>
            </a:pPr>
            <a:r>
              <a:rPr lang="en-US" sz="2000" dirty="0"/>
              <a:t>8</a:t>
            </a:r>
            <a:r>
              <a:rPr lang="en-US" sz="2000" dirty="0" smtClean="0"/>
              <a:t>0</a:t>
            </a:r>
            <a:r>
              <a:rPr lang="en-US" sz="2000" dirty="0"/>
              <a:t>% of the </a:t>
            </a:r>
            <a:r>
              <a:rPr lang="en-US" sz="2000" dirty="0" smtClean="0"/>
              <a:t>charge</a:t>
            </a:r>
          </a:p>
          <a:p>
            <a:pPr algn="ctr">
              <a:defRPr/>
            </a:pPr>
            <a:r>
              <a:rPr lang="en-US" sz="2000" dirty="0" smtClean="0"/>
              <a:t>Q = 125 </a:t>
            </a:r>
            <a:r>
              <a:rPr lang="en-US" sz="2000" dirty="0" err="1" smtClean="0"/>
              <a:t>pC</a:t>
            </a:r>
            <a:endParaRPr lang="en-US" sz="2000" dirty="0" smtClean="0"/>
          </a:p>
          <a:p>
            <a:pPr algn="ctr">
              <a:defRPr/>
            </a:pPr>
            <a:r>
              <a:rPr lang="en-US" sz="2000" dirty="0" smtClean="0"/>
              <a:t>Normalized </a:t>
            </a:r>
            <a:r>
              <a:rPr lang="en-US" sz="2000" dirty="0" err="1"/>
              <a:t>emittance</a:t>
            </a:r>
            <a:endParaRPr lang="en-US" sz="2000" dirty="0"/>
          </a:p>
          <a:p>
            <a:pPr algn="ctr">
              <a:defRPr/>
            </a:pPr>
            <a:r>
              <a:rPr lang="en-US" sz="2000" dirty="0">
                <a:latin typeface="Symbol" charset="2"/>
                <a:cs typeface="Symbol" charset="2"/>
              </a:rPr>
              <a:t>e</a:t>
            </a:r>
            <a:r>
              <a:rPr lang="en-US" sz="2000" baseline="-25000" dirty="0"/>
              <a:t>x</a:t>
            </a:r>
            <a:r>
              <a:rPr lang="en-US" sz="2000" dirty="0"/>
              <a:t>= </a:t>
            </a:r>
            <a:r>
              <a:rPr lang="en-US" sz="2000" dirty="0" err="1">
                <a:latin typeface="Symbol" charset="2"/>
                <a:cs typeface="Symbol" charset="2"/>
              </a:rPr>
              <a:t>e</a:t>
            </a:r>
            <a:r>
              <a:rPr lang="en-US" sz="2000" baseline="-25000" dirty="0" err="1"/>
              <a:t>y</a:t>
            </a:r>
            <a:r>
              <a:rPr lang="en-US" sz="2000" dirty="0"/>
              <a:t>= </a:t>
            </a:r>
            <a:r>
              <a:rPr lang="en-US" sz="2000" dirty="0" smtClean="0"/>
              <a:t>3.4 </a:t>
            </a:r>
            <a:r>
              <a:rPr lang="en-US" sz="2000" dirty="0"/>
              <a:t>mm </a:t>
            </a:r>
            <a:r>
              <a:rPr lang="en-US" sz="2000" dirty="0" err="1" smtClean="0"/>
              <a:t>mrad</a:t>
            </a:r>
            <a:endParaRPr lang="en-US" sz="2000" dirty="0" smtClean="0"/>
          </a:p>
          <a:p>
            <a:pPr algn="ctr">
              <a:defRPr/>
            </a:pPr>
            <a:r>
              <a:rPr lang="en-US" sz="2000" dirty="0" smtClean="0"/>
              <a:t>Relative energy spread</a:t>
            </a:r>
          </a:p>
          <a:p>
            <a:pPr algn="ctr">
              <a:defRPr/>
            </a:pPr>
            <a:r>
              <a:rPr lang="en-US" sz="2000" dirty="0" err="1">
                <a:latin typeface="Symbol" charset="2"/>
                <a:cs typeface="Symbol" charset="2"/>
              </a:rPr>
              <a:t>s</a:t>
            </a:r>
            <a:r>
              <a:rPr lang="en-US" sz="2000" baseline="-25000" dirty="0" err="1">
                <a:latin typeface="Symbol" charset="2"/>
                <a:cs typeface="Symbol" charset="2"/>
              </a:rPr>
              <a:t>g</a:t>
            </a:r>
            <a:r>
              <a:rPr lang="en-US" sz="2000" dirty="0" err="1">
                <a:latin typeface="Symbol" charset="2"/>
                <a:cs typeface="Symbol" charset="2"/>
              </a:rPr>
              <a:t>/g</a:t>
            </a:r>
            <a:r>
              <a:rPr lang="en-US" sz="2000" dirty="0">
                <a:latin typeface="Symbol" charset="2"/>
                <a:cs typeface="Symbol" charset="2"/>
              </a:rPr>
              <a:t> </a:t>
            </a:r>
            <a:r>
              <a:rPr lang="en-US" sz="2000" dirty="0"/>
              <a:t>=  </a:t>
            </a:r>
            <a:r>
              <a:rPr lang="en-US" sz="2000" dirty="0" smtClean="0"/>
              <a:t>1.1e</a:t>
            </a:r>
            <a:r>
              <a:rPr lang="en-US" sz="2000" dirty="0"/>
              <a:t>-3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48400" y="4005262"/>
            <a:ext cx="2895600" cy="224676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 smtClean="0"/>
              <a:t>Requirements</a:t>
            </a:r>
          </a:p>
          <a:p>
            <a:pPr algn="ctr">
              <a:defRPr/>
            </a:pPr>
            <a:r>
              <a:rPr lang="en-US" sz="2000" dirty="0" smtClean="0"/>
              <a:t>5 bunches, Q = 130 </a:t>
            </a:r>
            <a:r>
              <a:rPr lang="en-US" sz="2000" dirty="0" err="1" smtClean="0"/>
              <a:t>pC</a:t>
            </a:r>
            <a:endParaRPr lang="en-US" sz="2000" dirty="0" smtClean="0"/>
          </a:p>
          <a:p>
            <a:pPr algn="ctr">
              <a:defRPr/>
            </a:pPr>
            <a:r>
              <a:rPr lang="en-US" sz="2000" dirty="0" smtClean="0"/>
              <a:t>Normalized </a:t>
            </a:r>
            <a:r>
              <a:rPr lang="en-US" sz="2000" dirty="0" err="1" smtClean="0"/>
              <a:t>emittances</a:t>
            </a:r>
            <a:endParaRPr lang="en-US" sz="2000" dirty="0" smtClean="0"/>
          </a:p>
          <a:p>
            <a:pPr algn="ctr">
              <a:defRPr/>
            </a:pPr>
            <a:r>
              <a:rPr lang="en-US" sz="2000" dirty="0" smtClean="0">
                <a:latin typeface="Symbol" charset="2"/>
                <a:cs typeface="Symbol" charset="2"/>
              </a:rPr>
              <a:t>e</a:t>
            </a:r>
            <a:r>
              <a:rPr lang="en-US" sz="2000" baseline="-25000" dirty="0" smtClean="0"/>
              <a:t>x</a:t>
            </a:r>
            <a:r>
              <a:rPr lang="en-US" sz="2000" dirty="0" smtClean="0"/>
              <a:t>= 45 </a:t>
            </a:r>
            <a:r>
              <a:rPr lang="en-US" sz="2000" dirty="0"/>
              <a:t>mm </a:t>
            </a:r>
            <a:r>
              <a:rPr lang="en-US" sz="2000" dirty="0" err="1" smtClean="0"/>
              <a:t>mrad</a:t>
            </a:r>
            <a:endParaRPr lang="en-US" sz="2000" dirty="0" smtClean="0"/>
          </a:p>
          <a:p>
            <a:pPr algn="ctr">
              <a:defRPr/>
            </a:pPr>
            <a:r>
              <a:rPr lang="en-US" sz="2000" dirty="0" err="1" smtClean="0">
                <a:latin typeface="Symbol" charset="2"/>
                <a:cs typeface="Symbol" charset="2"/>
              </a:rPr>
              <a:t>e</a:t>
            </a:r>
            <a:r>
              <a:rPr lang="en-US" sz="2000" baseline="-25000" dirty="0" err="1" smtClean="0"/>
              <a:t>y</a:t>
            </a:r>
            <a:r>
              <a:rPr lang="en-US" sz="2000" dirty="0" smtClean="0"/>
              <a:t>= 6 mm </a:t>
            </a:r>
            <a:r>
              <a:rPr lang="en-US" sz="2000" dirty="0" err="1" smtClean="0"/>
              <a:t>mrad</a:t>
            </a:r>
            <a:endParaRPr lang="en-US" sz="2000" dirty="0" smtClean="0"/>
          </a:p>
          <a:p>
            <a:pPr algn="ctr">
              <a:defRPr/>
            </a:pPr>
            <a:r>
              <a:rPr lang="en-US" sz="2000" dirty="0" smtClean="0"/>
              <a:t>Relative energy spread</a:t>
            </a:r>
          </a:p>
          <a:p>
            <a:pPr algn="ctr">
              <a:defRPr/>
            </a:pPr>
            <a:r>
              <a:rPr lang="en-US" sz="2000" dirty="0" err="1">
                <a:latin typeface="Symbol" charset="2"/>
                <a:cs typeface="Symbol" charset="2"/>
              </a:rPr>
              <a:t>s</a:t>
            </a:r>
            <a:r>
              <a:rPr lang="en-US" sz="2000" baseline="-25000" dirty="0" err="1">
                <a:latin typeface="Symbol" charset="2"/>
                <a:cs typeface="Symbol" charset="2"/>
              </a:rPr>
              <a:t>g</a:t>
            </a:r>
            <a:r>
              <a:rPr lang="en-US" sz="2000" dirty="0" err="1">
                <a:latin typeface="Symbol" charset="2"/>
                <a:cs typeface="Symbol" charset="2"/>
              </a:rPr>
              <a:t>/g</a:t>
            </a:r>
            <a:r>
              <a:rPr lang="en-US" sz="2000" dirty="0">
                <a:latin typeface="Symbol" charset="2"/>
                <a:cs typeface="Symbol" charset="2"/>
              </a:rPr>
              <a:t> </a:t>
            </a:r>
            <a:r>
              <a:rPr lang="en-US" sz="2000" dirty="0"/>
              <a:t>=  1.3e-3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</a:t>
            </a:r>
            <a:r>
              <a:rPr lang="en-US" dirty="0" err="1" smtClean="0"/>
              <a:t>Linac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524000"/>
            <a:ext cx="7924800" cy="4572000"/>
          </a:xfrm>
        </p:spPr>
        <p:txBody>
          <a:bodyPr/>
          <a:lstStyle/>
          <a:p>
            <a:r>
              <a:rPr lang="en-US" sz="2800" dirty="0" smtClean="0"/>
              <a:t>S-band </a:t>
            </a:r>
            <a:r>
              <a:rPr lang="en-US" sz="2800" dirty="0" err="1" smtClean="0"/>
              <a:t>linac</a:t>
            </a:r>
            <a:endParaRPr lang="en-US" sz="2800" dirty="0" smtClean="0"/>
          </a:p>
          <a:p>
            <a:pPr lvl="1"/>
            <a:r>
              <a:rPr lang="en-US" sz="2400" dirty="0" err="1" smtClean="0"/>
              <a:t>e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from 1 to 6.7 </a:t>
            </a:r>
            <a:r>
              <a:rPr lang="en-US" sz="2400" dirty="0" err="1" smtClean="0"/>
              <a:t>GeV</a:t>
            </a:r>
            <a:endParaRPr lang="en-US" sz="2400" dirty="0" smtClean="0"/>
          </a:p>
          <a:p>
            <a:pPr lvl="1"/>
            <a:r>
              <a:rPr lang="en-US" sz="2400" dirty="0" err="1" smtClean="0"/>
              <a:t>e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from 0.2 to 4.2 </a:t>
            </a:r>
            <a:r>
              <a:rPr lang="en-US" sz="2400" dirty="0" err="1" smtClean="0"/>
              <a:t>GeV</a:t>
            </a:r>
            <a:endParaRPr lang="en-US" sz="2400" dirty="0" smtClean="0"/>
          </a:p>
          <a:p>
            <a:r>
              <a:rPr lang="en-US" sz="2800" dirty="0" smtClean="0"/>
              <a:t>RF layout defined</a:t>
            </a:r>
          </a:p>
          <a:p>
            <a:r>
              <a:rPr lang="en-US" sz="2800" dirty="0" smtClean="0"/>
              <a:t>A focusing system suitable for both beams has been calculated at a gradient of 15 </a:t>
            </a:r>
            <a:r>
              <a:rPr lang="en-US" sz="2800" dirty="0" err="1" smtClean="0"/>
              <a:t>MeV/m</a:t>
            </a:r>
            <a:r>
              <a:rPr lang="en-US" sz="2800" dirty="0" smtClean="0"/>
              <a:t>: redo at 23 </a:t>
            </a:r>
            <a:r>
              <a:rPr lang="en-US" sz="2800" dirty="0" err="1" smtClean="0"/>
              <a:t>MeV/m</a:t>
            </a:r>
            <a:endParaRPr lang="en-US" sz="2800" dirty="0" smtClean="0"/>
          </a:p>
          <a:p>
            <a:r>
              <a:rPr lang="en-US" sz="2800" dirty="0" smtClean="0"/>
              <a:t>Evaluate beam dynamics effects with 5 bunches at 4 ns distance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62600" y="1600200"/>
            <a:ext cx="23622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Ready for TDR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c.2011-RF layou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198192"/>
            <a:ext cx="9144000" cy="646161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 Boni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dirty="0" smtClean="0"/>
              <a:t>SuperB Layout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14483" t="9470" r="1903" b="5379"/>
          <a:stretch>
            <a:fillRect/>
          </a:stretch>
        </p:blipFill>
        <p:spPr bwMode="auto">
          <a:xfrm>
            <a:off x="374772" y="1066800"/>
            <a:ext cx="8464428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SuperBLogo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8181" y="0"/>
            <a:ext cx="855819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 bwMode="auto">
          <a:xfrm rot="1698281">
            <a:off x="2505740" y="5050639"/>
            <a:ext cx="4408350" cy="553584"/>
          </a:xfrm>
          <a:prstGeom prst="roundRect">
            <a:avLst/>
          </a:prstGeom>
          <a:solidFill>
            <a:schemeClr val="accent2">
              <a:lumMod val="40000"/>
              <a:lumOff val="60000"/>
              <a:alpha val="34000"/>
            </a:schemeClr>
          </a:solidFill>
          <a:ln w="2857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9" name="Line Callout 1 8"/>
          <p:cNvSpPr/>
          <p:nvPr/>
        </p:nvSpPr>
        <p:spPr bwMode="auto">
          <a:xfrm flipH="1">
            <a:off x="3048000" y="5638800"/>
            <a:ext cx="1066800" cy="685800"/>
          </a:xfrm>
          <a:prstGeom prst="borderCallout1">
            <a:avLst>
              <a:gd name="adj1" fmla="val 68750"/>
              <a:gd name="adj2" fmla="val -3788"/>
              <a:gd name="adj3" fmla="val 10833"/>
              <a:gd name="adj4" fmla="val -7469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Injection complex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SuperBLogoSm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04250" y="0"/>
            <a:ext cx="53975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65"/>
          <p:cNvSpPr txBox="1">
            <a:spLocks noChangeArrowheads="1"/>
          </p:cNvSpPr>
          <p:nvPr/>
        </p:nvSpPr>
        <p:spPr bwMode="auto">
          <a:xfrm>
            <a:off x="201613" y="128588"/>
            <a:ext cx="4313237" cy="3460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600" i="1">
                <a:solidFill>
                  <a:schemeClr val="accent2"/>
                </a:solidFill>
              </a:rPr>
              <a:t>Distribution of the high-energy linac RF power</a:t>
            </a:r>
          </a:p>
        </p:txBody>
      </p:sp>
      <p:sp>
        <p:nvSpPr>
          <p:cNvPr id="15364" name="Text Box 66"/>
          <p:cNvSpPr txBox="1">
            <a:spLocks noChangeArrowheads="1"/>
          </p:cNvSpPr>
          <p:nvPr/>
        </p:nvSpPr>
        <p:spPr bwMode="auto">
          <a:xfrm>
            <a:off x="323850" y="1290638"/>
            <a:ext cx="2255838" cy="193516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it-IT" sz="1000"/>
              <a:t>P</a:t>
            </a:r>
            <a:r>
              <a:rPr lang="it-IT" baseline="-25000"/>
              <a:t>k</a:t>
            </a:r>
            <a:r>
              <a:rPr lang="it-IT" sz="1000"/>
              <a:t> =  klystron RF power in MW</a:t>
            </a:r>
          </a:p>
          <a:p>
            <a:pPr>
              <a:lnSpc>
                <a:spcPct val="80000"/>
              </a:lnSpc>
            </a:pPr>
            <a:endParaRPr lang="it-IT" sz="1000"/>
          </a:p>
          <a:p>
            <a:pPr>
              <a:lnSpc>
                <a:spcPct val="80000"/>
              </a:lnSpc>
            </a:pPr>
            <a:r>
              <a:rPr lang="it-IT" sz="1000"/>
              <a:t>n</a:t>
            </a:r>
            <a:r>
              <a:rPr lang="it-IT" sz="1400" baseline="-25000"/>
              <a:t>sk</a:t>
            </a:r>
            <a:r>
              <a:rPr lang="it-IT" sz="1000"/>
              <a:t> = acc. sections per klystron</a:t>
            </a:r>
          </a:p>
          <a:p>
            <a:pPr>
              <a:lnSpc>
                <a:spcPct val="80000"/>
              </a:lnSpc>
            </a:pPr>
            <a:endParaRPr lang="it-IT" sz="1000"/>
          </a:p>
          <a:p>
            <a:pPr>
              <a:lnSpc>
                <a:spcPct val="80000"/>
              </a:lnSpc>
            </a:pPr>
            <a:r>
              <a:rPr lang="it-IT" sz="1000"/>
              <a:t>U =  acc. gradient in MV/m</a:t>
            </a:r>
          </a:p>
          <a:p>
            <a:pPr>
              <a:lnSpc>
                <a:spcPct val="80000"/>
              </a:lnSpc>
            </a:pPr>
            <a:endParaRPr lang="it-IT" sz="1000"/>
          </a:p>
          <a:p>
            <a:pPr>
              <a:lnSpc>
                <a:spcPct val="80000"/>
              </a:lnSpc>
            </a:pPr>
            <a:r>
              <a:rPr lang="it-IT" sz="1000"/>
              <a:t>E</a:t>
            </a:r>
            <a:r>
              <a:rPr lang="it-IT" sz="1400" baseline="-25000"/>
              <a:t>k</a:t>
            </a:r>
            <a:r>
              <a:rPr lang="it-IT" sz="1000"/>
              <a:t> = energy gain per klystron in MeV</a:t>
            </a:r>
          </a:p>
          <a:p>
            <a:pPr>
              <a:lnSpc>
                <a:spcPct val="80000"/>
              </a:lnSpc>
            </a:pPr>
            <a:endParaRPr lang="it-IT" sz="1000"/>
          </a:p>
          <a:p>
            <a:pPr>
              <a:lnSpc>
                <a:spcPct val="80000"/>
              </a:lnSpc>
            </a:pPr>
            <a:r>
              <a:rPr lang="it-IT" sz="1000"/>
              <a:t>n</a:t>
            </a:r>
            <a:r>
              <a:rPr lang="it-IT" sz="1400" baseline="-25000"/>
              <a:t>k</a:t>
            </a:r>
            <a:r>
              <a:rPr lang="it-IT" sz="1000"/>
              <a:t> = tot. number of klystrons</a:t>
            </a:r>
          </a:p>
          <a:p>
            <a:pPr>
              <a:lnSpc>
                <a:spcPct val="80000"/>
              </a:lnSpc>
            </a:pPr>
            <a:endParaRPr lang="it-IT" sz="1000"/>
          </a:p>
          <a:p>
            <a:pPr>
              <a:lnSpc>
                <a:spcPct val="80000"/>
              </a:lnSpc>
            </a:pPr>
            <a:r>
              <a:rPr lang="it-IT" sz="1000"/>
              <a:t>n</a:t>
            </a:r>
            <a:r>
              <a:rPr lang="it-IT" sz="1400" baseline="-25000"/>
              <a:t>sT</a:t>
            </a:r>
            <a:r>
              <a:rPr lang="it-IT" sz="1000"/>
              <a:t> = tot. number of acc sections</a:t>
            </a:r>
          </a:p>
          <a:p>
            <a:pPr>
              <a:lnSpc>
                <a:spcPct val="80000"/>
              </a:lnSpc>
            </a:pPr>
            <a:endParaRPr lang="it-IT" sz="1000"/>
          </a:p>
          <a:p>
            <a:pPr>
              <a:lnSpc>
                <a:spcPct val="80000"/>
              </a:lnSpc>
            </a:pPr>
            <a:r>
              <a:rPr lang="it-IT" sz="1000"/>
              <a:t>E</a:t>
            </a:r>
            <a:r>
              <a:rPr lang="it-IT" sz="1000" baseline="-25000"/>
              <a:t>T</a:t>
            </a:r>
            <a:r>
              <a:rPr lang="it-IT" sz="1000"/>
              <a:t> = total energy in MeV</a:t>
            </a:r>
          </a:p>
          <a:p>
            <a:pPr>
              <a:lnSpc>
                <a:spcPct val="80000"/>
              </a:lnSpc>
            </a:pPr>
            <a:endParaRPr lang="it-IT" sz="1000"/>
          </a:p>
          <a:p>
            <a:pPr>
              <a:lnSpc>
                <a:spcPct val="80000"/>
              </a:lnSpc>
            </a:pPr>
            <a:r>
              <a:rPr lang="it-IT" sz="1000"/>
              <a:t>E</a:t>
            </a:r>
            <a:r>
              <a:rPr lang="it-IT" sz="1000" baseline="-25000"/>
              <a:t>T-1</a:t>
            </a:r>
            <a:r>
              <a:rPr lang="it-IT" sz="1000"/>
              <a:t>  = energy with 1 klystron OFF</a:t>
            </a:r>
            <a:endParaRPr lang="it-IT" sz="1000" baseline="-25000"/>
          </a:p>
        </p:txBody>
      </p:sp>
      <p:grpSp>
        <p:nvGrpSpPr>
          <p:cNvPr id="15365" name="Group 330"/>
          <p:cNvGrpSpPr>
            <a:grpSpLocks/>
          </p:cNvGrpSpPr>
          <p:nvPr/>
        </p:nvGrpSpPr>
        <p:grpSpPr bwMode="auto">
          <a:xfrm>
            <a:off x="4284663" y="1347788"/>
            <a:ext cx="1198562" cy="1352550"/>
            <a:chOff x="3787" y="604"/>
            <a:chExt cx="755" cy="852"/>
          </a:xfrm>
        </p:grpSpPr>
        <p:sp>
          <p:nvSpPr>
            <p:cNvPr id="15458" name="AutoShape 315"/>
            <p:cNvSpPr>
              <a:spLocks noChangeArrowheads="1"/>
            </p:cNvSpPr>
            <p:nvPr/>
          </p:nvSpPr>
          <p:spPr bwMode="auto">
            <a:xfrm flipV="1">
              <a:off x="3963" y="604"/>
              <a:ext cx="272" cy="22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59" name="Line 316"/>
            <p:cNvSpPr>
              <a:spLocks noChangeShapeType="1"/>
            </p:cNvSpPr>
            <p:nvPr/>
          </p:nvSpPr>
          <p:spPr bwMode="auto">
            <a:xfrm>
              <a:off x="4102" y="835"/>
              <a:ext cx="0" cy="3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60" name="Rectangle 317"/>
            <p:cNvSpPr>
              <a:spLocks noChangeArrowheads="1"/>
            </p:cNvSpPr>
            <p:nvPr/>
          </p:nvSpPr>
          <p:spPr bwMode="auto">
            <a:xfrm>
              <a:off x="4105" y="712"/>
              <a:ext cx="20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it-IT" sz="900" b="1"/>
                <a:t>P</a:t>
              </a:r>
              <a:r>
                <a:rPr lang="it-IT" sz="800" b="1"/>
                <a:t>k</a:t>
              </a:r>
            </a:p>
          </p:txBody>
        </p:sp>
        <p:sp>
          <p:nvSpPr>
            <p:cNvPr id="15461" name="Line 318"/>
            <p:cNvSpPr>
              <a:spLocks noChangeShapeType="1"/>
            </p:cNvSpPr>
            <p:nvPr/>
          </p:nvSpPr>
          <p:spPr bwMode="auto">
            <a:xfrm>
              <a:off x="3878" y="1143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62" name="Rectangle 319"/>
            <p:cNvSpPr>
              <a:spLocks noChangeArrowheads="1"/>
            </p:cNvSpPr>
            <p:nvPr/>
          </p:nvSpPr>
          <p:spPr bwMode="auto">
            <a:xfrm>
              <a:off x="3798" y="1225"/>
              <a:ext cx="137" cy="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63" name="Rectangle 320"/>
            <p:cNvSpPr>
              <a:spLocks noChangeArrowheads="1"/>
            </p:cNvSpPr>
            <p:nvPr/>
          </p:nvSpPr>
          <p:spPr bwMode="auto">
            <a:xfrm>
              <a:off x="3976" y="1223"/>
              <a:ext cx="137" cy="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64" name="Line 321"/>
            <p:cNvSpPr>
              <a:spLocks noChangeShapeType="1"/>
            </p:cNvSpPr>
            <p:nvPr/>
          </p:nvSpPr>
          <p:spPr bwMode="auto">
            <a:xfrm>
              <a:off x="4165" y="1248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65" name="Rectangle 322"/>
            <p:cNvSpPr>
              <a:spLocks noChangeArrowheads="1"/>
            </p:cNvSpPr>
            <p:nvPr/>
          </p:nvSpPr>
          <p:spPr bwMode="auto">
            <a:xfrm>
              <a:off x="3923" y="1262"/>
              <a:ext cx="41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sz="1400"/>
                <a:t>n</a:t>
              </a:r>
              <a:r>
                <a:rPr lang="it-IT" sz="900"/>
                <a:t>sk,  </a:t>
              </a:r>
              <a:r>
                <a:rPr lang="it-IT"/>
                <a:t>E</a:t>
              </a:r>
              <a:r>
                <a:rPr lang="it-IT" sz="900"/>
                <a:t>k</a:t>
              </a:r>
            </a:p>
          </p:txBody>
        </p:sp>
        <p:sp>
          <p:nvSpPr>
            <p:cNvPr id="15466" name="Text Box 323"/>
            <p:cNvSpPr txBox="1">
              <a:spLocks noChangeArrowheads="1"/>
            </p:cNvSpPr>
            <p:nvPr/>
          </p:nvSpPr>
          <p:spPr bwMode="auto">
            <a:xfrm>
              <a:off x="4059" y="890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/>
                <a:t>X</a:t>
              </a:r>
            </a:p>
          </p:txBody>
        </p:sp>
        <p:grpSp>
          <p:nvGrpSpPr>
            <p:cNvPr id="15467" name="Group 327"/>
            <p:cNvGrpSpPr>
              <a:grpSpLocks/>
            </p:cNvGrpSpPr>
            <p:nvPr/>
          </p:nvGrpSpPr>
          <p:grpSpPr bwMode="auto">
            <a:xfrm>
              <a:off x="4179" y="906"/>
              <a:ext cx="93" cy="140"/>
              <a:chOff x="4649" y="2614"/>
              <a:chExt cx="93" cy="185"/>
            </a:xfrm>
          </p:grpSpPr>
          <p:sp>
            <p:nvSpPr>
              <p:cNvPr id="15470" name="Oval 324"/>
              <p:cNvSpPr>
                <a:spLocks noChangeArrowheads="1"/>
              </p:cNvSpPr>
              <p:nvPr/>
            </p:nvSpPr>
            <p:spPr bwMode="auto">
              <a:xfrm>
                <a:off x="4649" y="2614"/>
                <a:ext cx="91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71" name="Oval 325"/>
              <p:cNvSpPr>
                <a:spLocks noChangeArrowheads="1"/>
              </p:cNvSpPr>
              <p:nvPr/>
            </p:nvSpPr>
            <p:spPr bwMode="auto">
              <a:xfrm>
                <a:off x="4651" y="2708"/>
                <a:ext cx="91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5468" name="Text Box 328"/>
            <p:cNvSpPr txBox="1">
              <a:spLocks noChangeArrowheads="1"/>
            </p:cNvSpPr>
            <p:nvPr/>
          </p:nvSpPr>
          <p:spPr bwMode="auto">
            <a:xfrm>
              <a:off x="4238" y="894"/>
              <a:ext cx="30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sz="900"/>
                <a:t>SLED</a:t>
              </a:r>
            </a:p>
          </p:txBody>
        </p:sp>
        <p:sp>
          <p:nvSpPr>
            <p:cNvPr id="15469" name="Text Box 329"/>
            <p:cNvSpPr txBox="1">
              <a:spLocks noChangeArrowheads="1"/>
            </p:cNvSpPr>
            <p:nvPr/>
          </p:nvSpPr>
          <p:spPr bwMode="auto">
            <a:xfrm>
              <a:off x="3787" y="1283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/>
                <a:t>U,</a:t>
              </a:r>
            </a:p>
          </p:txBody>
        </p:sp>
      </p:grpSp>
      <p:grpSp>
        <p:nvGrpSpPr>
          <p:cNvPr id="15366" name="Group 331"/>
          <p:cNvGrpSpPr>
            <a:grpSpLocks/>
          </p:cNvGrpSpPr>
          <p:nvPr/>
        </p:nvGrpSpPr>
        <p:grpSpPr bwMode="auto">
          <a:xfrm>
            <a:off x="6732588" y="1347788"/>
            <a:ext cx="1198562" cy="1352550"/>
            <a:chOff x="3787" y="604"/>
            <a:chExt cx="755" cy="852"/>
          </a:xfrm>
        </p:grpSpPr>
        <p:sp>
          <p:nvSpPr>
            <p:cNvPr id="15444" name="AutoShape 332"/>
            <p:cNvSpPr>
              <a:spLocks noChangeArrowheads="1"/>
            </p:cNvSpPr>
            <p:nvPr/>
          </p:nvSpPr>
          <p:spPr bwMode="auto">
            <a:xfrm flipV="1">
              <a:off x="3963" y="604"/>
              <a:ext cx="272" cy="22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45" name="Line 333"/>
            <p:cNvSpPr>
              <a:spLocks noChangeShapeType="1"/>
            </p:cNvSpPr>
            <p:nvPr/>
          </p:nvSpPr>
          <p:spPr bwMode="auto">
            <a:xfrm>
              <a:off x="4102" y="835"/>
              <a:ext cx="0" cy="3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46" name="Rectangle 334"/>
            <p:cNvSpPr>
              <a:spLocks noChangeArrowheads="1"/>
            </p:cNvSpPr>
            <p:nvPr/>
          </p:nvSpPr>
          <p:spPr bwMode="auto">
            <a:xfrm>
              <a:off x="4105" y="712"/>
              <a:ext cx="20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it-IT" sz="900" b="1"/>
                <a:t>P</a:t>
              </a:r>
              <a:r>
                <a:rPr lang="it-IT" sz="800" b="1"/>
                <a:t>k</a:t>
              </a:r>
            </a:p>
          </p:txBody>
        </p:sp>
        <p:sp>
          <p:nvSpPr>
            <p:cNvPr id="15447" name="Line 335"/>
            <p:cNvSpPr>
              <a:spLocks noChangeShapeType="1"/>
            </p:cNvSpPr>
            <p:nvPr/>
          </p:nvSpPr>
          <p:spPr bwMode="auto">
            <a:xfrm>
              <a:off x="3878" y="1143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48" name="Rectangle 336"/>
            <p:cNvSpPr>
              <a:spLocks noChangeArrowheads="1"/>
            </p:cNvSpPr>
            <p:nvPr/>
          </p:nvSpPr>
          <p:spPr bwMode="auto">
            <a:xfrm>
              <a:off x="3798" y="1225"/>
              <a:ext cx="137" cy="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49" name="Rectangle 337"/>
            <p:cNvSpPr>
              <a:spLocks noChangeArrowheads="1"/>
            </p:cNvSpPr>
            <p:nvPr/>
          </p:nvSpPr>
          <p:spPr bwMode="auto">
            <a:xfrm>
              <a:off x="3976" y="1223"/>
              <a:ext cx="137" cy="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50" name="Line 338"/>
            <p:cNvSpPr>
              <a:spLocks noChangeShapeType="1"/>
            </p:cNvSpPr>
            <p:nvPr/>
          </p:nvSpPr>
          <p:spPr bwMode="auto">
            <a:xfrm>
              <a:off x="4165" y="1248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51" name="Rectangle 339"/>
            <p:cNvSpPr>
              <a:spLocks noChangeArrowheads="1"/>
            </p:cNvSpPr>
            <p:nvPr/>
          </p:nvSpPr>
          <p:spPr bwMode="auto">
            <a:xfrm>
              <a:off x="3923" y="1262"/>
              <a:ext cx="41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sz="1400"/>
                <a:t>n</a:t>
              </a:r>
              <a:r>
                <a:rPr lang="it-IT" sz="900"/>
                <a:t>sk,  </a:t>
              </a:r>
              <a:r>
                <a:rPr lang="it-IT"/>
                <a:t>E</a:t>
              </a:r>
              <a:r>
                <a:rPr lang="it-IT" sz="900"/>
                <a:t>k</a:t>
              </a:r>
            </a:p>
          </p:txBody>
        </p:sp>
        <p:sp>
          <p:nvSpPr>
            <p:cNvPr id="15452" name="Text Box 340"/>
            <p:cNvSpPr txBox="1">
              <a:spLocks noChangeArrowheads="1"/>
            </p:cNvSpPr>
            <p:nvPr/>
          </p:nvSpPr>
          <p:spPr bwMode="auto">
            <a:xfrm>
              <a:off x="4059" y="890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/>
                <a:t>X</a:t>
              </a:r>
            </a:p>
          </p:txBody>
        </p:sp>
        <p:grpSp>
          <p:nvGrpSpPr>
            <p:cNvPr id="15453" name="Group 341"/>
            <p:cNvGrpSpPr>
              <a:grpSpLocks/>
            </p:cNvGrpSpPr>
            <p:nvPr/>
          </p:nvGrpSpPr>
          <p:grpSpPr bwMode="auto">
            <a:xfrm>
              <a:off x="4179" y="906"/>
              <a:ext cx="93" cy="140"/>
              <a:chOff x="4649" y="2614"/>
              <a:chExt cx="93" cy="185"/>
            </a:xfrm>
          </p:grpSpPr>
          <p:sp>
            <p:nvSpPr>
              <p:cNvPr id="15456" name="Oval 342"/>
              <p:cNvSpPr>
                <a:spLocks noChangeArrowheads="1"/>
              </p:cNvSpPr>
              <p:nvPr/>
            </p:nvSpPr>
            <p:spPr bwMode="auto">
              <a:xfrm>
                <a:off x="4649" y="2614"/>
                <a:ext cx="91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57" name="Oval 343"/>
              <p:cNvSpPr>
                <a:spLocks noChangeArrowheads="1"/>
              </p:cNvSpPr>
              <p:nvPr/>
            </p:nvSpPr>
            <p:spPr bwMode="auto">
              <a:xfrm>
                <a:off x="4651" y="2708"/>
                <a:ext cx="91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5454" name="Text Box 344"/>
            <p:cNvSpPr txBox="1">
              <a:spLocks noChangeArrowheads="1"/>
            </p:cNvSpPr>
            <p:nvPr/>
          </p:nvSpPr>
          <p:spPr bwMode="auto">
            <a:xfrm>
              <a:off x="4238" y="894"/>
              <a:ext cx="30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sz="900"/>
                <a:t>SLED</a:t>
              </a:r>
            </a:p>
          </p:txBody>
        </p:sp>
        <p:sp>
          <p:nvSpPr>
            <p:cNvPr id="15455" name="Text Box 345"/>
            <p:cNvSpPr txBox="1">
              <a:spLocks noChangeArrowheads="1"/>
            </p:cNvSpPr>
            <p:nvPr/>
          </p:nvSpPr>
          <p:spPr bwMode="auto">
            <a:xfrm>
              <a:off x="3787" y="1283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/>
                <a:t>U,</a:t>
              </a:r>
            </a:p>
          </p:txBody>
        </p:sp>
      </p:grpSp>
      <p:sp>
        <p:nvSpPr>
          <p:cNvPr id="15367" name="Line 346"/>
          <p:cNvSpPr>
            <a:spLocks noChangeShapeType="1"/>
          </p:cNvSpPr>
          <p:nvPr/>
        </p:nvSpPr>
        <p:spPr bwMode="auto">
          <a:xfrm>
            <a:off x="5364163" y="170815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8" name="Text Box 347"/>
          <p:cNvSpPr txBox="1">
            <a:spLocks noChangeArrowheads="1"/>
          </p:cNvSpPr>
          <p:nvPr/>
        </p:nvSpPr>
        <p:spPr bwMode="auto">
          <a:xfrm>
            <a:off x="4643438" y="1122363"/>
            <a:ext cx="2682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b="1"/>
              <a:t>1</a:t>
            </a:r>
          </a:p>
        </p:txBody>
      </p:sp>
      <p:sp>
        <p:nvSpPr>
          <p:cNvPr id="15369" name="Rectangle 348"/>
          <p:cNvSpPr>
            <a:spLocks noChangeArrowheads="1"/>
          </p:cNvSpPr>
          <p:nvPr/>
        </p:nvSpPr>
        <p:spPr bwMode="auto">
          <a:xfrm>
            <a:off x="7019925" y="1098550"/>
            <a:ext cx="361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b="1"/>
              <a:t>nk</a:t>
            </a:r>
          </a:p>
        </p:txBody>
      </p:sp>
      <p:sp>
        <p:nvSpPr>
          <p:cNvPr id="15370" name="Rectangle 351"/>
          <p:cNvSpPr>
            <a:spLocks noChangeArrowheads="1"/>
          </p:cNvSpPr>
          <p:nvPr/>
        </p:nvSpPr>
        <p:spPr bwMode="auto">
          <a:xfrm>
            <a:off x="3924300" y="2863850"/>
            <a:ext cx="2471738" cy="284163"/>
          </a:xfrm>
          <a:prstGeom prst="rect">
            <a:avLst/>
          </a:prstGeom>
          <a:noFill/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/>
              <a:t>E</a:t>
            </a:r>
            <a:r>
              <a:rPr lang="it-IT" sz="700"/>
              <a:t>T-1(MeV)</a:t>
            </a:r>
            <a:r>
              <a:rPr lang="it-IT"/>
              <a:t>  </a:t>
            </a:r>
            <a:r>
              <a:rPr lang="it-IT">
                <a:ea typeface="Arial" charset="0"/>
                <a:cs typeface="Arial" charset="0"/>
              </a:rPr>
              <a:t>≈</a:t>
            </a:r>
            <a:r>
              <a:rPr lang="it-IT"/>
              <a:t> 17.3</a:t>
            </a:r>
            <a:r>
              <a:rPr lang="it-IT">
                <a:ea typeface="Arial" charset="0"/>
                <a:cs typeface="Arial" charset="0"/>
              </a:rPr>
              <a:t> (n</a:t>
            </a:r>
            <a:r>
              <a:rPr lang="it-IT" sz="700">
                <a:ea typeface="Arial" charset="0"/>
                <a:cs typeface="Arial" charset="0"/>
              </a:rPr>
              <a:t>k</a:t>
            </a:r>
            <a:r>
              <a:rPr lang="it-IT">
                <a:ea typeface="Arial" charset="0"/>
                <a:cs typeface="Arial" charset="0"/>
              </a:rPr>
              <a:t>-1)</a:t>
            </a:r>
            <a:r>
              <a:rPr lang="it-IT" baseline="30000">
                <a:ea typeface="Arial" charset="0"/>
                <a:cs typeface="Arial" charset="0"/>
              </a:rPr>
              <a:t>.</a:t>
            </a:r>
            <a:r>
              <a:rPr lang="it-IT">
                <a:ea typeface="Arial" charset="0"/>
                <a:cs typeface="Arial" charset="0"/>
              </a:rPr>
              <a:t>(0.8</a:t>
            </a:r>
            <a:r>
              <a:rPr lang="it-IT" baseline="30000">
                <a:ea typeface="Arial" charset="0"/>
                <a:cs typeface="Arial" charset="0"/>
              </a:rPr>
              <a:t>.</a:t>
            </a:r>
            <a:r>
              <a:rPr lang="it-IT">
                <a:ea typeface="Arial" charset="0"/>
                <a:cs typeface="Arial" charset="0"/>
              </a:rPr>
              <a:t>P</a:t>
            </a:r>
            <a:r>
              <a:rPr lang="it-IT" sz="800">
                <a:ea typeface="Arial" charset="0"/>
                <a:cs typeface="Arial" charset="0"/>
              </a:rPr>
              <a:t>k</a:t>
            </a:r>
            <a:r>
              <a:rPr lang="it-IT" baseline="30000">
                <a:ea typeface="Arial" charset="0"/>
                <a:cs typeface="Arial" charset="0"/>
              </a:rPr>
              <a:t>.</a:t>
            </a:r>
            <a:r>
              <a:rPr lang="it-IT">
                <a:ea typeface="Arial" charset="0"/>
                <a:cs typeface="Arial" charset="0"/>
              </a:rPr>
              <a:t>n</a:t>
            </a:r>
            <a:r>
              <a:rPr lang="it-IT" sz="800">
                <a:ea typeface="Arial" charset="0"/>
                <a:cs typeface="Arial" charset="0"/>
              </a:rPr>
              <a:t>sk</a:t>
            </a:r>
            <a:r>
              <a:rPr lang="it-IT">
                <a:ea typeface="Arial" charset="0"/>
                <a:cs typeface="Arial" charset="0"/>
              </a:rPr>
              <a:t>)</a:t>
            </a:r>
            <a:r>
              <a:rPr lang="it-IT" baseline="24000">
                <a:ea typeface="Arial" charset="0"/>
                <a:cs typeface="Arial" charset="0"/>
              </a:rPr>
              <a:t>1/2</a:t>
            </a:r>
          </a:p>
        </p:txBody>
      </p:sp>
      <p:sp>
        <p:nvSpPr>
          <p:cNvPr id="15371" name="Text Box 352"/>
          <p:cNvSpPr txBox="1">
            <a:spLocks noChangeArrowheads="1"/>
          </p:cNvSpPr>
          <p:nvPr/>
        </p:nvSpPr>
        <p:spPr bwMode="auto">
          <a:xfrm>
            <a:off x="4211638" y="3292475"/>
            <a:ext cx="23098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i="1"/>
              <a:t>with 0.8 = power derating factor</a:t>
            </a:r>
          </a:p>
          <a:p>
            <a:r>
              <a:rPr lang="it-IT" sz="1000" i="1">
                <a:solidFill>
                  <a:srgbClr val="0000FF"/>
                </a:solidFill>
              </a:rPr>
              <a:t>(RF wg losses + kly power margin)</a:t>
            </a:r>
          </a:p>
        </p:txBody>
      </p:sp>
      <p:graphicFrame>
        <p:nvGraphicFramePr>
          <p:cNvPr id="48481" name="Group 353"/>
          <p:cNvGraphicFramePr>
            <a:graphicFrameLocks noGrp="1"/>
          </p:cNvGraphicFramePr>
          <p:nvPr/>
        </p:nvGraphicFramePr>
        <p:xfrm>
          <a:off x="468313" y="4221163"/>
          <a:ext cx="5040312" cy="1463040"/>
        </p:xfrm>
        <a:graphic>
          <a:graphicData uri="http://schemas.openxmlformats.org/drawingml/2006/table">
            <a:tbl>
              <a:tblPr/>
              <a:tblGrid>
                <a:gridCol w="630237"/>
                <a:gridCol w="630238"/>
                <a:gridCol w="630237"/>
                <a:gridCol w="630238"/>
                <a:gridCol w="628650"/>
                <a:gridCol w="630237"/>
                <a:gridCol w="630238"/>
                <a:gridCol w="630237"/>
              </a:tblGrid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P</a:t>
                      </a:r>
                      <a:r>
                        <a:rPr kumimoji="0" lang="it-IT" sz="12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n</a:t>
                      </a:r>
                      <a:r>
                        <a:rPr kumimoji="0" lang="it-IT" sz="10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sk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E</a:t>
                      </a:r>
                      <a:r>
                        <a:rPr kumimoji="0" lang="it-IT" sz="12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nk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n</a:t>
                      </a:r>
                      <a:r>
                        <a:rPr kumimoji="0" lang="it-IT" sz="10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E</a:t>
                      </a:r>
                      <a:r>
                        <a:rPr kumimoji="0" lang="it-IT" sz="10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E</a:t>
                      </a:r>
                      <a:r>
                        <a:rPr kumimoji="0" lang="it-IT" sz="10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T-1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≤</a:t>
                      </a: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 25(*)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5850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5700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207.5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6020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5813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240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5992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5753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≤</a:t>
                      </a:r>
                      <a:r>
                        <a:rPr kumimoji="0" 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Arial" pitchFamily="-65" charset="0"/>
                          <a:cs typeface="Arial" pitchFamily="-65" charset="0"/>
                        </a:rPr>
                        <a:t> </a:t>
                      </a:r>
                      <a:r>
                        <a:rPr kumimoji="0" 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25(*)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225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6075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5850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276.5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6083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5810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437" name="Text Box 418"/>
          <p:cNvSpPr txBox="1">
            <a:spLocks noChangeArrowheads="1"/>
          </p:cNvSpPr>
          <p:nvPr/>
        </p:nvSpPr>
        <p:spPr bwMode="auto">
          <a:xfrm>
            <a:off x="468313" y="5915025"/>
            <a:ext cx="1292225" cy="2381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900">
                <a:solidFill>
                  <a:srgbClr val="0000FF"/>
                </a:solidFill>
              </a:rPr>
              <a:t>(*) limited to 25 MV/m</a:t>
            </a:r>
          </a:p>
        </p:txBody>
      </p:sp>
      <p:sp>
        <p:nvSpPr>
          <p:cNvPr id="15438" name="AutoShape 419"/>
          <p:cNvSpPr>
            <a:spLocks noChangeArrowheads="1"/>
          </p:cNvSpPr>
          <p:nvPr/>
        </p:nvSpPr>
        <p:spPr bwMode="auto">
          <a:xfrm>
            <a:off x="5580063" y="4438650"/>
            <a:ext cx="288925" cy="287338"/>
          </a:xfrm>
          <a:prstGeom prst="rightArrow">
            <a:avLst>
              <a:gd name="adj1" fmla="val 50000"/>
              <a:gd name="adj2" fmla="val 251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39" name="AutoShape 420"/>
          <p:cNvSpPr>
            <a:spLocks noChangeArrowheads="1"/>
          </p:cNvSpPr>
          <p:nvPr/>
        </p:nvSpPr>
        <p:spPr bwMode="auto">
          <a:xfrm>
            <a:off x="5575300" y="5402263"/>
            <a:ext cx="288925" cy="287337"/>
          </a:xfrm>
          <a:prstGeom prst="rightArrow">
            <a:avLst>
              <a:gd name="adj1" fmla="val 50000"/>
              <a:gd name="adj2" fmla="val 251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40" name="Text Box 421"/>
          <p:cNvSpPr txBox="1">
            <a:spLocks noChangeArrowheads="1"/>
          </p:cNvSpPr>
          <p:nvPr/>
        </p:nvSpPr>
        <p:spPr bwMode="auto">
          <a:xfrm>
            <a:off x="5919788" y="4418013"/>
            <a:ext cx="11715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/>
              <a:t>Cost  = 100 (°)</a:t>
            </a:r>
          </a:p>
        </p:txBody>
      </p:sp>
      <p:sp>
        <p:nvSpPr>
          <p:cNvPr id="15441" name="Text Box 422"/>
          <p:cNvSpPr txBox="1">
            <a:spLocks noChangeArrowheads="1"/>
          </p:cNvSpPr>
          <p:nvPr/>
        </p:nvSpPr>
        <p:spPr bwMode="auto">
          <a:xfrm>
            <a:off x="5935663" y="5392738"/>
            <a:ext cx="8826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/>
              <a:t>Cost  </a:t>
            </a:r>
            <a:r>
              <a:rPr lang="it-IT">
                <a:ea typeface="Arial" charset="0"/>
                <a:cs typeface="Arial" charset="0"/>
              </a:rPr>
              <a:t>≈</a:t>
            </a:r>
            <a:r>
              <a:rPr lang="it-IT"/>
              <a:t> 75</a:t>
            </a:r>
          </a:p>
        </p:txBody>
      </p:sp>
      <p:sp>
        <p:nvSpPr>
          <p:cNvPr id="15442" name="Text Box 423"/>
          <p:cNvSpPr txBox="1">
            <a:spLocks noChangeArrowheads="1"/>
          </p:cNvSpPr>
          <p:nvPr/>
        </p:nvSpPr>
        <p:spPr bwMode="auto">
          <a:xfrm>
            <a:off x="5795963" y="4941888"/>
            <a:ext cx="982662" cy="2381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900">
                <a:solidFill>
                  <a:srgbClr val="0000FF"/>
                </a:solidFill>
              </a:rPr>
              <a:t>(°) arbitrary unit</a:t>
            </a:r>
          </a:p>
        </p:txBody>
      </p:sp>
      <p:sp>
        <p:nvSpPr>
          <p:cNvPr id="15443" name="Line 424"/>
          <p:cNvSpPr>
            <a:spLocks noChangeShapeType="1"/>
          </p:cNvSpPr>
          <p:nvPr/>
        </p:nvSpPr>
        <p:spPr bwMode="auto">
          <a:xfrm>
            <a:off x="5292725" y="23749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ooter Placeholder 4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 Boni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0"/>
          <p:cNvSpPr txBox="1">
            <a:spLocks noChangeArrowheads="1"/>
          </p:cNvSpPr>
          <p:nvPr/>
        </p:nvSpPr>
        <p:spPr bwMode="auto">
          <a:xfrm>
            <a:off x="7229475" y="2101850"/>
            <a:ext cx="998538" cy="40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>
                <a:latin typeface="Helvetica" charset="0"/>
              </a:rPr>
              <a:t>THERMIONIC</a:t>
            </a:r>
          </a:p>
          <a:p>
            <a:pPr algn="ctr"/>
            <a:r>
              <a:rPr lang="en-US" sz="1000" b="1">
                <a:latin typeface="Helvetica" charset="0"/>
              </a:rPr>
              <a:t>GUN</a:t>
            </a:r>
            <a:endParaRPr lang="en-US" sz="1000" b="1">
              <a:latin typeface="Comic Sans MS" charset="0"/>
            </a:endParaRPr>
          </a:p>
        </p:txBody>
      </p:sp>
      <p:sp>
        <p:nvSpPr>
          <p:cNvPr id="16387" name="Text Box 11"/>
          <p:cNvSpPr txBox="1">
            <a:spLocks noChangeArrowheads="1"/>
          </p:cNvSpPr>
          <p:nvPr/>
        </p:nvSpPr>
        <p:spPr bwMode="auto">
          <a:xfrm>
            <a:off x="6607175" y="2155825"/>
            <a:ext cx="558800" cy="3048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FFFF00"/>
                </a:solidFill>
                <a:latin typeface="Helvetica" charset="0"/>
              </a:rPr>
              <a:t>SHB</a:t>
            </a:r>
            <a:endParaRPr lang="en-US" sz="1400">
              <a:latin typeface="Comic Sans MS" charset="0"/>
            </a:endParaRPr>
          </a:p>
        </p:txBody>
      </p:sp>
      <p:sp>
        <p:nvSpPr>
          <p:cNvPr id="16388" name="Text Box 12"/>
          <p:cNvSpPr txBox="1">
            <a:spLocks noChangeArrowheads="1"/>
          </p:cNvSpPr>
          <p:nvPr/>
        </p:nvSpPr>
        <p:spPr bwMode="auto">
          <a:xfrm>
            <a:off x="5514975" y="2159000"/>
            <a:ext cx="1001713" cy="304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FFFF00"/>
                </a:solidFill>
                <a:latin typeface="Helvetica" charset="0"/>
              </a:rPr>
              <a:t>0.6  GeV</a:t>
            </a:r>
            <a:endParaRPr lang="en-US">
              <a:latin typeface="Comic Sans MS" charset="0"/>
            </a:endParaRPr>
          </a:p>
        </p:txBody>
      </p:sp>
      <p:sp>
        <p:nvSpPr>
          <p:cNvPr id="16389" name="Text Box 13"/>
          <p:cNvSpPr txBox="1">
            <a:spLocks noChangeArrowheads="1"/>
          </p:cNvSpPr>
          <p:nvPr/>
        </p:nvSpPr>
        <p:spPr bwMode="auto">
          <a:xfrm>
            <a:off x="5027613" y="2159000"/>
            <a:ext cx="431800" cy="3048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FFFF00"/>
                </a:solidFill>
                <a:latin typeface="Helvetica" charset="0"/>
              </a:rPr>
              <a:t>PC</a:t>
            </a:r>
            <a:endParaRPr lang="en-US">
              <a:latin typeface="Comic Sans MS" charset="0"/>
            </a:endParaRPr>
          </a:p>
        </p:txBody>
      </p:sp>
      <p:pic>
        <p:nvPicPr>
          <p:cNvPr id="16390" name="Picture 15" descr="superacc_layou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781000">
            <a:off x="611188" y="2162175"/>
            <a:ext cx="2270125" cy="17589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16391" name="Line 16"/>
          <p:cNvSpPr>
            <a:spLocks noChangeShapeType="1"/>
          </p:cNvSpPr>
          <p:nvPr/>
        </p:nvSpPr>
        <p:spPr bwMode="auto">
          <a:xfrm flipH="1">
            <a:off x="1982788" y="233045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Text Box 17"/>
          <p:cNvSpPr txBox="1">
            <a:spLocks noChangeArrowheads="1"/>
          </p:cNvSpPr>
          <p:nvPr/>
        </p:nvSpPr>
        <p:spPr bwMode="auto">
          <a:xfrm>
            <a:off x="3167063" y="3625850"/>
            <a:ext cx="1101725" cy="39687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>
                <a:solidFill>
                  <a:srgbClr val="FFFF00"/>
                </a:solidFill>
                <a:latin typeface="Helvetica" charset="0"/>
              </a:rPr>
              <a:t>BUNCH</a:t>
            </a:r>
          </a:p>
          <a:p>
            <a:pPr algn="ctr"/>
            <a:r>
              <a:rPr lang="en-US" sz="1000" b="1">
                <a:solidFill>
                  <a:srgbClr val="FFFF00"/>
                </a:solidFill>
                <a:latin typeface="Helvetica" charset="0"/>
              </a:rPr>
              <a:t>COMPRESSOR</a:t>
            </a:r>
            <a:endParaRPr lang="en-US">
              <a:latin typeface="Comic Sans MS" charset="0"/>
            </a:endParaRPr>
          </a:p>
        </p:txBody>
      </p:sp>
      <p:sp>
        <p:nvSpPr>
          <p:cNvPr id="16393" name="Line 18"/>
          <p:cNvSpPr>
            <a:spLocks noChangeShapeType="1"/>
          </p:cNvSpPr>
          <p:nvPr/>
        </p:nvSpPr>
        <p:spPr bwMode="auto">
          <a:xfrm flipV="1">
            <a:off x="1982788" y="3778250"/>
            <a:ext cx="1143000" cy="15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Text Box 19"/>
          <p:cNvSpPr txBox="1">
            <a:spLocks noChangeArrowheads="1"/>
          </p:cNvSpPr>
          <p:nvPr/>
        </p:nvSpPr>
        <p:spPr bwMode="auto">
          <a:xfrm>
            <a:off x="5106988" y="3854450"/>
            <a:ext cx="2778125" cy="304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omic Sans MS" charset="0"/>
              </a:rPr>
              <a:t>          </a:t>
            </a:r>
            <a:r>
              <a:rPr lang="en-US" sz="1400" b="1">
                <a:solidFill>
                  <a:srgbClr val="FFFF00"/>
                </a:solidFill>
                <a:latin typeface="Helvetica" charset="0"/>
              </a:rPr>
              <a:t>5.7 GeV e+    3.9 GeV e-             </a:t>
            </a:r>
            <a:endParaRPr lang="en-US">
              <a:latin typeface="Comic Sans MS" charset="0"/>
            </a:endParaRPr>
          </a:p>
        </p:txBody>
      </p:sp>
      <p:sp>
        <p:nvSpPr>
          <p:cNvPr id="16395" name="Text Box 20"/>
          <p:cNvSpPr txBox="1">
            <a:spLocks noChangeArrowheads="1"/>
          </p:cNvSpPr>
          <p:nvPr/>
        </p:nvSpPr>
        <p:spPr bwMode="auto">
          <a:xfrm>
            <a:off x="611188" y="4191000"/>
            <a:ext cx="990600" cy="3968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 b="1">
                <a:latin typeface="Helvetica" charset="0"/>
              </a:rPr>
              <a:t>POLARIZED</a:t>
            </a:r>
          </a:p>
          <a:p>
            <a:r>
              <a:rPr lang="en-US" sz="1000" b="1">
                <a:latin typeface="Helvetica" charset="0"/>
              </a:rPr>
              <a:t> SLAC GUN</a:t>
            </a:r>
          </a:p>
        </p:txBody>
      </p:sp>
      <p:sp>
        <p:nvSpPr>
          <p:cNvPr id="16396" name="Text Box 21"/>
          <p:cNvSpPr txBox="1">
            <a:spLocks noChangeArrowheads="1"/>
          </p:cNvSpPr>
          <p:nvPr/>
        </p:nvSpPr>
        <p:spPr bwMode="auto">
          <a:xfrm>
            <a:off x="1677988" y="4210050"/>
            <a:ext cx="558800" cy="3048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FFFF00"/>
                </a:solidFill>
                <a:latin typeface="Helvetica" charset="0"/>
              </a:rPr>
              <a:t>SHB</a:t>
            </a:r>
            <a:endParaRPr lang="en-US">
              <a:latin typeface="Comic Sans MS" charset="0"/>
            </a:endParaRPr>
          </a:p>
        </p:txBody>
      </p:sp>
      <p:sp>
        <p:nvSpPr>
          <p:cNvPr id="16397" name="Text Box 22"/>
          <p:cNvSpPr txBox="1">
            <a:spLocks noChangeArrowheads="1"/>
          </p:cNvSpPr>
          <p:nvPr/>
        </p:nvSpPr>
        <p:spPr bwMode="auto">
          <a:xfrm>
            <a:off x="2290763" y="4054475"/>
            <a:ext cx="798512" cy="5492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>
                <a:solidFill>
                  <a:srgbClr val="FFFF00"/>
                </a:solidFill>
                <a:latin typeface="Helvetica" charset="0"/>
              </a:rPr>
              <a:t>50 MeV</a:t>
            </a:r>
          </a:p>
          <a:p>
            <a:pPr algn="ctr"/>
            <a:r>
              <a:rPr lang="en-US" sz="1000" b="1">
                <a:solidFill>
                  <a:srgbClr val="FFFF00"/>
                </a:solidFill>
                <a:latin typeface="Helvetica" charset="0"/>
              </a:rPr>
              <a:t>CAPTURE</a:t>
            </a:r>
          </a:p>
          <a:p>
            <a:pPr algn="ctr"/>
            <a:r>
              <a:rPr lang="en-US" sz="1000" b="1">
                <a:solidFill>
                  <a:srgbClr val="FFFF00"/>
                </a:solidFill>
                <a:latin typeface="Helvetica" charset="0"/>
              </a:rPr>
              <a:t>SECTION</a:t>
            </a:r>
            <a:endParaRPr lang="en-US">
              <a:latin typeface="Comic Sans MS" charset="0"/>
            </a:endParaRPr>
          </a:p>
        </p:txBody>
      </p:sp>
      <p:sp>
        <p:nvSpPr>
          <p:cNvPr id="16398" name="AutoShape 23"/>
          <p:cNvSpPr>
            <a:spLocks noChangeArrowheads="1"/>
          </p:cNvSpPr>
          <p:nvPr/>
        </p:nvSpPr>
        <p:spPr bwMode="auto">
          <a:xfrm rot="-8201082">
            <a:off x="4497388" y="3854450"/>
            <a:ext cx="304800" cy="3048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Line 24"/>
          <p:cNvSpPr>
            <a:spLocks noChangeShapeType="1"/>
          </p:cNvSpPr>
          <p:nvPr/>
        </p:nvSpPr>
        <p:spPr bwMode="auto">
          <a:xfrm flipV="1">
            <a:off x="4268788" y="408305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Line 25"/>
          <p:cNvSpPr>
            <a:spLocks noChangeShapeType="1"/>
          </p:cNvSpPr>
          <p:nvPr/>
        </p:nvSpPr>
        <p:spPr bwMode="auto">
          <a:xfrm>
            <a:off x="4878388" y="400685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Text Box 26"/>
          <p:cNvSpPr txBox="1">
            <a:spLocks noChangeArrowheads="1"/>
          </p:cNvSpPr>
          <p:nvPr/>
        </p:nvSpPr>
        <p:spPr bwMode="auto">
          <a:xfrm>
            <a:off x="4268788" y="3397250"/>
            <a:ext cx="393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Comic Sans MS" charset="0"/>
              </a:rPr>
              <a:t>e+</a:t>
            </a:r>
            <a:endParaRPr lang="en-US">
              <a:latin typeface="Comic Sans MS" charset="0"/>
            </a:endParaRPr>
          </a:p>
        </p:txBody>
      </p:sp>
      <p:sp>
        <p:nvSpPr>
          <p:cNvPr id="16402" name="Text Box 27"/>
          <p:cNvSpPr txBox="1">
            <a:spLocks noChangeArrowheads="1"/>
          </p:cNvSpPr>
          <p:nvPr/>
        </p:nvSpPr>
        <p:spPr bwMode="auto">
          <a:xfrm>
            <a:off x="4344988" y="4311650"/>
            <a:ext cx="379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0000FF"/>
                </a:solidFill>
                <a:latin typeface="Comic Sans MS" charset="0"/>
              </a:rPr>
              <a:t>e-</a:t>
            </a:r>
            <a:endParaRPr lang="en-US">
              <a:latin typeface="Comic Sans MS" charset="0"/>
            </a:endParaRPr>
          </a:p>
        </p:txBody>
      </p:sp>
      <p:sp>
        <p:nvSpPr>
          <p:cNvPr id="16403" name="Text Box 28"/>
          <p:cNvSpPr txBox="1">
            <a:spLocks noChangeArrowheads="1"/>
          </p:cNvSpPr>
          <p:nvPr/>
        </p:nvSpPr>
        <p:spPr bwMode="auto">
          <a:xfrm>
            <a:off x="4859338" y="4510088"/>
            <a:ext cx="6826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>
                <a:latin typeface="Comic Sans MS" charset="0"/>
              </a:rPr>
              <a:t>combiner</a:t>
            </a:r>
          </a:p>
          <a:p>
            <a:pPr algn="ctr"/>
            <a:r>
              <a:rPr lang="en-US" sz="900">
                <a:latin typeface="Comic Sans MS" charset="0"/>
              </a:rPr>
              <a:t>DC dipole</a:t>
            </a:r>
          </a:p>
        </p:txBody>
      </p:sp>
      <p:sp>
        <p:nvSpPr>
          <p:cNvPr id="16404" name="Line 29"/>
          <p:cNvSpPr>
            <a:spLocks noChangeShapeType="1"/>
          </p:cNvSpPr>
          <p:nvPr/>
        </p:nvSpPr>
        <p:spPr bwMode="auto">
          <a:xfrm>
            <a:off x="4268788" y="377825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Text Box 30"/>
          <p:cNvSpPr txBox="1">
            <a:spLocks noChangeArrowheads="1"/>
          </p:cNvSpPr>
          <p:nvPr/>
        </p:nvSpPr>
        <p:spPr bwMode="auto">
          <a:xfrm>
            <a:off x="3125788" y="4168775"/>
            <a:ext cx="1220787" cy="304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FF00"/>
                </a:solidFill>
                <a:latin typeface="Helvetica" charset="0"/>
              </a:rPr>
              <a:t>    </a:t>
            </a:r>
            <a:r>
              <a:rPr lang="en-US" sz="1400" b="1">
                <a:solidFill>
                  <a:srgbClr val="FFFF00"/>
                </a:solidFill>
                <a:latin typeface="Helvetica" charset="0"/>
              </a:rPr>
              <a:t>0.2 GeV</a:t>
            </a:r>
            <a:r>
              <a:rPr lang="en-US" b="1">
                <a:solidFill>
                  <a:srgbClr val="FFFF00"/>
                </a:solidFill>
                <a:latin typeface="Helvetica" charset="0"/>
              </a:rPr>
              <a:t>     </a:t>
            </a:r>
          </a:p>
        </p:txBody>
      </p:sp>
      <p:sp>
        <p:nvSpPr>
          <p:cNvPr id="16406" name="Line 31"/>
          <p:cNvSpPr>
            <a:spLocks noChangeShapeType="1"/>
          </p:cNvSpPr>
          <p:nvPr/>
        </p:nvSpPr>
        <p:spPr bwMode="auto">
          <a:xfrm flipH="1" flipV="1">
            <a:off x="4787900" y="4149725"/>
            <a:ext cx="288925" cy="43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41"/>
          <p:cNvSpPr>
            <a:spLocks noChangeArrowheads="1"/>
          </p:cNvSpPr>
          <p:nvPr/>
        </p:nvSpPr>
        <p:spPr bwMode="auto">
          <a:xfrm>
            <a:off x="8027988" y="3724275"/>
            <a:ext cx="649287" cy="576263"/>
          </a:xfrm>
          <a:prstGeom prst="rightArrow">
            <a:avLst>
              <a:gd name="adj1" fmla="val 50000"/>
              <a:gd name="adj2" fmla="val 2816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Text Box 56"/>
          <p:cNvSpPr txBox="1">
            <a:spLocks noChangeArrowheads="1"/>
          </p:cNvSpPr>
          <p:nvPr/>
        </p:nvSpPr>
        <p:spPr bwMode="auto">
          <a:xfrm>
            <a:off x="2741613" y="2141538"/>
            <a:ext cx="1374775" cy="28416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endParaRPr lang="it-IT">
              <a:latin typeface="Comic Sans MS" charset="0"/>
            </a:endParaRPr>
          </a:p>
        </p:txBody>
      </p:sp>
      <p:sp>
        <p:nvSpPr>
          <p:cNvPr id="16409" name="Text Box 57"/>
          <p:cNvSpPr txBox="1">
            <a:spLocks noChangeArrowheads="1"/>
          </p:cNvSpPr>
          <p:nvPr/>
        </p:nvSpPr>
        <p:spPr bwMode="auto">
          <a:xfrm>
            <a:off x="4189413" y="2074863"/>
            <a:ext cx="798512" cy="3968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>
                <a:solidFill>
                  <a:srgbClr val="FFFF00"/>
                </a:solidFill>
                <a:latin typeface="Helvetica" charset="0"/>
              </a:rPr>
              <a:t>CAPTURE</a:t>
            </a:r>
          </a:p>
          <a:p>
            <a:pPr algn="ctr"/>
            <a:r>
              <a:rPr lang="en-US" sz="1000" b="1">
                <a:solidFill>
                  <a:srgbClr val="FFFF00"/>
                </a:solidFill>
                <a:latin typeface="Helvetica" charset="0"/>
              </a:rPr>
              <a:t>SECTION</a:t>
            </a:r>
            <a:endParaRPr lang="en-US">
              <a:latin typeface="Comic Sans MS" charset="0"/>
            </a:endParaRPr>
          </a:p>
        </p:txBody>
      </p:sp>
      <p:sp>
        <p:nvSpPr>
          <p:cNvPr id="16410" name="AutoShape 58"/>
          <p:cNvSpPr>
            <a:spLocks/>
          </p:cNvSpPr>
          <p:nvPr/>
        </p:nvSpPr>
        <p:spPr bwMode="auto">
          <a:xfrm rot="5400000">
            <a:off x="3779838" y="836613"/>
            <a:ext cx="215900" cy="2089150"/>
          </a:xfrm>
          <a:prstGeom prst="leftBrace">
            <a:avLst>
              <a:gd name="adj1" fmla="val 8063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Text Box 59"/>
          <p:cNvSpPr txBox="1">
            <a:spLocks noChangeArrowheads="1"/>
          </p:cNvSpPr>
          <p:nvPr/>
        </p:nvSpPr>
        <p:spPr bwMode="auto">
          <a:xfrm>
            <a:off x="3276600" y="1557338"/>
            <a:ext cx="11858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b="1"/>
              <a:t>positron linac</a:t>
            </a:r>
          </a:p>
        </p:txBody>
      </p:sp>
      <p:sp>
        <p:nvSpPr>
          <p:cNvPr id="16412" name="Text Box 60"/>
          <p:cNvSpPr txBox="1">
            <a:spLocks noChangeArrowheads="1"/>
          </p:cNvSpPr>
          <p:nvPr/>
        </p:nvSpPr>
        <p:spPr bwMode="auto">
          <a:xfrm>
            <a:off x="1763713" y="2060575"/>
            <a:ext cx="831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b="1"/>
              <a:t>1 GeV e+</a:t>
            </a:r>
          </a:p>
        </p:txBody>
      </p:sp>
      <p:grpSp>
        <p:nvGrpSpPr>
          <p:cNvPr id="16413" name="Group 68"/>
          <p:cNvGrpSpPr>
            <a:grpSpLocks/>
          </p:cNvGrpSpPr>
          <p:nvPr/>
        </p:nvGrpSpPr>
        <p:grpSpPr bwMode="auto">
          <a:xfrm>
            <a:off x="684213" y="2852738"/>
            <a:ext cx="7343775" cy="576262"/>
            <a:chOff x="385" y="1071"/>
            <a:chExt cx="4626" cy="272"/>
          </a:xfrm>
        </p:grpSpPr>
        <p:sp>
          <p:nvSpPr>
            <p:cNvPr id="16424" name="AutoShape 65"/>
            <p:cNvSpPr>
              <a:spLocks noChangeArrowheads="1"/>
            </p:cNvSpPr>
            <p:nvPr/>
          </p:nvSpPr>
          <p:spPr bwMode="auto">
            <a:xfrm rot="-5400000">
              <a:off x="340" y="1116"/>
              <a:ext cx="272" cy="181"/>
            </a:xfrm>
            <a:prstGeom prst="triangle">
              <a:avLst>
                <a:gd name="adj" fmla="val 50000"/>
              </a:avLst>
            </a:prstGeom>
            <a:solidFill>
              <a:srgbClr val="FF0000">
                <a:alpha val="14902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25" name="AutoShape 66"/>
            <p:cNvSpPr>
              <a:spLocks noChangeArrowheads="1"/>
            </p:cNvSpPr>
            <p:nvPr/>
          </p:nvSpPr>
          <p:spPr bwMode="auto">
            <a:xfrm rot="5400000" flipH="1">
              <a:off x="4785" y="1116"/>
              <a:ext cx="272" cy="181"/>
            </a:xfrm>
            <a:prstGeom prst="triangle">
              <a:avLst>
                <a:gd name="adj" fmla="val 50000"/>
              </a:avLst>
            </a:prstGeom>
            <a:solidFill>
              <a:srgbClr val="FF0000">
                <a:alpha val="901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>
              <a:prstTxWarp prst="textNoShape">
                <a:avLst/>
              </a:prstTxWarp>
            </a:bodyPr>
            <a:lstStyle/>
            <a:p>
              <a:pPr algn="ctr"/>
              <a:endParaRPr lang="it-IT" b="1">
                <a:solidFill>
                  <a:srgbClr val="FF0000"/>
                </a:solidFill>
              </a:endParaRPr>
            </a:p>
          </p:txBody>
        </p:sp>
        <p:sp>
          <p:nvSpPr>
            <p:cNvPr id="16426" name="Rectangle 67"/>
            <p:cNvSpPr>
              <a:spLocks noChangeArrowheads="1"/>
            </p:cNvSpPr>
            <p:nvPr/>
          </p:nvSpPr>
          <p:spPr bwMode="auto">
            <a:xfrm>
              <a:off x="567" y="1162"/>
              <a:ext cx="4264" cy="91"/>
            </a:xfrm>
            <a:prstGeom prst="rect">
              <a:avLst/>
            </a:prstGeom>
            <a:solidFill>
              <a:srgbClr val="FF0000">
                <a:alpha val="16078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414" name="Text Box 69"/>
          <p:cNvSpPr txBox="1">
            <a:spLocks noChangeArrowheads="1"/>
          </p:cNvSpPr>
          <p:nvPr/>
        </p:nvSpPr>
        <p:spPr bwMode="auto">
          <a:xfrm>
            <a:off x="3924300" y="2997200"/>
            <a:ext cx="746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b="1">
                <a:solidFill>
                  <a:srgbClr val="FF0000"/>
                </a:solidFill>
                <a:ea typeface="Arial" charset="0"/>
                <a:cs typeface="Arial" charset="0"/>
              </a:rPr>
              <a:t>≈ 350 m</a:t>
            </a:r>
          </a:p>
        </p:txBody>
      </p:sp>
      <p:sp>
        <p:nvSpPr>
          <p:cNvPr id="16415" name="Text Box 71"/>
          <p:cNvSpPr txBox="1">
            <a:spLocks noChangeArrowheads="1"/>
          </p:cNvSpPr>
          <p:nvPr/>
        </p:nvSpPr>
        <p:spPr bwMode="auto">
          <a:xfrm>
            <a:off x="2967038" y="2157413"/>
            <a:ext cx="6937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b="1">
                <a:solidFill>
                  <a:srgbClr val="FFFF00"/>
                </a:solidFill>
              </a:rPr>
              <a:t>L-band</a:t>
            </a:r>
          </a:p>
        </p:txBody>
      </p:sp>
      <p:sp>
        <p:nvSpPr>
          <p:cNvPr id="16416" name="Line 72"/>
          <p:cNvSpPr>
            <a:spLocks noChangeShapeType="1"/>
          </p:cNvSpPr>
          <p:nvPr/>
        </p:nvSpPr>
        <p:spPr bwMode="auto">
          <a:xfrm>
            <a:off x="2843213" y="2665413"/>
            <a:ext cx="5113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7" name="Text Box 73"/>
          <p:cNvSpPr txBox="1">
            <a:spLocks noChangeArrowheads="1"/>
          </p:cNvSpPr>
          <p:nvPr/>
        </p:nvSpPr>
        <p:spPr bwMode="auto">
          <a:xfrm>
            <a:off x="4984750" y="2484438"/>
            <a:ext cx="606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900" b="1">
                <a:ea typeface="Arial" charset="0"/>
                <a:cs typeface="Arial" charset="0"/>
              </a:rPr>
              <a:t>≈ 170 m</a:t>
            </a:r>
          </a:p>
        </p:txBody>
      </p:sp>
      <p:sp>
        <p:nvSpPr>
          <p:cNvPr id="16418" name="Line 75"/>
          <p:cNvSpPr>
            <a:spLocks noChangeShapeType="1"/>
          </p:cNvSpPr>
          <p:nvPr/>
        </p:nvSpPr>
        <p:spPr bwMode="auto">
          <a:xfrm>
            <a:off x="5148263" y="4384675"/>
            <a:ext cx="2736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9" name="Text Box 76"/>
          <p:cNvSpPr txBox="1">
            <a:spLocks noChangeArrowheads="1"/>
          </p:cNvSpPr>
          <p:nvPr/>
        </p:nvSpPr>
        <p:spPr bwMode="auto">
          <a:xfrm>
            <a:off x="6227763" y="4184650"/>
            <a:ext cx="606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900" b="1">
                <a:ea typeface="Arial" charset="0"/>
                <a:cs typeface="Arial" charset="0"/>
              </a:rPr>
              <a:t>≈ 300 m</a:t>
            </a:r>
          </a:p>
        </p:txBody>
      </p:sp>
      <p:sp>
        <p:nvSpPr>
          <p:cNvPr id="16420" name="Line 77"/>
          <p:cNvSpPr>
            <a:spLocks noChangeShapeType="1"/>
          </p:cNvSpPr>
          <p:nvPr/>
        </p:nvSpPr>
        <p:spPr bwMode="auto">
          <a:xfrm>
            <a:off x="611188" y="4797425"/>
            <a:ext cx="3744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1" name="Text Box 78"/>
          <p:cNvSpPr txBox="1">
            <a:spLocks noChangeArrowheads="1"/>
          </p:cNvSpPr>
          <p:nvPr/>
        </p:nvSpPr>
        <p:spPr bwMode="auto">
          <a:xfrm>
            <a:off x="2124075" y="4610100"/>
            <a:ext cx="5429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900" b="1">
                <a:ea typeface="Arial" charset="0"/>
                <a:cs typeface="Arial" charset="0"/>
              </a:rPr>
              <a:t>≈ 50 m</a:t>
            </a:r>
          </a:p>
        </p:txBody>
      </p:sp>
      <p:pic>
        <p:nvPicPr>
          <p:cNvPr id="16422" name="Picture 6" descr="SuperBLogo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04250" y="0"/>
            <a:ext cx="53975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23" name="Text Box 80"/>
          <p:cNvSpPr txBox="1">
            <a:spLocks noChangeArrowheads="1"/>
          </p:cNvSpPr>
          <p:nvPr/>
        </p:nvSpPr>
        <p:spPr bwMode="auto">
          <a:xfrm>
            <a:off x="201613" y="128588"/>
            <a:ext cx="2452687" cy="3460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600" i="1">
                <a:solidFill>
                  <a:schemeClr val="accent2"/>
                </a:solidFill>
              </a:rPr>
              <a:t>Injector approximate size</a:t>
            </a:r>
          </a:p>
        </p:txBody>
      </p:sp>
      <p:sp>
        <p:nvSpPr>
          <p:cNvPr id="43" name="Footer Placeholder 4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 Boni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r>
              <a:rPr lang="en-US" sz="3600" dirty="0" smtClean="0"/>
              <a:t>Transfer lines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533400" y="4800600"/>
            <a:ext cx="8229600" cy="1828800"/>
          </a:xfrm>
        </p:spPr>
        <p:txBody>
          <a:bodyPr/>
          <a:lstStyle/>
          <a:p>
            <a:r>
              <a:rPr lang="en-US" sz="1800" dirty="0" smtClean="0"/>
              <a:t>Positron Source to Damping Ring     CDR Design ok</a:t>
            </a:r>
          </a:p>
          <a:p>
            <a:r>
              <a:rPr lang="en-US" sz="1800" dirty="0" smtClean="0"/>
              <a:t>Damping Ring to Main </a:t>
            </a:r>
            <a:r>
              <a:rPr lang="en-US" sz="1800" dirty="0" err="1" smtClean="0"/>
              <a:t>Linac</a:t>
            </a:r>
            <a:r>
              <a:rPr lang="en-US" sz="1800" dirty="0" smtClean="0"/>
              <a:t>              simulation to check bunch compressor</a:t>
            </a:r>
          </a:p>
          <a:p>
            <a:r>
              <a:rPr lang="en-US" sz="1800" dirty="0" smtClean="0"/>
              <a:t>Electron Source to Main </a:t>
            </a:r>
            <a:r>
              <a:rPr lang="en-US" sz="1800" dirty="0" err="1" smtClean="0"/>
              <a:t>Linac</a:t>
            </a:r>
            <a:r>
              <a:rPr lang="en-US" sz="1800" dirty="0" smtClean="0"/>
              <a:t>   very simple</a:t>
            </a:r>
          </a:p>
          <a:p>
            <a:r>
              <a:rPr lang="en-US" sz="1800" dirty="0" smtClean="0"/>
              <a:t>Main </a:t>
            </a:r>
            <a:r>
              <a:rPr lang="en-US" sz="1800" dirty="0" err="1" smtClean="0"/>
              <a:t>Linac</a:t>
            </a:r>
            <a:r>
              <a:rPr lang="en-US" sz="1800" dirty="0" smtClean="0"/>
              <a:t> to HER     Modify CDR design; simpler, no vertical dog-leg </a:t>
            </a:r>
          </a:p>
          <a:p>
            <a:r>
              <a:rPr lang="en-US" sz="1800" dirty="0" smtClean="0"/>
              <a:t>Main </a:t>
            </a:r>
            <a:r>
              <a:rPr lang="en-US" sz="1800" dirty="0" err="1" smtClean="0"/>
              <a:t>Linac</a:t>
            </a:r>
            <a:r>
              <a:rPr lang="en-US" sz="1800" dirty="0" smtClean="0"/>
              <a:t> to LER</a:t>
            </a:r>
            <a:endParaRPr lang="en-US" sz="1800" dirty="0"/>
          </a:p>
        </p:txBody>
      </p:sp>
      <p:graphicFrame>
        <p:nvGraphicFramePr>
          <p:cNvPr id="81922" name="Object 2"/>
          <p:cNvGraphicFramePr>
            <a:graphicFrameLocks noChangeAspect="1"/>
          </p:cNvGraphicFramePr>
          <p:nvPr/>
        </p:nvGraphicFramePr>
        <p:xfrm>
          <a:off x="1219200" y="1066800"/>
          <a:ext cx="5181600" cy="3368504"/>
        </p:xfrm>
        <a:graphic>
          <a:graphicData uri="http://schemas.openxmlformats.org/presentationml/2006/ole">
            <p:oleObj spid="_x0000_s81922" name="Document" r:id="rId3" imgW="4764024" imgH="3096768" progId="Word.Document.8">
              <p:embed/>
            </p:oleObj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133850" y="1676400"/>
            <a:ext cx="514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latin typeface="Comic Sans MS" charset="0"/>
              </a:rPr>
              <a:t>X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210050" y="2667000"/>
            <a:ext cx="514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latin typeface="Comic Sans MS" charset="0"/>
              </a:rPr>
              <a:t>X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862913" y="2438400"/>
            <a:ext cx="24042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No kickers and </a:t>
            </a:r>
            <a:r>
              <a:rPr lang="en-US" sz="1800" dirty="0" smtClean="0"/>
              <a:t>septa</a:t>
            </a:r>
            <a:endParaRPr lang="en-US" sz="1800" dirty="0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V="1">
            <a:off x="2971800" y="1447800"/>
            <a:ext cx="152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2971800" y="2895600"/>
            <a:ext cx="152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257800" y="36576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A. </a:t>
            </a:r>
            <a:r>
              <a:rPr lang="en-US" dirty="0" err="1" smtClean="0"/>
              <a:t>Chancé</a:t>
            </a:r>
            <a:endParaRPr lang="en-US" dirty="0"/>
          </a:p>
        </p:txBody>
      </p:sp>
      <p:sp>
        <p:nvSpPr>
          <p:cNvPr id="12" name="Right Brace 11"/>
          <p:cNvSpPr/>
          <p:nvPr/>
        </p:nvSpPr>
        <p:spPr bwMode="auto">
          <a:xfrm>
            <a:off x="4419600" y="4876800"/>
            <a:ext cx="152400" cy="533400"/>
          </a:xfrm>
          <a:prstGeom prst="rightBrac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3" name="Right Brace 12"/>
          <p:cNvSpPr/>
          <p:nvPr/>
        </p:nvSpPr>
        <p:spPr bwMode="auto">
          <a:xfrm>
            <a:off x="3048000" y="5867400"/>
            <a:ext cx="152400" cy="533400"/>
          </a:xfrm>
          <a:prstGeom prst="rightBrace">
            <a:avLst/>
          </a:prstGeom>
          <a:solidFill>
            <a:schemeClr val="accent1"/>
          </a:solidFill>
          <a:ln w="2857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81600" y="1295400"/>
            <a:ext cx="28491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Positron Source to Damping Ring </a:t>
            </a:r>
            <a:endParaRPr lang="en-US" sz="1400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 rot="10800000" flipV="1">
            <a:off x="5181600" y="1600201"/>
            <a:ext cx="83820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Rectangle 16"/>
          <p:cNvSpPr/>
          <p:nvPr/>
        </p:nvSpPr>
        <p:spPr>
          <a:xfrm>
            <a:off x="5883188" y="3290501"/>
            <a:ext cx="24400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Damping Ring to Main </a:t>
            </a:r>
            <a:r>
              <a:rPr lang="en-US" sz="1400" dirty="0" err="1" smtClean="0"/>
              <a:t>Linac</a:t>
            </a:r>
            <a:endParaRPr lang="en-US" sz="1400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 rot="10800000">
            <a:off x="5105400" y="3200400"/>
            <a:ext cx="7620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Injection Complex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r>
              <a:rPr lang="en-US" sz="1800" dirty="0" smtClean="0"/>
              <a:t>Present status</a:t>
            </a:r>
          </a:p>
          <a:p>
            <a:pPr lvl="1"/>
            <a:r>
              <a:rPr lang="en-US" sz="1600" dirty="0" smtClean="0"/>
              <a:t>Parameters and site layout selected</a:t>
            </a:r>
          </a:p>
          <a:p>
            <a:pPr lvl="1"/>
            <a:r>
              <a:rPr lang="en-US" sz="1600" dirty="0" smtClean="0"/>
              <a:t>Layout and parameters of the system components defined</a:t>
            </a:r>
          </a:p>
          <a:p>
            <a:pPr lvl="1"/>
            <a:r>
              <a:rPr lang="en-US" sz="1600" dirty="0" smtClean="0"/>
              <a:t>Beam dynamics evaluation started</a:t>
            </a:r>
          </a:p>
          <a:p>
            <a:r>
              <a:rPr lang="en-US" sz="1800" dirty="0" smtClean="0"/>
              <a:t>Remaining work:</a:t>
            </a:r>
          </a:p>
          <a:p>
            <a:pPr lvl="1"/>
            <a:r>
              <a:rPr lang="en-US" sz="1600" dirty="0" smtClean="0"/>
              <a:t>Baseline decision on electron source: direct injection or damping ring</a:t>
            </a:r>
          </a:p>
          <a:p>
            <a:pPr lvl="1"/>
            <a:r>
              <a:rPr lang="en-US" sz="1600" dirty="0" smtClean="0"/>
              <a:t>Baseline decision on positron source: conversion at low energy (.6 </a:t>
            </a:r>
            <a:r>
              <a:rPr lang="en-US" sz="1600" dirty="0" err="1" smtClean="0"/>
              <a:t>GeV</a:t>
            </a:r>
            <a:r>
              <a:rPr lang="en-US" sz="1600" dirty="0" smtClean="0"/>
              <a:t>), L-band </a:t>
            </a:r>
            <a:r>
              <a:rPr lang="en-US" sz="1600" dirty="0" err="1" smtClean="0"/>
              <a:t>linac</a:t>
            </a:r>
            <a:r>
              <a:rPr lang="en-US" sz="1600" dirty="0" smtClean="0"/>
              <a:t> for capture and acceleration up to 1 </a:t>
            </a:r>
            <a:r>
              <a:rPr lang="en-US" sz="1600" dirty="0" err="1" smtClean="0"/>
              <a:t>GeV</a:t>
            </a:r>
            <a:r>
              <a:rPr lang="en-US" sz="1600" dirty="0" smtClean="0"/>
              <a:t> (or a combination of S and L band) </a:t>
            </a:r>
          </a:p>
          <a:p>
            <a:pPr lvl="1"/>
            <a:r>
              <a:rPr lang="en-US" sz="1600" dirty="0" smtClean="0"/>
              <a:t>Transfer lines layout and composition follows</a:t>
            </a:r>
          </a:p>
          <a:p>
            <a:r>
              <a:rPr lang="en-US" sz="1800" dirty="0" smtClean="0"/>
              <a:t>Systems ready for TDR</a:t>
            </a:r>
          </a:p>
          <a:p>
            <a:pPr lvl="1"/>
            <a:r>
              <a:rPr lang="en-US" sz="1600" dirty="0" smtClean="0"/>
              <a:t>Damping ring</a:t>
            </a:r>
          </a:p>
          <a:p>
            <a:pPr lvl="1"/>
            <a:r>
              <a:rPr lang="en-US" sz="1600" dirty="0" smtClean="0"/>
              <a:t>Main </a:t>
            </a:r>
            <a:r>
              <a:rPr lang="en-US" sz="1600" dirty="0" err="1" smtClean="0"/>
              <a:t>linac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5867400" y="5486400"/>
            <a:ext cx="1447800" cy="5847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1600" dirty="0" smtClean="0">
                <a:hlinkClick r:id="rId2" action="ppaction://hlinkfile" tooltip="Start working on WBS "/>
              </a:rPr>
              <a:t>Start working on WBS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Relevant parameters of SuperB</a:t>
            </a:r>
            <a:br>
              <a:rPr lang="en-US" sz="2800" dirty="0">
                <a:solidFill>
                  <a:srgbClr val="FF0000"/>
                </a:solidFill>
              </a:rPr>
            </a:br>
            <a:r>
              <a:rPr lang="en-US" sz="2800" dirty="0">
                <a:solidFill>
                  <a:srgbClr val="FF0000"/>
                </a:solidFill>
              </a:rPr>
              <a:t> Main Rings for injection</a:t>
            </a:r>
            <a:endParaRPr lang="en-US" dirty="0"/>
          </a:p>
        </p:txBody>
      </p:sp>
      <p:graphicFrame>
        <p:nvGraphicFramePr>
          <p:cNvPr id="4218" name="Group 122"/>
          <p:cNvGraphicFramePr>
            <a:graphicFrameLocks noGrp="1"/>
          </p:cNvGraphicFramePr>
          <p:nvPr/>
        </p:nvGraphicFramePr>
        <p:xfrm>
          <a:off x="342900" y="1143000"/>
          <a:ext cx="8458200" cy="5334000"/>
        </p:xfrm>
        <a:graphic>
          <a:graphicData uri="http://schemas.openxmlformats.org/drawingml/2006/table">
            <a:tbl>
              <a:tblPr/>
              <a:tblGrid>
                <a:gridCol w="4605338"/>
                <a:gridCol w="1973262"/>
                <a:gridCol w="18796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e</a:t>
                      </a:r>
                      <a:r>
                        <a:rPr kumimoji="0" lang="en-US" sz="2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-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e</a:t>
                      </a:r>
                      <a:r>
                        <a:rPr kumimoji="0" lang="en-US" sz="2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+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Energy (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GeV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4.18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6.70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Number of bunches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978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978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Particles/bunch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6.6x10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10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5.1x10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10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Charge/bunch (nC)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10.6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8.2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Horizontal emittance (nm)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2.5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2.0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Vertical emittance (pm)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6.2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5.0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Relative energy spread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7.3x10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-4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6.4x10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-4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Lifetime (s)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269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254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Polarization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≈80%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0778-A5BF-644D-AA59-1B644FA26A3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27914" y="998823"/>
            <a:ext cx="7991635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/>
              <a:t>Assuming 50 Hz continuous injection in a single bunch, </a:t>
            </a:r>
          </a:p>
          <a:p>
            <a:r>
              <a:rPr lang="en-US" sz="2400" dirty="0"/>
              <a:t>each one of the</a:t>
            </a:r>
            <a:r>
              <a:rPr lang="en-US" sz="2400" dirty="0" smtClean="0"/>
              <a:t> 978 bunches will be refilled after </a:t>
            </a:r>
            <a:r>
              <a:rPr lang="en-US" sz="2400" dirty="0" smtClean="0">
                <a:latin typeface="Symbol" charset="2"/>
                <a:cs typeface="Symbol" charset="2"/>
              </a:rPr>
              <a:t>D</a:t>
            </a:r>
            <a:r>
              <a:rPr lang="en-US" sz="2400" dirty="0" smtClean="0"/>
              <a:t> </a:t>
            </a:r>
            <a:r>
              <a:rPr lang="en-US" sz="2400" dirty="0" err="1" smtClean="0"/>
              <a:t>t</a:t>
            </a:r>
            <a:r>
              <a:rPr lang="en-US" sz="2400" dirty="0" smtClean="0"/>
              <a:t> = 20 </a:t>
            </a:r>
            <a:r>
              <a:rPr lang="en-US" sz="2400" dirty="0" err="1" smtClean="0"/>
              <a:t>s</a:t>
            </a:r>
            <a:r>
              <a:rPr lang="en-US" sz="2400" dirty="0" smtClean="0"/>
              <a:t>, with a number of particles </a:t>
            </a:r>
          </a:p>
          <a:p>
            <a:endParaRPr lang="en-US" sz="2400" dirty="0" smtClean="0"/>
          </a:p>
          <a:p>
            <a:r>
              <a:rPr lang="en-US" sz="2400" dirty="0" smtClean="0"/>
              <a:t>The average relative loss will be the half </a:t>
            </a:r>
          </a:p>
          <a:p>
            <a:r>
              <a:rPr lang="en-US" sz="2400" dirty="0" smtClean="0"/>
              <a:t>Since the luminosity is proportional to the square of the bunch current the average luminosity loss with respect to the peak value will be   </a:t>
            </a:r>
          </a:p>
          <a:p>
            <a:endParaRPr lang="en-US" sz="2400" dirty="0" smtClean="0"/>
          </a:p>
          <a:p>
            <a:r>
              <a:rPr lang="en-US" sz="2400" dirty="0" smtClean="0"/>
              <a:t>Injecting in the main rings few bunches per pulse with 4 ns bunch spacing, say 5, we can keep the peak luminosity reduction within 2% and reduce the number of injected positrons per bunch </a:t>
            </a:r>
            <a:r>
              <a:rPr lang="en-GB" sz="2400" dirty="0" smtClean="0"/>
              <a:t>below </a:t>
            </a:r>
            <a:r>
              <a:rPr lang="en-US" sz="2400" dirty="0" smtClean="0"/>
              <a:t>1x10</a:t>
            </a:r>
            <a:r>
              <a:rPr lang="en-US" sz="2400" baseline="30000" dirty="0" smtClean="0"/>
              <a:t>9</a:t>
            </a:r>
            <a:endParaRPr lang="en-US" sz="2400" dirty="0"/>
          </a:p>
        </p:txBody>
      </p:sp>
      <p:graphicFrame>
        <p:nvGraphicFramePr>
          <p:cNvPr id="6147" name="Rectangle 3"/>
          <p:cNvGraphicFramePr>
            <a:graphicFrameLocks/>
          </p:cNvGraphicFramePr>
          <p:nvPr/>
        </p:nvGraphicFramePr>
        <p:xfrm>
          <a:off x="1143000" y="1397000"/>
          <a:ext cx="6858000" cy="4064000"/>
        </p:xfrm>
        <a:graphic>
          <a:graphicData uri="http://schemas.openxmlformats.org/presentationml/2006/ole">
            <p:oleObj spid="_x0000_s53250" name="Equation" r:id="rId3" imgW="0" imgH="0" progId="Equation.3">
              <p:embed/>
            </p:oleObj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4185"/>
          </a:xfrm>
        </p:spPr>
        <p:txBody>
          <a:bodyPr>
            <a:normAutofit/>
          </a:bodyPr>
          <a:lstStyle/>
          <a:p>
            <a:r>
              <a:rPr lang="en-US" dirty="0" smtClean="0"/>
              <a:t>Charge per Bunch Required at injection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5/29/11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0778-A5BF-644D-AA59-1B644FA26A31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3962398" y="3733801"/>
            <a:ext cx="2433180" cy="33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rcRect/>
              <a:stretch>
                <a:fillRect/>
              </a:stretch>
            </p:blipFill>
          </mc:Choice>
          <mc:Fallback>
            <p:blipFill>
              <a:blip r:embed="rId7"/>
              <a:srcRect/>
              <a:stretch>
                <a:fillRect/>
              </a:stretch>
            </p:blipFill>
          </mc:Fallback>
        </mc:AlternateContent>
        <p:spPr bwMode="auto">
          <a:xfrm>
            <a:off x="6324600" y="2582055"/>
            <a:ext cx="1330511" cy="313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rcRect/>
              <a:stretch>
                <a:fillRect/>
              </a:stretch>
            </p:blipFill>
          </mc:Choice>
          <mc:Fallback>
            <p:blipFill>
              <a:blip r:embed="rId9"/>
              <a:srcRect/>
              <a:stretch>
                <a:fillRect/>
              </a:stretch>
            </p:blipFill>
          </mc:Fallback>
        </mc:AlternateContent>
        <p:spPr bwMode="auto">
          <a:xfrm>
            <a:off x="4724400" y="1905000"/>
            <a:ext cx="2444000" cy="2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75514" y="1219200"/>
            <a:ext cx="8211286" cy="415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dirty="0" smtClean="0"/>
              <a:t>To restore the luminosity the charge/bunch required for injection (1 bunch/pulse, 50 Hz) is:</a:t>
            </a:r>
          </a:p>
          <a:p>
            <a:pPr algn="ctr"/>
            <a:r>
              <a:rPr lang="en-GB" sz="2400" dirty="0" smtClean="0"/>
              <a:t>LER 0.79 </a:t>
            </a:r>
            <a:r>
              <a:rPr lang="en-GB" sz="2400" dirty="0" err="1" smtClean="0"/>
              <a:t>nC</a:t>
            </a:r>
            <a:r>
              <a:rPr lang="en-GB" sz="2400" dirty="0" smtClean="0"/>
              <a:t>	HER 0.65 </a:t>
            </a:r>
            <a:r>
              <a:rPr lang="en-GB" sz="2400" dirty="0" err="1" smtClean="0"/>
              <a:t>nC</a:t>
            </a:r>
            <a:endParaRPr lang="en-GB" sz="2400" dirty="0" smtClean="0"/>
          </a:p>
          <a:p>
            <a:pPr algn="ctr"/>
            <a:endParaRPr lang="en-GB" sz="2400" dirty="0" smtClean="0"/>
          </a:p>
          <a:p>
            <a:pPr algn="ctr"/>
            <a:r>
              <a:rPr lang="en-GB" sz="2400" dirty="0" smtClean="0"/>
              <a:t>To inject from scratch it is needed a higher rate, for example 2 bunches with the same charge</a:t>
            </a:r>
          </a:p>
          <a:p>
            <a:pPr algn="ctr"/>
            <a:endParaRPr lang="en-GB" sz="2400" dirty="0" smtClean="0"/>
          </a:p>
          <a:p>
            <a:pPr algn="ctr"/>
            <a:r>
              <a:rPr lang="en-GB" sz="2400" dirty="0" smtClean="0"/>
              <a:t>Which is the safety factor needed on this number?</a:t>
            </a:r>
          </a:p>
          <a:p>
            <a:pPr algn="ctr"/>
            <a:r>
              <a:rPr lang="en-GB" sz="2400" dirty="0" smtClean="0"/>
              <a:t>And on the beam lifetime value?</a:t>
            </a:r>
          </a:p>
          <a:p>
            <a:pPr algn="ctr"/>
            <a:endParaRPr lang="en-GB" sz="2400" dirty="0" smtClean="0"/>
          </a:p>
          <a:p>
            <a:pPr algn="ctr"/>
            <a:r>
              <a:rPr lang="en-GB" sz="2400" dirty="0" smtClean="0"/>
              <a:t> </a:t>
            </a:r>
            <a:endParaRPr lang="en-US" sz="2400" dirty="0"/>
          </a:p>
        </p:txBody>
      </p:sp>
      <p:graphicFrame>
        <p:nvGraphicFramePr>
          <p:cNvPr id="6147" name="Rectangle 3"/>
          <p:cNvGraphicFramePr>
            <a:graphicFrameLocks/>
          </p:cNvGraphicFramePr>
          <p:nvPr/>
        </p:nvGraphicFramePr>
        <p:xfrm>
          <a:off x="1143000" y="1397000"/>
          <a:ext cx="6858000" cy="4064000"/>
        </p:xfrm>
        <a:graphic>
          <a:graphicData uri="http://schemas.openxmlformats.org/presentationml/2006/ole">
            <p:oleObj spid="_x0000_s103426" name="Equation" r:id="rId3" imgW="0" imgH="0" progId="Equation.3">
              <p:embed/>
            </p:oleObj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4185"/>
          </a:xfrm>
        </p:spPr>
        <p:txBody>
          <a:bodyPr>
            <a:normAutofit/>
          </a:bodyPr>
          <a:lstStyle/>
          <a:p>
            <a:r>
              <a:rPr lang="en-US" dirty="0" smtClean="0"/>
              <a:t>Charge per Bunch Required at injection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5/29/11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0778-A5BF-644D-AA59-1B644FA26A3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5" name="Text Box 1453"/>
          <p:cNvSpPr txBox="1">
            <a:spLocks noChangeArrowheads="1"/>
          </p:cNvSpPr>
          <p:nvPr/>
        </p:nvSpPr>
        <p:spPr bwMode="auto">
          <a:xfrm>
            <a:off x="1979613" y="260350"/>
            <a:ext cx="4752975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Injection to SuperB, HER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D. Shatilov, M. Zobov, S. Guiducci</a:t>
            </a:r>
            <a:endParaRPr lang="ru-RU" sz="2000" b="1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4824" name="Text Box 1512"/>
          <p:cNvSpPr txBox="1">
            <a:spLocks noChangeArrowheads="1"/>
          </p:cNvSpPr>
          <p:nvPr/>
        </p:nvSpPr>
        <p:spPr bwMode="auto">
          <a:xfrm>
            <a:off x="1187450" y="1844675"/>
            <a:ext cx="7199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Parameters of the stored and injected beams at the injection point</a:t>
            </a:r>
            <a:endParaRPr lang="ru-RU"/>
          </a:p>
        </p:txBody>
      </p:sp>
      <p:graphicFrame>
        <p:nvGraphicFramePr>
          <p:cNvPr id="15043" name="Group 1731"/>
          <p:cNvGraphicFramePr>
            <a:graphicFrameLocks noGrp="1"/>
          </p:cNvGraphicFramePr>
          <p:nvPr/>
        </p:nvGraphicFramePr>
        <p:xfrm>
          <a:off x="827088" y="2420938"/>
          <a:ext cx="7632700" cy="4064000"/>
        </p:xfrm>
        <a:graphic>
          <a:graphicData uri="http://schemas.openxmlformats.org/drawingml/2006/table">
            <a:tbl>
              <a:tblPr/>
              <a:tblGrid>
                <a:gridCol w="2447925"/>
                <a:gridCol w="2232025"/>
                <a:gridCol w="295275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 </a:t>
                      </a:r>
                      <a:r>
                        <a:rPr kumimoji="0" lang="ru-RU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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x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 (st / inj)      (m)</a:t>
                      </a:r>
                      <a:endParaRPr kumimoji="0" lang="ru-RU" sz="18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Symbol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270 / 120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Horizontal beta-function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 </a:t>
                      </a:r>
                      <a:r>
                        <a:rPr kumimoji="0" lang="ru-RU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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y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 (st / inj)      (m)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Symbol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28 / 28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Vertical beta-function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 </a:t>
                      </a:r>
                      <a:r>
                        <a:rPr kumimoji="0" lang="ru-RU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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x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(st / inj)      (m)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Symbol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0.63 / 0.63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Horizontal dispersion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 </a:t>
                      </a:r>
                      <a:r>
                        <a:rPr kumimoji="0" lang="el-GR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ε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x 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(st / inj)      (m)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Symbol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(2.0 / 4.1)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·10</a:t>
                      </a: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Horizontal emittance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 </a:t>
                      </a:r>
                      <a:r>
                        <a:rPr kumimoji="0" lang="el-GR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ε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y 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(st / inj)      (m)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Symbol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5.0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·10</a:t>
                      </a: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-12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/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7.2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·10</a:t>
                      </a: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-10</a:t>
                      </a:r>
                      <a:endParaRPr kumimoji="0" lang="ru-RU" sz="18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Vertical emittance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el-GR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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z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(st / inj)      (m)</a:t>
                      </a:r>
                      <a:endParaRPr kumimoji="0" lang="el-G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Symbol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0.005 / 0.00054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Bunch length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el-GR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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E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(st / inj) </a:t>
                      </a:r>
                      <a:endParaRPr kumimoji="0" lang="el-G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Symbol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(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6.43 / 8.0)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·10</a:t>
                      </a: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-4</a:t>
                      </a:r>
                      <a:endParaRPr kumimoji="0" lang="ru-RU" sz="18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Energy spread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(x / y / z)     (turns)</a:t>
                      </a:r>
                      <a:endParaRPr kumimoji="0" lang="el-G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6370 / 6370 / 3185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Damping decrements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l-GR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Δ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                 (m)</a:t>
                      </a:r>
                      <a:endParaRPr kumimoji="0" lang="el-G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8.04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·10</a:t>
                      </a: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-3</a:t>
                      </a:r>
                      <a:endParaRPr kumimoji="0" lang="ru-RU" sz="18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Injected bunch’s X-shift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l-GR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δ</a:t>
                      </a:r>
                      <a:r>
                        <a:rPr kumimoji="0" lang="en-US" sz="18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</a:t>
                      </a:r>
                      <a:endParaRPr kumimoji="0" lang="el-GR" sz="1800" b="0" i="1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3.0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·10</a:t>
                      </a: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-3</a:t>
                      </a:r>
                      <a:endParaRPr kumimoji="0" lang="ru-RU" sz="18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Injected bunch’s energy shift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nobb_0_001"/>
          <p:cNvPicPr>
            <a:picLocks noChangeAspect="1" noChangeArrowheads="1"/>
          </p:cNvPicPr>
          <p:nvPr/>
        </p:nvPicPr>
        <p:blipFill>
          <a:blip r:embed="rId2"/>
          <a:srcRect l="4738"/>
          <a:stretch>
            <a:fillRect/>
          </a:stretch>
        </p:blipFill>
        <p:spPr bwMode="auto">
          <a:xfrm>
            <a:off x="0" y="2349500"/>
            <a:ext cx="2346325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 descr="crab_1_001"/>
          <p:cNvPicPr>
            <a:picLocks noChangeAspect="1" noChangeArrowheads="1"/>
          </p:cNvPicPr>
          <p:nvPr/>
        </p:nvPicPr>
        <p:blipFill>
          <a:blip r:embed="rId3"/>
          <a:srcRect l="4738"/>
          <a:stretch>
            <a:fillRect/>
          </a:stretch>
        </p:blipFill>
        <p:spPr bwMode="auto">
          <a:xfrm>
            <a:off x="2212975" y="2349500"/>
            <a:ext cx="2346325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 descr="crab_h_001"/>
          <p:cNvPicPr>
            <a:picLocks noChangeAspect="1" noChangeArrowheads="1"/>
          </p:cNvPicPr>
          <p:nvPr/>
        </p:nvPicPr>
        <p:blipFill>
          <a:blip r:embed="rId4"/>
          <a:srcRect l="4738"/>
          <a:stretch>
            <a:fillRect/>
          </a:stretch>
        </p:blipFill>
        <p:spPr bwMode="auto">
          <a:xfrm>
            <a:off x="4425950" y="2349500"/>
            <a:ext cx="2346325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 descr="crab_0_001"/>
          <p:cNvPicPr>
            <a:picLocks noChangeAspect="1" noChangeArrowheads="1"/>
          </p:cNvPicPr>
          <p:nvPr/>
        </p:nvPicPr>
        <p:blipFill>
          <a:blip r:embed="rId5"/>
          <a:srcRect l="4738"/>
          <a:stretch>
            <a:fillRect/>
          </a:stretch>
        </p:blipFill>
        <p:spPr bwMode="auto">
          <a:xfrm>
            <a:off x="6638925" y="2349500"/>
            <a:ext cx="2346325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395288" y="5876925"/>
            <a:ext cx="8280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No beam-beam                Crab = 1                        Crab = 0.5                      Crab = 0</a:t>
            </a:r>
            <a:endParaRPr lang="ru-RU" sz="1600" b="1"/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2771775" y="1484313"/>
            <a:ext cx="4176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Average over (1 </a:t>
            </a:r>
            <a:r>
              <a:rPr lang="en-US" sz="2000">
                <a:solidFill>
                  <a:schemeClr val="accent2"/>
                </a:solidFill>
                <a:ea typeface="Arial" charset="0"/>
                <a:cs typeface="Arial" charset="0"/>
              </a:rPr>
              <a:t>÷</a:t>
            </a:r>
            <a:r>
              <a:rPr lang="en-US" sz="2000">
                <a:solidFill>
                  <a:schemeClr val="accent2"/>
                </a:solidFill>
              </a:rPr>
              <a:t> 100) turns</a:t>
            </a:r>
            <a:endParaRPr lang="ru-RU" sz="2000">
              <a:solidFill>
                <a:schemeClr val="accent2"/>
              </a:solidFill>
            </a:endParaRP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611188" y="333375"/>
            <a:ext cx="7993062" cy="835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Contour plots of the injected beam distribution in the plane of normalized betatron amplitudes. 10</a:t>
            </a:r>
            <a:r>
              <a:rPr lang="en-US" sz="1600" baseline="30000"/>
              <a:t>5</a:t>
            </a:r>
            <a:r>
              <a:rPr lang="en-US" sz="1600"/>
              <a:t> particles were tracked, and their coordinates over 100 consecutive turns were collected to build the distribution. </a:t>
            </a:r>
            <a:endParaRPr lang="ru-RU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nobb_0_011"/>
          <p:cNvPicPr>
            <a:picLocks noChangeAspect="1" noChangeArrowheads="1"/>
          </p:cNvPicPr>
          <p:nvPr/>
        </p:nvPicPr>
        <p:blipFill>
          <a:blip r:embed="rId2"/>
          <a:srcRect l="4738"/>
          <a:stretch>
            <a:fillRect/>
          </a:stretch>
        </p:blipFill>
        <p:spPr bwMode="auto">
          <a:xfrm>
            <a:off x="0" y="2349500"/>
            <a:ext cx="2346325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crab_1_011"/>
          <p:cNvPicPr>
            <a:picLocks noChangeAspect="1" noChangeArrowheads="1"/>
          </p:cNvPicPr>
          <p:nvPr/>
        </p:nvPicPr>
        <p:blipFill>
          <a:blip r:embed="rId3"/>
          <a:srcRect l="4738"/>
          <a:stretch>
            <a:fillRect/>
          </a:stretch>
        </p:blipFill>
        <p:spPr bwMode="auto">
          <a:xfrm>
            <a:off x="2212975" y="2349500"/>
            <a:ext cx="2346325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crab_h_011"/>
          <p:cNvPicPr>
            <a:picLocks noChangeAspect="1" noChangeArrowheads="1"/>
          </p:cNvPicPr>
          <p:nvPr/>
        </p:nvPicPr>
        <p:blipFill>
          <a:blip r:embed="rId4"/>
          <a:srcRect l="4738"/>
          <a:stretch>
            <a:fillRect/>
          </a:stretch>
        </p:blipFill>
        <p:spPr bwMode="auto">
          <a:xfrm>
            <a:off x="4427538" y="2349500"/>
            <a:ext cx="2346325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crab_0_011"/>
          <p:cNvPicPr>
            <a:picLocks noChangeAspect="1" noChangeArrowheads="1"/>
          </p:cNvPicPr>
          <p:nvPr/>
        </p:nvPicPr>
        <p:blipFill>
          <a:blip r:embed="rId5"/>
          <a:srcRect l="4738"/>
          <a:stretch>
            <a:fillRect/>
          </a:stretch>
        </p:blipFill>
        <p:spPr bwMode="auto">
          <a:xfrm>
            <a:off x="6638925" y="2349500"/>
            <a:ext cx="2346325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95288" y="5876925"/>
            <a:ext cx="8280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No beam-beam                Crab = 1                        Crab = 0.5                      Crab = 0</a:t>
            </a:r>
            <a:endParaRPr lang="ru-RU" sz="1600" b="1"/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2771775" y="1484313"/>
            <a:ext cx="4176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Average over (1001 </a:t>
            </a:r>
            <a:r>
              <a:rPr lang="en-US" sz="2000">
                <a:solidFill>
                  <a:schemeClr val="accent2"/>
                </a:solidFill>
                <a:ea typeface="Arial" charset="0"/>
                <a:cs typeface="Arial" charset="0"/>
              </a:rPr>
              <a:t>÷</a:t>
            </a:r>
            <a:r>
              <a:rPr lang="en-US" sz="2000">
                <a:solidFill>
                  <a:schemeClr val="accent2"/>
                </a:solidFill>
              </a:rPr>
              <a:t> 1100) turns</a:t>
            </a:r>
            <a:endParaRPr lang="ru-RU" sz="20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4949</TotalTime>
  <Words>2032</Words>
  <Application>Microsoft Macintosh PowerPoint</Application>
  <PresentationFormat>On-screen Show (4:3)</PresentationFormat>
  <Paragraphs>381</Paragraphs>
  <Slides>33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Blank Presentation</vt:lpstr>
      <vt:lpstr>Оформление по умолчанию</vt:lpstr>
      <vt:lpstr>Office Theme</vt:lpstr>
      <vt:lpstr>1_Tema di Office</vt:lpstr>
      <vt:lpstr>Equation</vt:lpstr>
      <vt:lpstr>Document</vt:lpstr>
      <vt:lpstr>Injection System</vt:lpstr>
      <vt:lpstr>Injection system layout</vt:lpstr>
      <vt:lpstr>SuperB Layout</vt:lpstr>
      <vt:lpstr>Relevant parameters of SuperB  Main Rings for injection</vt:lpstr>
      <vt:lpstr>Charge per Bunch Required at injection</vt:lpstr>
      <vt:lpstr>Charge per Bunch Required at injection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Positron Source</vt:lpstr>
      <vt:lpstr>Damping Ring</vt:lpstr>
      <vt:lpstr>Polarized electron source</vt:lpstr>
      <vt:lpstr>Slide 24</vt:lpstr>
      <vt:lpstr>Slide 25</vt:lpstr>
      <vt:lpstr>Slide 26</vt:lpstr>
      <vt:lpstr>Slide 27</vt:lpstr>
      <vt:lpstr>Main Linac</vt:lpstr>
      <vt:lpstr>Slide 29</vt:lpstr>
      <vt:lpstr>Slide 30</vt:lpstr>
      <vt:lpstr>Slide 31</vt:lpstr>
      <vt:lpstr>Transfer lines</vt:lpstr>
      <vt:lpstr>Injection Complex</vt:lpstr>
    </vt:vector>
  </TitlesOfParts>
  <Company>INFN Ist. Nazionale di Fisica Nucleare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 acceleration in SuperB without damping ring</dc:title>
  <dc:creator>INFN Ist. Nazionale di Fisica Nucleare</dc:creator>
  <cp:lastModifiedBy>Susanna Guiducci</cp:lastModifiedBy>
  <cp:revision>263</cp:revision>
  <dcterms:created xsi:type="dcterms:W3CDTF">2011-12-15T00:05:43Z</dcterms:created>
  <dcterms:modified xsi:type="dcterms:W3CDTF">2011-12-15T00:06:54Z</dcterms:modified>
</cp:coreProperties>
</file>