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8" r:id="rId3"/>
    <p:sldId id="311" r:id="rId4"/>
    <p:sldId id="279" r:id="rId5"/>
    <p:sldId id="301" r:id="rId6"/>
    <p:sldId id="278" r:id="rId7"/>
    <p:sldId id="300" r:id="rId8"/>
    <p:sldId id="299" r:id="rId9"/>
    <p:sldId id="285" r:id="rId10"/>
    <p:sldId id="284" r:id="rId11"/>
    <p:sldId id="287" r:id="rId12"/>
    <p:sldId id="302" r:id="rId13"/>
    <p:sldId id="286" r:id="rId14"/>
    <p:sldId id="288" r:id="rId15"/>
    <p:sldId id="294" r:id="rId16"/>
    <p:sldId id="289" r:id="rId17"/>
    <p:sldId id="290" r:id="rId18"/>
    <p:sldId id="293" r:id="rId19"/>
    <p:sldId id="304" r:id="rId20"/>
    <p:sldId id="305" r:id="rId21"/>
    <p:sldId id="292" r:id="rId22"/>
    <p:sldId id="291" r:id="rId23"/>
    <p:sldId id="306" r:id="rId24"/>
    <p:sldId id="307" r:id="rId25"/>
    <p:sldId id="308" r:id="rId26"/>
    <p:sldId id="277" r:id="rId27"/>
    <p:sldId id="281" r:id="rId28"/>
    <p:sldId id="310" r:id="rId29"/>
    <p:sldId id="309"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p:cViewPr varScale="1">
        <p:scale>
          <a:sx n="98" d="100"/>
          <a:sy n="98" d="100"/>
        </p:scale>
        <p:origin x="-7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DD7FE-48D6-4811-9C2B-49D382F6F426}" type="datetimeFigureOut">
              <a:rPr lang="en-US" smtClean="0"/>
              <a:pPr/>
              <a:t>12/16/2011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E5007-CDA5-423D-A359-7DDADCDD23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BAB82-20D6-4BA5-8F8C-D236C9E10264}" type="datetime1">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43661-6F46-474F-B94F-B125390B6A7E}" type="datetime1">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FFAE-A39C-47AF-90AC-9121268369D9}" type="datetime1">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A1E93-CB22-4B48-B101-E4FBDA1E36BC}" type="datetime1">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DA64F-54F1-4C2E-B2CF-94A335430134}" type="datetime1">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8CF2B-161E-4037-B0A1-B67171CDD93C}" type="datetime1">
              <a:rPr lang="en-US" smtClean="0"/>
              <a:pPr/>
              <a:t>12/16/2011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04DBA7-FFDF-4D04-918E-86C91646D44A}" type="datetime1">
              <a:rPr lang="en-US" smtClean="0"/>
              <a:pPr/>
              <a:t>12/16/2011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91AB3-AF36-47D3-A81C-6F59BF04AA2A}" type="datetime1">
              <a:rPr lang="en-US" smtClean="0"/>
              <a:pPr/>
              <a:t>12/16/2011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34BE2-4361-48F7-9560-7F6482455E6C}" type="datetime1">
              <a:rPr lang="en-US" smtClean="0"/>
              <a:pPr/>
              <a:t>12/16/2011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E06BD-A4D7-4E58-8E7F-C3821122EBE6}" type="datetime1">
              <a:rPr lang="en-US" smtClean="0"/>
              <a:pPr/>
              <a:t>12/16/2011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9452B-6A51-4D36-95AF-BBFD958A8D16}" type="datetime1">
              <a:rPr lang="en-US" smtClean="0"/>
              <a:pPr/>
              <a:t>12/16/2011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64B9-0155-4D63-8C61-76C7639FB6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24B08-F9D7-41EE-8055-6AF0D30F4053}" type="datetime1">
              <a:rPr lang="en-US" smtClean="0"/>
              <a:pPr/>
              <a:t>12/16/2011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64B9-0155-4D63-8C61-76C7639FB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04856" cy="1296144"/>
          </a:xfrm>
        </p:spPr>
        <p:txBody>
          <a:bodyPr>
            <a:normAutofit/>
          </a:bodyPr>
          <a:lstStyle/>
          <a:p>
            <a:r>
              <a:rPr lang="en-US" dirty="0" err="1" smtClean="0"/>
              <a:t>SuperB</a:t>
            </a:r>
            <a:r>
              <a:rPr lang="en-US" dirty="0" smtClean="0"/>
              <a:t> Integration </a:t>
            </a:r>
            <a:endParaRPr lang="en-US" dirty="0"/>
          </a:p>
        </p:txBody>
      </p:sp>
      <p:sp>
        <p:nvSpPr>
          <p:cNvPr id="6" name="TextBox 5"/>
          <p:cNvSpPr txBox="1"/>
          <p:nvPr/>
        </p:nvSpPr>
        <p:spPr>
          <a:xfrm>
            <a:off x="971600" y="908720"/>
            <a:ext cx="7272808" cy="5676169"/>
          </a:xfrm>
          <a:prstGeom prst="rect">
            <a:avLst/>
          </a:prstGeom>
          <a:noFill/>
        </p:spPr>
        <p:txBody>
          <a:bodyPr wrap="square" rtlCol="0">
            <a:spAutoFit/>
          </a:bodyPr>
          <a:lstStyle/>
          <a:p>
            <a:pPr>
              <a:lnSpc>
                <a:spcPct val="250000"/>
              </a:lnSpc>
              <a:buFont typeface="Arial" pitchFamily="34" charset="0"/>
              <a:buChar char="•"/>
            </a:pPr>
            <a:r>
              <a:rPr lang="en-US" sz="3000" dirty="0" smtClean="0"/>
              <a:t>Summary of the Integration Status</a:t>
            </a:r>
          </a:p>
          <a:p>
            <a:pPr>
              <a:lnSpc>
                <a:spcPct val="250000"/>
              </a:lnSpc>
              <a:buFont typeface="Arial" pitchFamily="34" charset="0"/>
              <a:buChar char="•"/>
            </a:pPr>
            <a:r>
              <a:rPr lang="en-US" sz="3000" dirty="0" err="1" smtClean="0"/>
              <a:t>SuperB</a:t>
            </a:r>
            <a:r>
              <a:rPr lang="en-US" sz="3000" dirty="0" smtClean="0"/>
              <a:t> Experimental hall.</a:t>
            </a:r>
          </a:p>
          <a:p>
            <a:pPr>
              <a:lnSpc>
                <a:spcPct val="250000"/>
              </a:lnSpc>
              <a:buFont typeface="Arial" pitchFamily="34" charset="0"/>
              <a:buChar char="•"/>
            </a:pPr>
            <a:r>
              <a:rPr lang="en-US" sz="3000" dirty="0" smtClean="0"/>
              <a:t>Detectors interfaces and problems</a:t>
            </a:r>
          </a:p>
          <a:p>
            <a:pPr>
              <a:lnSpc>
                <a:spcPct val="250000"/>
              </a:lnSpc>
              <a:buFont typeface="Arial" pitchFamily="34" charset="0"/>
              <a:buChar char="•"/>
            </a:pPr>
            <a:r>
              <a:rPr lang="en-US" sz="3000" dirty="0" smtClean="0"/>
              <a:t>Questionnaire.</a:t>
            </a:r>
          </a:p>
          <a:p>
            <a:pPr>
              <a:lnSpc>
                <a:spcPct val="250000"/>
              </a:lnSpc>
              <a:buFont typeface="Arial" pitchFamily="34" charset="0"/>
              <a:buChar char="•"/>
            </a:pPr>
            <a:r>
              <a:rPr lang="en-US" sz="3000" dirty="0" smtClean="0"/>
              <a:t>Conclusions</a:t>
            </a:r>
          </a:p>
        </p:txBody>
      </p:sp>
      <p:sp>
        <p:nvSpPr>
          <p:cNvPr id="4" name="Date Placeholder 3"/>
          <p:cNvSpPr>
            <a:spLocks noGrp="1"/>
          </p:cNvSpPr>
          <p:nvPr>
            <p:ph type="dt" sz="half" idx="10"/>
          </p:nvPr>
        </p:nvSpPr>
        <p:spPr/>
        <p:txBody>
          <a:bodyPr/>
          <a:lstStyle/>
          <a:p>
            <a:fld id="{A3FE1A0B-B334-4910-8204-BF1F34C912A6}" type="datetime3">
              <a:rPr lang="en-US" smtClean="0"/>
              <a:pPr/>
              <a:t>16 December 2011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smtClean="0"/>
              <a:t>15/12/ 2011</a:t>
            </a:r>
          </a:p>
        </p:txBody>
      </p:sp>
      <p:sp>
        <p:nvSpPr>
          <p:cNvPr id="6147" name="Footer Placeholder 4"/>
          <p:cNvSpPr>
            <a:spLocks noGrp="1"/>
          </p:cNvSpPr>
          <p:nvPr>
            <p:ph type="ftr" sz="quarter" idx="11"/>
          </p:nvPr>
        </p:nvSpPr>
        <p:spPr>
          <a:noFill/>
        </p:spPr>
        <p:txBody>
          <a:bodyPr/>
          <a:lstStyle/>
          <a:p>
            <a:r>
              <a:rPr lang="en-US" dirty="0" smtClean="0"/>
              <a:t>F. </a:t>
            </a:r>
            <a:r>
              <a:rPr lang="en-US" dirty="0" err="1" smtClean="0"/>
              <a:t>Raffaelli</a:t>
            </a:r>
            <a:endParaRPr lang="en-US" dirty="0" smtClean="0"/>
          </a:p>
        </p:txBody>
      </p:sp>
      <p:sp>
        <p:nvSpPr>
          <p:cNvPr id="6148" name="Slide Number Placeholder 5"/>
          <p:cNvSpPr>
            <a:spLocks noGrp="1"/>
          </p:cNvSpPr>
          <p:nvPr>
            <p:ph type="sldNum" sz="quarter" idx="12"/>
          </p:nvPr>
        </p:nvSpPr>
        <p:spPr>
          <a:noFill/>
        </p:spPr>
        <p:txBody>
          <a:bodyPr/>
          <a:lstStyle/>
          <a:p>
            <a:fld id="{13C7A41C-488F-4070-A66E-82F36E7F4B4D}" type="slidenum">
              <a:rPr lang="en-US" smtClean="0"/>
              <a:pPr/>
              <a:t>10</a:t>
            </a:fld>
            <a:endParaRPr lang="en-US" smtClean="0"/>
          </a:p>
        </p:txBody>
      </p:sp>
      <p:sp>
        <p:nvSpPr>
          <p:cNvPr id="6149" name="Rectangle 3"/>
          <p:cNvSpPr>
            <a:spLocks noGrp="1" noChangeArrowheads="1"/>
          </p:cNvSpPr>
          <p:nvPr>
            <p:ph type="subTitle" idx="1"/>
          </p:nvPr>
        </p:nvSpPr>
        <p:spPr>
          <a:xfrm>
            <a:off x="228600" y="0"/>
            <a:ext cx="8686800" cy="609600"/>
          </a:xfrm>
        </p:spPr>
        <p:txBody>
          <a:bodyPr/>
          <a:lstStyle/>
          <a:p>
            <a:r>
              <a:rPr lang="en-US" smtClean="0">
                <a:solidFill>
                  <a:srgbClr val="00B0F0"/>
                </a:solidFill>
              </a:rPr>
              <a:t>Whole detector</a:t>
            </a:r>
          </a:p>
        </p:txBody>
      </p:sp>
      <p:sp>
        <p:nvSpPr>
          <p:cNvPr id="6150" name="TextBox 6"/>
          <p:cNvSpPr txBox="1">
            <a:spLocks noChangeArrowheads="1"/>
          </p:cNvSpPr>
          <p:nvPr/>
        </p:nvSpPr>
        <p:spPr bwMode="auto">
          <a:xfrm>
            <a:off x="228600" y="533400"/>
            <a:ext cx="8915400" cy="2585323"/>
          </a:xfrm>
          <a:prstGeom prst="rect">
            <a:avLst/>
          </a:prstGeom>
          <a:noFill/>
          <a:ln w="9525">
            <a:noFill/>
            <a:miter lim="800000"/>
            <a:headEnd/>
            <a:tailEnd/>
          </a:ln>
        </p:spPr>
        <p:txBody>
          <a:bodyPr>
            <a:spAutoFit/>
          </a:bodyPr>
          <a:lstStyle/>
          <a:p>
            <a:pPr>
              <a:buFont typeface="Arial" charset="0"/>
              <a:buChar char="•"/>
            </a:pPr>
            <a:r>
              <a:rPr lang="en-US" dirty="0"/>
              <a:t>The interface with whole detector are the assembly and interaction halls.</a:t>
            </a:r>
          </a:p>
          <a:p>
            <a:pPr>
              <a:buFont typeface="Arial" charset="0"/>
              <a:buChar char="•"/>
            </a:pPr>
            <a:r>
              <a:rPr lang="en-US" dirty="0"/>
              <a:t>Soon we must define the envelope and total weight of all </a:t>
            </a:r>
            <a:r>
              <a:rPr lang="en-US" dirty="0" err="1"/>
              <a:t>SuperB</a:t>
            </a:r>
            <a:r>
              <a:rPr lang="en-US" dirty="0"/>
              <a:t> detector.</a:t>
            </a:r>
          </a:p>
          <a:p>
            <a:pPr>
              <a:buFont typeface="Arial" charset="0"/>
              <a:buChar char="•"/>
            </a:pPr>
            <a:r>
              <a:rPr lang="en-US" dirty="0"/>
              <a:t>The contact of </a:t>
            </a:r>
            <a:r>
              <a:rPr lang="en-US" dirty="0" err="1"/>
              <a:t>SuperB</a:t>
            </a:r>
            <a:r>
              <a:rPr lang="en-US" dirty="0"/>
              <a:t> detector with the hall is </a:t>
            </a:r>
            <a:r>
              <a:rPr lang="en-US" dirty="0" smtClean="0"/>
              <a:t>thru </a:t>
            </a:r>
            <a:r>
              <a:rPr lang="en-US" dirty="0"/>
              <a:t>the </a:t>
            </a:r>
            <a:r>
              <a:rPr lang="en-US" dirty="0" smtClean="0"/>
              <a:t>rolling </a:t>
            </a:r>
            <a:r>
              <a:rPr lang="en-US" dirty="0"/>
              <a:t>system and the supporting feet. </a:t>
            </a:r>
            <a:r>
              <a:rPr lang="en-US" dirty="0" smtClean="0">
                <a:solidFill>
                  <a:srgbClr val="FF0000"/>
                </a:solidFill>
              </a:rPr>
              <a:t>The strategy </a:t>
            </a:r>
            <a:r>
              <a:rPr lang="en-US" dirty="0">
                <a:solidFill>
                  <a:srgbClr val="FF0000"/>
                </a:solidFill>
              </a:rPr>
              <a:t>on </a:t>
            </a:r>
            <a:r>
              <a:rPr lang="en-US" dirty="0" smtClean="0">
                <a:solidFill>
                  <a:srgbClr val="FF0000"/>
                </a:solidFill>
              </a:rPr>
              <a:t>positioning can be: we assembly  the </a:t>
            </a:r>
            <a:r>
              <a:rPr lang="en-US" dirty="0" err="1" smtClean="0">
                <a:solidFill>
                  <a:srgbClr val="FF0000"/>
                </a:solidFill>
              </a:rPr>
              <a:t>superB</a:t>
            </a:r>
            <a:r>
              <a:rPr lang="en-US" dirty="0" smtClean="0">
                <a:solidFill>
                  <a:srgbClr val="FF0000"/>
                </a:solidFill>
              </a:rPr>
              <a:t> in a lower position on a roller and we raise in the interaction area setting it in his final position. The SVT and layer00 and MDI can be mounted in the interaction area.</a:t>
            </a:r>
            <a:endParaRPr lang="en-US" dirty="0">
              <a:solidFill>
                <a:srgbClr val="FF0000"/>
              </a:solidFill>
            </a:endParaRPr>
          </a:p>
          <a:p>
            <a:pPr>
              <a:buFont typeface="Arial" charset="0"/>
              <a:buChar char="•"/>
            </a:pPr>
            <a:r>
              <a:rPr lang="en-US" dirty="0"/>
              <a:t>The Interaction of the detector with the acceleration is very important because we carry some machine interfaces that requires additional requirements in term of precision, mechanical stability may be more stringent of the detector itself and additional services.</a:t>
            </a:r>
          </a:p>
        </p:txBody>
      </p:sp>
      <p:pic>
        <p:nvPicPr>
          <p:cNvPr id="6151" name="Picture 7" descr="InstallationToDec06CM 412"/>
          <p:cNvPicPr>
            <a:picLocks noChangeAspect="1" noChangeArrowheads="1"/>
          </p:cNvPicPr>
          <p:nvPr/>
        </p:nvPicPr>
        <p:blipFill>
          <a:blip r:embed="rId2" cstate="print"/>
          <a:srcRect/>
          <a:stretch>
            <a:fillRect/>
          </a:stretch>
        </p:blipFill>
        <p:spPr bwMode="auto">
          <a:xfrm>
            <a:off x="4823520" y="3068960"/>
            <a:ext cx="4320480" cy="3240360"/>
          </a:xfrm>
          <a:prstGeom prst="rect">
            <a:avLst/>
          </a:prstGeom>
          <a:noFill/>
          <a:ln w="9525">
            <a:noFill/>
            <a:miter lim="800000"/>
            <a:headEnd/>
            <a:tailEnd/>
          </a:ln>
        </p:spPr>
      </p:pic>
      <p:pic>
        <p:nvPicPr>
          <p:cNvPr id="9" name="Picture 8" descr="Old BaBar.jpg"/>
          <p:cNvPicPr>
            <a:picLocks noChangeAspect="1"/>
          </p:cNvPicPr>
          <p:nvPr/>
        </p:nvPicPr>
        <p:blipFill>
          <a:blip r:embed="rId3" cstate="print"/>
          <a:srcRect l="6688" t="7207" r="11455"/>
          <a:stretch>
            <a:fillRect/>
          </a:stretch>
        </p:blipFill>
        <p:spPr>
          <a:xfrm>
            <a:off x="0" y="3212976"/>
            <a:ext cx="4788024" cy="30963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179512" y="0"/>
            <a:ext cx="8964488" cy="972344"/>
          </a:xfrm>
        </p:spPr>
        <p:txBody>
          <a:bodyPr>
            <a:normAutofit fontScale="90000"/>
          </a:bodyPr>
          <a:lstStyle/>
          <a:p>
            <a:r>
              <a:rPr lang="en-US" dirty="0" smtClean="0"/>
              <a:t>Gaps measurements are critical for detector design.</a:t>
            </a:r>
          </a:p>
        </p:txBody>
      </p:sp>
      <p:pic>
        <p:nvPicPr>
          <p:cNvPr id="14339" name="Picture 6" descr="imageLowerEastOuterHalfOut2.jpg"/>
          <p:cNvPicPr>
            <a:picLocks noChangeAspect="1"/>
          </p:cNvPicPr>
          <p:nvPr/>
        </p:nvPicPr>
        <p:blipFill>
          <a:blip r:embed="rId2" cstate="print"/>
          <a:srcRect/>
          <a:stretch>
            <a:fillRect/>
          </a:stretch>
        </p:blipFill>
        <p:spPr bwMode="auto">
          <a:xfrm>
            <a:off x="152400" y="1066800"/>
            <a:ext cx="4203576" cy="2866075"/>
          </a:xfrm>
          <a:prstGeom prst="rect">
            <a:avLst/>
          </a:prstGeom>
          <a:noFill/>
          <a:ln w="9525">
            <a:noFill/>
            <a:miter lim="800000"/>
            <a:headEnd/>
            <a:tailEnd/>
          </a:ln>
        </p:spPr>
      </p:pic>
      <p:pic>
        <p:nvPicPr>
          <p:cNvPr id="14340" name="Picture 8" descr="P1010177.JPG"/>
          <p:cNvPicPr>
            <a:picLocks noChangeAspect="1"/>
          </p:cNvPicPr>
          <p:nvPr/>
        </p:nvPicPr>
        <p:blipFill>
          <a:blip r:embed="rId3" cstate="print"/>
          <a:srcRect/>
          <a:stretch>
            <a:fillRect/>
          </a:stretch>
        </p:blipFill>
        <p:spPr bwMode="auto">
          <a:xfrm>
            <a:off x="4724400" y="1066800"/>
            <a:ext cx="4089400" cy="3067050"/>
          </a:xfrm>
          <a:prstGeom prst="rect">
            <a:avLst/>
          </a:prstGeom>
          <a:noFill/>
          <a:ln w="9525">
            <a:noFill/>
            <a:miter lim="800000"/>
            <a:headEnd/>
            <a:tailEnd/>
          </a:ln>
        </p:spPr>
      </p:pic>
      <p:pic>
        <p:nvPicPr>
          <p:cNvPr id="14341" name="Picture 9" descr="P1010180.JPG"/>
          <p:cNvPicPr>
            <a:picLocks noChangeAspect="1"/>
          </p:cNvPicPr>
          <p:nvPr/>
        </p:nvPicPr>
        <p:blipFill>
          <a:blip r:embed="rId4" cstate="print"/>
          <a:srcRect/>
          <a:stretch>
            <a:fillRect/>
          </a:stretch>
        </p:blipFill>
        <p:spPr bwMode="auto">
          <a:xfrm>
            <a:off x="3581400" y="3733800"/>
            <a:ext cx="4165600" cy="3124200"/>
          </a:xfrm>
          <a:prstGeom prst="rect">
            <a:avLst/>
          </a:prstGeom>
          <a:noFill/>
          <a:ln w="9525">
            <a:noFill/>
            <a:miter lim="800000"/>
            <a:headEnd/>
            <a:tailEnd/>
          </a:ln>
        </p:spPr>
      </p:pic>
      <p:sp>
        <p:nvSpPr>
          <p:cNvPr id="7" name="TextBox 6"/>
          <p:cNvSpPr txBox="1"/>
          <p:nvPr/>
        </p:nvSpPr>
        <p:spPr>
          <a:xfrm>
            <a:off x="0" y="3861048"/>
            <a:ext cx="3347865" cy="3139321"/>
          </a:xfrm>
          <a:prstGeom prst="rect">
            <a:avLst/>
          </a:prstGeom>
          <a:noFill/>
        </p:spPr>
        <p:txBody>
          <a:bodyPr wrap="square" rtlCol="0">
            <a:spAutoFit/>
          </a:bodyPr>
          <a:lstStyle/>
          <a:p>
            <a:r>
              <a:rPr lang="en-US" dirty="0" smtClean="0"/>
              <a:t>Survey have been done before dismount the sextant.</a:t>
            </a:r>
          </a:p>
          <a:p>
            <a:r>
              <a:rPr lang="en-US" dirty="0" smtClean="0"/>
              <a:t>No precision parts are present. The assembly has been preformed using shimming packs.</a:t>
            </a:r>
          </a:p>
          <a:p>
            <a:r>
              <a:rPr lang="en-US" dirty="0" smtClean="0"/>
              <a:t>There are Lifting tooling and documentation.</a:t>
            </a:r>
          </a:p>
          <a:p>
            <a:r>
              <a:rPr lang="en-US" dirty="0" smtClean="0"/>
              <a:t>We have to remember that also the top arches are joint together their weight is about 35 Ton </a:t>
            </a:r>
          </a:p>
          <a:p>
            <a:endParaRPr lang="en-US" dirty="0"/>
          </a:p>
        </p:txBody>
      </p:sp>
      <p:cxnSp>
        <p:nvCxnSpPr>
          <p:cNvPr id="9" name="Straight Arrow Connector 8"/>
          <p:cNvCxnSpPr/>
          <p:nvPr/>
        </p:nvCxnSpPr>
        <p:spPr>
          <a:xfrm flipH="1">
            <a:off x="6372200" y="5013176"/>
            <a:ext cx="1656184"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7740352" y="4509120"/>
            <a:ext cx="1224136" cy="584775"/>
          </a:xfrm>
          <a:prstGeom prst="rect">
            <a:avLst/>
          </a:prstGeom>
          <a:noFill/>
        </p:spPr>
        <p:txBody>
          <a:bodyPr wrap="square" rtlCol="0">
            <a:spAutoFit/>
          </a:bodyPr>
          <a:lstStyle/>
          <a:p>
            <a:r>
              <a:rPr lang="en-US" sz="1600" dirty="0" smtClean="0"/>
              <a:t>Not in the solid model</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179512" y="0"/>
            <a:ext cx="8964488" cy="972344"/>
          </a:xfrm>
        </p:spPr>
        <p:txBody>
          <a:bodyPr>
            <a:normAutofit/>
          </a:bodyPr>
          <a:lstStyle/>
          <a:p>
            <a:r>
              <a:rPr lang="en-US" dirty="0" smtClean="0"/>
              <a:t>Survey </a:t>
            </a:r>
          </a:p>
        </p:txBody>
      </p:sp>
      <p:pic>
        <p:nvPicPr>
          <p:cNvPr id="11" name="Picture 10" descr="Immag0307.jpg"/>
          <p:cNvPicPr>
            <a:picLocks noChangeAspect="1"/>
          </p:cNvPicPr>
          <p:nvPr/>
        </p:nvPicPr>
        <p:blipFill>
          <a:blip r:embed="rId2" cstate="print"/>
          <a:srcRect t="11812" r="3533" b="2548"/>
          <a:stretch>
            <a:fillRect/>
          </a:stretch>
        </p:blipFill>
        <p:spPr>
          <a:xfrm>
            <a:off x="107504" y="692696"/>
            <a:ext cx="3528392" cy="4176464"/>
          </a:xfrm>
          <a:prstGeom prst="rect">
            <a:avLst/>
          </a:prstGeom>
        </p:spPr>
      </p:pic>
      <p:pic>
        <p:nvPicPr>
          <p:cNvPr id="13" name="Picture 12" descr="Immag0316.jpg"/>
          <p:cNvPicPr>
            <a:picLocks noChangeAspect="1"/>
          </p:cNvPicPr>
          <p:nvPr/>
        </p:nvPicPr>
        <p:blipFill>
          <a:blip r:embed="rId3" cstate="print"/>
          <a:srcRect l="21656" t="2953"/>
          <a:stretch>
            <a:fillRect/>
          </a:stretch>
        </p:blipFill>
        <p:spPr>
          <a:xfrm>
            <a:off x="3995936" y="836712"/>
            <a:ext cx="2865512" cy="4732784"/>
          </a:xfrm>
          <a:prstGeom prst="rect">
            <a:avLst/>
          </a:prstGeom>
        </p:spPr>
      </p:pic>
      <p:sp>
        <p:nvSpPr>
          <p:cNvPr id="14" name="TextBox 13"/>
          <p:cNvSpPr txBox="1"/>
          <p:nvPr/>
        </p:nvSpPr>
        <p:spPr>
          <a:xfrm>
            <a:off x="323528" y="5589240"/>
            <a:ext cx="4857355" cy="369332"/>
          </a:xfrm>
          <a:prstGeom prst="rect">
            <a:avLst/>
          </a:prstGeom>
          <a:noFill/>
        </p:spPr>
        <p:txBody>
          <a:bodyPr wrap="none" rtlCol="0">
            <a:spAutoFit/>
          </a:bodyPr>
          <a:lstStyle/>
          <a:p>
            <a:r>
              <a:rPr lang="en-US" dirty="0" smtClean="0"/>
              <a:t>XYZ of each point respect the a coordinate system</a:t>
            </a:r>
            <a:endParaRPr lang="en-US" dirty="0"/>
          </a:p>
        </p:txBody>
      </p:sp>
      <p:cxnSp>
        <p:nvCxnSpPr>
          <p:cNvPr id="16" name="Straight Arrow Connector 15"/>
          <p:cNvCxnSpPr/>
          <p:nvPr/>
        </p:nvCxnSpPr>
        <p:spPr>
          <a:xfrm flipV="1">
            <a:off x="2843808" y="2852936"/>
            <a:ext cx="1872208"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2780184" y="3429000"/>
            <a:ext cx="2295872" cy="20966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2771800" y="3789040"/>
            <a:ext cx="2664296" cy="17281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2843808" y="2348880"/>
            <a:ext cx="1728192" cy="30963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dirty="0" smtClean="0"/>
              <a:t>15/12/ 2011</a:t>
            </a:r>
          </a:p>
        </p:txBody>
      </p:sp>
      <p:sp>
        <p:nvSpPr>
          <p:cNvPr id="8195" name="Footer Placeholder 4"/>
          <p:cNvSpPr>
            <a:spLocks noGrp="1"/>
          </p:cNvSpPr>
          <p:nvPr>
            <p:ph type="ftr" sz="quarter" idx="11"/>
          </p:nvPr>
        </p:nvSpPr>
        <p:spPr>
          <a:noFill/>
        </p:spPr>
        <p:txBody>
          <a:bodyPr/>
          <a:lstStyle/>
          <a:p>
            <a:r>
              <a:rPr lang="en-US" dirty="0" smtClean="0"/>
              <a:t>F. </a:t>
            </a:r>
            <a:r>
              <a:rPr lang="en-US" dirty="0" err="1" smtClean="0"/>
              <a:t>Raffaelli</a:t>
            </a:r>
            <a:endParaRPr lang="en-US" dirty="0" smtClean="0"/>
          </a:p>
        </p:txBody>
      </p:sp>
      <p:sp>
        <p:nvSpPr>
          <p:cNvPr id="8196" name="Slide Number Placeholder 5"/>
          <p:cNvSpPr>
            <a:spLocks noGrp="1"/>
          </p:cNvSpPr>
          <p:nvPr>
            <p:ph type="sldNum" sz="quarter" idx="12"/>
          </p:nvPr>
        </p:nvSpPr>
        <p:spPr>
          <a:noFill/>
        </p:spPr>
        <p:txBody>
          <a:bodyPr/>
          <a:lstStyle/>
          <a:p>
            <a:fld id="{E40A9076-27A3-4EB6-8955-EC7D9EA56EF9}" type="slidenum">
              <a:rPr lang="en-US" smtClean="0"/>
              <a:pPr/>
              <a:t>13</a:t>
            </a:fld>
            <a:endParaRPr lang="en-US" dirty="0" smtClean="0"/>
          </a:p>
        </p:txBody>
      </p:sp>
      <p:sp>
        <p:nvSpPr>
          <p:cNvPr id="8197" name="Rectangle 3"/>
          <p:cNvSpPr>
            <a:spLocks noGrp="1" noChangeArrowheads="1"/>
          </p:cNvSpPr>
          <p:nvPr>
            <p:ph type="subTitle" idx="1"/>
          </p:nvPr>
        </p:nvSpPr>
        <p:spPr>
          <a:xfrm>
            <a:off x="0" y="0"/>
            <a:ext cx="8686800" cy="609600"/>
          </a:xfrm>
        </p:spPr>
        <p:txBody>
          <a:bodyPr/>
          <a:lstStyle/>
          <a:p>
            <a:r>
              <a:rPr lang="en-US" smtClean="0">
                <a:solidFill>
                  <a:srgbClr val="00B0F0"/>
                </a:solidFill>
              </a:rPr>
              <a:t>IFR </a:t>
            </a:r>
            <a:r>
              <a:rPr lang="en-US" dirty="0" smtClean="0">
                <a:solidFill>
                  <a:srgbClr val="00B0F0"/>
                </a:solidFill>
              </a:rPr>
              <a:t>versus superconducting solenoid</a:t>
            </a:r>
          </a:p>
        </p:txBody>
      </p:sp>
      <p:pic>
        <p:nvPicPr>
          <p:cNvPr id="8198" name="Picture 6" descr="lk_021.jpg"/>
          <p:cNvPicPr>
            <a:picLocks noChangeAspect="1"/>
          </p:cNvPicPr>
          <p:nvPr/>
        </p:nvPicPr>
        <p:blipFill>
          <a:blip r:embed="rId2" cstate="print"/>
          <a:srcRect/>
          <a:stretch>
            <a:fillRect/>
          </a:stretch>
        </p:blipFill>
        <p:spPr bwMode="auto">
          <a:xfrm>
            <a:off x="228600" y="533400"/>
            <a:ext cx="3967163" cy="2819400"/>
          </a:xfrm>
          <a:prstGeom prst="rect">
            <a:avLst/>
          </a:prstGeom>
          <a:noFill/>
          <a:ln w="9525">
            <a:noFill/>
            <a:miter lim="800000"/>
            <a:headEnd/>
            <a:tailEnd/>
          </a:ln>
        </p:spPr>
      </p:pic>
      <p:pic>
        <p:nvPicPr>
          <p:cNvPr id="8199" name="Picture 7" descr="to_294.jpg"/>
          <p:cNvPicPr>
            <a:picLocks noChangeAspect="1"/>
          </p:cNvPicPr>
          <p:nvPr/>
        </p:nvPicPr>
        <p:blipFill>
          <a:blip r:embed="rId3" cstate="print"/>
          <a:srcRect/>
          <a:stretch>
            <a:fillRect/>
          </a:stretch>
        </p:blipFill>
        <p:spPr bwMode="auto">
          <a:xfrm>
            <a:off x="4876800" y="685800"/>
            <a:ext cx="3503613" cy="2438400"/>
          </a:xfrm>
          <a:prstGeom prst="rect">
            <a:avLst/>
          </a:prstGeom>
          <a:noFill/>
          <a:ln w="9525">
            <a:noFill/>
            <a:miter lim="800000"/>
            <a:headEnd/>
            <a:tailEnd/>
          </a:ln>
        </p:spPr>
      </p:pic>
      <p:pic>
        <p:nvPicPr>
          <p:cNvPr id="8200" name="Picture 8" descr="to_300.jpg"/>
          <p:cNvPicPr>
            <a:picLocks noChangeAspect="1"/>
          </p:cNvPicPr>
          <p:nvPr/>
        </p:nvPicPr>
        <p:blipFill>
          <a:blip r:embed="rId4" cstate="print"/>
          <a:srcRect/>
          <a:stretch>
            <a:fillRect/>
          </a:stretch>
        </p:blipFill>
        <p:spPr bwMode="auto">
          <a:xfrm>
            <a:off x="6324600" y="3276600"/>
            <a:ext cx="1828800" cy="2987675"/>
          </a:xfrm>
          <a:prstGeom prst="rect">
            <a:avLst/>
          </a:prstGeom>
          <a:noFill/>
          <a:ln w="9525">
            <a:noFill/>
            <a:miter lim="800000"/>
            <a:headEnd/>
            <a:tailEnd/>
          </a:ln>
        </p:spPr>
      </p:pic>
      <p:pic>
        <p:nvPicPr>
          <p:cNvPr id="8201" name="Picture 9" descr="to_293.jpg"/>
          <p:cNvPicPr>
            <a:picLocks noChangeAspect="1"/>
          </p:cNvPicPr>
          <p:nvPr/>
        </p:nvPicPr>
        <p:blipFill>
          <a:blip r:embed="rId5" cstate="print"/>
          <a:srcRect/>
          <a:stretch>
            <a:fillRect/>
          </a:stretch>
        </p:blipFill>
        <p:spPr bwMode="auto">
          <a:xfrm>
            <a:off x="457200" y="3581400"/>
            <a:ext cx="2514600" cy="1724025"/>
          </a:xfrm>
          <a:prstGeom prst="rect">
            <a:avLst/>
          </a:prstGeom>
          <a:noFill/>
          <a:ln w="9525">
            <a:noFill/>
            <a:miter lim="800000"/>
            <a:headEnd/>
            <a:tailEnd/>
          </a:ln>
        </p:spPr>
      </p:pic>
      <p:sp>
        <p:nvSpPr>
          <p:cNvPr id="8202" name="TextBox 10"/>
          <p:cNvSpPr txBox="1">
            <a:spLocks noChangeArrowheads="1"/>
          </p:cNvSpPr>
          <p:nvPr/>
        </p:nvSpPr>
        <p:spPr bwMode="auto">
          <a:xfrm>
            <a:off x="2987824" y="3356992"/>
            <a:ext cx="3276600" cy="3139321"/>
          </a:xfrm>
          <a:prstGeom prst="rect">
            <a:avLst/>
          </a:prstGeom>
          <a:noFill/>
          <a:ln w="9525">
            <a:noFill/>
            <a:miter lim="800000"/>
            <a:headEnd/>
            <a:tailEnd/>
          </a:ln>
        </p:spPr>
        <p:txBody>
          <a:bodyPr>
            <a:spAutoFit/>
          </a:bodyPr>
          <a:lstStyle/>
          <a:p>
            <a:r>
              <a:rPr lang="en-US" dirty="0" smtClean="0"/>
              <a:t>No survey has been done before dismount it documentation on the operation are present. Tooling and transportation cradle are available.</a:t>
            </a:r>
          </a:p>
          <a:p>
            <a:r>
              <a:rPr lang="en-US" dirty="0" smtClean="0"/>
              <a:t>Restrain of the cold mass must be done before transportation.</a:t>
            </a:r>
          </a:p>
          <a:p>
            <a:r>
              <a:rPr lang="en-US" dirty="0" smtClean="0"/>
              <a:t>Planning on acceptance test, etc</a:t>
            </a:r>
          </a:p>
          <a:p>
            <a:r>
              <a:rPr lang="en-US" dirty="0" smtClean="0"/>
              <a:t>Scenario: test outside the IFR 1/3 of power installation with all </a:t>
            </a:r>
            <a:r>
              <a:rPr lang="en-US" dirty="0" err="1" smtClean="0"/>
              <a:t>cryo</a:t>
            </a:r>
            <a:r>
              <a:rPr lang="en-US" dirty="0" smtClean="0"/>
              <a:t> parts attached ?</a:t>
            </a:r>
            <a:endParaRPr lang="en-US" dirty="0"/>
          </a:p>
        </p:txBody>
      </p:sp>
      <p:pic>
        <p:nvPicPr>
          <p:cNvPr id="11" name="Picture 10" descr="Picture 269.jpg"/>
          <p:cNvPicPr>
            <a:picLocks noChangeAspect="1"/>
          </p:cNvPicPr>
          <p:nvPr/>
        </p:nvPicPr>
        <p:blipFill>
          <a:blip r:embed="rId6" cstate="print"/>
          <a:stretch>
            <a:fillRect/>
          </a:stretch>
        </p:blipFill>
        <p:spPr>
          <a:xfrm>
            <a:off x="539552" y="5301208"/>
            <a:ext cx="1883701" cy="1412776"/>
          </a:xfrm>
          <a:prstGeom prst="rect">
            <a:avLst/>
          </a:prstGeom>
        </p:spPr>
      </p:pic>
      <p:cxnSp>
        <p:nvCxnSpPr>
          <p:cNvPr id="13" name="Straight Arrow Connector 12"/>
          <p:cNvCxnSpPr/>
          <p:nvPr/>
        </p:nvCxnSpPr>
        <p:spPr>
          <a:xfrm flipH="1">
            <a:off x="7236296" y="3573016"/>
            <a:ext cx="1152128"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8168668" y="3284984"/>
            <a:ext cx="975332" cy="369332"/>
          </a:xfrm>
          <a:prstGeom prst="rect">
            <a:avLst/>
          </a:prstGeom>
          <a:noFill/>
        </p:spPr>
        <p:txBody>
          <a:bodyPr wrap="none" rtlCol="0">
            <a:spAutoFit/>
          </a:bodyPr>
          <a:lstStyle/>
          <a:p>
            <a:r>
              <a:rPr lang="en-US" dirty="0" smtClean="0"/>
              <a:t>Top </a:t>
            </a:r>
            <a:r>
              <a:rPr lang="en-US" dirty="0" err="1" smtClean="0"/>
              <a:t>cryo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5"/>
          <p:cNvSpPr>
            <a:spLocks noChangeShapeType="1"/>
          </p:cNvSpPr>
          <p:nvPr/>
        </p:nvSpPr>
        <p:spPr bwMode="auto">
          <a:xfrm flipH="1">
            <a:off x="1600200" y="1676400"/>
            <a:ext cx="4267200" cy="685800"/>
          </a:xfrm>
          <a:prstGeom prst="line">
            <a:avLst/>
          </a:prstGeom>
          <a:noFill/>
          <a:ln w="25400">
            <a:solidFill>
              <a:srgbClr val="FF00FF"/>
            </a:solidFill>
            <a:round/>
            <a:headEnd/>
            <a:tailEnd type="triangle" w="lg" len="lg"/>
          </a:ln>
        </p:spPr>
        <p:txBody>
          <a:bodyPr/>
          <a:lstStyle/>
          <a:p>
            <a:endParaRPr lang="en-US"/>
          </a:p>
        </p:txBody>
      </p:sp>
      <p:pic>
        <p:nvPicPr>
          <p:cNvPr id="9219" name="Picture 7"/>
          <p:cNvPicPr>
            <a:picLocks noChangeAspect="1" noChangeArrowheads="1"/>
          </p:cNvPicPr>
          <p:nvPr/>
        </p:nvPicPr>
        <p:blipFill>
          <a:blip r:embed="rId2" cstate="print"/>
          <a:srcRect b="9070"/>
          <a:stretch>
            <a:fillRect/>
          </a:stretch>
        </p:blipFill>
        <p:spPr bwMode="auto">
          <a:xfrm>
            <a:off x="58738" y="762000"/>
            <a:ext cx="4121150" cy="3276600"/>
          </a:xfrm>
          <a:prstGeom prst="rect">
            <a:avLst/>
          </a:prstGeom>
          <a:noFill/>
          <a:ln w="25400">
            <a:noFill/>
            <a:miter lim="800000"/>
            <a:headEnd/>
            <a:tailEnd type="none" w="lg" len="lg"/>
          </a:ln>
        </p:spPr>
      </p:pic>
      <p:sp>
        <p:nvSpPr>
          <p:cNvPr id="9220" name="Line 9"/>
          <p:cNvSpPr>
            <a:spLocks noChangeShapeType="1"/>
          </p:cNvSpPr>
          <p:nvPr/>
        </p:nvSpPr>
        <p:spPr bwMode="auto">
          <a:xfrm flipH="1">
            <a:off x="2743200" y="1676400"/>
            <a:ext cx="3124200" cy="685800"/>
          </a:xfrm>
          <a:prstGeom prst="line">
            <a:avLst/>
          </a:prstGeom>
          <a:noFill/>
          <a:ln w="25400">
            <a:solidFill>
              <a:srgbClr val="FF00FF"/>
            </a:solidFill>
            <a:round/>
            <a:headEnd/>
            <a:tailEnd type="triangle" w="lg" len="lg"/>
          </a:ln>
        </p:spPr>
        <p:txBody>
          <a:bodyPr/>
          <a:lstStyle/>
          <a:p>
            <a:endParaRPr lang="en-US"/>
          </a:p>
        </p:txBody>
      </p:sp>
      <p:sp>
        <p:nvSpPr>
          <p:cNvPr id="9221" name="Rectangle 9"/>
          <p:cNvSpPr>
            <a:spLocks noChangeArrowheads="1"/>
          </p:cNvSpPr>
          <p:nvPr/>
        </p:nvSpPr>
        <p:spPr bwMode="auto">
          <a:xfrm>
            <a:off x="2133600" y="228600"/>
            <a:ext cx="4943475" cy="461963"/>
          </a:xfrm>
          <a:prstGeom prst="rect">
            <a:avLst/>
          </a:prstGeom>
          <a:noFill/>
          <a:ln w="9525">
            <a:noFill/>
            <a:miter lim="800000"/>
            <a:headEnd/>
            <a:tailEnd/>
          </a:ln>
        </p:spPr>
        <p:txBody>
          <a:bodyPr wrap="none">
            <a:spAutoFit/>
          </a:bodyPr>
          <a:lstStyle/>
          <a:p>
            <a:r>
              <a:rPr lang="en-US" sz="2400">
                <a:solidFill>
                  <a:srgbClr val="00B0F0"/>
                </a:solidFill>
              </a:rPr>
              <a:t>Super conducting solenoid to EMG</a:t>
            </a:r>
          </a:p>
        </p:txBody>
      </p:sp>
      <p:sp>
        <p:nvSpPr>
          <p:cNvPr id="9222" name="TextBox 10"/>
          <p:cNvSpPr txBox="1">
            <a:spLocks noChangeArrowheads="1"/>
          </p:cNvSpPr>
          <p:nvPr/>
        </p:nvSpPr>
        <p:spPr bwMode="auto">
          <a:xfrm>
            <a:off x="4800600" y="1219200"/>
            <a:ext cx="2668588" cy="369888"/>
          </a:xfrm>
          <a:prstGeom prst="rect">
            <a:avLst/>
          </a:prstGeom>
          <a:noFill/>
          <a:ln w="9525">
            <a:noFill/>
            <a:miter lim="800000"/>
            <a:headEnd/>
            <a:tailEnd/>
          </a:ln>
        </p:spPr>
        <p:txBody>
          <a:bodyPr wrap="none">
            <a:spAutoFit/>
          </a:bodyPr>
          <a:lstStyle/>
          <a:p>
            <a:r>
              <a:rPr lang="en-US"/>
              <a:t>Connection IFR To EMC</a:t>
            </a:r>
          </a:p>
        </p:txBody>
      </p:sp>
      <p:pic>
        <p:nvPicPr>
          <p:cNvPr id="9223" name="Picture 4" descr="install bal cal"/>
          <p:cNvPicPr>
            <a:picLocks noChangeAspect="1" noChangeArrowheads="1"/>
          </p:cNvPicPr>
          <p:nvPr/>
        </p:nvPicPr>
        <p:blipFill>
          <a:blip r:embed="rId3" cstate="print"/>
          <a:srcRect/>
          <a:stretch>
            <a:fillRect/>
          </a:stretch>
        </p:blipFill>
        <p:spPr bwMode="auto">
          <a:xfrm>
            <a:off x="4114800" y="2895600"/>
            <a:ext cx="4876800" cy="3659188"/>
          </a:xfrm>
          <a:prstGeom prst="rect">
            <a:avLst/>
          </a:prstGeom>
          <a:noFill/>
          <a:ln w="9525">
            <a:noFill/>
            <a:miter lim="800000"/>
            <a:headEnd/>
            <a:tailEnd/>
          </a:ln>
        </p:spPr>
      </p:pic>
      <p:sp>
        <p:nvSpPr>
          <p:cNvPr id="9224" name="TextBox 12"/>
          <p:cNvSpPr txBox="1">
            <a:spLocks noChangeArrowheads="1"/>
          </p:cNvSpPr>
          <p:nvPr/>
        </p:nvSpPr>
        <p:spPr bwMode="auto">
          <a:xfrm>
            <a:off x="107504" y="4077072"/>
            <a:ext cx="3886200" cy="646113"/>
          </a:xfrm>
          <a:prstGeom prst="rect">
            <a:avLst/>
          </a:prstGeom>
          <a:noFill/>
          <a:ln w="9525">
            <a:noFill/>
            <a:miter lim="800000"/>
            <a:headEnd/>
            <a:tailEnd/>
          </a:ln>
        </p:spPr>
        <p:txBody>
          <a:bodyPr>
            <a:spAutoFit/>
          </a:bodyPr>
          <a:lstStyle/>
          <a:p>
            <a:r>
              <a:rPr lang="en-US" dirty="0"/>
              <a:t>Adjustment are build on the connection</a:t>
            </a:r>
          </a:p>
        </p:txBody>
      </p:sp>
      <p:sp>
        <p:nvSpPr>
          <p:cNvPr id="9" name="TextBox 8"/>
          <p:cNvSpPr txBox="1"/>
          <p:nvPr/>
        </p:nvSpPr>
        <p:spPr>
          <a:xfrm>
            <a:off x="179512" y="4509120"/>
            <a:ext cx="3816424" cy="1200329"/>
          </a:xfrm>
          <a:prstGeom prst="rect">
            <a:avLst/>
          </a:prstGeom>
          <a:noFill/>
        </p:spPr>
        <p:txBody>
          <a:bodyPr wrap="square" rtlCol="0">
            <a:spAutoFit/>
          </a:bodyPr>
          <a:lstStyle/>
          <a:p>
            <a:r>
              <a:rPr lang="en-US" dirty="0" smtClean="0"/>
              <a:t>Transportation problems must be address. </a:t>
            </a:r>
          </a:p>
          <a:p>
            <a:r>
              <a:rPr lang="en-US" dirty="0" smtClean="0"/>
              <a:t>Allowable Temperature and accelerations.</a:t>
            </a:r>
            <a:endParaRPr lang="en-US" dirty="0"/>
          </a:p>
        </p:txBody>
      </p:sp>
      <p:sp>
        <p:nvSpPr>
          <p:cNvPr id="10" name="TextBox 9"/>
          <p:cNvSpPr txBox="1"/>
          <p:nvPr/>
        </p:nvSpPr>
        <p:spPr>
          <a:xfrm>
            <a:off x="179512" y="5733256"/>
            <a:ext cx="3744167" cy="646331"/>
          </a:xfrm>
          <a:prstGeom prst="rect">
            <a:avLst/>
          </a:prstGeom>
          <a:noFill/>
        </p:spPr>
        <p:txBody>
          <a:bodyPr wrap="none" rtlCol="0">
            <a:spAutoFit/>
          </a:bodyPr>
          <a:lstStyle/>
          <a:p>
            <a:r>
              <a:rPr lang="en-US" dirty="0" smtClean="0"/>
              <a:t>Tooling for mounting and demounting</a:t>
            </a:r>
          </a:p>
          <a:p>
            <a:r>
              <a:rPr lang="en-US" dirty="0" smtClean="0"/>
              <a:t>A cradle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9"/>
          <p:cNvSpPr>
            <a:spLocks noChangeArrowheads="1"/>
          </p:cNvSpPr>
          <p:nvPr/>
        </p:nvSpPr>
        <p:spPr bwMode="auto">
          <a:xfrm>
            <a:off x="2133600" y="228600"/>
            <a:ext cx="2471254" cy="461665"/>
          </a:xfrm>
          <a:prstGeom prst="rect">
            <a:avLst/>
          </a:prstGeom>
          <a:noFill/>
          <a:ln w="9525">
            <a:noFill/>
            <a:miter lim="800000"/>
            <a:headEnd/>
            <a:tailEnd/>
          </a:ln>
        </p:spPr>
        <p:txBody>
          <a:bodyPr wrap="none">
            <a:spAutoFit/>
          </a:bodyPr>
          <a:lstStyle/>
          <a:p>
            <a:r>
              <a:rPr lang="en-US" sz="2400" dirty="0" smtClean="0">
                <a:solidFill>
                  <a:srgbClr val="00B0F0"/>
                </a:solidFill>
              </a:rPr>
              <a:t>EMG to DIRCH PID</a:t>
            </a:r>
            <a:endParaRPr lang="en-US" sz="2400" dirty="0">
              <a:solidFill>
                <a:srgbClr val="00B0F0"/>
              </a:solidFill>
            </a:endParaRPr>
          </a:p>
        </p:txBody>
      </p:sp>
      <p:pic>
        <p:nvPicPr>
          <p:cNvPr id="1026" name="Picture 2"/>
          <p:cNvPicPr>
            <a:picLocks noChangeAspect="1" noChangeArrowheads="1"/>
          </p:cNvPicPr>
          <p:nvPr/>
        </p:nvPicPr>
        <p:blipFill>
          <a:blip r:embed="rId2" cstate="print"/>
          <a:srcRect/>
          <a:stretch>
            <a:fillRect/>
          </a:stretch>
        </p:blipFill>
        <p:spPr bwMode="auto">
          <a:xfrm>
            <a:off x="179512" y="3501008"/>
            <a:ext cx="3644713" cy="324036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563888" y="2564904"/>
            <a:ext cx="5313255" cy="388843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79513" y="692696"/>
            <a:ext cx="3170272" cy="2808312"/>
          </a:xfrm>
          <a:prstGeom prst="rect">
            <a:avLst/>
          </a:prstGeom>
          <a:noFill/>
          <a:ln w="9525">
            <a:noFill/>
            <a:miter lim="800000"/>
            <a:headEnd/>
            <a:tailEnd/>
          </a:ln>
        </p:spPr>
      </p:pic>
      <p:sp>
        <p:nvSpPr>
          <p:cNvPr id="15" name="TextBox 14"/>
          <p:cNvSpPr txBox="1"/>
          <p:nvPr/>
        </p:nvSpPr>
        <p:spPr>
          <a:xfrm>
            <a:off x="3779912" y="1196752"/>
            <a:ext cx="1815241" cy="369332"/>
          </a:xfrm>
          <a:prstGeom prst="rect">
            <a:avLst/>
          </a:prstGeom>
          <a:noFill/>
        </p:spPr>
        <p:txBody>
          <a:bodyPr wrap="none" rtlCol="0">
            <a:spAutoFit/>
          </a:bodyPr>
          <a:lstStyle/>
          <a:p>
            <a:r>
              <a:rPr lang="en-US" dirty="0" err="1" smtClean="0"/>
              <a:t>Barbox</a:t>
            </a:r>
            <a:r>
              <a:rPr lang="en-US" dirty="0" smtClean="0"/>
              <a:t> insertions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t>15/12/ 2011</a:t>
            </a:r>
          </a:p>
        </p:txBody>
      </p:sp>
      <p:sp>
        <p:nvSpPr>
          <p:cNvPr id="10243" name="Footer Placeholder 4"/>
          <p:cNvSpPr>
            <a:spLocks noGrp="1"/>
          </p:cNvSpPr>
          <p:nvPr>
            <p:ph type="ftr" sz="quarter" idx="11"/>
          </p:nvPr>
        </p:nvSpPr>
        <p:spPr>
          <a:noFill/>
        </p:spPr>
        <p:txBody>
          <a:bodyPr/>
          <a:lstStyle/>
          <a:p>
            <a:r>
              <a:rPr lang="en-US" smtClean="0"/>
              <a:t>F. Raffaelli</a:t>
            </a:r>
          </a:p>
        </p:txBody>
      </p:sp>
      <p:sp>
        <p:nvSpPr>
          <p:cNvPr id="10244" name="Slide Number Placeholder 5"/>
          <p:cNvSpPr>
            <a:spLocks noGrp="1"/>
          </p:cNvSpPr>
          <p:nvPr>
            <p:ph type="sldNum" sz="quarter" idx="12"/>
          </p:nvPr>
        </p:nvSpPr>
        <p:spPr>
          <a:noFill/>
        </p:spPr>
        <p:txBody>
          <a:bodyPr/>
          <a:lstStyle/>
          <a:p>
            <a:fld id="{7C6ADE7E-E567-4DE6-8DA0-95AA21B4D9EF}" type="slidenum">
              <a:rPr lang="en-US" smtClean="0"/>
              <a:pPr/>
              <a:t>16</a:t>
            </a:fld>
            <a:endParaRPr lang="en-US" smtClean="0"/>
          </a:p>
        </p:txBody>
      </p:sp>
      <p:sp>
        <p:nvSpPr>
          <p:cNvPr id="10245" name="Rectangle 3"/>
          <p:cNvSpPr>
            <a:spLocks noGrp="1" noChangeArrowheads="1"/>
          </p:cNvSpPr>
          <p:nvPr>
            <p:ph type="subTitle" idx="1"/>
          </p:nvPr>
        </p:nvSpPr>
        <p:spPr>
          <a:xfrm>
            <a:off x="0" y="0"/>
            <a:ext cx="8686800" cy="609600"/>
          </a:xfrm>
        </p:spPr>
        <p:txBody>
          <a:bodyPr/>
          <a:lstStyle/>
          <a:p>
            <a:r>
              <a:rPr lang="en-US" dirty="0" smtClean="0">
                <a:solidFill>
                  <a:srgbClr val="00B0F0"/>
                </a:solidFill>
              </a:rPr>
              <a:t>DIRC to DCH</a:t>
            </a:r>
          </a:p>
        </p:txBody>
      </p:sp>
      <p:sp>
        <p:nvSpPr>
          <p:cNvPr id="10246" name="TextBox 5"/>
          <p:cNvSpPr txBox="1">
            <a:spLocks noChangeArrowheads="1"/>
          </p:cNvSpPr>
          <p:nvPr/>
        </p:nvSpPr>
        <p:spPr bwMode="auto">
          <a:xfrm>
            <a:off x="0" y="692696"/>
            <a:ext cx="8839200" cy="369888"/>
          </a:xfrm>
          <a:prstGeom prst="rect">
            <a:avLst/>
          </a:prstGeom>
          <a:noFill/>
          <a:ln w="9525">
            <a:noFill/>
            <a:miter lim="800000"/>
            <a:headEnd/>
            <a:tailEnd/>
          </a:ln>
        </p:spPr>
        <p:txBody>
          <a:bodyPr>
            <a:spAutoFit/>
          </a:bodyPr>
          <a:lstStyle/>
          <a:p>
            <a:r>
              <a:rPr lang="en-US" dirty="0"/>
              <a:t> A new chamber could have the same interface with the EMC, if this is satisfactory.</a:t>
            </a:r>
          </a:p>
        </p:txBody>
      </p:sp>
      <p:pic>
        <p:nvPicPr>
          <p:cNvPr id="10248" name="Picture 10" descr="ss062.jpg"/>
          <p:cNvPicPr>
            <a:picLocks noChangeAspect="1"/>
          </p:cNvPicPr>
          <p:nvPr/>
        </p:nvPicPr>
        <p:blipFill>
          <a:blip r:embed="rId2" cstate="print"/>
          <a:srcRect/>
          <a:stretch>
            <a:fillRect/>
          </a:stretch>
        </p:blipFill>
        <p:spPr bwMode="auto">
          <a:xfrm>
            <a:off x="4343400" y="2000250"/>
            <a:ext cx="4800600" cy="3603625"/>
          </a:xfrm>
          <a:prstGeom prst="rect">
            <a:avLst/>
          </a:prstGeom>
          <a:noFill/>
          <a:ln w="9525">
            <a:noFill/>
            <a:miter lim="800000"/>
            <a:headEnd/>
            <a:tailEnd/>
          </a:ln>
        </p:spPr>
      </p:pic>
      <p:sp>
        <p:nvSpPr>
          <p:cNvPr id="9" name="TextBox 8"/>
          <p:cNvSpPr txBox="1"/>
          <p:nvPr/>
        </p:nvSpPr>
        <p:spPr>
          <a:xfrm>
            <a:off x="215008" y="1052736"/>
            <a:ext cx="8928992" cy="923330"/>
          </a:xfrm>
          <a:prstGeom prst="rect">
            <a:avLst/>
          </a:prstGeom>
          <a:noFill/>
        </p:spPr>
        <p:txBody>
          <a:bodyPr wrap="square" rtlCol="0">
            <a:spAutoFit/>
          </a:bodyPr>
          <a:lstStyle/>
          <a:p>
            <a:r>
              <a:rPr lang="en-US" dirty="0" smtClean="0"/>
              <a:t>Drawing documentation of the support system are not available, but It not crucial because we can have access to it. His inner radius must be verified with the evolution of design of the SVT, layer00 and MDI.</a:t>
            </a:r>
            <a:endParaRPr lang="en-US" dirty="0"/>
          </a:p>
        </p:txBody>
      </p:sp>
      <p:pic>
        <p:nvPicPr>
          <p:cNvPr id="10" name="Picture 9" descr="P1010249.JPG"/>
          <p:cNvPicPr>
            <a:picLocks noChangeAspect="1"/>
          </p:cNvPicPr>
          <p:nvPr/>
        </p:nvPicPr>
        <p:blipFill>
          <a:blip r:embed="rId3" cstate="print"/>
          <a:stretch>
            <a:fillRect/>
          </a:stretch>
        </p:blipFill>
        <p:spPr>
          <a:xfrm>
            <a:off x="1" y="2042846"/>
            <a:ext cx="4788023" cy="3591017"/>
          </a:xfrm>
          <a:prstGeom prst="rect">
            <a:avLst/>
          </a:prstGeom>
        </p:spPr>
      </p:pic>
      <p:cxnSp>
        <p:nvCxnSpPr>
          <p:cNvPr id="12" name="Straight Arrow Connector 11"/>
          <p:cNvCxnSpPr/>
          <p:nvPr/>
        </p:nvCxnSpPr>
        <p:spPr>
          <a:xfrm flipH="1" flipV="1">
            <a:off x="755576" y="4653136"/>
            <a:ext cx="1080120" cy="1440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1835696" y="4221088"/>
            <a:ext cx="2304256" cy="18722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1835696" y="2420888"/>
            <a:ext cx="648072" cy="3744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1691680" y="6093296"/>
            <a:ext cx="1919115" cy="369332"/>
          </a:xfrm>
          <a:prstGeom prst="rect">
            <a:avLst/>
          </a:prstGeom>
          <a:noFill/>
        </p:spPr>
        <p:txBody>
          <a:bodyPr wrap="square" rtlCol="0">
            <a:spAutoFit/>
          </a:bodyPr>
          <a:lstStyle/>
          <a:p>
            <a:r>
              <a:rPr lang="en-US" dirty="0" smtClean="0"/>
              <a:t>DCH supports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dirty="0" smtClean="0"/>
              <a:t>15/12/2011</a:t>
            </a:r>
          </a:p>
        </p:txBody>
      </p:sp>
      <p:sp>
        <p:nvSpPr>
          <p:cNvPr id="11267" name="Footer Placeholder 4"/>
          <p:cNvSpPr>
            <a:spLocks noGrp="1"/>
          </p:cNvSpPr>
          <p:nvPr>
            <p:ph type="ftr" sz="quarter" idx="11"/>
          </p:nvPr>
        </p:nvSpPr>
        <p:spPr>
          <a:noFill/>
        </p:spPr>
        <p:txBody>
          <a:bodyPr/>
          <a:lstStyle/>
          <a:p>
            <a:r>
              <a:rPr lang="en-US" smtClean="0"/>
              <a:t>F. Raffaelli</a:t>
            </a:r>
          </a:p>
        </p:txBody>
      </p:sp>
      <p:sp>
        <p:nvSpPr>
          <p:cNvPr id="11268" name="Slide Number Placeholder 5"/>
          <p:cNvSpPr>
            <a:spLocks noGrp="1"/>
          </p:cNvSpPr>
          <p:nvPr>
            <p:ph type="sldNum" sz="quarter" idx="12"/>
          </p:nvPr>
        </p:nvSpPr>
        <p:spPr>
          <a:noFill/>
        </p:spPr>
        <p:txBody>
          <a:bodyPr/>
          <a:lstStyle/>
          <a:p>
            <a:fld id="{CD5E3CFB-56D4-43B6-9AFC-F1DDBD92AD5D}" type="slidenum">
              <a:rPr lang="en-US" smtClean="0"/>
              <a:pPr/>
              <a:t>17</a:t>
            </a:fld>
            <a:endParaRPr lang="en-US" smtClean="0"/>
          </a:p>
        </p:txBody>
      </p:sp>
      <p:sp>
        <p:nvSpPr>
          <p:cNvPr id="11269" name="Rectangle 3"/>
          <p:cNvSpPr>
            <a:spLocks noGrp="1" noChangeArrowheads="1"/>
          </p:cNvSpPr>
          <p:nvPr>
            <p:ph type="subTitle" idx="1"/>
          </p:nvPr>
        </p:nvSpPr>
        <p:spPr>
          <a:xfrm>
            <a:off x="304800" y="0"/>
            <a:ext cx="8686800" cy="609600"/>
          </a:xfrm>
        </p:spPr>
        <p:txBody>
          <a:bodyPr/>
          <a:lstStyle/>
          <a:p>
            <a:r>
              <a:rPr lang="en-US" smtClean="0">
                <a:solidFill>
                  <a:srgbClr val="00B0F0"/>
                </a:solidFill>
              </a:rPr>
              <a:t>DHC to SVT</a:t>
            </a:r>
          </a:p>
        </p:txBody>
      </p:sp>
      <p:sp>
        <p:nvSpPr>
          <p:cNvPr id="11270" name="TextBox 5"/>
          <p:cNvSpPr txBox="1">
            <a:spLocks noChangeArrowheads="1"/>
          </p:cNvSpPr>
          <p:nvPr/>
        </p:nvSpPr>
        <p:spPr bwMode="auto">
          <a:xfrm>
            <a:off x="152400" y="609600"/>
            <a:ext cx="8991600" cy="2308324"/>
          </a:xfrm>
          <a:prstGeom prst="rect">
            <a:avLst/>
          </a:prstGeom>
          <a:noFill/>
          <a:ln w="9525">
            <a:noFill/>
            <a:miter lim="800000"/>
            <a:headEnd/>
            <a:tailEnd/>
          </a:ln>
        </p:spPr>
        <p:txBody>
          <a:bodyPr>
            <a:spAutoFit/>
          </a:bodyPr>
          <a:lstStyle/>
          <a:p>
            <a:pPr>
              <a:buFont typeface="Arial" charset="0"/>
              <a:buChar char="•"/>
            </a:pPr>
            <a:r>
              <a:rPr lang="en-US" dirty="0"/>
              <a:t> </a:t>
            </a:r>
            <a:r>
              <a:rPr lang="en-US" sz="2400" dirty="0"/>
              <a:t>This interface must be reconsidered as the chamber envelope is going to be set. </a:t>
            </a:r>
          </a:p>
          <a:p>
            <a:pPr>
              <a:buFont typeface="Arial" charset="0"/>
              <a:buChar char="•"/>
            </a:pPr>
            <a:r>
              <a:rPr lang="en-US" sz="2400" dirty="0"/>
              <a:t>Since the DHC and SVT are going to be designed and are going to integrate the tungsten shielding and magnets for the machine. </a:t>
            </a:r>
          </a:p>
          <a:p>
            <a:pPr>
              <a:buFont typeface="Arial" charset="0"/>
              <a:buChar char="•"/>
            </a:pPr>
            <a:r>
              <a:rPr lang="en-US" sz="2400" dirty="0"/>
              <a:t>The design of the wire chamber needs to be remade </a:t>
            </a:r>
            <a:r>
              <a:rPr lang="en-US" sz="2400" dirty="0" smtClean="0"/>
              <a:t>because its inner radius has been changed to 490mm.</a:t>
            </a:r>
            <a:endParaRPr lang="en-US" sz="2400" dirty="0"/>
          </a:p>
        </p:txBody>
      </p:sp>
      <p:sp>
        <p:nvSpPr>
          <p:cNvPr id="11271" name="Rectangle 6"/>
          <p:cNvSpPr>
            <a:spLocks noChangeArrowheads="1"/>
          </p:cNvSpPr>
          <p:nvPr/>
        </p:nvSpPr>
        <p:spPr bwMode="auto">
          <a:xfrm>
            <a:off x="1524000" y="3429000"/>
            <a:ext cx="6219825" cy="708025"/>
          </a:xfrm>
          <a:prstGeom prst="rect">
            <a:avLst/>
          </a:prstGeom>
          <a:noFill/>
          <a:ln w="9525">
            <a:noFill/>
            <a:miter lim="800000"/>
            <a:headEnd/>
            <a:tailEnd/>
          </a:ln>
        </p:spPr>
        <p:txBody>
          <a:bodyPr wrap="none">
            <a:spAutoFit/>
          </a:bodyPr>
          <a:lstStyle/>
          <a:p>
            <a:r>
              <a:rPr lang="en-US" sz="4000">
                <a:solidFill>
                  <a:srgbClr val="00B0F0"/>
                </a:solidFill>
              </a:rPr>
              <a:t>SVT to machine interface  </a:t>
            </a:r>
          </a:p>
        </p:txBody>
      </p:sp>
      <p:sp>
        <p:nvSpPr>
          <p:cNvPr id="11272" name="Rectangle 7"/>
          <p:cNvSpPr>
            <a:spLocks noChangeArrowheads="1"/>
          </p:cNvSpPr>
          <p:nvPr/>
        </p:nvSpPr>
        <p:spPr bwMode="auto">
          <a:xfrm>
            <a:off x="152400" y="4572000"/>
            <a:ext cx="8534400" cy="1016000"/>
          </a:xfrm>
          <a:prstGeom prst="rect">
            <a:avLst/>
          </a:prstGeom>
          <a:noFill/>
          <a:ln w="9525">
            <a:noFill/>
            <a:miter lim="800000"/>
            <a:headEnd/>
            <a:tailEnd/>
          </a:ln>
        </p:spPr>
        <p:txBody>
          <a:bodyPr>
            <a:spAutoFit/>
          </a:bodyPr>
          <a:lstStyle/>
          <a:p>
            <a:pPr>
              <a:buFont typeface="Arial" charset="0"/>
              <a:buChar char="•"/>
            </a:pPr>
            <a:r>
              <a:rPr lang="en-US" sz="2000" dirty="0"/>
              <a:t>The beam pipe and the </a:t>
            </a:r>
            <a:r>
              <a:rPr lang="en-US" sz="2000" dirty="0" smtClean="0"/>
              <a:t>layer0 </a:t>
            </a:r>
            <a:r>
              <a:rPr lang="en-US" sz="2000" dirty="0"/>
              <a:t>are integrated. </a:t>
            </a:r>
          </a:p>
          <a:p>
            <a:pPr>
              <a:buFont typeface="Arial" charset="0"/>
              <a:buChar char="•"/>
            </a:pPr>
            <a:r>
              <a:rPr lang="en-US" sz="2000" dirty="0"/>
              <a:t>Engineering study allowing an easy maintenance </a:t>
            </a:r>
            <a:r>
              <a:rPr lang="en-US" sz="2000"/>
              <a:t>on </a:t>
            </a:r>
            <a:r>
              <a:rPr lang="en-US" sz="2000" smtClean="0"/>
              <a:t>layer0 </a:t>
            </a:r>
            <a:r>
              <a:rPr lang="en-US" sz="2000" dirty="0"/>
              <a:t>are required</a:t>
            </a:r>
            <a:r>
              <a:rPr lang="en-US" sz="2000" dirty="0" smtClean="0"/>
              <a:t>.</a:t>
            </a:r>
          </a:p>
          <a:p>
            <a:pPr>
              <a:buFont typeface="Arial" charset="0"/>
              <a:buChar char="•"/>
            </a:pPr>
            <a:r>
              <a:rPr lang="en-US" sz="2000" dirty="0" smtClean="0">
                <a:solidFill>
                  <a:srgbClr val="FF0000"/>
                </a:solidFill>
              </a:rPr>
              <a:t>General supporting strategy need to be developed.</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CE16EEA9-92EF-42BD-955E-0E50B8D654C3}" type="slidenum">
              <a:rPr lang="en-US" smtClean="0"/>
              <a:pPr/>
              <a:t>18</a:t>
            </a:fld>
            <a:endParaRPr lang="en-US" smtClean="0"/>
          </a:p>
        </p:txBody>
      </p:sp>
      <p:pic>
        <p:nvPicPr>
          <p:cNvPr id="2050" name="Picture 2"/>
          <p:cNvPicPr>
            <a:picLocks noChangeAspect="1" noChangeArrowheads="1"/>
          </p:cNvPicPr>
          <p:nvPr/>
        </p:nvPicPr>
        <p:blipFill>
          <a:blip r:embed="rId2" cstate="print"/>
          <a:srcRect/>
          <a:stretch>
            <a:fillRect/>
          </a:stretch>
        </p:blipFill>
        <p:spPr bwMode="auto">
          <a:xfrm>
            <a:off x="0" y="620688"/>
            <a:ext cx="8820471" cy="6239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CE16EEA9-92EF-42BD-955E-0E50B8D654C3}" type="slidenum">
              <a:rPr lang="en-US" smtClean="0"/>
              <a:pPr/>
              <a:t>19</a:t>
            </a:fld>
            <a:endParaRPr lang="en-US" smtClean="0"/>
          </a:p>
        </p:txBody>
      </p:sp>
      <p:pic>
        <p:nvPicPr>
          <p:cNvPr id="4" name="Picture 3" descr="l00.JPG"/>
          <p:cNvPicPr>
            <a:picLocks noChangeAspect="1"/>
          </p:cNvPicPr>
          <p:nvPr/>
        </p:nvPicPr>
        <p:blipFill>
          <a:blip r:embed="rId2" cstate="print"/>
          <a:stretch>
            <a:fillRect/>
          </a:stretch>
        </p:blipFill>
        <p:spPr>
          <a:xfrm>
            <a:off x="0" y="226710"/>
            <a:ext cx="9144000" cy="64045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04856" cy="720080"/>
          </a:xfrm>
        </p:spPr>
        <p:txBody>
          <a:bodyPr>
            <a:noAutofit/>
          </a:bodyPr>
          <a:lstStyle/>
          <a:p>
            <a:pPr>
              <a:lnSpc>
                <a:spcPct val="250000"/>
              </a:lnSpc>
            </a:pPr>
            <a:r>
              <a:rPr lang="en-US" sz="2800" dirty="0" smtClean="0"/>
              <a:t>Summary of the status of </a:t>
            </a:r>
            <a:r>
              <a:rPr lang="en-US" sz="2800" dirty="0" err="1" smtClean="0"/>
              <a:t>superB</a:t>
            </a:r>
            <a:r>
              <a:rPr lang="en-US" sz="2800" dirty="0" smtClean="0"/>
              <a:t> Integration</a:t>
            </a:r>
          </a:p>
        </p:txBody>
      </p:sp>
      <p:sp>
        <p:nvSpPr>
          <p:cNvPr id="4" name="Date Placeholder 3"/>
          <p:cNvSpPr>
            <a:spLocks noGrp="1"/>
          </p:cNvSpPr>
          <p:nvPr>
            <p:ph type="dt" sz="half" idx="10"/>
          </p:nvPr>
        </p:nvSpPr>
        <p:spPr/>
        <p:txBody>
          <a:bodyPr/>
          <a:lstStyle/>
          <a:p>
            <a:fld id="{A3FE1A0B-B334-4910-8204-BF1F34C912A6}" type="datetime3">
              <a:rPr lang="en-US" smtClean="0"/>
              <a:pPr/>
              <a:t>16 December 2011</a:t>
            </a:fld>
            <a:endParaRPr lang="en-US" dirty="0"/>
          </a:p>
        </p:txBody>
      </p:sp>
      <p:sp>
        <p:nvSpPr>
          <p:cNvPr id="5" name="TextBox 4"/>
          <p:cNvSpPr txBox="1"/>
          <p:nvPr/>
        </p:nvSpPr>
        <p:spPr>
          <a:xfrm>
            <a:off x="0" y="836712"/>
            <a:ext cx="9144000" cy="5493812"/>
          </a:xfrm>
          <a:prstGeom prst="rect">
            <a:avLst/>
          </a:prstGeom>
          <a:noFill/>
        </p:spPr>
        <p:txBody>
          <a:bodyPr wrap="square" rtlCol="0">
            <a:spAutoFit/>
          </a:bodyPr>
          <a:lstStyle/>
          <a:p>
            <a:r>
              <a:rPr lang="en-US" sz="2000" dirty="0" smtClean="0">
                <a:solidFill>
                  <a:srgbClr val="00B050"/>
                </a:solidFill>
              </a:rPr>
              <a:t>-</a:t>
            </a:r>
            <a:r>
              <a:rPr lang="en-US" sz="2700" dirty="0" smtClean="0">
                <a:solidFill>
                  <a:srgbClr val="00B050"/>
                </a:solidFill>
              </a:rPr>
              <a:t>We decided the architecture of the experimental area.</a:t>
            </a:r>
          </a:p>
          <a:p>
            <a:r>
              <a:rPr lang="en-US" sz="2700" dirty="0" smtClean="0">
                <a:solidFill>
                  <a:srgbClr val="00B050"/>
                </a:solidFill>
              </a:rPr>
              <a:t> The interaction region  must be independent from the assembly area. Most of activity are localized in the exp. area, like detector preparation, commissioning  etc.</a:t>
            </a:r>
          </a:p>
          <a:p>
            <a:r>
              <a:rPr lang="en-US" sz="2700" dirty="0" smtClean="0"/>
              <a:t>We would like to have the access to the experimental area directly from outside. We consider to have to two access ramps.</a:t>
            </a:r>
          </a:p>
          <a:p>
            <a:r>
              <a:rPr lang="en-US" sz="2700" dirty="0" smtClean="0"/>
              <a:t>Some implications:</a:t>
            </a:r>
          </a:p>
          <a:p>
            <a:pPr marL="342900" indent="-342900">
              <a:buAutoNum type="arabicParenR"/>
            </a:pPr>
            <a:r>
              <a:rPr lang="en-US" sz="2700" dirty="0" smtClean="0"/>
              <a:t>we have to move all detectors including some services from the assembly to interaction area. </a:t>
            </a:r>
          </a:p>
          <a:p>
            <a:pPr marL="342900" indent="-342900">
              <a:buAutoNum type="arabicParenR"/>
            </a:pPr>
            <a:r>
              <a:rPr lang="en-US" sz="2700" dirty="0" smtClean="0">
                <a:solidFill>
                  <a:srgbClr val="FFFF00"/>
                </a:solidFill>
              </a:rPr>
              <a:t>The SVT and the </a:t>
            </a:r>
            <a:r>
              <a:rPr lang="en-US" sz="2700" dirty="0" smtClean="0">
                <a:solidFill>
                  <a:srgbClr val="FFFF00"/>
                </a:solidFill>
              </a:rPr>
              <a:t>layer0  </a:t>
            </a:r>
            <a:r>
              <a:rPr lang="en-US" sz="2700" dirty="0" smtClean="0">
                <a:solidFill>
                  <a:srgbClr val="FFFF00"/>
                </a:solidFill>
              </a:rPr>
              <a:t>and beam pipe can be installed in interaction region.</a:t>
            </a:r>
          </a:p>
          <a:p>
            <a:pPr marL="342900" indent="-342900">
              <a:buAutoNum type="arabicParenR"/>
            </a:pPr>
            <a:r>
              <a:rPr lang="en-US" sz="2700" dirty="0" smtClean="0">
                <a:solidFill>
                  <a:srgbClr val="FFFF00"/>
                </a:solidFill>
              </a:rPr>
              <a:t>We need a structure supporting the MDI during the acceleration commissioning.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CE16EEA9-92EF-42BD-955E-0E50B8D654C3}" type="slidenum">
              <a:rPr lang="en-US" smtClean="0"/>
              <a:pPr/>
              <a:t>20</a:t>
            </a:fld>
            <a:endParaRPr lang="en-US" smtClean="0"/>
          </a:p>
        </p:txBody>
      </p:sp>
      <p:pic>
        <p:nvPicPr>
          <p:cNvPr id="5" name="Picture 4" descr="ass12.JPG"/>
          <p:cNvPicPr>
            <a:picLocks noChangeAspect="1"/>
          </p:cNvPicPr>
          <p:nvPr/>
        </p:nvPicPr>
        <p:blipFill>
          <a:blip r:embed="rId2" cstate="print"/>
          <a:stretch>
            <a:fillRect/>
          </a:stretch>
        </p:blipFill>
        <p:spPr>
          <a:xfrm>
            <a:off x="37451" y="0"/>
            <a:ext cx="9069098"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0E9C2812-B158-41D1-A012-17E67CB9AD82}" type="slidenum">
              <a:rPr lang="en-US" smtClean="0"/>
              <a:pPr/>
              <a:t>21</a:t>
            </a:fld>
            <a:endParaRPr lang="en-US" smtClean="0"/>
          </a:p>
        </p:txBody>
      </p:sp>
      <p:sp>
        <p:nvSpPr>
          <p:cNvPr id="12294" name="TextBox 18"/>
          <p:cNvSpPr txBox="1">
            <a:spLocks noChangeArrowheads="1"/>
          </p:cNvSpPr>
          <p:nvPr/>
        </p:nvSpPr>
        <p:spPr bwMode="auto">
          <a:xfrm>
            <a:off x="838200" y="228600"/>
            <a:ext cx="3095625" cy="369888"/>
          </a:xfrm>
          <a:prstGeom prst="rect">
            <a:avLst/>
          </a:prstGeom>
          <a:noFill/>
          <a:ln w="9525">
            <a:noFill/>
            <a:miter lim="800000"/>
            <a:headEnd/>
            <a:tailEnd/>
          </a:ln>
        </p:spPr>
        <p:txBody>
          <a:bodyPr wrap="none">
            <a:spAutoFit/>
          </a:bodyPr>
          <a:lstStyle/>
          <a:p>
            <a:r>
              <a:rPr lang="en-US"/>
              <a:t>From Filippo Bosi INFN Pisa</a:t>
            </a:r>
          </a:p>
        </p:txBody>
      </p:sp>
      <p:pic>
        <p:nvPicPr>
          <p:cNvPr id="9" name="Picture 8" descr="filippo1.JPG"/>
          <p:cNvPicPr>
            <a:picLocks noChangeAspect="1"/>
          </p:cNvPicPr>
          <p:nvPr/>
        </p:nvPicPr>
        <p:blipFill>
          <a:blip r:embed="rId2" cstate="print"/>
          <a:stretch>
            <a:fillRect/>
          </a:stretch>
        </p:blipFill>
        <p:spPr>
          <a:xfrm>
            <a:off x="66675" y="309562"/>
            <a:ext cx="9010650" cy="62388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quick1.JPG"/>
          <p:cNvPicPr>
            <a:picLocks noChangeAspect="1"/>
          </p:cNvPicPr>
          <p:nvPr/>
        </p:nvPicPr>
        <p:blipFill>
          <a:blip r:embed="rId2" cstate="print"/>
          <a:stretch>
            <a:fillRect/>
          </a:stretch>
        </p:blipFill>
        <p:spPr>
          <a:xfrm>
            <a:off x="0" y="17128"/>
            <a:ext cx="9144000" cy="68237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ck2.JPG"/>
          <p:cNvPicPr>
            <a:picLocks noChangeAspect="1"/>
          </p:cNvPicPr>
          <p:nvPr/>
        </p:nvPicPr>
        <p:blipFill>
          <a:blip r:embed="rId2" cstate="print"/>
          <a:stretch>
            <a:fillRect/>
          </a:stretch>
        </p:blipFill>
        <p:spPr>
          <a:xfrm>
            <a:off x="176212" y="300037"/>
            <a:ext cx="8791575" cy="62579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ick3.JPG"/>
          <p:cNvPicPr>
            <a:picLocks noChangeAspect="1"/>
          </p:cNvPicPr>
          <p:nvPr/>
        </p:nvPicPr>
        <p:blipFill>
          <a:blip r:embed="rId2" cstate="print"/>
          <a:stretch>
            <a:fillRect/>
          </a:stretch>
        </p:blipFill>
        <p:spPr>
          <a:xfrm>
            <a:off x="0" y="21354"/>
            <a:ext cx="9144000" cy="68152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ck4.JPG"/>
          <p:cNvPicPr>
            <a:picLocks noChangeAspect="1"/>
          </p:cNvPicPr>
          <p:nvPr/>
        </p:nvPicPr>
        <p:blipFill>
          <a:blip r:embed="rId2" cstate="print"/>
          <a:stretch>
            <a:fillRect/>
          </a:stretch>
        </p:blipFill>
        <p:spPr>
          <a:xfrm>
            <a:off x="52387" y="366712"/>
            <a:ext cx="9039225" cy="6124575"/>
          </a:xfrm>
          <a:prstGeom prst="rect">
            <a:avLst/>
          </a:prstGeom>
        </p:spPr>
      </p:pic>
      <p:cxnSp>
        <p:nvCxnSpPr>
          <p:cNvPr id="6" name="Straight Connector 5"/>
          <p:cNvCxnSpPr/>
          <p:nvPr/>
        </p:nvCxnSpPr>
        <p:spPr>
          <a:xfrm>
            <a:off x="5580112" y="1556792"/>
            <a:ext cx="144016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5580112" y="2060848"/>
            <a:ext cx="1440160"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251521" y="5229200"/>
            <a:ext cx="5328592" cy="1200329"/>
          </a:xfrm>
          <a:prstGeom prst="rect">
            <a:avLst/>
          </a:prstGeom>
          <a:noFill/>
        </p:spPr>
        <p:txBody>
          <a:bodyPr wrap="square" rtlCol="0">
            <a:spAutoFit/>
          </a:bodyPr>
          <a:lstStyle/>
          <a:p>
            <a:r>
              <a:rPr lang="en-US" dirty="0" smtClean="0"/>
              <a:t>Concerning about the quick demounting are:</a:t>
            </a:r>
          </a:p>
          <a:p>
            <a:r>
              <a:rPr lang="en-US" dirty="0" smtClean="0"/>
              <a:t>The extraction of the two magnet from one side</a:t>
            </a:r>
          </a:p>
          <a:p>
            <a:r>
              <a:rPr lang="en-US" dirty="0" smtClean="0"/>
              <a:t>Is possible having a long transfer line to compensate 3100mm of movement.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Some Results of the Questionnaire</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12/16/2011</a:t>
            </a:fld>
            <a:endParaRPr lang="en-US" dirty="0"/>
          </a:p>
        </p:txBody>
      </p:sp>
      <p:sp>
        <p:nvSpPr>
          <p:cNvPr id="6" name="TextBox 5"/>
          <p:cNvSpPr txBox="1"/>
          <p:nvPr/>
        </p:nvSpPr>
        <p:spPr>
          <a:xfrm>
            <a:off x="179512" y="1196752"/>
            <a:ext cx="8568952" cy="4247317"/>
          </a:xfrm>
          <a:prstGeom prst="rect">
            <a:avLst/>
          </a:prstGeom>
          <a:noFill/>
        </p:spPr>
        <p:txBody>
          <a:bodyPr wrap="square" rtlCol="0">
            <a:spAutoFit/>
          </a:bodyPr>
          <a:lstStyle/>
          <a:p>
            <a:r>
              <a:rPr lang="en-US" sz="2800" dirty="0" smtClean="0">
                <a:solidFill>
                  <a:srgbClr val="FF0000"/>
                </a:solidFill>
              </a:rPr>
              <a:t>IFR</a:t>
            </a:r>
          </a:p>
          <a:p>
            <a:r>
              <a:rPr lang="en-US" b="1" u="sng" dirty="0" smtClean="0"/>
              <a:t>Power dissipated  2200 W in the barrel 1800W for both </a:t>
            </a:r>
            <a:r>
              <a:rPr lang="en-US" b="1" u="sng" dirty="0" err="1" smtClean="0"/>
              <a:t>endcaps</a:t>
            </a:r>
            <a:r>
              <a:rPr lang="en-US" b="1" u="sng" dirty="0" smtClean="0"/>
              <a:t> must be verify</a:t>
            </a:r>
          </a:p>
          <a:p>
            <a:endParaRPr lang="en-US" b="1" u="sng" dirty="0" smtClean="0"/>
          </a:p>
          <a:p>
            <a:r>
              <a:rPr lang="en-US" b="1" dirty="0" smtClean="0"/>
              <a:t>2 CRATEs</a:t>
            </a:r>
            <a:r>
              <a:rPr lang="en-US" dirty="0" smtClean="0"/>
              <a:t> PER ENDCAP DOOR  </a:t>
            </a:r>
            <a:r>
              <a:rPr lang="en-US" sz="2400" dirty="0" smtClean="0">
                <a:sym typeface="Wingdings"/>
              </a:rPr>
              <a:t></a:t>
            </a:r>
            <a:r>
              <a:rPr lang="en-US" sz="2400" dirty="0" smtClean="0"/>
              <a:t>  </a:t>
            </a:r>
            <a:r>
              <a:rPr lang="en-US" dirty="0" smtClean="0"/>
              <a:t> </a:t>
            </a:r>
            <a:r>
              <a:rPr lang="en-US" b="1" dirty="0" smtClean="0"/>
              <a:t>8 CRATES</a:t>
            </a:r>
            <a:r>
              <a:rPr lang="en-US" dirty="0" smtClean="0"/>
              <a:t> IN TOTAL for the ENDCAP IFR</a:t>
            </a:r>
            <a:endParaRPr lang="it-IT" sz="2400" dirty="0" smtClean="0"/>
          </a:p>
          <a:p>
            <a:r>
              <a:rPr lang="en-US" b="1" dirty="0" smtClean="0"/>
              <a:t>1 CRATE</a:t>
            </a:r>
            <a:r>
              <a:rPr lang="en-US" dirty="0" smtClean="0"/>
              <a:t> PER BARREL CORNER </a:t>
            </a:r>
            <a:r>
              <a:rPr lang="en-US" sz="2400" dirty="0" smtClean="0">
                <a:sym typeface="Wingdings"/>
              </a:rPr>
              <a:t></a:t>
            </a:r>
            <a:r>
              <a:rPr lang="en-US" dirty="0" smtClean="0"/>
              <a:t> </a:t>
            </a:r>
            <a:r>
              <a:rPr lang="en-US" b="1" dirty="0" smtClean="0"/>
              <a:t>12 CRATES</a:t>
            </a:r>
            <a:r>
              <a:rPr lang="en-US" dirty="0" smtClean="0"/>
              <a:t> IN TOTAL for the BARREL IFR</a:t>
            </a:r>
          </a:p>
          <a:p>
            <a:r>
              <a:rPr lang="en-US" sz="2400" dirty="0" smtClean="0"/>
              <a:t>A proposed choice of crate standard is ATCA.</a:t>
            </a:r>
          </a:p>
          <a:p>
            <a:r>
              <a:rPr lang="en-US" sz="2400" dirty="0" smtClean="0"/>
              <a:t>The dimensions of an ATCA crate are: 449.5 x 531.9 x 383.1 mm (W x H x D)</a:t>
            </a:r>
          </a:p>
          <a:p>
            <a:r>
              <a:rPr lang="en-US" sz="2000" dirty="0" smtClean="0"/>
              <a:t>Length of such conduits should not be increased over about </a:t>
            </a:r>
            <a:r>
              <a:rPr lang="en-US" sz="2800" b="1" dirty="0" smtClean="0"/>
              <a:t>5m.</a:t>
            </a:r>
          </a:p>
          <a:p>
            <a:r>
              <a:rPr lang="en-US" sz="2000" dirty="0" smtClean="0"/>
              <a:t>Allowed cooling temperature variation+ / - 2 °C</a:t>
            </a:r>
          </a:p>
          <a:p>
            <a:r>
              <a:rPr lang="en-US" sz="2000" dirty="0" smtClean="0"/>
              <a:t>External power dissipated each crate have a power limited to 800Watt.</a:t>
            </a:r>
            <a:endParaRPr lang="it-IT" sz="2000"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Results of questionnaire </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12/16/2011</a:t>
            </a:fld>
            <a:endParaRPr lang="en-US" dirty="0"/>
          </a:p>
        </p:txBody>
      </p:sp>
      <p:pic>
        <p:nvPicPr>
          <p:cNvPr id="5" name="Picture 4"/>
          <p:cNvPicPr>
            <a:picLocks noChangeAspect="1" noChangeArrowheads="1"/>
          </p:cNvPicPr>
          <p:nvPr/>
        </p:nvPicPr>
        <p:blipFill>
          <a:blip r:embed="rId2" cstate="print"/>
          <a:srcRect/>
          <a:stretch>
            <a:fillRect/>
          </a:stretch>
        </p:blipFill>
        <p:spPr bwMode="auto">
          <a:xfrm>
            <a:off x="0" y="908720"/>
            <a:ext cx="6222943" cy="3384376"/>
          </a:xfrm>
          <a:prstGeom prst="rect">
            <a:avLst/>
          </a:prstGeom>
          <a:noFill/>
        </p:spPr>
      </p:pic>
      <p:sp>
        <p:nvSpPr>
          <p:cNvPr id="6" name="Cloud 5"/>
          <p:cNvSpPr/>
          <p:nvPr/>
        </p:nvSpPr>
        <p:spPr>
          <a:xfrm>
            <a:off x="3617829" y="5243470"/>
            <a:ext cx="1685926" cy="276227"/>
          </a:xfrm>
          <a:prstGeom prst="cloud">
            <a:avLst/>
          </a:prstGeom>
          <a:no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a:pPr algn="ctr"/>
            <a:r>
              <a:rPr lang="it-IT" sz="900" b="0" i="1">
                <a:ln>
                  <a:solidFill>
                    <a:sysClr val="windowText" lastClr="000000"/>
                  </a:solidFill>
                </a:ln>
                <a:solidFill>
                  <a:sysClr val="windowText" lastClr="000000"/>
                </a:solidFill>
                <a:latin typeface="Comic Sans MS" pitchFamily="66" charset="0"/>
              </a:rPr>
              <a:t>a.c.r.</a:t>
            </a:r>
            <a:r>
              <a:rPr lang="it-IT" sz="900" b="0" i="1" baseline="0">
                <a:ln>
                  <a:solidFill>
                    <a:sysClr val="windowText" lastClr="000000"/>
                  </a:solidFill>
                </a:ln>
                <a:solidFill>
                  <a:sysClr val="windowText" lastClr="000000"/>
                </a:solidFill>
                <a:latin typeface="Comic Sans MS" pitchFamily="66" charset="0"/>
              </a:rPr>
              <a:t> 2011-11-02</a:t>
            </a:r>
            <a:endParaRPr lang="it-IT" sz="900" b="0" i="1">
              <a:ln>
                <a:solidFill>
                  <a:sysClr val="windowText" lastClr="000000"/>
                </a:solidFill>
              </a:ln>
              <a:solidFill>
                <a:sysClr val="windowText" lastClr="000000"/>
              </a:solidFill>
              <a:latin typeface="Comic Sans MS" pitchFamily="66" charset="0"/>
            </a:endParaRPr>
          </a:p>
        </p:txBody>
      </p:sp>
      <p:sp>
        <p:nvSpPr>
          <p:cNvPr id="3074" name="AutoShape 2"/>
          <p:cNvSpPr>
            <a:spLocks/>
          </p:cNvSpPr>
          <p:nvPr/>
        </p:nvSpPr>
        <p:spPr bwMode="auto">
          <a:xfrm>
            <a:off x="3347864" y="1196752"/>
            <a:ext cx="1800200" cy="504056"/>
          </a:xfrm>
          <a:prstGeom prst="borderCallout1">
            <a:avLst>
              <a:gd name="adj1" fmla="val 96941"/>
              <a:gd name="adj2" fmla="val -855"/>
              <a:gd name="adj3" fmla="val 185031"/>
              <a:gd name="adj4" fmla="val 3003"/>
            </a:avLst>
          </a:prstGeom>
          <a:solidFill>
            <a:srgbClr val="FFFFFF"/>
          </a:solidFill>
          <a:ln w="31750">
            <a:solidFill>
              <a:srgbClr val="FFFF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3” x 5” cable conduits used for signal and power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flipH="1" flipV="1">
            <a:off x="4355976" y="1700808"/>
            <a:ext cx="216024" cy="504056"/>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flipV="1">
            <a:off x="899592" y="4077072"/>
            <a:ext cx="432048"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79512" y="4797152"/>
            <a:ext cx="2138727" cy="369332"/>
          </a:xfrm>
          <a:prstGeom prst="rect">
            <a:avLst/>
          </a:prstGeom>
          <a:noFill/>
        </p:spPr>
        <p:txBody>
          <a:bodyPr wrap="none" rtlCol="0">
            <a:spAutoFit/>
          </a:bodyPr>
          <a:lstStyle/>
          <a:p>
            <a:r>
              <a:rPr lang="en-US" dirty="0" smtClean="0"/>
              <a:t>Six  modules per end</a:t>
            </a:r>
            <a:endParaRPr lang="en-US" dirty="0"/>
          </a:p>
        </p:txBody>
      </p:sp>
      <p:pic>
        <p:nvPicPr>
          <p:cNvPr id="12" name="Picture 11" descr="ifr_crate.JPG"/>
          <p:cNvPicPr>
            <a:picLocks noChangeAspect="1"/>
          </p:cNvPicPr>
          <p:nvPr/>
        </p:nvPicPr>
        <p:blipFill>
          <a:blip r:embed="rId3" cstate="print"/>
          <a:stretch>
            <a:fillRect/>
          </a:stretch>
        </p:blipFill>
        <p:spPr>
          <a:xfrm>
            <a:off x="2267744" y="4725144"/>
            <a:ext cx="2670468" cy="1584176"/>
          </a:xfrm>
          <a:prstGeom prst="rect">
            <a:avLst/>
          </a:prstGeom>
        </p:spPr>
      </p:pic>
      <p:sp>
        <p:nvSpPr>
          <p:cNvPr id="14" name="Rectangle 13"/>
          <p:cNvSpPr/>
          <p:nvPr/>
        </p:nvSpPr>
        <p:spPr>
          <a:xfrm>
            <a:off x="4860032" y="5733256"/>
            <a:ext cx="2397131" cy="369332"/>
          </a:xfrm>
          <a:prstGeom prst="rect">
            <a:avLst/>
          </a:prstGeom>
        </p:spPr>
        <p:txBody>
          <a:bodyPr wrap="none">
            <a:spAutoFit/>
          </a:bodyPr>
          <a:lstStyle/>
          <a:p>
            <a:r>
              <a:rPr lang="en-US" dirty="0" smtClean="0"/>
              <a:t>Power Limited to 800W</a:t>
            </a:r>
            <a:endParaRPr lang="en-US" dirty="0"/>
          </a:p>
        </p:txBody>
      </p:sp>
      <p:pic>
        <p:nvPicPr>
          <p:cNvPr id="13" name="Picture 12"/>
          <p:cNvPicPr/>
          <p:nvPr/>
        </p:nvPicPr>
        <p:blipFill>
          <a:blip r:embed="rId4" cstate="print"/>
          <a:srcRect/>
          <a:stretch>
            <a:fillRect/>
          </a:stretch>
        </p:blipFill>
        <p:spPr bwMode="auto">
          <a:xfrm>
            <a:off x="5111552" y="2276872"/>
            <a:ext cx="4032448" cy="2880319"/>
          </a:xfrm>
          <a:prstGeom prst="rect">
            <a:avLst/>
          </a:prstGeom>
          <a:noFill/>
          <a:ln w="9525">
            <a:noFill/>
            <a:miter lim="800000"/>
            <a:headEnd/>
            <a:tailEnd/>
          </a:ln>
        </p:spPr>
      </p:pic>
      <p:sp>
        <p:nvSpPr>
          <p:cNvPr id="15" name="AutoShape 2"/>
          <p:cNvSpPr>
            <a:spLocks/>
          </p:cNvSpPr>
          <p:nvPr/>
        </p:nvSpPr>
        <p:spPr bwMode="auto">
          <a:xfrm>
            <a:off x="6804248" y="2060848"/>
            <a:ext cx="1537630" cy="756538"/>
          </a:xfrm>
          <a:prstGeom prst="accentCallout1">
            <a:avLst>
              <a:gd name="adj1" fmla="val 13333"/>
              <a:gd name="adj2" fmla="val -5519"/>
              <a:gd name="adj3" fmla="val 67185"/>
              <a:gd name="adj4" fmla="val -34023"/>
            </a:avLst>
          </a:prstGeom>
          <a:solidFill>
            <a:srgbClr val="FFFFFF"/>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copper cooling plates at the top forward sextant  of </a:t>
            </a:r>
            <a:r>
              <a:rPr kumimoji="0" lang="en-US" sz="1100" b="0" i="0" u="none" strike="noStrike" cap="none" normalizeH="0" baseline="0" dirty="0" err="1" smtClean="0">
                <a:ln>
                  <a:noFill/>
                </a:ln>
                <a:solidFill>
                  <a:schemeClr val="tx1"/>
                </a:solidFill>
                <a:effectLst/>
                <a:latin typeface="Calibri" pitchFamily="34" charset="0"/>
                <a:cs typeface="Arial" pitchFamily="34" charset="0"/>
              </a:rPr>
              <a:t>BaBar</a:t>
            </a:r>
            <a:endParaRPr kumimoji="0" lang="en-US" sz="11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Questionnaire </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12/16/2011</a:t>
            </a:fld>
            <a:endParaRPr lang="en-US" dirty="0"/>
          </a:p>
        </p:txBody>
      </p:sp>
      <p:pic>
        <p:nvPicPr>
          <p:cNvPr id="13" name="Picture 12"/>
          <p:cNvPicPr/>
          <p:nvPr/>
        </p:nvPicPr>
        <p:blipFill>
          <a:blip r:embed="rId2" cstate="print"/>
          <a:srcRect/>
          <a:stretch>
            <a:fillRect/>
          </a:stretch>
        </p:blipFill>
        <p:spPr bwMode="auto">
          <a:xfrm>
            <a:off x="2915816" y="0"/>
            <a:ext cx="3151929" cy="66903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747464"/>
          </a:xfrm>
        </p:spPr>
        <p:txBody>
          <a:bodyPr>
            <a:normAutofit/>
          </a:bodyPr>
          <a:lstStyle/>
          <a:p>
            <a:r>
              <a:rPr lang="en-US" sz="3600" dirty="0" smtClean="0"/>
              <a:t>Conclusions</a:t>
            </a:r>
            <a:endParaRPr lang="en-US" sz="3600" dirty="0"/>
          </a:p>
        </p:txBody>
      </p:sp>
      <p:sp>
        <p:nvSpPr>
          <p:cNvPr id="4" name="Date Placeholder 3"/>
          <p:cNvSpPr>
            <a:spLocks noGrp="1"/>
          </p:cNvSpPr>
          <p:nvPr>
            <p:ph type="dt" sz="half" idx="10"/>
          </p:nvPr>
        </p:nvSpPr>
        <p:spPr/>
        <p:txBody>
          <a:bodyPr/>
          <a:lstStyle/>
          <a:p>
            <a:fld id="{2C3A08F0-2A02-4A1A-B1D5-42CAFB5CE3D4}" type="datetime1">
              <a:rPr lang="en-US" smtClean="0"/>
              <a:pPr/>
              <a:t>12/16/2011</a:t>
            </a:fld>
            <a:endParaRPr lang="en-US" dirty="0"/>
          </a:p>
        </p:txBody>
      </p:sp>
      <p:sp>
        <p:nvSpPr>
          <p:cNvPr id="13" name="TextBox 12"/>
          <p:cNvSpPr txBox="1"/>
          <p:nvPr/>
        </p:nvSpPr>
        <p:spPr>
          <a:xfrm>
            <a:off x="323528" y="1052736"/>
            <a:ext cx="8424936" cy="5262979"/>
          </a:xfrm>
          <a:prstGeom prst="rect">
            <a:avLst/>
          </a:prstGeom>
          <a:noFill/>
        </p:spPr>
        <p:txBody>
          <a:bodyPr wrap="square" rtlCol="0">
            <a:spAutoFit/>
          </a:bodyPr>
          <a:lstStyle/>
          <a:p>
            <a:r>
              <a:rPr lang="en-US" dirty="0" smtClean="0"/>
              <a:t>- </a:t>
            </a:r>
            <a:r>
              <a:rPr lang="en-US" sz="2400" dirty="0" smtClean="0"/>
              <a:t>A detail floor plan of the experiential area will be possible when we will get all the information of services requirement from the </a:t>
            </a:r>
            <a:r>
              <a:rPr lang="en-US" sz="2400" b="1" dirty="0" smtClean="0"/>
              <a:t>detector</a:t>
            </a:r>
            <a:r>
              <a:rPr lang="en-US" sz="2400" dirty="0" smtClean="0"/>
              <a:t> and from the </a:t>
            </a:r>
            <a:r>
              <a:rPr lang="en-US" sz="2400" b="1" dirty="0" smtClean="0"/>
              <a:t>accelerator</a:t>
            </a:r>
            <a:r>
              <a:rPr lang="en-US" sz="2400" dirty="0" smtClean="0"/>
              <a:t>.</a:t>
            </a:r>
          </a:p>
          <a:p>
            <a:r>
              <a:rPr lang="en-US" sz="2400" dirty="0" smtClean="0"/>
              <a:t>We notice an improvement  in the </a:t>
            </a:r>
            <a:r>
              <a:rPr lang="en-US" sz="2400" dirty="0" err="1" smtClean="0"/>
              <a:t>SuperB</a:t>
            </a:r>
            <a:r>
              <a:rPr lang="en-US" sz="2400" dirty="0" smtClean="0"/>
              <a:t> detector design that must be followed by a check from the point of view of the services integration. Especially a special review must be made on SVT, MDI, Layer 00 integration.</a:t>
            </a:r>
          </a:p>
          <a:p>
            <a:r>
              <a:rPr lang="en-US" sz="2400" dirty="0" smtClean="0"/>
              <a:t>-Only the IFR provided the required information to be able to integrate the service on </a:t>
            </a:r>
            <a:r>
              <a:rPr lang="en-US" sz="2400" dirty="0" err="1" smtClean="0"/>
              <a:t>SuperB</a:t>
            </a:r>
            <a:r>
              <a:rPr lang="en-US" sz="2400" dirty="0" smtClean="0"/>
              <a:t>.</a:t>
            </a:r>
          </a:p>
          <a:p>
            <a:r>
              <a:rPr lang="en-US" sz="2400" dirty="0" smtClean="0"/>
              <a:t>-At this time we can make the distribution of the collected on Babar . (static data)</a:t>
            </a:r>
          </a:p>
          <a:p>
            <a:r>
              <a:rPr lang="en-US" sz="2400" dirty="0" smtClean="0"/>
              <a:t>-We look forward to receive  information  as the design progress. --We suggest to establish a procedure to exchange information in a </a:t>
            </a:r>
            <a:r>
              <a:rPr lang="en-US" sz="2400" smtClean="0"/>
              <a:t>efficient way.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04856" cy="720080"/>
          </a:xfrm>
        </p:spPr>
        <p:txBody>
          <a:bodyPr>
            <a:noAutofit/>
          </a:bodyPr>
          <a:lstStyle/>
          <a:p>
            <a:pPr>
              <a:lnSpc>
                <a:spcPct val="250000"/>
              </a:lnSpc>
            </a:pPr>
            <a:r>
              <a:rPr lang="en-US" sz="2800" dirty="0" smtClean="0"/>
              <a:t>Summary of the status of </a:t>
            </a:r>
            <a:r>
              <a:rPr lang="en-US" sz="2800" dirty="0" err="1" smtClean="0"/>
              <a:t>superB</a:t>
            </a:r>
            <a:r>
              <a:rPr lang="en-US" sz="2800" dirty="0" smtClean="0"/>
              <a:t> Integration</a:t>
            </a:r>
          </a:p>
        </p:txBody>
      </p:sp>
      <p:sp>
        <p:nvSpPr>
          <p:cNvPr id="4" name="Date Placeholder 3"/>
          <p:cNvSpPr>
            <a:spLocks noGrp="1"/>
          </p:cNvSpPr>
          <p:nvPr>
            <p:ph type="dt" sz="half" idx="10"/>
          </p:nvPr>
        </p:nvSpPr>
        <p:spPr/>
        <p:txBody>
          <a:bodyPr/>
          <a:lstStyle/>
          <a:p>
            <a:fld id="{A3FE1A0B-B334-4910-8204-BF1F34C912A6}" type="datetime3">
              <a:rPr lang="en-US" smtClean="0"/>
              <a:pPr/>
              <a:t>16 December 2011</a:t>
            </a:fld>
            <a:endParaRPr lang="en-US" dirty="0"/>
          </a:p>
        </p:txBody>
      </p:sp>
      <p:sp>
        <p:nvSpPr>
          <p:cNvPr id="5" name="TextBox 4"/>
          <p:cNvSpPr txBox="1"/>
          <p:nvPr/>
        </p:nvSpPr>
        <p:spPr>
          <a:xfrm>
            <a:off x="0" y="692696"/>
            <a:ext cx="9144000" cy="6001643"/>
          </a:xfrm>
          <a:prstGeom prst="rect">
            <a:avLst/>
          </a:prstGeom>
          <a:noFill/>
        </p:spPr>
        <p:txBody>
          <a:bodyPr wrap="square" rtlCol="0">
            <a:spAutoFit/>
          </a:bodyPr>
          <a:lstStyle/>
          <a:p>
            <a:r>
              <a:rPr lang="en-US" sz="2400" dirty="0" smtClean="0">
                <a:solidFill>
                  <a:schemeClr val="accent2"/>
                </a:solidFill>
              </a:rPr>
              <a:t>We need to have an interaction with the machine people to understand:  </a:t>
            </a:r>
          </a:p>
          <a:p>
            <a:r>
              <a:rPr lang="en-US" sz="2400" dirty="0" smtClean="0">
                <a:solidFill>
                  <a:schemeClr val="accent2"/>
                </a:solidFill>
              </a:rPr>
              <a:t>a)The machine equipment near to the detector.</a:t>
            </a:r>
          </a:p>
          <a:p>
            <a:r>
              <a:rPr lang="en-US" sz="2400" dirty="0" smtClean="0">
                <a:solidFill>
                  <a:schemeClr val="accent2"/>
                </a:solidFill>
              </a:rPr>
              <a:t>b)The position of the beam and tunnel respect to the ground level.</a:t>
            </a:r>
          </a:p>
          <a:p>
            <a:r>
              <a:rPr lang="en-US" sz="2400" dirty="0" smtClean="0">
                <a:solidFill>
                  <a:schemeClr val="accent2"/>
                </a:solidFill>
              </a:rPr>
              <a:t>c)The amount of required shielding between the interaction and the assembly area.</a:t>
            </a:r>
          </a:p>
          <a:p>
            <a:r>
              <a:rPr lang="en-US" sz="2400" dirty="0" smtClean="0">
                <a:solidFill>
                  <a:schemeClr val="accent2"/>
                </a:solidFill>
              </a:rPr>
              <a:t>d) Specification on the position and stability accuracy of the detector.</a:t>
            </a:r>
          </a:p>
          <a:p>
            <a:pPr marL="457200" indent="-457200"/>
            <a:r>
              <a:rPr lang="en-US" sz="2400" dirty="0" smtClean="0"/>
              <a:t>A better understanding of the detectors requirements in term of services, will add specification to the experimental area.</a:t>
            </a:r>
          </a:p>
          <a:p>
            <a:pPr marL="457200" indent="-457200"/>
            <a:r>
              <a:rPr lang="en-US" sz="2400" dirty="0" smtClean="0"/>
              <a:t>To gathering all the information we start circulating a questionnaire to all people involved of detector.</a:t>
            </a:r>
          </a:p>
          <a:p>
            <a:r>
              <a:rPr lang="en-US" sz="2400" dirty="0" smtClean="0"/>
              <a:t>Only the IFR detector answer to the questionnaire.</a:t>
            </a:r>
          </a:p>
          <a:p>
            <a:r>
              <a:rPr lang="en-US" sz="2400" dirty="0" smtClean="0"/>
              <a:t> This include also: </a:t>
            </a:r>
            <a:r>
              <a:rPr lang="en-US" sz="2400" dirty="0" smtClean="0">
                <a:solidFill>
                  <a:srgbClr val="FF0000"/>
                </a:solidFill>
              </a:rPr>
              <a:t>Describe other requirements that have an impact of the space available like auxiliary equipment, minimum space for accessibility, etc </a:t>
            </a:r>
            <a:endParaRPr lang="it-IT" sz="2400" dirty="0" smtClean="0">
              <a:solidFill>
                <a:srgbClr val="FF0000"/>
              </a:solidFill>
            </a:endParaRPr>
          </a:p>
          <a:p>
            <a:r>
              <a:rPr lang="en-US" sz="2400" dirty="0" smtClean="0">
                <a:solidFill>
                  <a:srgbClr val="FF0000"/>
                </a:solidFill>
              </a:rPr>
              <a:t>Describe other requirements that have an impact of the space available like space for the commissioning operations and assembly.  </a:t>
            </a:r>
            <a:endParaRPr lang="it-IT" sz="2400" dirty="0" smtClean="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all_front_view.JPG"/>
          <p:cNvPicPr>
            <a:picLocks noChangeAspect="1"/>
          </p:cNvPicPr>
          <p:nvPr/>
        </p:nvPicPr>
        <p:blipFill>
          <a:blip r:embed="rId2" cstate="print"/>
          <a:stretch>
            <a:fillRect/>
          </a:stretch>
        </p:blipFill>
        <p:spPr>
          <a:xfrm>
            <a:off x="0" y="476672"/>
            <a:ext cx="9144000" cy="2561617"/>
          </a:xfrm>
          <a:prstGeom prst="rect">
            <a:avLst/>
          </a:prstGeom>
        </p:spPr>
      </p:pic>
      <p:sp>
        <p:nvSpPr>
          <p:cNvPr id="4" name="Date Placeholder 3"/>
          <p:cNvSpPr>
            <a:spLocks noGrp="1"/>
          </p:cNvSpPr>
          <p:nvPr>
            <p:ph type="dt" sz="half" idx="10"/>
          </p:nvPr>
        </p:nvSpPr>
        <p:spPr/>
        <p:txBody>
          <a:bodyPr/>
          <a:lstStyle/>
          <a:p>
            <a:fld id="{D92A1E93-CB22-4B48-B101-E4FBDA1E36BC}" type="datetime1">
              <a:rPr lang="en-US" smtClean="0"/>
              <a:pPr/>
              <a:t>12/16/2011</a:t>
            </a:fld>
            <a:endParaRPr lang="en-US" dirty="0"/>
          </a:p>
        </p:txBody>
      </p:sp>
      <p:sp>
        <p:nvSpPr>
          <p:cNvPr id="10" name="Rectangle 9"/>
          <p:cNvSpPr/>
          <p:nvPr/>
        </p:nvSpPr>
        <p:spPr>
          <a:xfrm>
            <a:off x="1" y="0"/>
            <a:ext cx="8892480" cy="646331"/>
          </a:xfrm>
          <a:prstGeom prst="rect">
            <a:avLst/>
          </a:prstGeom>
        </p:spPr>
        <p:txBody>
          <a:bodyPr wrap="square">
            <a:spAutoFit/>
          </a:bodyPr>
          <a:lstStyle/>
          <a:p>
            <a:r>
              <a:rPr lang="en-US" dirty="0" err="1" smtClean="0"/>
              <a:t>SuperB</a:t>
            </a:r>
            <a:r>
              <a:rPr lang="en-US" dirty="0" smtClean="0"/>
              <a:t> Experimental hall dimension are derived by the previous experience still service need to be optimized in term of positioning and modularity.</a:t>
            </a:r>
            <a:endParaRPr lang="en-US" dirty="0"/>
          </a:p>
        </p:txBody>
      </p:sp>
      <p:cxnSp>
        <p:nvCxnSpPr>
          <p:cNvPr id="11" name="Straight Arrow Connector 10"/>
          <p:cNvCxnSpPr/>
          <p:nvPr/>
        </p:nvCxnSpPr>
        <p:spPr>
          <a:xfrm flipH="1">
            <a:off x="3923928" y="1052736"/>
            <a:ext cx="648072"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572000" y="692696"/>
            <a:ext cx="3670877" cy="923330"/>
          </a:xfrm>
          <a:prstGeom prst="rect">
            <a:avLst/>
          </a:prstGeom>
          <a:noFill/>
        </p:spPr>
        <p:txBody>
          <a:bodyPr wrap="none" rtlCol="0">
            <a:spAutoFit/>
          </a:bodyPr>
          <a:lstStyle/>
          <a:p>
            <a:r>
              <a:rPr lang="en-US" dirty="0" smtClean="0"/>
              <a:t>Shielding in its final position</a:t>
            </a:r>
          </a:p>
          <a:p>
            <a:r>
              <a:rPr lang="en-US" dirty="0" smtClean="0"/>
              <a:t>Which can be its position during acc. </a:t>
            </a:r>
          </a:p>
          <a:p>
            <a:r>
              <a:rPr lang="en-US" dirty="0" smtClean="0"/>
              <a:t>commissioning ?</a:t>
            </a:r>
            <a:endParaRPr lang="en-US" dirty="0"/>
          </a:p>
        </p:txBody>
      </p:sp>
      <p:pic>
        <p:nvPicPr>
          <p:cNvPr id="14" name="Picture 13" descr="Hall_top_view.JPG"/>
          <p:cNvPicPr>
            <a:picLocks noChangeAspect="1"/>
          </p:cNvPicPr>
          <p:nvPr/>
        </p:nvPicPr>
        <p:blipFill>
          <a:blip r:embed="rId3" cstate="print"/>
          <a:stretch>
            <a:fillRect/>
          </a:stretch>
        </p:blipFill>
        <p:spPr>
          <a:xfrm>
            <a:off x="0" y="3074000"/>
            <a:ext cx="9144000" cy="378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12/16/2011</a:t>
            </a:fld>
            <a:endParaRPr lang="en-US" dirty="0"/>
          </a:p>
        </p:txBody>
      </p:sp>
      <p:pic>
        <p:nvPicPr>
          <p:cNvPr id="7" name="Picture 6" descr="sala sperimentale ampliata.jpg"/>
          <p:cNvPicPr>
            <a:picLocks noChangeAspect="1"/>
          </p:cNvPicPr>
          <p:nvPr/>
        </p:nvPicPr>
        <p:blipFill>
          <a:blip r:embed="rId2" cstate="print"/>
          <a:stretch>
            <a:fillRect/>
          </a:stretch>
        </p:blipFill>
        <p:spPr>
          <a:xfrm>
            <a:off x="0" y="740265"/>
            <a:ext cx="9144000" cy="53774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2A1E93-CB22-4B48-B101-E4FBDA1E36BC}" type="datetime1">
              <a:rPr lang="en-US" smtClean="0"/>
              <a:pPr/>
              <a:t>12/16/2011</a:t>
            </a:fld>
            <a:endParaRPr lang="en-US" dirty="0"/>
          </a:p>
        </p:txBody>
      </p:sp>
      <p:sp>
        <p:nvSpPr>
          <p:cNvPr id="5" name="Rectangle 4"/>
          <p:cNvSpPr/>
          <p:nvPr/>
        </p:nvSpPr>
        <p:spPr>
          <a:xfrm>
            <a:off x="0" y="0"/>
            <a:ext cx="9144000" cy="6232475"/>
          </a:xfrm>
          <a:prstGeom prst="rect">
            <a:avLst/>
          </a:prstGeom>
        </p:spPr>
        <p:txBody>
          <a:bodyPr wrap="square">
            <a:spAutoFit/>
          </a:bodyPr>
          <a:lstStyle/>
          <a:p>
            <a:pPr>
              <a:buFont typeface="Arial" pitchFamily="34" charset="0"/>
              <a:buChar char="•"/>
            </a:pPr>
            <a:r>
              <a:rPr lang="en-US" sz="1900" dirty="0" smtClean="0"/>
              <a:t>General considerations on the experimental hall:</a:t>
            </a:r>
          </a:p>
          <a:p>
            <a:pPr>
              <a:buFont typeface="Arial" pitchFamily="34" charset="0"/>
              <a:buChar char="•"/>
            </a:pPr>
            <a:r>
              <a:rPr lang="en-US" sz="1900" dirty="0" smtClean="0"/>
              <a:t>The design actual Babar hall was  driven by an exiting building structure.                                                             Floor plan about 38mX22m.</a:t>
            </a:r>
          </a:p>
          <a:p>
            <a:pPr>
              <a:buFont typeface="Arial" pitchFamily="34" charset="0"/>
              <a:buChar char="•"/>
            </a:pPr>
            <a:r>
              <a:rPr lang="en-US" sz="1900" dirty="0" smtClean="0"/>
              <a:t>The actual space in the interaction area does not  allow an easy access to the detector for maintenances.</a:t>
            </a:r>
          </a:p>
          <a:p>
            <a:pPr>
              <a:buFont typeface="Arial" pitchFamily="34" charset="0"/>
              <a:buChar char="•"/>
            </a:pPr>
            <a:r>
              <a:rPr lang="en-US" sz="1900" dirty="0" smtClean="0"/>
              <a:t>The doors  can not clear complete the central part of the detector IFR.</a:t>
            </a:r>
          </a:p>
          <a:p>
            <a:pPr>
              <a:buFont typeface="Arial" pitchFamily="34" charset="0"/>
              <a:buChar char="•"/>
            </a:pPr>
            <a:r>
              <a:rPr lang="en-US" sz="1900" dirty="0" smtClean="0"/>
              <a:t>The new inner tracker + machine interface will require maybe more longitudinal space for extraction.</a:t>
            </a:r>
          </a:p>
          <a:p>
            <a:pPr>
              <a:buFont typeface="Arial" pitchFamily="34" charset="0"/>
              <a:buChar char="•"/>
            </a:pPr>
            <a:r>
              <a:rPr lang="en-US" sz="1900" dirty="0" smtClean="0"/>
              <a:t>The door sliding system must be redone. We have to include a central stops to protect the beam line and an large travel to clear IFR complete.</a:t>
            </a:r>
          </a:p>
          <a:p>
            <a:pPr>
              <a:buFont typeface="Arial" pitchFamily="34" charset="0"/>
              <a:buChar char="•"/>
            </a:pPr>
            <a:r>
              <a:rPr lang="en-US" sz="1900" dirty="0" smtClean="0"/>
              <a:t>The  position of the  beam axis respected to the floor should be 3.5 m + .5m + the increase of the steel size. </a:t>
            </a:r>
          </a:p>
          <a:p>
            <a:pPr>
              <a:buFont typeface="Arial" pitchFamily="34" charset="0"/>
              <a:buChar char="•"/>
            </a:pPr>
            <a:r>
              <a:rPr lang="en-US" sz="1900" dirty="0" smtClean="0"/>
              <a:t>The increase of high of the beam axis respects to the floor is going to facilitate the positioning of doors and service passages on the bottom.</a:t>
            </a:r>
          </a:p>
          <a:p>
            <a:pPr lvl="0">
              <a:buFont typeface="Arial" pitchFamily="34" charset="0"/>
              <a:buChar char="•"/>
            </a:pPr>
            <a:r>
              <a:rPr lang="en-US" sz="1900" dirty="0" smtClean="0"/>
              <a:t>The overhead crane hook high was 34.10’ ( 10.39meter).  It was not comfortable for assembly the detector. We need to increase up .5 meter or more.</a:t>
            </a:r>
          </a:p>
          <a:p>
            <a:pPr lvl="0">
              <a:buFont typeface="Arial" pitchFamily="34" charset="0"/>
              <a:buChar char="•"/>
            </a:pPr>
            <a:r>
              <a:rPr lang="en-US" sz="1900" dirty="0" smtClean="0"/>
              <a:t>The position of the compressors for the helium serving the Magnet were far away.</a:t>
            </a:r>
          </a:p>
          <a:p>
            <a:pPr lvl="0">
              <a:buFont typeface="Arial" pitchFamily="34" charset="0"/>
              <a:buChar char="•"/>
            </a:pPr>
            <a:r>
              <a:rPr lang="en-US" sz="1900" dirty="0" smtClean="0">
                <a:solidFill>
                  <a:srgbClr val="FF0000"/>
                </a:solidFill>
              </a:rPr>
              <a:t>This implied that the control of the helium level in the magnet was difficult and the power loss in the transfer line was 160 watt while the power consumption of magnet in only 40 watt. We provide a room closer to the </a:t>
            </a:r>
            <a:r>
              <a:rPr lang="en-US" sz="1900" dirty="0" err="1" smtClean="0">
                <a:solidFill>
                  <a:srgbClr val="FF0000"/>
                </a:solidFill>
              </a:rPr>
              <a:t>SuperB</a:t>
            </a:r>
            <a:r>
              <a:rPr lang="en-US" sz="1900" dirty="0" smtClean="0">
                <a:solidFill>
                  <a:srgbClr val="FF0000"/>
                </a:solidFill>
              </a:rPr>
              <a:t> detector with a independent access to overcame to  these problems. </a:t>
            </a:r>
            <a:endParaRPr lang="it-IT" sz="1900" dirty="0" smtClean="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Summary of status of </a:t>
            </a:r>
            <a:r>
              <a:rPr lang="en-US" sz="3400" dirty="0" err="1" smtClean="0"/>
              <a:t>SuperB</a:t>
            </a:r>
            <a:r>
              <a:rPr lang="en-US" sz="3400" dirty="0" smtClean="0"/>
              <a:t> integration</a:t>
            </a:r>
            <a:endParaRPr lang="en-US" sz="3400" dirty="0"/>
          </a:p>
        </p:txBody>
      </p:sp>
      <p:sp>
        <p:nvSpPr>
          <p:cNvPr id="6" name="TextBox 5"/>
          <p:cNvSpPr txBox="1"/>
          <p:nvPr/>
        </p:nvSpPr>
        <p:spPr>
          <a:xfrm>
            <a:off x="0" y="764704"/>
            <a:ext cx="9036496" cy="6555641"/>
          </a:xfrm>
          <a:prstGeom prst="rect">
            <a:avLst/>
          </a:prstGeom>
          <a:noFill/>
        </p:spPr>
        <p:txBody>
          <a:bodyPr wrap="square" rtlCol="0">
            <a:spAutoFit/>
          </a:bodyPr>
          <a:lstStyle/>
          <a:p>
            <a:pPr marL="457200" indent="-457200"/>
            <a:r>
              <a:rPr lang="en-US" sz="2200" dirty="0" smtClean="0">
                <a:solidFill>
                  <a:srgbClr val="00B050"/>
                </a:solidFill>
              </a:rPr>
              <a:t>We must have a converging  processes to technical solutions:</a:t>
            </a:r>
          </a:p>
          <a:p>
            <a:pPr marL="457200" indent="-457200"/>
            <a:r>
              <a:rPr lang="en-US" sz="2200" dirty="0" smtClean="0">
                <a:solidFill>
                  <a:srgbClr val="FF0000"/>
                </a:solidFill>
              </a:rPr>
              <a:t>IFR</a:t>
            </a:r>
            <a:r>
              <a:rPr lang="en-US" sz="2200" dirty="0" smtClean="0"/>
              <a:t> Mechanic which solution is going to take to increase the material ? It is going to increase the size? We have to check  the compatibly with the rest of detector.</a:t>
            </a:r>
          </a:p>
          <a:p>
            <a:pPr marL="457200" indent="-457200"/>
            <a:r>
              <a:rPr lang="en-US" sz="2200" dirty="0" smtClean="0">
                <a:solidFill>
                  <a:srgbClr val="FF0000"/>
                </a:solidFill>
              </a:rPr>
              <a:t>SM</a:t>
            </a:r>
            <a:r>
              <a:rPr lang="en-US" sz="2200" dirty="0" smtClean="0"/>
              <a:t> Superconducting magnet strategy to transport, to verify the performance (small Leak, restraining the cold mass and the shield).</a:t>
            </a:r>
          </a:p>
          <a:p>
            <a:pPr marL="457200" indent="-457200"/>
            <a:r>
              <a:rPr lang="en-US" sz="2200" dirty="0" smtClean="0">
                <a:solidFill>
                  <a:srgbClr val="FF0000"/>
                </a:solidFill>
              </a:rPr>
              <a:t>DIRC</a:t>
            </a:r>
            <a:r>
              <a:rPr lang="en-US" sz="2200" dirty="0" smtClean="0"/>
              <a:t>  The transportation on airplane will be possible ? we have concern on its mechanical integrity. </a:t>
            </a:r>
            <a:endParaRPr lang="en-US" sz="2200" dirty="0" smtClean="0">
              <a:solidFill>
                <a:srgbClr val="FF0000"/>
              </a:solidFill>
            </a:endParaRPr>
          </a:p>
          <a:p>
            <a:pPr marL="457200" indent="-457200"/>
            <a:r>
              <a:rPr lang="en-US" sz="2200" dirty="0" smtClean="0">
                <a:solidFill>
                  <a:srgbClr val="FF0000"/>
                </a:solidFill>
              </a:rPr>
              <a:t>FDIRC  </a:t>
            </a:r>
            <a:r>
              <a:rPr lang="en-US" sz="2200" dirty="0" smtClean="0"/>
              <a:t>Review the shielding for better access. </a:t>
            </a:r>
          </a:p>
          <a:p>
            <a:pPr marL="457200" indent="-457200"/>
            <a:r>
              <a:rPr lang="en-US" sz="2200" dirty="0" smtClean="0">
                <a:solidFill>
                  <a:srgbClr val="FF0000"/>
                </a:solidFill>
              </a:rPr>
              <a:t>EMC</a:t>
            </a:r>
            <a:r>
              <a:rPr lang="en-US" sz="2200" dirty="0" smtClean="0"/>
              <a:t> We must have a strategy to decided how to transport the EMC.</a:t>
            </a:r>
          </a:p>
          <a:p>
            <a:pPr marL="457200" indent="-457200"/>
            <a:r>
              <a:rPr lang="en-US" sz="2200" dirty="0" smtClean="0"/>
              <a:t> We have to start analyzing the mechanical structure to understand how strong it is. Furthermore we have to understand how has been maintained its integrity in time to be able to find the weak point and make the transport decision.</a:t>
            </a:r>
          </a:p>
          <a:p>
            <a:pPr marL="457200" indent="-457200"/>
            <a:r>
              <a:rPr lang="en-US" sz="2200" dirty="0" smtClean="0">
                <a:solidFill>
                  <a:srgbClr val="FF0000"/>
                </a:solidFill>
              </a:rPr>
              <a:t>DCH</a:t>
            </a:r>
            <a:r>
              <a:rPr lang="en-US" sz="2200" dirty="0" smtClean="0"/>
              <a:t> the design is in progress a drawing to verify the integration issues can be gathered. The actual drawing it is compatible with the assembly tooling ?</a:t>
            </a:r>
          </a:p>
          <a:p>
            <a:pPr marL="457200" indent="-457200"/>
            <a:r>
              <a:rPr lang="en-US" sz="2200" dirty="0" smtClean="0"/>
              <a:t>The supported attachment are implemented ? The electronic position and its size need to be verified.</a:t>
            </a:r>
          </a:p>
          <a:p>
            <a:pPr marL="457200" indent="-457200"/>
            <a:endParaRPr lang="en-US" sz="2400" dirty="0" smtClean="0"/>
          </a:p>
        </p:txBody>
      </p:sp>
      <p:sp>
        <p:nvSpPr>
          <p:cNvPr id="4" name="Date Placeholder 3"/>
          <p:cNvSpPr>
            <a:spLocks noGrp="1"/>
          </p:cNvSpPr>
          <p:nvPr>
            <p:ph type="dt" sz="half" idx="10"/>
          </p:nvPr>
        </p:nvSpPr>
        <p:spPr/>
        <p:txBody>
          <a:bodyPr/>
          <a:lstStyle/>
          <a:p>
            <a:fld id="{97831DBA-DCF4-43BB-9F36-948427DBB7C8}" type="datetime1">
              <a:rPr lang="en-US" smtClean="0"/>
              <a:pPr/>
              <a:t>12/16/2011</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568952" cy="747464"/>
          </a:xfrm>
        </p:spPr>
        <p:txBody>
          <a:bodyPr>
            <a:normAutofit/>
          </a:bodyPr>
          <a:lstStyle/>
          <a:p>
            <a:r>
              <a:rPr lang="en-US" sz="3400" dirty="0" smtClean="0"/>
              <a:t>Summary of status of </a:t>
            </a:r>
            <a:r>
              <a:rPr lang="en-US" sz="3400" dirty="0" err="1" smtClean="0"/>
              <a:t>SuperB</a:t>
            </a:r>
            <a:r>
              <a:rPr lang="en-US" sz="3400" dirty="0" smtClean="0"/>
              <a:t> integration</a:t>
            </a:r>
            <a:endParaRPr lang="en-US" sz="3400" dirty="0"/>
          </a:p>
        </p:txBody>
      </p:sp>
      <p:sp>
        <p:nvSpPr>
          <p:cNvPr id="6" name="TextBox 5"/>
          <p:cNvSpPr txBox="1"/>
          <p:nvPr/>
        </p:nvSpPr>
        <p:spPr>
          <a:xfrm>
            <a:off x="0" y="908720"/>
            <a:ext cx="9036496" cy="3416320"/>
          </a:xfrm>
          <a:prstGeom prst="rect">
            <a:avLst/>
          </a:prstGeom>
          <a:solidFill>
            <a:schemeClr val="bg1"/>
          </a:solidFill>
        </p:spPr>
        <p:txBody>
          <a:bodyPr wrap="square" rtlCol="0">
            <a:spAutoFit/>
          </a:bodyPr>
          <a:lstStyle/>
          <a:p>
            <a:pPr marL="457200" indent="-457200"/>
            <a:r>
              <a:rPr lang="en-US" sz="2400" dirty="0" smtClean="0">
                <a:solidFill>
                  <a:srgbClr val="FF0000"/>
                </a:solidFill>
              </a:rPr>
              <a:t>SVT</a:t>
            </a:r>
            <a:r>
              <a:rPr lang="en-US" sz="2400" dirty="0" smtClean="0"/>
              <a:t> Problems of integration with </a:t>
            </a:r>
            <a:r>
              <a:rPr lang="en-US" sz="2400" dirty="0" smtClean="0">
                <a:solidFill>
                  <a:srgbClr val="FF0000"/>
                </a:solidFill>
              </a:rPr>
              <a:t>MDI</a:t>
            </a:r>
            <a:r>
              <a:rPr lang="en-US" sz="2400" dirty="0" smtClean="0"/>
              <a:t> (This is integrated with the beam pipe), supporting, maintenance and service. Which it is the current idea ? (supporting everything from a structure connected to the ground ?</a:t>
            </a:r>
          </a:p>
          <a:p>
            <a:pPr marL="457200" indent="-457200"/>
            <a:r>
              <a:rPr lang="en-US" sz="2400" dirty="0" smtClean="0">
                <a:solidFill>
                  <a:srgbClr val="FF0000"/>
                </a:solidFill>
              </a:rPr>
              <a:t>Layer0</a:t>
            </a:r>
            <a:r>
              <a:rPr lang="en-US" sz="2400" dirty="0" smtClean="0"/>
              <a:t> </a:t>
            </a:r>
            <a:r>
              <a:rPr lang="en-US" sz="2400" dirty="0" smtClean="0"/>
              <a:t>it is integrate with the beam pipe.</a:t>
            </a:r>
          </a:p>
          <a:p>
            <a:pPr marL="457200" indent="-457200"/>
            <a:r>
              <a:rPr lang="en-US" sz="2400" dirty="0" smtClean="0"/>
              <a:t>The level of integration of SVT Layer </a:t>
            </a:r>
            <a:r>
              <a:rPr lang="en-US" sz="2400" dirty="0" smtClean="0"/>
              <a:t>0 </a:t>
            </a:r>
            <a:r>
              <a:rPr lang="en-US" sz="2400" dirty="0" smtClean="0"/>
              <a:t>and MDI due to a limited space available must be analyzed in detail in all phases (assembly , commissioning, maintenance, etc)</a:t>
            </a:r>
          </a:p>
          <a:p>
            <a:pPr marL="457200" indent="-457200"/>
            <a:r>
              <a:rPr lang="en-US" sz="2400" dirty="0" smtClean="0">
                <a:solidFill>
                  <a:srgbClr val="FF0000"/>
                </a:solidFill>
              </a:rPr>
              <a:t>Doors</a:t>
            </a:r>
            <a:r>
              <a:rPr lang="en-US" sz="2400" dirty="0" smtClean="0"/>
              <a:t> they should be remade or modified ?</a:t>
            </a:r>
          </a:p>
        </p:txBody>
      </p:sp>
      <p:sp>
        <p:nvSpPr>
          <p:cNvPr id="4" name="Date Placeholder 3"/>
          <p:cNvSpPr>
            <a:spLocks noGrp="1"/>
          </p:cNvSpPr>
          <p:nvPr>
            <p:ph type="dt" sz="half" idx="10"/>
          </p:nvPr>
        </p:nvSpPr>
        <p:spPr/>
        <p:txBody>
          <a:bodyPr/>
          <a:lstStyle/>
          <a:p>
            <a:fld id="{97831DBA-DCF4-43BB-9F36-948427DBB7C8}" type="datetime1">
              <a:rPr lang="en-US" smtClean="0"/>
              <a:pPr/>
              <a:t>12/16/2011</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dirty="0" smtClean="0"/>
              <a:t>15/12/2011</a:t>
            </a:r>
          </a:p>
        </p:txBody>
      </p:sp>
      <p:sp>
        <p:nvSpPr>
          <p:cNvPr id="4099" name="Footer Placeholder 4"/>
          <p:cNvSpPr>
            <a:spLocks noGrp="1"/>
          </p:cNvSpPr>
          <p:nvPr>
            <p:ph type="ftr" sz="quarter" idx="11"/>
          </p:nvPr>
        </p:nvSpPr>
        <p:spPr>
          <a:noFill/>
        </p:spPr>
        <p:txBody>
          <a:bodyPr/>
          <a:lstStyle/>
          <a:p>
            <a:r>
              <a:rPr lang="en-US" smtClean="0"/>
              <a:t>F. Raffaelli</a:t>
            </a:r>
          </a:p>
        </p:txBody>
      </p:sp>
      <p:sp>
        <p:nvSpPr>
          <p:cNvPr id="4100" name="Slide Number Placeholder 5"/>
          <p:cNvSpPr>
            <a:spLocks noGrp="1"/>
          </p:cNvSpPr>
          <p:nvPr>
            <p:ph type="sldNum" sz="quarter" idx="12"/>
          </p:nvPr>
        </p:nvSpPr>
        <p:spPr>
          <a:noFill/>
        </p:spPr>
        <p:txBody>
          <a:bodyPr/>
          <a:lstStyle/>
          <a:p>
            <a:fld id="{5BA426D0-4D0A-404F-9237-D2DC28031F7F}" type="slidenum">
              <a:rPr lang="en-US" smtClean="0"/>
              <a:pPr/>
              <a:t>9</a:t>
            </a:fld>
            <a:endParaRPr lang="en-US" smtClean="0"/>
          </a:p>
        </p:txBody>
      </p:sp>
      <p:sp>
        <p:nvSpPr>
          <p:cNvPr id="4101" name="Rectangle 3"/>
          <p:cNvSpPr>
            <a:spLocks noGrp="1" noChangeArrowheads="1"/>
          </p:cNvSpPr>
          <p:nvPr>
            <p:ph type="subTitle" idx="1"/>
          </p:nvPr>
        </p:nvSpPr>
        <p:spPr>
          <a:xfrm>
            <a:off x="152400" y="304800"/>
            <a:ext cx="8686800" cy="533400"/>
          </a:xfrm>
        </p:spPr>
        <p:txBody>
          <a:bodyPr>
            <a:normAutofit lnSpcReduction="10000"/>
          </a:bodyPr>
          <a:lstStyle/>
          <a:p>
            <a:pPr marL="514350" indent="-514350">
              <a:defRPr/>
            </a:pPr>
            <a:r>
              <a:rPr lang="en-US" dirty="0" smtClean="0">
                <a:solidFill>
                  <a:schemeClr val="tx2">
                    <a:lumMod val="50000"/>
                  </a:schemeClr>
                </a:solidFill>
              </a:rPr>
              <a:t>Review of the mechanical interfaces</a:t>
            </a:r>
            <a:endParaRPr lang="en-US" dirty="0">
              <a:solidFill>
                <a:schemeClr val="tx2">
                  <a:lumMod val="50000"/>
                </a:schemeClr>
              </a:solidFill>
            </a:endParaRPr>
          </a:p>
        </p:txBody>
      </p:sp>
      <p:sp>
        <p:nvSpPr>
          <p:cNvPr id="4102" name="TextBox 6"/>
          <p:cNvSpPr txBox="1">
            <a:spLocks noChangeArrowheads="1"/>
          </p:cNvSpPr>
          <p:nvPr/>
        </p:nvSpPr>
        <p:spPr bwMode="auto">
          <a:xfrm>
            <a:off x="228600" y="1066800"/>
            <a:ext cx="8763000" cy="4524315"/>
          </a:xfrm>
          <a:prstGeom prst="rect">
            <a:avLst/>
          </a:prstGeom>
          <a:noFill/>
          <a:ln w="9525">
            <a:noFill/>
            <a:miter lim="800000"/>
            <a:headEnd/>
            <a:tailEnd/>
          </a:ln>
        </p:spPr>
        <p:txBody>
          <a:bodyPr>
            <a:spAutoFit/>
          </a:bodyPr>
          <a:lstStyle/>
          <a:p>
            <a:pPr>
              <a:buFont typeface="Arial" charset="0"/>
              <a:buChar char="•"/>
            </a:pPr>
            <a:r>
              <a:rPr lang="en-US" sz="3200" dirty="0"/>
              <a:t>Coordinate reference system and survey are general issue for all parts.</a:t>
            </a:r>
          </a:p>
          <a:p>
            <a:endParaRPr lang="en-US" sz="3200" dirty="0"/>
          </a:p>
          <a:p>
            <a:pPr>
              <a:buFont typeface="Arial" charset="0"/>
              <a:buChar char="•"/>
            </a:pPr>
            <a:r>
              <a:rPr lang="en-US" sz="3200" dirty="0"/>
              <a:t>Whole detector.</a:t>
            </a:r>
          </a:p>
          <a:p>
            <a:pPr>
              <a:buFont typeface="Arial" charset="0"/>
              <a:buChar char="•"/>
            </a:pPr>
            <a:r>
              <a:rPr lang="en-US" sz="3200" dirty="0"/>
              <a:t>IRF versus superconducting solenoid.</a:t>
            </a:r>
          </a:p>
          <a:p>
            <a:pPr>
              <a:buFont typeface="Arial" charset="0"/>
              <a:buChar char="•"/>
            </a:pPr>
            <a:r>
              <a:rPr lang="en-US" sz="3200" dirty="0"/>
              <a:t>Super conducting solenoid to EMC.</a:t>
            </a:r>
          </a:p>
          <a:p>
            <a:pPr>
              <a:buFont typeface="Arial" charset="0"/>
              <a:buChar char="•"/>
            </a:pPr>
            <a:r>
              <a:rPr lang="en-US" sz="3200" dirty="0"/>
              <a:t>EMC to </a:t>
            </a:r>
            <a:r>
              <a:rPr lang="en-US" sz="3200" dirty="0" smtClean="0"/>
              <a:t>DIRC.</a:t>
            </a:r>
            <a:endParaRPr lang="en-US" sz="3200" dirty="0"/>
          </a:p>
          <a:p>
            <a:pPr>
              <a:buFont typeface="Arial" charset="0"/>
              <a:buChar char="•"/>
            </a:pPr>
            <a:r>
              <a:rPr lang="en-US" sz="3200" dirty="0"/>
              <a:t>DHC to </a:t>
            </a:r>
            <a:r>
              <a:rPr lang="en-US" sz="3200" dirty="0" smtClean="0"/>
              <a:t>SVT</a:t>
            </a:r>
          </a:p>
          <a:p>
            <a:pPr>
              <a:buFont typeface="Arial" charset="0"/>
              <a:buChar char="•"/>
            </a:pPr>
            <a:r>
              <a:rPr lang="en-US" sz="3200" dirty="0" smtClean="0"/>
              <a:t>SVT </a:t>
            </a:r>
            <a:r>
              <a:rPr lang="en-US" sz="3200" dirty="0"/>
              <a:t>to machine interface.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2747</TotalTime>
  <Words>1755</Words>
  <Application>Microsoft Office PowerPoint</Application>
  <PresentationFormat>On-screen Show (4:3)</PresentationFormat>
  <Paragraphs>163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SuperB Integration </vt:lpstr>
      <vt:lpstr>Summary of the status of superB Integration</vt:lpstr>
      <vt:lpstr>Summary of the status of superB Integration</vt:lpstr>
      <vt:lpstr>Slide 4</vt:lpstr>
      <vt:lpstr>Slide 5</vt:lpstr>
      <vt:lpstr>Slide 6</vt:lpstr>
      <vt:lpstr>Summary of status of SuperB integration</vt:lpstr>
      <vt:lpstr>Summary of status of SuperB integration</vt:lpstr>
      <vt:lpstr>Slide 9</vt:lpstr>
      <vt:lpstr>Slide 10</vt:lpstr>
      <vt:lpstr>Gaps measurements are critical for detector design.</vt:lpstr>
      <vt:lpstr>Survey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Some Results of the Questionnaire</vt:lpstr>
      <vt:lpstr>Results of questionnaire </vt:lpstr>
      <vt:lpstr>Questionnaire </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Experimental hall</dc:title>
  <dc:creator>Administrator</dc:creator>
  <cp:lastModifiedBy>Administrator</cp:lastModifiedBy>
  <cp:revision>262</cp:revision>
  <dcterms:created xsi:type="dcterms:W3CDTF">2011-07-06T22:48:32Z</dcterms:created>
  <dcterms:modified xsi:type="dcterms:W3CDTF">2011-12-16T09:40:36Z</dcterms:modified>
</cp:coreProperties>
</file>