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466" r:id="rId3"/>
    <p:sldId id="473" r:id="rId4"/>
    <p:sldId id="468" r:id="rId5"/>
    <p:sldId id="472" r:id="rId6"/>
    <p:sldId id="479" r:id="rId7"/>
    <p:sldId id="465" r:id="rId8"/>
    <p:sldId id="471" r:id="rId9"/>
    <p:sldId id="475" r:id="rId10"/>
    <p:sldId id="476" r:id="rId11"/>
    <p:sldId id="474" r:id="rId12"/>
    <p:sldId id="477" r:id="rId13"/>
    <p:sldId id="478" r:id="rId14"/>
    <p:sldId id="470" r:id="rId15"/>
  </p:sldIdLst>
  <p:sldSz cx="9144000" cy="6858000" type="overhead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9966"/>
    <a:srgbClr val="FF0066"/>
    <a:srgbClr val="CC00FF"/>
    <a:srgbClr val="FFFF00"/>
    <a:srgbClr val="CC00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91" autoAdjust="0"/>
  </p:normalViewPr>
  <p:slideViewPr>
    <p:cSldViewPr snapToGrid="0">
      <p:cViewPr varScale="1">
        <p:scale>
          <a:sx n="104" d="100"/>
          <a:sy n="104" d="100"/>
        </p:scale>
        <p:origin x="-1232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-6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5429985C-7692-444F-9500-9EC78960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2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9775"/>
            <a:ext cx="5026025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52975"/>
            <a:ext cx="49974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897FC265-36EB-2543-8645-87945A74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1219200"/>
            <a:ext cx="7740650" cy="114300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2590800"/>
            <a:ext cx="6334125" cy="17526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7848600" cy="457200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248400"/>
            <a:ext cx="563563" cy="3810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  <a:latin typeface="Arial Unicode MS" charset="0"/>
              </a:defRPr>
            </a:lvl1pPr>
          </a:lstStyle>
          <a:p>
            <a:pPr>
              <a:defRPr/>
            </a:pPr>
            <a:fld id="{92E8B5A7-CA4C-A14F-99A2-12363504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A53E2A-6DE4-464F-B3F6-10ECE7D1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11138"/>
            <a:ext cx="19812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138"/>
            <a:ext cx="57912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1B5109-D9B0-D947-B11B-48B67D9AC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FB3F-80C2-3241-8195-A43F1C3D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D54D-F061-AA42-B36B-8FFE51D40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70D4-FB33-EB4E-881D-0A707D453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5CF1-D057-7E44-B49E-F4A1E10E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6B7D-889C-F44B-A0CA-C1ECAE7E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24FF-7B4E-CB40-8E2F-3C01AADA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7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1DDA-904A-FF40-931E-6D1D34BE9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7E48-3C27-1342-BCE3-0F5B8B2F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BAA45-A160-2543-817A-58D15718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5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39FB-3407-3149-8B22-436BA97CE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AD1C-E4B9-8243-8D6F-4DE787BD6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B75B-0E2E-914D-A87B-A9A1754E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B02BB-BCAF-B541-B229-8115665B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743-9AA0-BB47-8615-06CF39F1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796E59-92E3-9F4D-BCEC-5B8EBE55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37C48-1B68-4D49-A8B9-2A8474D7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75D5D-04CC-CF47-B6E6-6EA6A378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450AD-D961-6844-B522-042ADF81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3EE49-AB71-1945-8C43-58E55745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://www.univ.trieste.it/" TargetMode="External"/><Relationship Id="rId14" Type="http://schemas.openxmlformats.org/officeDocument/2006/relationships/image" Target="../media/image1.png"/><Relationship Id="rId15" Type="http://schemas.openxmlformats.org/officeDocument/2006/relationships/hyperlink" Target="http://physics.units.it/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988" y="211138"/>
            <a:ext cx="7529512" cy="5722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9248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008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dirty="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0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00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65227-6A27-6540-B314-D07370E15F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38200" y="6324600"/>
            <a:ext cx="7467600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1" name="Picture 17" descr="UNIV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8700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INF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944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80E6983-3974-7D44-84F9-B6F2A5AC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con_scrit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907" y="320932"/>
            <a:ext cx="1778000" cy="1176215"/>
          </a:xfrm>
          <a:prstGeom prst="rect">
            <a:avLst/>
          </a:prstGeom>
        </p:spPr>
      </p:pic>
      <p:pic>
        <p:nvPicPr>
          <p:cNvPr id="9" name="Picture 8" descr="trieste.jp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122" y="28751"/>
            <a:ext cx="9105666" cy="68292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5E9B2-8B0E-0247-94D0-551295A2D30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605" y="1899561"/>
            <a:ext cx="7694612" cy="2486267"/>
          </a:xfrm>
          <a:ln>
            <a:noFill/>
          </a:ln>
        </p:spPr>
        <p:txBody>
          <a:bodyPr anchor="t" anchorCtr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0000FF"/>
                </a:solidFill>
                <a:cs typeface="+mj-cs"/>
              </a:rPr>
              <a:t>SuperB</a:t>
            </a:r>
            <a:r>
              <a:rPr lang="en-US" sz="3600" dirty="0" smtClean="0">
                <a:solidFill>
                  <a:srgbClr val="0000FF"/>
                </a:solidFill>
                <a:cs typeface="+mj-cs"/>
              </a:rPr>
              <a:t>  </a:t>
            </a:r>
            <a:r>
              <a:rPr lang="en-US" sz="3600" dirty="0" smtClean="0">
                <a:solidFill>
                  <a:srgbClr val="0000FF"/>
                </a:solidFill>
                <a:cs typeface="+mj-cs"/>
              </a:rPr>
              <a:t>SVT</a:t>
            </a:r>
            <a:br>
              <a:rPr lang="en-US" sz="3600" dirty="0" smtClean="0">
                <a:solidFill>
                  <a:srgbClr val="0000FF"/>
                </a:solidFill>
                <a:cs typeface="+mj-cs"/>
              </a:rPr>
            </a:br>
            <a:r>
              <a:rPr lang="en-US" sz="900" dirty="0" smtClean="0">
                <a:solidFill>
                  <a:srgbClr val="0000FF"/>
                </a:solidFill>
                <a:cs typeface="+mj-cs"/>
              </a:rPr>
              <a:t> </a:t>
            </a:r>
            <a:r>
              <a:rPr lang="en-US" sz="900" dirty="0" smtClean="0">
                <a:solidFill>
                  <a:srgbClr val="CC00CC"/>
                </a:solidFill>
                <a:cs typeface="+mj-cs"/>
              </a:rPr>
              <a:t/>
            </a:r>
            <a:br>
              <a:rPr lang="en-US" sz="900" dirty="0" smtClean="0">
                <a:solidFill>
                  <a:srgbClr val="CC00CC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Update on sensor and </a:t>
            </a:r>
            <a:r>
              <a:rPr lang="en-US" sz="3600" dirty="0" err="1">
                <a:solidFill>
                  <a:schemeClr val="tx1"/>
                </a:solidFill>
                <a:cs typeface="+mj-cs"/>
              </a:rPr>
              <a:t>fanout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cs typeface="+mj-cs"/>
              </a:rPr>
              <a:t>design in </a:t>
            </a:r>
            <a:r>
              <a:rPr lang="en-US" sz="3600" dirty="0">
                <a:solidFill>
                  <a:schemeClr val="tx1"/>
                </a:solidFill>
                <a:cs typeface="+mj-cs"/>
              </a:rPr>
              <a:t>Trieste</a:t>
            </a:r>
            <a:endParaRPr lang="en-US" sz="36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6740" y="4144498"/>
            <a:ext cx="7864144" cy="13076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</a:rPr>
              <a:t>Irina </a:t>
            </a:r>
            <a:r>
              <a:rPr lang="en-US" sz="2000" dirty="0" err="1" smtClean="0">
                <a:solidFill>
                  <a:srgbClr val="0000FF"/>
                </a:solidFill>
              </a:rPr>
              <a:t>Rashevskaya</a:t>
            </a:r>
            <a:r>
              <a:rPr lang="en-US" sz="2000" dirty="0" smtClean="0">
                <a:solidFill>
                  <a:srgbClr val="0000FF"/>
                </a:solidFill>
              </a:rPr>
              <a:t>, Lorenzo Vitale, </a:t>
            </a:r>
            <a:r>
              <a:rPr lang="en-US" sz="2000" dirty="0" smtClean="0">
                <a:solidFill>
                  <a:srgbClr val="0000FF"/>
                </a:solidFill>
              </a:rPr>
              <a:t>Carlo Stella, </a:t>
            </a:r>
            <a:r>
              <a:rPr lang="en-US" sz="2000" dirty="0" smtClean="0">
                <a:solidFill>
                  <a:srgbClr val="0000FF"/>
                </a:solidFill>
                <a:cs typeface="+mn-cs"/>
              </a:rPr>
              <a:t>Luciano Bosisio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  <a:cs typeface="+mn-cs"/>
              </a:rPr>
              <a:t>Erik </a:t>
            </a:r>
            <a:r>
              <a:rPr lang="en-US" sz="2000" dirty="0" err="1" smtClean="0">
                <a:solidFill>
                  <a:srgbClr val="0000FF"/>
                </a:solidFill>
                <a:cs typeface="+mn-cs"/>
              </a:rPr>
              <a:t>Vallazza</a:t>
            </a:r>
            <a:r>
              <a:rPr lang="en-US" sz="2000" dirty="0" smtClean="0">
                <a:solidFill>
                  <a:srgbClr val="0000FF"/>
                </a:solidFill>
                <a:cs typeface="+mn-cs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cs typeface="+mn-cs"/>
              </a:rPr>
              <a:t>Michela</a:t>
            </a:r>
            <a:r>
              <a:rPr lang="en-US" sz="20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cs typeface="+mn-cs"/>
              </a:rPr>
              <a:t>Prest</a:t>
            </a:r>
            <a:r>
              <a:rPr lang="en-US" sz="2000" dirty="0">
                <a:solidFill>
                  <a:srgbClr val="0000FF"/>
                </a:solidFill>
                <a:cs typeface="+mn-cs"/>
              </a:rPr>
              <a:t>*</a:t>
            </a:r>
            <a:endParaRPr lang="en-US" sz="2000" dirty="0" smtClean="0">
              <a:solidFill>
                <a:srgbClr val="0000FF"/>
              </a:solidFill>
              <a:cs typeface="+mn-cs"/>
            </a:endParaRPr>
          </a:p>
          <a:p>
            <a:pPr marL="0" indent="0" algn="ctr">
              <a:spcBef>
                <a:spcPts val="1032"/>
              </a:spcBef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cs typeface="+mn-cs"/>
              </a:rPr>
              <a:t>INFN</a:t>
            </a:r>
            <a:r>
              <a:rPr lang="en-US" sz="1800" dirty="0" smtClean="0">
                <a:solidFill>
                  <a:schemeClr val="tx1"/>
                </a:solidFill>
                <a:cs typeface="+mn-cs"/>
              </a:rPr>
              <a:t>-Trieste e Università di </a:t>
            </a:r>
            <a:r>
              <a:rPr lang="en-US" sz="1800" dirty="0" smtClean="0">
                <a:solidFill>
                  <a:schemeClr val="tx1"/>
                </a:solidFill>
                <a:cs typeface="+mn-cs"/>
              </a:rPr>
              <a:t>Trieste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cs typeface="+mn-cs"/>
              </a:rPr>
              <a:t>* INFN-Milano e Universit</a:t>
            </a:r>
            <a:r>
              <a:rPr lang="en-US" sz="1800" dirty="0" smtClean="0">
                <a:solidFill>
                  <a:schemeClr val="tx1"/>
                </a:solidFill>
                <a:cs typeface="+mn-cs"/>
              </a:rPr>
              <a:t>à </a:t>
            </a:r>
            <a:r>
              <a:rPr lang="en-US" sz="1800" dirty="0" err="1" smtClean="0">
                <a:solidFill>
                  <a:schemeClr val="tx1"/>
                </a:solidFill>
                <a:cs typeface="+mn-cs"/>
              </a:rPr>
              <a:t>dell’Insubria</a:t>
            </a:r>
            <a:endParaRPr lang="en-US" sz="1800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747" y="258224"/>
            <a:ext cx="1371600" cy="1290160"/>
          </a:xfrm>
          <a:prstGeom prst="rect">
            <a:avLst/>
          </a:prstGeom>
          <a:noFill/>
        </p:spPr>
      </p:pic>
      <p:pic>
        <p:nvPicPr>
          <p:cNvPr id="8" name="Picture 7" descr="intestazio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05" y="379722"/>
            <a:ext cx="1247838" cy="123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Next steps</a:t>
            </a:r>
            <a:endParaRPr lang="en-US" sz="2800" dirty="0" smtClean="0">
              <a:cs typeface="+mj-cs"/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42" y="761192"/>
            <a:ext cx="8578273" cy="562515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An evaluation of strip pitches and ganging/pairing schemes for the various layers is ongoing.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We plan to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measure the capacitance of different pairing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configuration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 on a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BaBar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Model II sensor.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final design should be based on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 realistic evaluation of S/N and spatial resolution, obtained through an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ad hoc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MC simulation of the detector response.</a:t>
            </a:r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5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cs typeface="+mj-cs"/>
              </a:rPr>
              <a:t>Fanout</a:t>
            </a:r>
            <a:r>
              <a:rPr lang="en-US" sz="2800" dirty="0" smtClean="0">
                <a:cs typeface="+mj-cs"/>
              </a:rPr>
              <a:t> prototyping </a:t>
            </a:r>
            <a:r>
              <a:rPr lang="en-US" sz="2800" dirty="0" smtClean="0">
                <a:cs typeface="+mj-cs"/>
              </a:rPr>
              <a:t>for </a:t>
            </a:r>
            <a:r>
              <a:rPr lang="en-US" sz="2800" dirty="0" smtClean="0">
                <a:cs typeface="+mj-cs"/>
              </a:rPr>
              <a:t>Layers 1-5</a:t>
            </a:r>
            <a:endParaRPr lang="en-US" sz="2800" dirty="0" smtClean="0">
              <a:cs typeface="+mj-cs"/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42" y="822247"/>
            <a:ext cx="8578273" cy="562515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plan is to produce the SVT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fanouts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at the CERN PCB workshop, with a similar technology as for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BaBar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, but with lower costs, higher turnaround, better yield. 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utomatic optical inspection (detecting opens and shorts) will be made by CERN before delivery. No electrical test is foreseen. 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A first sample has been fabricated using a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BaBar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layout, in order to check the technology.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 macro for the automatic layout generation of the new    Ly 4-5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fanouts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has been prepared.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Minimum trace pitch is ~ 40 µm, with minimum gap of 15 µm.</a:t>
            </a:r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2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7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90A0C-10BD-DF43-A242-AAB068A6625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7"/>
            <a:ext cx="7694612" cy="96152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cs typeface="+mj-cs"/>
              </a:rPr>
              <a:t>Sensors </a:t>
            </a:r>
            <a:r>
              <a:rPr lang="en-US" sz="2800" dirty="0" smtClean="0">
                <a:solidFill>
                  <a:srgbClr val="000000"/>
                </a:solidFill>
                <a:cs typeface="+mj-cs"/>
              </a:rPr>
              <a:t>fitting on</a:t>
            </a:r>
            <a:r>
              <a:rPr lang="en-US" sz="2800" dirty="0" smtClean="0">
                <a:cs typeface="+mj-cs"/>
              </a:rPr>
              <a:t> 150 mm </a:t>
            </a:r>
            <a:r>
              <a:rPr lang="en-US" sz="2800" dirty="0" smtClean="0">
                <a:solidFill>
                  <a:srgbClr val="000000"/>
                </a:solidFill>
                <a:cs typeface="+mj-cs"/>
              </a:rPr>
              <a:t>wafers</a:t>
            </a:r>
            <a:br>
              <a:rPr lang="en-US" sz="2800" dirty="0" smtClean="0">
                <a:solidFill>
                  <a:srgbClr val="000000"/>
                </a:solidFill>
                <a:cs typeface="+mj-cs"/>
              </a:rPr>
            </a:br>
            <a:r>
              <a:rPr lang="en-US" sz="2800" i="1" dirty="0" smtClean="0">
                <a:cs typeface="+mj-cs"/>
              </a:rPr>
              <a:t>Eigth different sensor models</a:t>
            </a:r>
            <a:br>
              <a:rPr lang="en-US" sz="2800" i="1" dirty="0" smtClean="0">
                <a:cs typeface="+mj-cs"/>
              </a:rPr>
            </a:br>
            <a:r>
              <a:rPr lang="en-US" sz="2800" dirty="0" smtClean="0">
                <a:solidFill>
                  <a:srgbClr val="000000"/>
                </a:solidFill>
                <a:cs typeface="+mj-cs"/>
              </a:rPr>
              <a:t/>
            </a:r>
            <a:br>
              <a:rPr lang="en-US" sz="2800" dirty="0" smtClean="0">
                <a:solidFill>
                  <a:srgbClr val="000000"/>
                </a:solidFill>
                <a:cs typeface="+mj-cs"/>
              </a:rPr>
            </a:br>
            <a:endParaRPr lang="en-US" sz="2800" dirty="0" smtClean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8" y="1245578"/>
            <a:ext cx="8976080" cy="422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847" y="4293361"/>
            <a:ext cx="6513496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 smtClean="0">
                <a:latin typeface="+mn-lt"/>
              </a:rPr>
              <a:t>Each barrel layer has its own dedicated sensor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even number </a:t>
            </a:r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f sensors in each ladder </a:t>
            </a:r>
          </a:p>
          <a:p>
            <a:pPr lvl="1" algn="l">
              <a:lnSpc>
                <a:spcPct val="120000"/>
              </a:lnSpc>
            </a:pPr>
            <a:r>
              <a:rPr lang="en-US" sz="1800" dirty="0" smtClean="0">
                <a:latin typeface="+mn-lt"/>
              </a:rPr>
              <a:t>(=&gt; symmetric forward/backward readout possible)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254 wafers (150 mm)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8 mask sets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4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Update on activities in Trieste</a:t>
            </a:r>
            <a:endParaRPr lang="en-US" sz="2800" dirty="0" smtClean="0">
              <a:cs typeface="+mj-cs"/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5545" y="898236"/>
            <a:ext cx="8578273" cy="51911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Microstrip Sensor design for Layers 1 - 5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</a:t>
            </a:r>
            <a:r>
              <a:rPr lang="en-US" dirty="0" smtClean="0">
                <a:latin typeface="Arial" charset="0"/>
                <a:ea typeface="ＭＳ Ｐゴシック" charset="0"/>
              </a:rPr>
              <a:t>efinition of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la</a:t>
            </a:r>
            <a:r>
              <a:rPr lang="en-US" dirty="0" smtClean="0">
                <a:latin typeface="Arial" charset="0"/>
                <a:ea typeface="ＭＳ Ｐゴシック" charset="0"/>
              </a:rPr>
              <a:t>dder composition, sensor models and dimensions, strip pitches</a:t>
            </a:r>
          </a:p>
          <a:p>
            <a:pPr lvl="1"/>
            <a:endParaRPr lang="en-US" sz="1800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z-side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Fanout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design for Layers 1 - 5 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Evaluation of strip connection schemes (ganging/pairing)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Definition of </a:t>
            </a:r>
            <a:r>
              <a:rPr lang="en-US" dirty="0" err="1" smtClean="0">
                <a:latin typeface="Arial" charset="0"/>
                <a:ea typeface="ＭＳ Ｐゴシック" charset="0"/>
              </a:rPr>
              <a:t>fanout</a:t>
            </a:r>
            <a:r>
              <a:rPr lang="en-US" dirty="0" smtClean="0">
                <a:latin typeface="Arial" charset="0"/>
                <a:ea typeface="ＭＳ Ｐゴシック" charset="0"/>
              </a:rPr>
              <a:t> technology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Preliminary fabrication tests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Not covered here: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Analysis of 2011 Beam-Test data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Evaluation </a:t>
            </a:r>
            <a:r>
              <a:rPr lang="en-US" dirty="0" smtClean="0">
                <a:latin typeface="Arial" charset="0"/>
                <a:ea typeface="ＭＳ Ｐゴシック" charset="0"/>
              </a:rPr>
              <a:t>of background from </a:t>
            </a:r>
            <a:r>
              <a:rPr lang="en-US" dirty="0" err="1" smtClean="0">
                <a:latin typeface="Arial" charset="0"/>
                <a:ea typeface="ＭＳ Ｐゴシック" charset="0"/>
              </a:rPr>
              <a:t>e</a:t>
            </a:r>
            <a:r>
              <a:rPr lang="en-US" baseline="30000" dirty="0" err="1" smtClean="0">
                <a:latin typeface="Arial" charset="0"/>
                <a:ea typeface="ＭＳ Ｐゴシック" charset="0"/>
              </a:rPr>
              <a:t>+</a:t>
            </a:r>
            <a:r>
              <a:rPr lang="en-US" dirty="0" err="1" smtClean="0">
                <a:latin typeface="Arial" charset="0"/>
                <a:ea typeface="ＭＳ Ｐゴシック" charset="0"/>
              </a:rPr>
              <a:t>e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-</a:t>
            </a:r>
            <a:r>
              <a:rPr lang="en-US" dirty="0" smtClean="0">
                <a:latin typeface="Arial" charset="0"/>
                <a:ea typeface="ＭＳ Ｐゴシック" charset="0"/>
              </a:rPr>
              <a:t> pairs (Carlo Stella)</a:t>
            </a: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3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Layer 1-5  -  Sensor </a:t>
            </a:r>
            <a:r>
              <a:rPr lang="en-US" sz="2800" dirty="0" smtClean="0">
                <a:cs typeface="+mj-cs"/>
              </a:rPr>
              <a:t>dimensions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5545" y="898236"/>
            <a:ext cx="8578273" cy="51911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We assume the layer dimensions given by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Filippo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the r-</a:t>
            </a:r>
            <a:r>
              <a:rPr lang="en-US" dirty="0" err="1" smtClean="0">
                <a:latin typeface="Arial" charset="0"/>
                <a:ea typeface="ＭＳ Ｐゴシック" charset="0"/>
              </a:rPr>
              <a:t>φ</a:t>
            </a:r>
            <a:r>
              <a:rPr lang="en-US" dirty="0" smtClean="0">
                <a:latin typeface="Arial" charset="0"/>
                <a:ea typeface="ＭＳ Ｐゴシック" charset="0"/>
              </a:rPr>
              <a:t> cross-section remains the same as in </a:t>
            </a:r>
            <a:r>
              <a:rPr lang="en-US" dirty="0" err="1" smtClean="0">
                <a:latin typeface="Arial" charset="0"/>
                <a:ea typeface="ＭＳ Ｐゴシック" charset="0"/>
              </a:rPr>
              <a:t>BaBar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</a:rPr>
              <a:t>length of the barrels is increased by a factor of ~1.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5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the wedge sensors retain the same size as in BaBar</a:t>
            </a:r>
          </a:p>
          <a:p>
            <a:pPr lvl="1"/>
            <a:endParaRPr lang="en-US" sz="1800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We minimize the number of sensors in each ladder, with the following constraints: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Arial" charset="0"/>
                <a:ea typeface="ＭＳ Ｐゴシック" charset="0"/>
              </a:rPr>
              <a:t>8 different sensor </a:t>
            </a:r>
            <a:r>
              <a:rPr lang="en-US" dirty="0" smtClean="0">
                <a:latin typeface="Arial" charset="0"/>
                <a:ea typeface="ＭＳ Ｐゴシック" charset="0"/>
              </a:rPr>
              <a:t>models, fitting within a 150 mm wafer (a dedicated sensor for each barrel ladder type, plus the wedge sensor)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Arial" charset="0"/>
                <a:ea typeface="ＭＳ Ｐゴシック" charset="0"/>
              </a:rPr>
              <a:t>Even number of sensors in each ladder, allowing symmetric forward-backward readout</a:t>
            </a:r>
            <a:endParaRPr lang="en-US" sz="1800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geometry table in the TDR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7" y="1380788"/>
            <a:ext cx="8660606" cy="3842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627" y="976153"/>
            <a:ext cx="825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Physical dimensions, number of strips and pitches for the nine </a:t>
            </a:r>
            <a:r>
              <a:rPr lang="en-US" sz="1600" dirty="0" smtClean="0">
                <a:latin typeface="+mn-lt"/>
              </a:rPr>
              <a:t>different </a:t>
            </a:r>
            <a:r>
              <a:rPr lang="en-US" sz="1600" dirty="0">
                <a:latin typeface="+mn-lt"/>
              </a:rPr>
              <a:t>sensor models.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193" y="5238517"/>
            <a:ext cx="7930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Active area is: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0.7 mm inside the physical sensor area in Ly 1 – 5 (300 µm thick)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0.6 </a:t>
            </a:r>
            <a:r>
              <a:rPr lang="en-US" sz="2000" dirty="0">
                <a:latin typeface="+mn-lt"/>
              </a:rPr>
              <a:t>mm inside the physical sensor area in Ly </a:t>
            </a:r>
            <a:r>
              <a:rPr lang="en-US" sz="2000" dirty="0" smtClean="0">
                <a:latin typeface="+mn-lt"/>
              </a:rPr>
              <a:t>0  (200 </a:t>
            </a:r>
            <a:r>
              <a:rPr lang="en-US" sz="2000" dirty="0">
                <a:latin typeface="+mn-lt"/>
              </a:rPr>
              <a:t>µm thick)</a:t>
            </a:r>
          </a:p>
          <a:p>
            <a:pPr marL="342900" indent="-342900" algn="l">
              <a:buFont typeface="Arial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40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geometry table in the TDR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4627" y="878465"/>
            <a:ext cx="82518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Number of the </a:t>
            </a:r>
            <a:r>
              <a:rPr lang="en-US" sz="1600" dirty="0" smtClean="0">
                <a:latin typeface="+mn-lt"/>
              </a:rPr>
              <a:t>different </a:t>
            </a:r>
            <a:r>
              <a:rPr lang="en-US" sz="1600" dirty="0">
                <a:latin typeface="+mn-lt"/>
              </a:rPr>
              <a:t>sensor types per module, and total required number of sensors,</a:t>
            </a:r>
          </a:p>
          <a:p>
            <a:pPr algn="l"/>
            <a:r>
              <a:rPr lang="en-US" sz="1600" dirty="0">
                <a:latin typeface="+mn-lt"/>
              </a:rPr>
              <a:t>including one spare module per module type (two for layer 0)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768" y="4676811"/>
            <a:ext cx="7661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For layers 1 – 5 :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Total sensor area  1.51 m</a:t>
            </a:r>
            <a:r>
              <a:rPr lang="en-US" sz="2000" baseline="30000" dirty="0" smtClean="0">
                <a:latin typeface="+mn-lt"/>
              </a:rPr>
              <a:t>2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Total number of sensors  300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Total number of wafers  254  (two wedge sensors can fit in a 150 mm wafer) </a:t>
            </a:r>
            <a:endParaRPr lang="en-US" sz="2000" dirty="0">
              <a:latin typeface="+mn-lt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87" y="1453108"/>
            <a:ext cx="7745530" cy="32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36CE67-1FD7-B248-9D61-7377804B817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8"/>
            <a:ext cx="7694612" cy="60541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T</a:t>
            </a:r>
            <a:r>
              <a:rPr lang="en-US" sz="2800" dirty="0" smtClean="0">
                <a:cs typeface="+mj-cs"/>
              </a:rPr>
              <a:t>hree options had been considered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779" y="3212237"/>
            <a:ext cx="7872467" cy="3074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The cost of the various options is difficult to evaluate.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We feel that the differences would not be large (± 15% ?).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Option (c) on 100 mm wafers is likely the most expensive, on 150 mm wafers the least expensive.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We think that we should favour the efficiency of testing and assembly, and the performance of the detector (minimize dead regions).</a:t>
            </a:r>
          </a:p>
          <a:p>
            <a:pPr marL="742950" lvl="1" indent="-285750" algn="l">
              <a:lnSpc>
                <a:spcPct val="120000"/>
              </a:lnSpc>
              <a:buFont typeface="Symbol" charset="0"/>
              <a:buChar char=""/>
            </a:pPr>
            <a:r>
              <a:rPr lang="en-US" sz="1800" dirty="0" smtClean="0">
                <a:latin typeface="+mn-lt"/>
              </a:rPr>
              <a:t>option </a:t>
            </a:r>
            <a:r>
              <a:rPr lang="en-US" sz="1800" dirty="0" smtClean="0">
                <a:latin typeface="+mn-lt"/>
              </a:rPr>
              <a:t>(a) is preferred, or option (b) if we require a symmetric forward/backward readout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The chosen solution is (b).s</a:t>
            </a:r>
            <a:endParaRPr lang="en-US"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5" y="1018344"/>
            <a:ext cx="82677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Sensor Suppliers</a:t>
            </a:r>
            <a:endParaRPr lang="en-US" sz="2800" dirty="0" smtClean="0">
              <a:cs typeface="+mj-cs"/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254" y="858880"/>
            <a:ext cx="8578273" cy="527103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Possible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suppliers of double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-sided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sensors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on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150 mm wafers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Micron 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200 µm and 300 µm thickness OK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5 mm minimum clearance from wafer edge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</a:rPr>
              <a:t>Sintef</a:t>
            </a:r>
            <a:r>
              <a:rPr lang="en-US" dirty="0">
                <a:latin typeface="Arial" charset="0"/>
                <a:ea typeface="ＭＳ Ｐゴシック" charset="0"/>
              </a:rPr>
              <a:t> 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300 </a:t>
            </a:r>
            <a:r>
              <a:rPr lang="en-US" dirty="0">
                <a:latin typeface="Arial" charset="0"/>
                <a:ea typeface="ＭＳ Ｐゴシック" charset="0"/>
              </a:rPr>
              <a:t>µm </a:t>
            </a:r>
            <a:r>
              <a:rPr lang="en-US" dirty="0" smtClean="0">
                <a:latin typeface="Arial" charset="0"/>
                <a:ea typeface="ＭＳ Ｐゴシック" charset="0"/>
              </a:rPr>
              <a:t>thickness only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8 </a:t>
            </a:r>
            <a:r>
              <a:rPr lang="en-US" dirty="0">
                <a:latin typeface="Arial" charset="0"/>
                <a:ea typeface="ＭＳ Ｐゴシック" charset="0"/>
              </a:rPr>
              <a:t>mm minimum clearance from wafer </a:t>
            </a:r>
            <a:r>
              <a:rPr lang="en-US" dirty="0" smtClean="0">
                <a:latin typeface="Arial" charset="0"/>
                <a:ea typeface="ＭＳ Ｐゴシック" charset="0"/>
              </a:rPr>
              <a:t>edge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Hamamatsu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320 µm </a:t>
            </a:r>
            <a:r>
              <a:rPr lang="en-US" dirty="0" smtClean="0">
                <a:latin typeface="Arial" charset="0"/>
                <a:ea typeface="ＭＳ Ｐゴシック" charset="0"/>
              </a:rPr>
              <a:t>minimum thickness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5 mm minimum clearance from wafer </a:t>
            </a:r>
            <a:r>
              <a:rPr lang="en-US" dirty="0" smtClean="0">
                <a:latin typeface="Arial" charset="0"/>
                <a:ea typeface="ＭＳ Ｐゴシック" charset="0"/>
              </a:rPr>
              <a:t>edge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</a:rPr>
              <a:t>CiS</a:t>
            </a:r>
            <a:r>
              <a:rPr lang="en-US" dirty="0" smtClean="0">
                <a:latin typeface="Arial" charset="0"/>
                <a:ea typeface="ＭＳ Ｐゴシック" charset="0"/>
              </a:rPr>
              <a:t>  </a:t>
            </a:r>
            <a:r>
              <a:rPr lang="en-US" dirty="0" smtClean="0">
                <a:latin typeface="Arial" charset="0"/>
                <a:ea typeface="ＭＳ Ｐゴシック" charset="0"/>
              </a:rPr>
              <a:t>(Erfurt, D)  </a:t>
            </a:r>
            <a:r>
              <a:rPr lang="en-US" dirty="0" smtClean="0">
                <a:latin typeface="Arial" charset="0"/>
                <a:ea typeface="ＭＳ Ｐゴシック" charset="0"/>
              </a:rPr>
              <a:t>presently only 100 mm, 150 mm </a:t>
            </a:r>
            <a:r>
              <a:rPr lang="en-US" dirty="0" smtClean="0">
                <a:latin typeface="Arial" charset="0"/>
                <a:ea typeface="ＭＳ Ｐゴシック" charset="0"/>
              </a:rPr>
              <a:t>within 2013 (?)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FBK-irst (</a:t>
            </a:r>
            <a:r>
              <a:rPr lang="en-US" dirty="0">
                <a:latin typeface="Arial" charset="0"/>
                <a:ea typeface="ＭＳ Ｐゴシック" charset="0"/>
              </a:rPr>
              <a:t>Trento) presently only 100 mm, 150 mm within </a:t>
            </a:r>
            <a:r>
              <a:rPr lang="en-US" dirty="0" smtClean="0">
                <a:latin typeface="Arial" charset="0"/>
                <a:ea typeface="ＭＳ Ｐゴシック" charset="0"/>
              </a:rPr>
              <a:t>2014 (?)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E2V (UK) is evaluating the possibility to fabricate DSSD.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6" y="2447174"/>
            <a:ext cx="7531100" cy="2781300"/>
          </a:xfrm>
          <a:prstGeom prst="rect">
            <a:avLst/>
          </a:prstGeom>
        </p:spPr>
      </p:pic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42" y="761192"/>
            <a:ext cx="8578273" cy="562515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Number of readout strips exceeds the available amplifier channels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=&gt;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at least a part of the readout channels must be connected to more than one strip.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In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BaBar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we choose to gang together two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far apart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strips:</a:t>
            </a:r>
          </a:p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In the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SuperB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SVT the increased length of the modules will  force us to gang together up to three strips in Ly 4 &amp; 5, with a further increase in capacitance and noise.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z-side readout: ganging of strips</a:t>
            </a:r>
            <a:endParaRPr lang="en-US" sz="28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146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42" y="761192"/>
            <a:ext cx="8578273" cy="5625158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At small theta 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angles (large incidence angles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)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track traverses several z-strips (up to 9 in the inner layers!) and the signal becomes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proportional to the strip pitch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This suggest to bond two or more </a:t>
            </a:r>
            <a:r>
              <a:rPr lang="en-US" sz="2200" i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adjacent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strips to a single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fanout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trace, effectively increasing the strip pitch and the signal into a readout channel, with only a modest increase in capacitance. </a:t>
            </a:r>
            <a:endParaRPr lang="en-US" sz="2200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This gives better S/N and efficiency at small theta angles compared to non-paired strips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improvement is more important when compared to ganging, for which the strip capacitance is proportional to the number of strips ganged together. Moreover, in the pairing scheme the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fanout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capacitance too is lower, because of the doubled trace pitch.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In addition, at small theta angles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pairing is not expected to have a significant impact on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spatial resolution. </a:t>
            </a:r>
            <a:endParaRPr lang="en-US" sz="2200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- 2nd SuperB Collaboration Meeting - Frascati - 14.12.2011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An alternative option: ‘pairing’ of strips</a:t>
            </a:r>
            <a:endParaRPr lang="en-US" sz="28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144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28075</TotalTime>
  <Words>1194</Words>
  <Application>Microsoft Macintosh PowerPoint</Application>
  <PresentationFormat>Overhead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Custom Design</vt:lpstr>
      <vt:lpstr>SuperB  SVT   Update on sensor and fanout design in Trieste</vt:lpstr>
      <vt:lpstr>Update on activities in Trieste</vt:lpstr>
      <vt:lpstr>Layer 1-5  -  Sensor dimensions</vt:lpstr>
      <vt:lpstr>Sensor geometry table in the TDR</vt:lpstr>
      <vt:lpstr>Sensor geometry table in the TDR</vt:lpstr>
      <vt:lpstr>Three options had been considered</vt:lpstr>
      <vt:lpstr>Sensor Suppliers</vt:lpstr>
      <vt:lpstr>z-side readout: ganging of strips</vt:lpstr>
      <vt:lpstr>An alternative option: ‘pairing’ of strips</vt:lpstr>
      <vt:lpstr>Next steps</vt:lpstr>
      <vt:lpstr>Fanout prototyping for Layers 1-5</vt:lpstr>
      <vt:lpstr>Backup Slides</vt:lpstr>
      <vt:lpstr>Sensors fitting on 150 mm wafers Eigth different sensor models  </vt:lpstr>
    </vt:vector>
  </TitlesOfParts>
  <Company>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I.N.F.N.</dc:creator>
  <cp:lastModifiedBy>Luciano Bosisio</cp:lastModifiedBy>
  <cp:revision>716</cp:revision>
  <cp:lastPrinted>1999-04-07T04:32:36Z</cp:lastPrinted>
  <dcterms:created xsi:type="dcterms:W3CDTF">1998-11-15T17:17:08Z</dcterms:created>
  <dcterms:modified xsi:type="dcterms:W3CDTF">2011-12-14T08:28:38Z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lanceri@trieste.infn.it</vt:lpwstr>
  </property>
  <property fmtid="{D5CDD505-2E9C-101B-9397-08002B2CF9AE}" pid="8" name="HomePage">
    <vt:lpwstr>http://www.ts.infn.it/experiments/babar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Documents\BaBar slides</vt:lpwstr>
  </property>
</Properties>
</file>