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7"/>
  </p:notesMasterIdLst>
  <p:sldIdLst>
    <p:sldId id="256" r:id="rId5"/>
    <p:sldId id="299" r:id="rId6"/>
    <p:sldId id="258" r:id="rId7"/>
    <p:sldId id="289" r:id="rId8"/>
    <p:sldId id="300" r:id="rId9"/>
    <p:sldId id="303" r:id="rId10"/>
    <p:sldId id="302" r:id="rId11"/>
    <p:sldId id="304" r:id="rId12"/>
    <p:sldId id="305" r:id="rId13"/>
    <p:sldId id="301" r:id="rId14"/>
    <p:sldId id="306" r:id="rId15"/>
    <p:sldId id="308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/>
    <p:restoredTop sz="94694"/>
  </p:normalViewPr>
  <p:slideViewPr>
    <p:cSldViewPr snapToGrid="0">
      <p:cViewPr varScale="1">
        <p:scale>
          <a:sx n="121" d="100"/>
          <a:sy n="121" d="100"/>
        </p:scale>
        <p:origin x="3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A19FA-41AE-4F2A-8228-3399FEB02D4B}" type="datetimeFigureOut">
              <a:rPr lang="it-IT" smtClean="0"/>
              <a:t>23/04/24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F2187-BD6B-4CD4-8DF4-F350925E52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72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3">
            <a:extLst>
              <a:ext uri="{FF2B5EF4-FFF2-40B4-BE49-F238E27FC236}">
                <a16:creationId xmlns:a16="http://schemas.microsoft.com/office/drawing/2014/main" id="{25F6244B-B1B3-416D-B88B-0FE1D1159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003"/>
          <a:stretch/>
        </p:blipFill>
        <p:spPr>
          <a:xfrm>
            <a:off x="0" y="1310759"/>
            <a:ext cx="12202758" cy="50386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D0686-F3B6-4B9D-A347-9CE02FFD1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3795445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DCE23-7D2E-4485-A8A3-6D0DC38C1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379544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0CEF-51FF-466C-8532-9EF423A4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040DB-8460-4471-A536-03EED8D2E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264DF-C80E-4A54-97BF-B28A94C1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7805BB2-49DE-4832-9EF2-DACA471C18B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8449" y="2106202"/>
            <a:ext cx="5712431" cy="3754848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6EDCB0A2-728A-49A8-AB77-143BA4F3D5D7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/>
              <a:t>Logo soggetto attuatore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A686CD-BC84-4E44-BDAF-161736E81F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5681663"/>
            <a:ext cx="3795444" cy="482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date</a:t>
            </a:r>
          </a:p>
        </p:txBody>
      </p:sp>
    </p:spTree>
    <p:extLst>
      <p:ext uri="{BB962C8B-B14F-4D97-AF65-F5344CB8AC3E}">
        <p14:creationId xmlns:p14="http://schemas.microsoft.com/office/powerpoint/2010/main" val="66852101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BC9C-2F86-4F3C-86FF-092C95A64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23F1F7-0749-4694-BE63-E403BDDD5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E3090-1E92-4CFB-9491-E0F88559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23/04/24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25BC3-9F27-484C-9378-EEFF57FBB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A28A-D94D-4C1E-9701-B2E9F89D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B0E018EA-3E2C-4221-8F2D-FEADDDF2C9FC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29768578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1B6E7A-AAE9-4771-A56C-9BFBA5E56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35635"/>
            <a:ext cx="2628900" cy="484132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B7342-37F0-452E-BA73-5C35A8EBE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35635"/>
            <a:ext cx="7734300" cy="484132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9D5CD-1CAE-47E9-9CA5-BEAB47994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23/04/24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C3418-3EDC-4379-99CA-291BB22DB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5C136-5125-40ED-9798-0847DBFB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335E7CDD-E29C-417A-9EB6-CD2357295E23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6466149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E6F965-22BB-5CB6-312C-62EDB105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40986D-B2E6-E64A-9F09-D13E9F372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F22038-E401-9B59-43A1-1AFFB7DF4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E968-9458-1846-8B1A-FEE51423D98D}" type="datetimeFigureOut">
              <a:rPr lang="it-IT" smtClean="0"/>
              <a:t>23/04/24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960FDE-D97A-7471-78F1-CE28AF30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7E22B4-7DF0-794F-F8A7-5684B7EAD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91736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3C25-57A7-422D-B6C7-C275549F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5"/>
            <a:ext cx="10515600" cy="54453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1D7BD-5B6C-4729-8C26-EC026881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6619"/>
            <a:ext cx="10515600" cy="368034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677E2-EEEB-4625-AFD0-BA41ADF9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23/04/24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DC0B7-3FBE-491C-8FE8-55BD53B9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3BC19-E814-447A-9737-03C21E84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8B6CE-46DE-458F-9FB7-666DF33C8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sub-title styles</a:t>
            </a:r>
            <a:endParaRPr lang="it-IT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54EC5F5D-65B5-432F-B6D3-1AFAA67DEF7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77897498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63CD4-4668-4FC6-9FA0-9C78C4342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23/04/24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80035-87ED-481F-BA20-EE60B0190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D36F7-444C-4BBE-9901-9D7D28950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D4B3F6-6C68-4448-9A54-C6BD041FE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4925602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7E8842-6CF4-4239-978C-24793C718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492560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595AC86-47A3-4B03-BA39-81256C7A369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335636"/>
            <a:ext cx="5257800" cy="4525414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A34C89DB-F94E-416B-B427-5896895C74C7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03844337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BA8B0-F68D-4A0D-8A24-8F78014D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6570B-BDA4-42C4-922B-A550CE793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26D08-C78C-4553-A117-1F0011D76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81DAE-08F7-4455-BD6C-BE39F64CE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23/04/24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D7E12-FA56-48FD-AA8A-F0F91A8E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5207B-2CAE-431E-B6E5-F19E2A9F5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98F001A2-F3A9-48F9-9076-4BED0F384D6A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22205352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DA399C-1B0C-440F-B657-67652B39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23/04/24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255F85-46AF-4BA1-AF87-BD384DE9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02AF58-9572-47BE-A27E-675094BA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70A749-EDF4-4F2E-B347-33EC26320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540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45C435-9F3C-40A6-BA2D-BD3831F5F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sub-title styles</a:t>
            </a:r>
            <a:endParaRPr lang="it-IT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523A13-DF16-439A-A901-D42A74C99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1548BF4-DA08-4F5A-BD58-1257B92A5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69B21D3C-ED42-40F8-9DE1-D9D7ADC643C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3409495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64FA8-0EC4-493B-8FF4-DB43442A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EABCFE-413D-4F1C-BAAC-CBBB0BF41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23/04/24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F461C-019F-49AF-A23C-B47D0FC8E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70EE3-9A44-439E-9280-9267337E5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D2282136-A6F6-4DE9-B674-70AB2DBAADA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89087089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F67D12-C271-44F1-A874-5C28BCD3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23/04/24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A6622-24D6-47F0-9FF2-EB2FC437D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51582-F7D0-499A-8765-179B26F4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FA1DE595-D9C3-453C-B639-599CEBA2F1AF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72398190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E764F-CF80-49B6-8E4B-C193335C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F6AB0-1695-409A-92AC-42B69DBF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1C334-8129-4545-8C84-46DA06B03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23/04/24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8F4DD-001E-4B6C-BAD4-62C2A6952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06F97-3F23-4DEE-B190-0481C297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C5567D-41FF-426C-86BB-85B0FAD82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F76D1A69-D327-43C4-90DC-9A69E27F3DAE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75611149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11955-3DB8-4C70-93FB-7A2C5F5D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B0AD8-6FDF-4622-85A4-51A8E967E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23/04/24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D2E99-DBA0-4970-ABF3-9596AA57D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DE91F-FFB0-4E6D-8AF8-6FBDBC0D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7F36783-77AA-4762-A0D4-79CAC3874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DBF051-2A17-4A20-A3FC-2B33FE5B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DC7008B9-D8E1-48AB-8B5F-71A812399F4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10849908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38A3F9A-B0DF-455D-9D22-F973C5829AD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352350"/>
            <a:ext cx="12192000" cy="520700"/>
          </a:xfrm>
          <a:prstGeom prst="rect">
            <a:avLst/>
          </a:prstGeom>
        </p:spPr>
      </p:pic>
      <p:pic>
        <p:nvPicPr>
          <p:cNvPr id="7" name="Immagine 21">
            <a:extLst>
              <a:ext uri="{FF2B5EF4-FFF2-40B4-BE49-F238E27FC236}">
                <a16:creationId xmlns:a16="http://schemas.microsoft.com/office/drawing/2014/main" id="{05C8ED0B-EDF3-4C3A-92D1-A4F9DD64EA1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-25841"/>
            <a:ext cx="12192000" cy="12192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A10E0-2D6B-4598-95E9-DAF7E200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6820F-9E8E-47CA-AD4E-6E99B9E0B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69399-BC99-4040-8272-2E03FED91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7EE08-80FA-4652-929B-097368378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Missione 4 • Istruzione e Ricerca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B07AC-22DD-4854-AF1C-98DD868E2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143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it-IT" sz="2800" b="1" kern="1200" dirty="0">
          <a:solidFill>
            <a:srgbClr val="B27F47"/>
          </a:solidFill>
          <a:latin typeface="Titillium Bd" pitchFamily="2" charset="77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600" kern="1200" dirty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www.einstein-telescope.it/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hyperlink" Target="Ganttfinale%20-%20Variazione%20aprile2024.xlsx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CC7D-5E06-47A8-A7BC-3298CBC83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370" y="1936201"/>
            <a:ext cx="5757730" cy="1471798"/>
          </a:xfrm>
        </p:spPr>
        <p:txBody>
          <a:bodyPr>
            <a:normAutofit/>
          </a:bodyPr>
          <a:lstStyle/>
          <a:p>
            <a:r>
              <a:rPr lang="it-IT" sz="4000" dirty="0"/>
              <a:t>Variazioni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F7673-4CDE-4739-943F-69412A824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370" y="3983831"/>
            <a:ext cx="3795445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b="1" dirty="0">
                <a:latin typeface="Titillium"/>
              </a:rPr>
              <a:t>Monique Bossi</a:t>
            </a:r>
          </a:p>
          <a:p>
            <a:r>
              <a:rPr lang="it-IT" dirty="0">
                <a:latin typeface="Titillium"/>
              </a:rPr>
              <a:t>ETIC Infrastructure manager</a:t>
            </a:r>
            <a:endParaRPr lang="it-IT" dirty="0"/>
          </a:p>
        </p:txBody>
      </p:sp>
      <p:pic>
        <p:nvPicPr>
          <p:cNvPr id="11" name="Segnaposto immagine 10">
            <a:extLst>
              <a:ext uri="{FF2B5EF4-FFF2-40B4-BE49-F238E27FC236}">
                <a16:creationId xmlns:a16="http://schemas.microsoft.com/office/drawing/2014/main" id="{9D100189-B420-6BE6-3392-F80642CC5398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6" r="11956"/>
          <a:stretch>
            <a:fillRect/>
          </a:stretch>
        </p:blipFill>
        <p:spPr/>
      </p:pic>
      <p:pic>
        <p:nvPicPr>
          <p:cNvPr id="21" name="Segnaposto contenuto 20" descr="Immagine che contiene schermata, testo, Elementi grafici, logo&#10;&#10;Descrizione generata automaticamente">
            <a:extLst>
              <a:ext uri="{FF2B5EF4-FFF2-40B4-BE49-F238E27FC236}">
                <a16:creationId xmlns:a16="http://schemas.microsoft.com/office/drawing/2014/main" id="{CD430D04-717B-B1D8-40FF-F8358A9A0E8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" y="6416158"/>
            <a:ext cx="965200" cy="482600"/>
          </a:xfrm>
        </p:spPr>
      </p:pic>
      <p:pic>
        <p:nvPicPr>
          <p:cNvPr id="7" name="Picture 94">
            <a:extLst>
              <a:ext uri="{FF2B5EF4-FFF2-40B4-BE49-F238E27FC236}">
                <a16:creationId xmlns:a16="http://schemas.microsoft.com/office/drawing/2014/main" id="{05C30C6A-833B-6FBD-2BAB-64AEB76F35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68" t="16759" r="2262" b="16242"/>
          <a:stretch/>
        </p:blipFill>
        <p:spPr bwMode="auto">
          <a:xfrm>
            <a:off x="9520148" y="19873"/>
            <a:ext cx="2433933" cy="979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422AAF1-1C02-1C02-9EC0-7639D5072C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1501" y="1335635"/>
            <a:ext cx="7318524" cy="5018598"/>
          </a:xfrm>
          <a:prstGeom prst="rect">
            <a:avLst/>
          </a:prstGeom>
        </p:spPr>
      </p:pic>
      <p:grpSp>
        <p:nvGrpSpPr>
          <p:cNvPr id="14" name="Gruppo 13">
            <a:extLst>
              <a:ext uri="{FF2B5EF4-FFF2-40B4-BE49-F238E27FC236}">
                <a16:creationId xmlns:a16="http://schemas.microsoft.com/office/drawing/2014/main" id="{C617E5BC-D82C-07A3-5E23-C76F5E1D5C7B}"/>
              </a:ext>
            </a:extLst>
          </p:cNvPr>
          <p:cNvGrpSpPr/>
          <p:nvPr/>
        </p:nvGrpSpPr>
        <p:grpSpPr>
          <a:xfrm>
            <a:off x="5606774" y="4345351"/>
            <a:ext cx="303415" cy="303520"/>
            <a:chOff x="2685010" y="3926271"/>
            <a:chExt cx="303415" cy="303520"/>
          </a:xfrm>
        </p:grpSpPr>
        <p:sp>
          <p:nvSpPr>
            <p:cNvPr id="15" name="Ovale 14">
              <a:extLst>
                <a:ext uri="{FF2B5EF4-FFF2-40B4-BE49-F238E27FC236}">
                  <a16:creationId xmlns:a16="http://schemas.microsoft.com/office/drawing/2014/main" id="{50DCAE88-2516-2E79-B709-13A75D403BC0}"/>
                </a:ext>
              </a:extLst>
            </p:cNvPr>
            <p:cNvSpPr/>
            <p:nvPr/>
          </p:nvSpPr>
          <p:spPr>
            <a:xfrm>
              <a:off x="2685010" y="3926271"/>
              <a:ext cx="303415" cy="30352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e 15">
              <a:extLst>
                <a:ext uri="{FF2B5EF4-FFF2-40B4-BE49-F238E27FC236}">
                  <a16:creationId xmlns:a16="http://schemas.microsoft.com/office/drawing/2014/main" id="{FA63C19F-032A-432D-B761-6DB9B47D37AD}"/>
                </a:ext>
              </a:extLst>
            </p:cNvPr>
            <p:cNvSpPr/>
            <p:nvPr/>
          </p:nvSpPr>
          <p:spPr>
            <a:xfrm>
              <a:off x="2731993" y="3971365"/>
              <a:ext cx="192741" cy="20394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vale 16">
              <a:extLst>
                <a:ext uri="{FF2B5EF4-FFF2-40B4-BE49-F238E27FC236}">
                  <a16:creationId xmlns:a16="http://schemas.microsoft.com/office/drawing/2014/main" id="{73650B30-07D3-9B4D-E173-4D707CB25916}"/>
                </a:ext>
              </a:extLst>
            </p:cNvPr>
            <p:cNvSpPr/>
            <p:nvPr/>
          </p:nvSpPr>
          <p:spPr>
            <a:xfrm>
              <a:off x="2780607" y="4021975"/>
              <a:ext cx="96982" cy="969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Fumetto 1 13">
            <a:extLst>
              <a:ext uri="{FF2B5EF4-FFF2-40B4-BE49-F238E27FC236}">
                <a16:creationId xmlns:a16="http://schemas.microsoft.com/office/drawing/2014/main" id="{62256971-C00A-52D3-476E-2A7206FDEE43}"/>
              </a:ext>
            </a:extLst>
          </p:cNvPr>
          <p:cNvSpPr/>
          <p:nvPr/>
        </p:nvSpPr>
        <p:spPr>
          <a:xfrm>
            <a:off x="6377064" y="3848100"/>
            <a:ext cx="2838948" cy="1643905"/>
          </a:xfrm>
          <a:prstGeom prst="wedgeRectCallout">
            <a:avLst>
              <a:gd name="adj1" fmla="val -69541"/>
              <a:gd name="adj2" fmla="val -10235"/>
            </a:avLst>
          </a:prstGeom>
          <a:solidFill>
            <a:srgbClr val="042A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1C86BD1C-2DC6-D6B8-687D-384D90A585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050" y="3886197"/>
            <a:ext cx="2840962" cy="159378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75E5D25-9572-F6ED-1DDB-5F07E8E230A3}"/>
              </a:ext>
            </a:extLst>
          </p:cNvPr>
          <p:cNvSpPr txBox="1"/>
          <p:nvPr/>
        </p:nvSpPr>
        <p:spPr>
          <a:xfrm>
            <a:off x="6062776" y="6416158"/>
            <a:ext cx="61028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600">
                <a:hlinkClick r:id="rId7"/>
              </a:rPr>
              <a:t>http://www.einstein-telescope.it</a:t>
            </a:r>
            <a:r>
              <a:rPr lang="it-IT" sz="16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6892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00D8DA-5B58-7EF8-13A5-5E5515E50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395" y="1321554"/>
            <a:ext cx="10515600" cy="780114"/>
          </a:xfrm>
        </p:spPr>
        <p:txBody>
          <a:bodyPr/>
          <a:lstStyle/>
          <a:p>
            <a:r>
              <a:rPr lang="it-IT" dirty="0"/>
              <a:t>Proroga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851450D-40F5-99E1-9CD1-2D101C5D3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10</a:t>
            </a:fld>
            <a:endParaRPr lang="it-IT"/>
          </a:p>
        </p:txBody>
      </p:sp>
      <p:sp>
        <p:nvSpPr>
          <p:cNvPr id="5" name="Segnaposto piè di pagina 8">
            <a:extLst>
              <a:ext uri="{FF2B5EF4-FFF2-40B4-BE49-F238E27FC236}">
                <a16:creationId xmlns:a16="http://schemas.microsoft.com/office/drawing/2014/main" id="{5D365E46-0F98-03EB-CED4-2A88B7739A19}"/>
              </a:ext>
            </a:extLst>
          </p:cNvPr>
          <p:cNvSpPr txBox="1">
            <a:spLocks/>
          </p:cNvSpPr>
          <p:nvPr/>
        </p:nvSpPr>
        <p:spPr>
          <a:xfrm>
            <a:off x="1439342" y="6381483"/>
            <a:ext cx="8640949" cy="476517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Einstein Telescope Infrastructure Consortium (ETIC - IR0000004)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PNRR MISSIONE 4, COMPONENTE 2, INVESTIMENTO 3.1</a:t>
            </a:r>
          </a:p>
        </p:txBody>
      </p:sp>
      <p:pic>
        <p:nvPicPr>
          <p:cNvPr id="6" name="Immagine 5" descr="Immagine che contiene testo, logo, schermata, Carattere&#10;&#10;Descrizione generata automaticamente">
            <a:extLst>
              <a:ext uri="{FF2B5EF4-FFF2-40B4-BE49-F238E27FC236}">
                <a16:creationId xmlns:a16="http://schemas.microsoft.com/office/drawing/2014/main" id="{6276DFD6-C397-2DBE-63E5-6835E056D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1" y="6391771"/>
            <a:ext cx="1027269" cy="513635"/>
          </a:xfrm>
          <a:prstGeom prst="rect">
            <a:avLst/>
          </a:prstGeom>
        </p:spPr>
      </p:pic>
      <p:pic>
        <p:nvPicPr>
          <p:cNvPr id="9" name="Immagine 8" descr="Immagine che contiene testo, Blu elettrico, Carattere, schermata&#10;&#10;Descrizione generata automaticamente">
            <a:extLst>
              <a:ext uri="{FF2B5EF4-FFF2-40B4-BE49-F238E27FC236}">
                <a16:creationId xmlns:a16="http://schemas.microsoft.com/office/drawing/2014/main" id="{68C2A846-55A4-9B2D-C6DC-15F1A329C6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6" t="28669" r="10783" b="21793"/>
          <a:stretch/>
        </p:blipFill>
        <p:spPr>
          <a:xfrm>
            <a:off x="2266616" y="4806379"/>
            <a:ext cx="7258006" cy="1215909"/>
          </a:xfrm>
          <a:prstGeom prst="rect">
            <a:avLst/>
          </a:prstGeom>
        </p:spPr>
      </p:pic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6E46B0E2-C7C7-109F-0E13-9D50C77B2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395" y="2059226"/>
            <a:ext cx="9056896" cy="37649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Cosa: Proroga di 6 mesi: dal 30.06.2025 al 31.12.2025</a:t>
            </a:r>
          </a:p>
          <a:p>
            <a:pPr marL="0" indent="0">
              <a:buNone/>
            </a:pPr>
            <a:r>
              <a:rPr lang="it-IT" dirty="0"/>
              <a:t>Come:</a:t>
            </a:r>
          </a:p>
          <a:p>
            <a:pPr lvl="1"/>
            <a:r>
              <a:rPr lang="it-IT" dirty="0"/>
              <a:t>Inserire il testo giustificativo della richiesta in GEA</a:t>
            </a:r>
          </a:p>
          <a:p>
            <a:pPr lvl="1"/>
            <a:r>
              <a:rPr lang="it-IT" dirty="0"/>
              <a:t>Inviare lo stesso via PEC allegando il Nuovo </a:t>
            </a:r>
            <a:r>
              <a:rPr lang="it-IT" dirty="0">
                <a:hlinkClick r:id="rId4"/>
              </a:rPr>
              <a:t>Gantt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Quando: 26 aprile</a:t>
            </a:r>
          </a:p>
        </p:txBody>
      </p:sp>
    </p:spTree>
    <p:extLst>
      <p:ext uri="{BB962C8B-B14F-4D97-AF65-F5344CB8AC3E}">
        <p14:creationId xmlns:p14="http://schemas.microsoft.com/office/powerpoint/2010/main" val="4130529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21397A-3338-DB54-2B3D-74EED1FE9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TO DO: variazioni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4AEF61-DAC0-475B-DBBC-926886401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700" y="2071922"/>
            <a:ext cx="6421582" cy="3885826"/>
          </a:xfrm>
        </p:spPr>
        <p:txBody>
          <a:bodyPr/>
          <a:lstStyle/>
          <a:p>
            <a:r>
              <a:rPr lang="it-IT" dirty="0">
                <a:solidFill>
                  <a:srgbClr val="C00000"/>
                </a:solidFill>
              </a:rPr>
              <a:t>Referenti</a:t>
            </a:r>
            <a:r>
              <a:rPr lang="it-IT" dirty="0"/>
              <a:t>: 13 maggio</a:t>
            </a:r>
          </a:p>
          <a:p>
            <a:pPr marL="0" indent="0">
              <a:buNone/>
            </a:pPr>
            <a:r>
              <a:rPr lang="it-IT" dirty="0"/>
              <a:t>Inviare su carta intestata la richiesta di variazione indicando sia il contatto da sostituire che il nuovo (nome, cognome e </a:t>
            </a:r>
            <a:r>
              <a:rPr lang="it-IT" dirty="0" err="1"/>
              <a:t>eMail</a:t>
            </a:r>
            <a:r>
              <a:rPr lang="it-IT" dirty="0"/>
              <a:t>)</a:t>
            </a:r>
          </a:p>
          <a:p>
            <a:r>
              <a:rPr lang="it-IT" dirty="0">
                <a:solidFill>
                  <a:srgbClr val="C00000"/>
                </a:solidFill>
              </a:rPr>
              <a:t>Budget</a:t>
            </a:r>
            <a:r>
              <a:rPr lang="it-IT" dirty="0"/>
              <a:t>: 13 maggio</a:t>
            </a:r>
          </a:p>
          <a:p>
            <a:pPr marL="0" indent="0">
              <a:buNone/>
            </a:pPr>
            <a:r>
              <a:rPr lang="it-IT" dirty="0"/>
              <a:t>Inviare tramite mail il </a:t>
            </a:r>
            <a:r>
              <a:rPr lang="it-IT" dirty="0" err="1"/>
              <a:t>form</a:t>
            </a:r>
            <a:r>
              <a:rPr lang="it-IT" dirty="0"/>
              <a:t> compilato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528036A-5C19-1ACE-4BA0-EDED5290B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11</a:t>
            </a:fld>
            <a:endParaRPr lang="it-IT"/>
          </a:p>
        </p:txBody>
      </p:sp>
      <p:pic>
        <p:nvPicPr>
          <p:cNvPr id="6" name="Immagine 5" descr="Immagine che contiene testo, schermata, numero, Parallelo&#10;&#10;Descrizione generata automaticamente">
            <a:extLst>
              <a:ext uri="{FF2B5EF4-FFF2-40B4-BE49-F238E27FC236}">
                <a16:creationId xmlns:a16="http://schemas.microsoft.com/office/drawing/2014/main" id="{941DCE36-4441-55A6-AAF6-F8D0A6AB1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991" y="1725693"/>
            <a:ext cx="4157518" cy="4232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5010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490BCA1-59F2-57A9-C489-B936B67F9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12</a:t>
            </a:fld>
            <a:endParaRPr lang="it-IT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F14D26A8-537C-6B79-441D-3204953A3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324" y="3122395"/>
            <a:ext cx="10515600" cy="780114"/>
          </a:xfrm>
        </p:spPr>
        <p:txBody>
          <a:bodyPr>
            <a:normAutofit fontScale="90000"/>
          </a:bodyPr>
          <a:lstStyle/>
          <a:p>
            <a:r>
              <a:rPr lang="it-IT" dirty="0"/>
              <a:t>Domande, dubbi, perplessità?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34849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D2177F-8293-5B2E-26E0-46A3CF3E4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4080641" cy="780114"/>
          </a:xfrm>
        </p:spPr>
        <p:txBody>
          <a:bodyPr/>
          <a:lstStyle/>
          <a:p>
            <a:r>
              <a:rPr lang="it-IT" dirty="0"/>
              <a:t>Variazioni approvate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1CFF81-BD4F-7A26-F609-6CB8F0C61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7084"/>
            <a:ext cx="8323427" cy="1936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Le richieste di variazioni del 2023 sono state di natura:</a:t>
            </a:r>
          </a:p>
          <a:p>
            <a:r>
              <a:rPr lang="it-IT" sz="2400" dirty="0"/>
              <a:t>Straordinaria: budget</a:t>
            </a:r>
          </a:p>
          <a:p>
            <a:r>
              <a:rPr lang="it-IT" sz="2400" dirty="0"/>
              <a:t>Ordinaria: tempistica task e Deliverable (M1-12)</a:t>
            </a:r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03E9559-E4D5-8F9C-9674-1308FE4FE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2</a:t>
            </a:fld>
            <a:endParaRPr lang="it-IT"/>
          </a:p>
        </p:txBody>
      </p:sp>
      <p:sp>
        <p:nvSpPr>
          <p:cNvPr id="5" name="Segnaposto piè di pagina 8">
            <a:extLst>
              <a:ext uri="{FF2B5EF4-FFF2-40B4-BE49-F238E27FC236}">
                <a16:creationId xmlns:a16="http://schemas.microsoft.com/office/drawing/2014/main" id="{6E49F0AE-32C1-E998-1FAE-8C40F81738EC}"/>
              </a:ext>
            </a:extLst>
          </p:cNvPr>
          <p:cNvSpPr txBox="1">
            <a:spLocks/>
          </p:cNvSpPr>
          <p:nvPr/>
        </p:nvSpPr>
        <p:spPr>
          <a:xfrm>
            <a:off x="1439342" y="6381483"/>
            <a:ext cx="8640949" cy="476517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Einstein Telescope Infrastructure Consortium (ETIC - IR0000004)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PNRR MISSIONE 4, COMPONENTE 2, INVESTIMENTO 3.1</a:t>
            </a:r>
          </a:p>
        </p:txBody>
      </p:sp>
      <p:pic>
        <p:nvPicPr>
          <p:cNvPr id="6" name="Immagine 5" descr="Immagine che contiene testo, logo, schermata, Carattere&#10;&#10;Descrizione generata automaticamente">
            <a:extLst>
              <a:ext uri="{FF2B5EF4-FFF2-40B4-BE49-F238E27FC236}">
                <a16:creationId xmlns:a16="http://schemas.microsoft.com/office/drawing/2014/main" id="{4744F89E-B550-4C10-6C03-7D115B07A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1" y="6391771"/>
            <a:ext cx="1027269" cy="51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79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8">
            <a:extLst>
              <a:ext uri="{FF2B5EF4-FFF2-40B4-BE49-F238E27FC236}">
                <a16:creationId xmlns:a16="http://schemas.microsoft.com/office/drawing/2014/main" id="{E3D98444-B6BB-E12E-9316-F209E9129521}"/>
              </a:ext>
            </a:extLst>
          </p:cNvPr>
          <p:cNvSpPr txBox="1">
            <a:spLocks/>
          </p:cNvSpPr>
          <p:nvPr/>
        </p:nvSpPr>
        <p:spPr>
          <a:xfrm>
            <a:off x="2030161" y="6406377"/>
            <a:ext cx="81316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Einstein Telescope Infrastructure Consortium (ETIC - IR0000004)</a:t>
            </a:r>
          </a:p>
        </p:txBody>
      </p:sp>
      <p:sp>
        <p:nvSpPr>
          <p:cNvPr id="3" name="Segnaposto piè di pagina 8">
            <a:extLst>
              <a:ext uri="{FF2B5EF4-FFF2-40B4-BE49-F238E27FC236}">
                <a16:creationId xmlns:a16="http://schemas.microsoft.com/office/drawing/2014/main" id="{CFA4B02D-BBE2-FEE8-9997-26E0A95BC2D9}"/>
              </a:ext>
            </a:extLst>
          </p:cNvPr>
          <p:cNvSpPr txBox="1">
            <a:spLocks/>
          </p:cNvSpPr>
          <p:nvPr/>
        </p:nvSpPr>
        <p:spPr>
          <a:xfrm>
            <a:off x="2030161" y="6406377"/>
            <a:ext cx="81316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Einstein Telescope Infrastructure Consortium (ETIC - IR0000004)</a:t>
            </a:r>
          </a:p>
        </p:txBody>
      </p:sp>
      <p:sp>
        <p:nvSpPr>
          <p:cNvPr id="27" name="Segnaposto piè di pagina 8">
            <a:extLst>
              <a:ext uri="{FF2B5EF4-FFF2-40B4-BE49-F238E27FC236}">
                <a16:creationId xmlns:a16="http://schemas.microsoft.com/office/drawing/2014/main" id="{CFA4B02D-BBE2-FEE8-9997-26E0A95BC2D9}"/>
              </a:ext>
            </a:extLst>
          </p:cNvPr>
          <p:cNvSpPr txBox="1">
            <a:spLocks/>
          </p:cNvSpPr>
          <p:nvPr/>
        </p:nvSpPr>
        <p:spPr>
          <a:xfrm>
            <a:off x="6754561" y="9250363"/>
            <a:ext cx="81316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Einstein Telescope Infrastructure Consortium (ETIC - IR0000004)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04226E3-1017-64CE-1713-54AEE7064028}"/>
              </a:ext>
            </a:extLst>
          </p:cNvPr>
          <p:cNvSpPr txBox="1"/>
          <p:nvPr/>
        </p:nvSpPr>
        <p:spPr>
          <a:xfrm>
            <a:off x="326006" y="1249025"/>
            <a:ext cx="10015732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B27F47"/>
                </a:solidFill>
                <a:effectLst/>
                <a:uLnTx/>
                <a:uFillTx/>
                <a:latin typeface="Titillium Bd"/>
                <a:ea typeface="+mn-ea"/>
                <a:cs typeface="+mn-cs"/>
              </a:rPr>
              <a:t>Richieste di variazione straordinaria: WP2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291511B-F0F2-88E2-F014-77D27C6FB9A4}"/>
              </a:ext>
            </a:extLst>
          </p:cNvPr>
          <p:cNvSpPr txBox="1"/>
          <p:nvPr/>
        </p:nvSpPr>
        <p:spPr>
          <a:xfrm>
            <a:off x="362205" y="2930484"/>
            <a:ext cx="42458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20F0502020204030204" pitchFamily="34" charset="0"/>
                <a:ea typeface="+mn-ea"/>
                <a:cs typeface="+mn-cs"/>
              </a:rPr>
              <a:t>Spostamento del budget allocato per da «impianti» a «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itchFamily="2" charset="77"/>
                <a:ea typeface="+mn-ea"/>
                <a:cs typeface="+mn-cs"/>
              </a:rPr>
              <a:t>strumentazione» (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itchFamily="2" charset="77"/>
                <a:ea typeface="+mn-ea"/>
                <a:cs typeface="+mn-cs"/>
              </a:rPr>
              <a:t>UniPD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itchFamily="2" charset="77"/>
                <a:ea typeface="+mn-ea"/>
                <a:cs typeface="+mn-cs"/>
              </a:rPr>
              <a:t> -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itchFamily="2" charset="77"/>
                <a:ea typeface="+mn-ea"/>
                <a:cs typeface="+mn-cs"/>
              </a:rPr>
              <a:t>CoMET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itchFamily="2" charset="77"/>
                <a:ea typeface="+mn-ea"/>
                <a:cs typeface="+mn-cs"/>
              </a:rPr>
              <a:t>) e dal capitolo </a:t>
            </a:r>
            <a:r>
              <a:rPr lang="it-IT" sz="1200" dirty="0">
                <a:solidFill>
                  <a:srgbClr val="000000"/>
                </a:solidFill>
                <a:latin typeface="Titillium Web" pitchFamily="2" charset="77"/>
              </a:rPr>
              <a:t>«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itchFamily="2" charset="77"/>
                <a:ea typeface="+mn-ea"/>
                <a:cs typeface="+mn-cs"/>
              </a:rPr>
              <a:t>strumentazione» al capitolo «impianti, inclusa edilizia ed opere edili» (INFN-GE - GALILEO)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98438310-B11B-A2CD-4ABC-A354F5FFBB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651923"/>
              </p:ext>
            </p:extLst>
          </p:nvPr>
        </p:nvGraphicFramePr>
        <p:xfrm>
          <a:off x="5367247" y="2030210"/>
          <a:ext cx="6462548" cy="190077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328489">
                  <a:extLst>
                    <a:ext uri="{9D8B030D-6E8A-4147-A177-3AD203B41FA5}">
                      <a16:colId xmlns:a16="http://schemas.microsoft.com/office/drawing/2014/main" val="2843007210"/>
                    </a:ext>
                  </a:extLst>
                </a:gridCol>
                <a:gridCol w="860506">
                  <a:extLst>
                    <a:ext uri="{9D8B030D-6E8A-4147-A177-3AD203B41FA5}">
                      <a16:colId xmlns:a16="http://schemas.microsoft.com/office/drawing/2014/main" val="2268452264"/>
                    </a:ext>
                  </a:extLst>
                </a:gridCol>
                <a:gridCol w="118872">
                  <a:extLst>
                    <a:ext uri="{9D8B030D-6E8A-4147-A177-3AD203B41FA5}">
                      <a16:colId xmlns:a16="http://schemas.microsoft.com/office/drawing/2014/main" val="786261294"/>
                    </a:ext>
                  </a:extLst>
                </a:gridCol>
                <a:gridCol w="2350008">
                  <a:extLst>
                    <a:ext uri="{9D8B030D-6E8A-4147-A177-3AD203B41FA5}">
                      <a16:colId xmlns:a16="http://schemas.microsoft.com/office/drawing/2014/main" val="3418362953"/>
                    </a:ext>
                  </a:extLst>
                </a:gridCol>
                <a:gridCol w="804673">
                  <a:extLst>
                    <a:ext uri="{9D8B030D-6E8A-4147-A177-3AD203B41FA5}">
                      <a16:colId xmlns:a16="http://schemas.microsoft.com/office/drawing/2014/main" val="1256276723"/>
                    </a:ext>
                  </a:extLst>
                </a:gridCol>
              </a:tblGrid>
              <a:tr h="27499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CoMET</a:t>
                      </a: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proposta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CoMET</a:t>
                      </a: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variazione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138910"/>
                  </a:ext>
                </a:extLst>
              </a:tr>
              <a:tr h="30923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 err="1">
                          <a:effectLst/>
                        </a:rPr>
                        <a:t>a.Fixed</a:t>
                      </a:r>
                      <a:r>
                        <a:rPr lang="it-IT" sz="1000" u="none" strike="noStrike" dirty="0">
                          <a:effectLst/>
                        </a:rPr>
                        <a:t> </a:t>
                      </a:r>
                      <a:r>
                        <a:rPr lang="it-IT" sz="1000" u="none" strike="noStrike" dirty="0" err="1">
                          <a:effectLst/>
                        </a:rPr>
                        <a:t>term</a:t>
                      </a:r>
                      <a:r>
                        <a:rPr lang="it-IT" sz="1000" u="none" strike="noStrike" dirty="0">
                          <a:effectLst/>
                        </a:rPr>
                        <a:t> </a:t>
                      </a:r>
                      <a:r>
                        <a:rPr lang="it-IT" sz="1000" u="none" strike="noStrike" dirty="0" err="1">
                          <a:effectLst/>
                        </a:rPr>
                        <a:t>personnel</a:t>
                      </a:r>
                      <a:r>
                        <a:rPr lang="it-IT" sz="1000" u="none" strike="noStrike" dirty="0">
                          <a:effectLst/>
                        </a:rPr>
                        <a:t> </a:t>
                      </a:r>
                      <a:r>
                        <a:rPr lang="it-IT" sz="1000" u="none" strike="noStrike" dirty="0" err="1">
                          <a:effectLst/>
                        </a:rPr>
                        <a:t>specifically</a:t>
                      </a:r>
                      <a:r>
                        <a:rPr lang="it-IT" sz="1000" u="none" strike="noStrike" dirty="0">
                          <a:effectLst/>
                        </a:rPr>
                        <a:t> </a:t>
                      </a:r>
                      <a:r>
                        <a:rPr lang="it-IT" sz="1000" u="none" strike="noStrike" dirty="0" err="1">
                          <a:effectLst/>
                        </a:rPr>
                        <a:t>hired</a:t>
                      </a:r>
                      <a:r>
                        <a:rPr lang="it-IT" sz="1000" u="none" strike="noStrike" dirty="0">
                          <a:effectLst/>
                        </a:rPr>
                        <a:t> for the project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u="none" strike="noStrike" dirty="0">
                          <a:effectLst/>
                        </a:rPr>
                        <a:t>258.150 €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 err="1">
                          <a:effectLst/>
                        </a:rPr>
                        <a:t>a.Fixed</a:t>
                      </a:r>
                      <a:r>
                        <a:rPr lang="it-IT" sz="1000" u="none" strike="noStrike" dirty="0">
                          <a:effectLst/>
                        </a:rPr>
                        <a:t> </a:t>
                      </a:r>
                      <a:r>
                        <a:rPr lang="it-IT" sz="1000" u="none" strike="noStrike" dirty="0" err="1">
                          <a:effectLst/>
                        </a:rPr>
                        <a:t>term</a:t>
                      </a:r>
                      <a:r>
                        <a:rPr lang="it-IT" sz="1000" u="none" strike="noStrike" dirty="0">
                          <a:effectLst/>
                        </a:rPr>
                        <a:t> </a:t>
                      </a:r>
                      <a:r>
                        <a:rPr lang="it-IT" sz="1000" u="none" strike="noStrike" dirty="0" err="1">
                          <a:effectLst/>
                        </a:rPr>
                        <a:t>personnel</a:t>
                      </a:r>
                      <a:r>
                        <a:rPr lang="it-IT" sz="1000" u="none" strike="noStrike" dirty="0">
                          <a:effectLst/>
                        </a:rPr>
                        <a:t> </a:t>
                      </a:r>
                      <a:r>
                        <a:rPr lang="it-IT" sz="1000" u="none" strike="noStrike" dirty="0" err="1">
                          <a:effectLst/>
                        </a:rPr>
                        <a:t>specifically</a:t>
                      </a:r>
                      <a:r>
                        <a:rPr lang="it-IT" sz="1000" u="none" strike="noStrike" dirty="0">
                          <a:effectLst/>
                        </a:rPr>
                        <a:t> </a:t>
                      </a:r>
                      <a:r>
                        <a:rPr lang="it-IT" sz="1000" u="none" strike="noStrike" dirty="0" err="1">
                          <a:effectLst/>
                        </a:rPr>
                        <a:t>hired</a:t>
                      </a:r>
                      <a:r>
                        <a:rPr lang="it-IT" sz="1000" u="none" strike="noStrike" dirty="0">
                          <a:effectLst/>
                        </a:rPr>
                        <a:t> for the project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u="none" strike="noStrike" dirty="0">
                          <a:effectLst/>
                        </a:rPr>
                        <a:t>258.150 €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4297200"/>
                  </a:ext>
                </a:extLst>
              </a:tr>
              <a:tr h="530087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b. Scientific </a:t>
                      </a:r>
                      <a:r>
                        <a:rPr lang="it-IT" sz="1000" u="none" strike="noStrike" dirty="0" err="1">
                          <a:effectLst/>
                        </a:rPr>
                        <a:t>instrumentation</a:t>
                      </a:r>
                      <a:r>
                        <a:rPr lang="it-IT" sz="1000" u="none" strike="noStrike" dirty="0">
                          <a:effectLst/>
                        </a:rPr>
                        <a:t> and </a:t>
                      </a:r>
                      <a:r>
                        <a:rPr lang="it-IT" sz="1000" u="none" strike="noStrike" dirty="0" err="1">
                          <a:effectLst/>
                        </a:rPr>
                        <a:t>technological</a:t>
                      </a:r>
                      <a:r>
                        <a:rPr lang="it-IT" sz="1000" u="none" strike="noStrike" dirty="0">
                          <a:effectLst/>
                        </a:rPr>
                        <a:t> </a:t>
                      </a:r>
                      <a:r>
                        <a:rPr lang="it-IT" sz="1000" u="none" strike="noStrike" dirty="0" err="1">
                          <a:effectLst/>
                        </a:rPr>
                        <a:t>equipment</a:t>
                      </a:r>
                      <a:r>
                        <a:rPr lang="it-IT" sz="1000" u="none" strike="noStrike" dirty="0">
                          <a:effectLst/>
                        </a:rPr>
                        <a:t>, software </a:t>
                      </a:r>
                      <a:r>
                        <a:rPr lang="it-IT" sz="1000" u="none" strike="noStrike" dirty="0" err="1">
                          <a:effectLst/>
                        </a:rPr>
                        <a:t>licenses</a:t>
                      </a:r>
                      <a:r>
                        <a:rPr lang="it-IT" sz="1000" u="none" strike="noStrike" dirty="0">
                          <a:effectLst/>
                        </a:rPr>
                        <a:t> and </a:t>
                      </a:r>
                      <a:r>
                        <a:rPr lang="it-IT" sz="1000" u="none" strike="noStrike" dirty="0" err="1">
                          <a:effectLst/>
                        </a:rPr>
                        <a:t>patent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u="none" strike="noStrike" dirty="0">
                          <a:effectLst/>
                        </a:rPr>
                        <a:t>1.034.560 €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b. Scientific </a:t>
                      </a:r>
                      <a:r>
                        <a:rPr lang="it-IT" sz="1000" u="none" strike="noStrike" dirty="0" err="1">
                          <a:effectLst/>
                        </a:rPr>
                        <a:t>instrumentation</a:t>
                      </a:r>
                      <a:r>
                        <a:rPr lang="it-IT" sz="1000" u="none" strike="noStrike" dirty="0">
                          <a:effectLst/>
                        </a:rPr>
                        <a:t> and </a:t>
                      </a:r>
                      <a:r>
                        <a:rPr lang="it-IT" sz="1000" u="none" strike="noStrike" dirty="0" err="1">
                          <a:effectLst/>
                        </a:rPr>
                        <a:t>technological</a:t>
                      </a:r>
                      <a:r>
                        <a:rPr lang="it-IT" sz="1000" u="none" strike="noStrike" dirty="0">
                          <a:effectLst/>
                        </a:rPr>
                        <a:t> </a:t>
                      </a:r>
                      <a:r>
                        <a:rPr lang="it-IT" sz="1000" u="none" strike="noStrike" dirty="0" err="1">
                          <a:effectLst/>
                        </a:rPr>
                        <a:t>equipment</a:t>
                      </a:r>
                      <a:r>
                        <a:rPr lang="it-IT" sz="1000" u="none" strike="noStrike" dirty="0">
                          <a:effectLst/>
                        </a:rPr>
                        <a:t>, software </a:t>
                      </a:r>
                      <a:r>
                        <a:rPr lang="it-IT" sz="1000" u="none" strike="noStrike" dirty="0" err="1">
                          <a:effectLst/>
                        </a:rPr>
                        <a:t>licenses</a:t>
                      </a:r>
                      <a:r>
                        <a:rPr lang="it-IT" sz="1000" u="none" strike="noStrike" dirty="0">
                          <a:effectLst/>
                        </a:rPr>
                        <a:t> and </a:t>
                      </a:r>
                      <a:r>
                        <a:rPr lang="it-IT" sz="1000" u="none" strike="noStrike" dirty="0" err="1">
                          <a:effectLst/>
                        </a:rPr>
                        <a:t>patent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u="none" strike="noStrike" dirty="0">
                          <a:effectLst/>
                        </a:rPr>
                        <a:t>1.463.560 €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52537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d. </a:t>
                      </a:r>
                      <a:r>
                        <a:rPr lang="it-IT" sz="1000" u="none" strike="noStrike" dirty="0" err="1">
                          <a:effectLst/>
                        </a:rPr>
                        <a:t>Civil</a:t>
                      </a:r>
                      <a:r>
                        <a:rPr lang="it-IT" sz="1000" u="none" strike="noStrike" dirty="0">
                          <a:effectLst/>
                        </a:rPr>
                        <a:t> </a:t>
                      </a:r>
                      <a:r>
                        <a:rPr lang="it-IT" sz="1000" u="none" strike="noStrike" dirty="0" err="1">
                          <a:effectLst/>
                        </a:rPr>
                        <a:t>infrastructures</a:t>
                      </a:r>
                      <a:r>
                        <a:rPr lang="it-IT" sz="1000" u="none" strike="noStrike" dirty="0">
                          <a:effectLst/>
                        </a:rPr>
                        <a:t> and </a:t>
                      </a:r>
                      <a:r>
                        <a:rPr lang="it-IT" sz="1000" u="none" strike="noStrike" dirty="0" err="1">
                          <a:effectLst/>
                        </a:rPr>
                        <a:t>related</a:t>
                      </a:r>
                      <a:r>
                        <a:rPr lang="it-IT" sz="1000" u="none" strike="noStrike" dirty="0">
                          <a:effectLst/>
                        </a:rPr>
                        <a:t> systems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u="none" strike="noStrike" dirty="0">
                          <a:effectLst/>
                        </a:rPr>
                        <a:t>429.000 €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d. </a:t>
                      </a:r>
                      <a:r>
                        <a:rPr lang="it-IT" sz="1000" u="none" strike="noStrike" dirty="0" err="1">
                          <a:effectLst/>
                        </a:rPr>
                        <a:t>Civil</a:t>
                      </a:r>
                      <a:r>
                        <a:rPr lang="it-IT" sz="1000" u="none" strike="noStrike" dirty="0">
                          <a:effectLst/>
                        </a:rPr>
                        <a:t> </a:t>
                      </a:r>
                      <a:r>
                        <a:rPr lang="it-IT" sz="1000" u="none" strike="noStrike" dirty="0" err="1">
                          <a:effectLst/>
                        </a:rPr>
                        <a:t>infrastructures</a:t>
                      </a:r>
                      <a:r>
                        <a:rPr lang="it-IT" sz="1000" u="none" strike="noStrike" dirty="0">
                          <a:effectLst/>
                        </a:rPr>
                        <a:t> and </a:t>
                      </a:r>
                      <a:r>
                        <a:rPr lang="it-IT" sz="1000" u="none" strike="noStrike" dirty="0" err="1">
                          <a:effectLst/>
                        </a:rPr>
                        <a:t>related</a:t>
                      </a:r>
                      <a:r>
                        <a:rPr lang="it-IT" sz="1000" u="none" strike="noStrike" dirty="0">
                          <a:effectLst/>
                        </a:rPr>
                        <a:t> systems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u="none" strike="noStrike" dirty="0">
                          <a:effectLst/>
                        </a:rPr>
                        <a:t>0 €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3739580"/>
                  </a:ext>
                </a:extLst>
              </a:tr>
              <a:tr h="28466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Total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u="none" strike="noStrike" dirty="0">
                          <a:effectLst/>
                        </a:rPr>
                        <a:t>1.721.710 €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Total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u="none" strike="noStrike" dirty="0">
                          <a:effectLst/>
                        </a:rPr>
                        <a:t>1.721.710 €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8178832"/>
                  </a:ext>
                </a:extLst>
              </a:tr>
            </a:tbl>
          </a:graphicData>
        </a:graphic>
      </p:graphicFrame>
      <p:graphicFrame>
        <p:nvGraphicFramePr>
          <p:cNvPr id="15" name="Tabella 14">
            <a:extLst>
              <a:ext uri="{FF2B5EF4-FFF2-40B4-BE49-F238E27FC236}">
                <a16:creationId xmlns:a16="http://schemas.microsoft.com/office/drawing/2014/main" id="{A289D3B0-ADA8-E42E-F58B-E46DC2ACE8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353248"/>
              </p:ext>
            </p:extLst>
          </p:nvPr>
        </p:nvGraphicFramePr>
        <p:xfrm>
          <a:off x="5367248" y="4138525"/>
          <a:ext cx="6462547" cy="170428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99304">
                  <a:extLst>
                    <a:ext uri="{9D8B030D-6E8A-4147-A177-3AD203B41FA5}">
                      <a16:colId xmlns:a16="http://schemas.microsoft.com/office/drawing/2014/main" val="2843007210"/>
                    </a:ext>
                  </a:extLst>
                </a:gridCol>
                <a:gridCol w="885838">
                  <a:extLst>
                    <a:ext uri="{9D8B030D-6E8A-4147-A177-3AD203B41FA5}">
                      <a16:colId xmlns:a16="http://schemas.microsoft.com/office/drawing/2014/main" val="2268452264"/>
                    </a:ext>
                  </a:extLst>
                </a:gridCol>
                <a:gridCol w="81264">
                  <a:extLst>
                    <a:ext uri="{9D8B030D-6E8A-4147-A177-3AD203B41FA5}">
                      <a16:colId xmlns:a16="http://schemas.microsoft.com/office/drawing/2014/main" val="786261294"/>
                    </a:ext>
                  </a:extLst>
                </a:gridCol>
                <a:gridCol w="2389797">
                  <a:extLst>
                    <a:ext uri="{9D8B030D-6E8A-4147-A177-3AD203B41FA5}">
                      <a16:colId xmlns:a16="http://schemas.microsoft.com/office/drawing/2014/main" val="3418362953"/>
                    </a:ext>
                  </a:extLst>
                </a:gridCol>
                <a:gridCol w="806344">
                  <a:extLst>
                    <a:ext uri="{9D8B030D-6E8A-4147-A177-3AD203B41FA5}">
                      <a16:colId xmlns:a16="http://schemas.microsoft.com/office/drawing/2014/main" val="1256276723"/>
                    </a:ext>
                  </a:extLst>
                </a:gridCol>
              </a:tblGrid>
              <a:tr h="29056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GALILEO proposta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GALILEO variazione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138910"/>
                  </a:ext>
                </a:extLst>
              </a:tr>
              <a:tr h="377687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 err="1">
                          <a:effectLst/>
                        </a:rPr>
                        <a:t>a.Fixed</a:t>
                      </a:r>
                      <a:r>
                        <a:rPr lang="it-IT" sz="1000" u="none" strike="noStrike" dirty="0">
                          <a:effectLst/>
                        </a:rPr>
                        <a:t> </a:t>
                      </a:r>
                      <a:r>
                        <a:rPr lang="it-IT" sz="1000" u="none" strike="noStrike" dirty="0" err="1">
                          <a:effectLst/>
                        </a:rPr>
                        <a:t>term</a:t>
                      </a:r>
                      <a:r>
                        <a:rPr lang="it-IT" sz="1000" u="none" strike="noStrike" dirty="0">
                          <a:effectLst/>
                        </a:rPr>
                        <a:t> </a:t>
                      </a:r>
                      <a:r>
                        <a:rPr lang="it-IT" sz="1000" u="none" strike="noStrike" dirty="0" err="1">
                          <a:effectLst/>
                        </a:rPr>
                        <a:t>personnel</a:t>
                      </a:r>
                      <a:r>
                        <a:rPr lang="it-IT" sz="1000" u="none" strike="noStrike" dirty="0">
                          <a:effectLst/>
                        </a:rPr>
                        <a:t> </a:t>
                      </a:r>
                      <a:r>
                        <a:rPr lang="it-IT" sz="1000" u="none" strike="noStrike" dirty="0" err="1">
                          <a:effectLst/>
                        </a:rPr>
                        <a:t>specifically</a:t>
                      </a:r>
                      <a:r>
                        <a:rPr lang="it-IT" sz="1000" u="none" strike="noStrike" dirty="0">
                          <a:effectLst/>
                        </a:rPr>
                        <a:t> </a:t>
                      </a:r>
                      <a:r>
                        <a:rPr lang="it-IT" sz="1000" u="none" strike="noStrike" dirty="0" err="1">
                          <a:effectLst/>
                        </a:rPr>
                        <a:t>hired</a:t>
                      </a:r>
                      <a:r>
                        <a:rPr lang="it-IT" sz="1000" u="none" strike="noStrike" dirty="0">
                          <a:effectLst/>
                        </a:rPr>
                        <a:t> for the project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u="none" strike="noStrike" dirty="0">
                          <a:effectLst/>
                        </a:rPr>
                        <a:t>113.520 €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 err="1">
                          <a:effectLst/>
                        </a:rPr>
                        <a:t>a.Fixed</a:t>
                      </a:r>
                      <a:r>
                        <a:rPr lang="it-IT" sz="1000" u="none" strike="noStrike" dirty="0">
                          <a:effectLst/>
                        </a:rPr>
                        <a:t> </a:t>
                      </a:r>
                      <a:r>
                        <a:rPr lang="it-IT" sz="1000" u="none" strike="noStrike" dirty="0" err="1">
                          <a:effectLst/>
                        </a:rPr>
                        <a:t>term</a:t>
                      </a:r>
                      <a:r>
                        <a:rPr lang="it-IT" sz="1000" u="none" strike="noStrike" dirty="0">
                          <a:effectLst/>
                        </a:rPr>
                        <a:t> </a:t>
                      </a:r>
                      <a:r>
                        <a:rPr lang="it-IT" sz="1000" u="none" strike="noStrike" dirty="0" err="1">
                          <a:effectLst/>
                        </a:rPr>
                        <a:t>personnel</a:t>
                      </a:r>
                      <a:r>
                        <a:rPr lang="it-IT" sz="1000" u="none" strike="noStrike" dirty="0">
                          <a:effectLst/>
                        </a:rPr>
                        <a:t> </a:t>
                      </a:r>
                      <a:r>
                        <a:rPr lang="it-IT" sz="1000" u="none" strike="noStrike" dirty="0" err="1">
                          <a:effectLst/>
                        </a:rPr>
                        <a:t>specifically</a:t>
                      </a:r>
                      <a:r>
                        <a:rPr lang="it-IT" sz="1000" u="none" strike="noStrike" dirty="0">
                          <a:effectLst/>
                        </a:rPr>
                        <a:t> </a:t>
                      </a:r>
                      <a:r>
                        <a:rPr lang="it-IT" sz="1000" u="none" strike="noStrike" dirty="0" err="1">
                          <a:effectLst/>
                        </a:rPr>
                        <a:t>hired</a:t>
                      </a:r>
                      <a:r>
                        <a:rPr lang="it-IT" sz="1000" u="none" strike="noStrike" dirty="0">
                          <a:effectLst/>
                        </a:rPr>
                        <a:t> for the project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u="none" strike="noStrike" dirty="0">
                          <a:effectLst/>
                        </a:rPr>
                        <a:t>113.520 €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4297200"/>
                  </a:ext>
                </a:extLst>
              </a:tr>
              <a:tr h="59896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b. Scientific </a:t>
                      </a:r>
                      <a:r>
                        <a:rPr lang="it-IT" sz="1000" u="none" strike="noStrike" dirty="0" err="1">
                          <a:effectLst/>
                        </a:rPr>
                        <a:t>instrumentation</a:t>
                      </a:r>
                      <a:r>
                        <a:rPr lang="it-IT" sz="1000" u="none" strike="noStrike" dirty="0">
                          <a:effectLst/>
                        </a:rPr>
                        <a:t> and </a:t>
                      </a:r>
                      <a:r>
                        <a:rPr lang="it-IT" sz="1000" u="none" strike="noStrike" dirty="0" err="1">
                          <a:effectLst/>
                        </a:rPr>
                        <a:t>technological</a:t>
                      </a:r>
                      <a:r>
                        <a:rPr lang="it-IT" sz="1000" u="none" strike="noStrike" dirty="0">
                          <a:effectLst/>
                        </a:rPr>
                        <a:t> </a:t>
                      </a:r>
                      <a:r>
                        <a:rPr lang="it-IT" sz="1000" u="none" strike="noStrike" dirty="0" err="1">
                          <a:effectLst/>
                        </a:rPr>
                        <a:t>equipment</a:t>
                      </a:r>
                      <a:r>
                        <a:rPr lang="it-IT" sz="1000" u="none" strike="noStrike" dirty="0">
                          <a:effectLst/>
                        </a:rPr>
                        <a:t>, software </a:t>
                      </a:r>
                      <a:r>
                        <a:rPr lang="it-IT" sz="1000" u="none" strike="noStrike" dirty="0" err="1">
                          <a:effectLst/>
                        </a:rPr>
                        <a:t>licenses</a:t>
                      </a:r>
                      <a:r>
                        <a:rPr lang="it-IT" sz="1000" u="none" strike="noStrike" dirty="0">
                          <a:effectLst/>
                        </a:rPr>
                        <a:t> and </a:t>
                      </a:r>
                      <a:r>
                        <a:rPr lang="it-IT" sz="1000" u="none" strike="noStrike" dirty="0" err="1">
                          <a:effectLst/>
                        </a:rPr>
                        <a:t>patent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u="none" strike="noStrike" dirty="0">
                          <a:effectLst/>
                        </a:rPr>
                        <a:t>732.000 €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b. Scientific </a:t>
                      </a:r>
                      <a:r>
                        <a:rPr lang="it-IT" sz="1000" u="none" strike="noStrike" dirty="0" err="1">
                          <a:effectLst/>
                        </a:rPr>
                        <a:t>instrumentation</a:t>
                      </a:r>
                      <a:r>
                        <a:rPr lang="it-IT" sz="1000" u="none" strike="noStrike" dirty="0">
                          <a:effectLst/>
                        </a:rPr>
                        <a:t> and </a:t>
                      </a:r>
                      <a:r>
                        <a:rPr lang="it-IT" sz="1000" u="none" strike="noStrike" dirty="0" err="1">
                          <a:effectLst/>
                        </a:rPr>
                        <a:t>technological</a:t>
                      </a:r>
                      <a:r>
                        <a:rPr lang="it-IT" sz="1000" u="none" strike="noStrike" dirty="0">
                          <a:effectLst/>
                        </a:rPr>
                        <a:t> </a:t>
                      </a:r>
                      <a:r>
                        <a:rPr lang="it-IT" sz="1000" u="none" strike="noStrike" dirty="0" err="1">
                          <a:effectLst/>
                        </a:rPr>
                        <a:t>equipment</a:t>
                      </a:r>
                      <a:r>
                        <a:rPr lang="it-IT" sz="1000" u="none" strike="noStrike" dirty="0">
                          <a:effectLst/>
                        </a:rPr>
                        <a:t>, software </a:t>
                      </a:r>
                      <a:r>
                        <a:rPr lang="it-IT" sz="1000" u="none" strike="noStrike" dirty="0" err="1">
                          <a:effectLst/>
                        </a:rPr>
                        <a:t>licenses</a:t>
                      </a:r>
                      <a:r>
                        <a:rPr lang="it-IT" sz="1000" u="none" strike="noStrike" dirty="0">
                          <a:effectLst/>
                        </a:rPr>
                        <a:t> and </a:t>
                      </a:r>
                      <a:r>
                        <a:rPr lang="it-IT" sz="1000" u="none" strike="noStrike" dirty="0" err="1">
                          <a:effectLst/>
                        </a:rPr>
                        <a:t>patent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u="none" strike="noStrike" dirty="0">
                          <a:effectLst/>
                        </a:rPr>
                        <a:t>383.220 €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5253726"/>
                  </a:ext>
                </a:extLst>
              </a:tr>
              <a:tr h="8683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d. </a:t>
                      </a:r>
                      <a:r>
                        <a:rPr lang="it-IT" sz="1000" u="none" strike="noStrike" dirty="0" err="1">
                          <a:effectLst/>
                        </a:rPr>
                        <a:t>Civil</a:t>
                      </a:r>
                      <a:r>
                        <a:rPr lang="it-IT" sz="1000" u="none" strike="noStrike" dirty="0">
                          <a:effectLst/>
                        </a:rPr>
                        <a:t> </a:t>
                      </a:r>
                      <a:r>
                        <a:rPr lang="it-IT" sz="1000" u="none" strike="noStrike" dirty="0" err="1">
                          <a:effectLst/>
                        </a:rPr>
                        <a:t>infrastructures</a:t>
                      </a:r>
                      <a:r>
                        <a:rPr lang="it-IT" sz="1000" u="none" strike="noStrike" dirty="0">
                          <a:effectLst/>
                        </a:rPr>
                        <a:t> and </a:t>
                      </a:r>
                      <a:r>
                        <a:rPr lang="it-IT" sz="1000" u="none" strike="noStrike" dirty="0" err="1">
                          <a:effectLst/>
                        </a:rPr>
                        <a:t>related</a:t>
                      </a:r>
                      <a:r>
                        <a:rPr lang="it-IT" sz="1000" u="none" strike="noStrike" dirty="0">
                          <a:effectLst/>
                        </a:rPr>
                        <a:t> systems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u="none" strike="noStrike" dirty="0">
                          <a:effectLst/>
                        </a:rPr>
                        <a:t>0 €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d. </a:t>
                      </a:r>
                      <a:r>
                        <a:rPr lang="it-IT" sz="1000" u="none" strike="noStrike" dirty="0" err="1">
                          <a:effectLst/>
                        </a:rPr>
                        <a:t>Civil</a:t>
                      </a:r>
                      <a:r>
                        <a:rPr lang="it-IT" sz="1000" u="none" strike="noStrike" dirty="0">
                          <a:effectLst/>
                        </a:rPr>
                        <a:t> </a:t>
                      </a:r>
                      <a:r>
                        <a:rPr lang="it-IT" sz="1000" u="none" strike="noStrike" dirty="0" err="1">
                          <a:effectLst/>
                        </a:rPr>
                        <a:t>infrastructures</a:t>
                      </a:r>
                      <a:r>
                        <a:rPr lang="it-IT" sz="1000" u="none" strike="noStrike" dirty="0">
                          <a:effectLst/>
                        </a:rPr>
                        <a:t> and </a:t>
                      </a:r>
                      <a:r>
                        <a:rPr lang="it-IT" sz="1000" u="none" strike="noStrike" dirty="0" err="1">
                          <a:effectLst/>
                        </a:rPr>
                        <a:t>related</a:t>
                      </a:r>
                      <a:r>
                        <a:rPr lang="it-IT" sz="1000" u="none" strike="noStrike" dirty="0">
                          <a:effectLst/>
                        </a:rPr>
                        <a:t> systems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u="none" strike="noStrike" dirty="0">
                          <a:effectLst/>
                        </a:rPr>
                        <a:t>348780 €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3739580"/>
                  </a:ext>
                </a:extLst>
              </a:tr>
              <a:tr h="28466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Total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u="none" strike="noStrike" dirty="0">
                          <a:effectLst/>
                        </a:rPr>
                        <a:t>845.520 €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Total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u="none" strike="noStrike" dirty="0">
                          <a:effectLst/>
                        </a:rPr>
                        <a:t>845.520 €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8178832"/>
                  </a:ext>
                </a:extLst>
              </a:tr>
            </a:tbl>
          </a:graphicData>
        </a:graphic>
      </p:graphicFrame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148564C-EA18-4580-AE65-FC3F87869A79}"/>
              </a:ext>
            </a:extLst>
          </p:cNvPr>
          <p:cNvSpPr txBox="1"/>
          <p:nvPr/>
        </p:nvSpPr>
        <p:spPr>
          <a:xfrm>
            <a:off x="362205" y="3927516"/>
            <a:ext cx="46714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20F0502020204030204" pitchFamily="34" charset="0"/>
                <a:ea typeface="+mn-ea"/>
                <a:cs typeface="+mn-cs"/>
              </a:rPr>
              <a:t>Le variazioni non riguardano l’obiettivo generale, né gli obiettivi specifici e intermedi.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dirty="0">
              <a:solidFill>
                <a:srgbClr val="000000"/>
              </a:solidFill>
              <a:latin typeface="Titillium Web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20F0502020204030204" pitchFamily="34" charset="0"/>
                <a:ea typeface="+mn-ea"/>
                <a:cs typeface="+mn-cs"/>
              </a:rPr>
              <a:t>In relazione al WP l’importo previsionale proposto in variazione per ciascuna voce di costo non varia oltre il 15% oltre il valore economico originariamente assegnato per quella voce di costo.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9BCF777-5FA8-FEE4-6438-6B834F128B31}"/>
              </a:ext>
            </a:extLst>
          </p:cNvPr>
          <p:cNvSpPr txBox="1">
            <a:spLocks/>
          </p:cNvSpPr>
          <p:nvPr/>
        </p:nvSpPr>
        <p:spPr>
          <a:xfrm>
            <a:off x="-138896" y="5610189"/>
            <a:ext cx="4038600" cy="780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800" b="1" kern="1200" dirty="0">
                <a:solidFill>
                  <a:srgbClr val="B27F47"/>
                </a:solidFill>
                <a:latin typeface="Titillium Bd" pitchFamily="2" charset="77"/>
                <a:ea typeface="+mn-ea"/>
                <a:cs typeface="+mn-cs"/>
              </a:defRPr>
            </a:lvl1pPr>
          </a:lstStyle>
          <a:p>
            <a:pPr algn="r"/>
            <a:r>
              <a:rPr lang="it-IT" dirty="0"/>
              <a:t>Via GEA</a:t>
            </a:r>
          </a:p>
        </p:txBody>
      </p:sp>
    </p:spTree>
    <p:extLst>
      <p:ext uri="{BB962C8B-B14F-4D97-AF65-F5344CB8AC3E}">
        <p14:creationId xmlns:p14="http://schemas.microsoft.com/office/powerpoint/2010/main" val="2188158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8">
            <a:extLst>
              <a:ext uri="{FF2B5EF4-FFF2-40B4-BE49-F238E27FC236}">
                <a16:creationId xmlns:a16="http://schemas.microsoft.com/office/drawing/2014/main" id="{E3D98444-B6BB-E12E-9316-F209E9129521}"/>
              </a:ext>
            </a:extLst>
          </p:cNvPr>
          <p:cNvSpPr txBox="1">
            <a:spLocks/>
          </p:cNvSpPr>
          <p:nvPr/>
        </p:nvSpPr>
        <p:spPr>
          <a:xfrm>
            <a:off x="2030161" y="6406377"/>
            <a:ext cx="81316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Einstein Telescope Infrastructure Consortium (ETIC - IR0000004)</a:t>
            </a:r>
          </a:p>
        </p:txBody>
      </p:sp>
      <p:sp>
        <p:nvSpPr>
          <p:cNvPr id="3" name="Segnaposto piè di pagina 8">
            <a:extLst>
              <a:ext uri="{FF2B5EF4-FFF2-40B4-BE49-F238E27FC236}">
                <a16:creationId xmlns:a16="http://schemas.microsoft.com/office/drawing/2014/main" id="{CFA4B02D-BBE2-FEE8-9997-26E0A95BC2D9}"/>
              </a:ext>
            </a:extLst>
          </p:cNvPr>
          <p:cNvSpPr txBox="1">
            <a:spLocks/>
          </p:cNvSpPr>
          <p:nvPr/>
        </p:nvSpPr>
        <p:spPr>
          <a:xfrm>
            <a:off x="2030161" y="6406377"/>
            <a:ext cx="81316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Einstein Telescope Infrastructure Consortium (ETIC - IR0000004)</a:t>
            </a:r>
          </a:p>
        </p:txBody>
      </p:sp>
      <p:sp>
        <p:nvSpPr>
          <p:cNvPr id="27" name="Segnaposto piè di pagina 8">
            <a:extLst>
              <a:ext uri="{FF2B5EF4-FFF2-40B4-BE49-F238E27FC236}">
                <a16:creationId xmlns:a16="http://schemas.microsoft.com/office/drawing/2014/main" id="{CFA4B02D-BBE2-FEE8-9997-26E0A95BC2D9}"/>
              </a:ext>
            </a:extLst>
          </p:cNvPr>
          <p:cNvSpPr txBox="1">
            <a:spLocks/>
          </p:cNvSpPr>
          <p:nvPr/>
        </p:nvSpPr>
        <p:spPr>
          <a:xfrm>
            <a:off x="6754561" y="9250363"/>
            <a:ext cx="81316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Einstein Telescope Infrastructure Consortium (ETIC - IR0000004)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04226E3-1017-64CE-1713-54AEE7064028}"/>
              </a:ext>
            </a:extLst>
          </p:cNvPr>
          <p:cNvSpPr txBox="1"/>
          <p:nvPr/>
        </p:nvSpPr>
        <p:spPr>
          <a:xfrm>
            <a:off x="326006" y="1247811"/>
            <a:ext cx="10015732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B27F47"/>
                </a:solidFill>
                <a:effectLst/>
                <a:uLnTx/>
                <a:uFillTx/>
                <a:latin typeface="Titillium Bd"/>
                <a:ea typeface="+mn-ea"/>
                <a:cs typeface="+mn-cs"/>
              </a:rPr>
              <a:t>Richieste di variazione straordinaria: WP6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291511B-F0F2-88E2-F014-77D27C6FB9A4}"/>
              </a:ext>
            </a:extLst>
          </p:cNvPr>
          <p:cNvSpPr txBox="1"/>
          <p:nvPr/>
        </p:nvSpPr>
        <p:spPr>
          <a:xfrm>
            <a:off x="326006" y="2182504"/>
            <a:ext cx="48675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20F0502020204030204" pitchFamily="34" charset="0"/>
                <a:ea typeface="+mn-ea"/>
                <a:cs typeface="+mn-cs"/>
              </a:rPr>
              <a:t>Spostamento del budget allocato per la «strumentazione» e «impianti»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itchFamily="2" charset="77"/>
                <a:ea typeface="+mn-ea"/>
                <a:cs typeface="+mn-cs"/>
              </a:rPr>
              <a:t>verso il «personale» (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itchFamily="2" charset="77"/>
                <a:ea typeface="+mn-ea"/>
                <a:cs typeface="+mn-cs"/>
              </a:rPr>
              <a:t>UniSapienza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itchFamily="2" charset="77"/>
                <a:ea typeface="+mn-ea"/>
                <a:cs typeface="+mn-cs"/>
              </a:rPr>
              <a:t>) e dal capitolo </a:t>
            </a:r>
            <a:r>
              <a:rPr lang="it-IT" sz="1200" dirty="0">
                <a:solidFill>
                  <a:srgbClr val="000000"/>
                </a:solidFill>
                <a:latin typeface="Titillium Web" pitchFamily="2" charset="77"/>
              </a:rPr>
              <a:t>«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itchFamily="2" charset="77"/>
                <a:ea typeface="+mn-ea"/>
                <a:cs typeface="+mn-cs"/>
              </a:rPr>
              <a:t>personale» verso «impianti» (ASI)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98438310-B11B-A2CD-4ABC-A354F5FFBB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404297"/>
              </p:ext>
            </p:extLst>
          </p:nvPr>
        </p:nvGraphicFramePr>
        <p:xfrm>
          <a:off x="5333872" y="1936784"/>
          <a:ext cx="6462548" cy="190077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328489">
                  <a:extLst>
                    <a:ext uri="{9D8B030D-6E8A-4147-A177-3AD203B41FA5}">
                      <a16:colId xmlns:a16="http://schemas.microsoft.com/office/drawing/2014/main" val="2843007210"/>
                    </a:ext>
                  </a:extLst>
                </a:gridCol>
                <a:gridCol w="860506">
                  <a:extLst>
                    <a:ext uri="{9D8B030D-6E8A-4147-A177-3AD203B41FA5}">
                      <a16:colId xmlns:a16="http://schemas.microsoft.com/office/drawing/2014/main" val="2268452264"/>
                    </a:ext>
                  </a:extLst>
                </a:gridCol>
                <a:gridCol w="118872">
                  <a:extLst>
                    <a:ext uri="{9D8B030D-6E8A-4147-A177-3AD203B41FA5}">
                      <a16:colId xmlns:a16="http://schemas.microsoft.com/office/drawing/2014/main" val="786261294"/>
                    </a:ext>
                  </a:extLst>
                </a:gridCol>
                <a:gridCol w="2350008">
                  <a:extLst>
                    <a:ext uri="{9D8B030D-6E8A-4147-A177-3AD203B41FA5}">
                      <a16:colId xmlns:a16="http://schemas.microsoft.com/office/drawing/2014/main" val="3418362953"/>
                    </a:ext>
                  </a:extLst>
                </a:gridCol>
                <a:gridCol w="804673">
                  <a:extLst>
                    <a:ext uri="{9D8B030D-6E8A-4147-A177-3AD203B41FA5}">
                      <a16:colId xmlns:a16="http://schemas.microsoft.com/office/drawing/2014/main" val="1256276723"/>
                    </a:ext>
                  </a:extLst>
                </a:gridCol>
              </a:tblGrid>
              <a:tr h="27499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UniSapienza_Ing</a:t>
                      </a: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proposta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UniSapienza_Ing</a:t>
                      </a: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variazione*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138910"/>
                  </a:ext>
                </a:extLst>
              </a:tr>
              <a:tr h="30923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 err="1">
                          <a:effectLst/>
                        </a:rPr>
                        <a:t>a.Fixed</a:t>
                      </a:r>
                      <a:r>
                        <a:rPr lang="it-IT" sz="1000" u="none" strike="noStrike" dirty="0">
                          <a:effectLst/>
                        </a:rPr>
                        <a:t> </a:t>
                      </a:r>
                      <a:r>
                        <a:rPr lang="it-IT" sz="1000" u="none" strike="noStrike" dirty="0" err="1">
                          <a:effectLst/>
                        </a:rPr>
                        <a:t>term</a:t>
                      </a:r>
                      <a:r>
                        <a:rPr lang="it-IT" sz="1000" u="none" strike="noStrike" dirty="0">
                          <a:effectLst/>
                        </a:rPr>
                        <a:t> </a:t>
                      </a:r>
                      <a:r>
                        <a:rPr lang="it-IT" sz="1000" u="none" strike="noStrike" dirty="0" err="1">
                          <a:effectLst/>
                        </a:rPr>
                        <a:t>personnel</a:t>
                      </a:r>
                      <a:r>
                        <a:rPr lang="it-IT" sz="1000" u="none" strike="noStrike" dirty="0">
                          <a:effectLst/>
                        </a:rPr>
                        <a:t> </a:t>
                      </a:r>
                      <a:r>
                        <a:rPr lang="it-IT" sz="1000" u="none" strike="noStrike" dirty="0" err="1">
                          <a:effectLst/>
                        </a:rPr>
                        <a:t>specifically</a:t>
                      </a:r>
                      <a:r>
                        <a:rPr lang="it-IT" sz="1000" u="none" strike="noStrike" dirty="0">
                          <a:effectLst/>
                        </a:rPr>
                        <a:t> </a:t>
                      </a:r>
                      <a:r>
                        <a:rPr lang="it-IT" sz="1000" u="none" strike="noStrike" dirty="0" err="1">
                          <a:effectLst/>
                        </a:rPr>
                        <a:t>hired</a:t>
                      </a:r>
                      <a:r>
                        <a:rPr lang="it-IT" sz="1000" u="none" strike="noStrike" dirty="0">
                          <a:effectLst/>
                        </a:rPr>
                        <a:t> for the project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465.000 €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 err="1">
                          <a:effectLst/>
                        </a:rPr>
                        <a:t>a.Fixed</a:t>
                      </a:r>
                      <a:r>
                        <a:rPr lang="it-IT" sz="1000" u="none" strike="noStrike" dirty="0">
                          <a:effectLst/>
                        </a:rPr>
                        <a:t> </a:t>
                      </a:r>
                      <a:r>
                        <a:rPr lang="it-IT" sz="1000" u="none" strike="noStrike" dirty="0" err="1">
                          <a:effectLst/>
                        </a:rPr>
                        <a:t>term</a:t>
                      </a:r>
                      <a:r>
                        <a:rPr lang="it-IT" sz="1000" u="none" strike="noStrike" dirty="0">
                          <a:effectLst/>
                        </a:rPr>
                        <a:t> </a:t>
                      </a:r>
                      <a:r>
                        <a:rPr lang="it-IT" sz="1000" u="none" strike="noStrike" dirty="0" err="1">
                          <a:effectLst/>
                        </a:rPr>
                        <a:t>personnel</a:t>
                      </a:r>
                      <a:r>
                        <a:rPr lang="it-IT" sz="1000" u="none" strike="noStrike" dirty="0">
                          <a:effectLst/>
                        </a:rPr>
                        <a:t> </a:t>
                      </a:r>
                      <a:r>
                        <a:rPr lang="it-IT" sz="1000" u="none" strike="noStrike" dirty="0" err="1">
                          <a:effectLst/>
                        </a:rPr>
                        <a:t>specifically</a:t>
                      </a:r>
                      <a:r>
                        <a:rPr lang="it-IT" sz="1000" u="none" strike="noStrike" dirty="0">
                          <a:effectLst/>
                        </a:rPr>
                        <a:t> </a:t>
                      </a:r>
                      <a:r>
                        <a:rPr lang="it-IT" sz="1000" u="none" strike="noStrike" dirty="0" err="1">
                          <a:effectLst/>
                        </a:rPr>
                        <a:t>hired</a:t>
                      </a:r>
                      <a:r>
                        <a:rPr lang="it-IT" sz="1000" u="none" strike="noStrike" dirty="0">
                          <a:effectLst/>
                        </a:rPr>
                        <a:t> for the project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558.000 €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4297200"/>
                  </a:ext>
                </a:extLst>
              </a:tr>
              <a:tr h="530087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b. Scientific </a:t>
                      </a:r>
                      <a:r>
                        <a:rPr lang="it-IT" sz="1000" u="none" strike="noStrike" dirty="0" err="1">
                          <a:effectLst/>
                        </a:rPr>
                        <a:t>instrumentation</a:t>
                      </a:r>
                      <a:r>
                        <a:rPr lang="it-IT" sz="1000" u="none" strike="noStrike" dirty="0">
                          <a:effectLst/>
                        </a:rPr>
                        <a:t> and </a:t>
                      </a:r>
                      <a:r>
                        <a:rPr lang="it-IT" sz="1000" u="none" strike="noStrike" dirty="0" err="1">
                          <a:effectLst/>
                        </a:rPr>
                        <a:t>technological</a:t>
                      </a:r>
                      <a:r>
                        <a:rPr lang="it-IT" sz="1000" u="none" strike="noStrike" dirty="0">
                          <a:effectLst/>
                        </a:rPr>
                        <a:t> </a:t>
                      </a:r>
                      <a:r>
                        <a:rPr lang="it-IT" sz="1000" u="none" strike="noStrike" dirty="0" err="1">
                          <a:effectLst/>
                        </a:rPr>
                        <a:t>equipment</a:t>
                      </a:r>
                      <a:r>
                        <a:rPr lang="it-IT" sz="1000" u="none" strike="noStrike" dirty="0">
                          <a:effectLst/>
                        </a:rPr>
                        <a:t>, software </a:t>
                      </a:r>
                      <a:r>
                        <a:rPr lang="it-IT" sz="1000" u="none" strike="noStrike" dirty="0" err="1">
                          <a:effectLst/>
                        </a:rPr>
                        <a:t>licenses</a:t>
                      </a:r>
                      <a:r>
                        <a:rPr lang="it-IT" sz="1000" u="none" strike="noStrike" dirty="0">
                          <a:effectLst/>
                        </a:rPr>
                        <a:t> and </a:t>
                      </a:r>
                      <a:r>
                        <a:rPr lang="it-IT" sz="1000" u="none" strike="noStrike" dirty="0" err="1">
                          <a:effectLst/>
                        </a:rPr>
                        <a:t>patent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453.840 €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b. Scientific </a:t>
                      </a:r>
                      <a:r>
                        <a:rPr lang="it-IT" sz="1000" u="none" strike="noStrike" dirty="0" err="1">
                          <a:effectLst/>
                        </a:rPr>
                        <a:t>instrumentation</a:t>
                      </a:r>
                      <a:r>
                        <a:rPr lang="it-IT" sz="1000" u="none" strike="noStrike" dirty="0">
                          <a:effectLst/>
                        </a:rPr>
                        <a:t> and </a:t>
                      </a:r>
                      <a:r>
                        <a:rPr lang="it-IT" sz="1000" u="none" strike="noStrike" dirty="0" err="1">
                          <a:effectLst/>
                        </a:rPr>
                        <a:t>technological</a:t>
                      </a:r>
                      <a:r>
                        <a:rPr lang="it-IT" sz="1000" u="none" strike="noStrike" dirty="0">
                          <a:effectLst/>
                        </a:rPr>
                        <a:t> </a:t>
                      </a:r>
                      <a:r>
                        <a:rPr lang="it-IT" sz="1000" u="none" strike="noStrike" dirty="0" err="1">
                          <a:effectLst/>
                        </a:rPr>
                        <a:t>equipment</a:t>
                      </a:r>
                      <a:r>
                        <a:rPr lang="it-IT" sz="1000" u="none" strike="noStrike" dirty="0">
                          <a:effectLst/>
                        </a:rPr>
                        <a:t>, software </a:t>
                      </a:r>
                      <a:r>
                        <a:rPr lang="it-IT" sz="1000" u="none" strike="noStrike" dirty="0" err="1">
                          <a:effectLst/>
                        </a:rPr>
                        <a:t>licenses</a:t>
                      </a:r>
                      <a:r>
                        <a:rPr lang="it-IT" sz="1000" u="none" strike="noStrike" dirty="0">
                          <a:effectLst/>
                        </a:rPr>
                        <a:t> and </a:t>
                      </a:r>
                      <a:r>
                        <a:rPr lang="it-IT" sz="1000" u="none" strike="noStrike" dirty="0" err="1">
                          <a:effectLst/>
                        </a:rPr>
                        <a:t>patent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382.940 €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52537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d. </a:t>
                      </a:r>
                      <a:r>
                        <a:rPr lang="it-IT" sz="1000" u="none" strike="noStrike" dirty="0" err="1">
                          <a:effectLst/>
                        </a:rPr>
                        <a:t>Civil</a:t>
                      </a:r>
                      <a:r>
                        <a:rPr lang="it-IT" sz="1000" u="none" strike="noStrike" dirty="0">
                          <a:effectLst/>
                        </a:rPr>
                        <a:t> </a:t>
                      </a:r>
                      <a:r>
                        <a:rPr lang="it-IT" sz="1000" u="none" strike="noStrike" dirty="0" err="1">
                          <a:effectLst/>
                        </a:rPr>
                        <a:t>infrastructures</a:t>
                      </a:r>
                      <a:r>
                        <a:rPr lang="it-IT" sz="1000" u="none" strike="noStrike" dirty="0">
                          <a:effectLst/>
                        </a:rPr>
                        <a:t> and </a:t>
                      </a:r>
                      <a:r>
                        <a:rPr lang="it-IT" sz="1000" u="none" strike="noStrike" dirty="0" err="1">
                          <a:effectLst/>
                        </a:rPr>
                        <a:t>related</a:t>
                      </a:r>
                      <a:r>
                        <a:rPr lang="it-IT" sz="1000" u="none" strike="noStrike" dirty="0">
                          <a:effectLst/>
                        </a:rPr>
                        <a:t> systems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297.385 €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d. </a:t>
                      </a:r>
                      <a:r>
                        <a:rPr lang="it-IT" sz="1000" u="none" strike="noStrike" dirty="0" err="1">
                          <a:effectLst/>
                        </a:rPr>
                        <a:t>Civil</a:t>
                      </a:r>
                      <a:r>
                        <a:rPr lang="it-IT" sz="1000" u="none" strike="noStrike" dirty="0">
                          <a:effectLst/>
                        </a:rPr>
                        <a:t> </a:t>
                      </a:r>
                      <a:r>
                        <a:rPr lang="it-IT" sz="1000" u="none" strike="noStrike" dirty="0" err="1">
                          <a:effectLst/>
                        </a:rPr>
                        <a:t>infrastructures</a:t>
                      </a:r>
                      <a:r>
                        <a:rPr lang="it-IT" sz="1000" u="none" strike="noStrike" dirty="0">
                          <a:effectLst/>
                        </a:rPr>
                        <a:t> and </a:t>
                      </a:r>
                      <a:r>
                        <a:rPr lang="it-IT" sz="1000" u="none" strike="noStrike" dirty="0" err="1">
                          <a:effectLst/>
                        </a:rPr>
                        <a:t>related</a:t>
                      </a:r>
                      <a:r>
                        <a:rPr lang="it-IT" sz="1000" u="none" strike="noStrike" dirty="0">
                          <a:effectLst/>
                        </a:rPr>
                        <a:t> systems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275.285 €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3739580"/>
                  </a:ext>
                </a:extLst>
              </a:tr>
              <a:tr h="28466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Total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1.216.225 €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Total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1.216.225 €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8178832"/>
                  </a:ext>
                </a:extLst>
              </a:tr>
            </a:tbl>
          </a:graphicData>
        </a:graphic>
      </p:graphicFrame>
      <p:graphicFrame>
        <p:nvGraphicFramePr>
          <p:cNvPr id="15" name="Tabella 14">
            <a:extLst>
              <a:ext uri="{FF2B5EF4-FFF2-40B4-BE49-F238E27FC236}">
                <a16:creationId xmlns:a16="http://schemas.microsoft.com/office/drawing/2014/main" id="{A289D3B0-ADA8-E42E-F58B-E46DC2ACE8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328325"/>
              </p:ext>
            </p:extLst>
          </p:nvPr>
        </p:nvGraphicFramePr>
        <p:xfrm>
          <a:off x="5333872" y="4044712"/>
          <a:ext cx="6462547" cy="196667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99304">
                  <a:extLst>
                    <a:ext uri="{9D8B030D-6E8A-4147-A177-3AD203B41FA5}">
                      <a16:colId xmlns:a16="http://schemas.microsoft.com/office/drawing/2014/main" val="2843007210"/>
                    </a:ext>
                  </a:extLst>
                </a:gridCol>
                <a:gridCol w="885838">
                  <a:extLst>
                    <a:ext uri="{9D8B030D-6E8A-4147-A177-3AD203B41FA5}">
                      <a16:colId xmlns:a16="http://schemas.microsoft.com/office/drawing/2014/main" val="2268452264"/>
                    </a:ext>
                  </a:extLst>
                </a:gridCol>
                <a:gridCol w="81264">
                  <a:extLst>
                    <a:ext uri="{9D8B030D-6E8A-4147-A177-3AD203B41FA5}">
                      <a16:colId xmlns:a16="http://schemas.microsoft.com/office/drawing/2014/main" val="786261294"/>
                    </a:ext>
                  </a:extLst>
                </a:gridCol>
                <a:gridCol w="2389797">
                  <a:extLst>
                    <a:ext uri="{9D8B030D-6E8A-4147-A177-3AD203B41FA5}">
                      <a16:colId xmlns:a16="http://schemas.microsoft.com/office/drawing/2014/main" val="3418362953"/>
                    </a:ext>
                  </a:extLst>
                </a:gridCol>
                <a:gridCol w="806344">
                  <a:extLst>
                    <a:ext uri="{9D8B030D-6E8A-4147-A177-3AD203B41FA5}">
                      <a16:colId xmlns:a16="http://schemas.microsoft.com/office/drawing/2014/main" val="1256276723"/>
                    </a:ext>
                  </a:extLst>
                </a:gridCol>
              </a:tblGrid>
              <a:tr h="29056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 proposta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 variazione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138910"/>
                  </a:ext>
                </a:extLst>
              </a:tr>
              <a:tr h="377687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 err="1">
                          <a:effectLst/>
                        </a:rPr>
                        <a:t>a.Fixed</a:t>
                      </a:r>
                      <a:r>
                        <a:rPr lang="it-IT" sz="1000" u="none" strike="noStrike" dirty="0">
                          <a:effectLst/>
                        </a:rPr>
                        <a:t> </a:t>
                      </a:r>
                      <a:r>
                        <a:rPr lang="it-IT" sz="1000" u="none" strike="noStrike" dirty="0" err="1">
                          <a:effectLst/>
                        </a:rPr>
                        <a:t>term</a:t>
                      </a:r>
                      <a:r>
                        <a:rPr lang="it-IT" sz="1000" u="none" strike="noStrike" dirty="0">
                          <a:effectLst/>
                        </a:rPr>
                        <a:t> </a:t>
                      </a:r>
                      <a:r>
                        <a:rPr lang="it-IT" sz="1000" u="none" strike="noStrike" dirty="0" err="1">
                          <a:effectLst/>
                        </a:rPr>
                        <a:t>personnel</a:t>
                      </a:r>
                      <a:r>
                        <a:rPr lang="it-IT" sz="1000" u="none" strike="noStrike" dirty="0">
                          <a:effectLst/>
                        </a:rPr>
                        <a:t> </a:t>
                      </a:r>
                      <a:r>
                        <a:rPr lang="it-IT" sz="1000" u="none" strike="noStrike" dirty="0" err="1">
                          <a:effectLst/>
                        </a:rPr>
                        <a:t>specifically</a:t>
                      </a:r>
                      <a:r>
                        <a:rPr lang="it-IT" sz="1000" u="none" strike="noStrike" dirty="0">
                          <a:effectLst/>
                        </a:rPr>
                        <a:t> </a:t>
                      </a:r>
                      <a:r>
                        <a:rPr lang="it-IT" sz="1000" u="none" strike="noStrike" dirty="0" err="1">
                          <a:effectLst/>
                        </a:rPr>
                        <a:t>hired</a:t>
                      </a:r>
                      <a:r>
                        <a:rPr lang="it-IT" sz="1000" u="none" strike="noStrike" dirty="0">
                          <a:effectLst/>
                        </a:rPr>
                        <a:t> for the project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106.640 €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 err="1">
                          <a:effectLst/>
                        </a:rPr>
                        <a:t>a.Fixed</a:t>
                      </a:r>
                      <a:r>
                        <a:rPr lang="it-IT" sz="1000" u="none" strike="noStrike" dirty="0">
                          <a:effectLst/>
                        </a:rPr>
                        <a:t> </a:t>
                      </a:r>
                      <a:r>
                        <a:rPr lang="it-IT" sz="1000" u="none" strike="noStrike" dirty="0" err="1">
                          <a:effectLst/>
                        </a:rPr>
                        <a:t>term</a:t>
                      </a:r>
                      <a:r>
                        <a:rPr lang="it-IT" sz="1000" u="none" strike="noStrike" dirty="0">
                          <a:effectLst/>
                        </a:rPr>
                        <a:t> </a:t>
                      </a:r>
                      <a:r>
                        <a:rPr lang="it-IT" sz="1000" u="none" strike="noStrike" dirty="0" err="1">
                          <a:effectLst/>
                        </a:rPr>
                        <a:t>personnel</a:t>
                      </a:r>
                      <a:r>
                        <a:rPr lang="it-IT" sz="1000" u="none" strike="noStrike" dirty="0">
                          <a:effectLst/>
                        </a:rPr>
                        <a:t> </a:t>
                      </a:r>
                      <a:r>
                        <a:rPr lang="it-IT" sz="1000" u="none" strike="noStrike" dirty="0" err="1">
                          <a:effectLst/>
                        </a:rPr>
                        <a:t>specifically</a:t>
                      </a:r>
                      <a:r>
                        <a:rPr lang="it-IT" sz="1000" u="none" strike="noStrike" dirty="0">
                          <a:effectLst/>
                        </a:rPr>
                        <a:t> </a:t>
                      </a:r>
                      <a:r>
                        <a:rPr lang="it-IT" sz="1000" u="none" strike="noStrike" dirty="0" err="1">
                          <a:effectLst/>
                        </a:rPr>
                        <a:t>hired</a:t>
                      </a:r>
                      <a:r>
                        <a:rPr lang="it-IT" sz="1000" u="none" strike="noStrike" dirty="0">
                          <a:effectLst/>
                        </a:rPr>
                        <a:t> for the project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65.840€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4297200"/>
                  </a:ext>
                </a:extLst>
              </a:tr>
              <a:tr h="59896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b. Scientific </a:t>
                      </a:r>
                      <a:r>
                        <a:rPr lang="it-IT" sz="1000" u="none" strike="noStrike" dirty="0" err="1">
                          <a:effectLst/>
                        </a:rPr>
                        <a:t>instrumentation</a:t>
                      </a:r>
                      <a:r>
                        <a:rPr lang="it-IT" sz="1000" u="none" strike="noStrike" dirty="0">
                          <a:effectLst/>
                        </a:rPr>
                        <a:t> and </a:t>
                      </a:r>
                      <a:r>
                        <a:rPr lang="it-IT" sz="1000" u="none" strike="noStrike" dirty="0" err="1">
                          <a:effectLst/>
                        </a:rPr>
                        <a:t>technological</a:t>
                      </a:r>
                      <a:r>
                        <a:rPr lang="it-IT" sz="1000" u="none" strike="noStrike" dirty="0">
                          <a:effectLst/>
                        </a:rPr>
                        <a:t> </a:t>
                      </a:r>
                      <a:r>
                        <a:rPr lang="it-IT" sz="1000" u="none" strike="noStrike" dirty="0" err="1">
                          <a:effectLst/>
                        </a:rPr>
                        <a:t>equipment</a:t>
                      </a:r>
                      <a:r>
                        <a:rPr lang="it-IT" sz="1000" u="none" strike="noStrike" dirty="0">
                          <a:effectLst/>
                        </a:rPr>
                        <a:t>, software </a:t>
                      </a:r>
                      <a:r>
                        <a:rPr lang="it-IT" sz="1000" u="none" strike="noStrike" dirty="0" err="1">
                          <a:effectLst/>
                        </a:rPr>
                        <a:t>licenses</a:t>
                      </a:r>
                      <a:r>
                        <a:rPr lang="it-IT" sz="1000" u="none" strike="noStrike" dirty="0">
                          <a:effectLst/>
                        </a:rPr>
                        <a:t> and </a:t>
                      </a:r>
                      <a:r>
                        <a:rPr lang="it-IT" sz="1000" u="none" strike="noStrike" dirty="0" err="1">
                          <a:effectLst/>
                        </a:rPr>
                        <a:t>patent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b. Scientific </a:t>
                      </a:r>
                      <a:r>
                        <a:rPr lang="it-IT" sz="1000" u="none" strike="noStrike" dirty="0" err="1">
                          <a:effectLst/>
                        </a:rPr>
                        <a:t>instrumentation</a:t>
                      </a:r>
                      <a:r>
                        <a:rPr lang="it-IT" sz="1000" u="none" strike="noStrike" dirty="0">
                          <a:effectLst/>
                        </a:rPr>
                        <a:t> and </a:t>
                      </a:r>
                      <a:r>
                        <a:rPr lang="it-IT" sz="1000" u="none" strike="noStrike" dirty="0" err="1">
                          <a:effectLst/>
                        </a:rPr>
                        <a:t>technological</a:t>
                      </a:r>
                      <a:r>
                        <a:rPr lang="it-IT" sz="1000" u="none" strike="noStrike" dirty="0">
                          <a:effectLst/>
                        </a:rPr>
                        <a:t> </a:t>
                      </a:r>
                      <a:r>
                        <a:rPr lang="it-IT" sz="1000" u="none" strike="noStrike" dirty="0" err="1">
                          <a:effectLst/>
                        </a:rPr>
                        <a:t>equipment</a:t>
                      </a:r>
                      <a:r>
                        <a:rPr lang="it-IT" sz="1000" u="none" strike="noStrike" dirty="0">
                          <a:effectLst/>
                        </a:rPr>
                        <a:t>, software </a:t>
                      </a:r>
                      <a:r>
                        <a:rPr lang="it-IT" sz="1000" u="none" strike="noStrike" dirty="0" err="1">
                          <a:effectLst/>
                        </a:rPr>
                        <a:t>licenses</a:t>
                      </a:r>
                      <a:r>
                        <a:rPr lang="it-IT" sz="1000" u="none" strike="noStrike" dirty="0">
                          <a:effectLst/>
                        </a:rPr>
                        <a:t> and </a:t>
                      </a:r>
                      <a:r>
                        <a:rPr lang="it-IT" sz="1000" u="none" strike="noStrike" dirty="0" err="1">
                          <a:effectLst/>
                        </a:rPr>
                        <a:t>patent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52537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d. </a:t>
                      </a:r>
                      <a:r>
                        <a:rPr lang="it-IT" sz="1000" u="none" strike="noStrike" dirty="0" err="1">
                          <a:effectLst/>
                        </a:rPr>
                        <a:t>Civil</a:t>
                      </a:r>
                      <a:r>
                        <a:rPr lang="it-IT" sz="1000" u="none" strike="noStrike" dirty="0">
                          <a:effectLst/>
                        </a:rPr>
                        <a:t> </a:t>
                      </a:r>
                      <a:r>
                        <a:rPr lang="it-IT" sz="1000" u="none" strike="noStrike" dirty="0" err="1">
                          <a:effectLst/>
                        </a:rPr>
                        <a:t>infrastructures</a:t>
                      </a:r>
                      <a:r>
                        <a:rPr lang="it-IT" sz="1000" u="none" strike="noStrike" dirty="0">
                          <a:effectLst/>
                        </a:rPr>
                        <a:t> and </a:t>
                      </a:r>
                      <a:r>
                        <a:rPr lang="it-IT" sz="1000" u="none" strike="noStrike" dirty="0" err="1">
                          <a:effectLst/>
                        </a:rPr>
                        <a:t>related</a:t>
                      </a:r>
                      <a:r>
                        <a:rPr lang="it-IT" sz="1000" u="none" strike="noStrike" dirty="0">
                          <a:effectLst/>
                        </a:rPr>
                        <a:t> systems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185.440 €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d. </a:t>
                      </a:r>
                      <a:r>
                        <a:rPr lang="it-IT" sz="1000" u="none" strike="noStrike" dirty="0" err="1">
                          <a:effectLst/>
                        </a:rPr>
                        <a:t>Civil</a:t>
                      </a:r>
                      <a:r>
                        <a:rPr lang="it-IT" sz="1000" u="none" strike="noStrike" dirty="0">
                          <a:effectLst/>
                        </a:rPr>
                        <a:t> </a:t>
                      </a:r>
                      <a:r>
                        <a:rPr lang="it-IT" sz="1000" u="none" strike="noStrike" dirty="0" err="1">
                          <a:effectLst/>
                        </a:rPr>
                        <a:t>infrastructures</a:t>
                      </a:r>
                      <a:r>
                        <a:rPr lang="it-IT" sz="1000" u="none" strike="noStrike" dirty="0">
                          <a:effectLst/>
                        </a:rPr>
                        <a:t> and </a:t>
                      </a:r>
                      <a:r>
                        <a:rPr lang="it-IT" sz="1000" u="none" strike="noStrike" dirty="0" err="1">
                          <a:effectLst/>
                        </a:rPr>
                        <a:t>related</a:t>
                      </a:r>
                      <a:r>
                        <a:rPr lang="it-IT" sz="1000" u="none" strike="noStrike" dirty="0">
                          <a:effectLst/>
                        </a:rPr>
                        <a:t> systems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226.240 €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3739580"/>
                  </a:ext>
                </a:extLst>
              </a:tr>
              <a:tr h="284661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Total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292.080 €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Total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292.080 €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8178832"/>
                  </a:ext>
                </a:extLst>
              </a:tr>
            </a:tbl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9F642056-7A9C-EED4-475B-9D2C74C5D418}"/>
              </a:ext>
            </a:extLst>
          </p:cNvPr>
          <p:cNvSpPr txBox="1"/>
          <p:nvPr/>
        </p:nvSpPr>
        <p:spPr>
          <a:xfrm>
            <a:off x="326006" y="3157431"/>
            <a:ext cx="46714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20F0502020204030204" pitchFamily="34" charset="0"/>
                <a:ea typeface="+mn-ea"/>
                <a:cs typeface="+mn-cs"/>
              </a:rPr>
              <a:t>Le variazioni non riguardano l’obiettivo generale, né gli obiettivi specifici e intermedi.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dirty="0">
              <a:solidFill>
                <a:srgbClr val="000000"/>
              </a:solidFill>
              <a:latin typeface="Titillium Web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20F0502020204030204" pitchFamily="34" charset="0"/>
                <a:ea typeface="+mn-ea"/>
                <a:cs typeface="+mn-cs"/>
              </a:rPr>
              <a:t>In relazione al WP l’importo previsionale proposto in variazione per ciascuna voce di costo non varia oltre il 15% oltre il valore economico originariamente assegnato per quella voce di costo.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88951FF0-032D-2F2E-5FFB-F315C72F1792}"/>
              </a:ext>
            </a:extLst>
          </p:cNvPr>
          <p:cNvSpPr txBox="1">
            <a:spLocks/>
          </p:cNvSpPr>
          <p:nvPr/>
        </p:nvSpPr>
        <p:spPr>
          <a:xfrm>
            <a:off x="-138896" y="5610189"/>
            <a:ext cx="4038600" cy="780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800" b="1" kern="1200" dirty="0">
                <a:solidFill>
                  <a:srgbClr val="B27F47"/>
                </a:solidFill>
                <a:latin typeface="Titillium Bd" pitchFamily="2" charset="77"/>
                <a:ea typeface="+mn-ea"/>
                <a:cs typeface="+mn-cs"/>
              </a:defRPr>
            </a:lvl1pPr>
          </a:lstStyle>
          <a:p>
            <a:pPr algn="r"/>
            <a:r>
              <a:rPr lang="it-IT" dirty="0"/>
              <a:t>Via GEA</a:t>
            </a:r>
          </a:p>
        </p:txBody>
      </p:sp>
    </p:spTree>
    <p:extLst>
      <p:ext uri="{BB962C8B-B14F-4D97-AF65-F5344CB8AC3E}">
        <p14:creationId xmlns:p14="http://schemas.microsoft.com/office/powerpoint/2010/main" val="1422317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00D8DA-5B58-7EF8-13A5-5E5515E50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94" y="1308817"/>
            <a:ext cx="10515600" cy="780114"/>
          </a:xfrm>
        </p:spPr>
        <p:txBody>
          <a:bodyPr/>
          <a:lstStyle/>
          <a:p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B27F47"/>
                </a:solidFill>
                <a:effectLst/>
                <a:uLnTx/>
                <a:uFillTx/>
                <a:latin typeface="Titillium Bd"/>
                <a:ea typeface="+mn-ea"/>
                <a:cs typeface="+mn-cs"/>
              </a:rPr>
              <a:t>Richieste di variazione straordinaria </a:t>
            </a:r>
            <a:r>
              <a:rPr lang="it-IT" dirty="0"/>
              <a:t>pendenti (1/2)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ACA2E4-A0A8-AA01-2F78-9399D6E40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843" y="1898111"/>
            <a:ext cx="5563119" cy="4653159"/>
          </a:xfrm>
        </p:spPr>
        <p:txBody>
          <a:bodyPr>
            <a:normAutofit/>
          </a:bodyPr>
          <a:lstStyle/>
          <a:p>
            <a:pPr marL="0" indent="0" algn="l" rtl="0" fontAlgn="base">
              <a:lnSpc>
                <a:spcPct val="120000"/>
              </a:lnSpc>
              <a:buNone/>
            </a:pPr>
            <a:r>
              <a:rPr lang="it-IT" sz="1600" b="1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Titillium Web" pitchFamily="2" charset="77"/>
              </a:rPr>
              <a:t>Referente dell’unità operativa (UO)</a:t>
            </a:r>
            <a:r>
              <a:rPr lang="it-IT" sz="1600" b="0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Titillium Web" pitchFamily="2" charset="77"/>
              </a:rPr>
              <a:t>: </a:t>
            </a:r>
            <a:endParaRPr lang="it-IT" b="0" i="0" dirty="0">
              <a:solidFill>
                <a:srgbClr val="C00000"/>
              </a:solidFill>
              <a:effectLst/>
              <a:highlight>
                <a:srgbClr val="FFFFFF"/>
              </a:highlight>
              <a:latin typeface="Titillium Web" pitchFamily="2" charset="77"/>
            </a:endParaRPr>
          </a:p>
          <a:p>
            <a:pPr algn="l" rtl="0" fontAlgn="base">
              <a:lnSpc>
                <a:spcPct val="120000"/>
              </a:lnSpc>
              <a:buFont typeface="+mj-lt"/>
              <a:buAutoNum type="arabicPeriod"/>
            </a:pPr>
            <a:r>
              <a:rPr lang="it-IT" sz="1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tillium Web" pitchFamily="2" charset="77"/>
              </a:rPr>
              <a:t>UO: I</a:t>
            </a:r>
            <a:r>
              <a:rPr lang="it-IT" sz="1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tillium Web" pitchFamily="2" charset="77"/>
              </a:rPr>
              <a:t>NFN-Padova</a:t>
            </a:r>
            <a:r>
              <a:rPr lang="it-IT" sz="1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tillium Web" pitchFamily="2" charset="77"/>
              </a:rPr>
              <a:t>: Marco Bazzan sostituisce Roberto Carlin </a:t>
            </a:r>
            <a:endParaRPr lang="it-IT" sz="1600" b="0" i="1" dirty="0">
              <a:solidFill>
                <a:srgbClr val="000000"/>
              </a:solidFill>
              <a:effectLst/>
              <a:highlight>
                <a:srgbClr val="FFFFFF"/>
              </a:highlight>
              <a:latin typeface="Titillium Web" pitchFamily="2" charset="77"/>
            </a:endParaRPr>
          </a:p>
          <a:p>
            <a:pPr algn="l" rtl="0" fontAlgn="base">
              <a:lnSpc>
                <a:spcPct val="120000"/>
              </a:lnSpc>
              <a:buFont typeface="+mj-lt"/>
              <a:buAutoNum type="arabicPeriod" startAt="2"/>
            </a:pPr>
            <a:r>
              <a:rPr lang="it-IT" sz="1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tillium Web" pitchFamily="2" charset="77"/>
              </a:rPr>
              <a:t>UO: </a:t>
            </a:r>
            <a:r>
              <a:rPr lang="it-IT" sz="1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tillium Web" pitchFamily="2" charset="77"/>
              </a:rPr>
              <a:t>INFN-Cagliari</a:t>
            </a:r>
            <a:r>
              <a:rPr lang="it-IT" sz="1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tillium Web" pitchFamily="2" charset="77"/>
              </a:rPr>
              <a:t>: Alberto Masoni sostituisce Alessandro Cardini</a:t>
            </a:r>
            <a:endParaRPr lang="it-IT" sz="1600" b="0" i="1" dirty="0">
              <a:solidFill>
                <a:srgbClr val="000000"/>
              </a:solidFill>
              <a:effectLst/>
              <a:highlight>
                <a:srgbClr val="FFFFFF"/>
              </a:highlight>
              <a:latin typeface="Titillium Web" pitchFamily="2" charset="77"/>
            </a:endParaRPr>
          </a:p>
          <a:p>
            <a:pPr algn="l" rtl="0" fontAlgn="base">
              <a:lnSpc>
                <a:spcPct val="120000"/>
              </a:lnSpc>
              <a:buFont typeface="+mj-lt"/>
              <a:buAutoNum type="arabicPeriod" startAt="3"/>
            </a:pPr>
            <a:r>
              <a:rPr lang="it-IT" sz="1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tillium Web" pitchFamily="2" charset="77"/>
              </a:rPr>
              <a:t>UO: </a:t>
            </a:r>
            <a:r>
              <a:rPr lang="it-IT" sz="1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tillium Web" pitchFamily="2" charset="77"/>
              </a:rPr>
              <a:t>INFN-Genova</a:t>
            </a:r>
            <a:r>
              <a:rPr lang="it-IT" sz="1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tillium Web" pitchFamily="2" charset="77"/>
              </a:rPr>
              <a:t>: Barbara Garaventa sostituisce Mauro </a:t>
            </a:r>
            <a:r>
              <a:rPr lang="it-IT" sz="16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tillium Web" pitchFamily="2" charset="77"/>
              </a:rPr>
              <a:t>Taiuti</a:t>
            </a:r>
            <a:r>
              <a:rPr lang="it-IT" sz="1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tillium Web" pitchFamily="2" charset="77"/>
              </a:rPr>
              <a:t> </a:t>
            </a:r>
          </a:p>
          <a:p>
            <a:pPr algn="l" rtl="0" fontAlgn="base">
              <a:lnSpc>
                <a:spcPct val="120000"/>
              </a:lnSpc>
              <a:buFont typeface="+mj-lt"/>
              <a:buAutoNum type="arabicPeriod" startAt="3"/>
            </a:pPr>
            <a:r>
              <a:rPr lang="it-IT" sz="1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tillium Web" pitchFamily="2" charset="77"/>
              </a:rPr>
              <a:t>UO Università di Cagliari (</a:t>
            </a:r>
            <a:r>
              <a:rPr lang="it-IT" sz="16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tillium Web" pitchFamily="2" charset="77"/>
              </a:rPr>
              <a:t>UniCA</a:t>
            </a:r>
            <a:r>
              <a:rPr lang="it-IT" sz="1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tillium Web" pitchFamily="2" charset="77"/>
              </a:rPr>
              <a:t>-Fisica</a:t>
            </a:r>
            <a:r>
              <a:rPr lang="it-IT" sz="1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tillium Web" pitchFamily="2" charset="77"/>
              </a:rPr>
              <a:t>): Francesco </a:t>
            </a:r>
            <a:r>
              <a:rPr lang="it-IT" sz="16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tillium Web" pitchFamily="2" charset="77"/>
              </a:rPr>
              <a:t>Quochi</a:t>
            </a:r>
            <a:r>
              <a:rPr lang="it-IT" sz="1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tillium Web" pitchFamily="2" charset="77"/>
              </a:rPr>
              <a:t> sostituisce Gianluca Usai </a:t>
            </a:r>
          </a:p>
          <a:p>
            <a:pPr algn="l" rtl="0" fontAlgn="base">
              <a:lnSpc>
                <a:spcPct val="120000"/>
              </a:lnSpc>
              <a:buFont typeface="+mj-lt"/>
              <a:buAutoNum type="arabicPeriod" startAt="3"/>
            </a:pPr>
            <a:r>
              <a:rPr lang="it-IT" sz="1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tillium Web" pitchFamily="2" charset="77"/>
              </a:rPr>
              <a:t>UO </a:t>
            </a:r>
            <a:r>
              <a:rPr lang="it-IT" sz="1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tillium Web" pitchFamily="2" charset="77"/>
              </a:rPr>
              <a:t>Università di Pisa</a:t>
            </a:r>
            <a:r>
              <a:rPr lang="it-IT" sz="1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tillium Web" pitchFamily="2" charset="77"/>
              </a:rPr>
              <a:t>: Michele Padrone sostituisce Mauro Bellandi</a:t>
            </a:r>
          </a:p>
          <a:p>
            <a:pPr algn="l" rtl="0" fontAlgn="base">
              <a:lnSpc>
                <a:spcPct val="120000"/>
              </a:lnSpc>
              <a:buFont typeface="+mj-lt"/>
              <a:buAutoNum type="arabicPeriod" startAt="4"/>
            </a:pPr>
            <a:r>
              <a:rPr lang="it-IT" sz="1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tillium Web" pitchFamily="2" charset="77"/>
              </a:rPr>
              <a:t>UO </a:t>
            </a:r>
            <a:r>
              <a:rPr lang="it-IT" sz="1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tillium Web" pitchFamily="2" charset="77"/>
              </a:rPr>
              <a:t>Università Vanvitelli</a:t>
            </a:r>
            <a:r>
              <a:rPr lang="it-IT" sz="1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tillium Web" pitchFamily="2" charset="77"/>
              </a:rPr>
              <a:t>: Aniello Grado sostituisce Lucio Gialanella</a:t>
            </a:r>
            <a:endParaRPr lang="it-IT" b="0" i="1" dirty="0">
              <a:solidFill>
                <a:srgbClr val="000000"/>
              </a:solidFill>
              <a:effectLst/>
              <a:highlight>
                <a:srgbClr val="FFFFFF"/>
              </a:highlight>
              <a:latin typeface="Titillium Web" pitchFamily="2" charset="77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851450D-40F5-99E1-9CD1-2D101C5D3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5</a:t>
            </a:fld>
            <a:endParaRPr lang="it-IT"/>
          </a:p>
        </p:txBody>
      </p:sp>
      <p:sp>
        <p:nvSpPr>
          <p:cNvPr id="5" name="Segnaposto piè di pagina 8">
            <a:extLst>
              <a:ext uri="{FF2B5EF4-FFF2-40B4-BE49-F238E27FC236}">
                <a16:creationId xmlns:a16="http://schemas.microsoft.com/office/drawing/2014/main" id="{5D365E46-0F98-03EB-CED4-2A88B7739A19}"/>
              </a:ext>
            </a:extLst>
          </p:cNvPr>
          <p:cNvSpPr txBox="1">
            <a:spLocks/>
          </p:cNvSpPr>
          <p:nvPr/>
        </p:nvSpPr>
        <p:spPr>
          <a:xfrm>
            <a:off x="1439342" y="6381483"/>
            <a:ext cx="8640949" cy="476517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Einstein Telescope Infrastructure Consortium (ETIC - IR0000004)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PNRR MISSIONE 4, COMPONENTE 2, INVESTIMENTO 3.1</a:t>
            </a:r>
          </a:p>
        </p:txBody>
      </p:sp>
      <p:pic>
        <p:nvPicPr>
          <p:cNvPr id="6" name="Immagine 5" descr="Immagine che contiene testo, logo, schermata, Carattere&#10;&#10;Descrizione generata automaticamente">
            <a:extLst>
              <a:ext uri="{FF2B5EF4-FFF2-40B4-BE49-F238E27FC236}">
                <a16:creationId xmlns:a16="http://schemas.microsoft.com/office/drawing/2014/main" id="{6276DFD6-C397-2DBE-63E5-6835E056D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1" y="6391771"/>
            <a:ext cx="1027269" cy="51363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0DB4E85-4FE6-8BD1-107D-0E83D501711A}"/>
              </a:ext>
            </a:extLst>
          </p:cNvPr>
          <p:cNvSpPr txBox="1"/>
          <p:nvPr/>
        </p:nvSpPr>
        <p:spPr>
          <a:xfrm>
            <a:off x="6163521" y="1832841"/>
            <a:ext cx="6099858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ct val="150000"/>
              </a:lnSpc>
            </a:pPr>
            <a:r>
              <a:rPr lang="it-IT" sz="1600" b="1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Titillium Web" pitchFamily="2" charset="77"/>
              </a:rPr>
              <a:t>Referente scientifico dei Co-proponenti</a:t>
            </a:r>
            <a:r>
              <a:rPr lang="it-IT" sz="1600" b="0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Titillium Web" pitchFamily="2" charset="77"/>
              </a:rPr>
              <a:t>: </a:t>
            </a:r>
          </a:p>
          <a:p>
            <a:pPr algn="l" rtl="0" fontAlgn="base">
              <a:lnSpc>
                <a:spcPct val="150000"/>
              </a:lnSpc>
              <a:buFont typeface="+mj-lt"/>
              <a:buAutoNum type="arabicPeriod"/>
            </a:pPr>
            <a:r>
              <a:rPr lang="it-IT" sz="1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tillium Web" pitchFamily="2" charset="77"/>
              </a:rPr>
              <a:t> </a:t>
            </a:r>
            <a:r>
              <a:rPr lang="it-IT" sz="1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tillium Web" pitchFamily="2" charset="77"/>
              </a:rPr>
              <a:t>Università di Cagliari</a:t>
            </a:r>
            <a:r>
              <a:rPr lang="it-IT" sz="1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tillium Web" pitchFamily="2" charset="77"/>
              </a:rPr>
              <a:t>: Gianluca Usai sostituisce Luciano Colombo </a:t>
            </a:r>
          </a:p>
          <a:p>
            <a:pPr algn="l" rtl="0" fontAlgn="base">
              <a:lnSpc>
                <a:spcPct val="150000"/>
              </a:lnSpc>
            </a:pPr>
            <a:r>
              <a:rPr lang="it-IT" sz="1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tillium Web" pitchFamily="2" charset="77"/>
              </a:rPr>
              <a:t> </a:t>
            </a:r>
          </a:p>
          <a:p>
            <a:pPr algn="l" rtl="0" fontAlgn="base">
              <a:lnSpc>
                <a:spcPct val="150000"/>
              </a:lnSpc>
            </a:pPr>
            <a:r>
              <a:rPr lang="it-IT" sz="1600" b="1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Titillium Web" pitchFamily="2" charset="77"/>
              </a:rPr>
              <a:t>Referente amministrativo dei Co-proponenti</a:t>
            </a:r>
            <a:r>
              <a:rPr lang="it-IT" sz="1600" b="0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Titillium Web" pitchFamily="2" charset="77"/>
              </a:rPr>
              <a:t>: </a:t>
            </a:r>
          </a:p>
          <a:p>
            <a:pPr algn="l" rtl="0" fontAlgn="base">
              <a:lnSpc>
                <a:spcPct val="150000"/>
              </a:lnSpc>
              <a:buFont typeface="+mj-lt"/>
              <a:buAutoNum type="arabicPeriod"/>
            </a:pPr>
            <a:r>
              <a:rPr lang="it-IT" sz="1600" dirty="0">
                <a:solidFill>
                  <a:srgbClr val="000000"/>
                </a:solidFill>
                <a:highlight>
                  <a:srgbClr val="FFFFFF"/>
                </a:highlight>
                <a:latin typeface="Titillium Web" pitchFamily="2" charset="77"/>
              </a:rPr>
              <a:t> </a:t>
            </a:r>
            <a:r>
              <a:rPr lang="it-IT" sz="1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tillium Web" pitchFamily="2" charset="77"/>
              </a:rPr>
              <a:t>Università di Cagliari</a:t>
            </a:r>
            <a:r>
              <a:rPr lang="it-IT" sz="1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tillium Web" pitchFamily="2" charset="77"/>
              </a:rPr>
              <a:t>: Gaetano Melis sostituisce Aldo Urru</a:t>
            </a:r>
          </a:p>
          <a:p>
            <a:pPr algn="l" rtl="0" fontAlgn="base">
              <a:lnSpc>
                <a:spcPct val="150000"/>
              </a:lnSpc>
              <a:buFont typeface="+mj-lt"/>
              <a:buAutoNum type="arabicPeriod"/>
            </a:pPr>
            <a:r>
              <a:rPr lang="it-IT" sz="1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tillium Web" pitchFamily="2" charset="77"/>
              </a:rPr>
              <a:t> </a:t>
            </a:r>
            <a:r>
              <a:rPr lang="it-IT" sz="1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tillium Web" pitchFamily="2" charset="77"/>
              </a:rPr>
              <a:t>Università di Roma </a:t>
            </a:r>
            <a:r>
              <a:rPr lang="it-IT" sz="1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tillium Web" pitchFamily="2" charset="77"/>
              </a:rPr>
              <a:t>“Tor Vergata”: Roberta </a:t>
            </a:r>
            <a:r>
              <a:rPr lang="it-IT" sz="16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tillium Web" pitchFamily="2" charset="77"/>
              </a:rPr>
              <a:t>Tomassacci</a:t>
            </a:r>
            <a:r>
              <a:rPr lang="it-IT" sz="1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tillium Web" pitchFamily="2" charset="77"/>
              </a:rPr>
              <a:t> sostituisce Giorgio di Giorgio</a:t>
            </a:r>
          </a:p>
          <a:p>
            <a:pPr algn="l" rtl="0" fontAlgn="base">
              <a:lnSpc>
                <a:spcPct val="150000"/>
              </a:lnSpc>
              <a:buFont typeface="+mj-lt"/>
              <a:buAutoNum type="arabicPeriod" startAt="3"/>
            </a:pPr>
            <a:r>
              <a:rPr lang="it-IT" sz="1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tillium Web" pitchFamily="2" charset="77"/>
              </a:rPr>
              <a:t> </a:t>
            </a:r>
            <a:r>
              <a:rPr lang="it-IT" sz="1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tillium Web" pitchFamily="2" charset="77"/>
              </a:rPr>
              <a:t>ASI</a:t>
            </a:r>
            <a:r>
              <a:rPr lang="it-IT" sz="1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tillium Web" pitchFamily="2" charset="77"/>
              </a:rPr>
              <a:t>: Brunella Castelli sostituisce Maria Chiara Noto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26D9E23B-E884-D731-A5F7-879EF3943191}"/>
              </a:ext>
            </a:extLst>
          </p:cNvPr>
          <p:cNvSpPr txBox="1">
            <a:spLocks/>
          </p:cNvSpPr>
          <p:nvPr/>
        </p:nvSpPr>
        <p:spPr>
          <a:xfrm>
            <a:off x="7315200" y="5333434"/>
            <a:ext cx="4038600" cy="780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800" b="1" kern="1200" dirty="0">
                <a:solidFill>
                  <a:srgbClr val="B27F47"/>
                </a:solidFill>
                <a:latin typeface="Titillium Bd" pitchFamily="2" charset="77"/>
                <a:ea typeface="+mn-ea"/>
                <a:cs typeface="+mn-cs"/>
              </a:defRPr>
            </a:lvl1pPr>
          </a:lstStyle>
          <a:p>
            <a:pPr algn="r"/>
            <a:r>
              <a:rPr lang="it-IT" dirty="0"/>
              <a:t>Via PEC</a:t>
            </a:r>
          </a:p>
        </p:txBody>
      </p:sp>
    </p:spTree>
    <p:extLst>
      <p:ext uri="{BB962C8B-B14F-4D97-AF65-F5344CB8AC3E}">
        <p14:creationId xmlns:p14="http://schemas.microsoft.com/office/powerpoint/2010/main" val="3780750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00D8DA-5B58-7EF8-13A5-5E5515E50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016" y="1348610"/>
            <a:ext cx="10515600" cy="780114"/>
          </a:xfrm>
        </p:spPr>
        <p:txBody>
          <a:bodyPr/>
          <a:lstStyle/>
          <a:p>
            <a:r>
              <a:rPr lang="it-IT" dirty="0"/>
              <a:t>Variazioni pendenti (2/2)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851450D-40F5-99E1-9CD1-2D101C5D3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6</a:t>
            </a:fld>
            <a:endParaRPr lang="it-IT"/>
          </a:p>
        </p:txBody>
      </p:sp>
      <p:sp>
        <p:nvSpPr>
          <p:cNvPr id="5" name="Segnaposto piè di pagina 8">
            <a:extLst>
              <a:ext uri="{FF2B5EF4-FFF2-40B4-BE49-F238E27FC236}">
                <a16:creationId xmlns:a16="http://schemas.microsoft.com/office/drawing/2014/main" id="{5D365E46-0F98-03EB-CED4-2A88B7739A19}"/>
              </a:ext>
            </a:extLst>
          </p:cNvPr>
          <p:cNvSpPr txBox="1">
            <a:spLocks/>
          </p:cNvSpPr>
          <p:nvPr/>
        </p:nvSpPr>
        <p:spPr>
          <a:xfrm>
            <a:off x="1439342" y="6381483"/>
            <a:ext cx="8640949" cy="476517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Einstein Telescope Infrastructure Consortium (ETIC - IR0000004)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PNRR MISSIONE 4, COMPONENTE 2, INVESTIMENTO 3.1</a:t>
            </a:r>
          </a:p>
        </p:txBody>
      </p:sp>
      <p:pic>
        <p:nvPicPr>
          <p:cNvPr id="6" name="Immagine 5" descr="Immagine che contiene testo, logo, schermata, Carattere&#10;&#10;Descrizione generata automaticamente">
            <a:extLst>
              <a:ext uri="{FF2B5EF4-FFF2-40B4-BE49-F238E27FC236}">
                <a16:creationId xmlns:a16="http://schemas.microsoft.com/office/drawing/2014/main" id="{6276DFD6-C397-2DBE-63E5-6835E056D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1" y="6391771"/>
            <a:ext cx="1027269" cy="513635"/>
          </a:xfrm>
          <a:prstGeom prst="rect">
            <a:avLst/>
          </a:prstGeom>
        </p:spPr>
      </p:pic>
      <p:pic>
        <p:nvPicPr>
          <p:cNvPr id="11" name="Segnaposto contenuto 10" descr="Immagine che contiene testo, Pagina Web, software, Sito Web&#10;&#10;Descrizione generata automaticamente">
            <a:extLst>
              <a:ext uri="{FF2B5EF4-FFF2-40B4-BE49-F238E27FC236}">
                <a16:creationId xmlns:a16="http://schemas.microsoft.com/office/drawing/2014/main" id="{D519D3EE-70B7-6280-E987-9078E02A1B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80" y="2251254"/>
            <a:ext cx="5445036" cy="2490997"/>
          </a:xfrm>
        </p:spPr>
      </p:pic>
      <p:pic>
        <p:nvPicPr>
          <p:cNvPr id="13" name="Immagine 12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DCF8172E-B5AB-61C7-B8E0-3C1EAC71A9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38"/>
          <a:stretch/>
        </p:blipFill>
        <p:spPr>
          <a:xfrm>
            <a:off x="6772309" y="4054350"/>
            <a:ext cx="5181600" cy="2802770"/>
          </a:xfrm>
          <a:prstGeom prst="rect">
            <a:avLst/>
          </a:prstGeom>
        </p:spPr>
      </p:pic>
      <p:pic>
        <p:nvPicPr>
          <p:cNvPr id="15" name="Immagine 14" descr="Immagine che contiene testo, schermata, numero, software&#10;&#10;Descrizione generata automaticamente">
            <a:extLst>
              <a:ext uri="{FF2B5EF4-FFF2-40B4-BE49-F238E27FC236}">
                <a16:creationId xmlns:a16="http://schemas.microsoft.com/office/drawing/2014/main" id="{FF9A9CC5-CA90-716E-6CED-DA89B18B6E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7"/>
          <a:stretch/>
        </p:blipFill>
        <p:spPr>
          <a:xfrm>
            <a:off x="6750418" y="1073197"/>
            <a:ext cx="5181599" cy="2699377"/>
          </a:xfrm>
          <a:prstGeom prst="rect">
            <a:avLst/>
          </a:prstGeom>
        </p:spPr>
      </p:pic>
      <p:sp>
        <p:nvSpPr>
          <p:cNvPr id="16" name="Freccia destra 15">
            <a:extLst>
              <a:ext uri="{FF2B5EF4-FFF2-40B4-BE49-F238E27FC236}">
                <a16:creationId xmlns:a16="http://schemas.microsoft.com/office/drawing/2014/main" id="{D5FE1AA6-9388-5DA3-7185-B6520C7F070F}"/>
              </a:ext>
            </a:extLst>
          </p:cNvPr>
          <p:cNvSpPr/>
          <p:nvPr/>
        </p:nvSpPr>
        <p:spPr>
          <a:xfrm>
            <a:off x="5891514" y="2338086"/>
            <a:ext cx="880795" cy="601884"/>
          </a:xfrm>
          <a:prstGeom prst="rightArrow">
            <a:avLst>
              <a:gd name="adj1" fmla="val 50000"/>
              <a:gd name="adj2" fmla="val 9230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destra 16">
            <a:extLst>
              <a:ext uri="{FF2B5EF4-FFF2-40B4-BE49-F238E27FC236}">
                <a16:creationId xmlns:a16="http://schemas.microsoft.com/office/drawing/2014/main" id="{4D77EDF4-D835-D6A9-1ABF-1B509117F38E}"/>
              </a:ext>
            </a:extLst>
          </p:cNvPr>
          <p:cNvSpPr/>
          <p:nvPr/>
        </p:nvSpPr>
        <p:spPr>
          <a:xfrm rot="5400000">
            <a:off x="9201761" y="3323706"/>
            <a:ext cx="880795" cy="601884"/>
          </a:xfrm>
          <a:prstGeom prst="rightArrow">
            <a:avLst>
              <a:gd name="adj1" fmla="val 50000"/>
              <a:gd name="adj2" fmla="val 9230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7BC7CC58-09B0-BADB-767B-19FD68A8E16D}"/>
              </a:ext>
            </a:extLst>
          </p:cNvPr>
          <p:cNvSpPr/>
          <p:nvPr/>
        </p:nvSpPr>
        <p:spPr>
          <a:xfrm>
            <a:off x="4143737" y="3077831"/>
            <a:ext cx="1828800" cy="47651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C4E5E359-04E7-917F-EEAC-008ABCDFC3C1}"/>
              </a:ext>
            </a:extLst>
          </p:cNvPr>
          <p:cNvSpPr/>
          <p:nvPr/>
        </p:nvSpPr>
        <p:spPr>
          <a:xfrm>
            <a:off x="6750418" y="2975149"/>
            <a:ext cx="1120368" cy="34678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07F733B5-7F37-0277-0A50-98AADE17E960}"/>
              </a:ext>
            </a:extLst>
          </p:cNvPr>
          <p:cNvSpPr/>
          <p:nvPr/>
        </p:nvSpPr>
        <p:spPr>
          <a:xfrm rot="5400000">
            <a:off x="10883996" y="1863214"/>
            <a:ext cx="1120368" cy="34678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4685FE06-2ECB-8850-7797-C7B7C40FE40E}"/>
              </a:ext>
            </a:extLst>
          </p:cNvPr>
          <p:cNvSpPr/>
          <p:nvPr/>
        </p:nvSpPr>
        <p:spPr>
          <a:xfrm rot="5400000">
            <a:off x="6973747" y="4994476"/>
            <a:ext cx="787078" cy="165518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A0FB6505-53AA-5753-0C9F-8942A63F251F}"/>
              </a:ext>
            </a:extLst>
          </p:cNvPr>
          <p:cNvSpPr txBox="1">
            <a:spLocks/>
          </p:cNvSpPr>
          <p:nvPr/>
        </p:nvSpPr>
        <p:spPr>
          <a:xfrm>
            <a:off x="417655" y="4929560"/>
            <a:ext cx="4469056" cy="1337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dirty="0"/>
              <a:t>Per un’ulteriore verifica…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2400" dirty="0"/>
          </a:p>
        </p:txBody>
      </p:sp>
      <p:sp>
        <p:nvSpPr>
          <p:cNvPr id="24" name="Titolo 1">
            <a:extLst>
              <a:ext uri="{FF2B5EF4-FFF2-40B4-BE49-F238E27FC236}">
                <a16:creationId xmlns:a16="http://schemas.microsoft.com/office/drawing/2014/main" id="{3AEA3A85-F7F7-BB6B-C422-A179FAD4922E}"/>
              </a:ext>
            </a:extLst>
          </p:cNvPr>
          <p:cNvSpPr txBox="1">
            <a:spLocks/>
          </p:cNvSpPr>
          <p:nvPr/>
        </p:nvSpPr>
        <p:spPr>
          <a:xfrm>
            <a:off x="2312233" y="5799834"/>
            <a:ext cx="4038600" cy="780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800" b="1" kern="1200" dirty="0">
                <a:solidFill>
                  <a:srgbClr val="B27F47"/>
                </a:solidFill>
                <a:latin typeface="Titillium Bd" pitchFamily="2" charset="77"/>
                <a:ea typeface="+mn-ea"/>
                <a:cs typeface="+mn-cs"/>
              </a:defRPr>
            </a:lvl1pPr>
          </a:lstStyle>
          <a:p>
            <a:pPr algn="r"/>
            <a:r>
              <a:rPr lang="it-IT" dirty="0"/>
              <a:t>Via PEC</a:t>
            </a:r>
          </a:p>
        </p:txBody>
      </p:sp>
    </p:spTree>
    <p:extLst>
      <p:ext uri="{BB962C8B-B14F-4D97-AF65-F5344CB8AC3E}">
        <p14:creationId xmlns:p14="http://schemas.microsoft.com/office/powerpoint/2010/main" val="1256857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00D8DA-5B58-7EF8-13A5-5E5515E50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523" y="1234893"/>
            <a:ext cx="10515600" cy="780114"/>
          </a:xfrm>
        </p:spPr>
        <p:txBody>
          <a:bodyPr/>
          <a:lstStyle/>
          <a:p>
            <a:r>
              <a:rPr lang="it-IT" dirty="0"/>
              <a:t>Variazioni ordinarie inserite (1/3)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851450D-40F5-99E1-9CD1-2D101C5D3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7</a:t>
            </a:fld>
            <a:endParaRPr lang="it-IT"/>
          </a:p>
        </p:txBody>
      </p:sp>
      <p:sp>
        <p:nvSpPr>
          <p:cNvPr id="5" name="Segnaposto piè di pagina 8">
            <a:extLst>
              <a:ext uri="{FF2B5EF4-FFF2-40B4-BE49-F238E27FC236}">
                <a16:creationId xmlns:a16="http://schemas.microsoft.com/office/drawing/2014/main" id="{5D365E46-0F98-03EB-CED4-2A88B7739A19}"/>
              </a:ext>
            </a:extLst>
          </p:cNvPr>
          <p:cNvSpPr txBox="1">
            <a:spLocks/>
          </p:cNvSpPr>
          <p:nvPr/>
        </p:nvSpPr>
        <p:spPr>
          <a:xfrm>
            <a:off x="1439342" y="6381483"/>
            <a:ext cx="8640949" cy="476517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Einstein Telescope Infrastructure Consortium (ETIC - IR0000004)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PNRR MISSIONE 4, COMPONENTE 2, INVESTIMENTO 3.1</a:t>
            </a:r>
          </a:p>
        </p:txBody>
      </p:sp>
      <p:pic>
        <p:nvPicPr>
          <p:cNvPr id="6" name="Immagine 5" descr="Immagine che contiene testo, logo, schermata, Carattere&#10;&#10;Descrizione generata automaticamente">
            <a:extLst>
              <a:ext uri="{FF2B5EF4-FFF2-40B4-BE49-F238E27FC236}">
                <a16:creationId xmlns:a16="http://schemas.microsoft.com/office/drawing/2014/main" id="{6276DFD6-C397-2DBE-63E5-6835E056D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1" y="6391771"/>
            <a:ext cx="1027269" cy="513635"/>
          </a:xfrm>
          <a:prstGeom prst="rect">
            <a:avLst/>
          </a:prstGeom>
        </p:spPr>
      </p:pic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ABBAE9C2-90BA-B978-78AF-3322EF1CC9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601305"/>
              </p:ext>
            </p:extLst>
          </p:nvPr>
        </p:nvGraphicFramePr>
        <p:xfrm>
          <a:off x="1720850" y="2429391"/>
          <a:ext cx="8750300" cy="1828800"/>
        </p:xfrm>
        <a:graphic>
          <a:graphicData uri="http://schemas.openxmlformats.org/drawingml/2006/table">
            <a:tbl>
              <a:tblPr/>
              <a:tblGrid>
                <a:gridCol w="1725947">
                  <a:extLst>
                    <a:ext uri="{9D8B030D-6E8A-4147-A177-3AD203B41FA5}">
                      <a16:colId xmlns:a16="http://schemas.microsoft.com/office/drawing/2014/main" val="191449029"/>
                    </a:ext>
                  </a:extLst>
                </a:gridCol>
                <a:gridCol w="1573658">
                  <a:extLst>
                    <a:ext uri="{9D8B030D-6E8A-4147-A177-3AD203B41FA5}">
                      <a16:colId xmlns:a16="http://schemas.microsoft.com/office/drawing/2014/main" val="4214573543"/>
                    </a:ext>
                  </a:extLst>
                </a:gridCol>
                <a:gridCol w="380724">
                  <a:extLst>
                    <a:ext uri="{9D8B030D-6E8A-4147-A177-3AD203B41FA5}">
                      <a16:colId xmlns:a16="http://schemas.microsoft.com/office/drawing/2014/main" val="962253364"/>
                    </a:ext>
                  </a:extLst>
                </a:gridCol>
                <a:gridCol w="1840165">
                  <a:extLst>
                    <a:ext uri="{9D8B030D-6E8A-4147-A177-3AD203B41FA5}">
                      <a16:colId xmlns:a16="http://schemas.microsoft.com/office/drawing/2014/main" val="2286033161"/>
                    </a:ext>
                  </a:extLst>
                </a:gridCol>
                <a:gridCol w="1703739">
                  <a:extLst>
                    <a:ext uri="{9D8B030D-6E8A-4147-A177-3AD203B41FA5}">
                      <a16:colId xmlns:a16="http://schemas.microsoft.com/office/drawing/2014/main" val="4148087294"/>
                    </a:ext>
                  </a:extLst>
                </a:gridCol>
                <a:gridCol w="751929">
                  <a:extLst>
                    <a:ext uri="{9D8B030D-6E8A-4147-A177-3AD203B41FA5}">
                      <a16:colId xmlns:a16="http://schemas.microsoft.com/office/drawing/2014/main" val="1062714984"/>
                    </a:ext>
                  </a:extLst>
                </a:gridCol>
                <a:gridCol w="774138">
                  <a:extLst>
                    <a:ext uri="{9D8B030D-6E8A-4147-A177-3AD203B41FA5}">
                      <a16:colId xmlns:a16="http://schemas.microsoft.com/office/drawing/2014/main" val="955030467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l" fontAlgn="t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WP3_INFN-RM1_T016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Clean hood (H)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clean hood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Delivering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parcel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8308264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algn="l" fontAlgn="t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WP4_INFN-LNGS_T027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GEMINI - Specification, design process &amp; documentation for the infrastrucutre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Executive design ready and approved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Preliminary design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published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515462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l" fontAlgn="t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WP4_INFN-LNGS_T028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GEMINI - Preparation of underground site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Technical document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 progress report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34264"/>
                  </a:ext>
                </a:extLst>
              </a:tr>
            </a:tbl>
          </a:graphicData>
        </a:graphic>
      </p:graphicFrame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D7A79DE2-953E-D17E-DF47-5FDBE2062D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985419"/>
              </p:ext>
            </p:extLst>
          </p:nvPr>
        </p:nvGraphicFramePr>
        <p:xfrm>
          <a:off x="1720850" y="4263201"/>
          <a:ext cx="8750300" cy="609600"/>
        </p:xfrm>
        <a:graphic>
          <a:graphicData uri="http://schemas.openxmlformats.org/drawingml/2006/table">
            <a:tbl>
              <a:tblPr/>
              <a:tblGrid>
                <a:gridCol w="1725947">
                  <a:extLst>
                    <a:ext uri="{9D8B030D-6E8A-4147-A177-3AD203B41FA5}">
                      <a16:colId xmlns:a16="http://schemas.microsoft.com/office/drawing/2014/main" val="3169881248"/>
                    </a:ext>
                  </a:extLst>
                </a:gridCol>
                <a:gridCol w="1573658">
                  <a:extLst>
                    <a:ext uri="{9D8B030D-6E8A-4147-A177-3AD203B41FA5}">
                      <a16:colId xmlns:a16="http://schemas.microsoft.com/office/drawing/2014/main" val="607421215"/>
                    </a:ext>
                  </a:extLst>
                </a:gridCol>
                <a:gridCol w="380724">
                  <a:extLst>
                    <a:ext uri="{9D8B030D-6E8A-4147-A177-3AD203B41FA5}">
                      <a16:colId xmlns:a16="http://schemas.microsoft.com/office/drawing/2014/main" val="462673908"/>
                    </a:ext>
                  </a:extLst>
                </a:gridCol>
                <a:gridCol w="1840165">
                  <a:extLst>
                    <a:ext uri="{9D8B030D-6E8A-4147-A177-3AD203B41FA5}">
                      <a16:colId xmlns:a16="http://schemas.microsoft.com/office/drawing/2014/main" val="3569564542"/>
                    </a:ext>
                  </a:extLst>
                </a:gridCol>
                <a:gridCol w="1703739">
                  <a:extLst>
                    <a:ext uri="{9D8B030D-6E8A-4147-A177-3AD203B41FA5}">
                      <a16:colId xmlns:a16="http://schemas.microsoft.com/office/drawing/2014/main" val="2187285735"/>
                    </a:ext>
                  </a:extLst>
                </a:gridCol>
                <a:gridCol w="751929">
                  <a:extLst>
                    <a:ext uri="{9D8B030D-6E8A-4147-A177-3AD203B41FA5}">
                      <a16:colId xmlns:a16="http://schemas.microsoft.com/office/drawing/2014/main" val="2914332625"/>
                    </a:ext>
                  </a:extLst>
                </a:gridCol>
                <a:gridCol w="774138">
                  <a:extLst>
                    <a:ext uri="{9D8B030D-6E8A-4147-A177-3AD203B41FA5}">
                      <a16:colId xmlns:a16="http://schemas.microsoft.com/office/drawing/2014/main" val="260149256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l" fontAlgn="t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WP3_INAF-ADONI_T018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CALATIA-hydrocarbon_analysis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Cryostat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delivered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Delivering parcels and technical report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6749333"/>
                  </a:ext>
                </a:extLst>
              </a:tr>
            </a:tbl>
          </a:graphicData>
        </a:graphic>
      </p:graphicFrame>
      <p:graphicFrame>
        <p:nvGraphicFramePr>
          <p:cNvPr id="15" name="Tabella 14">
            <a:extLst>
              <a:ext uri="{FF2B5EF4-FFF2-40B4-BE49-F238E27FC236}">
                <a16:creationId xmlns:a16="http://schemas.microsoft.com/office/drawing/2014/main" id="{A6AFABB2-405A-38B8-9970-0365A82587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469307"/>
              </p:ext>
            </p:extLst>
          </p:nvPr>
        </p:nvGraphicFramePr>
        <p:xfrm>
          <a:off x="1720850" y="4878039"/>
          <a:ext cx="8750300" cy="1219200"/>
        </p:xfrm>
        <a:graphic>
          <a:graphicData uri="http://schemas.openxmlformats.org/drawingml/2006/table">
            <a:tbl>
              <a:tblPr/>
              <a:tblGrid>
                <a:gridCol w="1725947">
                  <a:extLst>
                    <a:ext uri="{9D8B030D-6E8A-4147-A177-3AD203B41FA5}">
                      <a16:colId xmlns:a16="http://schemas.microsoft.com/office/drawing/2014/main" val="56015013"/>
                    </a:ext>
                  </a:extLst>
                </a:gridCol>
                <a:gridCol w="1573658">
                  <a:extLst>
                    <a:ext uri="{9D8B030D-6E8A-4147-A177-3AD203B41FA5}">
                      <a16:colId xmlns:a16="http://schemas.microsoft.com/office/drawing/2014/main" val="2452066834"/>
                    </a:ext>
                  </a:extLst>
                </a:gridCol>
                <a:gridCol w="380724">
                  <a:extLst>
                    <a:ext uri="{9D8B030D-6E8A-4147-A177-3AD203B41FA5}">
                      <a16:colId xmlns:a16="http://schemas.microsoft.com/office/drawing/2014/main" val="3755595836"/>
                    </a:ext>
                  </a:extLst>
                </a:gridCol>
                <a:gridCol w="1840165">
                  <a:extLst>
                    <a:ext uri="{9D8B030D-6E8A-4147-A177-3AD203B41FA5}">
                      <a16:colId xmlns:a16="http://schemas.microsoft.com/office/drawing/2014/main" val="2579386296"/>
                    </a:ext>
                  </a:extLst>
                </a:gridCol>
                <a:gridCol w="1703739">
                  <a:extLst>
                    <a:ext uri="{9D8B030D-6E8A-4147-A177-3AD203B41FA5}">
                      <a16:colId xmlns:a16="http://schemas.microsoft.com/office/drawing/2014/main" val="1646926470"/>
                    </a:ext>
                  </a:extLst>
                </a:gridCol>
                <a:gridCol w="751929">
                  <a:extLst>
                    <a:ext uri="{9D8B030D-6E8A-4147-A177-3AD203B41FA5}">
                      <a16:colId xmlns:a16="http://schemas.microsoft.com/office/drawing/2014/main" val="2913569932"/>
                    </a:ext>
                  </a:extLst>
                </a:gridCol>
                <a:gridCol w="774138">
                  <a:extLst>
                    <a:ext uri="{9D8B030D-6E8A-4147-A177-3AD203B41FA5}">
                      <a16:colId xmlns:a16="http://schemas.microsoft.com/office/drawing/2014/main" val="2978456037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l" fontAlgn="t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WP3_INFN-RM1_T010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C75 Clean-Water-VAC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Clean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booth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chillers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/VAC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Installed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delivering parcel and technical report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455311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t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WP5_INFN-BO_T009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BETIF - Laboratory infrastructure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Laboratory services delivery and acceptance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Operative laboratory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6909199"/>
                  </a:ext>
                </a:extLst>
              </a:tr>
            </a:tbl>
          </a:graphicData>
        </a:graphic>
      </p:graphicFrame>
      <p:graphicFrame>
        <p:nvGraphicFramePr>
          <p:cNvPr id="17" name="Tabella 16">
            <a:extLst>
              <a:ext uri="{FF2B5EF4-FFF2-40B4-BE49-F238E27FC236}">
                <a16:creationId xmlns:a16="http://schemas.microsoft.com/office/drawing/2014/main" id="{6FBA2852-DF42-83F4-8CE9-8164EDBAC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971696"/>
              </p:ext>
            </p:extLst>
          </p:nvPr>
        </p:nvGraphicFramePr>
        <p:xfrm>
          <a:off x="1720850" y="1803206"/>
          <a:ext cx="8750300" cy="609600"/>
        </p:xfrm>
        <a:graphic>
          <a:graphicData uri="http://schemas.openxmlformats.org/drawingml/2006/table">
            <a:tbl>
              <a:tblPr/>
              <a:tblGrid>
                <a:gridCol w="1725947">
                  <a:extLst>
                    <a:ext uri="{9D8B030D-6E8A-4147-A177-3AD203B41FA5}">
                      <a16:colId xmlns:a16="http://schemas.microsoft.com/office/drawing/2014/main" val="2002918294"/>
                    </a:ext>
                  </a:extLst>
                </a:gridCol>
                <a:gridCol w="1573658">
                  <a:extLst>
                    <a:ext uri="{9D8B030D-6E8A-4147-A177-3AD203B41FA5}">
                      <a16:colId xmlns:a16="http://schemas.microsoft.com/office/drawing/2014/main" val="4057229400"/>
                    </a:ext>
                  </a:extLst>
                </a:gridCol>
                <a:gridCol w="380724">
                  <a:extLst>
                    <a:ext uri="{9D8B030D-6E8A-4147-A177-3AD203B41FA5}">
                      <a16:colId xmlns:a16="http://schemas.microsoft.com/office/drawing/2014/main" val="337222861"/>
                    </a:ext>
                  </a:extLst>
                </a:gridCol>
                <a:gridCol w="1840165">
                  <a:extLst>
                    <a:ext uri="{9D8B030D-6E8A-4147-A177-3AD203B41FA5}">
                      <a16:colId xmlns:a16="http://schemas.microsoft.com/office/drawing/2014/main" val="4191928958"/>
                    </a:ext>
                  </a:extLst>
                </a:gridCol>
                <a:gridCol w="1703739">
                  <a:extLst>
                    <a:ext uri="{9D8B030D-6E8A-4147-A177-3AD203B41FA5}">
                      <a16:colId xmlns:a16="http://schemas.microsoft.com/office/drawing/2014/main" val="3047932463"/>
                    </a:ext>
                  </a:extLst>
                </a:gridCol>
                <a:gridCol w="751929">
                  <a:extLst>
                    <a:ext uri="{9D8B030D-6E8A-4147-A177-3AD203B41FA5}">
                      <a16:colId xmlns:a16="http://schemas.microsoft.com/office/drawing/2014/main" val="1754598208"/>
                    </a:ext>
                  </a:extLst>
                </a:gridCol>
                <a:gridCol w="774138">
                  <a:extLst>
                    <a:ext uri="{9D8B030D-6E8A-4147-A177-3AD203B41FA5}">
                      <a16:colId xmlns:a16="http://schemas.microsoft.com/office/drawing/2014/main" val="367668063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</a:rPr>
                        <a:t>TASK 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</a:rPr>
                        <a:t>TASK description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</a:rPr>
                        <a:t>END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</a:rPr>
                        <a:t>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</a:rPr>
                        <a:t>Del.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</a:rPr>
                        <a:t>Due Bimester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</a:rPr>
                        <a:t>Due </a:t>
                      </a:r>
                      <a:r>
                        <a:rPr lang="it-IT" sz="1100" b="1" i="0" u="none" strike="noStrike" dirty="0" err="1">
                          <a:solidFill>
                            <a:srgbClr val="FFFFFF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</a:rPr>
                        <a:t>Bimester</a:t>
                      </a:r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</a:rPr>
                        <a:t> NEW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920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623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70EA710-231F-8C30-7CD5-29617F461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8</a:t>
            </a:fld>
            <a:endParaRPr lang="it-IT"/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808470CE-7B40-A5E0-BE45-6F996B6579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179038"/>
              </p:ext>
            </p:extLst>
          </p:nvPr>
        </p:nvGraphicFramePr>
        <p:xfrm>
          <a:off x="1527458" y="2847372"/>
          <a:ext cx="8970779" cy="2926322"/>
        </p:xfrm>
        <a:graphic>
          <a:graphicData uri="http://schemas.openxmlformats.org/drawingml/2006/table">
            <a:tbl>
              <a:tblPr/>
              <a:tblGrid>
                <a:gridCol w="1769434">
                  <a:extLst>
                    <a:ext uri="{9D8B030D-6E8A-4147-A177-3AD203B41FA5}">
                      <a16:colId xmlns:a16="http://schemas.microsoft.com/office/drawing/2014/main" val="1033718307"/>
                    </a:ext>
                  </a:extLst>
                </a:gridCol>
                <a:gridCol w="1613310">
                  <a:extLst>
                    <a:ext uri="{9D8B030D-6E8A-4147-A177-3AD203B41FA5}">
                      <a16:colId xmlns:a16="http://schemas.microsoft.com/office/drawing/2014/main" val="1456403105"/>
                    </a:ext>
                  </a:extLst>
                </a:gridCol>
                <a:gridCol w="390317">
                  <a:extLst>
                    <a:ext uri="{9D8B030D-6E8A-4147-A177-3AD203B41FA5}">
                      <a16:colId xmlns:a16="http://schemas.microsoft.com/office/drawing/2014/main" val="618054543"/>
                    </a:ext>
                  </a:extLst>
                </a:gridCol>
                <a:gridCol w="1886531">
                  <a:extLst>
                    <a:ext uri="{9D8B030D-6E8A-4147-A177-3AD203B41FA5}">
                      <a16:colId xmlns:a16="http://schemas.microsoft.com/office/drawing/2014/main" val="1715069848"/>
                    </a:ext>
                  </a:extLst>
                </a:gridCol>
                <a:gridCol w="1746668">
                  <a:extLst>
                    <a:ext uri="{9D8B030D-6E8A-4147-A177-3AD203B41FA5}">
                      <a16:colId xmlns:a16="http://schemas.microsoft.com/office/drawing/2014/main" val="2018094900"/>
                    </a:ext>
                  </a:extLst>
                </a:gridCol>
                <a:gridCol w="770875">
                  <a:extLst>
                    <a:ext uri="{9D8B030D-6E8A-4147-A177-3AD203B41FA5}">
                      <a16:colId xmlns:a16="http://schemas.microsoft.com/office/drawing/2014/main" val="1237583266"/>
                    </a:ext>
                  </a:extLst>
                </a:gridCol>
                <a:gridCol w="793644">
                  <a:extLst>
                    <a:ext uri="{9D8B030D-6E8A-4147-A177-3AD203B41FA5}">
                      <a16:colId xmlns:a16="http://schemas.microsoft.com/office/drawing/2014/main" val="1465509121"/>
                    </a:ext>
                  </a:extLst>
                </a:gridCol>
              </a:tblGrid>
              <a:tr h="315589">
                <a:tc>
                  <a:txBody>
                    <a:bodyPr/>
                    <a:lstStyle/>
                    <a:p>
                      <a:pPr algn="l" fontAlgn="t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WP2_INAF-ADONI_T043</a:t>
                      </a:r>
                    </a:p>
                  </a:txBody>
                  <a:tcPr marL="5051" marR="5051" marT="505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ADONI-actpath - specchio deformabile</a:t>
                      </a:r>
                    </a:p>
                  </a:txBody>
                  <a:tcPr marL="5051" marR="5051" marT="50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M12</a:t>
                      </a:r>
                    </a:p>
                  </a:txBody>
                  <a:tcPr marL="5051" marR="5051" marT="505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 and AIV of actuation path procurement</a:t>
                      </a:r>
                    </a:p>
                  </a:txBody>
                  <a:tcPr marL="5051" marR="5051" marT="505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Procurement of actuation channel</a:t>
                      </a:r>
                    </a:p>
                  </a:txBody>
                  <a:tcPr marL="5051" marR="5051" marT="505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51" marR="5051" marT="505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051" marR="5051" marT="505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2408388"/>
                  </a:ext>
                </a:extLst>
              </a:tr>
              <a:tr h="612054">
                <a:tc>
                  <a:txBody>
                    <a:bodyPr/>
                    <a:lstStyle/>
                    <a:p>
                      <a:pPr algn="l" fontAlgn="t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WP2_INAF-ADONI_T044</a:t>
                      </a:r>
                    </a:p>
                  </a:txBody>
                  <a:tcPr marL="5051" marR="5051" marT="505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ADONI-visPath - interferometro</a:t>
                      </a:r>
                    </a:p>
                  </a:txBody>
                  <a:tcPr marL="5051" marR="5051" marT="50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M12</a:t>
                      </a:r>
                    </a:p>
                  </a:txBody>
                  <a:tcPr marL="5051" marR="5051" marT="505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procurement and acceptance VIS interferometer</a:t>
                      </a:r>
                    </a:p>
                  </a:txBody>
                  <a:tcPr marL="5051" marR="5051" marT="505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laboratory acceptance test of purchased interferometer with test report</a:t>
                      </a:r>
                    </a:p>
                  </a:txBody>
                  <a:tcPr marL="5051" marR="5051" marT="505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51" marR="5051" marT="505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051" marR="5051" marT="505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0658818"/>
                  </a:ext>
                </a:extLst>
              </a:tr>
              <a:tr h="459041">
                <a:tc>
                  <a:txBody>
                    <a:bodyPr/>
                    <a:lstStyle/>
                    <a:p>
                      <a:pPr algn="l" fontAlgn="t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WP2_INFN-GE_T010</a:t>
                      </a:r>
                    </a:p>
                  </a:txBody>
                  <a:tcPr marL="5051" marR="5051" marT="505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GALILEO - Optical benches design and procurement</a:t>
                      </a:r>
                    </a:p>
                  </a:txBody>
                  <a:tcPr marL="5051" marR="5051" marT="50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M12</a:t>
                      </a:r>
                    </a:p>
                  </a:txBody>
                  <a:tcPr marL="5051" marR="5051" marT="505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Optical benches available</a:t>
                      </a:r>
                    </a:p>
                  </a:txBody>
                  <a:tcPr marL="5051" marR="5051" marT="505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Documentation for testing and acceptance tests</a:t>
                      </a:r>
                    </a:p>
                  </a:txBody>
                  <a:tcPr marL="5051" marR="5051" marT="505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51" marR="5051" marT="505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051" marR="5051" marT="505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8407888"/>
                  </a:ext>
                </a:extLst>
              </a:tr>
              <a:tr h="459041">
                <a:tc>
                  <a:txBody>
                    <a:bodyPr/>
                    <a:lstStyle/>
                    <a:p>
                      <a:pPr algn="l" fontAlgn="t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WP2_INFN-NA_T016</a:t>
                      </a:r>
                    </a:p>
                  </a:txBody>
                  <a:tcPr marL="5051" marR="5051" marT="505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PLANET - Air handling unit replacement</a:t>
                      </a:r>
                    </a:p>
                  </a:txBody>
                  <a:tcPr marL="5051" marR="5051" marT="50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M11</a:t>
                      </a:r>
                    </a:p>
                  </a:txBody>
                  <a:tcPr marL="5051" marR="5051" marT="505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 test passed</a:t>
                      </a:r>
                    </a:p>
                  </a:txBody>
                  <a:tcPr marL="5051" marR="5051" marT="505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Delivery and acceptance test (Technical report)</a:t>
                      </a:r>
                    </a:p>
                  </a:txBody>
                  <a:tcPr marL="5051" marR="5051" marT="505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51" marR="5051" marT="505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51" marR="5051" marT="505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1313797"/>
                  </a:ext>
                </a:extLst>
              </a:tr>
              <a:tr h="459041">
                <a:tc>
                  <a:txBody>
                    <a:bodyPr/>
                    <a:lstStyle/>
                    <a:p>
                      <a:pPr algn="l" fontAlgn="t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WP2_UniBO_T013</a:t>
                      </a:r>
                    </a:p>
                  </a:txBody>
                  <a:tcPr marL="5051" marR="5051" marT="505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DIFAET - Magnetron sputtering upgrade</a:t>
                      </a:r>
                    </a:p>
                  </a:txBody>
                  <a:tcPr marL="5051" marR="5051" marT="50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M12</a:t>
                      </a:r>
                    </a:p>
                  </a:txBody>
                  <a:tcPr marL="5051" marR="5051" marT="505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Magnetron sputtering upgade tested</a:t>
                      </a:r>
                    </a:p>
                  </a:txBody>
                  <a:tcPr marL="5051" marR="5051" marT="505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Invoices and documentation for testing and acceptance tests</a:t>
                      </a:r>
                    </a:p>
                  </a:txBody>
                  <a:tcPr marL="5051" marR="5051" marT="505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51" marR="5051" marT="505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51" marR="5051" marT="505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772511"/>
                  </a:ext>
                </a:extLst>
              </a:tr>
              <a:tr h="612054">
                <a:tc>
                  <a:txBody>
                    <a:bodyPr/>
                    <a:lstStyle/>
                    <a:p>
                      <a:pPr algn="l" fontAlgn="t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WP2_UniGE_T008</a:t>
                      </a:r>
                    </a:p>
                  </a:txBody>
                  <a:tcPr marL="5051" marR="5051" marT="505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GALILEO - Photothermal Common path interferometer</a:t>
                      </a:r>
                    </a:p>
                  </a:txBody>
                  <a:tcPr marL="5051" marR="5051" marT="50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M12</a:t>
                      </a:r>
                    </a:p>
                  </a:txBody>
                  <a:tcPr marL="5051" marR="5051" marT="505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Photothermal Common Path Interferometer ready and tested</a:t>
                      </a:r>
                    </a:p>
                  </a:txBody>
                  <a:tcPr marL="5051" marR="5051" marT="505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Documentation for testing and acceptance tests</a:t>
                      </a:r>
                    </a:p>
                  </a:txBody>
                  <a:tcPr marL="5051" marR="5051" marT="505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51" marR="5051" marT="505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51" marR="5051" marT="505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4418121"/>
                  </a:ext>
                </a:extLst>
              </a:tr>
            </a:tbl>
          </a:graphicData>
        </a:graphic>
      </p:graphicFrame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AE89FD22-9DC3-BB43-2081-A79A12F360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739130"/>
              </p:ext>
            </p:extLst>
          </p:nvPr>
        </p:nvGraphicFramePr>
        <p:xfrm>
          <a:off x="1527456" y="2106696"/>
          <a:ext cx="8970781" cy="740676"/>
        </p:xfrm>
        <a:graphic>
          <a:graphicData uri="http://schemas.openxmlformats.org/drawingml/2006/table">
            <a:tbl>
              <a:tblPr/>
              <a:tblGrid>
                <a:gridCol w="1769436">
                  <a:extLst>
                    <a:ext uri="{9D8B030D-6E8A-4147-A177-3AD203B41FA5}">
                      <a16:colId xmlns:a16="http://schemas.microsoft.com/office/drawing/2014/main" val="3783790267"/>
                    </a:ext>
                  </a:extLst>
                </a:gridCol>
                <a:gridCol w="1613309">
                  <a:extLst>
                    <a:ext uri="{9D8B030D-6E8A-4147-A177-3AD203B41FA5}">
                      <a16:colId xmlns:a16="http://schemas.microsoft.com/office/drawing/2014/main" val="1901682235"/>
                    </a:ext>
                  </a:extLst>
                </a:gridCol>
                <a:gridCol w="390317">
                  <a:extLst>
                    <a:ext uri="{9D8B030D-6E8A-4147-A177-3AD203B41FA5}">
                      <a16:colId xmlns:a16="http://schemas.microsoft.com/office/drawing/2014/main" val="564424262"/>
                    </a:ext>
                  </a:extLst>
                </a:gridCol>
                <a:gridCol w="1886532">
                  <a:extLst>
                    <a:ext uri="{9D8B030D-6E8A-4147-A177-3AD203B41FA5}">
                      <a16:colId xmlns:a16="http://schemas.microsoft.com/office/drawing/2014/main" val="2607001552"/>
                    </a:ext>
                  </a:extLst>
                </a:gridCol>
                <a:gridCol w="1746668">
                  <a:extLst>
                    <a:ext uri="{9D8B030D-6E8A-4147-A177-3AD203B41FA5}">
                      <a16:colId xmlns:a16="http://schemas.microsoft.com/office/drawing/2014/main" val="215216005"/>
                    </a:ext>
                  </a:extLst>
                </a:gridCol>
                <a:gridCol w="770875">
                  <a:extLst>
                    <a:ext uri="{9D8B030D-6E8A-4147-A177-3AD203B41FA5}">
                      <a16:colId xmlns:a16="http://schemas.microsoft.com/office/drawing/2014/main" val="3915407926"/>
                    </a:ext>
                  </a:extLst>
                </a:gridCol>
                <a:gridCol w="793644">
                  <a:extLst>
                    <a:ext uri="{9D8B030D-6E8A-4147-A177-3AD203B41FA5}">
                      <a16:colId xmlns:a16="http://schemas.microsoft.com/office/drawing/2014/main" val="3019627710"/>
                    </a:ext>
                  </a:extLst>
                </a:gridCol>
              </a:tblGrid>
              <a:tr h="74067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</a:rPr>
                        <a:t>TASK 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</a:rPr>
                        <a:t>TASK description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</a:rPr>
                        <a:t>END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</a:rPr>
                        <a:t>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</a:rPr>
                        <a:t>Del.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</a:rPr>
                        <a:t>Due Bimester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</a:rPr>
                        <a:t>Due </a:t>
                      </a:r>
                      <a:r>
                        <a:rPr lang="it-IT" sz="1100" b="1" i="0" u="none" strike="noStrike" dirty="0" err="1">
                          <a:solidFill>
                            <a:srgbClr val="FFFFFF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</a:rPr>
                        <a:t>Bimester</a:t>
                      </a:r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</a:rPr>
                        <a:t> NEW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205132"/>
                  </a:ext>
                </a:extLst>
              </a:tr>
            </a:tbl>
          </a:graphicData>
        </a:graphic>
      </p:graphicFrame>
      <p:sp>
        <p:nvSpPr>
          <p:cNvPr id="10" name="Titolo 1">
            <a:extLst>
              <a:ext uri="{FF2B5EF4-FFF2-40B4-BE49-F238E27FC236}">
                <a16:creationId xmlns:a16="http://schemas.microsoft.com/office/drawing/2014/main" id="{E2BA33C1-89AF-1038-D69A-B11BA61A3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523" y="1234893"/>
            <a:ext cx="10515600" cy="780114"/>
          </a:xfrm>
        </p:spPr>
        <p:txBody>
          <a:bodyPr/>
          <a:lstStyle/>
          <a:p>
            <a:r>
              <a:rPr lang="it-IT" dirty="0"/>
              <a:t>Variazioni ordinarie inserite (2/3)</a:t>
            </a:r>
          </a:p>
        </p:txBody>
      </p:sp>
    </p:spTree>
    <p:extLst>
      <p:ext uri="{BB962C8B-B14F-4D97-AF65-F5344CB8AC3E}">
        <p14:creationId xmlns:p14="http://schemas.microsoft.com/office/powerpoint/2010/main" val="176464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61AD376-5164-14F8-0C66-E311200B5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9</a:t>
            </a:fld>
            <a:endParaRPr lang="it-IT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EE2D6D26-34DA-2238-B29D-89F01D4121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093098"/>
              </p:ext>
            </p:extLst>
          </p:nvPr>
        </p:nvGraphicFramePr>
        <p:xfrm>
          <a:off x="1810473" y="2587106"/>
          <a:ext cx="8750300" cy="2152678"/>
        </p:xfrm>
        <a:graphic>
          <a:graphicData uri="http://schemas.openxmlformats.org/drawingml/2006/table">
            <a:tbl>
              <a:tblPr/>
              <a:tblGrid>
                <a:gridCol w="1725946">
                  <a:extLst>
                    <a:ext uri="{9D8B030D-6E8A-4147-A177-3AD203B41FA5}">
                      <a16:colId xmlns:a16="http://schemas.microsoft.com/office/drawing/2014/main" val="2105828603"/>
                    </a:ext>
                  </a:extLst>
                </a:gridCol>
                <a:gridCol w="1573659">
                  <a:extLst>
                    <a:ext uri="{9D8B030D-6E8A-4147-A177-3AD203B41FA5}">
                      <a16:colId xmlns:a16="http://schemas.microsoft.com/office/drawing/2014/main" val="527875285"/>
                    </a:ext>
                  </a:extLst>
                </a:gridCol>
                <a:gridCol w="380724">
                  <a:extLst>
                    <a:ext uri="{9D8B030D-6E8A-4147-A177-3AD203B41FA5}">
                      <a16:colId xmlns:a16="http://schemas.microsoft.com/office/drawing/2014/main" val="641650432"/>
                    </a:ext>
                  </a:extLst>
                </a:gridCol>
                <a:gridCol w="1840165">
                  <a:extLst>
                    <a:ext uri="{9D8B030D-6E8A-4147-A177-3AD203B41FA5}">
                      <a16:colId xmlns:a16="http://schemas.microsoft.com/office/drawing/2014/main" val="1133855781"/>
                    </a:ext>
                  </a:extLst>
                </a:gridCol>
                <a:gridCol w="1703739">
                  <a:extLst>
                    <a:ext uri="{9D8B030D-6E8A-4147-A177-3AD203B41FA5}">
                      <a16:colId xmlns:a16="http://schemas.microsoft.com/office/drawing/2014/main" val="727887500"/>
                    </a:ext>
                  </a:extLst>
                </a:gridCol>
                <a:gridCol w="751929">
                  <a:extLst>
                    <a:ext uri="{9D8B030D-6E8A-4147-A177-3AD203B41FA5}">
                      <a16:colId xmlns:a16="http://schemas.microsoft.com/office/drawing/2014/main" val="2433238188"/>
                    </a:ext>
                  </a:extLst>
                </a:gridCol>
                <a:gridCol w="774138">
                  <a:extLst>
                    <a:ext uri="{9D8B030D-6E8A-4147-A177-3AD203B41FA5}">
                      <a16:colId xmlns:a16="http://schemas.microsoft.com/office/drawing/2014/main" val="2066565709"/>
                    </a:ext>
                  </a:extLst>
                </a:gridCol>
              </a:tblGrid>
              <a:tr h="595559">
                <a:tc>
                  <a:txBody>
                    <a:bodyPr/>
                    <a:lstStyle/>
                    <a:p>
                      <a:pPr algn="l" fontAlgn="t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WP2_UniGE_T009</a:t>
                      </a:r>
                    </a:p>
                  </a:txBody>
                  <a:tcPr marL="5051" marR="5051" marT="505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GALILEO - Spectroscopic Ellipsometer</a:t>
                      </a:r>
                    </a:p>
                  </a:txBody>
                  <a:tcPr marL="5051" marR="5051" marT="50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M12</a:t>
                      </a:r>
                    </a:p>
                  </a:txBody>
                  <a:tcPr marL="5051" marR="5051" marT="505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Spectroscopic Ellipsometer ready and tested</a:t>
                      </a:r>
                    </a:p>
                  </a:txBody>
                  <a:tcPr marL="5051" marR="5051" marT="505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Documentation for testing and acceptance tests</a:t>
                      </a:r>
                    </a:p>
                  </a:txBody>
                  <a:tcPr marL="5051" marR="5051" marT="505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51" marR="5051" marT="505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051" marR="5051" marT="505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8089736"/>
                  </a:ext>
                </a:extLst>
              </a:tr>
              <a:tr h="357336">
                <a:tc>
                  <a:txBody>
                    <a:bodyPr/>
                    <a:lstStyle/>
                    <a:p>
                      <a:pPr algn="l" fontAlgn="t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WP2_UniNA_T015</a:t>
                      </a:r>
                    </a:p>
                  </a:txBody>
                  <a:tcPr marL="5051" marR="5051" marT="505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PLANET - Refurbishment of old lab - section 1</a:t>
                      </a:r>
                    </a:p>
                  </a:txBody>
                  <a:tcPr marL="5051" marR="5051" marT="50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M12</a:t>
                      </a:r>
                    </a:p>
                  </a:txBody>
                  <a:tcPr marL="5051" marR="5051" marT="505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 of the lab ready</a:t>
                      </a:r>
                    </a:p>
                  </a:txBody>
                  <a:tcPr marL="5051" marR="5051" marT="505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Technical report</a:t>
                      </a:r>
                    </a:p>
                  </a:txBody>
                  <a:tcPr marL="5051" marR="5051" marT="505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51" marR="5051" marT="505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51" marR="5051" marT="505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4483213"/>
                  </a:ext>
                </a:extLst>
              </a:tr>
              <a:tr h="357336">
                <a:tc>
                  <a:txBody>
                    <a:bodyPr/>
                    <a:lstStyle/>
                    <a:p>
                      <a:pPr algn="l" fontAlgn="t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WP2_UniPI_T050</a:t>
                      </a:r>
                    </a:p>
                  </a:txBody>
                  <a:tcPr marL="5051" marR="5051" marT="505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PisaET-IR@CISUP - MicroRaman la lab</a:t>
                      </a:r>
                    </a:p>
                  </a:txBody>
                  <a:tcPr marL="5051" marR="5051" marT="50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M12</a:t>
                      </a:r>
                    </a:p>
                  </a:txBody>
                  <a:tcPr marL="5051" marR="5051" marT="505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Raman Equipment purchased</a:t>
                      </a:r>
                    </a:p>
                  </a:txBody>
                  <a:tcPr marL="5051" marR="5051" marT="505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Invoices and certification documentation delivered</a:t>
                      </a:r>
                    </a:p>
                  </a:txBody>
                  <a:tcPr marL="5051" marR="5051" marT="505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51" marR="5051" marT="505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51" marR="5051" marT="505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7773399"/>
                  </a:ext>
                </a:extLst>
              </a:tr>
              <a:tr h="357336">
                <a:tc>
                  <a:txBody>
                    <a:bodyPr/>
                    <a:lstStyle/>
                    <a:p>
                      <a:pPr algn="l" fontAlgn="t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WP3_INFN-RM1_T015</a:t>
                      </a:r>
                    </a:p>
                  </a:txBody>
                  <a:tcPr marL="5051" marR="5051" marT="505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HVAC</a:t>
                      </a:r>
                    </a:p>
                  </a:txBody>
                  <a:tcPr marL="5051" marR="5051" marT="505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M12</a:t>
                      </a:r>
                    </a:p>
                  </a:txBody>
                  <a:tcPr marL="5051" marR="5051" marT="505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Heating/Ventilation/AC system upgrade</a:t>
                      </a:r>
                    </a:p>
                  </a:txBody>
                  <a:tcPr marL="5051" marR="5051" marT="505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Technical report</a:t>
                      </a:r>
                    </a:p>
                  </a:txBody>
                  <a:tcPr marL="5051" marR="5051" marT="505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51" marR="5051" marT="505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051" marR="5051" marT="505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0744230"/>
                  </a:ext>
                </a:extLst>
              </a:tr>
              <a:tr h="357336">
                <a:tc>
                  <a:txBody>
                    <a:bodyPr/>
                    <a:lstStyle/>
                    <a:p>
                      <a:pPr algn="l" fontAlgn="t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WP4_INFN-LNGS_T029(018)</a:t>
                      </a:r>
                    </a:p>
                  </a:txBody>
                  <a:tcPr marL="5051" marR="5051" marT="505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GEMINI - Tenders &amp; procurement vacuum infrastructure</a:t>
                      </a:r>
                    </a:p>
                  </a:txBody>
                  <a:tcPr marL="5051" marR="5051" marT="50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M12</a:t>
                      </a:r>
                    </a:p>
                  </a:txBody>
                  <a:tcPr marL="5051" marR="5051" marT="505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design document</a:t>
                      </a:r>
                    </a:p>
                  </a:txBody>
                  <a:tcPr marL="5051" marR="5051" marT="505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Procurement procedure concluded</a:t>
                      </a:r>
                    </a:p>
                  </a:txBody>
                  <a:tcPr marL="5051" marR="5051" marT="505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51" marR="5051" marT="505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51" marR="5051" marT="5051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146359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F4B74404-6245-37A6-244F-14BF88080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43274"/>
              </p:ext>
            </p:extLst>
          </p:nvPr>
        </p:nvGraphicFramePr>
        <p:xfrm>
          <a:off x="1810473" y="4766278"/>
          <a:ext cx="8750300" cy="1422400"/>
        </p:xfrm>
        <a:graphic>
          <a:graphicData uri="http://schemas.openxmlformats.org/drawingml/2006/table">
            <a:tbl>
              <a:tblPr/>
              <a:tblGrid>
                <a:gridCol w="1725947">
                  <a:extLst>
                    <a:ext uri="{9D8B030D-6E8A-4147-A177-3AD203B41FA5}">
                      <a16:colId xmlns:a16="http://schemas.microsoft.com/office/drawing/2014/main" val="2322917138"/>
                    </a:ext>
                  </a:extLst>
                </a:gridCol>
                <a:gridCol w="1573658">
                  <a:extLst>
                    <a:ext uri="{9D8B030D-6E8A-4147-A177-3AD203B41FA5}">
                      <a16:colId xmlns:a16="http://schemas.microsoft.com/office/drawing/2014/main" val="2293306821"/>
                    </a:ext>
                  </a:extLst>
                </a:gridCol>
                <a:gridCol w="380724">
                  <a:extLst>
                    <a:ext uri="{9D8B030D-6E8A-4147-A177-3AD203B41FA5}">
                      <a16:colId xmlns:a16="http://schemas.microsoft.com/office/drawing/2014/main" val="3857870030"/>
                    </a:ext>
                  </a:extLst>
                </a:gridCol>
                <a:gridCol w="1840165">
                  <a:extLst>
                    <a:ext uri="{9D8B030D-6E8A-4147-A177-3AD203B41FA5}">
                      <a16:colId xmlns:a16="http://schemas.microsoft.com/office/drawing/2014/main" val="3514248338"/>
                    </a:ext>
                  </a:extLst>
                </a:gridCol>
                <a:gridCol w="1703739">
                  <a:extLst>
                    <a:ext uri="{9D8B030D-6E8A-4147-A177-3AD203B41FA5}">
                      <a16:colId xmlns:a16="http://schemas.microsoft.com/office/drawing/2014/main" val="334761462"/>
                    </a:ext>
                  </a:extLst>
                </a:gridCol>
                <a:gridCol w="751929">
                  <a:extLst>
                    <a:ext uri="{9D8B030D-6E8A-4147-A177-3AD203B41FA5}">
                      <a16:colId xmlns:a16="http://schemas.microsoft.com/office/drawing/2014/main" val="3352706417"/>
                    </a:ext>
                  </a:extLst>
                </a:gridCol>
                <a:gridCol w="774138">
                  <a:extLst>
                    <a:ext uri="{9D8B030D-6E8A-4147-A177-3AD203B41FA5}">
                      <a16:colId xmlns:a16="http://schemas.microsoft.com/office/drawing/2014/main" val="1769917931"/>
                    </a:ext>
                  </a:extLst>
                </a:gridCol>
              </a:tblGrid>
              <a:tr h="812800">
                <a:tc>
                  <a:txBody>
                    <a:bodyPr/>
                    <a:lstStyle/>
                    <a:p>
                      <a:pPr algn="l" fontAlgn="t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WP5_UniBO_T003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DIFAET - Phase A: Storage+Server 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Storage + Servers: delivery </a:t>
                      </a:r>
                      <a:r>
                        <a:rPr lang="it-IT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acceptance</a:t>
                      </a:r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conformity check (technical specifications check, benchmarking and product validation)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84401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t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WP6_ASI_T021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Geodetic tripod/pillar construction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 works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Acceptance report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81796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324D1F24-48A7-D12F-89D8-20869F04A5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31174"/>
              </p:ext>
            </p:extLst>
          </p:nvPr>
        </p:nvGraphicFramePr>
        <p:xfrm>
          <a:off x="1810473" y="1977506"/>
          <a:ext cx="8750300" cy="609600"/>
        </p:xfrm>
        <a:graphic>
          <a:graphicData uri="http://schemas.openxmlformats.org/drawingml/2006/table">
            <a:tbl>
              <a:tblPr/>
              <a:tblGrid>
                <a:gridCol w="1725947">
                  <a:extLst>
                    <a:ext uri="{9D8B030D-6E8A-4147-A177-3AD203B41FA5}">
                      <a16:colId xmlns:a16="http://schemas.microsoft.com/office/drawing/2014/main" val="3868173737"/>
                    </a:ext>
                  </a:extLst>
                </a:gridCol>
                <a:gridCol w="1573658">
                  <a:extLst>
                    <a:ext uri="{9D8B030D-6E8A-4147-A177-3AD203B41FA5}">
                      <a16:colId xmlns:a16="http://schemas.microsoft.com/office/drawing/2014/main" val="4204595815"/>
                    </a:ext>
                  </a:extLst>
                </a:gridCol>
                <a:gridCol w="380724">
                  <a:extLst>
                    <a:ext uri="{9D8B030D-6E8A-4147-A177-3AD203B41FA5}">
                      <a16:colId xmlns:a16="http://schemas.microsoft.com/office/drawing/2014/main" val="3523603100"/>
                    </a:ext>
                  </a:extLst>
                </a:gridCol>
                <a:gridCol w="1840165">
                  <a:extLst>
                    <a:ext uri="{9D8B030D-6E8A-4147-A177-3AD203B41FA5}">
                      <a16:colId xmlns:a16="http://schemas.microsoft.com/office/drawing/2014/main" val="2570119940"/>
                    </a:ext>
                  </a:extLst>
                </a:gridCol>
                <a:gridCol w="1703739">
                  <a:extLst>
                    <a:ext uri="{9D8B030D-6E8A-4147-A177-3AD203B41FA5}">
                      <a16:colId xmlns:a16="http://schemas.microsoft.com/office/drawing/2014/main" val="2340098459"/>
                    </a:ext>
                  </a:extLst>
                </a:gridCol>
                <a:gridCol w="751929">
                  <a:extLst>
                    <a:ext uri="{9D8B030D-6E8A-4147-A177-3AD203B41FA5}">
                      <a16:colId xmlns:a16="http://schemas.microsoft.com/office/drawing/2014/main" val="3499668762"/>
                    </a:ext>
                  </a:extLst>
                </a:gridCol>
                <a:gridCol w="774138">
                  <a:extLst>
                    <a:ext uri="{9D8B030D-6E8A-4147-A177-3AD203B41FA5}">
                      <a16:colId xmlns:a16="http://schemas.microsoft.com/office/drawing/2014/main" val="135820071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</a:rPr>
                        <a:t>TASK 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</a:rPr>
                        <a:t>TASK description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</a:rPr>
                        <a:t>END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</a:rPr>
                        <a:t>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</a:rPr>
                        <a:t>Del.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</a:rPr>
                        <a:t>Due Bimester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</a:rPr>
                        <a:t>Due </a:t>
                      </a:r>
                      <a:r>
                        <a:rPr lang="it-IT" sz="1100" b="1" i="0" u="none" strike="noStrike" dirty="0" err="1">
                          <a:solidFill>
                            <a:srgbClr val="FFFFFF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</a:rPr>
                        <a:t>Bimester</a:t>
                      </a:r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</a:rPr>
                        <a:t> NEW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760042"/>
                  </a:ext>
                </a:extLst>
              </a:tr>
            </a:tbl>
          </a:graphicData>
        </a:graphic>
      </p:graphicFrame>
      <p:sp>
        <p:nvSpPr>
          <p:cNvPr id="8" name="Titolo 1">
            <a:extLst>
              <a:ext uri="{FF2B5EF4-FFF2-40B4-BE49-F238E27FC236}">
                <a16:creationId xmlns:a16="http://schemas.microsoft.com/office/drawing/2014/main" id="{F304486C-2E49-CE94-6071-3AC573791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523" y="1234893"/>
            <a:ext cx="10515600" cy="780114"/>
          </a:xfrm>
        </p:spPr>
        <p:txBody>
          <a:bodyPr/>
          <a:lstStyle/>
          <a:p>
            <a:r>
              <a:rPr lang="it-IT" dirty="0"/>
              <a:t>Variazioni ordinarie inserite (3/3)</a:t>
            </a:r>
          </a:p>
        </p:txBody>
      </p:sp>
    </p:spTree>
    <p:extLst>
      <p:ext uri="{BB962C8B-B14F-4D97-AF65-F5344CB8AC3E}">
        <p14:creationId xmlns:p14="http://schemas.microsoft.com/office/powerpoint/2010/main" val="26101343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1" id="{D732C99F-55BD-AD4A-8521-BE109935E3EE}" vid="{BE78499A-A7B0-5946-9AA5-2D01926245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854B9C7EB83A3498968F528FC64EFFC" ma:contentTypeVersion="20" ma:contentTypeDescription="Creare un nuovo documento." ma:contentTypeScope="" ma:versionID="3750dc789cb5933a2688685a877a7d7f">
  <xsd:schema xmlns:xsd="http://www.w3.org/2001/XMLSchema" xmlns:xs="http://www.w3.org/2001/XMLSchema" xmlns:p="http://schemas.microsoft.com/office/2006/metadata/properties" xmlns:ns1="http://schemas.microsoft.com/sharepoint/v3" xmlns:ns2="cdda7f2e-c373-4dae-9d8d-de155a501ec5" xmlns:ns3="29b15f42-945a-4f71-bfdc-10ac36b66450" targetNamespace="http://schemas.microsoft.com/office/2006/metadata/properties" ma:root="true" ma:fieldsID="c02c4193e781a6c47044d47096978fa6" ns1:_="" ns2:_="" ns3:_="">
    <xsd:import namespace="http://schemas.microsoft.com/sharepoint/v3"/>
    <xsd:import namespace="cdda7f2e-c373-4dae-9d8d-de155a501ec5"/>
    <xsd:import namespace="29b15f42-945a-4f71-bfdc-10ac36b664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Proprietà criteri di conformità unificati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Azione interfaccia utente criteri di conformità unificati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da7f2e-c373-4dae-9d8d-de155a501e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Tag immagine" ma:readOnly="false" ma:fieldId="{5cf76f15-5ced-4ddc-b409-7134ff3c332f}" ma:taxonomyMulti="true" ma:sspId="5655b07b-e106-434b-8e42-295331486e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b15f42-945a-4f71-bfdc-10ac36b6645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63a7152d-ac62-4b85-afe1-8bf640cacbe7}" ma:internalName="TaxCatchAll" ma:showField="CatchAllData" ma:web="29b15f42-945a-4f71-bfdc-10ac36b664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dda7f2e-c373-4dae-9d8d-de155a501ec5">
      <Terms xmlns="http://schemas.microsoft.com/office/infopath/2007/PartnerControls"/>
    </lcf76f155ced4ddcb4097134ff3c332f>
    <TaxCatchAll xmlns="29b15f42-945a-4f71-bfdc-10ac36b66450" xsi:nil="true"/>
    <SharedWithUsers xmlns="29b15f42-945a-4f71-bfdc-10ac36b66450">
      <UserInfo>
        <DisplayName>Michele Punturo</DisplayName>
        <AccountId>9</AccountId>
        <AccountType/>
      </UserInfo>
      <UserInfo>
        <DisplayName>Monique Bossi</DisplayName>
        <AccountId>314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DFC0E95-F061-4B21-9D35-A3DCDF23BBF6}"/>
</file>

<file path=customXml/itemProps2.xml><?xml version="1.0" encoding="utf-8"?>
<ds:datastoreItem xmlns:ds="http://schemas.openxmlformats.org/officeDocument/2006/customXml" ds:itemID="{90BE24F4-7EB1-434B-8205-B2D5D65848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467FBC-AEAE-4EC2-BF36-9EF027E22BDD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717fcd62-d2e5-4b94-86ea-f95e8d67ee26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8d2b583d-6ede-4b91-b320-577826b5a3ef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 di Office</Template>
  <TotalTime>512</TotalTime>
  <Words>1413</Words>
  <Application>Microsoft Macintosh PowerPoint</Application>
  <PresentationFormat>Widescreen</PresentationFormat>
  <Paragraphs>305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Titillium</vt:lpstr>
      <vt:lpstr>Titillium Bd</vt:lpstr>
      <vt:lpstr>Arial</vt:lpstr>
      <vt:lpstr>Calibri</vt:lpstr>
      <vt:lpstr>Titillium Web</vt:lpstr>
      <vt:lpstr>Tema di Office</vt:lpstr>
      <vt:lpstr>Variazioni</vt:lpstr>
      <vt:lpstr>Variazioni approvate</vt:lpstr>
      <vt:lpstr>Presentazione standard di PowerPoint</vt:lpstr>
      <vt:lpstr>Presentazione standard di PowerPoint</vt:lpstr>
      <vt:lpstr>Richieste di variazione straordinaria pendenti (1/2)</vt:lpstr>
      <vt:lpstr>Variazioni pendenti (2/2) </vt:lpstr>
      <vt:lpstr>Variazioni ordinarie inserite (1/3)</vt:lpstr>
      <vt:lpstr>Variazioni ordinarie inserite (2/3)</vt:lpstr>
      <vt:lpstr>Variazioni ordinarie inserite (3/3)</vt:lpstr>
      <vt:lpstr>Proroga</vt:lpstr>
      <vt:lpstr>TO DO: variazioni</vt:lpstr>
      <vt:lpstr>Domande, dubbi, perplessità?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Giuseppe Greco</dc:creator>
  <cp:lastModifiedBy>Monique Bossi</cp:lastModifiedBy>
  <cp:revision>13</cp:revision>
  <dcterms:created xsi:type="dcterms:W3CDTF">2024-01-08T14:25:46Z</dcterms:created>
  <dcterms:modified xsi:type="dcterms:W3CDTF">2024-04-23T06:59:00Z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0x01010094D0CB1DD4C6874090359A0974FE1D55</vt:lpwstr>
  </property>
</Properties>
</file>