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1" r:id="rId4"/>
    <p:sldId id="272" r:id="rId5"/>
    <p:sldId id="274" r:id="rId6"/>
    <p:sldId id="275" r:id="rId7"/>
    <p:sldId id="276" r:id="rId8"/>
    <p:sldId id="277" r:id="rId9"/>
    <p:sldId id="278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9112" autoAdjust="0"/>
  </p:normalViewPr>
  <p:slideViewPr>
    <p:cSldViewPr>
      <p:cViewPr>
        <p:scale>
          <a:sx n="75" d="100"/>
          <a:sy n="75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06/07/2011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06/07/2011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06/07/2011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06/07/2011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06/07/2011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06/07/2011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06/07/2011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06/07/2011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06/07/2011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06/07/2011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06/07/2011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06/07/2011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>
            <a:normAutofit/>
          </a:bodyPr>
          <a:lstStyle/>
          <a:p>
            <a:r>
              <a:rPr lang="it-IT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Re.Ca.S</a:t>
            </a:r>
            <a:r>
              <a:rPr lang="it-IT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it-IT" sz="36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 di </a:t>
            </a:r>
            <a:r>
              <a:rPr lang="it-IT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lcolo per </a:t>
            </a:r>
            <a:r>
              <a:rPr lang="it-IT" sz="24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it-IT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uperB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it-IT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9" name="Picture 5" descr="C:\Users\admin\Desktop\superB\workshop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1669"/>
            <a:ext cx="9144000" cy="676331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/>
        </p:nvSpPr>
        <p:spPr>
          <a:xfrm>
            <a:off x="7470924" y="615050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G. Russo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724128" y="6433591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</a:rPr>
              <a:t>F</a:t>
            </a:r>
            <a:r>
              <a:rPr lang="it-IT" sz="1400" b="1" dirty="0" smtClean="0">
                <a:solidFill>
                  <a:schemeClr val="bg1"/>
                </a:solidFill>
              </a:rPr>
              <a:t>errara, 2011 </a:t>
            </a:r>
            <a:r>
              <a:rPr lang="it-IT" sz="1400" b="1" dirty="0" err="1" smtClean="0">
                <a:solidFill>
                  <a:schemeClr val="bg1"/>
                </a:solidFill>
              </a:rPr>
              <a:t>july</a:t>
            </a:r>
            <a:r>
              <a:rPr lang="it-IT" sz="1400" b="1" dirty="0" smtClean="0">
                <a:solidFill>
                  <a:schemeClr val="bg1"/>
                </a:solidFill>
              </a:rPr>
              <a:t> 7</a:t>
            </a:r>
            <a:r>
              <a:rPr lang="it-IT" sz="1400" b="1" i="1" dirty="0" smtClean="0">
                <a:solidFill>
                  <a:schemeClr val="bg1"/>
                </a:solidFill>
              </a:rPr>
              <a:t>th</a:t>
            </a:r>
            <a:endParaRPr lang="it-IT" sz="1400" b="1" i="1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admin\Desktop\superB\SuperBLogoSmal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4624"/>
            <a:ext cx="853788" cy="83671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2" descr="C:\Users\admin\Desktop\superB\infn-main_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72008"/>
            <a:ext cx="1293317" cy="83671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3" name="CasellaDiTesto 12"/>
          <p:cNvSpPr txBox="1"/>
          <p:nvPr/>
        </p:nvSpPr>
        <p:spPr>
          <a:xfrm>
            <a:off x="8734810" y="57959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>
                <a:solidFill>
                  <a:srgbClr val="0000FF"/>
                </a:solidFill>
              </a:rPr>
              <a:t>Characteristics</a:t>
            </a:r>
            <a:r>
              <a:rPr lang="it-IT" dirty="0" smtClean="0">
                <a:solidFill>
                  <a:srgbClr val="0000FF"/>
                </a:solidFill>
              </a:rPr>
              <a:t> of the </a:t>
            </a:r>
            <a:br>
              <a:rPr lang="it-IT" dirty="0" smtClean="0">
                <a:solidFill>
                  <a:srgbClr val="0000FF"/>
                </a:solidFill>
              </a:rPr>
            </a:br>
            <a:r>
              <a:rPr lang="it-IT" dirty="0" smtClean="0">
                <a:solidFill>
                  <a:srgbClr val="0000FF"/>
                </a:solidFill>
              </a:rPr>
              <a:t>«call for </a:t>
            </a:r>
            <a:r>
              <a:rPr lang="it-IT" dirty="0" err="1" smtClean="0">
                <a:solidFill>
                  <a:srgbClr val="0000FF"/>
                </a:solidFill>
              </a:rPr>
              <a:t>projects</a:t>
            </a:r>
            <a:r>
              <a:rPr lang="it-IT" dirty="0" smtClean="0">
                <a:solidFill>
                  <a:srgbClr val="0000FF"/>
                </a:solidFill>
              </a:rPr>
              <a:t>»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P.O.N. (National </a:t>
            </a:r>
            <a:r>
              <a:rPr lang="it-IT" dirty="0" err="1" smtClean="0"/>
              <a:t>Operational</a:t>
            </a:r>
            <a:r>
              <a:rPr lang="it-IT" dirty="0" smtClean="0"/>
              <a:t> </a:t>
            </a:r>
            <a:r>
              <a:rPr lang="it-IT" dirty="0" err="1" smtClean="0"/>
              <a:t>Programme</a:t>
            </a:r>
            <a:r>
              <a:rPr lang="it-IT" dirty="0" smtClean="0"/>
              <a:t>)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funded</a:t>
            </a:r>
            <a:r>
              <a:rPr lang="it-IT" dirty="0" smtClean="0"/>
              <a:t> by EU</a:t>
            </a:r>
          </a:p>
          <a:p>
            <a:r>
              <a:rPr lang="it-IT" dirty="0" err="1" smtClean="0"/>
              <a:t>Funding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strictly</a:t>
            </a:r>
            <a:r>
              <a:rPr lang="it-IT" dirty="0" smtClean="0"/>
              <a:t> </a:t>
            </a:r>
            <a:r>
              <a:rPr lang="it-IT" dirty="0" err="1" smtClean="0"/>
              <a:t>limited</a:t>
            </a:r>
            <a:r>
              <a:rPr lang="it-IT" dirty="0" smtClean="0"/>
              <a:t> to 4 </a:t>
            </a:r>
            <a:r>
              <a:rPr lang="it-IT" dirty="0" err="1" smtClean="0"/>
              <a:t>southern</a:t>
            </a:r>
            <a:r>
              <a:rPr lang="it-IT" dirty="0" smtClean="0"/>
              <a:t> </a:t>
            </a:r>
            <a:r>
              <a:rPr lang="it-IT" dirty="0" err="1" smtClean="0"/>
              <a:t>regions</a:t>
            </a:r>
            <a:endParaRPr lang="it-IT" dirty="0" smtClean="0"/>
          </a:p>
          <a:p>
            <a:r>
              <a:rPr lang="it-IT" dirty="0" smtClean="0"/>
              <a:t>Project to be </a:t>
            </a:r>
            <a:r>
              <a:rPr lang="it-IT" dirty="0" err="1" smtClean="0"/>
              <a:t>presented</a:t>
            </a:r>
            <a:r>
              <a:rPr lang="it-IT" dirty="0" smtClean="0"/>
              <a:t> by </a:t>
            </a:r>
            <a:r>
              <a:rPr lang="it-IT" dirty="0" err="1" smtClean="0"/>
              <a:t>Aug</a:t>
            </a:r>
            <a:r>
              <a:rPr lang="it-IT" dirty="0" smtClean="0"/>
              <a:t>. 11</a:t>
            </a:r>
            <a:r>
              <a:rPr lang="it-IT" i="1" dirty="0" smtClean="0"/>
              <a:t>th</a:t>
            </a:r>
          </a:p>
          <a:p>
            <a:r>
              <a:rPr lang="it-IT" dirty="0" err="1" smtClean="0"/>
              <a:t>Funding</a:t>
            </a:r>
            <a:r>
              <a:rPr lang="it-IT" dirty="0" smtClean="0"/>
              <a:t> </a:t>
            </a:r>
            <a:r>
              <a:rPr lang="it-IT" dirty="0" err="1" smtClean="0"/>
              <a:t>request</a:t>
            </a:r>
            <a:r>
              <a:rPr lang="it-IT" dirty="0" smtClean="0"/>
              <a:t>: </a:t>
            </a:r>
            <a:r>
              <a:rPr lang="it-IT" dirty="0" err="1" smtClean="0"/>
              <a:t>min</a:t>
            </a:r>
            <a:r>
              <a:rPr lang="it-IT" dirty="0" smtClean="0"/>
              <a:t> 15 M€, </a:t>
            </a:r>
            <a:r>
              <a:rPr lang="it-IT" dirty="0" err="1" smtClean="0"/>
              <a:t>max</a:t>
            </a:r>
            <a:r>
              <a:rPr lang="it-IT" dirty="0" smtClean="0"/>
              <a:t> 45 M€</a:t>
            </a:r>
          </a:p>
          <a:p>
            <a:r>
              <a:rPr lang="it-IT" dirty="0" err="1" smtClean="0"/>
              <a:t>Only</a:t>
            </a:r>
            <a:r>
              <a:rPr lang="it-IT" dirty="0" smtClean="0"/>
              <a:t> for «large» </a:t>
            </a:r>
            <a:r>
              <a:rPr lang="it-IT" dirty="0" err="1" smtClean="0"/>
              <a:t>infrastructure</a:t>
            </a:r>
            <a:r>
              <a:rPr lang="it-IT" dirty="0" smtClean="0"/>
              <a:t>, </a:t>
            </a:r>
            <a:r>
              <a:rPr lang="it-IT" dirty="0" err="1" smtClean="0"/>
              <a:t>including</a:t>
            </a:r>
            <a:r>
              <a:rPr lang="it-IT" dirty="0" smtClean="0"/>
              <a:t> </a:t>
            </a:r>
            <a:r>
              <a:rPr lang="it-IT" dirty="0" err="1" smtClean="0"/>
              <a:t>grid</a:t>
            </a:r>
            <a:endParaRPr lang="it-IT" dirty="0" smtClean="0"/>
          </a:p>
          <a:p>
            <a:r>
              <a:rPr lang="it-IT" dirty="0" err="1" smtClean="0"/>
              <a:t>About</a:t>
            </a:r>
            <a:r>
              <a:rPr lang="it-IT" dirty="0" smtClean="0"/>
              <a:t> 9,5% </a:t>
            </a:r>
            <a:r>
              <a:rPr lang="it-IT" dirty="0" err="1" smtClean="0"/>
              <a:t>is</a:t>
            </a:r>
            <a:r>
              <a:rPr lang="it-IT" dirty="0" smtClean="0"/>
              <a:t> for educational </a:t>
            </a:r>
            <a:r>
              <a:rPr lang="it-IT" dirty="0" err="1" smtClean="0"/>
              <a:t>purposes</a:t>
            </a:r>
            <a:endParaRPr lang="it-IT" dirty="0" smtClean="0"/>
          </a:p>
        </p:txBody>
      </p:sp>
      <p:pic>
        <p:nvPicPr>
          <p:cNvPr id="1029" name="Picture 5" descr="C:\Users\admin\Desktop\superB\workshop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1669"/>
            <a:ext cx="9144000" cy="676331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/>
        </p:nvSpPr>
        <p:spPr>
          <a:xfrm>
            <a:off x="7470924" y="615050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G. Russo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724128" y="6433591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</a:rPr>
              <a:t>F</a:t>
            </a:r>
            <a:r>
              <a:rPr lang="it-IT" sz="1400" b="1" dirty="0" smtClean="0">
                <a:solidFill>
                  <a:schemeClr val="bg1"/>
                </a:solidFill>
              </a:rPr>
              <a:t>errara, 2011 </a:t>
            </a:r>
            <a:r>
              <a:rPr lang="it-IT" sz="1400" b="1" dirty="0" err="1" smtClean="0">
                <a:solidFill>
                  <a:schemeClr val="bg1"/>
                </a:solidFill>
              </a:rPr>
              <a:t>july</a:t>
            </a:r>
            <a:r>
              <a:rPr lang="it-IT" sz="1400" b="1" dirty="0" smtClean="0">
                <a:solidFill>
                  <a:schemeClr val="bg1"/>
                </a:solidFill>
              </a:rPr>
              <a:t> 7</a:t>
            </a:r>
            <a:r>
              <a:rPr lang="it-IT" sz="1400" b="1" i="1" dirty="0" smtClean="0">
                <a:solidFill>
                  <a:schemeClr val="bg1"/>
                </a:solidFill>
              </a:rPr>
              <a:t>th</a:t>
            </a:r>
            <a:endParaRPr lang="it-IT" sz="1400" b="1" i="1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admin\Desktop\superB\SuperBLogoSmal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4624"/>
            <a:ext cx="853788" cy="83671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2" descr="C:\Users\admin\Desktop\superB\infn-main_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72008"/>
            <a:ext cx="1293317" cy="83671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3" name="CasellaDiTesto 12"/>
          <p:cNvSpPr txBox="1"/>
          <p:nvPr/>
        </p:nvSpPr>
        <p:spPr>
          <a:xfrm>
            <a:off x="8734810" y="57959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1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0000FF"/>
                </a:solidFill>
              </a:rPr>
              <a:t>Characteristics</a:t>
            </a:r>
            <a:r>
              <a:rPr lang="it-IT" dirty="0" smtClean="0">
                <a:solidFill>
                  <a:srgbClr val="0000FF"/>
                </a:solidFill>
              </a:rPr>
              <a:t> of </a:t>
            </a:r>
            <a:r>
              <a:rPr lang="it-IT" dirty="0" err="1" smtClean="0">
                <a:solidFill>
                  <a:srgbClr val="0000FF"/>
                </a:solidFill>
              </a:rPr>
              <a:t>our</a:t>
            </a:r>
            <a:r>
              <a:rPr lang="it-IT" dirty="0" smtClean="0">
                <a:solidFill>
                  <a:srgbClr val="0000FF"/>
                </a:solidFill>
              </a:rPr>
              <a:t> </a:t>
            </a:r>
            <a:r>
              <a:rPr lang="it-IT" dirty="0" err="1" smtClean="0">
                <a:solidFill>
                  <a:srgbClr val="0000FF"/>
                </a:solidFill>
              </a:rPr>
              <a:t>project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Amount</a:t>
            </a:r>
            <a:r>
              <a:rPr lang="it-IT" dirty="0" smtClean="0"/>
              <a:t> </a:t>
            </a:r>
            <a:r>
              <a:rPr lang="it-IT" dirty="0" err="1" smtClean="0"/>
              <a:t>requested</a:t>
            </a:r>
            <a:r>
              <a:rPr lang="it-IT" dirty="0" smtClean="0"/>
              <a:t>: 44,5 M€</a:t>
            </a:r>
          </a:p>
          <a:p>
            <a:r>
              <a:rPr lang="it-IT" dirty="0" err="1" smtClean="0"/>
              <a:t>Partecipants</a:t>
            </a:r>
            <a:r>
              <a:rPr lang="it-IT" dirty="0" smtClean="0"/>
              <a:t>: </a:t>
            </a:r>
          </a:p>
          <a:p>
            <a:pPr lvl="1"/>
            <a:r>
              <a:rPr lang="it-IT" dirty="0" smtClean="0"/>
              <a:t>INFN (NA, BA, CT, CS) </a:t>
            </a:r>
          </a:p>
          <a:p>
            <a:pPr lvl="1"/>
            <a:r>
              <a:rPr lang="it-IT" dirty="0" err="1" smtClean="0"/>
              <a:t>UniNA</a:t>
            </a:r>
            <a:r>
              <a:rPr lang="it-IT" dirty="0" smtClean="0"/>
              <a:t> </a:t>
            </a:r>
          </a:p>
          <a:p>
            <a:pPr lvl="1"/>
            <a:r>
              <a:rPr lang="it-IT" dirty="0" err="1" smtClean="0"/>
              <a:t>UniBA</a:t>
            </a:r>
            <a:endParaRPr lang="it-IT" dirty="0" smtClean="0"/>
          </a:p>
          <a:p>
            <a:r>
              <a:rPr lang="it-IT" dirty="0" smtClean="0"/>
              <a:t>INFN: 22,5; </a:t>
            </a:r>
            <a:r>
              <a:rPr lang="it-IT" dirty="0" err="1" smtClean="0"/>
              <a:t>UniNA</a:t>
            </a:r>
            <a:r>
              <a:rPr lang="it-IT" dirty="0" smtClean="0"/>
              <a:t>: 11 M€; </a:t>
            </a:r>
            <a:r>
              <a:rPr lang="it-IT" dirty="0" err="1" smtClean="0"/>
              <a:t>UniBA</a:t>
            </a:r>
            <a:r>
              <a:rPr lang="it-IT" dirty="0" smtClean="0"/>
              <a:t>: 11 M€ </a:t>
            </a:r>
          </a:p>
          <a:p>
            <a:endParaRPr lang="it-IT" dirty="0"/>
          </a:p>
        </p:txBody>
      </p:sp>
      <p:pic>
        <p:nvPicPr>
          <p:cNvPr id="1029" name="Picture 5" descr="C:\Users\admin\Desktop\superB\workshop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1669"/>
            <a:ext cx="9144000" cy="676331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/>
        </p:nvSpPr>
        <p:spPr>
          <a:xfrm>
            <a:off x="7470924" y="615050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G. Russo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724128" y="6433591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</a:rPr>
              <a:t>F</a:t>
            </a:r>
            <a:r>
              <a:rPr lang="it-IT" sz="1400" b="1" dirty="0" smtClean="0">
                <a:solidFill>
                  <a:schemeClr val="bg1"/>
                </a:solidFill>
              </a:rPr>
              <a:t>errara, 2011 </a:t>
            </a:r>
            <a:r>
              <a:rPr lang="it-IT" sz="1400" b="1" dirty="0" err="1" smtClean="0">
                <a:solidFill>
                  <a:schemeClr val="bg1"/>
                </a:solidFill>
              </a:rPr>
              <a:t>july</a:t>
            </a:r>
            <a:r>
              <a:rPr lang="it-IT" sz="1400" b="1" dirty="0" smtClean="0">
                <a:solidFill>
                  <a:schemeClr val="bg1"/>
                </a:solidFill>
              </a:rPr>
              <a:t> 7</a:t>
            </a:r>
            <a:r>
              <a:rPr lang="it-IT" sz="1400" b="1" i="1" dirty="0" smtClean="0">
                <a:solidFill>
                  <a:schemeClr val="bg1"/>
                </a:solidFill>
              </a:rPr>
              <a:t>th</a:t>
            </a:r>
            <a:endParaRPr lang="it-IT" sz="1400" b="1" i="1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admin\Desktop\superB\SuperBLogoSmal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4624"/>
            <a:ext cx="853788" cy="83671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2" descr="C:\Users\admin\Desktop\superB\infn-main_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72008"/>
            <a:ext cx="1293317" cy="83671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3" name="CasellaDiTesto 12"/>
          <p:cNvSpPr txBox="1"/>
          <p:nvPr/>
        </p:nvSpPr>
        <p:spPr>
          <a:xfrm>
            <a:off x="8734810" y="57959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343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0000FF"/>
                </a:solidFill>
              </a:rPr>
              <a:t>Key</a:t>
            </a:r>
            <a:r>
              <a:rPr lang="it-IT" dirty="0" smtClean="0">
                <a:solidFill>
                  <a:srgbClr val="0000FF"/>
                </a:solidFill>
              </a:rPr>
              <a:t> </a:t>
            </a:r>
            <a:r>
              <a:rPr lang="it-IT" dirty="0" err="1" smtClean="0">
                <a:solidFill>
                  <a:srgbClr val="0000FF"/>
                </a:solidFill>
              </a:rPr>
              <a:t>persons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L. Merola (NA - head, </a:t>
            </a:r>
            <a:r>
              <a:rPr lang="it-IT" dirty="0" err="1" smtClean="0"/>
              <a:t>empowering</a:t>
            </a:r>
            <a:r>
              <a:rPr lang="it-IT" dirty="0" smtClean="0"/>
              <a:t> </a:t>
            </a:r>
            <a:r>
              <a:rPr lang="it-IT" dirty="0" err="1" smtClean="0"/>
              <a:t>project</a:t>
            </a:r>
            <a:r>
              <a:rPr lang="it-IT" dirty="0" smtClean="0"/>
              <a:t>)</a:t>
            </a:r>
          </a:p>
          <a:p>
            <a:r>
              <a:rPr lang="it-IT" dirty="0"/>
              <a:t>R. Bellotti (BA – head, educational </a:t>
            </a:r>
            <a:r>
              <a:rPr lang="it-IT" dirty="0" err="1"/>
              <a:t>project</a:t>
            </a:r>
            <a:r>
              <a:rPr lang="it-IT" dirty="0"/>
              <a:t>)</a:t>
            </a:r>
          </a:p>
          <a:p>
            <a:r>
              <a:rPr lang="it-IT" dirty="0" smtClean="0"/>
              <a:t>G. Russo (NA - </a:t>
            </a:r>
            <a:r>
              <a:rPr lang="it-IT" dirty="0" err="1" smtClean="0"/>
              <a:t>relationship</a:t>
            </a:r>
            <a:r>
              <a:rPr lang="it-IT" dirty="0" smtClean="0"/>
              <a:t> with </a:t>
            </a:r>
            <a:r>
              <a:rPr lang="it-IT" dirty="0" err="1" smtClean="0"/>
              <a:t>funding</a:t>
            </a:r>
            <a:r>
              <a:rPr lang="it-IT" dirty="0" smtClean="0"/>
              <a:t> agency; </a:t>
            </a:r>
            <a:r>
              <a:rPr lang="it-IT" dirty="0" err="1" smtClean="0"/>
              <a:t>proposal</a:t>
            </a:r>
            <a:r>
              <a:rPr lang="it-IT" dirty="0" smtClean="0"/>
              <a:t> </a:t>
            </a:r>
            <a:r>
              <a:rPr lang="it-IT" dirty="0" err="1" smtClean="0"/>
              <a:t>submission</a:t>
            </a:r>
            <a:r>
              <a:rPr lang="it-IT" dirty="0" smtClean="0"/>
              <a:t> and follow-up)</a:t>
            </a:r>
          </a:p>
          <a:p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administrative</a:t>
            </a:r>
            <a:r>
              <a:rPr lang="it-IT" dirty="0" smtClean="0"/>
              <a:t> </a:t>
            </a:r>
            <a:r>
              <a:rPr lang="it-IT" dirty="0" err="1" smtClean="0"/>
              <a:t>officer</a:t>
            </a:r>
            <a:r>
              <a:rPr lang="it-IT" dirty="0" smtClean="0"/>
              <a:t> for </a:t>
            </a:r>
            <a:r>
              <a:rPr lang="it-IT" dirty="0" err="1" smtClean="0"/>
              <a:t>each</a:t>
            </a:r>
            <a:r>
              <a:rPr lang="it-IT" dirty="0" smtClean="0"/>
              <a:t> partner</a:t>
            </a:r>
          </a:p>
        </p:txBody>
      </p:sp>
      <p:pic>
        <p:nvPicPr>
          <p:cNvPr id="1029" name="Picture 5" descr="C:\Users\admin\Desktop\superB\workshop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1669"/>
            <a:ext cx="9144000" cy="676331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/>
        </p:nvSpPr>
        <p:spPr>
          <a:xfrm>
            <a:off x="7470924" y="615050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G. Russo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724128" y="6433591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</a:rPr>
              <a:t>F</a:t>
            </a:r>
            <a:r>
              <a:rPr lang="it-IT" sz="1400" b="1" dirty="0" smtClean="0">
                <a:solidFill>
                  <a:schemeClr val="bg1"/>
                </a:solidFill>
              </a:rPr>
              <a:t>errara, 2011 </a:t>
            </a:r>
            <a:r>
              <a:rPr lang="it-IT" sz="1400" b="1" dirty="0" err="1" smtClean="0">
                <a:solidFill>
                  <a:schemeClr val="bg1"/>
                </a:solidFill>
              </a:rPr>
              <a:t>july</a:t>
            </a:r>
            <a:r>
              <a:rPr lang="it-IT" sz="1400" b="1" dirty="0" smtClean="0">
                <a:solidFill>
                  <a:schemeClr val="bg1"/>
                </a:solidFill>
              </a:rPr>
              <a:t> 7</a:t>
            </a:r>
            <a:r>
              <a:rPr lang="it-IT" sz="1400" b="1" i="1" dirty="0" smtClean="0">
                <a:solidFill>
                  <a:schemeClr val="bg1"/>
                </a:solidFill>
              </a:rPr>
              <a:t>th</a:t>
            </a:r>
            <a:endParaRPr lang="it-IT" sz="1400" b="1" i="1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admin\Desktop\superB\SuperBLogoSmal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4624"/>
            <a:ext cx="853788" cy="83671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2" descr="C:\Users\admin\Desktop\superB\infn-main_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72008"/>
            <a:ext cx="1293317" cy="83671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3" name="CasellaDiTesto 12"/>
          <p:cNvSpPr txBox="1"/>
          <p:nvPr/>
        </p:nvSpPr>
        <p:spPr>
          <a:xfrm>
            <a:off x="8734810" y="57959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100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0000FF"/>
                </a:solidFill>
              </a:rPr>
              <a:t>Contents</a:t>
            </a:r>
            <a:r>
              <a:rPr lang="it-IT" dirty="0" smtClean="0">
                <a:solidFill>
                  <a:srgbClr val="0000FF"/>
                </a:solidFill>
              </a:rPr>
              <a:t> of the </a:t>
            </a:r>
            <a:r>
              <a:rPr lang="it-IT" dirty="0" err="1" smtClean="0">
                <a:solidFill>
                  <a:srgbClr val="0000FF"/>
                </a:solidFill>
              </a:rPr>
              <a:t>project</a:t>
            </a:r>
            <a:r>
              <a:rPr lang="it-IT" dirty="0" smtClean="0">
                <a:solidFill>
                  <a:srgbClr val="0000FF"/>
                </a:solidFill>
              </a:rPr>
              <a:t> (1)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Build</a:t>
            </a:r>
            <a:r>
              <a:rPr lang="it-IT" dirty="0" smtClean="0"/>
              <a:t> 4 Data Centers</a:t>
            </a:r>
          </a:p>
          <a:p>
            <a:r>
              <a:rPr lang="it-IT" dirty="0" err="1" smtClean="0"/>
              <a:t>Sizes</a:t>
            </a:r>
            <a:r>
              <a:rPr lang="it-IT" dirty="0" smtClean="0"/>
              <a:t> in the ratio 15:15:10:2.5 (NA:BA:CT:CS)</a:t>
            </a:r>
          </a:p>
          <a:p>
            <a:r>
              <a:rPr lang="it-IT" dirty="0" smtClean="0"/>
              <a:t># of </a:t>
            </a:r>
            <a:r>
              <a:rPr lang="it-IT" dirty="0" err="1" smtClean="0"/>
              <a:t>racks</a:t>
            </a:r>
            <a:r>
              <a:rPr lang="it-IT" dirty="0" smtClean="0"/>
              <a:t> in the ratio 50:50:30:10</a:t>
            </a:r>
          </a:p>
          <a:p>
            <a:r>
              <a:rPr lang="it-IT" dirty="0" err="1" smtClean="0"/>
              <a:t>Infrastructure</a:t>
            </a:r>
            <a:r>
              <a:rPr lang="it-IT" dirty="0" smtClean="0"/>
              <a:t> in </a:t>
            </a:r>
            <a:r>
              <a:rPr lang="it-IT" dirty="0" err="1" smtClean="0"/>
              <a:t>each</a:t>
            </a:r>
            <a:r>
              <a:rPr lang="it-IT" dirty="0" smtClean="0"/>
              <a:t> center: </a:t>
            </a:r>
          </a:p>
          <a:p>
            <a:pPr lvl="1"/>
            <a:r>
              <a:rPr lang="it-IT" dirty="0" smtClean="0"/>
              <a:t>Energy (HPC: </a:t>
            </a:r>
            <a:r>
              <a:rPr lang="it-IT" dirty="0" err="1" smtClean="0"/>
              <a:t>trigeneration</a:t>
            </a:r>
            <a:r>
              <a:rPr lang="it-IT" dirty="0" smtClean="0"/>
              <a:t> from </a:t>
            </a:r>
            <a:r>
              <a:rPr lang="it-IT" dirty="0" err="1" smtClean="0"/>
              <a:t>methane</a:t>
            </a:r>
            <a:r>
              <a:rPr lang="it-IT" dirty="0" smtClean="0"/>
              <a:t>)</a:t>
            </a:r>
          </a:p>
          <a:p>
            <a:pPr lvl="1"/>
            <a:r>
              <a:rPr lang="it-IT" dirty="0" err="1" smtClean="0"/>
              <a:t>Electrical</a:t>
            </a:r>
            <a:r>
              <a:rPr lang="it-IT" dirty="0" smtClean="0"/>
              <a:t> </a:t>
            </a:r>
            <a:r>
              <a:rPr lang="it-IT" dirty="0" err="1" smtClean="0"/>
              <a:t>apparatuses</a:t>
            </a:r>
            <a:endParaRPr lang="it-IT" dirty="0" smtClean="0"/>
          </a:p>
          <a:p>
            <a:pPr lvl="1"/>
            <a:r>
              <a:rPr lang="it-IT" dirty="0" smtClean="0"/>
              <a:t>Technical (</a:t>
            </a:r>
            <a:r>
              <a:rPr lang="it-IT" dirty="0" err="1" smtClean="0"/>
              <a:t>mechanics</a:t>
            </a:r>
            <a:r>
              <a:rPr lang="it-IT" dirty="0" smtClean="0"/>
              <a:t>, </a:t>
            </a:r>
            <a:r>
              <a:rPr lang="it-IT" dirty="0" err="1" smtClean="0"/>
              <a:t>fire</a:t>
            </a:r>
            <a:r>
              <a:rPr lang="it-IT" dirty="0" smtClean="0"/>
              <a:t> </a:t>
            </a:r>
            <a:r>
              <a:rPr lang="it-IT" dirty="0" err="1" smtClean="0"/>
              <a:t>systems</a:t>
            </a:r>
            <a:r>
              <a:rPr lang="it-IT" dirty="0" smtClean="0"/>
              <a:t> </a:t>
            </a:r>
            <a:r>
              <a:rPr lang="it-IT" dirty="0" err="1" smtClean="0"/>
              <a:t>etc</a:t>
            </a:r>
            <a:r>
              <a:rPr lang="it-IT" dirty="0" smtClean="0"/>
              <a:t>)</a:t>
            </a:r>
            <a:endParaRPr lang="it-IT" dirty="0"/>
          </a:p>
        </p:txBody>
      </p:sp>
      <p:pic>
        <p:nvPicPr>
          <p:cNvPr id="1029" name="Picture 5" descr="C:\Users\admin\Desktop\superB\workshop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1669"/>
            <a:ext cx="9144000" cy="676331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/>
        </p:nvSpPr>
        <p:spPr>
          <a:xfrm>
            <a:off x="7470924" y="615050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G. Russo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724128" y="6433591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</a:rPr>
              <a:t>F</a:t>
            </a:r>
            <a:r>
              <a:rPr lang="it-IT" sz="1400" b="1" dirty="0" smtClean="0">
                <a:solidFill>
                  <a:schemeClr val="bg1"/>
                </a:solidFill>
              </a:rPr>
              <a:t>errara, 2011 </a:t>
            </a:r>
            <a:r>
              <a:rPr lang="it-IT" sz="1400" b="1" dirty="0" err="1" smtClean="0">
                <a:solidFill>
                  <a:schemeClr val="bg1"/>
                </a:solidFill>
              </a:rPr>
              <a:t>july</a:t>
            </a:r>
            <a:r>
              <a:rPr lang="it-IT" sz="1400" b="1" dirty="0" smtClean="0">
                <a:solidFill>
                  <a:schemeClr val="bg1"/>
                </a:solidFill>
              </a:rPr>
              <a:t> 7</a:t>
            </a:r>
            <a:r>
              <a:rPr lang="it-IT" sz="1400" b="1" i="1" dirty="0" smtClean="0">
                <a:solidFill>
                  <a:schemeClr val="bg1"/>
                </a:solidFill>
              </a:rPr>
              <a:t>th</a:t>
            </a:r>
            <a:endParaRPr lang="it-IT" sz="1400" b="1" i="1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admin\Desktop\superB\SuperBLogoSmal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4624"/>
            <a:ext cx="853788" cy="83671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2" descr="C:\Users\admin\Desktop\superB\infn-main_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72008"/>
            <a:ext cx="1293317" cy="83671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3" name="CasellaDiTesto 12"/>
          <p:cNvSpPr txBox="1"/>
          <p:nvPr/>
        </p:nvSpPr>
        <p:spPr>
          <a:xfrm>
            <a:off x="8734810" y="57959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198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>
                <a:solidFill>
                  <a:srgbClr val="0000FF"/>
                </a:solidFill>
              </a:rPr>
              <a:t>Contents</a:t>
            </a:r>
            <a:r>
              <a:rPr lang="it-IT" dirty="0">
                <a:solidFill>
                  <a:srgbClr val="0000FF"/>
                </a:solidFill>
              </a:rPr>
              <a:t> of the </a:t>
            </a:r>
            <a:r>
              <a:rPr lang="it-IT" dirty="0" err="1">
                <a:solidFill>
                  <a:srgbClr val="0000FF"/>
                </a:solidFill>
              </a:rPr>
              <a:t>project</a:t>
            </a:r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smtClean="0">
                <a:solidFill>
                  <a:srgbClr val="0000FF"/>
                </a:solidFill>
              </a:rPr>
              <a:t>(2)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Storage – 40% of </a:t>
            </a:r>
            <a:r>
              <a:rPr lang="it-IT" dirty="0" err="1" smtClean="0"/>
              <a:t>rack</a:t>
            </a:r>
            <a:r>
              <a:rPr lang="it-IT" dirty="0" smtClean="0"/>
              <a:t> </a:t>
            </a:r>
            <a:r>
              <a:rPr lang="it-IT" dirty="0" err="1" smtClean="0"/>
              <a:t>units</a:t>
            </a:r>
            <a:r>
              <a:rPr lang="it-IT" dirty="0" smtClean="0"/>
              <a:t>: </a:t>
            </a:r>
          </a:p>
          <a:p>
            <a:pPr lvl="1"/>
            <a:r>
              <a:rPr lang="it-IT" dirty="0" err="1" smtClean="0"/>
              <a:t>space</a:t>
            </a:r>
            <a:r>
              <a:rPr lang="it-IT" dirty="0" smtClean="0"/>
              <a:t> for 6 PB </a:t>
            </a:r>
            <a:r>
              <a:rPr lang="it-IT" dirty="0" err="1" smtClean="0"/>
              <a:t>at</a:t>
            </a:r>
            <a:r>
              <a:rPr lang="it-IT" dirty="0" smtClean="0"/>
              <a:t> NA, BA</a:t>
            </a:r>
          </a:p>
          <a:p>
            <a:pPr lvl="1"/>
            <a:r>
              <a:rPr lang="it-IT" dirty="0" err="1" smtClean="0"/>
              <a:t>space</a:t>
            </a:r>
            <a:r>
              <a:rPr lang="it-IT" dirty="0" smtClean="0"/>
              <a:t> </a:t>
            </a:r>
            <a:r>
              <a:rPr lang="it-IT" dirty="0"/>
              <a:t>for </a:t>
            </a:r>
            <a:r>
              <a:rPr lang="it-IT" dirty="0" smtClean="0"/>
              <a:t>3 </a:t>
            </a:r>
            <a:r>
              <a:rPr lang="it-IT" dirty="0"/>
              <a:t>PB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smtClean="0"/>
              <a:t>CT</a:t>
            </a:r>
          </a:p>
          <a:p>
            <a:pPr lvl="1"/>
            <a:r>
              <a:rPr lang="it-IT" dirty="0" err="1"/>
              <a:t>space</a:t>
            </a:r>
            <a:r>
              <a:rPr lang="it-IT" dirty="0"/>
              <a:t> for </a:t>
            </a:r>
            <a:r>
              <a:rPr lang="it-IT" dirty="0" smtClean="0"/>
              <a:t>1 </a:t>
            </a:r>
            <a:r>
              <a:rPr lang="it-IT" dirty="0"/>
              <a:t>PB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smtClean="0"/>
              <a:t>CS</a:t>
            </a:r>
            <a:endParaRPr lang="it-IT" dirty="0"/>
          </a:p>
          <a:p>
            <a:r>
              <a:rPr lang="it-IT" dirty="0" err="1" smtClean="0"/>
              <a:t>Nodes</a:t>
            </a:r>
            <a:r>
              <a:rPr lang="it-IT" dirty="0" smtClean="0"/>
              <a:t>: </a:t>
            </a:r>
            <a:r>
              <a:rPr lang="it-IT" dirty="0"/>
              <a:t>–</a:t>
            </a:r>
            <a:r>
              <a:rPr lang="it-IT" dirty="0" smtClean="0"/>
              <a:t> 50% of </a:t>
            </a:r>
            <a:r>
              <a:rPr lang="it-IT" dirty="0" err="1" smtClean="0"/>
              <a:t>rack</a:t>
            </a:r>
            <a:r>
              <a:rPr lang="it-IT" dirty="0" smtClean="0"/>
              <a:t> </a:t>
            </a:r>
            <a:r>
              <a:rPr lang="it-IT" dirty="0" err="1" smtClean="0"/>
              <a:t>units</a:t>
            </a:r>
            <a:r>
              <a:rPr lang="it-IT" dirty="0" smtClean="0"/>
              <a:t>: </a:t>
            </a:r>
          </a:p>
          <a:p>
            <a:pPr lvl="1"/>
            <a:r>
              <a:rPr lang="it-IT" dirty="0" err="1" smtClean="0"/>
              <a:t>space</a:t>
            </a:r>
            <a:r>
              <a:rPr lang="it-IT" dirty="0" smtClean="0"/>
              <a:t> </a:t>
            </a:r>
            <a:r>
              <a:rPr lang="it-IT" dirty="0"/>
              <a:t>for </a:t>
            </a:r>
            <a:r>
              <a:rPr lang="it-IT" dirty="0" smtClean="0"/>
              <a:t>24.000 </a:t>
            </a:r>
            <a:r>
              <a:rPr lang="it-IT" dirty="0" err="1" smtClean="0"/>
              <a:t>cores</a:t>
            </a:r>
            <a:r>
              <a:rPr lang="it-IT" dirty="0" smtClean="0"/>
              <a:t> </a:t>
            </a:r>
            <a:r>
              <a:rPr lang="it-IT" dirty="0" err="1"/>
              <a:t>at</a:t>
            </a:r>
            <a:r>
              <a:rPr lang="it-IT" dirty="0"/>
              <a:t> NA, BA</a:t>
            </a:r>
          </a:p>
          <a:p>
            <a:pPr lvl="1"/>
            <a:r>
              <a:rPr lang="it-IT" dirty="0" err="1"/>
              <a:t>space</a:t>
            </a:r>
            <a:r>
              <a:rPr lang="it-IT" dirty="0"/>
              <a:t> for </a:t>
            </a:r>
            <a:r>
              <a:rPr lang="it-IT" dirty="0" smtClean="0"/>
              <a:t>15.000 </a:t>
            </a:r>
            <a:r>
              <a:rPr lang="it-IT" dirty="0" err="1" smtClean="0"/>
              <a:t>cores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/>
              <a:t>CT</a:t>
            </a:r>
          </a:p>
          <a:p>
            <a:pPr lvl="1"/>
            <a:r>
              <a:rPr lang="it-IT" dirty="0" err="1"/>
              <a:t>space</a:t>
            </a:r>
            <a:r>
              <a:rPr lang="it-IT" dirty="0"/>
              <a:t> for </a:t>
            </a:r>
            <a:r>
              <a:rPr lang="it-IT" dirty="0" smtClean="0"/>
              <a:t>3.000 </a:t>
            </a:r>
            <a:r>
              <a:rPr lang="it-IT" dirty="0" err="1" smtClean="0"/>
              <a:t>cores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/>
              <a:t>CS</a:t>
            </a:r>
          </a:p>
        </p:txBody>
      </p:sp>
      <p:pic>
        <p:nvPicPr>
          <p:cNvPr id="1029" name="Picture 5" descr="C:\Users\admin\Desktop\superB\workshop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1669"/>
            <a:ext cx="9144000" cy="676331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/>
        </p:nvSpPr>
        <p:spPr>
          <a:xfrm>
            <a:off x="7470924" y="615050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G. Russo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724128" y="6433591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</a:rPr>
              <a:t>F</a:t>
            </a:r>
            <a:r>
              <a:rPr lang="it-IT" sz="1400" b="1" dirty="0" smtClean="0">
                <a:solidFill>
                  <a:schemeClr val="bg1"/>
                </a:solidFill>
              </a:rPr>
              <a:t>errara, 2011 </a:t>
            </a:r>
            <a:r>
              <a:rPr lang="it-IT" sz="1400" b="1" dirty="0" err="1" smtClean="0">
                <a:solidFill>
                  <a:schemeClr val="bg1"/>
                </a:solidFill>
              </a:rPr>
              <a:t>july</a:t>
            </a:r>
            <a:r>
              <a:rPr lang="it-IT" sz="1400" b="1" dirty="0" smtClean="0">
                <a:solidFill>
                  <a:schemeClr val="bg1"/>
                </a:solidFill>
              </a:rPr>
              <a:t> 7</a:t>
            </a:r>
            <a:r>
              <a:rPr lang="it-IT" sz="1400" b="1" i="1" dirty="0" smtClean="0">
                <a:solidFill>
                  <a:schemeClr val="bg1"/>
                </a:solidFill>
              </a:rPr>
              <a:t>th</a:t>
            </a:r>
            <a:endParaRPr lang="it-IT" sz="1400" b="1" i="1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admin\Desktop\superB\SuperBLogoSmal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4624"/>
            <a:ext cx="853788" cy="83671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2" descr="C:\Users\admin\Desktop\superB\infn-main_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72008"/>
            <a:ext cx="1293317" cy="83671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3" name="CasellaDiTesto 12"/>
          <p:cNvSpPr txBox="1"/>
          <p:nvPr/>
        </p:nvSpPr>
        <p:spPr>
          <a:xfrm>
            <a:off x="8734810" y="57959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261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0000FF"/>
                </a:solidFill>
              </a:rPr>
              <a:t>Timeline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err="1" smtClean="0"/>
              <a:t>Approval</a:t>
            </a:r>
            <a:r>
              <a:rPr lang="it-IT" dirty="0" smtClean="0"/>
              <a:t> </a:t>
            </a:r>
            <a:r>
              <a:rPr lang="it-IT" dirty="0" err="1" smtClean="0"/>
              <a:t>expected</a:t>
            </a:r>
            <a:r>
              <a:rPr lang="it-IT" dirty="0" smtClean="0"/>
              <a:t> by </a:t>
            </a:r>
            <a:r>
              <a:rPr lang="it-IT" dirty="0" err="1" smtClean="0"/>
              <a:t>Jan</a:t>
            </a:r>
            <a:r>
              <a:rPr lang="it-IT" dirty="0" smtClean="0"/>
              <a:t> 2012</a:t>
            </a:r>
          </a:p>
          <a:p>
            <a:r>
              <a:rPr lang="it-IT" dirty="0" err="1" smtClean="0"/>
              <a:t>Internal</a:t>
            </a:r>
            <a:r>
              <a:rPr lang="it-IT" dirty="0" smtClean="0"/>
              <a:t> startup </a:t>
            </a:r>
            <a:r>
              <a:rPr lang="it-IT" dirty="0" err="1" smtClean="0"/>
              <a:t>expected</a:t>
            </a:r>
            <a:r>
              <a:rPr lang="it-IT" dirty="0" smtClean="0"/>
              <a:t> by </a:t>
            </a:r>
            <a:r>
              <a:rPr lang="it-IT" dirty="0" err="1" smtClean="0"/>
              <a:t>april</a:t>
            </a:r>
            <a:r>
              <a:rPr lang="it-IT" dirty="0" smtClean="0"/>
              <a:t> 2012</a:t>
            </a:r>
          </a:p>
          <a:p>
            <a:r>
              <a:rPr lang="it-IT" dirty="0" smtClean="0"/>
              <a:t>50 </a:t>
            </a:r>
            <a:r>
              <a:rPr lang="it-IT" dirty="0" err="1" smtClean="0"/>
              <a:t>people</a:t>
            </a:r>
            <a:r>
              <a:rPr lang="it-IT" dirty="0" smtClean="0"/>
              <a:t> </a:t>
            </a:r>
            <a:r>
              <a:rPr lang="it-IT" dirty="0" err="1" smtClean="0"/>
              <a:t>temporarily</a:t>
            </a:r>
            <a:r>
              <a:rPr lang="it-IT" dirty="0" smtClean="0"/>
              <a:t> </a:t>
            </a:r>
            <a:r>
              <a:rPr lang="it-IT" dirty="0" err="1" smtClean="0"/>
              <a:t>recruited</a:t>
            </a:r>
            <a:r>
              <a:rPr lang="it-IT" dirty="0" smtClean="0"/>
              <a:t> and </a:t>
            </a:r>
            <a:r>
              <a:rPr lang="it-IT" dirty="0" err="1" smtClean="0"/>
              <a:t>funded</a:t>
            </a:r>
            <a:r>
              <a:rPr lang="it-IT" dirty="0" smtClean="0"/>
              <a:t> (up to </a:t>
            </a:r>
            <a:r>
              <a:rPr lang="it-IT" dirty="0" err="1" smtClean="0"/>
              <a:t>november</a:t>
            </a:r>
            <a:r>
              <a:rPr lang="it-IT" dirty="0" smtClean="0"/>
              <a:t> 2014)</a:t>
            </a:r>
          </a:p>
          <a:p>
            <a:r>
              <a:rPr lang="it-IT" dirty="0" err="1" smtClean="0"/>
              <a:t>Tenders</a:t>
            </a:r>
            <a:r>
              <a:rPr lang="it-IT" dirty="0" smtClean="0"/>
              <a:t> to start by </a:t>
            </a:r>
            <a:r>
              <a:rPr lang="it-IT" dirty="0" err="1" smtClean="0"/>
              <a:t>june</a:t>
            </a:r>
            <a:r>
              <a:rPr lang="it-IT" dirty="0" smtClean="0"/>
              <a:t> 2012</a:t>
            </a:r>
          </a:p>
          <a:p>
            <a:r>
              <a:rPr lang="it-IT" dirty="0" smtClean="0"/>
              <a:t>Tender </a:t>
            </a:r>
            <a:r>
              <a:rPr lang="it-IT" dirty="0" err="1" smtClean="0"/>
              <a:t>duration</a:t>
            </a:r>
            <a:r>
              <a:rPr lang="it-IT" dirty="0" smtClean="0"/>
              <a:t>: 18 </a:t>
            </a:r>
            <a:r>
              <a:rPr lang="it-IT" dirty="0" err="1" smtClean="0"/>
              <a:t>months</a:t>
            </a:r>
            <a:endParaRPr lang="it-IT" dirty="0" smtClean="0"/>
          </a:p>
          <a:p>
            <a:r>
              <a:rPr lang="it-IT" dirty="0" smtClean="0"/>
              <a:t>Installation: first </a:t>
            </a:r>
            <a:r>
              <a:rPr lang="it-IT" dirty="0" err="1" smtClean="0"/>
              <a:t>semester</a:t>
            </a:r>
            <a:r>
              <a:rPr lang="it-IT" dirty="0" smtClean="0"/>
              <a:t> 2014</a:t>
            </a:r>
          </a:p>
          <a:p>
            <a:r>
              <a:rPr lang="it-IT" dirty="0" err="1" smtClean="0"/>
              <a:t>Nothing</a:t>
            </a:r>
            <a:r>
              <a:rPr lang="it-IT" dirty="0" smtClean="0"/>
              <a:t> </a:t>
            </a:r>
            <a:r>
              <a:rPr lang="it-IT" dirty="0" err="1" smtClean="0"/>
              <a:t>compatible</a:t>
            </a:r>
            <a:r>
              <a:rPr lang="it-IT" dirty="0" smtClean="0"/>
              <a:t> with R&amp;D for </a:t>
            </a:r>
            <a:r>
              <a:rPr lang="it-IT" dirty="0" err="1" smtClean="0"/>
              <a:t>SuperB</a:t>
            </a:r>
            <a:r>
              <a:rPr lang="it-IT" dirty="0" smtClean="0"/>
              <a:t>, </a:t>
            </a:r>
            <a:r>
              <a:rPr lang="it-IT" dirty="0" err="1" smtClean="0"/>
              <a:t>except</a:t>
            </a:r>
            <a:r>
              <a:rPr lang="it-IT" dirty="0" smtClean="0"/>
              <a:t> </a:t>
            </a:r>
            <a:r>
              <a:rPr lang="it-IT" dirty="0" err="1" smtClean="0"/>
              <a:t>personnel</a:t>
            </a:r>
            <a:endParaRPr lang="it-IT" dirty="0"/>
          </a:p>
        </p:txBody>
      </p:sp>
      <p:pic>
        <p:nvPicPr>
          <p:cNvPr id="1029" name="Picture 5" descr="C:\Users\admin\Desktop\superB\workshop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1669"/>
            <a:ext cx="9144000" cy="676331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/>
        </p:nvSpPr>
        <p:spPr>
          <a:xfrm>
            <a:off x="7470924" y="615050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G. Russo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724128" y="6433591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</a:rPr>
              <a:t>F</a:t>
            </a:r>
            <a:r>
              <a:rPr lang="it-IT" sz="1400" b="1" dirty="0" smtClean="0">
                <a:solidFill>
                  <a:schemeClr val="bg1"/>
                </a:solidFill>
              </a:rPr>
              <a:t>errara, 2011 </a:t>
            </a:r>
            <a:r>
              <a:rPr lang="it-IT" sz="1400" b="1" dirty="0" err="1" smtClean="0">
                <a:solidFill>
                  <a:schemeClr val="bg1"/>
                </a:solidFill>
              </a:rPr>
              <a:t>july</a:t>
            </a:r>
            <a:r>
              <a:rPr lang="it-IT" sz="1400" b="1" dirty="0" smtClean="0">
                <a:solidFill>
                  <a:schemeClr val="bg1"/>
                </a:solidFill>
              </a:rPr>
              <a:t> 7</a:t>
            </a:r>
            <a:r>
              <a:rPr lang="it-IT" sz="1400" b="1" i="1" dirty="0" smtClean="0">
                <a:solidFill>
                  <a:schemeClr val="bg1"/>
                </a:solidFill>
              </a:rPr>
              <a:t>th</a:t>
            </a:r>
            <a:endParaRPr lang="it-IT" sz="1400" b="1" i="1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admin\Desktop\superB\SuperBLogoSmal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4624"/>
            <a:ext cx="853788" cy="83671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2" descr="C:\Users\admin\Desktop\superB\infn-main_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72008"/>
            <a:ext cx="1293317" cy="83671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3" name="CasellaDiTesto 12"/>
          <p:cNvSpPr txBox="1"/>
          <p:nvPr/>
        </p:nvSpPr>
        <p:spPr>
          <a:xfrm>
            <a:off x="8734810" y="57959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84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0000FF"/>
                </a:solidFill>
              </a:rPr>
              <a:t>Commissioning</a:t>
            </a:r>
            <a:r>
              <a:rPr lang="it-IT" dirty="0" smtClean="0">
                <a:solidFill>
                  <a:srgbClr val="0000FF"/>
                </a:solidFill>
              </a:rPr>
              <a:t> </a:t>
            </a:r>
            <a:r>
              <a:rPr lang="it-IT" dirty="0" err="1" smtClean="0">
                <a:solidFill>
                  <a:srgbClr val="0000FF"/>
                </a:solidFill>
              </a:rPr>
              <a:t>phase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From march 2014 to </a:t>
            </a:r>
            <a:r>
              <a:rPr lang="it-IT" dirty="0" err="1" smtClean="0"/>
              <a:t>dec</a:t>
            </a:r>
            <a:r>
              <a:rPr lang="it-IT" dirty="0" smtClean="0"/>
              <a:t> 2014</a:t>
            </a:r>
          </a:p>
          <a:p>
            <a:r>
              <a:rPr lang="it-IT" dirty="0" err="1" smtClean="0"/>
              <a:t>Likely</a:t>
            </a:r>
            <a:r>
              <a:rPr lang="it-IT" dirty="0" smtClean="0"/>
              <a:t> on LHC, and </a:t>
            </a:r>
            <a:r>
              <a:rPr lang="it-IT" dirty="0" err="1" smtClean="0"/>
              <a:t>partially</a:t>
            </a:r>
            <a:r>
              <a:rPr lang="it-IT" dirty="0" smtClean="0"/>
              <a:t> on </a:t>
            </a:r>
            <a:r>
              <a:rPr lang="it-IT" dirty="0" err="1" smtClean="0"/>
              <a:t>SuperB</a:t>
            </a:r>
            <a:endParaRPr lang="it-IT" dirty="0" smtClean="0"/>
          </a:p>
          <a:p>
            <a:r>
              <a:rPr lang="it-IT" dirty="0" err="1" smtClean="0"/>
              <a:t>Universities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use the Data Centers </a:t>
            </a:r>
            <a:r>
              <a:rPr lang="it-IT" dirty="0" err="1" smtClean="0"/>
              <a:t>also</a:t>
            </a:r>
            <a:r>
              <a:rPr lang="it-IT" dirty="0" smtClean="0"/>
              <a:t> for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researches</a:t>
            </a:r>
            <a:r>
              <a:rPr lang="it-IT" dirty="0" smtClean="0"/>
              <a:t> (</a:t>
            </a:r>
            <a:r>
              <a:rPr lang="it-IT" dirty="0" err="1" smtClean="0"/>
              <a:t>estimated</a:t>
            </a:r>
            <a:r>
              <a:rPr lang="it-IT" dirty="0" smtClean="0"/>
              <a:t> 10% of </a:t>
            </a:r>
            <a:r>
              <a:rPr lang="it-IT" dirty="0" err="1" smtClean="0"/>
              <a:t>resources</a:t>
            </a:r>
            <a:r>
              <a:rPr lang="it-IT" dirty="0" smtClean="0"/>
              <a:t>)</a:t>
            </a:r>
            <a:endParaRPr lang="it-IT" dirty="0"/>
          </a:p>
        </p:txBody>
      </p:sp>
      <p:pic>
        <p:nvPicPr>
          <p:cNvPr id="1029" name="Picture 5" descr="C:\Users\admin\Desktop\superB\workshop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1669"/>
            <a:ext cx="9144000" cy="676331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/>
        </p:nvSpPr>
        <p:spPr>
          <a:xfrm>
            <a:off x="7470924" y="615050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G. Russo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724128" y="6433591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</a:rPr>
              <a:t>F</a:t>
            </a:r>
            <a:r>
              <a:rPr lang="it-IT" sz="1400" b="1" dirty="0" smtClean="0">
                <a:solidFill>
                  <a:schemeClr val="bg1"/>
                </a:solidFill>
              </a:rPr>
              <a:t>errara, 2011 </a:t>
            </a:r>
            <a:r>
              <a:rPr lang="it-IT" sz="1400" b="1" dirty="0" err="1" smtClean="0">
                <a:solidFill>
                  <a:schemeClr val="bg1"/>
                </a:solidFill>
              </a:rPr>
              <a:t>july</a:t>
            </a:r>
            <a:r>
              <a:rPr lang="it-IT" sz="1400" b="1" dirty="0" smtClean="0">
                <a:solidFill>
                  <a:schemeClr val="bg1"/>
                </a:solidFill>
              </a:rPr>
              <a:t> 7</a:t>
            </a:r>
            <a:r>
              <a:rPr lang="it-IT" sz="1400" b="1" i="1" dirty="0" smtClean="0">
                <a:solidFill>
                  <a:schemeClr val="bg1"/>
                </a:solidFill>
              </a:rPr>
              <a:t>th</a:t>
            </a:r>
            <a:endParaRPr lang="it-IT" sz="1400" b="1" i="1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admin\Desktop\superB\SuperBLogoSmal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4624"/>
            <a:ext cx="853788" cy="83671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2" descr="C:\Users\admin\Desktop\superB\infn-main_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72008"/>
            <a:ext cx="1293317" cy="83671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3" name="CasellaDiTesto 12"/>
          <p:cNvSpPr txBox="1"/>
          <p:nvPr/>
        </p:nvSpPr>
        <p:spPr>
          <a:xfrm>
            <a:off x="8734810" y="57959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134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0000FF"/>
                </a:solidFill>
              </a:rPr>
              <a:t>Conclusions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Unique</a:t>
            </a:r>
            <a:r>
              <a:rPr lang="it-IT" dirty="0" smtClean="0"/>
              <a:t> </a:t>
            </a:r>
            <a:r>
              <a:rPr lang="it-IT" dirty="0" err="1" smtClean="0"/>
              <a:t>opportunity</a:t>
            </a:r>
            <a:endParaRPr lang="it-IT" dirty="0" smtClean="0"/>
          </a:p>
          <a:p>
            <a:r>
              <a:rPr lang="it-IT" dirty="0" err="1" smtClean="0"/>
              <a:t>Timeline</a:t>
            </a:r>
            <a:r>
              <a:rPr lang="it-IT" dirty="0" smtClean="0"/>
              <a:t> for </a:t>
            </a:r>
            <a:r>
              <a:rPr lang="it-IT" dirty="0" err="1" smtClean="0"/>
              <a:t>hw</a:t>
            </a:r>
            <a:r>
              <a:rPr lang="it-IT" dirty="0" smtClean="0"/>
              <a:t> non </a:t>
            </a:r>
            <a:r>
              <a:rPr lang="it-IT" dirty="0" err="1" smtClean="0"/>
              <a:t>optimal</a:t>
            </a:r>
            <a:r>
              <a:rPr lang="it-IT" dirty="0" smtClean="0"/>
              <a:t> with </a:t>
            </a:r>
            <a:r>
              <a:rPr lang="it-IT" dirty="0" err="1" smtClean="0"/>
              <a:t>respect</a:t>
            </a:r>
            <a:r>
              <a:rPr lang="it-IT" dirty="0" smtClean="0"/>
              <a:t> to </a:t>
            </a:r>
            <a:r>
              <a:rPr lang="it-IT" dirty="0" err="1" smtClean="0"/>
              <a:t>SuperB</a:t>
            </a:r>
            <a:endParaRPr lang="it-IT" dirty="0" smtClean="0"/>
          </a:p>
          <a:p>
            <a:r>
              <a:rPr lang="it-IT" dirty="0" err="1" smtClean="0"/>
              <a:t>Timeline</a:t>
            </a:r>
            <a:r>
              <a:rPr lang="it-IT" dirty="0" smtClean="0"/>
              <a:t> for </a:t>
            </a:r>
            <a:r>
              <a:rPr lang="it-IT" dirty="0" err="1" smtClean="0"/>
              <a:t>personnel</a:t>
            </a:r>
            <a:r>
              <a:rPr lang="it-IT" dirty="0" smtClean="0"/>
              <a:t> and educational </a:t>
            </a:r>
            <a:r>
              <a:rPr lang="it-IT" dirty="0" err="1" smtClean="0"/>
              <a:t>programme</a:t>
            </a:r>
            <a:r>
              <a:rPr lang="it-IT" dirty="0" smtClean="0"/>
              <a:t> </a:t>
            </a:r>
            <a:r>
              <a:rPr lang="it-IT" dirty="0" err="1" smtClean="0"/>
              <a:t>compatible</a:t>
            </a:r>
            <a:r>
              <a:rPr lang="it-IT" dirty="0" smtClean="0"/>
              <a:t> with R&amp;D for </a:t>
            </a:r>
            <a:r>
              <a:rPr lang="it-IT" dirty="0" err="1" smtClean="0"/>
              <a:t>SuperB</a:t>
            </a:r>
            <a:endParaRPr lang="it-IT" dirty="0"/>
          </a:p>
        </p:txBody>
      </p:sp>
      <p:pic>
        <p:nvPicPr>
          <p:cNvPr id="1029" name="Picture 5" descr="C:\Users\admin\Desktop\superB\workshop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1669"/>
            <a:ext cx="9144000" cy="676331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/>
        </p:nvSpPr>
        <p:spPr>
          <a:xfrm>
            <a:off x="7470924" y="615050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G. Russo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724128" y="6433591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</a:rPr>
              <a:t>F</a:t>
            </a:r>
            <a:r>
              <a:rPr lang="it-IT" sz="1400" b="1" dirty="0" smtClean="0">
                <a:solidFill>
                  <a:schemeClr val="bg1"/>
                </a:solidFill>
              </a:rPr>
              <a:t>errara, 2011 </a:t>
            </a:r>
            <a:r>
              <a:rPr lang="it-IT" sz="1400" b="1" dirty="0" err="1" smtClean="0">
                <a:solidFill>
                  <a:schemeClr val="bg1"/>
                </a:solidFill>
              </a:rPr>
              <a:t>july</a:t>
            </a:r>
            <a:r>
              <a:rPr lang="it-IT" sz="1400" b="1" dirty="0" smtClean="0">
                <a:solidFill>
                  <a:schemeClr val="bg1"/>
                </a:solidFill>
              </a:rPr>
              <a:t> 7</a:t>
            </a:r>
            <a:r>
              <a:rPr lang="it-IT" sz="1400" b="1" i="1" dirty="0" smtClean="0">
                <a:solidFill>
                  <a:schemeClr val="bg1"/>
                </a:solidFill>
              </a:rPr>
              <a:t>th</a:t>
            </a:r>
            <a:endParaRPr lang="it-IT" sz="1400" b="1" i="1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admin\Desktop\superB\SuperBLogoSmal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4624"/>
            <a:ext cx="853788" cy="83671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2" descr="C:\Users\admin\Desktop\superB\infn-main_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72008"/>
            <a:ext cx="1293317" cy="83671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3" name="CasellaDiTesto 12"/>
          <p:cNvSpPr txBox="1"/>
          <p:nvPr/>
        </p:nvSpPr>
        <p:spPr>
          <a:xfrm>
            <a:off x="8734810" y="57959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616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449</Words>
  <Application>Microsoft Office PowerPoint</Application>
  <PresentationFormat>Presentazione su schermo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Re.Ca.S.</vt:lpstr>
      <vt:lpstr>Characteristics of the  «call for projects»</vt:lpstr>
      <vt:lpstr>Characteristics of our project</vt:lpstr>
      <vt:lpstr>Key persons</vt:lpstr>
      <vt:lpstr>Contents of the project (1)</vt:lpstr>
      <vt:lpstr>Contents of the project (2)</vt:lpstr>
      <vt:lpstr>Timeline</vt:lpstr>
      <vt:lpstr>Commissioning phase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G.Russo</cp:lastModifiedBy>
  <cp:revision>88</cp:revision>
  <dcterms:created xsi:type="dcterms:W3CDTF">2010-11-11T13:06:21Z</dcterms:created>
  <dcterms:modified xsi:type="dcterms:W3CDTF">2011-07-06T21:00:26Z</dcterms:modified>
</cp:coreProperties>
</file>