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69" r:id="rId4"/>
    <p:sldId id="259" r:id="rId5"/>
    <p:sldId id="260" r:id="rId6"/>
    <p:sldId id="261" r:id="rId7"/>
    <p:sldId id="262" r:id="rId8"/>
    <p:sldId id="263" r:id="rId9"/>
    <p:sldId id="264" r:id="rId10"/>
    <p:sldId id="270"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showGuides="1">
      <p:cViewPr>
        <p:scale>
          <a:sx n="66" d="100"/>
          <a:sy n="66" d="100"/>
        </p:scale>
        <p:origin x="-1640"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9B82651C-3D4C-9849-B265-9B03684BD270}" type="datetimeFigureOut">
              <a:rPr lang="en-US" smtClean="0"/>
              <a:pPr/>
              <a:t>9/14/11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B82651C-3D4C-9849-B265-9B03684BD270}" type="datetimeFigureOut">
              <a:rPr lang="en-US" smtClean="0"/>
              <a:pPr/>
              <a:t>9/14/11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B82651C-3D4C-9849-B265-9B03684BD270}" type="datetimeFigureOut">
              <a:rPr lang="en-US" smtClean="0"/>
              <a:pPr/>
              <a:t>9/14/11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B82651C-3D4C-9849-B265-9B03684BD270}" type="datetimeFigureOut">
              <a:rPr lang="en-US" smtClean="0"/>
              <a:pPr/>
              <a:t>9/14/11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B82651C-3D4C-9849-B265-9B03684BD270}" type="datetimeFigureOut">
              <a:rPr lang="en-US" smtClean="0"/>
              <a:pPr/>
              <a:t>9/14/11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9B82651C-3D4C-9849-B265-9B03684BD270}" type="datetimeFigureOut">
              <a:rPr lang="en-US" smtClean="0"/>
              <a:pPr/>
              <a:t>9/14/11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9B82651C-3D4C-9849-B265-9B03684BD270}" type="datetimeFigureOut">
              <a:rPr lang="en-US" smtClean="0"/>
              <a:pPr/>
              <a:t>9/14/11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9B82651C-3D4C-9849-B265-9B03684BD270}" type="datetimeFigureOut">
              <a:rPr lang="en-US" smtClean="0"/>
              <a:pPr/>
              <a:t>9/14/11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2651C-3D4C-9849-B265-9B03684BD270}" type="datetimeFigureOut">
              <a:rPr lang="en-US" smtClean="0"/>
              <a:pPr/>
              <a:t>9/14/11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82651C-3D4C-9849-B265-9B03684BD270}" type="datetimeFigureOut">
              <a:rPr lang="en-US" smtClean="0"/>
              <a:pPr/>
              <a:t>9/14/11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B82651C-3D4C-9849-B265-9B03684BD270}" type="datetimeFigureOut">
              <a:rPr lang="en-US" smtClean="0"/>
              <a:pPr/>
              <a:t>9/14/11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E1784-F3A7-494E-8F45-CD6700CBC8F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39762"/>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914400"/>
            <a:ext cx="8229600" cy="5211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2651C-3D4C-9849-B265-9B03684BD270}" type="datetimeFigureOut">
              <a:rPr lang="en-US" smtClean="0"/>
              <a:pPr/>
              <a:t>9/14/11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E1784-F3A7-494E-8F45-CD6700CBC8F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smtClean="0"/>
              <a:t>December Workshop</a:t>
            </a:r>
            <a:endParaRPr lang="en-GB" dirty="0"/>
          </a:p>
        </p:txBody>
      </p:sp>
      <p:sp>
        <p:nvSpPr>
          <p:cNvPr id="5" name="TextBox 4"/>
          <p:cNvSpPr txBox="1"/>
          <p:nvPr/>
        </p:nvSpPr>
        <p:spPr>
          <a:xfrm>
            <a:off x="287861" y="1219200"/>
            <a:ext cx="8610600" cy="4339650"/>
          </a:xfrm>
          <a:prstGeom prst="rect">
            <a:avLst/>
          </a:prstGeom>
          <a:noFill/>
        </p:spPr>
        <p:txBody>
          <a:bodyPr wrap="square" rtlCol="0">
            <a:spAutoFit/>
          </a:bodyPr>
          <a:lstStyle/>
          <a:p>
            <a:r>
              <a:rPr lang="en-US" sz="2400" b="1" dirty="0" smtClean="0">
                <a:latin typeface="Cambria"/>
                <a:cs typeface="Cambria"/>
              </a:rPr>
              <a:t>Questions: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have we learned from the summer conference results?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Are there any channels that are no longer interesting to focus on?</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Are there any channels that are more important now, than before?</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changes are there to the interplay problem in terms of elucidating new physics?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are the highest priority areas to get analysts working on?</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computing resources are required to perform such an analysis?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tools are require to perform such an analysis (are they available)?</a:t>
            </a:r>
            <a:endParaRPr lang="en-GB" dirty="0">
              <a:latin typeface="Cambria"/>
              <a:cs typeface="Cambr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US" dirty="0" smtClean="0"/>
              <a:t>Physics tools</a:t>
            </a:r>
            <a:endParaRPr lang="it-IT" dirty="0"/>
          </a:p>
        </p:txBody>
      </p:sp>
      <p:sp>
        <p:nvSpPr>
          <p:cNvPr id="5" name="Segnaposto contenuto 4"/>
          <p:cNvSpPr>
            <a:spLocks noGrp="1"/>
          </p:cNvSpPr>
          <p:nvPr>
            <p:ph idx="1"/>
          </p:nvPr>
        </p:nvSpPr>
        <p:spPr>
          <a:xfrm>
            <a:off x="539552" y="2171997"/>
            <a:ext cx="8229600" cy="3633267"/>
          </a:xfrm>
        </p:spPr>
        <p:txBody>
          <a:bodyPr>
            <a:normAutofit fontScale="92500" lnSpcReduction="10000"/>
          </a:bodyPr>
          <a:lstStyle/>
          <a:p>
            <a:r>
              <a:rPr lang="en-US" dirty="0" smtClean="0"/>
              <a:t>detector response simulation in </a:t>
            </a:r>
            <a:r>
              <a:rPr lang="en-US" dirty="0" err="1" smtClean="0"/>
              <a:t>FastSim</a:t>
            </a:r>
            <a:r>
              <a:rPr lang="en-US" dirty="0" smtClean="0"/>
              <a:t> (SVT, DCH, DIRC, EMC, IFR)</a:t>
            </a:r>
          </a:p>
          <a:p>
            <a:r>
              <a:rPr lang="en-US" dirty="0" smtClean="0"/>
              <a:t>PID selectors</a:t>
            </a:r>
          </a:p>
          <a:p>
            <a:r>
              <a:rPr lang="en-US" dirty="0" smtClean="0"/>
              <a:t>simulation of background</a:t>
            </a:r>
          </a:p>
          <a:p>
            <a:r>
              <a:rPr lang="en-US" dirty="0" smtClean="0"/>
              <a:t>physics analysis tools (tagging, </a:t>
            </a:r>
            <a:r>
              <a:rPr lang="en-US" dirty="0" err="1" smtClean="0"/>
              <a:t>vertexing</a:t>
            </a:r>
            <a:r>
              <a:rPr lang="en-US" dirty="0" smtClean="0"/>
              <a:t>, …)</a:t>
            </a:r>
          </a:p>
          <a:p>
            <a:r>
              <a:rPr lang="en-US" dirty="0" smtClean="0"/>
              <a:t>development of ‘skims’ for physics studies</a:t>
            </a:r>
          </a:p>
          <a:p>
            <a:r>
              <a:rPr lang="en-US" dirty="0" smtClean="0"/>
              <a:t>documentation</a:t>
            </a:r>
            <a:endParaRPr lang="it-IT" dirty="0"/>
          </a:p>
        </p:txBody>
      </p:sp>
      <p:sp>
        <p:nvSpPr>
          <p:cNvPr id="6" name="CasellaDiTesto 5"/>
          <p:cNvSpPr txBox="1"/>
          <p:nvPr/>
        </p:nvSpPr>
        <p:spPr>
          <a:xfrm>
            <a:off x="395536" y="1412776"/>
            <a:ext cx="5880905" cy="584775"/>
          </a:xfrm>
          <a:prstGeom prst="rect">
            <a:avLst/>
          </a:prstGeom>
          <a:noFill/>
        </p:spPr>
        <p:txBody>
          <a:bodyPr wrap="none" rtlCol="0">
            <a:spAutoFit/>
          </a:bodyPr>
          <a:lstStyle/>
          <a:p>
            <a:r>
              <a:rPr lang="en-US" sz="3200" dirty="0" smtClean="0"/>
              <a:t>Many opportunities to contribute:</a:t>
            </a:r>
            <a:endParaRPr lang="it-IT" sz="3200" dirty="0"/>
          </a:p>
        </p:txBody>
      </p:sp>
      <p:sp>
        <p:nvSpPr>
          <p:cNvPr id="7" name="CasellaDiTesto 6"/>
          <p:cNvSpPr txBox="1"/>
          <p:nvPr/>
        </p:nvSpPr>
        <p:spPr>
          <a:xfrm>
            <a:off x="683568" y="5949280"/>
            <a:ext cx="4694747" cy="400110"/>
          </a:xfrm>
          <a:prstGeom prst="rect">
            <a:avLst/>
          </a:prstGeom>
          <a:noFill/>
        </p:spPr>
        <p:txBody>
          <a:bodyPr wrap="none" rtlCol="0">
            <a:spAutoFit/>
          </a:bodyPr>
          <a:lstStyle/>
          <a:p>
            <a:r>
              <a:rPr lang="en-US" sz="2000" dirty="0" smtClean="0"/>
              <a:t>for more information contact </a:t>
            </a:r>
            <a:r>
              <a:rPr lang="en-US" sz="2000" dirty="0" err="1" smtClean="0"/>
              <a:t>Matteo</a:t>
            </a:r>
            <a:r>
              <a:rPr lang="en-US" sz="2000" dirty="0" smtClean="0"/>
              <a:t> Rama</a:t>
            </a:r>
            <a:endParaRPr lang="it-IT"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639762"/>
          </a:xfrm>
        </p:spPr>
        <p:txBody>
          <a:bodyPr>
            <a:normAutofit fontScale="90000"/>
          </a:bodyPr>
          <a:lstStyle/>
          <a:p>
            <a:r>
              <a:rPr lang="en-GB" dirty="0" smtClean="0"/>
              <a:t>Proposal for sessions</a:t>
            </a:r>
            <a:br>
              <a:rPr lang="en-GB" dirty="0" smtClean="0"/>
            </a:br>
            <a:r>
              <a:rPr lang="en-GB" sz="2000" dirty="0" smtClean="0">
                <a:solidFill>
                  <a:srgbClr val="FF0000"/>
                </a:solidFill>
              </a:rPr>
              <a:t>subjects we would like to see discussed: these are some suggestions, please add to them</a:t>
            </a:r>
            <a:endParaRPr lang="en-GB" sz="2000" dirty="0">
              <a:solidFill>
                <a:srgbClr val="FF0000"/>
              </a:solidFill>
            </a:endParaRPr>
          </a:p>
        </p:txBody>
      </p:sp>
      <p:sp>
        <p:nvSpPr>
          <p:cNvPr id="4" name="Content Placeholder 3"/>
          <p:cNvSpPr>
            <a:spLocks noGrp="1"/>
          </p:cNvSpPr>
          <p:nvPr>
            <p:ph sz="half" idx="1"/>
          </p:nvPr>
        </p:nvSpPr>
        <p:spPr/>
        <p:txBody>
          <a:bodyPr/>
          <a:lstStyle/>
          <a:p>
            <a:r>
              <a:rPr lang="en-GB" dirty="0" smtClean="0"/>
              <a:t>Day 1</a:t>
            </a:r>
          </a:p>
          <a:p>
            <a:pPr lvl="1"/>
            <a:r>
              <a:rPr lang="en-GB" sz="1800" dirty="0" smtClean="0"/>
              <a:t>Welcome: Aims/intro</a:t>
            </a:r>
          </a:p>
          <a:p>
            <a:pPr lvl="1"/>
            <a:r>
              <a:rPr lang="en-GB" sz="1800" dirty="0" smtClean="0"/>
              <a:t>DESY </a:t>
            </a:r>
            <a:r>
              <a:rPr lang="en-GB" sz="1800" dirty="0" err="1" smtClean="0"/>
              <a:t>sll</a:t>
            </a:r>
            <a:r>
              <a:rPr lang="en-GB" sz="1800" dirty="0" smtClean="0"/>
              <a:t> workshop summary</a:t>
            </a:r>
          </a:p>
          <a:p>
            <a:pPr lvl="1"/>
            <a:r>
              <a:rPr lang="en-GB" sz="1800" dirty="0" smtClean="0"/>
              <a:t>WG5 session</a:t>
            </a:r>
          </a:p>
          <a:p>
            <a:pPr lvl="2"/>
            <a:r>
              <a:rPr lang="en-GB" sz="1800" dirty="0" smtClean="0">
                <a:solidFill>
                  <a:srgbClr val="FF0000"/>
                </a:solidFill>
              </a:rPr>
              <a:t>progress on </a:t>
            </a:r>
            <a:r>
              <a:rPr lang="en-GB" sz="1800" dirty="0" err="1" smtClean="0">
                <a:solidFill>
                  <a:srgbClr val="FF0000"/>
                </a:solidFill>
              </a:rPr>
              <a:t>α</a:t>
            </a:r>
            <a:r>
              <a:rPr lang="en-GB" sz="1800" baseline="-25000" dirty="0" err="1" smtClean="0">
                <a:solidFill>
                  <a:srgbClr val="FF0000"/>
                </a:solidFill>
              </a:rPr>
              <a:t>s</a:t>
            </a:r>
            <a:endParaRPr lang="en-GB" sz="1800" baseline="-25000" dirty="0" smtClean="0">
              <a:solidFill>
                <a:srgbClr val="FF0000"/>
              </a:solidFill>
            </a:endParaRPr>
          </a:p>
          <a:p>
            <a:pPr lvl="1"/>
            <a:r>
              <a:rPr lang="en-GB" sz="1800" dirty="0" err="1" smtClean="0"/>
              <a:t>b</a:t>
            </a:r>
            <a:r>
              <a:rPr lang="en-US" sz="1800" dirty="0" err="1" smtClean="0">
                <a:sym typeface="Wingdings"/>
              </a:rPr>
              <a:t>sγ</a:t>
            </a:r>
            <a:r>
              <a:rPr lang="en-US" sz="1800" dirty="0" smtClean="0">
                <a:sym typeface="Wingdings"/>
              </a:rPr>
              <a:t> session</a:t>
            </a:r>
          </a:p>
          <a:p>
            <a:pPr lvl="2"/>
            <a:r>
              <a:rPr lang="en-US" sz="1800" dirty="0" smtClean="0">
                <a:solidFill>
                  <a:srgbClr val="FF0000"/>
                </a:solidFill>
                <a:sym typeface="Wingdings"/>
              </a:rPr>
              <a:t>Theory + </a:t>
            </a:r>
            <a:r>
              <a:rPr lang="en-US" sz="1800" dirty="0" err="1" smtClean="0">
                <a:solidFill>
                  <a:srgbClr val="FF0000"/>
                </a:solidFill>
                <a:sym typeface="Wingdings"/>
              </a:rPr>
              <a:t>Expt</a:t>
            </a:r>
            <a:r>
              <a:rPr lang="en-US" sz="1800" dirty="0" smtClean="0">
                <a:solidFill>
                  <a:srgbClr val="FF0000"/>
                </a:solidFill>
                <a:sym typeface="Wingdings"/>
              </a:rPr>
              <a:t> overview, </a:t>
            </a:r>
            <a:r>
              <a:rPr lang="en-US" sz="1800" dirty="0" err="1" smtClean="0">
                <a:solidFill>
                  <a:srgbClr val="FF0000"/>
                </a:solidFill>
                <a:sym typeface="Wingdings"/>
              </a:rPr>
              <a:t>esp</a:t>
            </a:r>
            <a:r>
              <a:rPr lang="en-US" sz="1800" dirty="0" smtClean="0">
                <a:solidFill>
                  <a:srgbClr val="FF0000"/>
                </a:solidFill>
                <a:sym typeface="Wingdings"/>
              </a:rPr>
              <a:t> A</a:t>
            </a:r>
            <a:r>
              <a:rPr lang="en-US" sz="1800" baseline="-25000" dirty="0" smtClean="0">
                <a:solidFill>
                  <a:srgbClr val="FF0000"/>
                </a:solidFill>
                <a:sym typeface="Wingdings"/>
              </a:rPr>
              <a:t>CP</a:t>
            </a:r>
          </a:p>
          <a:p>
            <a:pPr lvl="1"/>
            <a:r>
              <a:rPr lang="en-US" sz="1800" dirty="0" err="1" smtClean="0">
                <a:sym typeface="Wingdings"/>
              </a:rPr>
              <a:t>B</a:t>
            </a:r>
            <a:r>
              <a:rPr lang="en-US" sz="1800" baseline="-25000" dirty="0" err="1" smtClean="0">
                <a:sym typeface="Wingdings"/>
              </a:rPr>
              <a:t>u,d,s</a:t>
            </a:r>
            <a:r>
              <a:rPr lang="en-US" sz="1800" dirty="0" smtClean="0">
                <a:sym typeface="Wingdings"/>
              </a:rPr>
              <a:t> </a:t>
            </a:r>
            <a:r>
              <a:rPr lang="en-US" sz="1800" dirty="0" err="1" smtClean="0">
                <a:sym typeface="Wingdings"/>
              </a:rPr>
              <a:t>session(s</a:t>
            </a:r>
            <a:r>
              <a:rPr lang="en-US" sz="1800" dirty="0" smtClean="0">
                <a:sym typeface="Wingdings"/>
              </a:rPr>
              <a:t>)</a:t>
            </a:r>
          </a:p>
          <a:p>
            <a:pPr lvl="2"/>
            <a:r>
              <a:rPr lang="en-US" sz="1800" dirty="0" err="1" smtClean="0">
                <a:solidFill>
                  <a:srgbClr val="FF0000"/>
                </a:solidFill>
                <a:sym typeface="Wingdings"/>
              </a:rPr>
              <a:t>Bsgg</a:t>
            </a:r>
            <a:r>
              <a:rPr lang="en-US" sz="1800" dirty="0" smtClean="0">
                <a:solidFill>
                  <a:srgbClr val="FF0000"/>
                </a:solidFill>
                <a:sym typeface="Wingdings"/>
              </a:rPr>
              <a:t> &amp;/or ASL Fast </a:t>
            </a:r>
            <a:r>
              <a:rPr lang="en-US" sz="1800" dirty="0" err="1" smtClean="0">
                <a:solidFill>
                  <a:srgbClr val="FF0000"/>
                </a:solidFill>
                <a:sym typeface="Wingdings"/>
              </a:rPr>
              <a:t>Sim</a:t>
            </a:r>
            <a:r>
              <a:rPr lang="en-US" sz="1800" dirty="0" smtClean="0">
                <a:solidFill>
                  <a:srgbClr val="FF0000"/>
                </a:solidFill>
                <a:sym typeface="Wingdings"/>
              </a:rPr>
              <a:t> progress</a:t>
            </a:r>
          </a:p>
          <a:p>
            <a:pPr lvl="2"/>
            <a:r>
              <a:rPr lang="en-US" sz="1800" dirty="0" err="1" smtClean="0">
                <a:solidFill>
                  <a:srgbClr val="FF0000"/>
                </a:solidFill>
                <a:sym typeface="Wingdings"/>
              </a:rPr>
              <a:t>bsll</a:t>
            </a:r>
            <a:r>
              <a:rPr lang="en-US" sz="1800" dirty="0" smtClean="0">
                <a:solidFill>
                  <a:srgbClr val="FF0000"/>
                </a:solidFill>
                <a:sym typeface="Wingdings"/>
              </a:rPr>
              <a:t> inclusive/exclusive </a:t>
            </a:r>
            <a:r>
              <a:rPr lang="en-US" sz="1800" dirty="0" err="1" smtClean="0">
                <a:solidFill>
                  <a:srgbClr val="FF0000"/>
                </a:solidFill>
                <a:sym typeface="Wingdings"/>
              </a:rPr>
              <a:t>FastSim</a:t>
            </a:r>
            <a:r>
              <a:rPr lang="en-US" sz="1800" dirty="0" smtClean="0">
                <a:solidFill>
                  <a:srgbClr val="FF0000"/>
                </a:solidFill>
                <a:sym typeface="Wingdings"/>
              </a:rPr>
              <a:t> progress</a:t>
            </a:r>
            <a:endParaRPr lang="en-GB" sz="1800" dirty="0">
              <a:solidFill>
                <a:srgbClr val="FF0000"/>
              </a:solidFill>
            </a:endParaRPr>
          </a:p>
        </p:txBody>
      </p:sp>
      <p:sp>
        <p:nvSpPr>
          <p:cNvPr id="5" name="Content Placeholder 4"/>
          <p:cNvSpPr>
            <a:spLocks noGrp="1"/>
          </p:cNvSpPr>
          <p:nvPr>
            <p:ph sz="half" idx="2"/>
          </p:nvPr>
        </p:nvSpPr>
        <p:spPr/>
        <p:txBody>
          <a:bodyPr/>
          <a:lstStyle/>
          <a:p>
            <a:r>
              <a:rPr lang="en-GB" dirty="0" smtClean="0"/>
              <a:t>Day 2</a:t>
            </a:r>
          </a:p>
          <a:p>
            <a:pPr lvl="1"/>
            <a:r>
              <a:rPr lang="en-GB" sz="1800" dirty="0" smtClean="0"/>
              <a:t>charm</a:t>
            </a:r>
          </a:p>
          <a:p>
            <a:pPr lvl="2"/>
            <a:r>
              <a:rPr lang="en-GB" sz="1800" dirty="0" smtClean="0">
                <a:solidFill>
                  <a:srgbClr val="FF0000"/>
                </a:solidFill>
              </a:rPr>
              <a:t>TDCPV progress</a:t>
            </a:r>
          </a:p>
          <a:p>
            <a:pPr lvl="1"/>
            <a:r>
              <a:rPr lang="en-GB" sz="1800" dirty="0" smtClean="0"/>
              <a:t>tau</a:t>
            </a:r>
          </a:p>
          <a:p>
            <a:pPr lvl="2"/>
            <a:r>
              <a:rPr lang="en-GB" sz="1800" dirty="0" smtClean="0">
                <a:solidFill>
                  <a:srgbClr val="FF0000"/>
                </a:solidFill>
              </a:rPr>
              <a:t>CPV</a:t>
            </a:r>
          </a:p>
          <a:p>
            <a:pPr lvl="1"/>
            <a:r>
              <a:rPr lang="en-GB" sz="1800" dirty="0" smtClean="0"/>
              <a:t>Lattice</a:t>
            </a:r>
          </a:p>
          <a:p>
            <a:pPr lvl="2"/>
            <a:r>
              <a:rPr lang="en-GB" sz="1800" dirty="0" smtClean="0">
                <a:solidFill>
                  <a:srgbClr val="FF0000"/>
                </a:solidFill>
              </a:rPr>
              <a:t>2011 Comparison with CDR predictions</a:t>
            </a:r>
          </a:p>
          <a:p>
            <a:pPr lvl="1"/>
            <a:r>
              <a:rPr lang="en-GB" sz="1800" dirty="0" smtClean="0"/>
              <a:t>Planning Session</a:t>
            </a:r>
          </a:p>
          <a:p>
            <a:pPr lvl="2"/>
            <a:r>
              <a:rPr lang="en-GB" sz="1400" dirty="0" smtClean="0">
                <a:solidFill>
                  <a:srgbClr val="FF0000"/>
                </a:solidFill>
              </a:rPr>
              <a:t>Discuss tools required, and what </a:t>
            </a:r>
            <a:r>
              <a:rPr lang="en-GB" sz="1400" dirty="0" err="1" smtClean="0">
                <a:solidFill>
                  <a:srgbClr val="FF0000"/>
                </a:solidFill>
              </a:rPr>
              <a:t>FastSim</a:t>
            </a:r>
            <a:r>
              <a:rPr lang="en-GB" sz="1400" dirty="0" smtClean="0">
                <a:solidFill>
                  <a:srgbClr val="FF0000"/>
                </a:solidFill>
              </a:rPr>
              <a:t> mode studies we need for TDR/Book</a:t>
            </a:r>
          </a:p>
          <a:p>
            <a:pPr lvl="1"/>
            <a:r>
              <a:rPr lang="en-GB" sz="1800" dirty="0" smtClean="0"/>
              <a:t>TDR/Physics Impact Document/Elba planning session</a:t>
            </a:r>
            <a:endParaRPr lang="en-GB" sz="1800" dirty="0"/>
          </a:p>
        </p:txBody>
      </p:sp>
      <p:sp>
        <p:nvSpPr>
          <p:cNvPr id="6" name="TextBox 5"/>
          <p:cNvSpPr txBox="1"/>
          <p:nvPr/>
        </p:nvSpPr>
        <p:spPr>
          <a:xfrm>
            <a:off x="990600" y="6031468"/>
            <a:ext cx="7140872" cy="646331"/>
          </a:xfrm>
          <a:prstGeom prst="rect">
            <a:avLst/>
          </a:prstGeom>
          <a:noFill/>
        </p:spPr>
        <p:txBody>
          <a:bodyPr wrap="none" rtlCol="0">
            <a:spAutoFit/>
          </a:bodyPr>
          <a:lstStyle/>
          <a:p>
            <a:r>
              <a:rPr lang="en-GB" b="1" i="1" dirty="0" smtClean="0"/>
              <a:t>Currently have one room booked for both days: all plenary.</a:t>
            </a:r>
          </a:p>
          <a:p>
            <a:r>
              <a:rPr lang="en-GB" b="1" i="1" dirty="0" smtClean="0"/>
              <a:t>Probably want some parallel sessions on Monday Morning.  How many?</a:t>
            </a:r>
            <a:endParaRPr lang="en-GB"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Computing Requirements</a:t>
            </a:r>
            <a:endParaRPr lang="en-GB" dirty="0"/>
          </a:p>
        </p:txBody>
      </p:sp>
      <p:sp>
        <p:nvSpPr>
          <p:cNvPr id="3" name="Content Placeholder 2"/>
          <p:cNvSpPr>
            <a:spLocks noGrp="1"/>
          </p:cNvSpPr>
          <p:nvPr>
            <p:ph sz="half" idx="1"/>
          </p:nvPr>
        </p:nvSpPr>
        <p:spPr/>
        <p:txBody>
          <a:bodyPr/>
          <a:lstStyle/>
          <a:p>
            <a:r>
              <a:rPr lang="en-GB" dirty="0" smtClean="0"/>
              <a:t>Technical</a:t>
            </a:r>
            <a:endParaRPr lang="en-GB" dirty="0"/>
          </a:p>
        </p:txBody>
      </p:sp>
      <p:sp>
        <p:nvSpPr>
          <p:cNvPr id="4" name="Content Placeholder 3"/>
          <p:cNvSpPr>
            <a:spLocks noGrp="1"/>
          </p:cNvSpPr>
          <p:nvPr>
            <p:ph sz="half" idx="2"/>
          </p:nvPr>
        </p:nvSpPr>
        <p:spPr/>
        <p:txBody>
          <a:bodyPr/>
          <a:lstStyle/>
          <a:p>
            <a:r>
              <a:rPr lang="en-GB" dirty="0" smtClean="0"/>
              <a:t>Service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WG: </a:t>
            </a:r>
            <a:r>
              <a:rPr lang="en-US" dirty="0" smtClean="0"/>
              <a:t>New Physics in Mixing and CP Violation </a:t>
            </a:r>
            <a:endParaRPr lang="en-GB" dirty="0"/>
          </a:p>
        </p:txBody>
      </p:sp>
      <p:sp>
        <p:nvSpPr>
          <p:cNvPr id="3" name="TextBox 2"/>
          <p:cNvSpPr txBox="1"/>
          <p:nvPr/>
        </p:nvSpPr>
        <p:spPr>
          <a:xfrm>
            <a:off x="1008077" y="1219200"/>
            <a:ext cx="7297723" cy="1200329"/>
          </a:xfrm>
          <a:prstGeom prst="rect">
            <a:avLst/>
          </a:prstGeom>
          <a:noFill/>
        </p:spPr>
        <p:txBody>
          <a:bodyPr wrap="square" rtlCol="0">
            <a:spAutoFit/>
          </a:bodyPr>
          <a:lstStyle/>
          <a:p>
            <a:r>
              <a:rPr lang="en-GB" dirty="0" smtClean="0"/>
              <a:t>Delta </a:t>
            </a:r>
            <a:r>
              <a:rPr lang="en-GB" dirty="0" err="1" smtClean="0"/>
              <a:t>m</a:t>
            </a:r>
            <a:r>
              <a:rPr lang="en-GB" dirty="0" smtClean="0"/>
              <a:t> and Delta Gamma precisions to be updated for December.</a:t>
            </a:r>
          </a:p>
          <a:p>
            <a:endParaRPr lang="en-GB" dirty="0" smtClean="0"/>
          </a:p>
          <a:p>
            <a:r>
              <a:rPr lang="en-GB" dirty="0" smtClean="0"/>
              <a:t>This is related to the physics observable uncertainties that are relevant for TDCPV in B decays.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 name="Picture 2" descr="convener_mtg_rare_decay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0" y="198192"/>
            <a:ext cx="9144000" cy="646161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WG: </a:t>
            </a:r>
            <a:r>
              <a:rPr lang="en-US" dirty="0" smtClean="0"/>
              <a:t>Lepton Flavor Violation and New Physics Models</a:t>
            </a:r>
            <a:endParaRPr lang="en-GB" dirty="0"/>
          </a:p>
        </p:txBody>
      </p:sp>
      <p:sp>
        <p:nvSpPr>
          <p:cNvPr id="3" name="TextBox 2"/>
          <p:cNvSpPr txBox="1"/>
          <p:nvPr/>
        </p:nvSpPr>
        <p:spPr>
          <a:xfrm>
            <a:off x="1295400" y="1524000"/>
            <a:ext cx="6629400" cy="2308324"/>
          </a:xfrm>
          <a:prstGeom prst="rect">
            <a:avLst/>
          </a:prstGeom>
          <a:noFill/>
        </p:spPr>
        <p:txBody>
          <a:bodyPr wrap="square" rtlCol="0">
            <a:spAutoFit/>
          </a:bodyPr>
          <a:lstStyle/>
          <a:p>
            <a:r>
              <a:rPr lang="en-GB" dirty="0" smtClean="0"/>
              <a:t>Nothing really changed, LFV is model dependent.</a:t>
            </a:r>
          </a:p>
          <a:p>
            <a:endParaRPr lang="en-GB" dirty="0" smtClean="0"/>
          </a:p>
          <a:p>
            <a:r>
              <a:rPr lang="en-GB" dirty="0" smtClean="0"/>
              <a:t>We need to make the case that this area is model dependent, and no one knows what the best transition is to measure.  The tau mass can be useful in enhancing effects from some models, and in order to understand fully any charged LFV on would have to measure the three sets of couplings: 3-&gt;1, 3-&gt;2, and 2-&gt;1; where SuperB does the first two.</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WG: </a:t>
            </a:r>
            <a:r>
              <a:rPr lang="en-US" dirty="0" smtClean="0"/>
              <a:t>Charm Mixing and CP Violation in D decays </a:t>
            </a:r>
            <a:endParaRPr lang="en-GB" dirty="0"/>
          </a:p>
        </p:txBody>
      </p:sp>
      <p:sp>
        <p:nvSpPr>
          <p:cNvPr id="3" name="TextBox 2"/>
          <p:cNvSpPr txBox="1"/>
          <p:nvPr/>
        </p:nvSpPr>
        <p:spPr>
          <a:xfrm>
            <a:off x="732265" y="1143000"/>
            <a:ext cx="7954536" cy="2862323"/>
          </a:xfrm>
          <a:prstGeom prst="rect">
            <a:avLst/>
          </a:prstGeom>
          <a:noFill/>
        </p:spPr>
        <p:txBody>
          <a:bodyPr wrap="square" rtlCol="0">
            <a:spAutoFit/>
          </a:bodyPr>
          <a:lstStyle/>
          <a:p>
            <a:pPr>
              <a:buFont typeface="Arial"/>
              <a:buChar char="•"/>
            </a:pPr>
            <a:r>
              <a:rPr lang="en-GB" dirty="0" smtClean="0"/>
              <a:t> Need to search for CPV, before moving on to try and understand it.</a:t>
            </a:r>
          </a:p>
          <a:p>
            <a:pPr lvl="1">
              <a:buFont typeface="Arial"/>
              <a:buChar char="•"/>
            </a:pPr>
            <a:r>
              <a:rPr lang="en-GB" dirty="0" smtClean="0"/>
              <a:t>Work is ongoing in this area</a:t>
            </a:r>
          </a:p>
          <a:p>
            <a:pPr lvl="1">
              <a:buFont typeface="Arial"/>
              <a:buChar char="•"/>
            </a:pPr>
            <a:r>
              <a:rPr lang="en-GB" dirty="0" smtClean="0"/>
              <a:t>Can anticipate that LHCb will do better than us in Kπ</a:t>
            </a:r>
          </a:p>
          <a:p>
            <a:pPr lvl="1">
              <a:buFont typeface="Arial"/>
              <a:buChar char="•"/>
            </a:pPr>
            <a:r>
              <a:rPr lang="en-GB" dirty="0" smtClean="0"/>
              <a:t>But: LHCb has trouble triggering on K</a:t>
            </a:r>
            <a:r>
              <a:rPr lang="en-GB" baseline="-25000" dirty="0" smtClean="0"/>
              <a:t>S</a:t>
            </a:r>
            <a:r>
              <a:rPr lang="en-GB" dirty="0" smtClean="0"/>
              <a:t>, so we will be competitive with </a:t>
            </a:r>
            <a:r>
              <a:rPr lang="en-GB" dirty="0" err="1" smtClean="0"/>
              <a:t>K</a:t>
            </a:r>
            <a:r>
              <a:rPr lang="en-GB" baseline="-25000" dirty="0" err="1" smtClean="0"/>
              <a:t>s</a:t>
            </a:r>
            <a:r>
              <a:rPr lang="en-GB" dirty="0" err="1" smtClean="0"/>
              <a:t>ππ</a:t>
            </a:r>
            <a:endParaRPr lang="en-GB" dirty="0" smtClean="0"/>
          </a:p>
          <a:p>
            <a:pPr>
              <a:buFont typeface="Arial"/>
              <a:buChar char="•"/>
            </a:pPr>
            <a:endParaRPr lang="en-GB" dirty="0" smtClean="0"/>
          </a:p>
          <a:p>
            <a:pPr>
              <a:buFont typeface="Arial"/>
              <a:buChar char="•"/>
            </a:pPr>
            <a:r>
              <a:rPr lang="en-GB" dirty="0" smtClean="0"/>
              <a:t>D</a:t>
            </a:r>
            <a:r>
              <a:rPr lang="en-US" dirty="0" err="1" smtClean="0">
                <a:sym typeface="Wingdings"/>
              </a:rPr>
              <a:t>μμ</a:t>
            </a:r>
            <a:r>
              <a:rPr lang="en-US" dirty="0" smtClean="0">
                <a:sym typeface="Wingdings"/>
              </a:rPr>
              <a:t> will be done better at LHCb, but in order to understand any NP contributions to this one has to understand the LD contributions to the amplitude.</a:t>
            </a:r>
            <a:r>
              <a:rPr lang="en-GB" dirty="0" smtClean="0">
                <a:sym typeface="Wingdings"/>
              </a:rPr>
              <a:t>  This can be done by measuring D</a:t>
            </a:r>
            <a:r>
              <a:rPr lang="en-US" dirty="0" err="1" smtClean="0">
                <a:sym typeface="Wingdings"/>
              </a:rPr>
              <a:t>γγ</a:t>
            </a:r>
            <a:r>
              <a:rPr lang="en-US" dirty="0" smtClean="0">
                <a:sym typeface="Wingdings"/>
              </a:rPr>
              <a:t>, which requires an e+e− environment.</a:t>
            </a:r>
          </a:p>
          <a:p>
            <a:pPr>
              <a:buFont typeface="Arial"/>
              <a:buChar char="•"/>
            </a:pPr>
            <a:endParaRPr lang="en-US" dirty="0" smtClean="0">
              <a:sym typeface="Wingdings"/>
            </a:endParaRPr>
          </a:p>
          <a:p>
            <a:pPr>
              <a:buFont typeface="Arial"/>
              <a:buChar char="•"/>
            </a:pPr>
            <a:r>
              <a:rPr lang="en-US" dirty="0" smtClean="0">
                <a:sym typeface="Wingdings"/>
              </a:rPr>
              <a:t> Also should look for invisible / invisible + gamma decays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WG: </a:t>
            </a:r>
            <a:r>
              <a:rPr lang="en-US" dirty="0" smtClean="0"/>
              <a:t>Spectroscopy, Exotica and Other Physics </a:t>
            </a:r>
            <a:endParaRPr lang="en-GB" dirty="0"/>
          </a:p>
        </p:txBody>
      </p:sp>
      <p:sp>
        <p:nvSpPr>
          <p:cNvPr id="3" name="TextBox 2"/>
          <p:cNvSpPr txBox="1"/>
          <p:nvPr/>
        </p:nvSpPr>
        <p:spPr>
          <a:xfrm>
            <a:off x="287861" y="1219200"/>
            <a:ext cx="8610600" cy="4893648"/>
          </a:xfrm>
          <a:prstGeom prst="rect">
            <a:avLst/>
          </a:prstGeom>
          <a:noFill/>
        </p:spPr>
        <p:txBody>
          <a:bodyPr wrap="square" rtlCol="0">
            <a:spAutoFit/>
          </a:bodyPr>
          <a:lstStyle/>
          <a:p>
            <a:r>
              <a:rPr lang="en-US" sz="2400" b="1" dirty="0" smtClean="0">
                <a:latin typeface="Cambria"/>
                <a:cs typeface="Cambria"/>
              </a:rPr>
              <a:t>Questions: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have we learned from the summer conference results?</a:t>
            </a:r>
          </a:p>
          <a:p>
            <a:endParaRPr lang="en-US" dirty="0" smtClean="0">
              <a:latin typeface="Cambria"/>
              <a:cs typeface="Cambria"/>
            </a:endParaRPr>
          </a:p>
          <a:p>
            <a:r>
              <a:rPr lang="en-US" dirty="0" smtClean="0">
                <a:solidFill>
                  <a:srgbClr val="0000FF"/>
                </a:solidFill>
                <a:latin typeface="Cambria"/>
                <a:cs typeface="Cambria"/>
              </a:rPr>
              <a:t>	"</a:t>
            </a:r>
            <a:r>
              <a:rPr lang="en-US" dirty="0">
                <a:solidFill>
                  <a:srgbClr val="0000FF"/>
                </a:solidFill>
              </a:rPr>
              <a:t>nothing has changed with summer </a:t>
            </a:r>
            <a:r>
              <a:rPr lang="en-US" dirty="0" err="1" smtClean="0">
                <a:solidFill>
                  <a:srgbClr val="0000FF"/>
                </a:solidFill>
              </a:rPr>
              <a:t>confs</a:t>
            </a:r>
            <a:r>
              <a:rPr lang="en-US" dirty="0" smtClean="0">
                <a:solidFill>
                  <a:srgbClr val="0000FF"/>
                </a:solidFill>
              </a:rPr>
              <a:t>. </a:t>
            </a:r>
            <a:r>
              <a:rPr lang="en-US" dirty="0">
                <a:solidFill>
                  <a:srgbClr val="0000FF"/>
                </a:solidFill>
              </a:rPr>
              <a:t>wrt what our WG is concerned with</a:t>
            </a:r>
            <a:r>
              <a:rPr lang="en-US" dirty="0" smtClean="0">
                <a:solidFill>
                  <a:srgbClr val="0000FF"/>
                </a:solidFill>
              </a:rPr>
              <a:t>."</a:t>
            </a:r>
            <a:endParaRPr lang="en-US" dirty="0" smtClean="0">
              <a:solidFill>
                <a:srgbClr val="0000FF"/>
              </a:solidFill>
              <a:latin typeface="Cambria"/>
              <a:cs typeface="Cambria"/>
            </a:endParaRP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Are there any channels that are no longer interesting to focus on?</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Are there any channels that are more important now, than before?</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changes are there to the interplay problem in terms of elucidating new physics?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are the highest priority areas to get analysts working on?</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computing resources are required to perform such an analysis?</a:t>
            </a:r>
          </a:p>
          <a:p>
            <a:pPr>
              <a:buFont typeface="Arial"/>
              <a:buChar char="•"/>
            </a:pPr>
            <a:endParaRPr lang="en-US" dirty="0" smtClean="0">
              <a:latin typeface="Cambria"/>
              <a:cs typeface="Cambria"/>
            </a:endParaRPr>
          </a:p>
          <a:p>
            <a:pPr>
              <a:buFont typeface="Arial"/>
              <a:buChar char="•"/>
            </a:pPr>
            <a:r>
              <a:rPr lang="en-US" dirty="0" smtClean="0">
                <a:latin typeface="Cambria"/>
                <a:cs typeface="Cambria"/>
              </a:rPr>
              <a:t> What tools are require to perform such an analysis (are they available)?</a:t>
            </a:r>
            <a:endParaRPr lang="en-GB" dirty="0">
              <a:latin typeface="Cambria"/>
              <a:cs typeface="Cambri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WG: </a:t>
            </a:r>
            <a:r>
              <a:rPr lang="en-US" dirty="0" smtClean="0"/>
              <a:t>Y(5S) Physics </a:t>
            </a:r>
            <a:endParaRPr lang="en-GB" dirty="0"/>
          </a:p>
        </p:txBody>
      </p:sp>
      <p:sp>
        <p:nvSpPr>
          <p:cNvPr id="3" name="TextBox 2"/>
          <p:cNvSpPr txBox="1"/>
          <p:nvPr/>
        </p:nvSpPr>
        <p:spPr>
          <a:xfrm>
            <a:off x="457201" y="914400"/>
            <a:ext cx="7924799" cy="5355313"/>
          </a:xfrm>
          <a:prstGeom prst="rect">
            <a:avLst/>
          </a:prstGeom>
          <a:noFill/>
        </p:spPr>
        <p:txBody>
          <a:bodyPr wrap="square" rtlCol="0">
            <a:spAutoFit/>
          </a:bodyPr>
          <a:lstStyle/>
          <a:p>
            <a:r>
              <a:rPr lang="en-US" dirty="0" smtClean="0"/>
              <a:t>Feedback from </a:t>
            </a:r>
            <a:r>
              <a:rPr lang="en-US" dirty="0" err="1" smtClean="0"/>
              <a:t>Alexey</a:t>
            </a:r>
            <a:r>
              <a:rPr lang="en-US" dirty="0" smtClean="0"/>
              <a:t>: Currently </a:t>
            </a:r>
            <a:r>
              <a:rPr lang="en-US" dirty="0" smtClean="0"/>
              <a:t>the next talks are expected</a:t>
            </a:r>
            <a:r>
              <a:rPr lang="en-US" dirty="0" smtClean="0"/>
              <a:t>:</a:t>
            </a:r>
          </a:p>
          <a:p>
            <a:endParaRPr lang="en-US" dirty="0" smtClean="0"/>
          </a:p>
          <a:p>
            <a:pPr marL="342900" indent="-342900">
              <a:buAutoNum type="arabicPeriod"/>
            </a:pPr>
            <a:r>
              <a:rPr lang="en-US" dirty="0" smtClean="0"/>
              <a:t> </a:t>
            </a:r>
            <a:r>
              <a:rPr lang="en-US" dirty="0" smtClean="0"/>
              <a:t>Alexander Lenz (</a:t>
            </a:r>
            <a:r>
              <a:rPr lang="en-US" dirty="0" smtClean="0"/>
              <a:t>confirmed)				</a:t>
            </a:r>
          </a:p>
          <a:p>
            <a:pPr marL="800100" lvl="1" indent="-342900"/>
            <a:r>
              <a:rPr lang="en-US" dirty="0" smtClean="0"/>
              <a:t>"plenary talk – title </a:t>
            </a:r>
            <a:r>
              <a:rPr lang="en-US" dirty="0" err="1" smtClean="0"/>
              <a:t>tbc</a:t>
            </a:r>
            <a:r>
              <a:rPr lang="en-US" dirty="0" smtClean="0"/>
              <a:t>"</a:t>
            </a:r>
          </a:p>
          <a:p>
            <a:pPr marL="342900" indent="-342900">
              <a:buAutoNum type="arabicPeriod"/>
            </a:pPr>
            <a:r>
              <a:rPr lang="en-US" dirty="0" smtClean="0"/>
              <a:t> Felipe </a:t>
            </a:r>
            <a:r>
              <a:rPr lang="en-US" dirty="0" err="1" smtClean="0"/>
              <a:t>Llanes</a:t>
            </a:r>
            <a:r>
              <a:rPr lang="en-US" dirty="0" smtClean="0"/>
              <a:t> Estrada (Madrid </a:t>
            </a:r>
            <a:r>
              <a:rPr lang="en-US" dirty="0" err="1" smtClean="0"/>
              <a:t>Uni</a:t>
            </a:r>
            <a:r>
              <a:rPr lang="en-US" dirty="0" smtClean="0"/>
              <a:t>, confirmed</a:t>
            </a:r>
            <a:r>
              <a:rPr lang="en-US" dirty="0" smtClean="0"/>
              <a:t>)</a:t>
            </a:r>
            <a:endParaRPr lang="en-US" dirty="0" smtClean="0"/>
          </a:p>
          <a:p>
            <a:pPr marL="342900" indent="-342900">
              <a:buAutoNum type="arabicPeriod"/>
            </a:pPr>
            <a:r>
              <a:rPr lang="en-US" dirty="0" err="1" smtClean="0"/>
              <a:t>Alexey</a:t>
            </a:r>
            <a:r>
              <a:rPr lang="en-US" dirty="0" smtClean="0"/>
              <a:t> </a:t>
            </a:r>
            <a:r>
              <a:rPr lang="en-US" dirty="0" err="1" smtClean="0"/>
              <a:t>Nefediev</a:t>
            </a:r>
            <a:r>
              <a:rPr lang="en-US" dirty="0" smtClean="0"/>
              <a:t> (ITEP, confirmed</a:t>
            </a:r>
            <a:r>
              <a:rPr lang="en-US" dirty="0" smtClean="0"/>
              <a:t>)</a:t>
            </a:r>
            <a:endParaRPr lang="en-US" dirty="0" smtClean="0"/>
          </a:p>
          <a:p>
            <a:pPr marL="342900" indent="-342900">
              <a:buAutoNum type="arabicPeriod"/>
            </a:pPr>
            <a:r>
              <a:rPr lang="en-US" dirty="0" err="1" smtClean="0"/>
              <a:t>Alexey</a:t>
            </a:r>
            <a:r>
              <a:rPr lang="en-US" dirty="0" smtClean="0"/>
              <a:t> </a:t>
            </a:r>
            <a:r>
              <a:rPr lang="en-US" dirty="0" err="1" smtClean="0"/>
              <a:t>Drutskoy</a:t>
            </a:r>
            <a:r>
              <a:rPr lang="en-US" dirty="0" smtClean="0"/>
              <a:t> (confirmed</a:t>
            </a:r>
            <a:r>
              <a:rPr lang="en-US" dirty="0" smtClean="0"/>
              <a:t>)</a:t>
            </a:r>
          </a:p>
          <a:p>
            <a:pPr marL="800100" lvl="1" indent="-342900"/>
            <a:r>
              <a:rPr lang="en-US" dirty="0" smtClean="0"/>
              <a:t>"First </a:t>
            </a:r>
            <a:r>
              <a:rPr lang="en-US" dirty="0" smtClean="0"/>
              <a:t>results from MC simulation for </a:t>
            </a:r>
            <a:r>
              <a:rPr lang="en-US" dirty="0" err="1" smtClean="0"/>
              <a:t>Bsdecays</a:t>
            </a:r>
            <a:r>
              <a:rPr lang="en-US" dirty="0" smtClean="0"/>
              <a:t>"</a:t>
            </a:r>
          </a:p>
          <a:p>
            <a:pPr marL="342900" indent="-342900">
              <a:buAutoNum type="arabicPeriod"/>
            </a:pPr>
            <a:r>
              <a:rPr lang="en-US" dirty="0" smtClean="0"/>
              <a:t>CDF </a:t>
            </a:r>
            <a:r>
              <a:rPr lang="en-US" dirty="0" smtClean="0"/>
              <a:t>(</a:t>
            </a:r>
            <a:r>
              <a:rPr lang="en-US" dirty="0" err="1" smtClean="0"/>
              <a:t>tbc</a:t>
            </a:r>
            <a:r>
              <a:rPr lang="en-US" dirty="0" smtClean="0"/>
              <a:t>, I spoke with Diego </a:t>
            </a:r>
            <a:r>
              <a:rPr lang="en-US" dirty="0" err="1" smtClean="0"/>
              <a:t>Tonelli</a:t>
            </a:r>
            <a:r>
              <a:rPr lang="en-US" dirty="0" smtClean="0"/>
              <a:t> and he asked to send official    invitation to speaker committee)</a:t>
            </a:r>
            <a:r>
              <a:rPr lang="en-US" dirty="0" smtClean="0"/>
              <a:t>.</a:t>
            </a:r>
            <a:endParaRPr lang="en-US" dirty="0" smtClean="0"/>
          </a:p>
          <a:p>
            <a:pPr marL="342900" indent="-342900">
              <a:buAutoNum type="arabicPeriod"/>
            </a:pPr>
            <a:r>
              <a:rPr lang="en-US" dirty="0" smtClean="0"/>
              <a:t>LHCb </a:t>
            </a:r>
            <a:r>
              <a:rPr lang="en-US" dirty="0" smtClean="0"/>
              <a:t>(</a:t>
            </a:r>
            <a:r>
              <a:rPr lang="en-US" dirty="0" err="1" smtClean="0"/>
              <a:t>tbs</a:t>
            </a:r>
            <a:r>
              <a:rPr lang="en-US" dirty="0" smtClean="0"/>
              <a:t>, I plan to ask Gaya about).</a:t>
            </a:r>
            <a:r>
              <a:rPr lang="en-US" dirty="0" smtClean="0"/>
              <a:t> </a:t>
            </a:r>
          </a:p>
          <a:p>
            <a:pPr marL="342900" indent="-342900"/>
            <a:endParaRPr lang="en-US" dirty="0" smtClean="0"/>
          </a:p>
          <a:p>
            <a:pPr marL="342900" indent="-342900"/>
            <a:r>
              <a:rPr lang="en-US" b="1" dirty="0" smtClean="0"/>
              <a:t>What </a:t>
            </a:r>
            <a:r>
              <a:rPr lang="en-US" b="1" dirty="0" smtClean="0"/>
              <a:t>we need:</a:t>
            </a:r>
            <a:r>
              <a:rPr lang="en-US" b="1" dirty="0" smtClean="0"/>
              <a:t> </a:t>
            </a:r>
            <a:endParaRPr lang="en-US" dirty="0" smtClean="0"/>
          </a:p>
          <a:p>
            <a:pPr marL="342900" indent="-342900">
              <a:buFont typeface="Arial"/>
              <a:buChar char="•"/>
            </a:pPr>
            <a:r>
              <a:rPr lang="en-US" dirty="0" smtClean="0"/>
              <a:t>help </a:t>
            </a:r>
            <a:r>
              <a:rPr lang="en-US" dirty="0" smtClean="0"/>
              <a:t>with CNEF accounts and adaptation to the </a:t>
            </a:r>
            <a:r>
              <a:rPr lang="en-US" dirty="0" err="1" smtClean="0"/>
              <a:t>system.I</a:t>
            </a:r>
            <a:r>
              <a:rPr lang="en-US" dirty="0" smtClean="0"/>
              <a:t> would appreciate any help in this area.</a:t>
            </a:r>
            <a:r>
              <a:rPr lang="en-US" dirty="0" smtClean="0"/>
              <a:t> </a:t>
            </a:r>
          </a:p>
          <a:p>
            <a:pPr marL="342900" indent="-342900">
              <a:buFont typeface="Arial"/>
              <a:buChar char="•"/>
            </a:pPr>
            <a:r>
              <a:rPr lang="en-US" dirty="0" smtClean="0"/>
              <a:t>If </a:t>
            </a:r>
            <a:r>
              <a:rPr lang="en-US" dirty="0" smtClean="0"/>
              <a:t>somebody can help with5S simulation - it's great, but we can certainly do it </a:t>
            </a:r>
            <a:r>
              <a:rPr lang="en-US" dirty="0" err="1" smtClean="0"/>
              <a:t>ourself</a:t>
            </a:r>
            <a:r>
              <a:rPr lang="en-US" dirty="0" smtClean="0"/>
              <a:t> in </a:t>
            </a:r>
            <a:r>
              <a:rPr lang="en-US" dirty="0" err="1" smtClean="0"/>
              <a:t>anycase</a:t>
            </a:r>
            <a:r>
              <a:rPr lang="en-US" dirty="0" smtClean="0"/>
              <a:t>. Please introduce/form some software group working for MC. We </a:t>
            </a:r>
            <a:r>
              <a:rPr lang="en-US" dirty="0" smtClean="0"/>
              <a:t>can contact </a:t>
            </a:r>
            <a:r>
              <a:rPr lang="en-US" dirty="0" smtClean="0"/>
              <a:t>with the group and probably help to adjust code to 5S simulation.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Phenomenology dealing with various topics </a:t>
            </a:r>
            <a:endParaRPr lang="en-GB" dirty="0"/>
          </a:p>
        </p:txBody>
      </p:sp>
      <p:sp>
        <p:nvSpPr>
          <p:cNvPr id="3" name="TextBox 2"/>
          <p:cNvSpPr txBox="1"/>
          <p:nvPr/>
        </p:nvSpPr>
        <p:spPr>
          <a:xfrm>
            <a:off x="826770" y="1066800"/>
            <a:ext cx="7555230" cy="2308324"/>
          </a:xfrm>
          <a:prstGeom prst="rect">
            <a:avLst/>
          </a:prstGeom>
          <a:noFill/>
        </p:spPr>
        <p:txBody>
          <a:bodyPr wrap="square" rtlCol="0">
            <a:spAutoFit/>
          </a:bodyPr>
          <a:lstStyle/>
          <a:p>
            <a:r>
              <a:rPr lang="en-GB" dirty="0" smtClean="0"/>
              <a:t>MSSM: </a:t>
            </a:r>
            <a:r>
              <a:rPr lang="en-GB" dirty="0" err="1" smtClean="0"/>
              <a:t>squark</a:t>
            </a:r>
            <a:r>
              <a:rPr lang="en-GB" dirty="0" smtClean="0"/>
              <a:t> and </a:t>
            </a:r>
            <a:r>
              <a:rPr lang="en-GB" dirty="0" err="1" smtClean="0"/>
              <a:t>gluino</a:t>
            </a:r>
            <a:r>
              <a:rPr lang="en-GB" dirty="0" smtClean="0"/>
              <a:t> masses of ~1TeV are still valid, but could be excluded</a:t>
            </a:r>
          </a:p>
          <a:p>
            <a:r>
              <a:rPr lang="en-GB" dirty="0" smtClean="0"/>
              <a:t>soon.  Can repeat with a higher energy scale.</a:t>
            </a:r>
          </a:p>
          <a:p>
            <a:endParaRPr lang="en-GB" dirty="0" smtClean="0"/>
          </a:p>
          <a:p>
            <a:r>
              <a:rPr lang="en-GB" dirty="0" smtClean="0"/>
              <a:t>Other models: analysis should be performed by experiments from experiments making those results, or phenomenologists in that area.</a:t>
            </a:r>
          </a:p>
          <a:p>
            <a:endParaRPr lang="en-GB" dirty="0" smtClean="0"/>
          </a:p>
          <a:p>
            <a:r>
              <a:rPr lang="en-GB" dirty="0" smtClean="0"/>
              <a:t>Plan for </a:t>
            </a:r>
            <a:r>
              <a:rPr lang="en-GB" dirty="0" smtClean="0"/>
              <a:t>D</a:t>
            </a:r>
            <a:r>
              <a:rPr lang="en-GB" dirty="0" smtClean="0"/>
              <a:t>ecember: contact model experts to ask them for contributions: LHT, 4</a:t>
            </a:r>
            <a:r>
              <a:rPr lang="en-GB" baseline="30000" dirty="0" smtClean="0"/>
              <a:t>th</a:t>
            </a:r>
            <a:r>
              <a:rPr lang="en-GB" dirty="0" smtClean="0"/>
              <a:t> Generation, Large extra dimension, mass insertion in MSSM.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WG: </a:t>
            </a:r>
            <a:r>
              <a:rPr lang="en-US" dirty="0" smtClean="0"/>
              <a:t>Theoretical uncertainties </a:t>
            </a:r>
            <a:endParaRPr lang="en-GB" dirty="0"/>
          </a:p>
        </p:txBody>
      </p:sp>
      <p:sp>
        <p:nvSpPr>
          <p:cNvPr id="3" name="TextBox 2"/>
          <p:cNvSpPr txBox="1"/>
          <p:nvPr/>
        </p:nvSpPr>
        <p:spPr>
          <a:xfrm>
            <a:off x="628290" y="1230868"/>
            <a:ext cx="8058510" cy="1477328"/>
          </a:xfrm>
          <a:prstGeom prst="rect">
            <a:avLst/>
          </a:prstGeom>
          <a:noFill/>
        </p:spPr>
        <p:txBody>
          <a:bodyPr wrap="square" rtlCol="0">
            <a:spAutoFit/>
          </a:bodyPr>
          <a:lstStyle/>
          <a:p>
            <a:r>
              <a:rPr lang="en-GB" dirty="0" err="1" smtClean="0"/>
              <a:t>Vittorio</a:t>
            </a:r>
            <a:r>
              <a:rPr lang="en-GB" dirty="0" smtClean="0"/>
              <a:t>: Does not make much sense to have another lattice talk.  Can revisit for next May.</a:t>
            </a:r>
          </a:p>
          <a:p>
            <a:endParaRPr lang="en-GB" dirty="0" smtClean="0"/>
          </a:p>
          <a:p>
            <a:r>
              <a:rPr lang="en-GB" dirty="0" smtClean="0"/>
              <a:t>Paolo may be available to come and talk about some specific decays.  Inclusive decays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TotalTime>
  <Words>969</Words>
  <Application>Microsoft Macintosh PowerPoint</Application>
  <PresentationFormat>On-screen Show (4:3)</PresentationFormat>
  <Paragraphs>112</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December Workshop</vt:lpstr>
      <vt:lpstr>WG: New Physics in Mixing and CP Violation </vt:lpstr>
      <vt:lpstr>Slide 3</vt:lpstr>
      <vt:lpstr>WG: Lepton Flavor Violation and New Physics Models</vt:lpstr>
      <vt:lpstr>WG: Charm Mixing and CP Violation in D decays </vt:lpstr>
      <vt:lpstr>WG: Spectroscopy, Exotica and Other Physics </vt:lpstr>
      <vt:lpstr>WG: Y(5S) Physics </vt:lpstr>
      <vt:lpstr>WG: Phenomenology dealing with various topics </vt:lpstr>
      <vt:lpstr>WG: Theoretical uncertainties </vt:lpstr>
      <vt:lpstr>Physics tools</vt:lpstr>
      <vt:lpstr>Proposal for sessions subjects we would like to see discussed: these are some suggestions, please add to them</vt:lpstr>
      <vt:lpstr>Computing Requirements</vt:lpstr>
    </vt:vector>
  </TitlesOfParts>
  <Company>Queen Mary University of London</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Workshop</dc:title>
  <dc:creator>Adrian Bevan</dc:creator>
  <cp:lastModifiedBy>Adrian Bevan</cp:lastModifiedBy>
  <cp:revision>8</cp:revision>
  <dcterms:created xsi:type="dcterms:W3CDTF">2011-09-14T11:27:21Z</dcterms:created>
  <dcterms:modified xsi:type="dcterms:W3CDTF">2011-09-14T13:05:50Z</dcterms:modified>
</cp:coreProperties>
</file>