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pdf" ContentType="application/pdf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0" r:id="rId4"/>
    <p:sldId id="264" r:id="rId5"/>
    <p:sldId id="269" r:id="rId6"/>
    <p:sldId id="270" r:id="rId7"/>
    <p:sldId id="271" r:id="rId8"/>
    <p:sldId id="272" r:id="rId9"/>
    <p:sldId id="259" r:id="rId10"/>
    <p:sldId id="257" r:id="rId11"/>
    <p:sldId id="258" r:id="rId12"/>
    <p:sldId id="262" r:id="rId13"/>
    <p:sldId id="263" r:id="rId14"/>
    <p:sldId id="266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FF"/>
    <a:srgbClr val="FF00FF"/>
    <a:srgbClr val="66FFFF"/>
    <a:srgbClr val="00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958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-112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4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4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0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49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48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37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5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64653"/>
                </a:solidFill>
                <a:latin typeface="Arial" charset="0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Cambria"/>
          <a:ea typeface="+mj-ea"/>
          <a:cs typeface="Cambria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"/>
          <a:ea typeface="+mn-ea"/>
          <a:cs typeface="Cambria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"/>
          <a:ea typeface="+mn-ea"/>
          <a:cs typeface="Cambria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6" Type="http://schemas.openxmlformats.org/officeDocument/2006/relationships/image" Target="../media/image9.pdf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0"/>
            <a:ext cx="4540251" cy="3632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4667" y="3826935"/>
            <a:ext cx="68580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SuperB Physics Closeout </a:t>
            </a:r>
            <a:br>
              <a:rPr lang="en-GB" dirty="0" smtClean="0"/>
            </a:br>
            <a:endParaRPr lang="en-GB" sz="2222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6858000" cy="685799"/>
          </a:xfrm>
        </p:spPr>
        <p:txBody>
          <a:bodyPr>
            <a:normAutofit fontScale="85000" lnSpcReduction="20000"/>
          </a:bodyPr>
          <a:lstStyle/>
          <a:p>
            <a:r>
              <a:rPr lang="en-GB" sz="2857" dirty="0" smtClean="0">
                <a:solidFill>
                  <a:schemeClr val="tx1"/>
                </a:solidFill>
              </a:rPr>
              <a:t>Adrian Bevan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SuperB Collaboration Meeting, London 13-16</a:t>
            </a:r>
            <a:r>
              <a:rPr lang="en-GB" baseline="30000" dirty="0" smtClean="0"/>
              <a:t>th</a:t>
            </a:r>
            <a:r>
              <a:rPr lang="en-GB" dirty="0" smtClean="0"/>
              <a:t> Sept. 2011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84440" y="611293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email: a.j.bevan@qmul.ac.uk</a:t>
            </a:r>
            <a:endParaRPr lang="en-GB" dirty="0"/>
          </a:p>
        </p:txBody>
      </p:sp>
      <p:pic>
        <p:nvPicPr>
          <p:cNvPr id="8" name="Picture 7" descr="qmul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5969000"/>
            <a:ext cx="2540000" cy="6731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Documentation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Discussion on migrating tools documentation from BaBar to SuperB:</a:t>
            </a:r>
          </a:p>
          <a:p>
            <a:pPr lvl="1"/>
            <a:r>
              <a:rPr lang="en-GB" dirty="0" smtClean="0"/>
              <a:t>Covered under code transfer agreement,</a:t>
            </a:r>
          </a:p>
          <a:p>
            <a:r>
              <a:rPr lang="en-GB" dirty="0" smtClean="0"/>
              <a:t>SuperB would benefit from the following</a:t>
            </a:r>
          </a:p>
          <a:p>
            <a:pPr lvl="1"/>
            <a:r>
              <a:rPr lang="en-GB" dirty="0" smtClean="0"/>
              <a:t>Workbook</a:t>
            </a:r>
          </a:p>
          <a:p>
            <a:pPr lvl="1"/>
            <a:r>
              <a:rPr lang="en-GB" dirty="0" err="1" smtClean="0"/>
              <a:t>Vertexing</a:t>
            </a:r>
            <a:endParaRPr lang="en-GB" dirty="0" smtClean="0"/>
          </a:p>
          <a:p>
            <a:pPr lvl="1"/>
            <a:r>
              <a:rPr lang="en-GB" dirty="0" err="1" smtClean="0"/>
              <a:t>SimpleComposition</a:t>
            </a:r>
            <a:endParaRPr lang="en-GB" dirty="0" smtClean="0"/>
          </a:p>
          <a:p>
            <a:pPr lvl="1"/>
            <a:r>
              <a:rPr lang="en-GB" dirty="0" err="1" smtClean="0"/>
              <a:t>BtaTupleMaker</a:t>
            </a:r>
            <a:endParaRPr lang="en-GB" dirty="0" smtClean="0"/>
          </a:p>
          <a:p>
            <a:r>
              <a:rPr lang="en-GB" dirty="0" smtClean="0"/>
              <a:t>Aim: Provide detailed instructions on how to use </a:t>
            </a:r>
            <a:r>
              <a:rPr lang="en-GB" dirty="0" err="1" smtClean="0"/>
              <a:t>BetaCode</a:t>
            </a:r>
            <a:r>
              <a:rPr lang="en-GB" dirty="0" smtClean="0"/>
              <a:t>, </a:t>
            </a:r>
            <a:r>
              <a:rPr lang="en-GB" dirty="0" err="1" smtClean="0"/>
              <a:t>tcl</a:t>
            </a:r>
            <a:r>
              <a:rPr lang="en-GB" dirty="0" smtClean="0"/>
              <a:t> and get started.</a:t>
            </a:r>
          </a:p>
          <a:p>
            <a:r>
              <a:rPr lang="en-GB" dirty="0" smtClean="0"/>
              <a:t>Would need some minor reworking of the workbook to remove any BaBar-specific information.</a:t>
            </a:r>
          </a:p>
          <a:p>
            <a:r>
              <a:rPr lang="en-GB" dirty="0" smtClean="0"/>
              <a:t>Would need to be private.</a:t>
            </a:r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Need a volunteer to do the work: Please contact </a:t>
            </a:r>
            <a:r>
              <a:rPr lang="en-GB" dirty="0" err="1" smtClean="0">
                <a:solidFill>
                  <a:srgbClr val="FF0000"/>
                </a:solidFill>
              </a:rPr>
              <a:t>Matteo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Request for BaBar internal documentation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662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Not covered by code transfer agreement</a:t>
            </a:r>
          </a:p>
          <a:p>
            <a:pPr lvl="1"/>
            <a:r>
              <a:rPr lang="en-GB" dirty="0" smtClean="0"/>
              <a:t>All technical documents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Will request these from BaBar to be placed in the private alfresco document repository as internal SuperB notes: Need SuperB note naming scheme.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130" y="1913463"/>
            <a:ext cx="77046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BAD #    Title</a:t>
            </a:r>
          </a:p>
          <a:p>
            <a:pPr marL="896938" indent="-896938"/>
            <a:r>
              <a:rPr lang="en-US" sz="1600" dirty="0" smtClean="0"/>
              <a:t> 53 	Choice of Kinematic Variables in B Meson Reconstruction---Take 3</a:t>
            </a:r>
          </a:p>
          <a:p>
            <a:pPr marL="342900" indent="-342900"/>
            <a:r>
              <a:rPr lang="en-US" sz="1600" dirty="0" smtClean="0"/>
              <a:t> 102 	 </a:t>
            </a:r>
            <a:r>
              <a:rPr lang="en-US" sz="1600" dirty="0" err="1" smtClean="0"/>
              <a:t>Vertexing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 509          </a:t>
            </a:r>
            <a:r>
              <a:rPr lang="en-US" sz="1600" dirty="0" err="1" smtClean="0"/>
              <a:t>sPlots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 522          </a:t>
            </a:r>
            <a:r>
              <a:rPr lang="en-US" sz="1600" dirty="0" err="1" smtClean="0"/>
              <a:t>EvtGen</a:t>
            </a:r>
            <a:r>
              <a:rPr lang="en-US" sz="1600" dirty="0" smtClean="0"/>
              <a:t> documentation</a:t>
            </a:r>
          </a:p>
          <a:p>
            <a:pPr marL="342900" indent="-342900"/>
            <a:r>
              <a:rPr lang="en-US" sz="1600" dirty="0" smtClean="0"/>
              <a:t> 1657        A Likelihood-based Charm Flavor Tag</a:t>
            </a:r>
          </a:p>
          <a:p>
            <a:pPr marL="342900" indent="-342900"/>
            <a:r>
              <a:rPr lang="en-US" sz="1600" dirty="0" smtClean="0"/>
              <a:t> 2082        Studies towards an improved tagging algorithm: Tag</a:t>
            </a:r>
          </a:p>
          <a:p>
            <a:pPr marL="342900" indent="-342900"/>
            <a:r>
              <a:rPr lang="en-US" sz="1600" dirty="0" smtClean="0"/>
              <a:t> 246, 332, 497, 1471   Related to backgrounds and trickle injection impacting </a:t>
            </a:r>
          </a:p>
          <a:p>
            <a:pPr marL="342900" indent="-342900"/>
            <a:r>
              <a:rPr lang="en-US" sz="1600" dirty="0" smtClean="0"/>
              <a:t>                                upon data quality</a:t>
            </a:r>
          </a:p>
          <a:p>
            <a:pPr marL="342900" indent="-342900"/>
            <a:r>
              <a:rPr lang="en-US" sz="1600" dirty="0" smtClean="0"/>
              <a:t> 1500        PID</a:t>
            </a:r>
          </a:p>
          <a:p>
            <a:pPr marL="342900" indent="-342900"/>
            <a:r>
              <a:rPr lang="en-US" sz="1600" dirty="0" smtClean="0"/>
              <a:t> 2126        Summary of Upsilon(2S) Counting</a:t>
            </a:r>
          </a:p>
          <a:p>
            <a:pPr marL="342900" indent="-342900"/>
            <a:r>
              <a:rPr lang="en-US" sz="1600" dirty="0" smtClean="0"/>
              <a:t> 2186       Offline measurement of recorded BaBar luminosity in R24</a:t>
            </a:r>
          </a:p>
          <a:p>
            <a:pPr marL="342900" indent="-342900"/>
            <a:r>
              <a:rPr lang="en-US" sz="1600" dirty="0" smtClean="0"/>
              <a:t>            + Statistics WG recommended practice document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(bi-weekly) physics meetings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These are starting up again.</a:t>
            </a:r>
          </a:p>
          <a:p>
            <a:pPr lvl="1"/>
            <a:r>
              <a:rPr lang="en-GB" dirty="0" smtClean="0"/>
              <a:t>Tuesday: 17:00 (Roma) / 16:00 UK / 08:00 West Coast </a:t>
            </a:r>
          </a:p>
          <a:p>
            <a:pPr lvl="1"/>
            <a:r>
              <a:rPr lang="en-GB" dirty="0" smtClean="0"/>
              <a:t>Regular intervals: meeting every 2 weeks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Work toward the December physics workshop</a:t>
            </a:r>
          </a:p>
          <a:p>
            <a:pPr lvl="1"/>
            <a:r>
              <a:rPr lang="en-GB" dirty="0" smtClean="0"/>
              <a:t>Elucidate new areas of the programme</a:t>
            </a:r>
          </a:p>
          <a:p>
            <a:pPr lvl="1"/>
            <a:r>
              <a:rPr lang="en-GB" dirty="0" smtClean="0"/>
              <a:t>Hone physics interpretation in light of summer conference results</a:t>
            </a:r>
          </a:p>
          <a:p>
            <a:pPr lvl="1"/>
            <a:r>
              <a:rPr lang="en-GB" dirty="0" smtClean="0"/>
              <a:t>Develop tools for future physics studies.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Meetings will be via EVO, listed on </a:t>
            </a:r>
            <a:r>
              <a:rPr lang="en-GB" dirty="0" err="1" smtClean="0"/>
              <a:t>Indico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agenda.infn.it/categoryDisplay.py?categId</a:t>
            </a:r>
            <a:r>
              <a:rPr lang="en-US" dirty="0" smtClean="0"/>
              <a:t>=480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December workshop: 11</a:t>
            </a:r>
            <a:r>
              <a:rPr lang="en-GB" baseline="30000" dirty="0" smtClean="0"/>
              <a:t>th</a:t>
            </a:r>
            <a:r>
              <a:rPr lang="en-GB" dirty="0" smtClean="0"/>
              <a:t> &amp; 12</a:t>
            </a:r>
            <a:r>
              <a:rPr lang="en-GB" baseline="30000" dirty="0" smtClean="0"/>
              <a:t>th</a:t>
            </a:r>
            <a:r>
              <a:rPr lang="en-GB" dirty="0" smtClean="0"/>
              <a:t> December, LNF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</a:t>
            </a:r>
          </a:p>
          <a:p>
            <a:pPr lvl="1"/>
            <a:r>
              <a:rPr lang="en-GB" sz="1800" dirty="0" smtClean="0"/>
              <a:t>Welcome: Aims/intro</a:t>
            </a:r>
          </a:p>
          <a:p>
            <a:pPr lvl="1"/>
            <a:r>
              <a:rPr lang="en-GB" sz="1800" dirty="0" smtClean="0"/>
              <a:t>DESY </a:t>
            </a:r>
            <a:r>
              <a:rPr lang="en-GB" sz="1800" dirty="0" err="1" smtClean="0"/>
              <a:t>sll</a:t>
            </a:r>
            <a:r>
              <a:rPr lang="en-GB" sz="1800" dirty="0" smtClean="0"/>
              <a:t> workshop summary</a:t>
            </a:r>
          </a:p>
          <a:p>
            <a:pPr lvl="1"/>
            <a:r>
              <a:rPr lang="en-GB" sz="1800" dirty="0" smtClean="0"/>
              <a:t>WG5 session</a:t>
            </a:r>
          </a:p>
          <a:p>
            <a:pPr lvl="2"/>
            <a:r>
              <a:rPr lang="en-GB" sz="1800" dirty="0" smtClean="0">
                <a:solidFill>
                  <a:srgbClr val="FF0000"/>
                </a:solidFill>
              </a:rPr>
              <a:t>Precision EW</a:t>
            </a:r>
          </a:p>
          <a:p>
            <a:pPr lvl="2"/>
            <a:r>
              <a:rPr lang="en-GB" sz="1800" dirty="0" smtClean="0">
                <a:solidFill>
                  <a:srgbClr val="FF0000"/>
                </a:solidFill>
              </a:rPr>
              <a:t>Dark Forces (possibly)</a:t>
            </a:r>
          </a:p>
          <a:p>
            <a:pPr lvl="1"/>
            <a:r>
              <a:rPr lang="en-GB" sz="1800" dirty="0" err="1" smtClean="0"/>
              <a:t>b</a:t>
            </a:r>
            <a:r>
              <a:rPr lang="en-US" sz="1800" dirty="0" err="1" smtClean="0">
                <a:sym typeface="Wingdings"/>
              </a:rPr>
              <a:t>sγ</a:t>
            </a:r>
            <a:r>
              <a:rPr lang="en-US" sz="1800" dirty="0" smtClean="0">
                <a:sym typeface="Wingdings"/>
              </a:rPr>
              <a:t> session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Theory +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Expt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overview,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esp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A</a:t>
            </a:r>
            <a:r>
              <a:rPr lang="en-US" sz="1800" baseline="-25000" dirty="0" smtClean="0">
                <a:solidFill>
                  <a:srgbClr val="FF0000"/>
                </a:solidFill>
                <a:sym typeface="Wingdings"/>
              </a:rPr>
              <a:t>CP</a:t>
            </a:r>
          </a:p>
          <a:p>
            <a:pPr lvl="1"/>
            <a:r>
              <a:rPr lang="en-US" sz="1800" dirty="0" err="1" smtClean="0">
                <a:sym typeface="Wingdings"/>
              </a:rPr>
              <a:t>B</a:t>
            </a:r>
            <a:r>
              <a:rPr lang="en-US" sz="1800" baseline="-25000" dirty="0" err="1" smtClean="0">
                <a:sym typeface="Wingdings"/>
              </a:rPr>
              <a:t>u,d,s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session(s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2"/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Bsgg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&amp;/or ASL Fast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Sim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progress</a:t>
            </a:r>
          </a:p>
          <a:p>
            <a:pPr lvl="2"/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bsll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inclusive/exclusive </a:t>
            </a:r>
            <a:r>
              <a:rPr lang="en-US" sz="1800" dirty="0" err="1" smtClean="0">
                <a:solidFill>
                  <a:srgbClr val="FF0000"/>
                </a:solidFill>
                <a:sym typeface="Wingdings"/>
              </a:rPr>
              <a:t>FastSim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 progress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2</a:t>
            </a:r>
          </a:p>
          <a:p>
            <a:pPr lvl="1"/>
            <a:r>
              <a:rPr lang="en-GB" sz="1800" dirty="0" smtClean="0"/>
              <a:t>Charm</a:t>
            </a:r>
          </a:p>
          <a:p>
            <a:pPr lvl="2"/>
            <a:r>
              <a:rPr lang="en-GB" sz="1800" dirty="0" smtClean="0">
                <a:solidFill>
                  <a:srgbClr val="FF0000"/>
                </a:solidFill>
              </a:rPr>
              <a:t>TDCPV progress</a:t>
            </a:r>
          </a:p>
          <a:p>
            <a:pPr lvl="1"/>
            <a:r>
              <a:rPr lang="en-GB" sz="1800" dirty="0" smtClean="0"/>
              <a:t>tau</a:t>
            </a:r>
          </a:p>
          <a:p>
            <a:pPr lvl="2"/>
            <a:r>
              <a:rPr lang="en-GB" sz="1800" dirty="0" smtClean="0">
                <a:solidFill>
                  <a:srgbClr val="FF0000"/>
                </a:solidFill>
              </a:rPr>
              <a:t>LFV/CPV</a:t>
            </a:r>
          </a:p>
          <a:p>
            <a:pPr lvl="1"/>
            <a:r>
              <a:rPr lang="en-GB" sz="1800" dirty="0" smtClean="0"/>
              <a:t>Planning Session</a:t>
            </a:r>
          </a:p>
          <a:p>
            <a:pPr lvl="2"/>
            <a:r>
              <a:rPr lang="en-GB" sz="1400" dirty="0" smtClean="0">
                <a:solidFill>
                  <a:srgbClr val="FF0000"/>
                </a:solidFill>
              </a:rPr>
              <a:t>Discuss tools required, and what </a:t>
            </a:r>
            <a:r>
              <a:rPr lang="en-GB" sz="1400" dirty="0" err="1" smtClean="0">
                <a:solidFill>
                  <a:srgbClr val="FF0000"/>
                </a:solidFill>
              </a:rPr>
              <a:t>FastSim</a:t>
            </a:r>
            <a:r>
              <a:rPr lang="en-GB" sz="1400" dirty="0" smtClean="0">
                <a:solidFill>
                  <a:srgbClr val="FF0000"/>
                </a:solidFill>
              </a:rPr>
              <a:t> mode studies we need for TDR/Book</a:t>
            </a:r>
          </a:p>
          <a:p>
            <a:pPr lvl="1"/>
            <a:r>
              <a:rPr lang="en-GB" sz="1800" dirty="0" smtClean="0"/>
              <a:t>TDR chapters/Physics Impact Document/Elba planning session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31468"/>
            <a:ext cx="677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Currently have one room booked for both days: all plenary.</a:t>
            </a:r>
          </a:p>
          <a:p>
            <a:r>
              <a:rPr lang="en-GB" b="1" i="1" dirty="0" smtClean="0"/>
              <a:t>+ 2 additional parallel session rooms requested for Monday morning.</a:t>
            </a:r>
            <a:endParaRPr lang="en-GB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50933" y="5113865"/>
            <a:ext cx="30818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Will also have a few sessions during the CM.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Interim updates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 the timescale of the December meeting we will have a honed interpretation of the physics programme accounting for the current constraints from the LHC.</a:t>
            </a:r>
          </a:p>
          <a:p>
            <a:r>
              <a:rPr lang="en-GB" dirty="0" smtClean="0"/>
              <a:t>Also need to be mindful of the potential from 2012 data taking at the LHC (e.g. using a sensible value for Λ</a:t>
            </a:r>
            <a:r>
              <a:rPr lang="en-GB" baseline="-25000" dirty="0" smtClean="0"/>
              <a:t>NP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We have considerable levels of activity that will lead to a broader understanding of the programme by the end of the year.</a:t>
            </a:r>
          </a:p>
          <a:p>
            <a:pPr lvl="1"/>
            <a:r>
              <a:rPr lang="en-GB" dirty="0" smtClean="0"/>
              <a:t>Interim updates should be prepared as and when necessary.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Long term goal is the SuperB physics book a few years from now.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TDR Contributions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Need to work with the detector and accelerator teams to prepare:</a:t>
            </a:r>
          </a:p>
          <a:p>
            <a:pPr lvl="1"/>
            <a:r>
              <a:rPr lang="en-GB" dirty="0" smtClean="0"/>
              <a:t>Physics chapter for the detector TDR: an overview of the whole programme.</a:t>
            </a:r>
          </a:p>
          <a:p>
            <a:pPr lvl="1"/>
            <a:r>
              <a:rPr lang="en-GB" dirty="0" smtClean="0"/>
              <a:t>Physics motivation for the accelerator features: (</a:t>
            </a:r>
            <a:r>
              <a:rPr lang="en-GB" dirty="0" err="1" smtClean="0"/>
              <a:t>i</a:t>
            </a:r>
            <a:r>
              <a:rPr lang="en-GB" dirty="0" smtClean="0"/>
              <a:t>) 4S running (+ adjacent resonances), (ii) Physics requirements for polarisation, and (iii) Physics programme at charm threshold.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since Elba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Charm WG:</a:t>
            </a:r>
          </a:p>
          <a:p>
            <a:pPr lvl="1"/>
            <a:r>
              <a:rPr lang="en-GB" dirty="0" smtClean="0"/>
              <a:t>Nicola </a:t>
            </a:r>
            <a:r>
              <a:rPr lang="en-GB" dirty="0" err="1" smtClean="0"/>
              <a:t>Neri</a:t>
            </a:r>
            <a:r>
              <a:rPr lang="en-GB" dirty="0" smtClean="0"/>
              <a:t> and </a:t>
            </a:r>
            <a:r>
              <a:rPr lang="en-GB" dirty="0" err="1" smtClean="0"/>
              <a:t>Miland</a:t>
            </a:r>
            <a:r>
              <a:rPr lang="en-GB" dirty="0" smtClean="0"/>
              <a:t> </a:t>
            </a:r>
            <a:r>
              <a:rPr lang="en-GB" dirty="0" err="1" smtClean="0"/>
              <a:t>Purohit</a:t>
            </a:r>
            <a:r>
              <a:rPr lang="en-GB" dirty="0" smtClean="0"/>
              <a:t> have joined Brian.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Mixing and CPV in B Physics:</a:t>
            </a:r>
          </a:p>
          <a:p>
            <a:pPr lvl="1"/>
            <a:r>
              <a:rPr lang="en-GB" dirty="0" smtClean="0"/>
              <a:t>Jure </a:t>
            </a:r>
            <a:r>
              <a:rPr lang="en-GB" dirty="0" err="1" smtClean="0"/>
              <a:t>Zupan</a:t>
            </a:r>
            <a:r>
              <a:rPr lang="en-GB" dirty="0" smtClean="0"/>
              <a:t> has joined AB.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</a:t>
            </a:r>
            <a:r>
              <a:rPr lang="en-GB" baseline="-25000" dirty="0" smtClean="0"/>
              <a:t>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Alexander Lenz has joined </a:t>
            </a:r>
            <a:r>
              <a:rPr lang="en-GB" dirty="0" err="1" smtClean="0"/>
              <a:t>Alexey</a:t>
            </a:r>
            <a:r>
              <a:rPr lang="en-GB" dirty="0" smtClean="0"/>
              <a:t> </a:t>
            </a:r>
            <a:r>
              <a:rPr lang="en-GB" dirty="0" err="1" smtClean="0"/>
              <a:t>Drutskoy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active meeting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4351866"/>
            <a:ext cx="8229600" cy="180509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Lots of charm (threshold running related studies)</a:t>
            </a:r>
          </a:p>
          <a:p>
            <a:r>
              <a:rPr lang="en-GB" sz="2000" dirty="0" smtClean="0"/>
              <a:t>Starting to study triple product correlations (See </a:t>
            </a:r>
            <a:r>
              <a:rPr lang="en-GB" sz="2000" dirty="0" err="1" smtClean="0"/>
              <a:t>Marcin's</a:t>
            </a:r>
            <a:r>
              <a:rPr lang="en-GB" sz="2000" dirty="0" smtClean="0"/>
              <a:t> talk from yesterday) using B</a:t>
            </a:r>
            <a:r>
              <a:rPr lang="en-US" sz="2000" dirty="0" smtClean="0">
                <a:sym typeface="Wingdings"/>
              </a:rPr>
              <a:t>φφK</a:t>
            </a:r>
            <a:endParaRPr lang="en-GB" sz="2000" dirty="0" smtClean="0"/>
          </a:p>
          <a:p>
            <a:r>
              <a:rPr lang="en-GB" sz="2000" dirty="0" smtClean="0"/>
              <a:t>Continuing to hone the precision EW programme: measure </a:t>
            </a:r>
            <a:r>
              <a:rPr lang="en-GB" sz="2000" baseline="-25000" dirty="0" smtClean="0"/>
              <a:t>ALR</a:t>
            </a:r>
            <a:r>
              <a:rPr lang="en-GB" sz="2000" dirty="0" smtClean="0"/>
              <a:t> and A</a:t>
            </a:r>
            <a:r>
              <a:rPr lang="en-GB" sz="2000" baseline="-25000" dirty="0" smtClean="0"/>
              <a:t>FB</a:t>
            </a:r>
            <a:endParaRPr lang="en-GB" sz="2000" baseline="-25000" dirty="0"/>
          </a:p>
        </p:txBody>
      </p:sp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7500" y="1198036"/>
            <a:ext cx="8509000" cy="1244600"/>
          </a:xfrm>
          <a:prstGeom prst="rect">
            <a:avLst/>
          </a:prstGeom>
        </p:spPr>
      </p:pic>
      <p:pic>
        <p:nvPicPr>
          <p:cNvPr id="9" name="Picture 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3050" y="3056474"/>
            <a:ext cx="8597900" cy="1168400"/>
          </a:xfrm>
          <a:prstGeom prst="rect">
            <a:avLst/>
          </a:prstGeom>
        </p:spPr>
      </p:pic>
      <p:pic>
        <p:nvPicPr>
          <p:cNvPr id="10" name="Picture 9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9983" y="2432051"/>
            <a:ext cx="85979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7336" y="1741566"/>
            <a:ext cx="8569327" cy="1594293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303866"/>
            <a:ext cx="8229600" cy="4538134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Matteo</a:t>
            </a:r>
            <a:r>
              <a:rPr lang="en-GB" sz="2000" dirty="0" smtClean="0"/>
              <a:t> gave a very complete introduction to the </a:t>
            </a:r>
            <a:r>
              <a:rPr lang="en-GB" sz="2000" dirty="0" err="1" smtClean="0"/>
              <a:t>FastSim</a:t>
            </a:r>
            <a:r>
              <a:rPr lang="en-GB" sz="2000" dirty="0" smtClean="0"/>
              <a:t> yesterday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John Ellis gave a nice overview of SUSY after 1/fb of LHC data</a:t>
            </a:r>
            <a:r>
              <a:rPr lang="en-GB" sz="2000" dirty="0" smtClean="0"/>
              <a:t> before lunch.</a:t>
            </a:r>
            <a:endParaRPr lang="en-GB" sz="1700" dirty="0" smtClean="0"/>
          </a:p>
          <a:p>
            <a:endParaRPr lang="en-GB" sz="2000" baseline="-25000" dirty="0" smtClean="0"/>
          </a:p>
          <a:p>
            <a:r>
              <a:rPr lang="en-GB" sz="2000" dirty="0" smtClean="0"/>
              <a:t>+ a number of discussions on some technical/documentation issues and the December workshop ...</a:t>
            </a:r>
            <a:endParaRPr lang="en-GB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WP – Known </a:t>
            </a:r>
            <a:r>
              <a:rPr lang="en-US" sz="3200">
                <a:sym typeface="Wingdings" charset="2"/>
              </a:rPr>
              <a:t>Short Falls (Need to be done)</a:t>
            </a:r>
            <a:endParaRPr lang="en-US" sz="32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325"/>
              </a:spcBef>
            </a:pPr>
            <a:r>
              <a:rPr lang="en-US" sz="2000">
                <a:sym typeface="Wingdings" charset="2"/>
              </a:rPr>
              <a:t>Few Fastsim simulations exist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/>
              <a:t>Mixing in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</a:t>
            </a:r>
            <a:r>
              <a:rPr lang="en-US" sz="1800" i="1">
                <a:solidFill>
                  <a:srgbClr val="062216"/>
                </a:solidFill>
                <a:sym typeface="Wingdings" charset="2"/>
              </a:rPr>
              <a:t>K</a:t>
            </a:r>
            <a:r>
              <a:rPr lang="en-US" sz="1800" baseline="-25000">
                <a:solidFill>
                  <a:srgbClr val="062216"/>
                </a:solidFill>
                <a:sym typeface="Wingdings" charset="2"/>
              </a:rPr>
              <a:t>s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p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+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p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-</a:t>
            </a:r>
            <a:r>
              <a:rPr lang="en-US" sz="1800"/>
              <a:t> at </a:t>
            </a:r>
            <a:r>
              <a:rPr lang="en-US" sz="1800">
                <a:solidFill>
                  <a:srgbClr val="062216"/>
                </a:solidFill>
              </a:rPr>
              <a:t>Y(4S)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Preliminary feasibility study of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</a:t>
            </a:r>
            <a:r>
              <a:rPr lang="en-US" sz="1800">
                <a:solidFill>
                  <a:srgbClr val="062216"/>
                </a:solidFill>
                <a:latin typeface="cmmi10" pitchFamily="34" charset="0"/>
                <a:sym typeface="Wingdings" charset="2"/>
              </a:rPr>
              <a:t> 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+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- </a:t>
            </a:r>
            <a:r>
              <a:rPr lang="en-US" sz="1800"/>
              <a:t>at </a:t>
            </a:r>
            <a:r>
              <a:rPr lang="en-US" sz="1800">
                <a:solidFill>
                  <a:srgbClr val="062216"/>
                </a:solidFill>
                <a:latin typeface="cmmi10" pitchFamily="34" charset="0"/>
              </a:rPr>
              <a:t>Ã</a:t>
            </a:r>
            <a:r>
              <a:rPr lang="en-US" sz="1800">
                <a:solidFill>
                  <a:srgbClr val="062216"/>
                </a:solidFill>
              </a:rPr>
              <a:t>(3770)</a:t>
            </a:r>
            <a:r>
              <a:rPr lang="en-US" sz="1800"/>
              <a:t> </a:t>
            </a:r>
            <a:endParaRPr lang="en-US" sz="180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/>
              <a:t>Studies at Y(4S):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charset="2"/>
              <a:buNone/>
            </a:pPr>
            <a:r>
              <a:rPr lang="en-US" sz="2000" i="1">
                <a:solidFill>
                  <a:schemeClr val="hlink"/>
                </a:solidFill>
              </a:rPr>
              <a:t>	Mixing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Use of other modes to find</a:t>
            </a:r>
            <a:r>
              <a:rPr lang="en-US" sz="1800">
                <a:solidFill>
                  <a:srgbClr val="062216"/>
                </a:solidFill>
              </a:rPr>
              <a:t> x and y</a:t>
            </a:r>
            <a:r>
              <a:rPr lang="en-US" sz="1800"/>
              <a:t> are all estimated from Babar analyses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Do not include measurement of </a:t>
            </a:r>
            <a:r>
              <a:rPr lang="en-US" sz="1800">
                <a:solidFill>
                  <a:srgbClr val="062216"/>
                </a:solidFill>
              </a:rPr>
              <a:t>|q/p|</a:t>
            </a:r>
            <a:r>
              <a:rPr lang="en-US" sz="1800"/>
              <a:t>, </a:t>
            </a:r>
            <a:r>
              <a:rPr lang="en-US" sz="1800">
                <a:solidFill>
                  <a:srgbClr val="062216"/>
                </a:solidFill>
              </a:rPr>
              <a:t>arg {q/p}</a:t>
            </a:r>
            <a:r>
              <a:rPr lang="en-US" sz="1800"/>
              <a:t> from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i="1" baseline="30000">
                <a:solidFill>
                  <a:srgbClr val="062216"/>
                </a:solidFill>
              </a:rPr>
              <a:t>0</a:t>
            </a:r>
            <a:r>
              <a:rPr lang="en-US" sz="1800" baseline="30000">
                <a:solidFill>
                  <a:srgbClr val="062216"/>
                </a:solidFill>
              </a:rPr>
              <a:t> </a:t>
            </a:r>
            <a:r>
              <a:rPr lang="en-US" sz="1800">
                <a:solidFill>
                  <a:srgbClr val="062216"/>
                </a:solidFill>
              </a:rPr>
              <a:t>-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i="1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</a:rPr>
              <a:t> asymmetries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charset="2"/>
              <a:buNone/>
            </a:pPr>
            <a:r>
              <a:rPr lang="en-US" sz="2000"/>
              <a:t>	</a:t>
            </a:r>
            <a:r>
              <a:rPr lang="en-US" sz="2000" i="1">
                <a:solidFill>
                  <a:schemeClr val="hlink"/>
                </a:solidFill>
              </a:rPr>
              <a:t>Rare decays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Realistic understanding reach for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i="1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+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-</a:t>
            </a:r>
            <a:r>
              <a:rPr lang="en-US" sz="1800">
                <a:sym typeface="Wingdings" charset="2"/>
              </a:rPr>
              <a:t>,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i="1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g g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 i="1">
                <a:solidFill>
                  <a:srgbClr val="062216"/>
                </a:solidFill>
                <a:sym typeface="Wingdings" charset="2"/>
              </a:rPr>
              <a:t>h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+</a:t>
            </a:r>
            <a:r>
              <a:rPr lang="en-US" sz="1800">
                <a:solidFill>
                  <a:srgbClr val="062216"/>
                </a:solidFill>
                <a:latin typeface="Mistral" charset="0"/>
              </a:rPr>
              <a:t>l</a:t>
            </a:r>
            <a:r>
              <a:rPr lang="en-US" sz="1800" baseline="30000">
                <a:solidFill>
                  <a:srgbClr val="062216"/>
                </a:solidFill>
              </a:rPr>
              <a:t>+ </a:t>
            </a:r>
            <a:r>
              <a:rPr lang="en-US" sz="1800">
                <a:solidFill>
                  <a:srgbClr val="062216"/>
                </a:solidFill>
                <a:latin typeface="Mistral" charset="0"/>
              </a:rPr>
              <a:t>l</a:t>
            </a:r>
            <a:r>
              <a:rPr lang="en-US" sz="1800" baseline="30000">
                <a:solidFill>
                  <a:srgbClr val="062216"/>
                </a:solidFill>
              </a:rPr>
              <a:t>-</a:t>
            </a:r>
            <a:r>
              <a:rPr lang="en-US" sz="1800">
                <a:sym typeface="Wingdings" charset="2"/>
              </a:rPr>
              <a:t>,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i="1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 i="1">
                <a:solidFill>
                  <a:srgbClr val="062216"/>
                </a:solidFill>
                <a:latin typeface="Symbol" charset="2"/>
                <a:sym typeface="Wingdings" charset="2"/>
              </a:rPr>
              <a:t>r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0 </a:t>
            </a:r>
            <a:r>
              <a:rPr lang="en-US" sz="1800">
                <a:solidFill>
                  <a:srgbClr val="062216"/>
                </a:solidFill>
                <a:latin typeface="Mistral" charset="0"/>
              </a:rPr>
              <a:t>l</a:t>
            </a:r>
            <a:r>
              <a:rPr lang="en-US" sz="1800" baseline="30000">
                <a:solidFill>
                  <a:srgbClr val="062216"/>
                </a:solidFill>
              </a:rPr>
              <a:t>+ </a:t>
            </a:r>
            <a:r>
              <a:rPr lang="en-US" sz="1800">
                <a:solidFill>
                  <a:srgbClr val="062216"/>
                </a:solidFill>
                <a:latin typeface="Mistral" charset="0"/>
              </a:rPr>
              <a:t>l</a:t>
            </a:r>
            <a:r>
              <a:rPr lang="en-US" sz="1800" baseline="30000">
                <a:solidFill>
                  <a:srgbClr val="062216"/>
                </a:solidFill>
              </a:rPr>
              <a:t>-</a:t>
            </a:r>
            <a:endParaRPr lang="en-US" sz="180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/>
              <a:t>Running at </a:t>
            </a:r>
            <a:r>
              <a:rPr lang="en-US" sz="2000">
                <a:latin typeface="Symbol" charset="2"/>
                <a:sym typeface="Symbol" charset="2"/>
              </a:rPr>
              <a:t></a:t>
            </a:r>
            <a:r>
              <a:rPr lang="en-US" sz="2000"/>
              <a:t>(3770) ~</a:t>
            </a:r>
            <a:r>
              <a:rPr lang="en-US" sz="2000" i="1"/>
              <a:t>DD</a:t>
            </a:r>
            <a:r>
              <a:rPr lang="en-US" sz="2000"/>
              <a:t> threshold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QC phase measurements - how to include them in 4S mixing measurements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Better estimates for </a:t>
            </a:r>
            <a:r>
              <a:rPr lang="en-US" sz="1800">
                <a:solidFill>
                  <a:srgbClr val="062216"/>
                </a:solidFill>
                <a:latin typeface="Symbol" charset="2"/>
              </a:rPr>
              <a:t>s</a:t>
            </a:r>
            <a:r>
              <a:rPr lang="en-US" sz="1800">
                <a:solidFill>
                  <a:srgbClr val="062216"/>
                </a:solidFill>
              </a:rPr>
              <a:t>(A</a:t>
            </a:r>
            <a:r>
              <a:rPr lang="en-US" sz="1800" baseline="-25000">
                <a:solidFill>
                  <a:srgbClr val="062216"/>
                </a:solidFill>
              </a:rPr>
              <a:t>SL</a:t>
            </a:r>
            <a:r>
              <a:rPr lang="en-US" sz="1800">
                <a:solidFill>
                  <a:srgbClr val="062216"/>
                </a:solidFill>
              </a:rPr>
              <a:t>)</a:t>
            </a:r>
            <a:endParaRPr lang="en-US" sz="1800" baseline="-25000">
              <a:solidFill>
                <a:srgbClr val="062216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/>
              <a:t>Rare decays such as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+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m</a:t>
            </a:r>
            <a:r>
              <a:rPr lang="en-US" sz="1800" baseline="30000">
                <a:solidFill>
                  <a:srgbClr val="062216"/>
                </a:solidFill>
                <a:sym typeface="Wingdings" charset="2"/>
              </a:rPr>
              <a:t>-</a:t>
            </a:r>
            <a:r>
              <a:rPr lang="en-US" sz="1800">
                <a:sym typeface="Wingdings" charset="2"/>
              </a:rPr>
              <a:t>, </a:t>
            </a:r>
            <a:r>
              <a:rPr lang="en-US" sz="1800" i="1">
                <a:solidFill>
                  <a:srgbClr val="062216"/>
                </a:solidFill>
              </a:rPr>
              <a:t>D</a:t>
            </a:r>
            <a:r>
              <a:rPr lang="en-US" sz="1800" baseline="30000">
                <a:solidFill>
                  <a:srgbClr val="062216"/>
                </a:solidFill>
              </a:rPr>
              <a:t>0</a:t>
            </a:r>
            <a:r>
              <a:rPr lang="en-US" sz="1800">
                <a:solidFill>
                  <a:srgbClr val="062216"/>
                </a:solidFill>
                <a:sym typeface="Wingdings" charset="2"/>
              </a:rPr>
              <a:t> </a:t>
            </a:r>
            <a:r>
              <a:rPr lang="en-US" sz="1800">
                <a:solidFill>
                  <a:srgbClr val="062216"/>
                </a:solidFill>
                <a:latin typeface="Symbol" charset="2"/>
                <a:sym typeface="Wingdings" charset="2"/>
              </a:rPr>
              <a:t>g g</a:t>
            </a:r>
            <a:endParaRPr lang="en-US" sz="1800">
              <a:sym typeface="Wingdings" charset="2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800">
                <a:solidFill>
                  <a:srgbClr val="062216"/>
                </a:solidFill>
              </a:rPr>
              <a:t>How to use time-dependent decay correlations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000">
                <a:solidFill>
                  <a:srgbClr val="062216"/>
                </a:solidFill>
              </a:rPr>
              <a:t>Use of other thresholds (</a:t>
            </a:r>
            <a:r>
              <a:rPr lang="en-US" sz="2000" i="1">
                <a:solidFill>
                  <a:schemeClr val="hlink"/>
                </a:solidFill>
              </a:rPr>
              <a:t>D</a:t>
            </a:r>
            <a:r>
              <a:rPr lang="en-US" sz="2000" i="1" baseline="-25000">
                <a:solidFill>
                  <a:schemeClr val="hlink"/>
                </a:solidFill>
              </a:rPr>
              <a:t>s</a:t>
            </a:r>
            <a:r>
              <a:rPr lang="en-US" sz="2000" i="1">
                <a:solidFill>
                  <a:schemeClr val="hlink"/>
                </a:solidFill>
              </a:rPr>
              <a:t>, </a:t>
            </a:r>
            <a:r>
              <a:rPr lang="en-US" sz="2000" i="1">
                <a:solidFill>
                  <a:schemeClr val="hlink"/>
                </a:solidFill>
                <a:latin typeface="Symbol" charset="2"/>
                <a:sym typeface="Symbol" charset="2"/>
              </a:rPr>
              <a:t></a:t>
            </a:r>
            <a:r>
              <a:rPr lang="en-US" sz="2000" i="1" baseline="-25000">
                <a:solidFill>
                  <a:schemeClr val="hlink"/>
                </a:solidFill>
                <a:sym typeface="Symbol" charset="2"/>
              </a:rPr>
              <a:t>c </a:t>
            </a:r>
            <a:r>
              <a:rPr lang="en-US" sz="2000">
                <a:solidFill>
                  <a:schemeClr val="hlink"/>
                </a:solidFill>
              </a:rPr>
              <a:t>?</a:t>
            </a:r>
            <a:r>
              <a:rPr lang="en-US" sz="2000">
                <a:solidFill>
                  <a:srgbClr val="062216"/>
                </a:solidFill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716713" y="3382963"/>
            <a:ext cx="1349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22838" y="1322388"/>
            <a:ext cx="1958975" cy="346075"/>
            <a:chOff x="3101" y="1004"/>
            <a:chExt cx="1234" cy="218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613" y="1004"/>
              <a:ext cx="722" cy="21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Rolf’s talk</a:t>
              </a: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>
              <a:off x="3101" y="1144"/>
              <a:ext cx="37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02350" y="4686300"/>
            <a:ext cx="2311400" cy="835025"/>
            <a:chOff x="3709" y="3294"/>
            <a:chExt cx="1456" cy="526"/>
          </a:xfrm>
        </p:grpSpPr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157" y="3294"/>
              <a:ext cx="1008" cy="526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Mike, Gianluca,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Adrian,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Fernando talks</a:t>
              </a:r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3709" y="3636"/>
              <a:ext cx="37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33925" y="5651500"/>
            <a:ext cx="1882775" cy="590550"/>
            <a:chOff x="2847" y="3848"/>
            <a:chExt cx="1186" cy="372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291" y="3848"/>
              <a:ext cx="742" cy="37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Elaborate </a:t>
              </a:r>
            </a:p>
            <a:p>
              <a:r>
                <a:rPr lang="en-US" sz="1600">
                  <a:solidFill>
                    <a:srgbClr val="000066"/>
                  </a:solidFill>
                  <a:latin typeface="Comic Sans MS" charset="0"/>
                </a:rPr>
                <a:t>in thistalk</a:t>
              </a: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 flipV="1">
              <a:off x="2847" y="3929"/>
              <a:ext cx="37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3556000" y="4035425"/>
            <a:ext cx="1603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3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Brian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325"/>
              </a:spcBef>
            </a:pPr>
            <a:endParaRPr lang="en-US" sz="2800" dirty="0"/>
          </a:p>
          <a:p>
            <a:pPr>
              <a:spcBef>
                <a:spcPts val="325"/>
              </a:spcBef>
            </a:pPr>
            <a:r>
              <a:rPr lang="en-US" sz="2800" dirty="0"/>
              <a:t>Various physics items added since the WP</a:t>
            </a:r>
          </a:p>
          <a:p>
            <a:pPr lvl="1">
              <a:spcBef>
                <a:spcPts val="325"/>
              </a:spcBef>
            </a:pP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-&gt; invisible , </a:t>
            </a:r>
            <a:r>
              <a:rPr lang="en-US" dirty="0" err="1">
                <a:solidFill>
                  <a:srgbClr val="C00000"/>
                </a:solidFill>
                <a:latin typeface="Symbol" charset="2"/>
              </a:rPr>
              <a:t>g</a:t>
            </a:r>
            <a:r>
              <a:rPr lang="en-US" dirty="0">
                <a:solidFill>
                  <a:srgbClr val="C00000"/>
                </a:solidFill>
              </a:rPr>
              <a:t> + invisible, “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i="1" baseline="30000" dirty="0">
                <a:solidFill>
                  <a:srgbClr val="C00000"/>
                </a:solidFill>
              </a:rPr>
              <a:t>0 </a:t>
            </a:r>
            <a:r>
              <a:rPr lang="en-US" dirty="0">
                <a:solidFill>
                  <a:srgbClr val="C00000"/>
                </a:solidFill>
              </a:rPr>
              <a:t>” + invisible at BOTH Y(4S) and threshold.</a:t>
            </a:r>
          </a:p>
          <a:p>
            <a:pPr lvl="1">
              <a:spcBef>
                <a:spcPts val="325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ts val="325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ts val="325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ts val="325"/>
              </a:spcBef>
            </a:pPr>
            <a:r>
              <a:rPr lang="en-US" dirty="0">
                <a:solidFill>
                  <a:srgbClr val="C00000"/>
                </a:solidFill>
              </a:rPr>
              <a:t>T-correlations in D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-&gt; 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>
                <a:solidFill>
                  <a:srgbClr val="C00000"/>
                </a:solidFill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 err="1">
                <a:solidFill>
                  <a:srgbClr val="C00000"/>
                </a:solidFill>
              </a:rPr>
              <a:t>-</a:t>
            </a:r>
            <a:r>
              <a:rPr lang="en-US" i="1" dirty="0" err="1">
                <a:solidFill>
                  <a:srgbClr val="C00000"/>
                </a:solidFill>
              </a:rPr>
              <a:t>h</a:t>
            </a:r>
            <a:r>
              <a:rPr lang="en-US" i="1" baseline="30000" dirty="0" err="1">
                <a:solidFill>
                  <a:srgbClr val="C00000"/>
                </a:solidFill>
              </a:rPr>
              <a:t>+</a:t>
            </a:r>
            <a:r>
              <a:rPr lang="en-US" i="1" dirty="0" err="1">
                <a:solidFill>
                  <a:srgbClr val="C00000"/>
                </a:solidFill>
              </a:rPr>
              <a:t>h</a:t>
            </a:r>
            <a:r>
              <a:rPr lang="en-US" i="1" baseline="30000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and D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-&gt; 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 err="1">
                <a:solidFill>
                  <a:srgbClr val="C00000"/>
                </a:solidFill>
              </a:rPr>
              <a:t>+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 err="1">
                <a:solidFill>
                  <a:srgbClr val="C00000"/>
                </a:solidFill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 err="1">
                <a:solidFill>
                  <a:srgbClr val="C00000"/>
                </a:solidFill>
              </a:rPr>
              <a:t>+</a:t>
            </a:r>
            <a:r>
              <a:rPr lang="en-US" sz="2400" dirty="0" err="1">
                <a:solidFill>
                  <a:srgbClr val="C00000"/>
                </a:solidFill>
                <a:latin typeface="Mistral" charset="0"/>
              </a:rPr>
              <a:t>l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  <a:p>
            <a:pPr lvl="2">
              <a:spcBef>
                <a:spcPts val="325"/>
              </a:spcBef>
            </a:pPr>
            <a:r>
              <a:rPr lang="en-US" dirty="0">
                <a:solidFill>
                  <a:srgbClr val="006600"/>
                </a:solidFill>
              </a:rPr>
              <a:t>IFF we ever find any such events, of course !!</a:t>
            </a:r>
          </a:p>
          <a:p>
            <a:pPr lvl="1">
              <a:spcBef>
                <a:spcPts val="325"/>
              </a:spcBef>
            </a:pPr>
            <a:r>
              <a:rPr lang="en-US" dirty="0"/>
              <a:t>CPT Violation</a:t>
            </a:r>
          </a:p>
          <a:p>
            <a:pPr lvl="1">
              <a:spcBef>
                <a:spcPts val="325"/>
              </a:spcBef>
            </a:pPr>
            <a:r>
              <a:rPr lang="en-US" dirty="0"/>
              <a:t>Charm baryons</a:t>
            </a:r>
          </a:p>
          <a:p>
            <a:pPr lvl="1">
              <a:spcBef>
                <a:spcPts val="325"/>
              </a:spcBef>
            </a:pPr>
            <a:r>
              <a:rPr lang="en-US" dirty="0"/>
              <a:t>Run at </a:t>
            </a:r>
            <a:r>
              <a:rPr lang="en-US" i="1" dirty="0"/>
              <a:t>D</a:t>
            </a:r>
            <a:r>
              <a:rPr lang="en-US" i="1" baseline="-25000" dirty="0"/>
              <a:t>s</a:t>
            </a:r>
            <a:r>
              <a:rPr lang="en-US" dirty="0"/>
              <a:t> threshold too – </a:t>
            </a:r>
            <a:r>
              <a:rPr lang="en-US" i="1" dirty="0" err="1">
                <a:solidFill>
                  <a:srgbClr val="062216"/>
                </a:solidFill>
              </a:rPr>
              <a:t>f(D</a:t>
            </a:r>
            <a:r>
              <a:rPr lang="en-US" i="1" baseline="-25000" dirty="0" err="1">
                <a:solidFill>
                  <a:srgbClr val="062216"/>
                </a:solidFill>
              </a:rPr>
              <a:t>s</a:t>
            </a:r>
            <a:r>
              <a:rPr lang="en-US" i="1" dirty="0">
                <a:solidFill>
                  <a:srgbClr val="062216"/>
                </a:solidFill>
              </a:rPr>
              <a:t>)</a:t>
            </a:r>
            <a:r>
              <a:rPr lang="en-US" dirty="0"/>
              <a:t> and semi-leptonic decays (</a:t>
            </a:r>
            <a:r>
              <a:rPr lang="en-US" dirty="0" err="1">
                <a:solidFill>
                  <a:srgbClr val="062216"/>
                </a:solidFill>
              </a:rPr>
              <a:t>V</a:t>
            </a:r>
            <a:r>
              <a:rPr lang="en-US" baseline="-25000" dirty="0" err="1">
                <a:solidFill>
                  <a:srgbClr val="062216"/>
                </a:solidFill>
              </a:rPr>
              <a:t>cs</a:t>
            </a:r>
            <a:r>
              <a:rPr lang="en-US" dirty="0"/>
              <a:t>)</a:t>
            </a:r>
          </a:p>
          <a:p>
            <a:pPr lvl="1">
              <a:spcBef>
                <a:spcPts val="325"/>
              </a:spcBef>
            </a:pPr>
            <a:r>
              <a:rPr lang="en-US" dirty="0"/>
              <a:t>Time-dependent quantum correlated decay studies</a:t>
            </a:r>
          </a:p>
          <a:p>
            <a:pPr lvl="2">
              <a:spcBef>
                <a:spcPts val="325"/>
              </a:spcBef>
            </a:pPr>
            <a:r>
              <a:rPr lang="en-US" dirty="0"/>
              <a:t>Various double-tagged combinations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4645025" y="3043238"/>
            <a:ext cx="420688" cy="635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298950" y="3125788"/>
            <a:ext cx="346075" cy="127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4452938" y="3043238"/>
            <a:ext cx="322262" cy="223837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382838" y="2717800"/>
            <a:ext cx="3978275" cy="1047750"/>
            <a:chOff x="1501" y="1712"/>
            <a:chExt cx="2506" cy="660"/>
          </a:xfrm>
        </p:grpSpPr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512" y="1885"/>
              <a:ext cx="67" cy="1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rot="21081714" flipH="1">
              <a:off x="2073" y="2112"/>
              <a:ext cx="629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rot="21081714" flipH="1">
              <a:off x="2091" y="2124"/>
              <a:ext cx="579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rot="21081714" flipH="1">
              <a:off x="1975" y="2124"/>
              <a:ext cx="726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 rot="-496360">
              <a:off x="2333" y="1712"/>
              <a:ext cx="1674" cy="391"/>
              <a:chOff x="1305" y="1733"/>
              <a:chExt cx="3020" cy="513"/>
            </a:xfrm>
          </p:grpSpPr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>
                <a:off x="1535" y="1849"/>
                <a:ext cx="1261" cy="142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>
                <a:off x="2789" y="1990"/>
                <a:ext cx="1261" cy="9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6" name="Text Box 22"/>
              <p:cNvSpPr txBox="1">
                <a:spLocks noChangeArrowheads="1"/>
              </p:cNvSpPr>
              <p:nvPr/>
            </p:nvSpPr>
            <p:spPr bwMode="auto">
              <a:xfrm>
                <a:off x="1305" y="1733"/>
                <a:ext cx="36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/>
                  <a:t>K</a:t>
                </a:r>
              </a:p>
            </p:txBody>
          </p:sp>
          <p:sp>
            <p:nvSpPr>
              <p:cNvPr id="16408" name="Text Box 24"/>
              <p:cNvSpPr txBox="1">
                <a:spLocks noChangeArrowheads="1"/>
              </p:cNvSpPr>
              <p:nvPr/>
            </p:nvSpPr>
            <p:spPr bwMode="auto">
              <a:xfrm>
                <a:off x="3974" y="1943"/>
                <a:ext cx="351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>
                    <a:latin typeface="Symbol" charset="2"/>
                    <a:sym typeface="Symbol" charset="2"/>
                  </a:rPr>
                  <a:t></a:t>
                </a:r>
              </a:p>
            </p:txBody>
          </p:sp>
        </p:grpSp>
        <p:sp>
          <p:nvSpPr>
            <p:cNvPr id="16410" name="AutoShape 26"/>
            <p:cNvSpPr>
              <a:spLocks/>
            </p:cNvSpPr>
            <p:nvPr/>
          </p:nvSpPr>
          <p:spPr bwMode="auto">
            <a:xfrm>
              <a:off x="1933" y="2147"/>
              <a:ext cx="97" cy="225"/>
            </a:xfrm>
            <a:prstGeom prst="leftBrace">
              <a:avLst>
                <a:gd name="adj1" fmla="val 19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1501" y="2172"/>
              <a:ext cx="4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0"/>
                <a:t>D</a:t>
              </a:r>
              <a:r>
                <a:rPr lang="en-US" sz="1400" i="0" baseline="30000"/>
                <a:t>0</a:t>
              </a:r>
              <a:r>
                <a:rPr lang="en-US" sz="1400" i="0"/>
                <a:t> tag</a:t>
              </a:r>
            </a:p>
          </p:txBody>
        </p:sp>
      </p:grp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2557463" y="2868613"/>
            <a:ext cx="139223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2555875" y="3351213"/>
            <a:ext cx="13922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5278438" y="2892425"/>
            <a:ext cx="139223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5287963" y="3340100"/>
            <a:ext cx="1392237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803275" y="3170238"/>
            <a:ext cx="1157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Beam pipe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202488" y="2908300"/>
            <a:ext cx="127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</a:t>
            </a:r>
            <a:r>
              <a:rPr lang="en-US" sz="1400" baseline="30000"/>
              <a:t>0</a:t>
            </a:r>
            <a:r>
              <a:rPr lang="en-US" sz="1400"/>
              <a:t> </a:t>
            </a:r>
            <a:r>
              <a:rPr lang="en-US" sz="1400">
                <a:sym typeface="Wingdings" charset="2"/>
              </a:rPr>
              <a:t> invisible</a:t>
            </a:r>
          </a:p>
          <a:p>
            <a:r>
              <a:rPr lang="en-US" sz="1400">
                <a:sym typeface="Wingdings" charset="2"/>
              </a:rPr>
              <a:t>Background</a:t>
            </a:r>
            <a:endParaRPr lang="en-US" sz="1400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2054225" y="2992438"/>
            <a:ext cx="503238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23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Brian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9" name="Picture 8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790815" y="-316683"/>
            <a:ext cx="3809999" cy="5391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37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Marcin</a:t>
            </a:r>
            <a:endParaRPr lang="en-GB" dirty="0"/>
          </a:p>
        </p:txBody>
      </p:sp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6200000">
            <a:off x="4288921" y="2002919"/>
            <a:ext cx="4020560" cy="568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970142" y="-1444264"/>
            <a:ext cx="6958201" cy="9846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16273">
            <a:off x="3845705" y="3533218"/>
            <a:ext cx="67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62399" y="39454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9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Mike</a:t>
            </a:r>
            <a:endParaRPr lang="en-GB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1164087" y="5638800"/>
            <a:ext cx="684969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directly measure polarisation of the beams AT the IP, so don't have to rely on the Compton </a:t>
            </a:r>
            <a:r>
              <a:rPr lang="en-GB" dirty="0" err="1" smtClean="0"/>
              <a:t>polarimeter</a:t>
            </a:r>
            <a:r>
              <a:rPr lang="en-GB" dirty="0" smtClean="0"/>
              <a:t> and extrapolating the measured polarisation at some source point to the IP.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tools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2171997"/>
            <a:ext cx="8229600" cy="3633267"/>
          </a:xfrm>
        </p:spPr>
        <p:txBody>
          <a:bodyPr>
            <a:normAutofit/>
          </a:bodyPr>
          <a:lstStyle/>
          <a:p>
            <a:r>
              <a:rPr lang="en-US" dirty="0" smtClean="0"/>
              <a:t>detector response simulation in </a:t>
            </a:r>
            <a:r>
              <a:rPr lang="en-US" dirty="0" err="1" smtClean="0"/>
              <a:t>FastSim</a:t>
            </a:r>
            <a:r>
              <a:rPr lang="en-US" dirty="0" smtClean="0"/>
              <a:t> (SVT, DCH, DIRC, EMC, IFR)</a:t>
            </a:r>
          </a:p>
          <a:p>
            <a:r>
              <a:rPr lang="en-US" dirty="0" smtClean="0"/>
              <a:t>PID selectors</a:t>
            </a:r>
          </a:p>
          <a:p>
            <a:r>
              <a:rPr lang="en-US" dirty="0" smtClean="0"/>
              <a:t>simulation of background</a:t>
            </a:r>
          </a:p>
          <a:p>
            <a:r>
              <a:rPr lang="en-US" dirty="0" smtClean="0"/>
              <a:t>physics analysis tools (tagging, </a:t>
            </a:r>
            <a:r>
              <a:rPr lang="en-US" dirty="0" err="1" smtClean="0"/>
              <a:t>vertexing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development of ‘skims’ for physics studies</a:t>
            </a:r>
          </a:p>
          <a:p>
            <a:r>
              <a:rPr lang="en-US" dirty="0" smtClean="0"/>
              <a:t>documentation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412776"/>
            <a:ext cx="5880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Many opportunities to contribute: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5949280"/>
            <a:ext cx="469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more information contact </a:t>
            </a:r>
            <a:r>
              <a:rPr lang="en-US" sz="2000" dirty="0" err="1" smtClean="0">
                <a:solidFill>
                  <a:srgbClr val="FF0000"/>
                </a:solidFill>
              </a:rPr>
              <a:t>Matteo</a:t>
            </a:r>
            <a:r>
              <a:rPr lang="en-US" sz="2000" dirty="0" smtClean="0">
                <a:solidFill>
                  <a:srgbClr val="FF0000"/>
                </a:solidFill>
              </a:rPr>
              <a:t> Rama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1169</Words>
  <Application>Microsoft Macintosh PowerPoint</Application>
  <PresentationFormat>On-screen Show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SuperB Physics Closeout  </vt:lpstr>
      <vt:lpstr>Changes since Elba</vt:lpstr>
      <vt:lpstr>Very active meeting</vt:lpstr>
      <vt:lpstr>Slide 4</vt:lpstr>
      <vt:lpstr>WP – Known Short Falls (Need to be done)</vt:lpstr>
      <vt:lpstr>Other Studies</vt:lpstr>
      <vt:lpstr>Slide 7</vt:lpstr>
      <vt:lpstr>Slide 8</vt:lpstr>
      <vt:lpstr>Physics tools</vt:lpstr>
      <vt:lpstr>Tools Documentation</vt:lpstr>
      <vt:lpstr>Request for BaBar internal documentation</vt:lpstr>
      <vt:lpstr>Regular (bi-weekly) physics meetings</vt:lpstr>
      <vt:lpstr>December workshop: 11th &amp; 12th December, LNF</vt:lpstr>
      <vt:lpstr>Interim updates</vt:lpstr>
      <vt:lpstr>TDR Contributions</vt:lpstr>
    </vt:vector>
  </TitlesOfParts>
  <Manager/>
  <Company>QMUL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Physics Programme See F. Forti's presentation for the project status</dc:title>
  <dc:subject/>
  <dc:creator>Adrian Bevan</dc:creator>
  <cp:keywords/>
  <dc:description/>
  <cp:lastModifiedBy>Adrian Bevan</cp:lastModifiedBy>
  <cp:revision>93</cp:revision>
  <cp:lastPrinted>2011-05-16T08:46:24Z</cp:lastPrinted>
  <dcterms:created xsi:type="dcterms:W3CDTF">2011-09-15T10:21:04Z</dcterms:created>
  <dcterms:modified xsi:type="dcterms:W3CDTF">2011-09-15T10:23:44Z</dcterms:modified>
  <cp:category/>
</cp:coreProperties>
</file>