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rels" ContentType="application/vnd.openxmlformats-package.relationships+xml"/>
  <Default Extension="gif" ContentType="image/gif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6" r:id="rId2"/>
    <p:sldId id="327" r:id="rId3"/>
    <p:sldId id="321" r:id="rId4"/>
    <p:sldId id="318" r:id="rId5"/>
    <p:sldId id="329" r:id="rId6"/>
    <p:sldId id="330" r:id="rId7"/>
    <p:sldId id="331" r:id="rId8"/>
    <p:sldId id="332" r:id="rId9"/>
    <p:sldId id="333" r:id="rId10"/>
    <p:sldId id="336" r:id="rId11"/>
    <p:sldId id="335" r:id="rId12"/>
    <p:sldId id="334" r:id="rId13"/>
    <p:sldId id="324" r:id="rId14"/>
    <p:sldId id="338" r:id="rId15"/>
    <p:sldId id="337" r:id="rId16"/>
    <p:sldId id="339" r:id="rId17"/>
    <p:sldId id="340" r:id="rId18"/>
    <p:sldId id="326" r:id="rId19"/>
    <p:sldId id="341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0FF00"/>
    <a:srgbClr val="FFF78A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626" autoAdjust="0"/>
    <p:restoredTop sz="94660"/>
  </p:normalViewPr>
  <p:slideViewPr>
    <p:cSldViewPr snapToGrid="0" snapToObjects="1">
      <p:cViewPr varScale="1">
        <p:scale>
          <a:sx n="93" d="100"/>
          <a:sy n="93" d="100"/>
        </p:scale>
        <p:origin x="-139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notesMaster" Target="notesMasters/notesMaster1.xml"/><Relationship Id="rId22" Type="http://schemas.openxmlformats.org/officeDocument/2006/relationships/handoutMaster" Target="handoutMasters/handoutMaster1.xml"/><Relationship Id="rId23" Type="http://schemas.openxmlformats.org/officeDocument/2006/relationships/printerSettings" Target="printerSettings/printerSettings1.bin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20EF3C-B360-0640-B89D-5DE4AC0C2D58}" type="datetimeFigureOut">
              <a:rPr lang="en-US" smtClean="0"/>
              <a:pPr/>
              <a:t>9/12/11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7C8B60-5F43-354C-83EE-B63B5DDA82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95727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212076-41CD-4B43-A9F8-7FBE0947E5D7}" type="datetimeFigureOut">
              <a:rPr lang="en-US" smtClean="0"/>
              <a:pPr/>
              <a:t>9/12/11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EFFCDA-08E7-C549-A665-8A53CF7DD1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81414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13 September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Lab activities @ LNF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234CA-72BC-504F-BEA7-D741BF12CF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13 September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Lab activities @ LNF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234CA-72BC-504F-BEA7-D741BF12CF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13 September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Lab activities @ LNF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234CA-72BC-504F-BEA7-D741BF12CF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13 September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Lab activities @ LNF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234CA-72BC-504F-BEA7-D741BF12CF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13 September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Lab activities @ LNF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234CA-72BC-504F-BEA7-D741BF12CF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13 September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Lab activities @ LNF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234CA-72BC-504F-BEA7-D741BF12CF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13 September 2011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Lab activities @ LNF 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234CA-72BC-504F-BEA7-D741BF12CF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13 September 2011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Lab activities @ LNF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234CA-72BC-504F-BEA7-D741BF12CF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13 September 2011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Lab activities @ LNF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234CA-72BC-504F-BEA7-D741BF12CF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13 September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Lab activities @ LNF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234CA-72BC-504F-BEA7-D741BF12CF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13 September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Lab activities @ LNF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234CA-72BC-504F-BEA7-D741BF12CF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8229600" cy="728662"/>
          </a:xfrm>
          <a:prstGeom prst="rect">
            <a:avLst/>
          </a:prstGeom>
          <a:effectLst>
            <a:reflection blurRad="6350" stA="52000" endA="300" endPos="35000" dir="5400000" sy="-100000" algn="bl" rotWithShape="0"/>
          </a:effectLst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79500"/>
            <a:ext cx="8229600" cy="52768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198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13 September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198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Lab activities @ LNF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4198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D234CA-72BC-504F-BEA7-D741BF12CF8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b="1" i="1" kern="1200">
          <a:solidFill>
            <a:srgbClr val="C0504D"/>
          </a:solidFill>
          <a:effectLst>
            <a:reflection stA="50000" endPos="54000" dist="12700" dir="5400000" sy="-100000" algn="bl" rotWithShape="0"/>
          </a:effectLst>
          <a:latin typeface="+mj-lt"/>
          <a:ea typeface="+mj-ea"/>
          <a:cs typeface="+mj-cs"/>
        </a:defRPr>
      </a:lvl1pPr>
    </p:titleStyle>
    <p:bodyStyle>
      <a:lvl1pPr marL="266700" indent="-266700" algn="l" defTabSz="457200" rtl="0" eaLnBrk="1" latinLnBrk="0" hangingPunct="1">
        <a:spcBef>
          <a:spcPct val="20000"/>
        </a:spcBef>
        <a:buClr>
          <a:srgbClr val="FF0000"/>
        </a:buClr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444500" indent="-266700" algn="l" defTabSz="457200" rtl="0" eaLnBrk="1" latinLnBrk="0" hangingPunct="1">
        <a:spcBef>
          <a:spcPct val="20000"/>
        </a:spcBef>
        <a:buClr>
          <a:srgbClr val="3366FF"/>
        </a:buClr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622300" indent="-266700" algn="l" defTabSz="457200" rtl="0" eaLnBrk="1" latinLnBrk="0" hangingPunct="1">
        <a:spcBef>
          <a:spcPct val="20000"/>
        </a:spcBef>
        <a:buClr>
          <a:srgbClr val="FFFF00"/>
        </a:buClr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812800" indent="-279400" algn="l" defTabSz="457200" rtl="0" eaLnBrk="1" latinLnBrk="0" hangingPunct="1">
        <a:spcBef>
          <a:spcPct val="20000"/>
        </a:spcBef>
        <a:buClr>
          <a:srgbClr val="FF6600"/>
        </a:buClr>
        <a:buFont typeface="Arial"/>
        <a:buChar char="–"/>
        <a:tabLst>
          <a:tab pos="901700" algn="l"/>
        </a:tabLst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12900" indent="-355600" algn="l" defTabSz="457200" rtl="0" eaLnBrk="1" latinLnBrk="0" hangingPunct="1">
        <a:spcBef>
          <a:spcPct val="20000"/>
        </a:spcBef>
        <a:buClr>
          <a:srgbClr val="008000"/>
        </a:buClr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gif"/><Relationship Id="rId3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3" Type="http://schemas.openxmlformats.org/officeDocument/2006/relationships/image" Target="../media/image13.gi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3" Type="http://schemas.openxmlformats.org/officeDocument/2006/relationships/image" Target="../media/image14.gi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gi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3" Type="http://schemas.openxmlformats.org/officeDocument/2006/relationships/image" Target="../media/image16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3" Type="http://schemas.openxmlformats.org/officeDocument/2006/relationships/image" Target="../media/image17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19.gi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8.gi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3" Type="http://schemas.openxmlformats.org/officeDocument/2006/relationships/image" Target="../media/image20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3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3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3" Type="http://schemas.openxmlformats.org/officeDocument/2006/relationships/image" Target="../media/image9.gi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3" Type="http://schemas.openxmlformats.org/officeDocument/2006/relationships/image" Target="../media/image10.gi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3" Type="http://schemas.openxmlformats.org/officeDocument/2006/relationships/image" Target="../media/image11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0559" y="724408"/>
            <a:ext cx="8593957" cy="3516312"/>
          </a:xfrm>
        </p:spPr>
        <p:txBody>
          <a:bodyPr>
            <a:noAutofit/>
          </a:bodyPr>
          <a:lstStyle/>
          <a:p>
            <a:r>
              <a:rPr lang="en-US" sz="6600" dirty="0">
                <a:solidFill>
                  <a:srgbClr val="000000"/>
                </a:solidFill>
                <a:effectLst>
                  <a:reflection blurRad="6350" stA="60000" endA="900" endPos="58000" dir="5400000" sy="-100000" algn="bl" rotWithShape="0"/>
                </a:effectLst>
              </a:rPr>
              <a:t>Update </a:t>
            </a:r>
            <a:r>
              <a:rPr lang="en-US" sz="6600" dirty="0" smtClean="0">
                <a:solidFill>
                  <a:srgbClr val="000000"/>
                </a:solidFill>
                <a:effectLst>
                  <a:reflection blurRad="6350" stA="60000" endA="900" endPos="58000" dir="5400000" sy="-100000" algn="bl" rotWithShape="0"/>
                </a:effectLst>
              </a:rPr>
              <a:t>on</a:t>
            </a:r>
            <a:br>
              <a:rPr lang="en-US" sz="6600" dirty="0" smtClean="0">
                <a:solidFill>
                  <a:srgbClr val="000000"/>
                </a:solidFill>
                <a:effectLst>
                  <a:reflection blurRad="6350" stA="60000" endA="900" endPos="58000" dir="5400000" sy="-100000" algn="bl" rotWithShape="0"/>
                </a:effectLst>
              </a:rPr>
            </a:br>
            <a:r>
              <a:rPr lang="en-US" sz="6600" dirty="0" smtClean="0">
                <a:solidFill>
                  <a:schemeClr val="accent2"/>
                </a:solidFill>
                <a:effectLst>
                  <a:reflection blurRad="6350" stA="60000" endA="900" endPos="58000" dir="5400000" sy="-100000" algn="bl" rotWithShape="0"/>
                </a:effectLst>
              </a:rPr>
              <a:t>Lab </a:t>
            </a:r>
            <a:r>
              <a:rPr lang="en-US" sz="6600" dirty="0">
                <a:solidFill>
                  <a:schemeClr val="accent2"/>
                </a:solidFill>
                <a:effectLst>
                  <a:reflection blurRad="6350" stA="60000" endA="900" endPos="58000" dir="5400000" sy="-100000" algn="bl" rotWithShape="0"/>
                </a:effectLst>
              </a:rPr>
              <a:t>activities @ LNF</a:t>
            </a:r>
            <a:endParaRPr lang="en-US" sz="4800" b="1" i="1" dirty="0">
              <a:solidFill>
                <a:schemeClr val="accent2"/>
              </a:solidFill>
              <a:effectLst>
                <a:reflection blurRad="6350" stA="60000" endA="900" endPos="58000" dir="5400000" sy="-100000" algn="bl" rotWithShape="0"/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24585" y="4360700"/>
            <a:ext cx="8253296" cy="17526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DCH–I Parallel session</a:t>
            </a:r>
          </a:p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SuperB Meeting – London, 13 September 2011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G. Finocchiaro - LNF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7" name="Picture 7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199" y="800739"/>
            <a:ext cx="5698163" cy="569816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8502160" cy="926998"/>
          </a:xfrm>
        </p:spPr>
        <p:txBody>
          <a:bodyPr>
            <a:noAutofit/>
          </a:bodyPr>
          <a:lstStyle/>
          <a:p>
            <a:pPr algn="l"/>
            <a:r>
              <a:rPr lang="en-US" dirty="0" smtClean="0"/>
              <a:t>The “cut variable”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13 September 2011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Lab activities @ LNF </a:t>
            </a: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234CA-72BC-504F-BEA7-D741BF12CF82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10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grpSp>
        <p:nvGrpSpPr>
          <p:cNvPr id="79" name="Group 78"/>
          <p:cNvGrpSpPr/>
          <p:nvPr/>
        </p:nvGrpSpPr>
        <p:grpSpPr>
          <a:xfrm>
            <a:off x="6550915" y="2258526"/>
            <a:ext cx="2249834" cy="3795891"/>
            <a:chOff x="6019800" y="155284"/>
            <a:chExt cx="2249834" cy="3795891"/>
          </a:xfrm>
        </p:grpSpPr>
        <p:grpSp>
          <p:nvGrpSpPr>
            <p:cNvPr id="76" name="Group 75"/>
            <p:cNvGrpSpPr/>
            <p:nvPr/>
          </p:nvGrpSpPr>
          <p:grpSpPr>
            <a:xfrm>
              <a:off x="6019800" y="524616"/>
              <a:ext cx="2249834" cy="3426559"/>
              <a:chOff x="5456400" y="2640915"/>
              <a:chExt cx="2249834" cy="3426559"/>
            </a:xfrm>
          </p:grpSpPr>
          <p:grpSp>
            <p:nvGrpSpPr>
              <p:cNvPr id="66" name="Group 65"/>
              <p:cNvGrpSpPr/>
              <p:nvPr/>
            </p:nvGrpSpPr>
            <p:grpSpPr>
              <a:xfrm>
                <a:off x="5456400" y="2640915"/>
                <a:ext cx="2249834" cy="3426559"/>
                <a:chOff x="4373640" y="662641"/>
                <a:chExt cx="3332594" cy="5404834"/>
              </a:xfrm>
            </p:grpSpPr>
            <p:pic>
              <p:nvPicPr>
                <p:cNvPr id="10" name="Picture 9"/>
                <p:cNvPicPr>
                  <a:picLocks noChangeAspect="1"/>
                </p:cNvPicPr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4373640" y="662641"/>
                  <a:ext cx="3332594" cy="5404834"/>
                </a:xfrm>
                <a:prstGeom prst="rect">
                  <a:avLst/>
                </a:prstGeom>
              </p:spPr>
            </p:pic>
            <p:grpSp>
              <p:nvGrpSpPr>
                <p:cNvPr id="65" name="Group 64"/>
                <p:cNvGrpSpPr/>
                <p:nvPr/>
              </p:nvGrpSpPr>
              <p:grpSpPr>
                <a:xfrm>
                  <a:off x="4914533" y="1183006"/>
                  <a:ext cx="2183287" cy="4390523"/>
                  <a:chOff x="4914533" y="1183006"/>
                  <a:chExt cx="2183287" cy="4390523"/>
                </a:xfrm>
              </p:grpSpPr>
              <p:cxnSp>
                <p:nvCxnSpPr>
                  <p:cNvPr id="12" name="Straight Connector 11"/>
                  <p:cNvCxnSpPr/>
                  <p:nvPr/>
                </p:nvCxnSpPr>
                <p:spPr>
                  <a:xfrm>
                    <a:off x="4914533" y="1193643"/>
                    <a:ext cx="218117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" name="Straight Connector 13"/>
                  <p:cNvCxnSpPr/>
                  <p:nvPr/>
                </p:nvCxnSpPr>
                <p:spPr>
                  <a:xfrm>
                    <a:off x="5185057" y="5566677"/>
                    <a:ext cx="164160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" name="Straight Connector 14"/>
                  <p:cNvCxnSpPr/>
                  <p:nvPr/>
                </p:nvCxnSpPr>
                <p:spPr>
                  <a:xfrm>
                    <a:off x="4914533" y="2298543"/>
                    <a:ext cx="218117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" name="Straight Connector 15"/>
                  <p:cNvCxnSpPr/>
                  <p:nvPr/>
                </p:nvCxnSpPr>
                <p:spPr>
                  <a:xfrm>
                    <a:off x="4914533" y="2838293"/>
                    <a:ext cx="218117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" name="Straight Connector 16"/>
                  <p:cNvCxnSpPr/>
                  <p:nvPr/>
                </p:nvCxnSpPr>
                <p:spPr>
                  <a:xfrm>
                    <a:off x="4914533" y="3378044"/>
                    <a:ext cx="218117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" name="Straight Connector 17"/>
                  <p:cNvCxnSpPr/>
                  <p:nvPr/>
                </p:nvCxnSpPr>
                <p:spPr>
                  <a:xfrm>
                    <a:off x="4914533" y="3932610"/>
                    <a:ext cx="218117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" name="Straight Connector 18"/>
                  <p:cNvCxnSpPr/>
                  <p:nvPr/>
                </p:nvCxnSpPr>
                <p:spPr>
                  <a:xfrm>
                    <a:off x="4914533" y="4482944"/>
                    <a:ext cx="218117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" name="Straight Connector 19"/>
                  <p:cNvCxnSpPr/>
                  <p:nvPr/>
                </p:nvCxnSpPr>
                <p:spPr>
                  <a:xfrm>
                    <a:off x="4914533" y="5016343"/>
                    <a:ext cx="218117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" name="Straight Connector 20"/>
                  <p:cNvCxnSpPr/>
                  <p:nvPr/>
                </p:nvCxnSpPr>
                <p:spPr>
                  <a:xfrm>
                    <a:off x="4916650" y="1743319"/>
                    <a:ext cx="218117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2" name="Straight Connector 21"/>
                  <p:cNvCxnSpPr/>
                  <p:nvPr/>
                </p:nvCxnSpPr>
                <p:spPr>
                  <a:xfrm flipV="1">
                    <a:off x="5192319" y="5016343"/>
                    <a:ext cx="0" cy="557186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4" name="Straight Connector 23"/>
                  <p:cNvCxnSpPr/>
                  <p:nvPr/>
                </p:nvCxnSpPr>
                <p:spPr>
                  <a:xfrm flipV="1">
                    <a:off x="5734186" y="5016343"/>
                    <a:ext cx="0" cy="557186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5" name="Straight Connector 24"/>
                  <p:cNvCxnSpPr/>
                  <p:nvPr/>
                </p:nvCxnSpPr>
                <p:spPr>
                  <a:xfrm flipV="1">
                    <a:off x="6284519" y="5016343"/>
                    <a:ext cx="0" cy="557186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6" name="Straight Connector 25"/>
                  <p:cNvCxnSpPr/>
                  <p:nvPr/>
                </p:nvCxnSpPr>
                <p:spPr>
                  <a:xfrm flipV="1">
                    <a:off x="6830619" y="5009491"/>
                    <a:ext cx="0" cy="557186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7" name="Straight Connector 26"/>
                  <p:cNvCxnSpPr/>
                  <p:nvPr/>
                </p:nvCxnSpPr>
                <p:spPr>
                  <a:xfrm flipV="1">
                    <a:off x="5194571" y="3932610"/>
                    <a:ext cx="0" cy="557186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8" name="Straight Connector 27"/>
                  <p:cNvCxnSpPr/>
                  <p:nvPr/>
                </p:nvCxnSpPr>
                <p:spPr>
                  <a:xfrm flipV="1">
                    <a:off x="5736438" y="3932610"/>
                    <a:ext cx="0" cy="557186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9" name="Straight Connector 28"/>
                  <p:cNvCxnSpPr/>
                  <p:nvPr/>
                </p:nvCxnSpPr>
                <p:spPr>
                  <a:xfrm flipV="1">
                    <a:off x="6286771" y="3932610"/>
                    <a:ext cx="0" cy="557186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0" name="Straight Connector 29"/>
                  <p:cNvCxnSpPr/>
                  <p:nvPr/>
                </p:nvCxnSpPr>
                <p:spPr>
                  <a:xfrm flipV="1">
                    <a:off x="6832871" y="3925758"/>
                    <a:ext cx="0" cy="557186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1" name="Straight Connector 30"/>
                  <p:cNvCxnSpPr/>
                  <p:nvPr/>
                </p:nvCxnSpPr>
                <p:spPr>
                  <a:xfrm flipV="1">
                    <a:off x="5190338" y="2840414"/>
                    <a:ext cx="0" cy="557186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2" name="Straight Connector 31"/>
                  <p:cNvCxnSpPr/>
                  <p:nvPr/>
                </p:nvCxnSpPr>
                <p:spPr>
                  <a:xfrm flipV="1">
                    <a:off x="5732205" y="2840414"/>
                    <a:ext cx="0" cy="557186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3" name="Straight Connector 32"/>
                  <p:cNvCxnSpPr/>
                  <p:nvPr/>
                </p:nvCxnSpPr>
                <p:spPr>
                  <a:xfrm flipV="1">
                    <a:off x="6282538" y="2840414"/>
                    <a:ext cx="0" cy="557186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4" name="Straight Connector 33"/>
                  <p:cNvCxnSpPr/>
                  <p:nvPr/>
                </p:nvCxnSpPr>
                <p:spPr>
                  <a:xfrm flipV="1">
                    <a:off x="6828638" y="2833562"/>
                    <a:ext cx="0" cy="557186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5" name="Straight Connector 34"/>
                  <p:cNvCxnSpPr/>
                  <p:nvPr/>
                </p:nvCxnSpPr>
                <p:spPr>
                  <a:xfrm flipV="1">
                    <a:off x="5188357" y="1746093"/>
                    <a:ext cx="0" cy="557186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6" name="Straight Connector 35"/>
                  <p:cNvCxnSpPr/>
                  <p:nvPr/>
                </p:nvCxnSpPr>
                <p:spPr>
                  <a:xfrm flipV="1">
                    <a:off x="5730224" y="1746093"/>
                    <a:ext cx="0" cy="557186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7" name="Straight Connector 36"/>
                  <p:cNvCxnSpPr/>
                  <p:nvPr/>
                </p:nvCxnSpPr>
                <p:spPr>
                  <a:xfrm flipV="1">
                    <a:off x="6280557" y="1746093"/>
                    <a:ext cx="0" cy="557186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8" name="Straight Connector 37"/>
                  <p:cNvCxnSpPr/>
                  <p:nvPr/>
                </p:nvCxnSpPr>
                <p:spPr>
                  <a:xfrm flipV="1">
                    <a:off x="6826657" y="1739241"/>
                    <a:ext cx="0" cy="557186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46" name="Group 45"/>
                  <p:cNvGrpSpPr/>
                  <p:nvPr/>
                </p:nvGrpSpPr>
                <p:grpSpPr>
                  <a:xfrm>
                    <a:off x="4925252" y="4474947"/>
                    <a:ext cx="2164101" cy="550417"/>
                    <a:chOff x="4925252" y="4474947"/>
                    <a:chExt cx="2164101" cy="550417"/>
                  </a:xfrm>
                </p:grpSpPr>
                <p:cxnSp>
                  <p:nvCxnSpPr>
                    <p:cNvPr id="39" name="Straight Connector 38"/>
                    <p:cNvCxnSpPr/>
                    <p:nvPr/>
                  </p:nvCxnSpPr>
                  <p:spPr>
                    <a:xfrm flipV="1">
                      <a:off x="4925252" y="4474947"/>
                      <a:ext cx="0" cy="550417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0" name="Straight Connector 39"/>
                    <p:cNvCxnSpPr/>
                    <p:nvPr/>
                  </p:nvCxnSpPr>
                  <p:spPr>
                    <a:xfrm flipV="1">
                      <a:off x="5467119" y="4474947"/>
                      <a:ext cx="0" cy="550417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1" name="Straight Connector 40"/>
                    <p:cNvCxnSpPr/>
                    <p:nvPr/>
                  </p:nvCxnSpPr>
                  <p:spPr>
                    <a:xfrm flipV="1">
                      <a:off x="6017452" y="4474947"/>
                      <a:ext cx="0" cy="550417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2" name="Straight Connector 41"/>
                    <p:cNvCxnSpPr/>
                    <p:nvPr/>
                  </p:nvCxnSpPr>
                  <p:spPr>
                    <a:xfrm flipV="1">
                      <a:off x="6563552" y="4482943"/>
                      <a:ext cx="0" cy="535654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5" name="Straight Connector 44"/>
                    <p:cNvCxnSpPr/>
                    <p:nvPr/>
                  </p:nvCxnSpPr>
                  <p:spPr>
                    <a:xfrm flipV="1">
                      <a:off x="7089353" y="4483446"/>
                      <a:ext cx="0" cy="535654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47" name="Group 46"/>
                  <p:cNvGrpSpPr/>
                  <p:nvPr/>
                </p:nvGrpSpPr>
                <p:grpSpPr>
                  <a:xfrm>
                    <a:off x="4919526" y="3380674"/>
                    <a:ext cx="2164101" cy="550417"/>
                    <a:chOff x="4925252" y="4474947"/>
                    <a:chExt cx="2164101" cy="550417"/>
                  </a:xfrm>
                </p:grpSpPr>
                <p:cxnSp>
                  <p:nvCxnSpPr>
                    <p:cNvPr id="48" name="Straight Connector 47"/>
                    <p:cNvCxnSpPr/>
                    <p:nvPr/>
                  </p:nvCxnSpPr>
                  <p:spPr>
                    <a:xfrm flipV="1">
                      <a:off x="4925252" y="4474947"/>
                      <a:ext cx="0" cy="550417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9" name="Straight Connector 48"/>
                    <p:cNvCxnSpPr/>
                    <p:nvPr/>
                  </p:nvCxnSpPr>
                  <p:spPr>
                    <a:xfrm flipV="1">
                      <a:off x="5467119" y="4474947"/>
                      <a:ext cx="0" cy="550417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0" name="Straight Connector 49"/>
                    <p:cNvCxnSpPr/>
                    <p:nvPr/>
                  </p:nvCxnSpPr>
                  <p:spPr>
                    <a:xfrm flipV="1">
                      <a:off x="6017452" y="4474947"/>
                      <a:ext cx="0" cy="550417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1" name="Straight Connector 50"/>
                    <p:cNvCxnSpPr/>
                    <p:nvPr/>
                  </p:nvCxnSpPr>
                  <p:spPr>
                    <a:xfrm flipV="1">
                      <a:off x="6563552" y="4482943"/>
                      <a:ext cx="0" cy="535654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2" name="Straight Connector 51"/>
                    <p:cNvCxnSpPr/>
                    <p:nvPr/>
                  </p:nvCxnSpPr>
                  <p:spPr>
                    <a:xfrm flipV="1">
                      <a:off x="7089353" y="4483446"/>
                      <a:ext cx="0" cy="535654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53" name="Group 52"/>
                  <p:cNvGrpSpPr/>
                  <p:nvPr/>
                </p:nvGrpSpPr>
                <p:grpSpPr>
                  <a:xfrm>
                    <a:off x="4914533" y="2303279"/>
                    <a:ext cx="2164101" cy="550417"/>
                    <a:chOff x="4925252" y="4474947"/>
                    <a:chExt cx="2164101" cy="550417"/>
                  </a:xfrm>
                </p:grpSpPr>
                <p:cxnSp>
                  <p:nvCxnSpPr>
                    <p:cNvPr id="54" name="Straight Connector 53"/>
                    <p:cNvCxnSpPr/>
                    <p:nvPr/>
                  </p:nvCxnSpPr>
                  <p:spPr>
                    <a:xfrm flipV="1">
                      <a:off x="4925252" y="4474947"/>
                      <a:ext cx="0" cy="550417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5" name="Straight Connector 54"/>
                    <p:cNvCxnSpPr/>
                    <p:nvPr/>
                  </p:nvCxnSpPr>
                  <p:spPr>
                    <a:xfrm flipV="1">
                      <a:off x="5467119" y="4474947"/>
                      <a:ext cx="0" cy="550417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6" name="Straight Connector 55"/>
                    <p:cNvCxnSpPr/>
                    <p:nvPr/>
                  </p:nvCxnSpPr>
                  <p:spPr>
                    <a:xfrm flipV="1">
                      <a:off x="6017452" y="4474947"/>
                      <a:ext cx="0" cy="550417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7" name="Straight Connector 56"/>
                    <p:cNvCxnSpPr/>
                    <p:nvPr/>
                  </p:nvCxnSpPr>
                  <p:spPr>
                    <a:xfrm flipV="1">
                      <a:off x="6563552" y="4482943"/>
                      <a:ext cx="0" cy="535654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8" name="Straight Connector 57"/>
                    <p:cNvCxnSpPr/>
                    <p:nvPr/>
                  </p:nvCxnSpPr>
                  <p:spPr>
                    <a:xfrm flipV="1">
                      <a:off x="7089353" y="4483446"/>
                      <a:ext cx="0" cy="535654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59" name="Group 58"/>
                  <p:cNvGrpSpPr/>
                  <p:nvPr/>
                </p:nvGrpSpPr>
                <p:grpSpPr>
                  <a:xfrm>
                    <a:off x="4923135" y="1183006"/>
                    <a:ext cx="2164101" cy="550417"/>
                    <a:chOff x="4925252" y="4474947"/>
                    <a:chExt cx="2164101" cy="550417"/>
                  </a:xfrm>
                </p:grpSpPr>
                <p:cxnSp>
                  <p:nvCxnSpPr>
                    <p:cNvPr id="60" name="Straight Connector 59"/>
                    <p:cNvCxnSpPr/>
                    <p:nvPr/>
                  </p:nvCxnSpPr>
                  <p:spPr>
                    <a:xfrm flipV="1">
                      <a:off x="4925252" y="4474947"/>
                      <a:ext cx="0" cy="550417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1" name="Straight Connector 60"/>
                    <p:cNvCxnSpPr/>
                    <p:nvPr/>
                  </p:nvCxnSpPr>
                  <p:spPr>
                    <a:xfrm flipV="1">
                      <a:off x="5467119" y="4474947"/>
                      <a:ext cx="0" cy="550417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2" name="Straight Connector 61"/>
                    <p:cNvCxnSpPr/>
                    <p:nvPr/>
                  </p:nvCxnSpPr>
                  <p:spPr>
                    <a:xfrm flipV="1">
                      <a:off x="6017452" y="4474947"/>
                      <a:ext cx="0" cy="550417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3" name="Straight Connector 62"/>
                    <p:cNvCxnSpPr/>
                    <p:nvPr/>
                  </p:nvCxnSpPr>
                  <p:spPr>
                    <a:xfrm flipV="1">
                      <a:off x="6563552" y="4482943"/>
                      <a:ext cx="0" cy="535654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4" name="Straight Connector 63"/>
                    <p:cNvCxnSpPr/>
                    <p:nvPr/>
                  </p:nvCxnSpPr>
                  <p:spPr>
                    <a:xfrm flipV="1">
                      <a:off x="7089353" y="4483446"/>
                      <a:ext cx="0" cy="535654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  <p:grpSp>
            <p:nvGrpSpPr>
              <p:cNvPr id="74" name="Group 73"/>
              <p:cNvGrpSpPr/>
              <p:nvPr/>
            </p:nvGrpSpPr>
            <p:grpSpPr>
              <a:xfrm>
                <a:off x="5836923" y="2980737"/>
                <a:ext cx="341088" cy="2420340"/>
                <a:chOff x="5836923" y="2980737"/>
                <a:chExt cx="341088" cy="2420340"/>
              </a:xfrm>
            </p:grpSpPr>
            <p:sp>
              <p:nvSpPr>
                <p:cNvPr id="68" name="Rectangle 67"/>
                <p:cNvSpPr>
                  <a:spLocks noChangeAspect="1"/>
                </p:cNvSpPr>
                <p:nvPr/>
              </p:nvSpPr>
              <p:spPr>
                <a:xfrm>
                  <a:off x="5836923" y="3682216"/>
                  <a:ext cx="334800" cy="334800"/>
                </a:xfrm>
                <a:prstGeom prst="rect">
                  <a:avLst/>
                </a:prstGeom>
                <a:solidFill>
                  <a:schemeClr val="tx2">
                    <a:lumMod val="60000"/>
                    <a:lumOff val="40000"/>
                    <a:alpha val="72000"/>
                  </a:schemeClr>
                </a:solidFill>
                <a:ln>
                  <a:solidFill>
                    <a:schemeClr val="accent6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0" name="Rectangle 69"/>
                <p:cNvSpPr>
                  <a:spLocks noChangeAspect="1"/>
                </p:cNvSpPr>
                <p:nvPr/>
              </p:nvSpPr>
              <p:spPr>
                <a:xfrm>
                  <a:off x="5843211" y="4373397"/>
                  <a:ext cx="334800" cy="334800"/>
                </a:xfrm>
                <a:prstGeom prst="rect">
                  <a:avLst/>
                </a:prstGeom>
                <a:solidFill>
                  <a:schemeClr val="tx2">
                    <a:lumMod val="60000"/>
                    <a:lumOff val="40000"/>
                    <a:alpha val="72000"/>
                  </a:schemeClr>
                </a:solidFill>
                <a:ln>
                  <a:solidFill>
                    <a:schemeClr val="accent6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1" name="Rectangle 70"/>
                <p:cNvSpPr>
                  <a:spLocks noChangeAspect="1"/>
                </p:cNvSpPr>
                <p:nvPr/>
              </p:nvSpPr>
              <p:spPr>
                <a:xfrm>
                  <a:off x="5836923" y="5066277"/>
                  <a:ext cx="334800" cy="334800"/>
                </a:xfrm>
                <a:prstGeom prst="rect">
                  <a:avLst/>
                </a:prstGeom>
                <a:solidFill>
                  <a:schemeClr val="tx2">
                    <a:lumMod val="60000"/>
                    <a:lumOff val="40000"/>
                    <a:alpha val="72000"/>
                  </a:schemeClr>
                </a:solidFill>
                <a:ln>
                  <a:solidFill>
                    <a:schemeClr val="accent6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2" name="Rectangle 71"/>
                <p:cNvSpPr>
                  <a:spLocks noChangeAspect="1"/>
                </p:cNvSpPr>
                <p:nvPr/>
              </p:nvSpPr>
              <p:spPr>
                <a:xfrm>
                  <a:off x="5841690" y="2980737"/>
                  <a:ext cx="334800" cy="334800"/>
                </a:xfrm>
                <a:prstGeom prst="rect">
                  <a:avLst/>
                </a:prstGeom>
                <a:solidFill>
                  <a:schemeClr val="tx2">
                    <a:lumMod val="60000"/>
                    <a:lumOff val="40000"/>
                    <a:alpha val="72000"/>
                  </a:schemeClr>
                </a:solidFill>
                <a:ln>
                  <a:solidFill>
                    <a:schemeClr val="accent6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75" name="TextBox 74"/>
            <p:cNvSpPr txBox="1"/>
            <p:nvPr/>
          </p:nvSpPr>
          <p:spPr>
            <a:xfrm>
              <a:off x="6742360" y="155284"/>
              <a:ext cx="10666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3366FF"/>
                  </a:solidFill>
                </a:rPr>
                <a:t>“#1 cells"</a:t>
              </a:r>
              <a:endParaRPr lang="en-US" dirty="0">
                <a:solidFill>
                  <a:srgbClr val="3366FF"/>
                </a:solidFill>
              </a:endParaRPr>
            </a:p>
          </p:txBody>
        </p:sp>
      </p:grpSp>
      <p:sp>
        <p:nvSpPr>
          <p:cNvPr id="80" name="TextBox 79"/>
          <p:cNvSpPr txBox="1"/>
          <p:nvPr/>
        </p:nvSpPr>
        <p:spPr>
          <a:xfrm>
            <a:off x="6333305" y="1049236"/>
            <a:ext cx="186586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90%He-10%iC</a:t>
            </a:r>
            <a:r>
              <a:rPr lang="en-US" baseline="-25000" dirty="0" smtClean="0"/>
              <a:t>4</a:t>
            </a:r>
            <a:r>
              <a:rPr lang="en-US" dirty="0" smtClean="0"/>
              <a:t>H</a:t>
            </a:r>
            <a:r>
              <a:rPr lang="en-US" baseline="-25000" dirty="0" smtClean="0"/>
              <a:t>10</a:t>
            </a:r>
          </a:p>
          <a:p>
            <a:r>
              <a:rPr lang="en-US" dirty="0" smtClean="0"/>
              <a:t>HV=1775V</a:t>
            </a:r>
          </a:p>
          <a:p>
            <a:r>
              <a:rPr lang="en-US" dirty="0"/>
              <a:t>Run “A</a:t>
            </a:r>
            <a:r>
              <a:rPr lang="en-US" dirty="0" smtClean="0"/>
              <a:t>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86766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6636"/>
            <a:ext cx="8502160" cy="759316"/>
          </a:xfrm>
        </p:spPr>
        <p:txBody>
          <a:bodyPr>
            <a:noAutofit/>
          </a:bodyPr>
          <a:lstStyle/>
          <a:p>
            <a:pPr algn="l"/>
            <a:r>
              <a:rPr lang="en-US" dirty="0" smtClean="0"/>
              <a:t>Spurious clusters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13 September 2011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Lab activities @ LNF </a:t>
            </a: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234CA-72BC-504F-BEA7-D741BF12CF82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11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grpSp>
        <p:nvGrpSpPr>
          <p:cNvPr id="79" name="Group 78"/>
          <p:cNvGrpSpPr/>
          <p:nvPr/>
        </p:nvGrpSpPr>
        <p:grpSpPr>
          <a:xfrm>
            <a:off x="6550915" y="2258526"/>
            <a:ext cx="2249834" cy="3795891"/>
            <a:chOff x="6019800" y="155284"/>
            <a:chExt cx="2249834" cy="3795891"/>
          </a:xfrm>
        </p:grpSpPr>
        <p:grpSp>
          <p:nvGrpSpPr>
            <p:cNvPr id="76" name="Group 75"/>
            <p:cNvGrpSpPr/>
            <p:nvPr/>
          </p:nvGrpSpPr>
          <p:grpSpPr>
            <a:xfrm>
              <a:off x="6019800" y="524616"/>
              <a:ext cx="2249834" cy="3426559"/>
              <a:chOff x="5456400" y="2640915"/>
              <a:chExt cx="2249834" cy="3426559"/>
            </a:xfrm>
          </p:grpSpPr>
          <p:grpSp>
            <p:nvGrpSpPr>
              <p:cNvPr id="66" name="Group 65"/>
              <p:cNvGrpSpPr/>
              <p:nvPr/>
            </p:nvGrpSpPr>
            <p:grpSpPr>
              <a:xfrm>
                <a:off x="5456400" y="2640915"/>
                <a:ext cx="2249834" cy="3426559"/>
                <a:chOff x="4373640" y="662641"/>
                <a:chExt cx="3332594" cy="5404834"/>
              </a:xfrm>
            </p:grpSpPr>
            <p:pic>
              <p:nvPicPr>
                <p:cNvPr id="10" name="Picture 9"/>
                <p:cNvPicPr>
                  <a:picLocks noChangeAspect="1"/>
                </p:cNvPicPr>
                <p:nvPr/>
              </p:nvPicPr>
              <p:blipFill>
                <a:blip r:embed="rId2"/>
                <a:stretch>
                  <a:fillRect/>
                </a:stretch>
              </p:blipFill>
              <p:spPr>
                <a:xfrm>
                  <a:off x="4373640" y="662641"/>
                  <a:ext cx="3332594" cy="5404834"/>
                </a:xfrm>
                <a:prstGeom prst="rect">
                  <a:avLst/>
                </a:prstGeom>
              </p:spPr>
            </p:pic>
            <p:grpSp>
              <p:nvGrpSpPr>
                <p:cNvPr id="65" name="Group 64"/>
                <p:cNvGrpSpPr/>
                <p:nvPr/>
              </p:nvGrpSpPr>
              <p:grpSpPr>
                <a:xfrm>
                  <a:off x="4914533" y="1183006"/>
                  <a:ext cx="2183287" cy="4390523"/>
                  <a:chOff x="4914533" y="1183006"/>
                  <a:chExt cx="2183287" cy="4390523"/>
                </a:xfrm>
              </p:grpSpPr>
              <p:cxnSp>
                <p:nvCxnSpPr>
                  <p:cNvPr id="12" name="Straight Connector 11"/>
                  <p:cNvCxnSpPr/>
                  <p:nvPr/>
                </p:nvCxnSpPr>
                <p:spPr>
                  <a:xfrm>
                    <a:off x="4914533" y="1193643"/>
                    <a:ext cx="218117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" name="Straight Connector 13"/>
                  <p:cNvCxnSpPr/>
                  <p:nvPr/>
                </p:nvCxnSpPr>
                <p:spPr>
                  <a:xfrm>
                    <a:off x="5185057" y="5566677"/>
                    <a:ext cx="164160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" name="Straight Connector 14"/>
                  <p:cNvCxnSpPr/>
                  <p:nvPr/>
                </p:nvCxnSpPr>
                <p:spPr>
                  <a:xfrm>
                    <a:off x="4914533" y="2298543"/>
                    <a:ext cx="218117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" name="Straight Connector 15"/>
                  <p:cNvCxnSpPr/>
                  <p:nvPr/>
                </p:nvCxnSpPr>
                <p:spPr>
                  <a:xfrm>
                    <a:off x="4914533" y="2838293"/>
                    <a:ext cx="218117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" name="Straight Connector 16"/>
                  <p:cNvCxnSpPr/>
                  <p:nvPr/>
                </p:nvCxnSpPr>
                <p:spPr>
                  <a:xfrm>
                    <a:off x="4914533" y="3378044"/>
                    <a:ext cx="218117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" name="Straight Connector 17"/>
                  <p:cNvCxnSpPr/>
                  <p:nvPr/>
                </p:nvCxnSpPr>
                <p:spPr>
                  <a:xfrm>
                    <a:off x="4914533" y="3932610"/>
                    <a:ext cx="218117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" name="Straight Connector 18"/>
                  <p:cNvCxnSpPr/>
                  <p:nvPr/>
                </p:nvCxnSpPr>
                <p:spPr>
                  <a:xfrm>
                    <a:off x="4914533" y="4482944"/>
                    <a:ext cx="218117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" name="Straight Connector 19"/>
                  <p:cNvCxnSpPr/>
                  <p:nvPr/>
                </p:nvCxnSpPr>
                <p:spPr>
                  <a:xfrm>
                    <a:off x="4914533" y="5016343"/>
                    <a:ext cx="218117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" name="Straight Connector 20"/>
                  <p:cNvCxnSpPr/>
                  <p:nvPr/>
                </p:nvCxnSpPr>
                <p:spPr>
                  <a:xfrm>
                    <a:off x="4916650" y="1743319"/>
                    <a:ext cx="218117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2" name="Straight Connector 21"/>
                  <p:cNvCxnSpPr/>
                  <p:nvPr/>
                </p:nvCxnSpPr>
                <p:spPr>
                  <a:xfrm flipV="1">
                    <a:off x="5192319" y="5016343"/>
                    <a:ext cx="0" cy="557186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4" name="Straight Connector 23"/>
                  <p:cNvCxnSpPr/>
                  <p:nvPr/>
                </p:nvCxnSpPr>
                <p:spPr>
                  <a:xfrm flipV="1">
                    <a:off x="5734186" y="5016343"/>
                    <a:ext cx="0" cy="557186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5" name="Straight Connector 24"/>
                  <p:cNvCxnSpPr/>
                  <p:nvPr/>
                </p:nvCxnSpPr>
                <p:spPr>
                  <a:xfrm flipV="1">
                    <a:off x="6284519" y="5016343"/>
                    <a:ext cx="0" cy="557186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6" name="Straight Connector 25"/>
                  <p:cNvCxnSpPr/>
                  <p:nvPr/>
                </p:nvCxnSpPr>
                <p:spPr>
                  <a:xfrm flipV="1">
                    <a:off x="6830619" y="5009491"/>
                    <a:ext cx="0" cy="557186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7" name="Straight Connector 26"/>
                  <p:cNvCxnSpPr/>
                  <p:nvPr/>
                </p:nvCxnSpPr>
                <p:spPr>
                  <a:xfrm flipV="1">
                    <a:off x="5194571" y="3932610"/>
                    <a:ext cx="0" cy="557186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8" name="Straight Connector 27"/>
                  <p:cNvCxnSpPr/>
                  <p:nvPr/>
                </p:nvCxnSpPr>
                <p:spPr>
                  <a:xfrm flipV="1">
                    <a:off x="5736438" y="3932610"/>
                    <a:ext cx="0" cy="557186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9" name="Straight Connector 28"/>
                  <p:cNvCxnSpPr/>
                  <p:nvPr/>
                </p:nvCxnSpPr>
                <p:spPr>
                  <a:xfrm flipV="1">
                    <a:off x="6286771" y="3932610"/>
                    <a:ext cx="0" cy="557186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0" name="Straight Connector 29"/>
                  <p:cNvCxnSpPr/>
                  <p:nvPr/>
                </p:nvCxnSpPr>
                <p:spPr>
                  <a:xfrm flipV="1">
                    <a:off x="6832871" y="3925758"/>
                    <a:ext cx="0" cy="557186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1" name="Straight Connector 30"/>
                  <p:cNvCxnSpPr/>
                  <p:nvPr/>
                </p:nvCxnSpPr>
                <p:spPr>
                  <a:xfrm flipV="1">
                    <a:off x="5190338" y="2840414"/>
                    <a:ext cx="0" cy="557186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2" name="Straight Connector 31"/>
                  <p:cNvCxnSpPr/>
                  <p:nvPr/>
                </p:nvCxnSpPr>
                <p:spPr>
                  <a:xfrm flipV="1">
                    <a:off x="5732205" y="2840414"/>
                    <a:ext cx="0" cy="557186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3" name="Straight Connector 32"/>
                  <p:cNvCxnSpPr/>
                  <p:nvPr/>
                </p:nvCxnSpPr>
                <p:spPr>
                  <a:xfrm flipV="1">
                    <a:off x="6282538" y="2840414"/>
                    <a:ext cx="0" cy="557186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4" name="Straight Connector 33"/>
                  <p:cNvCxnSpPr/>
                  <p:nvPr/>
                </p:nvCxnSpPr>
                <p:spPr>
                  <a:xfrm flipV="1">
                    <a:off x="6828638" y="2833562"/>
                    <a:ext cx="0" cy="557186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5" name="Straight Connector 34"/>
                  <p:cNvCxnSpPr/>
                  <p:nvPr/>
                </p:nvCxnSpPr>
                <p:spPr>
                  <a:xfrm flipV="1">
                    <a:off x="5188357" y="1746093"/>
                    <a:ext cx="0" cy="557186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6" name="Straight Connector 35"/>
                  <p:cNvCxnSpPr/>
                  <p:nvPr/>
                </p:nvCxnSpPr>
                <p:spPr>
                  <a:xfrm flipV="1">
                    <a:off x="5730224" y="1746093"/>
                    <a:ext cx="0" cy="557186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7" name="Straight Connector 36"/>
                  <p:cNvCxnSpPr/>
                  <p:nvPr/>
                </p:nvCxnSpPr>
                <p:spPr>
                  <a:xfrm flipV="1">
                    <a:off x="6280557" y="1746093"/>
                    <a:ext cx="0" cy="557186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8" name="Straight Connector 37"/>
                  <p:cNvCxnSpPr/>
                  <p:nvPr/>
                </p:nvCxnSpPr>
                <p:spPr>
                  <a:xfrm flipV="1">
                    <a:off x="6826657" y="1739241"/>
                    <a:ext cx="0" cy="557186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46" name="Group 45"/>
                  <p:cNvGrpSpPr/>
                  <p:nvPr/>
                </p:nvGrpSpPr>
                <p:grpSpPr>
                  <a:xfrm>
                    <a:off x="4925252" y="4474947"/>
                    <a:ext cx="2164101" cy="550417"/>
                    <a:chOff x="4925252" y="4474947"/>
                    <a:chExt cx="2164101" cy="550417"/>
                  </a:xfrm>
                </p:grpSpPr>
                <p:cxnSp>
                  <p:nvCxnSpPr>
                    <p:cNvPr id="39" name="Straight Connector 38"/>
                    <p:cNvCxnSpPr/>
                    <p:nvPr/>
                  </p:nvCxnSpPr>
                  <p:spPr>
                    <a:xfrm flipV="1">
                      <a:off x="4925252" y="4474947"/>
                      <a:ext cx="0" cy="550417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0" name="Straight Connector 39"/>
                    <p:cNvCxnSpPr/>
                    <p:nvPr/>
                  </p:nvCxnSpPr>
                  <p:spPr>
                    <a:xfrm flipV="1">
                      <a:off x="5467119" y="4474947"/>
                      <a:ext cx="0" cy="550417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1" name="Straight Connector 40"/>
                    <p:cNvCxnSpPr/>
                    <p:nvPr/>
                  </p:nvCxnSpPr>
                  <p:spPr>
                    <a:xfrm flipV="1">
                      <a:off x="6017452" y="4474947"/>
                      <a:ext cx="0" cy="550417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2" name="Straight Connector 41"/>
                    <p:cNvCxnSpPr/>
                    <p:nvPr/>
                  </p:nvCxnSpPr>
                  <p:spPr>
                    <a:xfrm flipV="1">
                      <a:off x="6563552" y="4482943"/>
                      <a:ext cx="0" cy="535654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5" name="Straight Connector 44"/>
                    <p:cNvCxnSpPr/>
                    <p:nvPr/>
                  </p:nvCxnSpPr>
                  <p:spPr>
                    <a:xfrm flipV="1">
                      <a:off x="7089353" y="4483446"/>
                      <a:ext cx="0" cy="535654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47" name="Group 46"/>
                  <p:cNvGrpSpPr/>
                  <p:nvPr/>
                </p:nvGrpSpPr>
                <p:grpSpPr>
                  <a:xfrm>
                    <a:off x="4919526" y="3380674"/>
                    <a:ext cx="2164101" cy="550417"/>
                    <a:chOff x="4925252" y="4474947"/>
                    <a:chExt cx="2164101" cy="550417"/>
                  </a:xfrm>
                </p:grpSpPr>
                <p:cxnSp>
                  <p:nvCxnSpPr>
                    <p:cNvPr id="48" name="Straight Connector 47"/>
                    <p:cNvCxnSpPr/>
                    <p:nvPr/>
                  </p:nvCxnSpPr>
                  <p:spPr>
                    <a:xfrm flipV="1">
                      <a:off x="4925252" y="4474947"/>
                      <a:ext cx="0" cy="550417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9" name="Straight Connector 48"/>
                    <p:cNvCxnSpPr/>
                    <p:nvPr/>
                  </p:nvCxnSpPr>
                  <p:spPr>
                    <a:xfrm flipV="1">
                      <a:off x="5467119" y="4474947"/>
                      <a:ext cx="0" cy="550417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0" name="Straight Connector 49"/>
                    <p:cNvCxnSpPr/>
                    <p:nvPr/>
                  </p:nvCxnSpPr>
                  <p:spPr>
                    <a:xfrm flipV="1">
                      <a:off x="6017452" y="4474947"/>
                      <a:ext cx="0" cy="550417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1" name="Straight Connector 50"/>
                    <p:cNvCxnSpPr/>
                    <p:nvPr/>
                  </p:nvCxnSpPr>
                  <p:spPr>
                    <a:xfrm flipV="1">
                      <a:off x="6563552" y="4482943"/>
                      <a:ext cx="0" cy="535654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2" name="Straight Connector 51"/>
                    <p:cNvCxnSpPr/>
                    <p:nvPr/>
                  </p:nvCxnSpPr>
                  <p:spPr>
                    <a:xfrm flipV="1">
                      <a:off x="7089353" y="4483446"/>
                      <a:ext cx="0" cy="535654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53" name="Group 52"/>
                  <p:cNvGrpSpPr/>
                  <p:nvPr/>
                </p:nvGrpSpPr>
                <p:grpSpPr>
                  <a:xfrm>
                    <a:off x="4914533" y="2303279"/>
                    <a:ext cx="2164101" cy="550417"/>
                    <a:chOff x="4925252" y="4474947"/>
                    <a:chExt cx="2164101" cy="550417"/>
                  </a:xfrm>
                </p:grpSpPr>
                <p:cxnSp>
                  <p:nvCxnSpPr>
                    <p:cNvPr id="54" name="Straight Connector 53"/>
                    <p:cNvCxnSpPr/>
                    <p:nvPr/>
                  </p:nvCxnSpPr>
                  <p:spPr>
                    <a:xfrm flipV="1">
                      <a:off x="4925252" y="4474947"/>
                      <a:ext cx="0" cy="550417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5" name="Straight Connector 54"/>
                    <p:cNvCxnSpPr/>
                    <p:nvPr/>
                  </p:nvCxnSpPr>
                  <p:spPr>
                    <a:xfrm flipV="1">
                      <a:off x="5467119" y="4474947"/>
                      <a:ext cx="0" cy="550417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6" name="Straight Connector 55"/>
                    <p:cNvCxnSpPr/>
                    <p:nvPr/>
                  </p:nvCxnSpPr>
                  <p:spPr>
                    <a:xfrm flipV="1">
                      <a:off x="6017452" y="4474947"/>
                      <a:ext cx="0" cy="550417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7" name="Straight Connector 56"/>
                    <p:cNvCxnSpPr/>
                    <p:nvPr/>
                  </p:nvCxnSpPr>
                  <p:spPr>
                    <a:xfrm flipV="1">
                      <a:off x="6563552" y="4482943"/>
                      <a:ext cx="0" cy="535654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8" name="Straight Connector 57"/>
                    <p:cNvCxnSpPr/>
                    <p:nvPr/>
                  </p:nvCxnSpPr>
                  <p:spPr>
                    <a:xfrm flipV="1">
                      <a:off x="7089353" y="4483446"/>
                      <a:ext cx="0" cy="535654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59" name="Group 58"/>
                  <p:cNvGrpSpPr/>
                  <p:nvPr/>
                </p:nvGrpSpPr>
                <p:grpSpPr>
                  <a:xfrm>
                    <a:off x="4923135" y="1183006"/>
                    <a:ext cx="2164101" cy="550417"/>
                    <a:chOff x="4925252" y="4474947"/>
                    <a:chExt cx="2164101" cy="550417"/>
                  </a:xfrm>
                </p:grpSpPr>
                <p:cxnSp>
                  <p:nvCxnSpPr>
                    <p:cNvPr id="60" name="Straight Connector 59"/>
                    <p:cNvCxnSpPr/>
                    <p:nvPr/>
                  </p:nvCxnSpPr>
                  <p:spPr>
                    <a:xfrm flipV="1">
                      <a:off x="4925252" y="4474947"/>
                      <a:ext cx="0" cy="550417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1" name="Straight Connector 60"/>
                    <p:cNvCxnSpPr/>
                    <p:nvPr/>
                  </p:nvCxnSpPr>
                  <p:spPr>
                    <a:xfrm flipV="1">
                      <a:off x="5467119" y="4474947"/>
                      <a:ext cx="0" cy="550417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2" name="Straight Connector 61"/>
                    <p:cNvCxnSpPr/>
                    <p:nvPr/>
                  </p:nvCxnSpPr>
                  <p:spPr>
                    <a:xfrm flipV="1">
                      <a:off x="6017452" y="4474947"/>
                      <a:ext cx="0" cy="550417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3" name="Straight Connector 62"/>
                    <p:cNvCxnSpPr/>
                    <p:nvPr/>
                  </p:nvCxnSpPr>
                  <p:spPr>
                    <a:xfrm flipV="1">
                      <a:off x="6563552" y="4482943"/>
                      <a:ext cx="0" cy="535654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4" name="Straight Connector 63"/>
                    <p:cNvCxnSpPr/>
                    <p:nvPr/>
                  </p:nvCxnSpPr>
                  <p:spPr>
                    <a:xfrm flipV="1">
                      <a:off x="7089353" y="4483446"/>
                      <a:ext cx="0" cy="535654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  <p:grpSp>
            <p:nvGrpSpPr>
              <p:cNvPr id="74" name="Group 73"/>
              <p:cNvGrpSpPr/>
              <p:nvPr/>
            </p:nvGrpSpPr>
            <p:grpSpPr>
              <a:xfrm>
                <a:off x="5836923" y="2980737"/>
                <a:ext cx="341088" cy="2420340"/>
                <a:chOff x="5836923" y="2980737"/>
                <a:chExt cx="341088" cy="2420340"/>
              </a:xfrm>
            </p:grpSpPr>
            <p:sp>
              <p:nvSpPr>
                <p:cNvPr id="68" name="Rectangle 67"/>
                <p:cNvSpPr>
                  <a:spLocks noChangeAspect="1"/>
                </p:cNvSpPr>
                <p:nvPr/>
              </p:nvSpPr>
              <p:spPr>
                <a:xfrm>
                  <a:off x="5836923" y="3682216"/>
                  <a:ext cx="334800" cy="334800"/>
                </a:xfrm>
                <a:prstGeom prst="rect">
                  <a:avLst/>
                </a:prstGeom>
                <a:solidFill>
                  <a:schemeClr val="tx2">
                    <a:lumMod val="60000"/>
                    <a:lumOff val="40000"/>
                    <a:alpha val="72000"/>
                  </a:schemeClr>
                </a:solidFill>
                <a:ln>
                  <a:solidFill>
                    <a:schemeClr val="accent6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0" name="Rectangle 69"/>
                <p:cNvSpPr>
                  <a:spLocks noChangeAspect="1"/>
                </p:cNvSpPr>
                <p:nvPr/>
              </p:nvSpPr>
              <p:spPr>
                <a:xfrm>
                  <a:off x="5843211" y="4373397"/>
                  <a:ext cx="334800" cy="334800"/>
                </a:xfrm>
                <a:prstGeom prst="rect">
                  <a:avLst/>
                </a:prstGeom>
                <a:solidFill>
                  <a:schemeClr val="tx2">
                    <a:lumMod val="60000"/>
                    <a:lumOff val="40000"/>
                    <a:alpha val="72000"/>
                  </a:schemeClr>
                </a:solidFill>
                <a:ln>
                  <a:solidFill>
                    <a:schemeClr val="accent6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1" name="Rectangle 70"/>
                <p:cNvSpPr>
                  <a:spLocks noChangeAspect="1"/>
                </p:cNvSpPr>
                <p:nvPr/>
              </p:nvSpPr>
              <p:spPr>
                <a:xfrm>
                  <a:off x="5836923" y="5066277"/>
                  <a:ext cx="334800" cy="334800"/>
                </a:xfrm>
                <a:prstGeom prst="rect">
                  <a:avLst/>
                </a:prstGeom>
                <a:solidFill>
                  <a:schemeClr val="tx2">
                    <a:lumMod val="60000"/>
                    <a:lumOff val="40000"/>
                    <a:alpha val="72000"/>
                  </a:schemeClr>
                </a:solidFill>
                <a:ln>
                  <a:solidFill>
                    <a:schemeClr val="accent6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2" name="Rectangle 71"/>
                <p:cNvSpPr>
                  <a:spLocks noChangeAspect="1"/>
                </p:cNvSpPr>
                <p:nvPr/>
              </p:nvSpPr>
              <p:spPr>
                <a:xfrm>
                  <a:off x="5841690" y="2980737"/>
                  <a:ext cx="334800" cy="334800"/>
                </a:xfrm>
                <a:prstGeom prst="rect">
                  <a:avLst/>
                </a:prstGeom>
                <a:solidFill>
                  <a:schemeClr val="tx2">
                    <a:lumMod val="60000"/>
                    <a:lumOff val="40000"/>
                    <a:alpha val="72000"/>
                  </a:schemeClr>
                </a:solidFill>
                <a:ln>
                  <a:solidFill>
                    <a:schemeClr val="accent6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75" name="TextBox 74"/>
            <p:cNvSpPr txBox="1"/>
            <p:nvPr/>
          </p:nvSpPr>
          <p:spPr>
            <a:xfrm>
              <a:off x="6742360" y="155284"/>
              <a:ext cx="10666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3366FF"/>
                  </a:solidFill>
                </a:rPr>
                <a:t>“#1 cells"</a:t>
              </a:r>
              <a:endParaRPr lang="en-US" dirty="0">
                <a:solidFill>
                  <a:srgbClr val="3366FF"/>
                </a:solidFill>
              </a:endParaRPr>
            </a:p>
          </p:txBody>
        </p:sp>
      </p:grpSp>
      <p:sp>
        <p:nvSpPr>
          <p:cNvPr id="80" name="TextBox 79"/>
          <p:cNvSpPr txBox="1"/>
          <p:nvPr/>
        </p:nvSpPr>
        <p:spPr>
          <a:xfrm>
            <a:off x="6333305" y="1049236"/>
            <a:ext cx="186586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90%He-10%iC</a:t>
            </a:r>
            <a:r>
              <a:rPr lang="en-US" baseline="-25000" dirty="0" smtClean="0"/>
              <a:t>4</a:t>
            </a:r>
            <a:r>
              <a:rPr lang="en-US" dirty="0" smtClean="0"/>
              <a:t>H</a:t>
            </a:r>
            <a:r>
              <a:rPr lang="en-US" baseline="-25000" dirty="0" smtClean="0"/>
              <a:t>10</a:t>
            </a:r>
          </a:p>
          <a:p>
            <a:r>
              <a:rPr lang="en-US" dirty="0" smtClean="0"/>
              <a:t>HV=1775V</a:t>
            </a:r>
          </a:p>
          <a:p>
            <a:r>
              <a:rPr lang="en-US" dirty="0"/>
              <a:t>Run “A</a:t>
            </a:r>
            <a:r>
              <a:rPr lang="en-US" dirty="0" smtClean="0"/>
              <a:t>”</a:t>
            </a:r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521981" y="1048545"/>
            <a:ext cx="5204437" cy="4705513"/>
            <a:chOff x="621218" y="995305"/>
            <a:chExt cx="5204437" cy="4705513"/>
          </a:xfrm>
        </p:grpSpPr>
        <p:pic>
          <p:nvPicPr>
            <p:cNvPr id="77" name="Picture 76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292" t="8624" r="7759" b="50814"/>
            <a:stretch/>
          </p:blipFill>
          <p:spPr>
            <a:xfrm>
              <a:off x="621218" y="995305"/>
              <a:ext cx="5204437" cy="2373294"/>
            </a:xfrm>
            <a:prstGeom prst="rect">
              <a:avLst/>
            </a:prstGeom>
          </p:spPr>
        </p:pic>
        <p:pic>
          <p:nvPicPr>
            <p:cNvPr id="69" name="Picture 68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292" t="53896" r="7759" b="5747"/>
            <a:stretch/>
          </p:blipFill>
          <p:spPr>
            <a:xfrm>
              <a:off x="621218" y="3339495"/>
              <a:ext cx="5204437" cy="2361323"/>
            </a:xfrm>
            <a:prstGeom prst="rect">
              <a:avLst/>
            </a:prstGeom>
          </p:spPr>
        </p:pic>
      </p:grpSp>
      <p:sp>
        <p:nvSpPr>
          <p:cNvPr id="8" name="TextBox 7"/>
          <p:cNvSpPr txBox="1"/>
          <p:nvPr/>
        </p:nvSpPr>
        <p:spPr>
          <a:xfrm>
            <a:off x="234683" y="5677579"/>
            <a:ext cx="609862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FF0000"/>
              </a:buClr>
              <a:buFont typeface="Arial"/>
              <a:buChar char="•"/>
            </a:pPr>
            <a:r>
              <a:rPr lang="en-US" sz="2400" dirty="0" smtClean="0"/>
              <a:t>Clusters found when</a:t>
            </a:r>
            <a:r>
              <a:rPr lang="en-US" sz="2400" dirty="0"/>
              <a:t> </a:t>
            </a:r>
            <a:r>
              <a:rPr lang="en-US" sz="2400" dirty="0" smtClean="0"/>
              <a:t>track </a:t>
            </a:r>
            <a:r>
              <a:rPr lang="en-US" sz="2400" dirty="0" smtClean="0"/>
              <a:t>|DOCA| &gt; </a:t>
            </a:r>
            <a:r>
              <a:rPr lang="en-US" sz="2400" dirty="0" smtClean="0"/>
              <a:t>3cm</a:t>
            </a:r>
          </a:p>
          <a:p>
            <a:pPr marL="800100" lvl="1" indent="-342900">
              <a:buClr>
                <a:srgbClr val="3366FF"/>
              </a:buClr>
              <a:buSzPct val="100000"/>
              <a:buFont typeface="Lucida Grande"/>
              <a:buChar char="−"/>
            </a:pPr>
            <a:r>
              <a:rPr lang="en-US" sz="2400" dirty="0" smtClean="0"/>
              <a:t>proto2 cells ∈[-2.8,+2.8] cm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8709752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8502160" cy="926998"/>
          </a:xfrm>
        </p:spPr>
        <p:txBody>
          <a:bodyPr>
            <a:noAutofit/>
          </a:bodyPr>
          <a:lstStyle/>
          <a:p>
            <a:pPr algn="l"/>
            <a:r>
              <a:rPr lang="en-US" dirty="0" smtClean="0"/>
              <a:t>Clusters: simulating  10-cell tracks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13 September 2011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Lab activities @ LNF </a:t>
            </a: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234CA-72BC-504F-BEA7-D741BF12CF82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12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grpSp>
        <p:nvGrpSpPr>
          <p:cNvPr id="79" name="Group 78"/>
          <p:cNvGrpSpPr/>
          <p:nvPr/>
        </p:nvGrpSpPr>
        <p:grpSpPr>
          <a:xfrm>
            <a:off x="6550915" y="2258526"/>
            <a:ext cx="2249834" cy="3795891"/>
            <a:chOff x="6019800" y="155284"/>
            <a:chExt cx="2249834" cy="3795891"/>
          </a:xfrm>
        </p:grpSpPr>
        <p:grpSp>
          <p:nvGrpSpPr>
            <p:cNvPr id="76" name="Group 75"/>
            <p:cNvGrpSpPr/>
            <p:nvPr/>
          </p:nvGrpSpPr>
          <p:grpSpPr>
            <a:xfrm>
              <a:off x="6019800" y="524616"/>
              <a:ext cx="2249834" cy="3426559"/>
              <a:chOff x="5456400" y="2640915"/>
              <a:chExt cx="2249834" cy="3426559"/>
            </a:xfrm>
          </p:grpSpPr>
          <p:grpSp>
            <p:nvGrpSpPr>
              <p:cNvPr id="66" name="Group 65"/>
              <p:cNvGrpSpPr/>
              <p:nvPr/>
            </p:nvGrpSpPr>
            <p:grpSpPr>
              <a:xfrm>
                <a:off x="5456400" y="2640915"/>
                <a:ext cx="2249834" cy="3426559"/>
                <a:chOff x="4373640" y="662641"/>
                <a:chExt cx="3332594" cy="5404834"/>
              </a:xfrm>
            </p:grpSpPr>
            <p:pic>
              <p:nvPicPr>
                <p:cNvPr id="10" name="Picture 9"/>
                <p:cNvPicPr>
                  <a:picLocks noChangeAspect="1"/>
                </p:cNvPicPr>
                <p:nvPr/>
              </p:nvPicPr>
              <p:blipFill>
                <a:blip r:embed="rId2"/>
                <a:stretch>
                  <a:fillRect/>
                </a:stretch>
              </p:blipFill>
              <p:spPr>
                <a:xfrm>
                  <a:off x="4373640" y="662641"/>
                  <a:ext cx="3332594" cy="5404834"/>
                </a:xfrm>
                <a:prstGeom prst="rect">
                  <a:avLst/>
                </a:prstGeom>
              </p:spPr>
            </p:pic>
            <p:grpSp>
              <p:nvGrpSpPr>
                <p:cNvPr id="65" name="Group 64"/>
                <p:cNvGrpSpPr/>
                <p:nvPr/>
              </p:nvGrpSpPr>
              <p:grpSpPr>
                <a:xfrm>
                  <a:off x="4914533" y="1183006"/>
                  <a:ext cx="2183287" cy="4390523"/>
                  <a:chOff x="4914533" y="1183006"/>
                  <a:chExt cx="2183287" cy="4390523"/>
                </a:xfrm>
              </p:grpSpPr>
              <p:cxnSp>
                <p:nvCxnSpPr>
                  <p:cNvPr id="12" name="Straight Connector 11"/>
                  <p:cNvCxnSpPr/>
                  <p:nvPr/>
                </p:nvCxnSpPr>
                <p:spPr>
                  <a:xfrm>
                    <a:off x="4914533" y="1193643"/>
                    <a:ext cx="218117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" name="Straight Connector 13"/>
                  <p:cNvCxnSpPr/>
                  <p:nvPr/>
                </p:nvCxnSpPr>
                <p:spPr>
                  <a:xfrm>
                    <a:off x="5185057" y="5566677"/>
                    <a:ext cx="164160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" name="Straight Connector 14"/>
                  <p:cNvCxnSpPr/>
                  <p:nvPr/>
                </p:nvCxnSpPr>
                <p:spPr>
                  <a:xfrm>
                    <a:off x="4914533" y="2298543"/>
                    <a:ext cx="218117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" name="Straight Connector 15"/>
                  <p:cNvCxnSpPr/>
                  <p:nvPr/>
                </p:nvCxnSpPr>
                <p:spPr>
                  <a:xfrm>
                    <a:off x="4914533" y="2838293"/>
                    <a:ext cx="218117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" name="Straight Connector 16"/>
                  <p:cNvCxnSpPr/>
                  <p:nvPr/>
                </p:nvCxnSpPr>
                <p:spPr>
                  <a:xfrm>
                    <a:off x="4914533" y="3378044"/>
                    <a:ext cx="218117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" name="Straight Connector 17"/>
                  <p:cNvCxnSpPr/>
                  <p:nvPr/>
                </p:nvCxnSpPr>
                <p:spPr>
                  <a:xfrm>
                    <a:off x="4914533" y="3932610"/>
                    <a:ext cx="218117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" name="Straight Connector 18"/>
                  <p:cNvCxnSpPr/>
                  <p:nvPr/>
                </p:nvCxnSpPr>
                <p:spPr>
                  <a:xfrm>
                    <a:off x="4914533" y="4482944"/>
                    <a:ext cx="218117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" name="Straight Connector 19"/>
                  <p:cNvCxnSpPr/>
                  <p:nvPr/>
                </p:nvCxnSpPr>
                <p:spPr>
                  <a:xfrm>
                    <a:off x="4914533" y="5016343"/>
                    <a:ext cx="218117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" name="Straight Connector 20"/>
                  <p:cNvCxnSpPr/>
                  <p:nvPr/>
                </p:nvCxnSpPr>
                <p:spPr>
                  <a:xfrm>
                    <a:off x="4916650" y="1743319"/>
                    <a:ext cx="218117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2" name="Straight Connector 21"/>
                  <p:cNvCxnSpPr/>
                  <p:nvPr/>
                </p:nvCxnSpPr>
                <p:spPr>
                  <a:xfrm flipV="1">
                    <a:off x="5192319" y="5016343"/>
                    <a:ext cx="0" cy="557186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4" name="Straight Connector 23"/>
                  <p:cNvCxnSpPr/>
                  <p:nvPr/>
                </p:nvCxnSpPr>
                <p:spPr>
                  <a:xfrm flipV="1">
                    <a:off x="5734186" y="5016343"/>
                    <a:ext cx="0" cy="557186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5" name="Straight Connector 24"/>
                  <p:cNvCxnSpPr/>
                  <p:nvPr/>
                </p:nvCxnSpPr>
                <p:spPr>
                  <a:xfrm flipV="1">
                    <a:off x="6284519" y="5016343"/>
                    <a:ext cx="0" cy="557186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6" name="Straight Connector 25"/>
                  <p:cNvCxnSpPr/>
                  <p:nvPr/>
                </p:nvCxnSpPr>
                <p:spPr>
                  <a:xfrm flipV="1">
                    <a:off x="6830619" y="5009491"/>
                    <a:ext cx="0" cy="557186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7" name="Straight Connector 26"/>
                  <p:cNvCxnSpPr/>
                  <p:nvPr/>
                </p:nvCxnSpPr>
                <p:spPr>
                  <a:xfrm flipV="1">
                    <a:off x="5194571" y="3932610"/>
                    <a:ext cx="0" cy="557186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8" name="Straight Connector 27"/>
                  <p:cNvCxnSpPr/>
                  <p:nvPr/>
                </p:nvCxnSpPr>
                <p:spPr>
                  <a:xfrm flipV="1">
                    <a:off x="5736438" y="3932610"/>
                    <a:ext cx="0" cy="557186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9" name="Straight Connector 28"/>
                  <p:cNvCxnSpPr/>
                  <p:nvPr/>
                </p:nvCxnSpPr>
                <p:spPr>
                  <a:xfrm flipV="1">
                    <a:off x="6286771" y="3932610"/>
                    <a:ext cx="0" cy="557186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0" name="Straight Connector 29"/>
                  <p:cNvCxnSpPr/>
                  <p:nvPr/>
                </p:nvCxnSpPr>
                <p:spPr>
                  <a:xfrm flipV="1">
                    <a:off x="6832871" y="3925758"/>
                    <a:ext cx="0" cy="557186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1" name="Straight Connector 30"/>
                  <p:cNvCxnSpPr/>
                  <p:nvPr/>
                </p:nvCxnSpPr>
                <p:spPr>
                  <a:xfrm flipV="1">
                    <a:off x="5190338" y="2840414"/>
                    <a:ext cx="0" cy="557186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2" name="Straight Connector 31"/>
                  <p:cNvCxnSpPr/>
                  <p:nvPr/>
                </p:nvCxnSpPr>
                <p:spPr>
                  <a:xfrm flipV="1">
                    <a:off x="5732205" y="2840414"/>
                    <a:ext cx="0" cy="557186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3" name="Straight Connector 32"/>
                  <p:cNvCxnSpPr/>
                  <p:nvPr/>
                </p:nvCxnSpPr>
                <p:spPr>
                  <a:xfrm flipV="1">
                    <a:off x="6282538" y="2840414"/>
                    <a:ext cx="0" cy="557186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4" name="Straight Connector 33"/>
                  <p:cNvCxnSpPr/>
                  <p:nvPr/>
                </p:nvCxnSpPr>
                <p:spPr>
                  <a:xfrm flipV="1">
                    <a:off x="6828638" y="2833562"/>
                    <a:ext cx="0" cy="557186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5" name="Straight Connector 34"/>
                  <p:cNvCxnSpPr/>
                  <p:nvPr/>
                </p:nvCxnSpPr>
                <p:spPr>
                  <a:xfrm flipV="1">
                    <a:off x="5188357" y="1746093"/>
                    <a:ext cx="0" cy="557186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6" name="Straight Connector 35"/>
                  <p:cNvCxnSpPr/>
                  <p:nvPr/>
                </p:nvCxnSpPr>
                <p:spPr>
                  <a:xfrm flipV="1">
                    <a:off x="5730224" y="1746093"/>
                    <a:ext cx="0" cy="557186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7" name="Straight Connector 36"/>
                  <p:cNvCxnSpPr/>
                  <p:nvPr/>
                </p:nvCxnSpPr>
                <p:spPr>
                  <a:xfrm flipV="1">
                    <a:off x="6280557" y="1746093"/>
                    <a:ext cx="0" cy="557186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8" name="Straight Connector 37"/>
                  <p:cNvCxnSpPr/>
                  <p:nvPr/>
                </p:nvCxnSpPr>
                <p:spPr>
                  <a:xfrm flipV="1">
                    <a:off x="6826657" y="1739241"/>
                    <a:ext cx="0" cy="557186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46" name="Group 45"/>
                  <p:cNvGrpSpPr/>
                  <p:nvPr/>
                </p:nvGrpSpPr>
                <p:grpSpPr>
                  <a:xfrm>
                    <a:off x="4925252" y="4474947"/>
                    <a:ext cx="2164101" cy="550417"/>
                    <a:chOff x="4925252" y="4474947"/>
                    <a:chExt cx="2164101" cy="550417"/>
                  </a:xfrm>
                </p:grpSpPr>
                <p:cxnSp>
                  <p:nvCxnSpPr>
                    <p:cNvPr id="39" name="Straight Connector 38"/>
                    <p:cNvCxnSpPr/>
                    <p:nvPr/>
                  </p:nvCxnSpPr>
                  <p:spPr>
                    <a:xfrm flipV="1">
                      <a:off x="4925252" y="4474947"/>
                      <a:ext cx="0" cy="550417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0" name="Straight Connector 39"/>
                    <p:cNvCxnSpPr/>
                    <p:nvPr/>
                  </p:nvCxnSpPr>
                  <p:spPr>
                    <a:xfrm flipV="1">
                      <a:off x="5467119" y="4474947"/>
                      <a:ext cx="0" cy="550417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1" name="Straight Connector 40"/>
                    <p:cNvCxnSpPr/>
                    <p:nvPr/>
                  </p:nvCxnSpPr>
                  <p:spPr>
                    <a:xfrm flipV="1">
                      <a:off x="6017452" y="4474947"/>
                      <a:ext cx="0" cy="550417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2" name="Straight Connector 41"/>
                    <p:cNvCxnSpPr/>
                    <p:nvPr/>
                  </p:nvCxnSpPr>
                  <p:spPr>
                    <a:xfrm flipV="1">
                      <a:off x="6563552" y="4482943"/>
                      <a:ext cx="0" cy="535654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5" name="Straight Connector 44"/>
                    <p:cNvCxnSpPr/>
                    <p:nvPr/>
                  </p:nvCxnSpPr>
                  <p:spPr>
                    <a:xfrm flipV="1">
                      <a:off x="7089353" y="4483446"/>
                      <a:ext cx="0" cy="535654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47" name="Group 46"/>
                  <p:cNvGrpSpPr/>
                  <p:nvPr/>
                </p:nvGrpSpPr>
                <p:grpSpPr>
                  <a:xfrm>
                    <a:off x="4919526" y="3380674"/>
                    <a:ext cx="2164101" cy="550417"/>
                    <a:chOff x="4925252" y="4474947"/>
                    <a:chExt cx="2164101" cy="550417"/>
                  </a:xfrm>
                </p:grpSpPr>
                <p:cxnSp>
                  <p:nvCxnSpPr>
                    <p:cNvPr id="48" name="Straight Connector 47"/>
                    <p:cNvCxnSpPr/>
                    <p:nvPr/>
                  </p:nvCxnSpPr>
                  <p:spPr>
                    <a:xfrm flipV="1">
                      <a:off x="4925252" y="4474947"/>
                      <a:ext cx="0" cy="550417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9" name="Straight Connector 48"/>
                    <p:cNvCxnSpPr/>
                    <p:nvPr/>
                  </p:nvCxnSpPr>
                  <p:spPr>
                    <a:xfrm flipV="1">
                      <a:off x="5467119" y="4474947"/>
                      <a:ext cx="0" cy="550417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0" name="Straight Connector 49"/>
                    <p:cNvCxnSpPr/>
                    <p:nvPr/>
                  </p:nvCxnSpPr>
                  <p:spPr>
                    <a:xfrm flipV="1">
                      <a:off x="6017452" y="4474947"/>
                      <a:ext cx="0" cy="550417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1" name="Straight Connector 50"/>
                    <p:cNvCxnSpPr/>
                    <p:nvPr/>
                  </p:nvCxnSpPr>
                  <p:spPr>
                    <a:xfrm flipV="1">
                      <a:off x="6563552" y="4482943"/>
                      <a:ext cx="0" cy="535654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2" name="Straight Connector 51"/>
                    <p:cNvCxnSpPr/>
                    <p:nvPr/>
                  </p:nvCxnSpPr>
                  <p:spPr>
                    <a:xfrm flipV="1">
                      <a:off x="7089353" y="4483446"/>
                      <a:ext cx="0" cy="535654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53" name="Group 52"/>
                  <p:cNvGrpSpPr/>
                  <p:nvPr/>
                </p:nvGrpSpPr>
                <p:grpSpPr>
                  <a:xfrm>
                    <a:off x="4914533" y="2303279"/>
                    <a:ext cx="2164101" cy="550417"/>
                    <a:chOff x="4925252" y="4474947"/>
                    <a:chExt cx="2164101" cy="550417"/>
                  </a:xfrm>
                </p:grpSpPr>
                <p:cxnSp>
                  <p:nvCxnSpPr>
                    <p:cNvPr id="54" name="Straight Connector 53"/>
                    <p:cNvCxnSpPr/>
                    <p:nvPr/>
                  </p:nvCxnSpPr>
                  <p:spPr>
                    <a:xfrm flipV="1">
                      <a:off x="4925252" y="4474947"/>
                      <a:ext cx="0" cy="550417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5" name="Straight Connector 54"/>
                    <p:cNvCxnSpPr/>
                    <p:nvPr/>
                  </p:nvCxnSpPr>
                  <p:spPr>
                    <a:xfrm flipV="1">
                      <a:off x="5467119" y="4474947"/>
                      <a:ext cx="0" cy="550417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6" name="Straight Connector 55"/>
                    <p:cNvCxnSpPr/>
                    <p:nvPr/>
                  </p:nvCxnSpPr>
                  <p:spPr>
                    <a:xfrm flipV="1">
                      <a:off x="6017452" y="4474947"/>
                      <a:ext cx="0" cy="550417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7" name="Straight Connector 56"/>
                    <p:cNvCxnSpPr/>
                    <p:nvPr/>
                  </p:nvCxnSpPr>
                  <p:spPr>
                    <a:xfrm flipV="1">
                      <a:off x="6563552" y="4482943"/>
                      <a:ext cx="0" cy="535654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8" name="Straight Connector 57"/>
                    <p:cNvCxnSpPr/>
                    <p:nvPr/>
                  </p:nvCxnSpPr>
                  <p:spPr>
                    <a:xfrm flipV="1">
                      <a:off x="7089353" y="4483446"/>
                      <a:ext cx="0" cy="535654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59" name="Group 58"/>
                  <p:cNvGrpSpPr/>
                  <p:nvPr/>
                </p:nvGrpSpPr>
                <p:grpSpPr>
                  <a:xfrm>
                    <a:off x="4923135" y="1183006"/>
                    <a:ext cx="2164101" cy="550417"/>
                    <a:chOff x="4925252" y="4474947"/>
                    <a:chExt cx="2164101" cy="550417"/>
                  </a:xfrm>
                </p:grpSpPr>
                <p:cxnSp>
                  <p:nvCxnSpPr>
                    <p:cNvPr id="60" name="Straight Connector 59"/>
                    <p:cNvCxnSpPr/>
                    <p:nvPr/>
                  </p:nvCxnSpPr>
                  <p:spPr>
                    <a:xfrm flipV="1">
                      <a:off x="4925252" y="4474947"/>
                      <a:ext cx="0" cy="550417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1" name="Straight Connector 60"/>
                    <p:cNvCxnSpPr/>
                    <p:nvPr/>
                  </p:nvCxnSpPr>
                  <p:spPr>
                    <a:xfrm flipV="1">
                      <a:off x="5467119" y="4474947"/>
                      <a:ext cx="0" cy="550417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2" name="Straight Connector 61"/>
                    <p:cNvCxnSpPr/>
                    <p:nvPr/>
                  </p:nvCxnSpPr>
                  <p:spPr>
                    <a:xfrm flipV="1">
                      <a:off x="6017452" y="4474947"/>
                      <a:ext cx="0" cy="550417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3" name="Straight Connector 62"/>
                    <p:cNvCxnSpPr/>
                    <p:nvPr/>
                  </p:nvCxnSpPr>
                  <p:spPr>
                    <a:xfrm flipV="1">
                      <a:off x="6563552" y="4482943"/>
                      <a:ext cx="0" cy="535654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4" name="Straight Connector 63"/>
                    <p:cNvCxnSpPr/>
                    <p:nvPr/>
                  </p:nvCxnSpPr>
                  <p:spPr>
                    <a:xfrm flipV="1">
                      <a:off x="7089353" y="4483446"/>
                      <a:ext cx="0" cy="535654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  <p:grpSp>
            <p:nvGrpSpPr>
              <p:cNvPr id="74" name="Group 73"/>
              <p:cNvGrpSpPr/>
              <p:nvPr/>
            </p:nvGrpSpPr>
            <p:grpSpPr>
              <a:xfrm>
                <a:off x="5836923" y="2980737"/>
                <a:ext cx="341088" cy="2420340"/>
                <a:chOff x="5836923" y="2980737"/>
                <a:chExt cx="341088" cy="2420340"/>
              </a:xfrm>
            </p:grpSpPr>
            <p:sp>
              <p:nvSpPr>
                <p:cNvPr id="68" name="Rectangle 67"/>
                <p:cNvSpPr>
                  <a:spLocks noChangeAspect="1"/>
                </p:cNvSpPr>
                <p:nvPr/>
              </p:nvSpPr>
              <p:spPr>
                <a:xfrm>
                  <a:off x="5836923" y="3682216"/>
                  <a:ext cx="334800" cy="334800"/>
                </a:xfrm>
                <a:prstGeom prst="rect">
                  <a:avLst/>
                </a:prstGeom>
                <a:solidFill>
                  <a:schemeClr val="tx2">
                    <a:lumMod val="60000"/>
                    <a:lumOff val="40000"/>
                    <a:alpha val="72000"/>
                  </a:schemeClr>
                </a:solidFill>
                <a:ln>
                  <a:solidFill>
                    <a:schemeClr val="accent6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0" name="Rectangle 69"/>
                <p:cNvSpPr>
                  <a:spLocks noChangeAspect="1"/>
                </p:cNvSpPr>
                <p:nvPr/>
              </p:nvSpPr>
              <p:spPr>
                <a:xfrm>
                  <a:off x="5843211" y="4373397"/>
                  <a:ext cx="334800" cy="334800"/>
                </a:xfrm>
                <a:prstGeom prst="rect">
                  <a:avLst/>
                </a:prstGeom>
                <a:solidFill>
                  <a:schemeClr val="tx2">
                    <a:lumMod val="60000"/>
                    <a:lumOff val="40000"/>
                    <a:alpha val="72000"/>
                  </a:schemeClr>
                </a:solidFill>
                <a:ln>
                  <a:solidFill>
                    <a:schemeClr val="accent6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1" name="Rectangle 70"/>
                <p:cNvSpPr>
                  <a:spLocks noChangeAspect="1"/>
                </p:cNvSpPr>
                <p:nvPr/>
              </p:nvSpPr>
              <p:spPr>
                <a:xfrm>
                  <a:off x="5836923" y="5066277"/>
                  <a:ext cx="334800" cy="334800"/>
                </a:xfrm>
                <a:prstGeom prst="rect">
                  <a:avLst/>
                </a:prstGeom>
                <a:solidFill>
                  <a:schemeClr val="tx2">
                    <a:lumMod val="60000"/>
                    <a:lumOff val="40000"/>
                    <a:alpha val="72000"/>
                  </a:schemeClr>
                </a:solidFill>
                <a:ln>
                  <a:solidFill>
                    <a:schemeClr val="accent6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2" name="Rectangle 71"/>
                <p:cNvSpPr>
                  <a:spLocks noChangeAspect="1"/>
                </p:cNvSpPr>
                <p:nvPr/>
              </p:nvSpPr>
              <p:spPr>
                <a:xfrm>
                  <a:off x="5841690" y="2980737"/>
                  <a:ext cx="334800" cy="334800"/>
                </a:xfrm>
                <a:prstGeom prst="rect">
                  <a:avLst/>
                </a:prstGeom>
                <a:solidFill>
                  <a:schemeClr val="tx2">
                    <a:lumMod val="60000"/>
                    <a:lumOff val="40000"/>
                    <a:alpha val="72000"/>
                  </a:schemeClr>
                </a:solidFill>
                <a:ln>
                  <a:solidFill>
                    <a:schemeClr val="accent6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75" name="TextBox 74"/>
            <p:cNvSpPr txBox="1"/>
            <p:nvPr/>
          </p:nvSpPr>
          <p:spPr>
            <a:xfrm>
              <a:off x="6742360" y="155284"/>
              <a:ext cx="10666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3366FF"/>
                  </a:solidFill>
                </a:rPr>
                <a:t>“#1 cells"</a:t>
              </a:r>
              <a:endParaRPr lang="en-US" dirty="0">
                <a:solidFill>
                  <a:srgbClr val="3366FF"/>
                </a:solidFill>
              </a:endParaRPr>
            </a:p>
          </p:txBody>
        </p:sp>
      </p:grpSp>
      <p:pic>
        <p:nvPicPr>
          <p:cNvPr id="77" name="Picture 7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199446"/>
            <a:ext cx="4981918" cy="4981918"/>
          </a:xfrm>
          <a:prstGeom prst="rect">
            <a:avLst/>
          </a:prstGeom>
        </p:spPr>
      </p:pic>
      <p:sp>
        <p:nvSpPr>
          <p:cNvPr id="80" name="TextBox 79"/>
          <p:cNvSpPr txBox="1"/>
          <p:nvPr/>
        </p:nvSpPr>
        <p:spPr>
          <a:xfrm>
            <a:off x="6333305" y="1049236"/>
            <a:ext cx="186586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90%He-10%iC</a:t>
            </a:r>
            <a:r>
              <a:rPr lang="en-US" baseline="-25000" dirty="0" smtClean="0"/>
              <a:t>4</a:t>
            </a:r>
            <a:r>
              <a:rPr lang="en-US" dirty="0" smtClean="0"/>
              <a:t>H</a:t>
            </a:r>
            <a:r>
              <a:rPr lang="en-US" baseline="-25000" dirty="0" smtClean="0"/>
              <a:t>10</a:t>
            </a:r>
          </a:p>
          <a:p>
            <a:r>
              <a:rPr lang="en-US" dirty="0" smtClean="0"/>
              <a:t>HV=1775V</a:t>
            </a:r>
          </a:p>
          <a:p>
            <a:r>
              <a:rPr lang="en-US" dirty="0"/>
              <a:t>Run “A</a:t>
            </a:r>
            <a:r>
              <a:rPr lang="en-US" dirty="0" smtClean="0"/>
              <a:t>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59085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488" y="122238"/>
            <a:ext cx="8438312" cy="7286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 we had on </a:t>
            </a:r>
            <a:r>
              <a:rPr lang="en-US" dirty="0"/>
              <a:t>the </a:t>
            </a:r>
            <a:r>
              <a:rPr lang="en-US" dirty="0" smtClean="0"/>
              <a:t>17mm-Brass </a:t>
            </a:r>
            <a:r>
              <a:rPr lang="en-US" dirty="0"/>
              <a:t>Tube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13 September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Lab activities @ LNF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234CA-72BC-504F-BEA7-D741BF12CF82}" type="slidenum">
              <a:rPr lang="en-US" smtClean="0"/>
              <a:pPr/>
              <a:t>13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473" r="6357"/>
          <a:stretch/>
        </p:blipFill>
        <p:spPr>
          <a:xfrm>
            <a:off x="1427837" y="947539"/>
            <a:ext cx="5636105" cy="556895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7254873" y="1921482"/>
            <a:ext cx="1431927" cy="369332"/>
          </a:xfrm>
          <a:prstGeom prst="rect">
            <a:avLst/>
          </a:prstGeom>
          <a:solidFill>
            <a:srgbClr val="FFF78A"/>
          </a:solidFill>
          <a:ln w="34925" cap="flat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@ HV=1575V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8411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8229600" cy="926998"/>
          </a:xfrm>
        </p:spPr>
        <p:txBody>
          <a:bodyPr>
            <a:noAutofit/>
          </a:bodyPr>
          <a:lstStyle/>
          <a:p>
            <a:pPr algn="l"/>
            <a:r>
              <a:rPr lang="en-US" dirty="0" smtClean="0"/>
              <a:t>Sample </a:t>
            </a:r>
            <a:r>
              <a:rPr lang="en-US" dirty="0" smtClean="0"/>
              <a:t>waveforms – </a:t>
            </a:r>
            <a:r>
              <a:rPr lang="en-US" sz="4000" dirty="0" smtClean="0"/>
              <a:t>a different run </a:t>
            </a:r>
            <a:endParaRPr lang="en-US" sz="4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13 September 2011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Lab activities @ LNF </a:t>
            </a: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234CA-72BC-504F-BEA7-D741BF12CF82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14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grpSp>
        <p:nvGrpSpPr>
          <p:cNvPr id="79" name="Group 78"/>
          <p:cNvGrpSpPr/>
          <p:nvPr/>
        </p:nvGrpSpPr>
        <p:grpSpPr>
          <a:xfrm>
            <a:off x="6550915" y="2258526"/>
            <a:ext cx="2249834" cy="3795891"/>
            <a:chOff x="6019800" y="155284"/>
            <a:chExt cx="2249834" cy="3795891"/>
          </a:xfrm>
        </p:grpSpPr>
        <p:grpSp>
          <p:nvGrpSpPr>
            <p:cNvPr id="76" name="Group 75"/>
            <p:cNvGrpSpPr/>
            <p:nvPr/>
          </p:nvGrpSpPr>
          <p:grpSpPr>
            <a:xfrm>
              <a:off x="6019800" y="524616"/>
              <a:ext cx="2249834" cy="3426559"/>
              <a:chOff x="5456400" y="2640915"/>
              <a:chExt cx="2249834" cy="3426559"/>
            </a:xfrm>
          </p:grpSpPr>
          <p:grpSp>
            <p:nvGrpSpPr>
              <p:cNvPr id="66" name="Group 65"/>
              <p:cNvGrpSpPr/>
              <p:nvPr/>
            </p:nvGrpSpPr>
            <p:grpSpPr>
              <a:xfrm>
                <a:off x="5456400" y="2640915"/>
                <a:ext cx="2249834" cy="3426559"/>
                <a:chOff x="4373640" y="662641"/>
                <a:chExt cx="3332594" cy="5404834"/>
              </a:xfrm>
            </p:grpSpPr>
            <p:pic>
              <p:nvPicPr>
                <p:cNvPr id="10" name="Picture 9"/>
                <p:cNvPicPr>
                  <a:picLocks noChangeAspect="1"/>
                </p:cNvPicPr>
                <p:nvPr/>
              </p:nvPicPr>
              <p:blipFill>
                <a:blip r:embed="rId2"/>
                <a:stretch>
                  <a:fillRect/>
                </a:stretch>
              </p:blipFill>
              <p:spPr>
                <a:xfrm>
                  <a:off x="4373640" y="662641"/>
                  <a:ext cx="3332594" cy="5404834"/>
                </a:xfrm>
                <a:prstGeom prst="rect">
                  <a:avLst/>
                </a:prstGeom>
              </p:spPr>
            </p:pic>
            <p:grpSp>
              <p:nvGrpSpPr>
                <p:cNvPr id="65" name="Group 64"/>
                <p:cNvGrpSpPr/>
                <p:nvPr/>
              </p:nvGrpSpPr>
              <p:grpSpPr>
                <a:xfrm>
                  <a:off x="4914533" y="1183006"/>
                  <a:ext cx="2183287" cy="4390523"/>
                  <a:chOff x="4914533" y="1183006"/>
                  <a:chExt cx="2183287" cy="4390523"/>
                </a:xfrm>
              </p:grpSpPr>
              <p:cxnSp>
                <p:nvCxnSpPr>
                  <p:cNvPr id="12" name="Straight Connector 11"/>
                  <p:cNvCxnSpPr/>
                  <p:nvPr/>
                </p:nvCxnSpPr>
                <p:spPr>
                  <a:xfrm>
                    <a:off x="4914533" y="1193643"/>
                    <a:ext cx="218117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" name="Straight Connector 13"/>
                  <p:cNvCxnSpPr/>
                  <p:nvPr/>
                </p:nvCxnSpPr>
                <p:spPr>
                  <a:xfrm>
                    <a:off x="5185057" y="5566677"/>
                    <a:ext cx="164160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" name="Straight Connector 14"/>
                  <p:cNvCxnSpPr/>
                  <p:nvPr/>
                </p:nvCxnSpPr>
                <p:spPr>
                  <a:xfrm>
                    <a:off x="4914533" y="2298543"/>
                    <a:ext cx="218117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" name="Straight Connector 15"/>
                  <p:cNvCxnSpPr/>
                  <p:nvPr/>
                </p:nvCxnSpPr>
                <p:spPr>
                  <a:xfrm>
                    <a:off x="4914533" y="2838293"/>
                    <a:ext cx="218117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" name="Straight Connector 16"/>
                  <p:cNvCxnSpPr/>
                  <p:nvPr/>
                </p:nvCxnSpPr>
                <p:spPr>
                  <a:xfrm>
                    <a:off x="4914533" y="3378044"/>
                    <a:ext cx="218117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" name="Straight Connector 17"/>
                  <p:cNvCxnSpPr/>
                  <p:nvPr/>
                </p:nvCxnSpPr>
                <p:spPr>
                  <a:xfrm>
                    <a:off x="4914533" y="3932610"/>
                    <a:ext cx="218117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" name="Straight Connector 18"/>
                  <p:cNvCxnSpPr/>
                  <p:nvPr/>
                </p:nvCxnSpPr>
                <p:spPr>
                  <a:xfrm>
                    <a:off x="4914533" y="4482944"/>
                    <a:ext cx="218117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" name="Straight Connector 19"/>
                  <p:cNvCxnSpPr/>
                  <p:nvPr/>
                </p:nvCxnSpPr>
                <p:spPr>
                  <a:xfrm>
                    <a:off x="4914533" y="5016343"/>
                    <a:ext cx="218117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" name="Straight Connector 20"/>
                  <p:cNvCxnSpPr/>
                  <p:nvPr/>
                </p:nvCxnSpPr>
                <p:spPr>
                  <a:xfrm>
                    <a:off x="4916650" y="1743319"/>
                    <a:ext cx="218117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2" name="Straight Connector 21"/>
                  <p:cNvCxnSpPr/>
                  <p:nvPr/>
                </p:nvCxnSpPr>
                <p:spPr>
                  <a:xfrm flipV="1">
                    <a:off x="5192319" y="5016343"/>
                    <a:ext cx="0" cy="557186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4" name="Straight Connector 23"/>
                  <p:cNvCxnSpPr/>
                  <p:nvPr/>
                </p:nvCxnSpPr>
                <p:spPr>
                  <a:xfrm flipV="1">
                    <a:off x="5734186" y="5016343"/>
                    <a:ext cx="0" cy="557186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5" name="Straight Connector 24"/>
                  <p:cNvCxnSpPr/>
                  <p:nvPr/>
                </p:nvCxnSpPr>
                <p:spPr>
                  <a:xfrm flipV="1">
                    <a:off x="6284519" y="5016343"/>
                    <a:ext cx="0" cy="557186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6" name="Straight Connector 25"/>
                  <p:cNvCxnSpPr/>
                  <p:nvPr/>
                </p:nvCxnSpPr>
                <p:spPr>
                  <a:xfrm flipV="1">
                    <a:off x="6830619" y="5009491"/>
                    <a:ext cx="0" cy="557186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7" name="Straight Connector 26"/>
                  <p:cNvCxnSpPr/>
                  <p:nvPr/>
                </p:nvCxnSpPr>
                <p:spPr>
                  <a:xfrm flipV="1">
                    <a:off x="5194571" y="3932610"/>
                    <a:ext cx="0" cy="557186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8" name="Straight Connector 27"/>
                  <p:cNvCxnSpPr/>
                  <p:nvPr/>
                </p:nvCxnSpPr>
                <p:spPr>
                  <a:xfrm flipV="1">
                    <a:off x="5736438" y="3932610"/>
                    <a:ext cx="0" cy="557186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9" name="Straight Connector 28"/>
                  <p:cNvCxnSpPr/>
                  <p:nvPr/>
                </p:nvCxnSpPr>
                <p:spPr>
                  <a:xfrm flipV="1">
                    <a:off x="6286771" y="3932610"/>
                    <a:ext cx="0" cy="557186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0" name="Straight Connector 29"/>
                  <p:cNvCxnSpPr/>
                  <p:nvPr/>
                </p:nvCxnSpPr>
                <p:spPr>
                  <a:xfrm flipV="1">
                    <a:off x="6832871" y="3925758"/>
                    <a:ext cx="0" cy="557186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1" name="Straight Connector 30"/>
                  <p:cNvCxnSpPr/>
                  <p:nvPr/>
                </p:nvCxnSpPr>
                <p:spPr>
                  <a:xfrm flipV="1">
                    <a:off x="5190338" y="2840414"/>
                    <a:ext cx="0" cy="557186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2" name="Straight Connector 31"/>
                  <p:cNvCxnSpPr/>
                  <p:nvPr/>
                </p:nvCxnSpPr>
                <p:spPr>
                  <a:xfrm flipV="1">
                    <a:off x="5732205" y="2840414"/>
                    <a:ext cx="0" cy="557186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3" name="Straight Connector 32"/>
                  <p:cNvCxnSpPr/>
                  <p:nvPr/>
                </p:nvCxnSpPr>
                <p:spPr>
                  <a:xfrm flipV="1">
                    <a:off x="6282538" y="2840414"/>
                    <a:ext cx="0" cy="557186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4" name="Straight Connector 33"/>
                  <p:cNvCxnSpPr/>
                  <p:nvPr/>
                </p:nvCxnSpPr>
                <p:spPr>
                  <a:xfrm flipV="1">
                    <a:off x="6828638" y="2833562"/>
                    <a:ext cx="0" cy="557186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5" name="Straight Connector 34"/>
                  <p:cNvCxnSpPr/>
                  <p:nvPr/>
                </p:nvCxnSpPr>
                <p:spPr>
                  <a:xfrm flipV="1">
                    <a:off x="5188357" y="1746093"/>
                    <a:ext cx="0" cy="557186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6" name="Straight Connector 35"/>
                  <p:cNvCxnSpPr/>
                  <p:nvPr/>
                </p:nvCxnSpPr>
                <p:spPr>
                  <a:xfrm flipV="1">
                    <a:off x="5730224" y="1746093"/>
                    <a:ext cx="0" cy="557186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7" name="Straight Connector 36"/>
                  <p:cNvCxnSpPr/>
                  <p:nvPr/>
                </p:nvCxnSpPr>
                <p:spPr>
                  <a:xfrm flipV="1">
                    <a:off x="6280557" y="1746093"/>
                    <a:ext cx="0" cy="557186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8" name="Straight Connector 37"/>
                  <p:cNvCxnSpPr/>
                  <p:nvPr/>
                </p:nvCxnSpPr>
                <p:spPr>
                  <a:xfrm flipV="1">
                    <a:off x="6826657" y="1739241"/>
                    <a:ext cx="0" cy="557186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46" name="Group 45"/>
                  <p:cNvGrpSpPr/>
                  <p:nvPr/>
                </p:nvGrpSpPr>
                <p:grpSpPr>
                  <a:xfrm>
                    <a:off x="4925252" y="4474947"/>
                    <a:ext cx="2164101" cy="550417"/>
                    <a:chOff x="4925252" y="4474947"/>
                    <a:chExt cx="2164101" cy="550417"/>
                  </a:xfrm>
                </p:grpSpPr>
                <p:cxnSp>
                  <p:nvCxnSpPr>
                    <p:cNvPr id="39" name="Straight Connector 38"/>
                    <p:cNvCxnSpPr/>
                    <p:nvPr/>
                  </p:nvCxnSpPr>
                  <p:spPr>
                    <a:xfrm flipV="1">
                      <a:off x="4925252" y="4474947"/>
                      <a:ext cx="0" cy="550417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0" name="Straight Connector 39"/>
                    <p:cNvCxnSpPr/>
                    <p:nvPr/>
                  </p:nvCxnSpPr>
                  <p:spPr>
                    <a:xfrm flipV="1">
                      <a:off x="5467119" y="4474947"/>
                      <a:ext cx="0" cy="550417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1" name="Straight Connector 40"/>
                    <p:cNvCxnSpPr/>
                    <p:nvPr/>
                  </p:nvCxnSpPr>
                  <p:spPr>
                    <a:xfrm flipV="1">
                      <a:off x="6017452" y="4474947"/>
                      <a:ext cx="0" cy="550417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2" name="Straight Connector 41"/>
                    <p:cNvCxnSpPr/>
                    <p:nvPr/>
                  </p:nvCxnSpPr>
                  <p:spPr>
                    <a:xfrm flipV="1">
                      <a:off x="6563552" y="4482943"/>
                      <a:ext cx="0" cy="535654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5" name="Straight Connector 44"/>
                    <p:cNvCxnSpPr/>
                    <p:nvPr/>
                  </p:nvCxnSpPr>
                  <p:spPr>
                    <a:xfrm flipV="1">
                      <a:off x="7089353" y="4483446"/>
                      <a:ext cx="0" cy="535654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47" name="Group 46"/>
                  <p:cNvGrpSpPr/>
                  <p:nvPr/>
                </p:nvGrpSpPr>
                <p:grpSpPr>
                  <a:xfrm>
                    <a:off x="4919526" y="3380674"/>
                    <a:ext cx="2164101" cy="550417"/>
                    <a:chOff x="4925252" y="4474947"/>
                    <a:chExt cx="2164101" cy="550417"/>
                  </a:xfrm>
                </p:grpSpPr>
                <p:cxnSp>
                  <p:nvCxnSpPr>
                    <p:cNvPr id="48" name="Straight Connector 47"/>
                    <p:cNvCxnSpPr/>
                    <p:nvPr/>
                  </p:nvCxnSpPr>
                  <p:spPr>
                    <a:xfrm flipV="1">
                      <a:off x="4925252" y="4474947"/>
                      <a:ext cx="0" cy="550417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9" name="Straight Connector 48"/>
                    <p:cNvCxnSpPr/>
                    <p:nvPr/>
                  </p:nvCxnSpPr>
                  <p:spPr>
                    <a:xfrm flipV="1">
                      <a:off x="5467119" y="4474947"/>
                      <a:ext cx="0" cy="550417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0" name="Straight Connector 49"/>
                    <p:cNvCxnSpPr/>
                    <p:nvPr/>
                  </p:nvCxnSpPr>
                  <p:spPr>
                    <a:xfrm flipV="1">
                      <a:off x="6017452" y="4474947"/>
                      <a:ext cx="0" cy="550417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1" name="Straight Connector 50"/>
                    <p:cNvCxnSpPr/>
                    <p:nvPr/>
                  </p:nvCxnSpPr>
                  <p:spPr>
                    <a:xfrm flipV="1">
                      <a:off x="6563552" y="4482943"/>
                      <a:ext cx="0" cy="535654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2" name="Straight Connector 51"/>
                    <p:cNvCxnSpPr/>
                    <p:nvPr/>
                  </p:nvCxnSpPr>
                  <p:spPr>
                    <a:xfrm flipV="1">
                      <a:off x="7089353" y="4483446"/>
                      <a:ext cx="0" cy="535654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53" name="Group 52"/>
                  <p:cNvGrpSpPr/>
                  <p:nvPr/>
                </p:nvGrpSpPr>
                <p:grpSpPr>
                  <a:xfrm>
                    <a:off x="4914533" y="2303279"/>
                    <a:ext cx="2164101" cy="550417"/>
                    <a:chOff x="4925252" y="4474947"/>
                    <a:chExt cx="2164101" cy="550417"/>
                  </a:xfrm>
                </p:grpSpPr>
                <p:cxnSp>
                  <p:nvCxnSpPr>
                    <p:cNvPr id="54" name="Straight Connector 53"/>
                    <p:cNvCxnSpPr/>
                    <p:nvPr/>
                  </p:nvCxnSpPr>
                  <p:spPr>
                    <a:xfrm flipV="1">
                      <a:off x="4925252" y="4474947"/>
                      <a:ext cx="0" cy="550417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5" name="Straight Connector 54"/>
                    <p:cNvCxnSpPr/>
                    <p:nvPr/>
                  </p:nvCxnSpPr>
                  <p:spPr>
                    <a:xfrm flipV="1">
                      <a:off x="5467119" y="4474947"/>
                      <a:ext cx="0" cy="550417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6" name="Straight Connector 55"/>
                    <p:cNvCxnSpPr/>
                    <p:nvPr/>
                  </p:nvCxnSpPr>
                  <p:spPr>
                    <a:xfrm flipV="1">
                      <a:off x="6017452" y="4474947"/>
                      <a:ext cx="0" cy="550417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7" name="Straight Connector 56"/>
                    <p:cNvCxnSpPr/>
                    <p:nvPr/>
                  </p:nvCxnSpPr>
                  <p:spPr>
                    <a:xfrm flipV="1">
                      <a:off x="6563552" y="4482943"/>
                      <a:ext cx="0" cy="535654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8" name="Straight Connector 57"/>
                    <p:cNvCxnSpPr/>
                    <p:nvPr/>
                  </p:nvCxnSpPr>
                  <p:spPr>
                    <a:xfrm flipV="1">
                      <a:off x="7089353" y="4483446"/>
                      <a:ext cx="0" cy="535654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59" name="Group 58"/>
                  <p:cNvGrpSpPr/>
                  <p:nvPr/>
                </p:nvGrpSpPr>
                <p:grpSpPr>
                  <a:xfrm>
                    <a:off x="4923135" y="1183006"/>
                    <a:ext cx="2164101" cy="550417"/>
                    <a:chOff x="4925252" y="4474947"/>
                    <a:chExt cx="2164101" cy="550417"/>
                  </a:xfrm>
                </p:grpSpPr>
                <p:cxnSp>
                  <p:nvCxnSpPr>
                    <p:cNvPr id="60" name="Straight Connector 59"/>
                    <p:cNvCxnSpPr/>
                    <p:nvPr/>
                  </p:nvCxnSpPr>
                  <p:spPr>
                    <a:xfrm flipV="1">
                      <a:off x="4925252" y="4474947"/>
                      <a:ext cx="0" cy="550417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1" name="Straight Connector 60"/>
                    <p:cNvCxnSpPr/>
                    <p:nvPr/>
                  </p:nvCxnSpPr>
                  <p:spPr>
                    <a:xfrm flipV="1">
                      <a:off x="5467119" y="4474947"/>
                      <a:ext cx="0" cy="550417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2" name="Straight Connector 61"/>
                    <p:cNvCxnSpPr/>
                    <p:nvPr/>
                  </p:nvCxnSpPr>
                  <p:spPr>
                    <a:xfrm flipV="1">
                      <a:off x="6017452" y="4474947"/>
                      <a:ext cx="0" cy="550417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3" name="Straight Connector 62"/>
                    <p:cNvCxnSpPr/>
                    <p:nvPr/>
                  </p:nvCxnSpPr>
                  <p:spPr>
                    <a:xfrm flipV="1">
                      <a:off x="6563552" y="4482943"/>
                      <a:ext cx="0" cy="535654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4" name="Straight Connector 63"/>
                    <p:cNvCxnSpPr/>
                    <p:nvPr/>
                  </p:nvCxnSpPr>
                  <p:spPr>
                    <a:xfrm flipV="1">
                      <a:off x="7089353" y="4483446"/>
                      <a:ext cx="0" cy="535654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  <p:grpSp>
            <p:nvGrpSpPr>
              <p:cNvPr id="74" name="Group 73"/>
              <p:cNvGrpSpPr/>
              <p:nvPr/>
            </p:nvGrpSpPr>
            <p:grpSpPr>
              <a:xfrm>
                <a:off x="5836923" y="2980737"/>
                <a:ext cx="341088" cy="2420340"/>
                <a:chOff x="5836923" y="2980737"/>
                <a:chExt cx="341088" cy="2420340"/>
              </a:xfrm>
            </p:grpSpPr>
            <p:sp>
              <p:nvSpPr>
                <p:cNvPr id="68" name="Rectangle 67"/>
                <p:cNvSpPr>
                  <a:spLocks noChangeAspect="1"/>
                </p:cNvSpPr>
                <p:nvPr/>
              </p:nvSpPr>
              <p:spPr>
                <a:xfrm>
                  <a:off x="5836923" y="3682216"/>
                  <a:ext cx="334800" cy="334800"/>
                </a:xfrm>
                <a:prstGeom prst="rect">
                  <a:avLst/>
                </a:prstGeom>
                <a:solidFill>
                  <a:schemeClr val="tx2">
                    <a:lumMod val="60000"/>
                    <a:lumOff val="40000"/>
                    <a:alpha val="72000"/>
                  </a:schemeClr>
                </a:solidFill>
                <a:ln>
                  <a:solidFill>
                    <a:schemeClr val="accent6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0" name="Rectangle 69"/>
                <p:cNvSpPr>
                  <a:spLocks noChangeAspect="1"/>
                </p:cNvSpPr>
                <p:nvPr/>
              </p:nvSpPr>
              <p:spPr>
                <a:xfrm>
                  <a:off x="5843211" y="4373397"/>
                  <a:ext cx="334800" cy="334800"/>
                </a:xfrm>
                <a:prstGeom prst="rect">
                  <a:avLst/>
                </a:prstGeom>
                <a:solidFill>
                  <a:schemeClr val="tx2">
                    <a:lumMod val="60000"/>
                    <a:lumOff val="40000"/>
                    <a:alpha val="72000"/>
                  </a:schemeClr>
                </a:solidFill>
                <a:ln>
                  <a:solidFill>
                    <a:schemeClr val="accent6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1" name="Rectangle 70"/>
                <p:cNvSpPr>
                  <a:spLocks noChangeAspect="1"/>
                </p:cNvSpPr>
                <p:nvPr/>
              </p:nvSpPr>
              <p:spPr>
                <a:xfrm>
                  <a:off x="5836923" y="5066277"/>
                  <a:ext cx="334800" cy="334800"/>
                </a:xfrm>
                <a:prstGeom prst="rect">
                  <a:avLst/>
                </a:prstGeom>
                <a:solidFill>
                  <a:schemeClr val="tx2">
                    <a:lumMod val="60000"/>
                    <a:lumOff val="40000"/>
                    <a:alpha val="72000"/>
                  </a:schemeClr>
                </a:solidFill>
                <a:ln>
                  <a:solidFill>
                    <a:schemeClr val="accent6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2" name="Rectangle 71"/>
                <p:cNvSpPr>
                  <a:spLocks noChangeAspect="1"/>
                </p:cNvSpPr>
                <p:nvPr/>
              </p:nvSpPr>
              <p:spPr>
                <a:xfrm>
                  <a:off x="5841690" y="2980737"/>
                  <a:ext cx="334800" cy="334800"/>
                </a:xfrm>
                <a:prstGeom prst="rect">
                  <a:avLst/>
                </a:prstGeom>
                <a:solidFill>
                  <a:schemeClr val="tx2">
                    <a:lumMod val="60000"/>
                    <a:lumOff val="40000"/>
                    <a:alpha val="72000"/>
                  </a:schemeClr>
                </a:solidFill>
                <a:ln>
                  <a:solidFill>
                    <a:schemeClr val="accent6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75" name="TextBox 74"/>
            <p:cNvSpPr txBox="1"/>
            <p:nvPr/>
          </p:nvSpPr>
          <p:spPr>
            <a:xfrm>
              <a:off x="6742360" y="155284"/>
              <a:ext cx="10666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3366FF"/>
                  </a:solidFill>
                </a:rPr>
                <a:t>“#1 cells"</a:t>
              </a:r>
              <a:endParaRPr lang="en-US" dirty="0">
                <a:solidFill>
                  <a:srgbClr val="3366FF"/>
                </a:solidFill>
              </a:endParaRPr>
            </a:p>
          </p:txBody>
        </p:sp>
      </p:grpSp>
      <p:pic>
        <p:nvPicPr>
          <p:cNvPr id="77" name="Picture 7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8147" y="1226679"/>
            <a:ext cx="3772104" cy="5110592"/>
          </a:xfrm>
          <a:prstGeom prst="rect">
            <a:avLst/>
          </a:prstGeom>
        </p:spPr>
      </p:pic>
      <p:sp>
        <p:nvSpPr>
          <p:cNvPr id="80" name="TextBox 79"/>
          <p:cNvSpPr txBox="1"/>
          <p:nvPr/>
        </p:nvSpPr>
        <p:spPr>
          <a:xfrm>
            <a:off x="6333305" y="1049236"/>
            <a:ext cx="186586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90%He-10%iC</a:t>
            </a:r>
            <a:r>
              <a:rPr lang="en-US" baseline="-25000" dirty="0" smtClean="0"/>
              <a:t>4</a:t>
            </a:r>
            <a:r>
              <a:rPr lang="en-US" dirty="0" smtClean="0"/>
              <a:t>H</a:t>
            </a:r>
            <a:r>
              <a:rPr lang="en-US" baseline="-25000" dirty="0" smtClean="0"/>
              <a:t>10</a:t>
            </a:r>
          </a:p>
          <a:p>
            <a:r>
              <a:rPr lang="en-US" dirty="0" smtClean="0"/>
              <a:t>HV=1775V</a:t>
            </a:r>
          </a:p>
          <a:p>
            <a:r>
              <a:rPr lang="en-US" dirty="0" smtClean="0"/>
              <a:t>Run “</a:t>
            </a:r>
            <a:r>
              <a:rPr lang="en-US" dirty="0" smtClean="0">
                <a:solidFill>
                  <a:srgbClr val="FF0000"/>
                </a:solidFill>
              </a:rPr>
              <a:t>B</a:t>
            </a:r>
            <a:r>
              <a:rPr lang="en-US" dirty="0" smtClean="0"/>
              <a:t>”</a:t>
            </a:r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 flipH="1" flipV="1">
            <a:off x="4785930" y="3302424"/>
            <a:ext cx="1767270" cy="554476"/>
          </a:xfrm>
          <a:prstGeom prst="straightConnector1">
            <a:avLst/>
          </a:prstGeom>
          <a:ln w="41275">
            <a:solidFill>
              <a:srgbClr val="FF0000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010251" y="4003959"/>
            <a:ext cx="168507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Amplification of</a:t>
            </a:r>
          </a:p>
          <a:p>
            <a:r>
              <a:rPr lang="en-US" dirty="0" smtClean="0"/>
              <a:t>board #2 looks</a:t>
            </a:r>
          </a:p>
          <a:p>
            <a:r>
              <a:rPr lang="en-US" dirty="0" smtClean="0"/>
              <a:t>way too low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74832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8229600" cy="926998"/>
          </a:xfrm>
        </p:spPr>
        <p:txBody>
          <a:bodyPr>
            <a:noAutofit/>
          </a:bodyPr>
          <a:lstStyle/>
          <a:p>
            <a:pPr algn="l"/>
            <a:r>
              <a:rPr lang="en-US" dirty="0" smtClean="0"/>
              <a:t>Sample waveforms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13 September 2011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Lab activities @ LNF </a:t>
            </a: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234CA-72BC-504F-BEA7-D741BF12CF82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15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grpSp>
        <p:nvGrpSpPr>
          <p:cNvPr id="79" name="Group 78"/>
          <p:cNvGrpSpPr/>
          <p:nvPr/>
        </p:nvGrpSpPr>
        <p:grpSpPr>
          <a:xfrm>
            <a:off x="6550915" y="2258526"/>
            <a:ext cx="2249834" cy="3795891"/>
            <a:chOff x="6019800" y="155284"/>
            <a:chExt cx="2249834" cy="3795891"/>
          </a:xfrm>
        </p:grpSpPr>
        <p:grpSp>
          <p:nvGrpSpPr>
            <p:cNvPr id="76" name="Group 75"/>
            <p:cNvGrpSpPr/>
            <p:nvPr/>
          </p:nvGrpSpPr>
          <p:grpSpPr>
            <a:xfrm>
              <a:off x="6019800" y="524616"/>
              <a:ext cx="2249834" cy="3426559"/>
              <a:chOff x="5456400" y="2640915"/>
              <a:chExt cx="2249834" cy="3426559"/>
            </a:xfrm>
          </p:grpSpPr>
          <p:grpSp>
            <p:nvGrpSpPr>
              <p:cNvPr id="66" name="Group 65"/>
              <p:cNvGrpSpPr/>
              <p:nvPr/>
            </p:nvGrpSpPr>
            <p:grpSpPr>
              <a:xfrm>
                <a:off x="5456400" y="2640915"/>
                <a:ext cx="2249834" cy="3426559"/>
                <a:chOff x="4373640" y="662641"/>
                <a:chExt cx="3332594" cy="5404834"/>
              </a:xfrm>
            </p:grpSpPr>
            <p:pic>
              <p:nvPicPr>
                <p:cNvPr id="10" name="Picture 9"/>
                <p:cNvPicPr>
                  <a:picLocks noChangeAspect="1"/>
                </p:cNvPicPr>
                <p:nvPr/>
              </p:nvPicPr>
              <p:blipFill>
                <a:blip r:embed="rId2"/>
                <a:stretch>
                  <a:fillRect/>
                </a:stretch>
              </p:blipFill>
              <p:spPr>
                <a:xfrm>
                  <a:off x="4373640" y="662641"/>
                  <a:ext cx="3332594" cy="5404834"/>
                </a:xfrm>
                <a:prstGeom prst="rect">
                  <a:avLst/>
                </a:prstGeom>
              </p:spPr>
            </p:pic>
            <p:grpSp>
              <p:nvGrpSpPr>
                <p:cNvPr id="65" name="Group 64"/>
                <p:cNvGrpSpPr/>
                <p:nvPr/>
              </p:nvGrpSpPr>
              <p:grpSpPr>
                <a:xfrm>
                  <a:off x="4914533" y="1183006"/>
                  <a:ext cx="2183287" cy="4390523"/>
                  <a:chOff x="4914533" y="1183006"/>
                  <a:chExt cx="2183287" cy="4390523"/>
                </a:xfrm>
              </p:grpSpPr>
              <p:cxnSp>
                <p:nvCxnSpPr>
                  <p:cNvPr id="12" name="Straight Connector 11"/>
                  <p:cNvCxnSpPr/>
                  <p:nvPr/>
                </p:nvCxnSpPr>
                <p:spPr>
                  <a:xfrm>
                    <a:off x="4914533" y="1193643"/>
                    <a:ext cx="218117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" name="Straight Connector 13"/>
                  <p:cNvCxnSpPr/>
                  <p:nvPr/>
                </p:nvCxnSpPr>
                <p:spPr>
                  <a:xfrm>
                    <a:off x="5185057" y="5566677"/>
                    <a:ext cx="164160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" name="Straight Connector 14"/>
                  <p:cNvCxnSpPr/>
                  <p:nvPr/>
                </p:nvCxnSpPr>
                <p:spPr>
                  <a:xfrm>
                    <a:off x="4914533" y="2298543"/>
                    <a:ext cx="218117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" name="Straight Connector 15"/>
                  <p:cNvCxnSpPr/>
                  <p:nvPr/>
                </p:nvCxnSpPr>
                <p:spPr>
                  <a:xfrm>
                    <a:off x="4914533" y="2838293"/>
                    <a:ext cx="218117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" name="Straight Connector 16"/>
                  <p:cNvCxnSpPr/>
                  <p:nvPr/>
                </p:nvCxnSpPr>
                <p:spPr>
                  <a:xfrm>
                    <a:off x="4914533" y="3378044"/>
                    <a:ext cx="218117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" name="Straight Connector 17"/>
                  <p:cNvCxnSpPr/>
                  <p:nvPr/>
                </p:nvCxnSpPr>
                <p:spPr>
                  <a:xfrm>
                    <a:off x="4914533" y="3932610"/>
                    <a:ext cx="218117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" name="Straight Connector 18"/>
                  <p:cNvCxnSpPr/>
                  <p:nvPr/>
                </p:nvCxnSpPr>
                <p:spPr>
                  <a:xfrm>
                    <a:off x="4914533" y="4482944"/>
                    <a:ext cx="218117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" name="Straight Connector 19"/>
                  <p:cNvCxnSpPr/>
                  <p:nvPr/>
                </p:nvCxnSpPr>
                <p:spPr>
                  <a:xfrm>
                    <a:off x="4914533" y="5016343"/>
                    <a:ext cx="218117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" name="Straight Connector 20"/>
                  <p:cNvCxnSpPr/>
                  <p:nvPr/>
                </p:nvCxnSpPr>
                <p:spPr>
                  <a:xfrm>
                    <a:off x="4916650" y="1743319"/>
                    <a:ext cx="218117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2" name="Straight Connector 21"/>
                  <p:cNvCxnSpPr/>
                  <p:nvPr/>
                </p:nvCxnSpPr>
                <p:spPr>
                  <a:xfrm flipV="1">
                    <a:off x="5192319" y="5016343"/>
                    <a:ext cx="0" cy="557186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4" name="Straight Connector 23"/>
                  <p:cNvCxnSpPr/>
                  <p:nvPr/>
                </p:nvCxnSpPr>
                <p:spPr>
                  <a:xfrm flipV="1">
                    <a:off x="5734186" y="5016343"/>
                    <a:ext cx="0" cy="557186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5" name="Straight Connector 24"/>
                  <p:cNvCxnSpPr/>
                  <p:nvPr/>
                </p:nvCxnSpPr>
                <p:spPr>
                  <a:xfrm flipV="1">
                    <a:off x="6284519" y="5016343"/>
                    <a:ext cx="0" cy="557186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6" name="Straight Connector 25"/>
                  <p:cNvCxnSpPr/>
                  <p:nvPr/>
                </p:nvCxnSpPr>
                <p:spPr>
                  <a:xfrm flipV="1">
                    <a:off x="6830619" y="5009491"/>
                    <a:ext cx="0" cy="557186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7" name="Straight Connector 26"/>
                  <p:cNvCxnSpPr/>
                  <p:nvPr/>
                </p:nvCxnSpPr>
                <p:spPr>
                  <a:xfrm flipV="1">
                    <a:off x="5194571" y="3932610"/>
                    <a:ext cx="0" cy="557186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8" name="Straight Connector 27"/>
                  <p:cNvCxnSpPr/>
                  <p:nvPr/>
                </p:nvCxnSpPr>
                <p:spPr>
                  <a:xfrm flipV="1">
                    <a:off x="5736438" y="3932610"/>
                    <a:ext cx="0" cy="557186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9" name="Straight Connector 28"/>
                  <p:cNvCxnSpPr/>
                  <p:nvPr/>
                </p:nvCxnSpPr>
                <p:spPr>
                  <a:xfrm flipV="1">
                    <a:off x="6286771" y="3932610"/>
                    <a:ext cx="0" cy="557186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0" name="Straight Connector 29"/>
                  <p:cNvCxnSpPr/>
                  <p:nvPr/>
                </p:nvCxnSpPr>
                <p:spPr>
                  <a:xfrm flipV="1">
                    <a:off x="6832871" y="3925758"/>
                    <a:ext cx="0" cy="557186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1" name="Straight Connector 30"/>
                  <p:cNvCxnSpPr/>
                  <p:nvPr/>
                </p:nvCxnSpPr>
                <p:spPr>
                  <a:xfrm flipV="1">
                    <a:off x="5190338" y="2840414"/>
                    <a:ext cx="0" cy="557186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2" name="Straight Connector 31"/>
                  <p:cNvCxnSpPr/>
                  <p:nvPr/>
                </p:nvCxnSpPr>
                <p:spPr>
                  <a:xfrm flipV="1">
                    <a:off x="5732205" y="2840414"/>
                    <a:ext cx="0" cy="557186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3" name="Straight Connector 32"/>
                  <p:cNvCxnSpPr/>
                  <p:nvPr/>
                </p:nvCxnSpPr>
                <p:spPr>
                  <a:xfrm flipV="1">
                    <a:off x="6282538" y="2840414"/>
                    <a:ext cx="0" cy="557186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4" name="Straight Connector 33"/>
                  <p:cNvCxnSpPr/>
                  <p:nvPr/>
                </p:nvCxnSpPr>
                <p:spPr>
                  <a:xfrm flipV="1">
                    <a:off x="6828638" y="2833562"/>
                    <a:ext cx="0" cy="557186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5" name="Straight Connector 34"/>
                  <p:cNvCxnSpPr/>
                  <p:nvPr/>
                </p:nvCxnSpPr>
                <p:spPr>
                  <a:xfrm flipV="1">
                    <a:off x="5188357" y="1746093"/>
                    <a:ext cx="0" cy="557186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6" name="Straight Connector 35"/>
                  <p:cNvCxnSpPr/>
                  <p:nvPr/>
                </p:nvCxnSpPr>
                <p:spPr>
                  <a:xfrm flipV="1">
                    <a:off x="5730224" y="1746093"/>
                    <a:ext cx="0" cy="557186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7" name="Straight Connector 36"/>
                  <p:cNvCxnSpPr/>
                  <p:nvPr/>
                </p:nvCxnSpPr>
                <p:spPr>
                  <a:xfrm flipV="1">
                    <a:off x="6280557" y="1746093"/>
                    <a:ext cx="0" cy="557186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8" name="Straight Connector 37"/>
                  <p:cNvCxnSpPr/>
                  <p:nvPr/>
                </p:nvCxnSpPr>
                <p:spPr>
                  <a:xfrm flipV="1">
                    <a:off x="6826657" y="1739241"/>
                    <a:ext cx="0" cy="557186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46" name="Group 45"/>
                  <p:cNvGrpSpPr/>
                  <p:nvPr/>
                </p:nvGrpSpPr>
                <p:grpSpPr>
                  <a:xfrm>
                    <a:off x="4925252" y="4474947"/>
                    <a:ext cx="2164101" cy="550417"/>
                    <a:chOff x="4925252" y="4474947"/>
                    <a:chExt cx="2164101" cy="550417"/>
                  </a:xfrm>
                </p:grpSpPr>
                <p:cxnSp>
                  <p:nvCxnSpPr>
                    <p:cNvPr id="39" name="Straight Connector 38"/>
                    <p:cNvCxnSpPr/>
                    <p:nvPr/>
                  </p:nvCxnSpPr>
                  <p:spPr>
                    <a:xfrm flipV="1">
                      <a:off x="4925252" y="4474947"/>
                      <a:ext cx="0" cy="550417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0" name="Straight Connector 39"/>
                    <p:cNvCxnSpPr/>
                    <p:nvPr/>
                  </p:nvCxnSpPr>
                  <p:spPr>
                    <a:xfrm flipV="1">
                      <a:off x="5467119" y="4474947"/>
                      <a:ext cx="0" cy="550417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1" name="Straight Connector 40"/>
                    <p:cNvCxnSpPr/>
                    <p:nvPr/>
                  </p:nvCxnSpPr>
                  <p:spPr>
                    <a:xfrm flipV="1">
                      <a:off x="6017452" y="4474947"/>
                      <a:ext cx="0" cy="550417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2" name="Straight Connector 41"/>
                    <p:cNvCxnSpPr/>
                    <p:nvPr/>
                  </p:nvCxnSpPr>
                  <p:spPr>
                    <a:xfrm flipV="1">
                      <a:off x="6563552" y="4482943"/>
                      <a:ext cx="0" cy="535654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5" name="Straight Connector 44"/>
                    <p:cNvCxnSpPr/>
                    <p:nvPr/>
                  </p:nvCxnSpPr>
                  <p:spPr>
                    <a:xfrm flipV="1">
                      <a:off x="7089353" y="4483446"/>
                      <a:ext cx="0" cy="535654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47" name="Group 46"/>
                  <p:cNvGrpSpPr/>
                  <p:nvPr/>
                </p:nvGrpSpPr>
                <p:grpSpPr>
                  <a:xfrm>
                    <a:off x="4919526" y="3380674"/>
                    <a:ext cx="2164101" cy="550417"/>
                    <a:chOff x="4925252" y="4474947"/>
                    <a:chExt cx="2164101" cy="550417"/>
                  </a:xfrm>
                </p:grpSpPr>
                <p:cxnSp>
                  <p:nvCxnSpPr>
                    <p:cNvPr id="48" name="Straight Connector 47"/>
                    <p:cNvCxnSpPr/>
                    <p:nvPr/>
                  </p:nvCxnSpPr>
                  <p:spPr>
                    <a:xfrm flipV="1">
                      <a:off x="4925252" y="4474947"/>
                      <a:ext cx="0" cy="550417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9" name="Straight Connector 48"/>
                    <p:cNvCxnSpPr/>
                    <p:nvPr/>
                  </p:nvCxnSpPr>
                  <p:spPr>
                    <a:xfrm flipV="1">
                      <a:off x="5467119" y="4474947"/>
                      <a:ext cx="0" cy="550417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0" name="Straight Connector 49"/>
                    <p:cNvCxnSpPr/>
                    <p:nvPr/>
                  </p:nvCxnSpPr>
                  <p:spPr>
                    <a:xfrm flipV="1">
                      <a:off x="6017452" y="4474947"/>
                      <a:ext cx="0" cy="550417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1" name="Straight Connector 50"/>
                    <p:cNvCxnSpPr/>
                    <p:nvPr/>
                  </p:nvCxnSpPr>
                  <p:spPr>
                    <a:xfrm flipV="1">
                      <a:off x="6563552" y="4482943"/>
                      <a:ext cx="0" cy="535654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2" name="Straight Connector 51"/>
                    <p:cNvCxnSpPr/>
                    <p:nvPr/>
                  </p:nvCxnSpPr>
                  <p:spPr>
                    <a:xfrm flipV="1">
                      <a:off x="7089353" y="4483446"/>
                      <a:ext cx="0" cy="535654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53" name="Group 52"/>
                  <p:cNvGrpSpPr/>
                  <p:nvPr/>
                </p:nvGrpSpPr>
                <p:grpSpPr>
                  <a:xfrm>
                    <a:off x="4914533" y="2303279"/>
                    <a:ext cx="2164101" cy="550417"/>
                    <a:chOff x="4925252" y="4474947"/>
                    <a:chExt cx="2164101" cy="550417"/>
                  </a:xfrm>
                </p:grpSpPr>
                <p:cxnSp>
                  <p:nvCxnSpPr>
                    <p:cNvPr id="54" name="Straight Connector 53"/>
                    <p:cNvCxnSpPr/>
                    <p:nvPr/>
                  </p:nvCxnSpPr>
                  <p:spPr>
                    <a:xfrm flipV="1">
                      <a:off x="4925252" y="4474947"/>
                      <a:ext cx="0" cy="550417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5" name="Straight Connector 54"/>
                    <p:cNvCxnSpPr/>
                    <p:nvPr/>
                  </p:nvCxnSpPr>
                  <p:spPr>
                    <a:xfrm flipV="1">
                      <a:off x="5467119" y="4474947"/>
                      <a:ext cx="0" cy="550417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6" name="Straight Connector 55"/>
                    <p:cNvCxnSpPr/>
                    <p:nvPr/>
                  </p:nvCxnSpPr>
                  <p:spPr>
                    <a:xfrm flipV="1">
                      <a:off x="6017452" y="4474947"/>
                      <a:ext cx="0" cy="550417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7" name="Straight Connector 56"/>
                    <p:cNvCxnSpPr/>
                    <p:nvPr/>
                  </p:nvCxnSpPr>
                  <p:spPr>
                    <a:xfrm flipV="1">
                      <a:off x="6563552" y="4482943"/>
                      <a:ext cx="0" cy="535654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8" name="Straight Connector 57"/>
                    <p:cNvCxnSpPr/>
                    <p:nvPr/>
                  </p:nvCxnSpPr>
                  <p:spPr>
                    <a:xfrm flipV="1">
                      <a:off x="7089353" y="4483446"/>
                      <a:ext cx="0" cy="535654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59" name="Group 58"/>
                  <p:cNvGrpSpPr/>
                  <p:nvPr/>
                </p:nvGrpSpPr>
                <p:grpSpPr>
                  <a:xfrm>
                    <a:off x="4923135" y="1183006"/>
                    <a:ext cx="2164101" cy="550417"/>
                    <a:chOff x="4925252" y="4474947"/>
                    <a:chExt cx="2164101" cy="550417"/>
                  </a:xfrm>
                </p:grpSpPr>
                <p:cxnSp>
                  <p:nvCxnSpPr>
                    <p:cNvPr id="60" name="Straight Connector 59"/>
                    <p:cNvCxnSpPr/>
                    <p:nvPr/>
                  </p:nvCxnSpPr>
                  <p:spPr>
                    <a:xfrm flipV="1">
                      <a:off x="4925252" y="4474947"/>
                      <a:ext cx="0" cy="550417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1" name="Straight Connector 60"/>
                    <p:cNvCxnSpPr/>
                    <p:nvPr/>
                  </p:nvCxnSpPr>
                  <p:spPr>
                    <a:xfrm flipV="1">
                      <a:off x="5467119" y="4474947"/>
                      <a:ext cx="0" cy="550417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2" name="Straight Connector 61"/>
                    <p:cNvCxnSpPr/>
                    <p:nvPr/>
                  </p:nvCxnSpPr>
                  <p:spPr>
                    <a:xfrm flipV="1">
                      <a:off x="6017452" y="4474947"/>
                      <a:ext cx="0" cy="550417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3" name="Straight Connector 62"/>
                    <p:cNvCxnSpPr/>
                    <p:nvPr/>
                  </p:nvCxnSpPr>
                  <p:spPr>
                    <a:xfrm flipV="1">
                      <a:off x="6563552" y="4482943"/>
                      <a:ext cx="0" cy="535654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4" name="Straight Connector 63"/>
                    <p:cNvCxnSpPr/>
                    <p:nvPr/>
                  </p:nvCxnSpPr>
                  <p:spPr>
                    <a:xfrm flipV="1">
                      <a:off x="7089353" y="4483446"/>
                      <a:ext cx="0" cy="535654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  <p:grpSp>
            <p:nvGrpSpPr>
              <p:cNvPr id="74" name="Group 73"/>
              <p:cNvGrpSpPr/>
              <p:nvPr/>
            </p:nvGrpSpPr>
            <p:grpSpPr>
              <a:xfrm>
                <a:off x="5836923" y="2980737"/>
                <a:ext cx="341088" cy="2420340"/>
                <a:chOff x="5836923" y="2980737"/>
                <a:chExt cx="341088" cy="2420340"/>
              </a:xfrm>
            </p:grpSpPr>
            <p:sp>
              <p:nvSpPr>
                <p:cNvPr id="68" name="Rectangle 67"/>
                <p:cNvSpPr>
                  <a:spLocks noChangeAspect="1"/>
                </p:cNvSpPr>
                <p:nvPr/>
              </p:nvSpPr>
              <p:spPr>
                <a:xfrm>
                  <a:off x="5836923" y="3682216"/>
                  <a:ext cx="334800" cy="334800"/>
                </a:xfrm>
                <a:prstGeom prst="rect">
                  <a:avLst/>
                </a:prstGeom>
                <a:solidFill>
                  <a:schemeClr val="tx2">
                    <a:lumMod val="60000"/>
                    <a:lumOff val="40000"/>
                    <a:alpha val="72000"/>
                  </a:schemeClr>
                </a:solidFill>
                <a:ln>
                  <a:solidFill>
                    <a:schemeClr val="accent6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0" name="Rectangle 69"/>
                <p:cNvSpPr>
                  <a:spLocks noChangeAspect="1"/>
                </p:cNvSpPr>
                <p:nvPr/>
              </p:nvSpPr>
              <p:spPr>
                <a:xfrm>
                  <a:off x="5843211" y="4373397"/>
                  <a:ext cx="334800" cy="334800"/>
                </a:xfrm>
                <a:prstGeom prst="rect">
                  <a:avLst/>
                </a:prstGeom>
                <a:solidFill>
                  <a:schemeClr val="tx2">
                    <a:lumMod val="60000"/>
                    <a:lumOff val="40000"/>
                    <a:alpha val="72000"/>
                  </a:schemeClr>
                </a:solidFill>
                <a:ln>
                  <a:solidFill>
                    <a:schemeClr val="accent6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1" name="Rectangle 70"/>
                <p:cNvSpPr>
                  <a:spLocks noChangeAspect="1"/>
                </p:cNvSpPr>
                <p:nvPr/>
              </p:nvSpPr>
              <p:spPr>
                <a:xfrm>
                  <a:off x="5836923" y="5066277"/>
                  <a:ext cx="334800" cy="334800"/>
                </a:xfrm>
                <a:prstGeom prst="rect">
                  <a:avLst/>
                </a:prstGeom>
                <a:solidFill>
                  <a:schemeClr val="tx2">
                    <a:lumMod val="60000"/>
                    <a:lumOff val="40000"/>
                    <a:alpha val="72000"/>
                  </a:schemeClr>
                </a:solidFill>
                <a:ln>
                  <a:solidFill>
                    <a:schemeClr val="accent6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2" name="Rectangle 71"/>
                <p:cNvSpPr>
                  <a:spLocks noChangeAspect="1"/>
                </p:cNvSpPr>
                <p:nvPr/>
              </p:nvSpPr>
              <p:spPr>
                <a:xfrm>
                  <a:off x="5841690" y="2980737"/>
                  <a:ext cx="334800" cy="334800"/>
                </a:xfrm>
                <a:prstGeom prst="rect">
                  <a:avLst/>
                </a:prstGeom>
                <a:solidFill>
                  <a:schemeClr val="tx2">
                    <a:lumMod val="60000"/>
                    <a:lumOff val="40000"/>
                    <a:alpha val="72000"/>
                  </a:schemeClr>
                </a:solidFill>
                <a:ln>
                  <a:solidFill>
                    <a:schemeClr val="accent6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75" name="TextBox 74"/>
            <p:cNvSpPr txBox="1"/>
            <p:nvPr/>
          </p:nvSpPr>
          <p:spPr>
            <a:xfrm>
              <a:off x="6742360" y="155284"/>
              <a:ext cx="10666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3366FF"/>
                  </a:solidFill>
                </a:rPr>
                <a:t>“#1 cells"</a:t>
              </a:r>
              <a:endParaRPr lang="en-US" dirty="0">
                <a:solidFill>
                  <a:srgbClr val="3366FF"/>
                </a:solidFill>
              </a:endParaRPr>
            </a:p>
          </p:txBody>
        </p:sp>
      </p:grpSp>
      <p:pic>
        <p:nvPicPr>
          <p:cNvPr id="77" name="Picture 7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8147" y="1226679"/>
            <a:ext cx="3772104" cy="5110593"/>
          </a:xfrm>
          <a:prstGeom prst="rect">
            <a:avLst/>
          </a:prstGeom>
        </p:spPr>
      </p:pic>
      <p:sp>
        <p:nvSpPr>
          <p:cNvPr id="80" name="TextBox 79"/>
          <p:cNvSpPr txBox="1"/>
          <p:nvPr/>
        </p:nvSpPr>
        <p:spPr>
          <a:xfrm>
            <a:off x="6333305" y="1049236"/>
            <a:ext cx="186586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90%He-10%iC</a:t>
            </a:r>
            <a:r>
              <a:rPr lang="en-US" baseline="-25000" dirty="0" smtClean="0"/>
              <a:t>4</a:t>
            </a:r>
            <a:r>
              <a:rPr lang="en-US" dirty="0" smtClean="0"/>
              <a:t>H</a:t>
            </a:r>
            <a:r>
              <a:rPr lang="en-US" baseline="-25000" dirty="0" smtClean="0"/>
              <a:t>10</a:t>
            </a:r>
          </a:p>
          <a:p>
            <a:r>
              <a:rPr lang="en-US" dirty="0" smtClean="0"/>
              <a:t>HV=1775V</a:t>
            </a:r>
          </a:p>
          <a:p>
            <a:r>
              <a:rPr lang="en-US" dirty="0" smtClean="0"/>
              <a:t>Run “</a:t>
            </a:r>
            <a:r>
              <a:rPr lang="en-US" dirty="0" smtClean="0">
                <a:solidFill>
                  <a:srgbClr val="FF0000"/>
                </a:solidFill>
              </a:rPr>
              <a:t>B</a:t>
            </a:r>
            <a:r>
              <a:rPr lang="en-US" dirty="0" smtClean="0"/>
              <a:t>”</a:t>
            </a:r>
            <a:endParaRPr lang="en-US" dirty="0"/>
          </a:p>
        </p:txBody>
      </p:sp>
      <p:cxnSp>
        <p:nvCxnSpPr>
          <p:cNvPr id="69" name="Straight Arrow Connector 68"/>
          <p:cNvCxnSpPr/>
          <p:nvPr/>
        </p:nvCxnSpPr>
        <p:spPr>
          <a:xfrm flipH="1" flipV="1">
            <a:off x="4785930" y="3302424"/>
            <a:ext cx="1767270" cy="554476"/>
          </a:xfrm>
          <a:prstGeom prst="straightConnector1">
            <a:avLst/>
          </a:prstGeom>
          <a:ln w="41275">
            <a:solidFill>
              <a:srgbClr val="FF0000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513271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" name="Picture 7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74" t="8776" r="7572" b="1781"/>
          <a:stretch/>
        </p:blipFill>
        <p:spPr>
          <a:xfrm>
            <a:off x="3309723" y="1823039"/>
            <a:ext cx="3209105" cy="327082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439" y="122238"/>
            <a:ext cx="8848921" cy="926998"/>
          </a:xfrm>
        </p:spPr>
        <p:txBody>
          <a:bodyPr>
            <a:noAutofit/>
          </a:bodyPr>
          <a:lstStyle/>
          <a:p>
            <a:pPr algn="l"/>
            <a:r>
              <a:rPr lang="en-US" sz="4000" dirty="0" smtClean="0"/>
              <a:t>Integrated amplitude, counted clusters</a:t>
            </a:r>
            <a:endParaRPr lang="en-US" sz="4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13 September 2011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Lab activities @ LNF </a:t>
            </a: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234CA-72BC-504F-BEA7-D741BF12CF82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16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grpSp>
        <p:nvGrpSpPr>
          <p:cNvPr id="79" name="Group 78"/>
          <p:cNvGrpSpPr/>
          <p:nvPr/>
        </p:nvGrpSpPr>
        <p:grpSpPr>
          <a:xfrm>
            <a:off x="6550915" y="2258526"/>
            <a:ext cx="2249834" cy="3795891"/>
            <a:chOff x="6019800" y="155284"/>
            <a:chExt cx="2249834" cy="3795891"/>
          </a:xfrm>
        </p:grpSpPr>
        <p:grpSp>
          <p:nvGrpSpPr>
            <p:cNvPr id="76" name="Group 75"/>
            <p:cNvGrpSpPr/>
            <p:nvPr/>
          </p:nvGrpSpPr>
          <p:grpSpPr>
            <a:xfrm>
              <a:off x="6019800" y="524616"/>
              <a:ext cx="2249834" cy="3426559"/>
              <a:chOff x="5456400" y="2640915"/>
              <a:chExt cx="2249834" cy="3426559"/>
            </a:xfrm>
          </p:grpSpPr>
          <p:grpSp>
            <p:nvGrpSpPr>
              <p:cNvPr id="66" name="Group 65"/>
              <p:cNvGrpSpPr/>
              <p:nvPr/>
            </p:nvGrpSpPr>
            <p:grpSpPr>
              <a:xfrm>
                <a:off x="5456400" y="2640915"/>
                <a:ext cx="2249834" cy="3426559"/>
                <a:chOff x="4373640" y="662641"/>
                <a:chExt cx="3332594" cy="5404834"/>
              </a:xfrm>
            </p:grpSpPr>
            <p:pic>
              <p:nvPicPr>
                <p:cNvPr id="10" name="Picture 9"/>
                <p:cNvPicPr>
                  <a:picLocks noChangeAspect="1"/>
                </p:cNvPicPr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4373640" y="662641"/>
                  <a:ext cx="3332594" cy="5404834"/>
                </a:xfrm>
                <a:prstGeom prst="rect">
                  <a:avLst/>
                </a:prstGeom>
              </p:spPr>
            </p:pic>
            <p:grpSp>
              <p:nvGrpSpPr>
                <p:cNvPr id="65" name="Group 64"/>
                <p:cNvGrpSpPr/>
                <p:nvPr/>
              </p:nvGrpSpPr>
              <p:grpSpPr>
                <a:xfrm>
                  <a:off x="4914533" y="1183006"/>
                  <a:ext cx="2183287" cy="4390523"/>
                  <a:chOff x="4914533" y="1183006"/>
                  <a:chExt cx="2183287" cy="4390523"/>
                </a:xfrm>
              </p:grpSpPr>
              <p:cxnSp>
                <p:nvCxnSpPr>
                  <p:cNvPr id="12" name="Straight Connector 11"/>
                  <p:cNvCxnSpPr/>
                  <p:nvPr/>
                </p:nvCxnSpPr>
                <p:spPr>
                  <a:xfrm>
                    <a:off x="4914533" y="1193643"/>
                    <a:ext cx="218117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" name="Straight Connector 13"/>
                  <p:cNvCxnSpPr/>
                  <p:nvPr/>
                </p:nvCxnSpPr>
                <p:spPr>
                  <a:xfrm>
                    <a:off x="5185057" y="5566677"/>
                    <a:ext cx="164160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" name="Straight Connector 14"/>
                  <p:cNvCxnSpPr/>
                  <p:nvPr/>
                </p:nvCxnSpPr>
                <p:spPr>
                  <a:xfrm>
                    <a:off x="4914533" y="2298543"/>
                    <a:ext cx="218117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" name="Straight Connector 15"/>
                  <p:cNvCxnSpPr/>
                  <p:nvPr/>
                </p:nvCxnSpPr>
                <p:spPr>
                  <a:xfrm>
                    <a:off x="4914533" y="2838293"/>
                    <a:ext cx="218117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" name="Straight Connector 16"/>
                  <p:cNvCxnSpPr/>
                  <p:nvPr/>
                </p:nvCxnSpPr>
                <p:spPr>
                  <a:xfrm>
                    <a:off x="4914533" y="3378044"/>
                    <a:ext cx="218117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" name="Straight Connector 17"/>
                  <p:cNvCxnSpPr/>
                  <p:nvPr/>
                </p:nvCxnSpPr>
                <p:spPr>
                  <a:xfrm>
                    <a:off x="4914533" y="3932610"/>
                    <a:ext cx="218117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" name="Straight Connector 18"/>
                  <p:cNvCxnSpPr/>
                  <p:nvPr/>
                </p:nvCxnSpPr>
                <p:spPr>
                  <a:xfrm>
                    <a:off x="4914533" y="4482944"/>
                    <a:ext cx="218117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" name="Straight Connector 19"/>
                  <p:cNvCxnSpPr/>
                  <p:nvPr/>
                </p:nvCxnSpPr>
                <p:spPr>
                  <a:xfrm>
                    <a:off x="4914533" y="5016343"/>
                    <a:ext cx="218117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" name="Straight Connector 20"/>
                  <p:cNvCxnSpPr/>
                  <p:nvPr/>
                </p:nvCxnSpPr>
                <p:spPr>
                  <a:xfrm>
                    <a:off x="4916650" y="1743319"/>
                    <a:ext cx="218117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2" name="Straight Connector 21"/>
                  <p:cNvCxnSpPr/>
                  <p:nvPr/>
                </p:nvCxnSpPr>
                <p:spPr>
                  <a:xfrm flipV="1">
                    <a:off x="5192319" y="5016343"/>
                    <a:ext cx="0" cy="557186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4" name="Straight Connector 23"/>
                  <p:cNvCxnSpPr/>
                  <p:nvPr/>
                </p:nvCxnSpPr>
                <p:spPr>
                  <a:xfrm flipV="1">
                    <a:off x="5734186" y="5016343"/>
                    <a:ext cx="0" cy="557186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5" name="Straight Connector 24"/>
                  <p:cNvCxnSpPr/>
                  <p:nvPr/>
                </p:nvCxnSpPr>
                <p:spPr>
                  <a:xfrm flipV="1">
                    <a:off x="6284519" y="5016343"/>
                    <a:ext cx="0" cy="557186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6" name="Straight Connector 25"/>
                  <p:cNvCxnSpPr/>
                  <p:nvPr/>
                </p:nvCxnSpPr>
                <p:spPr>
                  <a:xfrm flipV="1">
                    <a:off x="6830619" y="5009491"/>
                    <a:ext cx="0" cy="557186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7" name="Straight Connector 26"/>
                  <p:cNvCxnSpPr/>
                  <p:nvPr/>
                </p:nvCxnSpPr>
                <p:spPr>
                  <a:xfrm flipV="1">
                    <a:off x="5194571" y="3932610"/>
                    <a:ext cx="0" cy="557186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8" name="Straight Connector 27"/>
                  <p:cNvCxnSpPr/>
                  <p:nvPr/>
                </p:nvCxnSpPr>
                <p:spPr>
                  <a:xfrm flipV="1">
                    <a:off x="5736438" y="3932610"/>
                    <a:ext cx="0" cy="557186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9" name="Straight Connector 28"/>
                  <p:cNvCxnSpPr/>
                  <p:nvPr/>
                </p:nvCxnSpPr>
                <p:spPr>
                  <a:xfrm flipV="1">
                    <a:off x="6286771" y="3932610"/>
                    <a:ext cx="0" cy="557186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0" name="Straight Connector 29"/>
                  <p:cNvCxnSpPr/>
                  <p:nvPr/>
                </p:nvCxnSpPr>
                <p:spPr>
                  <a:xfrm flipV="1">
                    <a:off x="6832871" y="3925758"/>
                    <a:ext cx="0" cy="557186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1" name="Straight Connector 30"/>
                  <p:cNvCxnSpPr/>
                  <p:nvPr/>
                </p:nvCxnSpPr>
                <p:spPr>
                  <a:xfrm flipV="1">
                    <a:off x="5190338" y="2840414"/>
                    <a:ext cx="0" cy="557186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2" name="Straight Connector 31"/>
                  <p:cNvCxnSpPr/>
                  <p:nvPr/>
                </p:nvCxnSpPr>
                <p:spPr>
                  <a:xfrm flipV="1">
                    <a:off x="5732205" y="2840414"/>
                    <a:ext cx="0" cy="557186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3" name="Straight Connector 32"/>
                  <p:cNvCxnSpPr/>
                  <p:nvPr/>
                </p:nvCxnSpPr>
                <p:spPr>
                  <a:xfrm flipV="1">
                    <a:off x="6282538" y="2840414"/>
                    <a:ext cx="0" cy="557186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4" name="Straight Connector 33"/>
                  <p:cNvCxnSpPr/>
                  <p:nvPr/>
                </p:nvCxnSpPr>
                <p:spPr>
                  <a:xfrm flipV="1">
                    <a:off x="6828638" y="2833562"/>
                    <a:ext cx="0" cy="557186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5" name="Straight Connector 34"/>
                  <p:cNvCxnSpPr/>
                  <p:nvPr/>
                </p:nvCxnSpPr>
                <p:spPr>
                  <a:xfrm flipV="1">
                    <a:off x="5188357" y="1746093"/>
                    <a:ext cx="0" cy="557186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6" name="Straight Connector 35"/>
                  <p:cNvCxnSpPr/>
                  <p:nvPr/>
                </p:nvCxnSpPr>
                <p:spPr>
                  <a:xfrm flipV="1">
                    <a:off x="5730224" y="1746093"/>
                    <a:ext cx="0" cy="557186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7" name="Straight Connector 36"/>
                  <p:cNvCxnSpPr/>
                  <p:nvPr/>
                </p:nvCxnSpPr>
                <p:spPr>
                  <a:xfrm flipV="1">
                    <a:off x="6280557" y="1746093"/>
                    <a:ext cx="0" cy="557186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8" name="Straight Connector 37"/>
                  <p:cNvCxnSpPr/>
                  <p:nvPr/>
                </p:nvCxnSpPr>
                <p:spPr>
                  <a:xfrm flipV="1">
                    <a:off x="6826657" y="1739241"/>
                    <a:ext cx="0" cy="557186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46" name="Group 45"/>
                  <p:cNvGrpSpPr/>
                  <p:nvPr/>
                </p:nvGrpSpPr>
                <p:grpSpPr>
                  <a:xfrm>
                    <a:off x="4925252" y="4474947"/>
                    <a:ext cx="2164101" cy="550417"/>
                    <a:chOff x="4925252" y="4474947"/>
                    <a:chExt cx="2164101" cy="550417"/>
                  </a:xfrm>
                </p:grpSpPr>
                <p:cxnSp>
                  <p:nvCxnSpPr>
                    <p:cNvPr id="39" name="Straight Connector 38"/>
                    <p:cNvCxnSpPr/>
                    <p:nvPr/>
                  </p:nvCxnSpPr>
                  <p:spPr>
                    <a:xfrm flipV="1">
                      <a:off x="4925252" y="4474947"/>
                      <a:ext cx="0" cy="550417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0" name="Straight Connector 39"/>
                    <p:cNvCxnSpPr/>
                    <p:nvPr/>
                  </p:nvCxnSpPr>
                  <p:spPr>
                    <a:xfrm flipV="1">
                      <a:off x="5467119" y="4474947"/>
                      <a:ext cx="0" cy="550417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1" name="Straight Connector 40"/>
                    <p:cNvCxnSpPr/>
                    <p:nvPr/>
                  </p:nvCxnSpPr>
                  <p:spPr>
                    <a:xfrm flipV="1">
                      <a:off x="6017452" y="4474947"/>
                      <a:ext cx="0" cy="550417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2" name="Straight Connector 41"/>
                    <p:cNvCxnSpPr/>
                    <p:nvPr/>
                  </p:nvCxnSpPr>
                  <p:spPr>
                    <a:xfrm flipV="1">
                      <a:off x="6563552" y="4482943"/>
                      <a:ext cx="0" cy="535654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5" name="Straight Connector 44"/>
                    <p:cNvCxnSpPr/>
                    <p:nvPr/>
                  </p:nvCxnSpPr>
                  <p:spPr>
                    <a:xfrm flipV="1">
                      <a:off x="7089353" y="4483446"/>
                      <a:ext cx="0" cy="535654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47" name="Group 46"/>
                  <p:cNvGrpSpPr/>
                  <p:nvPr/>
                </p:nvGrpSpPr>
                <p:grpSpPr>
                  <a:xfrm>
                    <a:off x="4919526" y="3380674"/>
                    <a:ext cx="2164101" cy="550417"/>
                    <a:chOff x="4925252" y="4474947"/>
                    <a:chExt cx="2164101" cy="550417"/>
                  </a:xfrm>
                </p:grpSpPr>
                <p:cxnSp>
                  <p:nvCxnSpPr>
                    <p:cNvPr id="48" name="Straight Connector 47"/>
                    <p:cNvCxnSpPr/>
                    <p:nvPr/>
                  </p:nvCxnSpPr>
                  <p:spPr>
                    <a:xfrm flipV="1">
                      <a:off x="4925252" y="4474947"/>
                      <a:ext cx="0" cy="550417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9" name="Straight Connector 48"/>
                    <p:cNvCxnSpPr/>
                    <p:nvPr/>
                  </p:nvCxnSpPr>
                  <p:spPr>
                    <a:xfrm flipV="1">
                      <a:off x="5467119" y="4474947"/>
                      <a:ext cx="0" cy="550417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0" name="Straight Connector 49"/>
                    <p:cNvCxnSpPr/>
                    <p:nvPr/>
                  </p:nvCxnSpPr>
                  <p:spPr>
                    <a:xfrm flipV="1">
                      <a:off x="6017452" y="4474947"/>
                      <a:ext cx="0" cy="550417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1" name="Straight Connector 50"/>
                    <p:cNvCxnSpPr/>
                    <p:nvPr/>
                  </p:nvCxnSpPr>
                  <p:spPr>
                    <a:xfrm flipV="1">
                      <a:off x="6563552" y="4482943"/>
                      <a:ext cx="0" cy="535654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2" name="Straight Connector 51"/>
                    <p:cNvCxnSpPr/>
                    <p:nvPr/>
                  </p:nvCxnSpPr>
                  <p:spPr>
                    <a:xfrm flipV="1">
                      <a:off x="7089353" y="4483446"/>
                      <a:ext cx="0" cy="535654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53" name="Group 52"/>
                  <p:cNvGrpSpPr/>
                  <p:nvPr/>
                </p:nvGrpSpPr>
                <p:grpSpPr>
                  <a:xfrm>
                    <a:off x="4914533" y="2303279"/>
                    <a:ext cx="2164101" cy="550417"/>
                    <a:chOff x="4925252" y="4474947"/>
                    <a:chExt cx="2164101" cy="550417"/>
                  </a:xfrm>
                </p:grpSpPr>
                <p:cxnSp>
                  <p:nvCxnSpPr>
                    <p:cNvPr id="54" name="Straight Connector 53"/>
                    <p:cNvCxnSpPr/>
                    <p:nvPr/>
                  </p:nvCxnSpPr>
                  <p:spPr>
                    <a:xfrm flipV="1">
                      <a:off x="4925252" y="4474947"/>
                      <a:ext cx="0" cy="550417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5" name="Straight Connector 54"/>
                    <p:cNvCxnSpPr/>
                    <p:nvPr/>
                  </p:nvCxnSpPr>
                  <p:spPr>
                    <a:xfrm flipV="1">
                      <a:off x="5467119" y="4474947"/>
                      <a:ext cx="0" cy="550417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6" name="Straight Connector 55"/>
                    <p:cNvCxnSpPr/>
                    <p:nvPr/>
                  </p:nvCxnSpPr>
                  <p:spPr>
                    <a:xfrm flipV="1">
                      <a:off x="6017452" y="4474947"/>
                      <a:ext cx="0" cy="550417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7" name="Straight Connector 56"/>
                    <p:cNvCxnSpPr/>
                    <p:nvPr/>
                  </p:nvCxnSpPr>
                  <p:spPr>
                    <a:xfrm flipV="1">
                      <a:off x="6563552" y="4482943"/>
                      <a:ext cx="0" cy="535654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8" name="Straight Connector 57"/>
                    <p:cNvCxnSpPr/>
                    <p:nvPr/>
                  </p:nvCxnSpPr>
                  <p:spPr>
                    <a:xfrm flipV="1">
                      <a:off x="7089353" y="4483446"/>
                      <a:ext cx="0" cy="535654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59" name="Group 58"/>
                  <p:cNvGrpSpPr/>
                  <p:nvPr/>
                </p:nvGrpSpPr>
                <p:grpSpPr>
                  <a:xfrm>
                    <a:off x="4923135" y="1183006"/>
                    <a:ext cx="2164101" cy="550417"/>
                    <a:chOff x="4925252" y="4474947"/>
                    <a:chExt cx="2164101" cy="550417"/>
                  </a:xfrm>
                </p:grpSpPr>
                <p:cxnSp>
                  <p:nvCxnSpPr>
                    <p:cNvPr id="60" name="Straight Connector 59"/>
                    <p:cNvCxnSpPr/>
                    <p:nvPr/>
                  </p:nvCxnSpPr>
                  <p:spPr>
                    <a:xfrm flipV="1">
                      <a:off x="4925252" y="4474947"/>
                      <a:ext cx="0" cy="550417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1" name="Straight Connector 60"/>
                    <p:cNvCxnSpPr/>
                    <p:nvPr/>
                  </p:nvCxnSpPr>
                  <p:spPr>
                    <a:xfrm flipV="1">
                      <a:off x="5467119" y="4474947"/>
                      <a:ext cx="0" cy="550417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2" name="Straight Connector 61"/>
                    <p:cNvCxnSpPr/>
                    <p:nvPr/>
                  </p:nvCxnSpPr>
                  <p:spPr>
                    <a:xfrm flipV="1">
                      <a:off x="6017452" y="4474947"/>
                      <a:ext cx="0" cy="550417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3" name="Straight Connector 62"/>
                    <p:cNvCxnSpPr/>
                    <p:nvPr/>
                  </p:nvCxnSpPr>
                  <p:spPr>
                    <a:xfrm flipV="1">
                      <a:off x="6563552" y="4482943"/>
                      <a:ext cx="0" cy="535654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4" name="Straight Connector 63"/>
                    <p:cNvCxnSpPr/>
                    <p:nvPr/>
                  </p:nvCxnSpPr>
                  <p:spPr>
                    <a:xfrm flipV="1">
                      <a:off x="7089353" y="4483446"/>
                      <a:ext cx="0" cy="535654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  <p:grpSp>
            <p:nvGrpSpPr>
              <p:cNvPr id="74" name="Group 73"/>
              <p:cNvGrpSpPr/>
              <p:nvPr/>
            </p:nvGrpSpPr>
            <p:grpSpPr>
              <a:xfrm>
                <a:off x="5836923" y="2980737"/>
                <a:ext cx="341088" cy="2420340"/>
                <a:chOff x="5836923" y="2980737"/>
                <a:chExt cx="341088" cy="2420340"/>
              </a:xfrm>
            </p:grpSpPr>
            <p:sp>
              <p:nvSpPr>
                <p:cNvPr id="68" name="Rectangle 67"/>
                <p:cNvSpPr>
                  <a:spLocks noChangeAspect="1"/>
                </p:cNvSpPr>
                <p:nvPr/>
              </p:nvSpPr>
              <p:spPr>
                <a:xfrm>
                  <a:off x="5836923" y="3682216"/>
                  <a:ext cx="334800" cy="334800"/>
                </a:xfrm>
                <a:prstGeom prst="rect">
                  <a:avLst/>
                </a:prstGeom>
                <a:solidFill>
                  <a:schemeClr val="tx2">
                    <a:lumMod val="60000"/>
                    <a:lumOff val="40000"/>
                    <a:alpha val="72000"/>
                  </a:schemeClr>
                </a:solidFill>
                <a:ln>
                  <a:solidFill>
                    <a:schemeClr val="accent6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0" name="Rectangle 69"/>
                <p:cNvSpPr>
                  <a:spLocks noChangeAspect="1"/>
                </p:cNvSpPr>
                <p:nvPr/>
              </p:nvSpPr>
              <p:spPr>
                <a:xfrm>
                  <a:off x="5843211" y="4373397"/>
                  <a:ext cx="334800" cy="334800"/>
                </a:xfrm>
                <a:prstGeom prst="rect">
                  <a:avLst/>
                </a:prstGeom>
                <a:solidFill>
                  <a:schemeClr val="tx2">
                    <a:lumMod val="60000"/>
                    <a:lumOff val="40000"/>
                    <a:alpha val="72000"/>
                  </a:schemeClr>
                </a:solidFill>
                <a:ln>
                  <a:solidFill>
                    <a:schemeClr val="accent6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1" name="Rectangle 70"/>
                <p:cNvSpPr>
                  <a:spLocks noChangeAspect="1"/>
                </p:cNvSpPr>
                <p:nvPr/>
              </p:nvSpPr>
              <p:spPr>
                <a:xfrm>
                  <a:off x="5836923" y="5066277"/>
                  <a:ext cx="334800" cy="334800"/>
                </a:xfrm>
                <a:prstGeom prst="rect">
                  <a:avLst/>
                </a:prstGeom>
                <a:solidFill>
                  <a:schemeClr val="tx2">
                    <a:lumMod val="60000"/>
                    <a:lumOff val="40000"/>
                    <a:alpha val="72000"/>
                  </a:schemeClr>
                </a:solidFill>
                <a:ln>
                  <a:solidFill>
                    <a:schemeClr val="accent6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2" name="Rectangle 71"/>
                <p:cNvSpPr>
                  <a:spLocks noChangeAspect="1"/>
                </p:cNvSpPr>
                <p:nvPr/>
              </p:nvSpPr>
              <p:spPr>
                <a:xfrm>
                  <a:off x="5841690" y="2980737"/>
                  <a:ext cx="334800" cy="334800"/>
                </a:xfrm>
                <a:prstGeom prst="rect">
                  <a:avLst/>
                </a:prstGeom>
                <a:solidFill>
                  <a:schemeClr val="tx2">
                    <a:lumMod val="60000"/>
                    <a:lumOff val="40000"/>
                    <a:alpha val="72000"/>
                  </a:schemeClr>
                </a:solidFill>
                <a:ln>
                  <a:solidFill>
                    <a:schemeClr val="accent6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75" name="TextBox 74"/>
            <p:cNvSpPr txBox="1"/>
            <p:nvPr/>
          </p:nvSpPr>
          <p:spPr>
            <a:xfrm>
              <a:off x="6742360" y="155284"/>
              <a:ext cx="10666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3366FF"/>
                  </a:solidFill>
                </a:rPr>
                <a:t>“#1 cells"</a:t>
              </a:r>
              <a:endParaRPr lang="en-US" dirty="0">
                <a:solidFill>
                  <a:srgbClr val="3366FF"/>
                </a:solidFill>
              </a:endParaRPr>
            </a:p>
          </p:txBody>
        </p:sp>
      </p:grpSp>
      <p:pic>
        <p:nvPicPr>
          <p:cNvPr id="77" name="Picture 76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98" t="9047" r="7903" b="1541"/>
          <a:stretch/>
        </p:blipFill>
        <p:spPr>
          <a:xfrm>
            <a:off x="90602" y="1851578"/>
            <a:ext cx="3192167" cy="3247144"/>
          </a:xfrm>
          <a:prstGeom prst="rect">
            <a:avLst/>
          </a:prstGeom>
        </p:spPr>
      </p:pic>
      <p:sp>
        <p:nvSpPr>
          <p:cNvPr id="80" name="TextBox 79"/>
          <p:cNvSpPr txBox="1"/>
          <p:nvPr/>
        </p:nvSpPr>
        <p:spPr>
          <a:xfrm>
            <a:off x="6565625" y="1049236"/>
            <a:ext cx="186586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90%He-10%iC</a:t>
            </a:r>
            <a:r>
              <a:rPr lang="en-US" baseline="-25000" dirty="0" smtClean="0"/>
              <a:t>4</a:t>
            </a:r>
            <a:r>
              <a:rPr lang="en-US" dirty="0" smtClean="0"/>
              <a:t>H</a:t>
            </a:r>
            <a:r>
              <a:rPr lang="en-US" baseline="-25000" dirty="0" smtClean="0"/>
              <a:t>10</a:t>
            </a:r>
          </a:p>
          <a:p>
            <a:r>
              <a:rPr lang="en-US" dirty="0" smtClean="0"/>
              <a:t>HV=1775V</a:t>
            </a:r>
          </a:p>
          <a:p>
            <a:r>
              <a:rPr lang="en-US" dirty="0"/>
              <a:t>Run </a:t>
            </a:r>
            <a:r>
              <a:rPr lang="en-US" dirty="0" smtClean="0"/>
              <a:t>“</a:t>
            </a:r>
            <a:r>
              <a:rPr lang="en-US" dirty="0" smtClean="0">
                <a:solidFill>
                  <a:srgbClr val="FF0000"/>
                </a:solidFill>
              </a:rPr>
              <a:t>B</a:t>
            </a:r>
            <a:r>
              <a:rPr lang="en-US" dirty="0" smtClean="0"/>
              <a:t>”</a:t>
            </a:r>
            <a:endParaRPr lang="en-US" dirty="0"/>
          </a:p>
        </p:txBody>
      </p:sp>
      <p:cxnSp>
        <p:nvCxnSpPr>
          <p:cNvPr id="69" name="Straight Arrow Connector 68"/>
          <p:cNvCxnSpPr/>
          <p:nvPr/>
        </p:nvCxnSpPr>
        <p:spPr>
          <a:xfrm flipH="1" flipV="1">
            <a:off x="5436450" y="2741651"/>
            <a:ext cx="1116750" cy="1115249"/>
          </a:xfrm>
          <a:prstGeom prst="straightConnector1">
            <a:avLst/>
          </a:prstGeom>
          <a:ln w="41275">
            <a:solidFill>
              <a:srgbClr val="FF0000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/>
          <p:nvPr/>
        </p:nvCxnSpPr>
        <p:spPr>
          <a:xfrm flipH="1" flipV="1">
            <a:off x="2121919" y="2741651"/>
            <a:ext cx="4431281" cy="1115249"/>
          </a:xfrm>
          <a:prstGeom prst="straightConnector1">
            <a:avLst/>
          </a:prstGeom>
          <a:ln w="41275">
            <a:solidFill>
              <a:srgbClr val="FF0000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872400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0619" y="122238"/>
            <a:ext cx="8563901" cy="926998"/>
          </a:xfrm>
        </p:spPr>
        <p:txBody>
          <a:bodyPr>
            <a:noAutofit/>
          </a:bodyPr>
          <a:lstStyle/>
          <a:p>
            <a:pPr algn="l"/>
            <a:r>
              <a:rPr lang="en-US" dirty="0" smtClean="0"/>
              <a:t>Sample </a:t>
            </a:r>
            <a:r>
              <a:rPr lang="en-US" dirty="0" smtClean="0"/>
              <a:t>waveforms – </a:t>
            </a:r>
            <a:r>
              <a:rPr lang="en-US" sz="4000" dirty="0" smtClean="0"/>
              <a:t>4 different cells </a:t>
            </a:r>
            <a:endParaRPr lang="en-US" sz="4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13 September 2011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Lab activities @ LNF </a:t>
            </a: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234CA-72BC-504F-BEA7-D741BF12CF82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17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grpSp>
        <p:nvGrpSpPr>
          <p:cNvPr id="79" name="Group 78"/>
          <p:cNvGrpSpPr/>
          <p:nvPr/>
        </p:nvGrpSpPr>
        <p:grpSpPr>
          <a:xfrm>
            <a:off x="6550915" y="2258526"/>
            <a:ext cx="2249834" cy="3795891"/>
            <a:chOff x="6019800" y="155284"/>
            <a:chExt cx="2249834" cy="3795891"/>
          </a:xfrm>
        </p:grpSpPr>
        <p:grpSp>
          <p:nvGrpSpPr>
            <p:cNvPr id="76" name="Group 75"/>
            <p:cNvGrpSpPr/>
            <p:nvPr/>
          </p:nvGrpSpPr>
          <p:grpSpPr>
            <a:xfrm>
              <a:off x="6019800" y="524616"/>
              <a:ext cx="2249834" cy="3426559"/>
              <a:chOff x="5456400" y="2640915"/>
              <a:chExt cx="2249834" cy="3426559"/>
            </a:xfrm>
          </p:grpSpPr>
          <p:grpSp>
            <p:nvGrpSpPr>
              <p:cNvPr id="66" name="Group 65"/>
              <p:cNvGrpSpPr/>
              <p:nvPr/>
            </p:nvGrpSpPr>
            <p:grpSpPr>
              <a:xfrm>
                <a:off x="5456400" y="2640915"/>
                <a:ext cx="2249834" cy="3426559"/>
                <a:chOff x="4373640" y="662641"/>
                <a:chExt cx="3332594" cy="5404834"/>
              </a:xfrm>
            </p:grpSpPr>
            <p:pic>
              <p:nvPicPr>
                <p:cNvPr id="10" name="Picture 9"/>
                <p:cNvPicPr>
                  <a:picLocks noChangeAspect="1"/>
                </p:cNvPicPr>
                <p:nvPr/>
              </p:nvPicPr>
              <p:blipFill>
                <a:blip r:embed="rId2"/>
                <a:stretch>
                  <a:fillRect/>
                </a:stretch>
              </p:blipFill>
              <p:spPr>
                <a:xfrm>
                  <a:off x="4373640" y="662641"/>
                  <a:ext cx="3332594" cy="5404834"/>
                </a:xfrm>
                <a:prstGeom prst="rect">
                  <a:avLst/>
                </a:prstGeom>
              </p:spPr>
            </p:pic>
            <p:grpSp>
              <p:nvGrpSpPr>
                <p:cNvPr id="65" name="Group 64"/>
                <p:cNvGrpSpPr/>
                <p:nvPr/>
              </p:nvGrpSpPr>
              <p:grpSpPr>
                <a:xfrm>
                  <a:off x="4914533" y="1183006"/>
                  <a:ext cx="2183287" cy="4390523"/>
                  <a:chOff x="4914533" y="1183006"/>
                  <a:chExt cx="2183287" cy="4390523"/>
                </a:xfrm>
              </p:grpSpPr>
              <p:cxnSp>
                <p:nvCxnSpPr>
                  <p:cNvPr id="12" name="Straight Connector 11"/>
                  <p:cNvCxnSpPr/>
                  <p:nvPr/>
                </p:nvCxnSpPr>
                <p:spPr>
                  <a:xfrm>
                    <a:off x="4914533" y="1193643"/>
                    <a:ext cx="218117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" name="Straight Connector 13"/>
                  <p:cNvCxnSpPr/>
                  <p:nvPr/>
                </p:nvCxnSpPr>
                <p:spPr>
                  <a:xfrm>
                    <a:off x="5185057" y="5566677"/>
                    <a:ext cx="164160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" name="Straight Connector 14"/>
                  <p:cNvCxnSpPr/>
                  <p:nvPr/>
                </p:nvCxnSpPr>
                <p:spPr>
                  <a:xfrm>
                    <a:off x="4914533" y="2298543"/>
                    <a:ext cx="218117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" name="Straight Connector 15"/>
                  <p:cNvCxnSpPr/>
                  <p:nvPr/>
                </p:nvCxnSpPr>
                <p:spPr>
                  <a:xfrm>
                    <a:off x="4914533" y="2838293"/>
                    <a:ext cx="218117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" name="Straight Connector 16"/>
                  <p:cNvCxnSpPr/>
                  <p:nvPr/>
                </p:nvCxnSpPr>
                <p:spPr>
                  <a:xfrm>
                    <a:off x="4914533" y="3378044"/>
                    <a:ext cx="218117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" name="Straight Connector 17"/>
                  <p:cNvCxnSpPr/>
                  <p:nvPr/>
                </p:nvCxnSpPr>
                <p:spPr>
                  <a:xfrm>
                    <a:off x="4914533" y="3932610"/>
                    <a:ext cx="218117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" name="Straight Connector 18"/>
                  <p:cNvCxnSpPr/>
                  <p:nvPr/>
                </p:nvCxnSpPr>
                <p:spPr>
                  <a:xfrm>
                    <a:off x="4914533" y="4482944"/>
                    <a:ext cx="218117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" name="Straight Connector 19"/>
                  <p:cNvCxnSpPr/>
                  <p:nvPr/>
                </p:nvCxnSpPr>
                <p:spPr>
                  <a:xfrm>
                    <a:off x="4914533" y="5016343"/>
                    <a:ext cx="218117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" name="Straight Connector 20"/>
                  <p:cNvCxnSpPr/>
                  <p:nvPr/>
                </p:nvCxnSpPr>
                <p:spPr>
                  <a:xfrm>
                    <a:off x="4916650" y="1743319"/>
                    <a:ext cx="218117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2" name="Straight Connector 21"/>
                  <p:cNvCxnSpPr/>
                  <p:nvPr/>
                </p:nvCxnSpPr>
                <p:spPr>
                  <a:xfrm flipV="1">
                    <a:off x="5192319" y="5016343"/>
                    <a:ext cx="0" cy="557186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4" name="Straight Connector 23"/>
                  <p:cNvCxnSpPr/>
                  <p:nvPr/>
                </p:nvCxnSpPr>
                <p:spPr>
                  <a:xfrm flipV="1">
                    <a:off x="5734186" y="5016343"/>
                    <a:ext cx="0" cy="557186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5" name="Straight Connector 24"/>
                  <p:cNvCxnSpPr/>
                  <p:nvPr/>
                </p:nvCxnSpPr>
                <p:spPr>
                  <a:xfrm flipV="1">
                    <a:off x="6284519" y="5016343"/>
                    <a:ext cx="0" cy="557186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6" name="Straight Connector 25"/>
                  <p:cNvCxnSpPr/>
                  <p:nvPr/>
                </p:nvCxnSpPr>
                <p:spPr>
                  <a:xfrm flipV="1">
                    <a:off x="6830619" y="5009491"/>
                    <a:ext cx="0" cy="557186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7" name="Straight Connector 26"/>
                  <p:cNvCxnSpPr/>
                  <p:nvPr/>
                </p:nvCxnSpPr>
                <p:spPr>
                  <a:xfrm flipV="1">
                    <a:off x="5194571" y="3932610"/>
                    <a:ext cx="0" cy="557186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8" name="Straight Connector 27"/>
                  <p:cNvCxnSpPr/>
                  <p:nvPr/>
                </p:nvCxnSpPr>
                <p:spPr>
                  <a:xfrm flipV="1">
                    <a:off x="5736438" y="3932610"/>
                    <a:ext cx="0" cy="557186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9" name="Straight Connector 28"/>
                  <p:cNvCxnSpPr/>
                  <p:nvPr/>
                </p:nvCxnSpPr>
                <p:spPr>
                  <a:xfrm flipV="1">
                    <a:off x="6286771" y="3932610"/>
                    <a:ext cx="0" cy="557186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0" name="Straight Connector 29"/>
                  <p:cNvCxnSpPr/>
                  <p:nvPr/>
                </p:nvCxnSpPr>
                <p:spPr>
                  <a:xfrm flipV="1">
                    <a:off x="6832871" y="3925758"/>
                    <a:ext cx="0" cy="557186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1" name="Straight Connector 30"/>
                  <p:cNvCxnSpPr/>
                  <p:nvPr/>
                </p:nvCxnSpPr>
                <p:spPr>
                  <a:xfrm flipV="1">
                    <a:off x="5190338" y="2840414"/>
                    <a:ext cx="0" cy="557186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2" name="Straight Connector 31"/>
                  <p:cNvCxnSpPr/>
                  <p:nvPr/>
                </p:nvCxnSpPr>
                <p:spPr>
                  <a:xfrm flipV="1">
                    <a:off x="5732205" y="2840414"/>
                    <a:ext cx="0" cy="557186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3" name="Straight Connector 32"/>
                  <p:cNvCxnSpPr/>
                  <p:nvPr/>
                </p:nvCxnSpPr>
                <p:spPr>
                  <a:xfrm flipV="1">
                    <a:off x="6282538" y="2840414"/>
                    <a:ext cx="0" cy="557186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4" name="Straight Connector 33"/>
                  <p:cNvCxnSpPr/>
                  <p:nvPr/>
                </p:nvCxnSpPr>
                <p:spPr>
                  <a:xfrm flipV="1">
                    <a:off x="6828638" y="2833562"/>
                    <a:ext cx="0" cy="557186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5" name="Straight Connector 34"/>
                  <p:cNvCxnSpPr/>
                  <p:nvPr/>
                </p:nvCxnSpPr>
                <p:spPr>
                  <a:xfrm flipV="1">
                    <a:off x="5188357" y="1746093"/>
                    <a:ext cx="0" cy="557186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6" name="Straight Connector 35"/>
                  <p:cNvCxnSpPr/>
                  <p:nvPr/>
                </p:nvCxnSpPr>
                <p:spPr>
                  <a:xfrm flipV="1">
                    <a:off x="5730224" y="1746093"/>
                    <a:ext cx="0" cy="557186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7" name="Straight Connector 36"/>
                  <p:cNvCxnSpPr/>
                  <p:nvPr/>
                </p:nvCxnSpPr>
                <p:spPr>
                  <a:xfrm flipV="1">
                    <a:off x="6280557" y="1746093"/>
                    <a:ext cx="0" cy="557186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8" name="Straight Connector 37"/>
                  <p:cNvCxnSpPr/>
                  <p:nvPr/>
                </p:nvCxnSpPr>
                <p:spPr>
                  <a:xfrm flipV="1">
                    <a:off x="6826657" y="1739241"/>
                    <a:ext cx="0" cy="557186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46" name="Group 45"/>
                  <p:cNvGrpSpPr/>
                  <p:nvPr/>
                </p:nvGrpSpPr>
                <p:grpSpPr>
                  <a:xfrm>
                    <a:off x="4925252" y="4474947"/>
                    <a:ext cx="2164101" cy="550417"/>
                    <a:chOff x="4925252" y="4474947"/>
                    <a:chExt cx="2164101" cy="550417"/>
                  </a:xfrm>
                </p:grpSpPr>
                <p:cxnSp>
                  <p:nvCxnSpPr>
                    <p:cNvPr id="39" name="Straight Connector 38"/>
                    <p:cNvCxnSpPr/>
                    <p:nvPr/>
                  </p:nvCxnSpPr>
                  <p:spPr>
                    <a:xfrm flipV="1">
                      <a:off x="4925252" y="4474947"/>
                      <a:ext cx="0" cy="550417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0" name="Straight Connector 39"/>
                    <p:cNvCxnSpPr/>
                    <p:nvPr/>
                  </p:nvCxnSpPr>
                  <p:spPr>
                    <a:xfrm flipV="1">
                      <a:off x="5467119" y="4474947"/>
                      <a:ext cx="0" cy="550417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1" name="Straight Connector 40"/>
                    <p:cNvCxnSpPr/>
                    <p:nvPr/>
                  </p:nvCxnSpPr>
                  <p:spPr>
                    <a:xfrm flipV="1">
                      <a:off x="6017452" y="4474947"/>
                      <a:ext cx="0" cy="550417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2" name="Straight Connector 41"/>
                    <p:cNvCxnSpPr/>
                    <p:nvPr/>
                  </p:nvCxnSpPr>
                  <p:spPr>
                    <a:xfrm flipV="1">
                      <a:off x="6563552" y="4482943"/>
                      <a:ext cx="0" cy="535654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5" name="Straight Connector 44"/>
                    <p:cNvCxnSpPr/>
                    <p:nvPr/>
                  </p:nvCxnSpPr>
                  <p:spPr>
                    <a:xfrm flipV="1">
                      <a:off x="7089353" y="4483446"/>
                      <a:ext cx="0" cy="535654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47" name="Group 46"/>
                  <p:cNvGrpSpPr/>
                  <p:nvPr/>
                </p:nvGrpSpPr>
                <p:grpSpPr>
                  <a:xfrm>
                    <a:off x="4919526" y="3380674"/>
                    <a:ext cx="2164101" cy="550417"/>
                    <a:chOff x="4925252" y="4474947"/>
                    <a:chExt cx="2164101" cy="550417"/>
                  </a:xfrm>
                </p:grpSpPr>
                <p:cxnSp>
                  <p:nvCxnSpPr>
                    <p:cNvPr id="48" name="Straight Connector 47"/>
                    <p:cNvCxnSpPr/>
                    <p:nvPr/>
                  </p:nvCxnSpPr>
                  <p:spPr>
                    <a:xfrm flipV="1">
                      <a:off x="4925252" y="4474947"/>
                      <a:ext cx="0" cy="550417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9" name="Straight Connector 48"/>
                    <p:cNvCxnSpPr/>
                    <p:nvPr/>
                  </p:nvCxnSpPr>
                  <p:spPr>
                    <a:xfrm flipV="1">
                      <a:off x="5467119" y="4474947"/>
                      <a:ext cx="0" cy="550417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0" name="Straight Connector 49"/>
                    <p:cNvCxnSpPr/>
                    <p:nvPr/>
                  </p:nvCxnSpPr>
                  <p:spPr>
                    <a:xfrm flipV="1">
                      <a:off x="6017452" y="4474947"/>
                      <a:ext cx="0" cy="550417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1" name="Straight Connector 50"/>
                    <p:cNvCxnSpPr/>
                    <p:nvPr/>
                  </p:nvCxnSpPr>
                  <p:spPr>
                    <a:xfrm flipV="1">
                      <a:off x="6563552" y="4482943"/>
                      <a:ext cx="0" cy="535654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2" name="Straight Connector 51"/>
                    <p:cNvCxnSpPr/>
                    <p:nvPr/>
                  </p:nvCxnSpPr>
                  <p:spPr>
                    <a:xfrm flipV="1">
                      <a:off x="7089353" y="4483446"/>
                      <a:ext cx="0" cy="535654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53" name="Group 52"/>
                  <p:cNvGrpSpPr/>
                  <p:nvPr/>
                </p:nvGrpSpPr>
                <p:grpSpPr>
                  <a:xfrm>
                    <a:off x="4914533" y="2303279"/>
                    <a:ext cx="2164101" cy="550417"/>
                    <a:chOff x="4925252" y="4474947"/>
                    <a:chExt cx="2164101" cy="550417"/>
                  </a:xfrm>
                </p:grpSpPr>
                <p:cxnSp>
                  <p:nvCxnSpPr>
                    <p:cNvPr id="54" name="Straight Connector 53"/>
                    <p:cNvCxnSpPr/>
                    <p:nvPr/>
                  </p:nvCxnSpPr>
                  <p:spPr>
                    <a:xfrm flipV="1">
                      <a:off x="4925252" y="4474947"/>
                      <a:ext cx="0" cy="550417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5" name="Straight Connector 54"/>
                    <p:cNvCxnSpPr/>
                    <p:nvPr/>
                  </p:nvCxnSpPr>
                  <p:spPr>
                    <a:xfrm flipV="1">
                      <a:off x="5467119" y="4474947"/>
                      <a:ext cx="0" cy="550417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6" name="Straight Connector 55"/>
                    <p:cNvCxnSpPr/>
                    <p:nvPr/>
                  </p:nvCxnSpPr>
                  <p:spPr>
                    <a:xfrm flipV="1">
                      <a:off x="6017452" y="4474947"/>
                      <a:ext cx="0" cy="550417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7" name="Straight Connector 56"/>
                    <p:cNvCxnSpPr/>
                    <p:nvPr/>
                  </p:nvCxnSpPr>
                  <p:spPr>
                    <a:xfrm flipV="1">
                      <a:off x="6563552" y="4482943"/>
                      <a:ext cx="0" cy="535654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8" name="Straight Connector 57"/>
                    <p:cNvCxnSpPr/>
                    <p:nvPr/>
                  </p:nvCxnSpPr>
                  <p:spPr>
                    <a:xfrm flipV="1">
                      <a:off x="7089353" y="4483446"/>
                      <a:ext cx="0" cy="535654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59" name="Group 58"/>
                  <p:cNvGrpSpPr/>
                  <p:nvPr/>
                </p:nvGrpSpPr>
                <p:grpSpPr>
                  <a:xfrm>
                    <a:off x="4923135" y="1183006"/>
                    <a:ext cx="2164101" cy="550417"/>
                    <a:chOff x="4925252" y="4474947"/>
                    <a:chExt cx="2164101" cy="550417"/>
                  </a:xfrm>
                </p:grpSpPr>
                <p:cxnSp>
                  <p:nvCxnSpPr>
                    <p:cNvPr id="60" name="Straight Connector 59"/>
                    <p:cNvCxnSpPr/>
                    <p:nvPr/>
                  </p:nvCxnSpPr>
                  <p:spPr>
                    <a:xfrm flipV="1">
                      <a:off x="4925252" y="4474947"/>
                      <a:ext cx="0" cy="550417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1" name="Straight Connector 60"/>
                    <p:cNvCxnSpPr/>
                    <p:nvPr/>
                  </p:nvCxnSpPr>
                  <p:spPr>
                    <a:xfrm flipV="1">
                      <a:off x="5467119" y="4474947"/>
                      <a:ext cx="0" cy="550417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2" name="Straight Connector 61"/>
                    <p:cNvCxnSpPr/>
                    <p:nvPr/>
                  </p:nvCxnSpPr>
                  <p:spPr>
                    <a:xfrm flipV="1">
                      <a:off x="6017452" y="4474947"/>
                      <a:ext cx="0" cy="550417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3" name="Straight Connector 62"/>
                    <p:cNvCxnSpPr/>
                    <p:nvPr/>
                  </p:nvCxnSpPr>
                  <p:spPr>
                    <a:xfrm flipV="1">
                      <a:off x="6563552" y="4482943"/>
                      <a:ext cx="0" cy="535654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4" name="Straight Connector 63"/>
                    <p:cNvCxnSpPr/>
                    <p:nvPr/>
                  </p:nvCxnSpPr>
                  <p:spPr>
                    <a:xfrm flipV="1">
                      <a:off x="7089353" y="4483446"/>
                      <a:ext cx="0" cy="535654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  <p:grpSp>
            <p:nvGrpSpPr>
              <p:cNvPr id="74" name="Group 73"/>
              <p:cNvGrpSpPr/>
              <p:nvPr/>
            </p:nvGrpSpPr>
            <p:grpSpPr>
              <a:xfrm>
                <a:off x="6761214" y="3326044"/>
                <a:ext cx="341088" cy="2420340"/>
                <a:chOff x="6761214" y="3326044"/>
                <a:chExt cx="341088" cy="2420340"/>
              </a:xfrm>
            </p:grpSpPr>
            <p:sp>
              <p:nvSpPr>
                <p:cNvPr id="68" name="Rectangle 67"/>
                <p:cNvSpPr>
                  <a:spLocks noChangeAspect="1"/>
                </p:cNvSpPr>
                <p:nvPr/>
              </p:nvSpPr>
              <p:spPr>
                <a:xfrm>
                  <a:off x="6761214" y="4027523"/>
                  <a:ext cx="334800" cy="334800"/>
                </a:xfrm>
                <a:prstGeom prst="rect">
                  <a:avLst/>
                </a:prstGeom>
                <a:solidFill>
                  <a:schemeClr val="tx2">
                    <a:lumMod val="60000"/>
                    <a:lumOff val="40000"/>
                    <a:alpha val="72000"/>
                  </a:schemeClr>
                </a:solidFill>
                <a:ln>
                  <a:solidFill>
                    <a:schemeClr val="accent6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0" name="Rectangle 69"/>
                <p:cNvSpPr>
                  <a:spLocks noChangeAspect="1"/>
                </p:cNvSpPr>
                <p:nvPr/>
              </p:nvSpPr>
              <p:spPr>
                <a:xfrm>
                  <a:off x="6767502" y="4718704"/>
                  <a:ext cx="334800" cy="334800"/>
                </a:xfrm>
                <a:prstGeom prst="rect">
                  <a:avLst/>
                </a:prstGeom>
                <a:solidFill>
                  <a:schemeClr val="tx2">
                    <a:lumMod val="60000"/>
                    <a:lumOff val="40000"/>
                    <a:alpha val="72000"/>
                  </a:schemeClr>
                </a:solidFill>
                <a:ln>
                  <a:solidFill>
                    <a:schemeClr val="accent6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1" name="Rectangle 70"/>
                <p:cNvSpPr>
                  <a:spLocks noChangeAspect="1"/>
                </p:cNvSpPr>
                <p:nvPr/>
              </p:nvSpPr>
              <p:spPr>
                <a:xfrm>
                  <a:off x="6761214" y="5411584"/>
                  <a:ext cx="334800" cy="334800"/>
                </a:xfrm>
                <a:prstGeom prst="rect">
                  <a:avLst/>
                </a:prstGeom>
                <a:solidFill>
                  <a:schemeClr val="tx2">
                    <a:lumMod val="60000"/>
                    <a:lumOff val="40000"/>
                    <a:alpha val="72000"/>
                  </a:schemeClr>
                </a:solidFill>
                <a:ln>
                  <a:solidFill>
                    <a:schemeClr val="accent6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2" name="Rectangle 71"/>
                <p:cNvSpPr>
                  <a:spLocks noChangeAspect="1"/>
                </p:cNvSpPr>
                <p:nvPr/>
              </p:nvSpPr>
              <p:spPr>
                <a:xfrm>
                  <a:off x="6765981" y="3326044"/>
                  <a:ext cx="334800" cy="334800"/>
                </a:xfrm>
                <a:prstGeom prst="rect">
                  <a:avLst/>
                </a:prstGeom>
                <a:solidFill>
                  <a:schemeClr val="tx2">
                    <a:lumMod val="60000"/>
                    <a:lumOff val="40000"/>
                    <a:alpha val="72000"/>
                  </a:schemeClr>
                </a:solidFill>
                <a:ln>
                  <a:solidFill>
                    <a:schemeClr val="accent6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75" name="TextBox 74"/>
            <p:cNvSpPr txBox="1"/>
            <p:nvPr/>
          </p:nvSpPr>
          <p:spPr>
            <a:xfrm>
              <a:off x="6742360" y="155284"/>
              <a:ext cx="10666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3366FF"/>
                  </a:solidFill>
                </a:rPr>
                <a:t>“#7 cells"</a:t>
              </a:r>
              <a:endParaRPr lang="en-US" dirty="0">
                <a:solidFill>
                  <a:srgbClr val="3366FF"/>
                </a:solidFill>
              </a:endParaRPr>
            </a:p>
          </p:txBody>
        </p:sp>
      </p:grpSp>
      <p:pic>
        <p:nvPicPr>
          <p:cNvPr id="77" name="Picture 7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8147" y="1226679"/>
            <a:ext cx="3772103" cy="5110592"/>
          </a:xfrm>
          <a:prstGeom prst="rect">
            <a:avLst/>
          </a:prstGeom>
        </p:spPr>
      </p:pic>
      <p:sp>
        <p:nvSpPr>
          <p:cNvPr id="80" name="TextBox 79"/>
          <p:cNvSpPr txBox="1"/>
          <p:nvPr/>
        </p:nvSpPr>
        <p:spPr>
          <a:xfrm>
            <a:off x="6333305" y="1049236"/>
            <a:ext cx="186586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90%He-10%iC</a:t>
            </a:r>
            <a:r>
              <a:rPr lang="en-US" baseline="-25000" dirty="0" smtClean="0"/>
              <a:t>4</a:t>
            </a:r>
            <a:r>
              <a:rPr lang="en-US" dirty="0" smtClean="0"/>
              <a:t>H</a:t>
            </a:r>
            <a:r>
              <a:rPr lang="en-US" baseline="-25000" dirty="0" smtClean="0"/>
              <a:t>10</a:t>
            </a:r>
          </a:p>
          <a:p>
            <a:r>
              <a:rPr lang="en-US" dirty="0" smtClean="0"/>
              <a:t>HV=1775V</a:t>
            </a:r>
          </a:p>
          <a:p>
            <a:r>
              <a:rPr lang="en-US" dirty="0" smtClean="0"/>
              <a:t>Run “</a:t>
            </a:r>
            <a:r>
              <a:rPr lang="en-US" dirty="0" smtClean="0">
                <a:solidFill>
                  <a:srgbClr val="FF0000"/>
                </a:solidFill>
              </a:rPr>
              <a:t>C</a:t>
            </a:r>
            <a:r>
              <a:rPr lang="en-US" dirty="0" smtClean="0"/>
              <a:t>”</a:t>
            </a:r>
            <a:endParaRPr lang="en-US" dirty="0"/>
          </a:p>
        </p:txBody>
      </p:sp>
      <p:cxnSp>
        <p:nvCxnSpPr>
          <p:cNvPr id="69" name="Straight Arrow Connector 68"/>
          <p:cNvCxnSpPr/>
          <p:nvPr/>
        </p:nvCxnSpPr>
        <p:spPr>
          <a:xfrm flipH="1" flipV="1">
            <a:off x="4785930" y="3302424"/>
            <a:ext cx="1767270" cy="554476"/>
          </a:xfrm>
          <a:prstGeom prst="straightConnector1">
            <a:avLst/>
          </a:prstGeom>
          <a:ln w="41275">
            <a:solidFill>
              <a:srgbClr val="FF0000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599896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Summary and Plans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13 September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Lab activities @ LNF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234CA-72BC-504F-BEA7-D741BF12CF82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128836"/>
            <a:ext cx="8035719" cy="5227513"/>
          </a:xfrm>
        </p:spPr>
        <p:txBody>
          <a:bodyPr>
            <a:noAutofit/>
          </a:bodyPr>
          <a:lstStyle/>
          <a:p>
            <a:r>
              <a:rPr lang="en-US" sz="2400" dirty="0" smtClean="0"/>
              <a:t>The commissioning of Prototype 2 is still ongoing</a:t>
            </a:r>
          </a:p>
          <a:p>
            <a:r>
              <a:rPr lang="en-US" sz="2400" dirty="0" smtClean="0"/>
              <a:t>Encouraging results from first data</a:t>
            </a:r>
          </a:p>
          <a:p>
            <a:pPr lvl="1"/>
            <a:r>
              <a:rPr lang="en-US" sz="2000" dirty="0" smtClean="0"/>
              <a:t> e.g., noise level not </a:t>
            </a:r>
            <a:r>
              <a:rPr lang="en-US" sz="2000" dirty="0"/>
              <a:t>as high as one could fear because of the full scale detector size (2.5m long wires, discrete cathode structure, 28 channels…), and faster </a:t>
            </a:r>
            <a:r>
              <a:rPr lang="en-US" sz="2000" dirty="0" smtClean="0"/>
              <a:t>preamps</a:t>
            </a:r>
          </a:p>
          <a:p>
            <a:pPr lvl="1"/>
            <a:r>
              <a:rPr lang="en-US" sz="2000" dirty="0" smtClean="0"/>
              <a:t>roughly, the same (not high) cluster efficiency as in the square tubes </a:t>
            </a:r>
          </a:p>
          <a:p>
            <a:r>
              <a:rPr lang="en-US" sz="2400" dirty="0" smtClean="0"/>
              <a:t>Next steps</a:t>
            </a:r>
          </a:p>
          <a:p>
            <a:pPr lvl="1"/>
            <a:r>
              <a:rPr lang="en-US" sz="2000" dirty="0" smtClean="0"/>
              <a:t>Fix problem with board #2</a:t>
            </a:r>
            <a:endParaRPr lang="en-US" sz="2000" dirty="0"/>
          </a:p>
          <a:p>
            <a:pPr lvl="1"/>
            <a:r>
              <a:rPr lang="en-US" sz="2000" dirty="0" smtClean="0"/>
              <a:t>Precise alignment of proto2 and external tracker</a:t>
            </a:r>
          </a:p>
          <a:p>
            <a:pPr lvl="1"/>
            <a:r>
              <a:rPr lang="en-US" sz="2000" dirty="0" smtClean="0"/>
              <a:t>Acquire all the 28 waveforms with CAEN VME module</a:t>
            </a:r>
          </a:p>
          <a:p>
            <a:pPr lvl="1"/>
            <a:r>
              <a:rPr lang="en-US" sz="2000" dirty="0" smtClean="0"/>
              <a:t>Prepare setup with 2.5m long scintillators as trigger (anticipate increase of usable rate in proto2 by x10)</a:t>
            </a:r>
          </a:p>
          <a:p>
            <a:pPr lvl="1"/>
            <a:r>
              <a:rPr lang="en-US" sz="2000" dirty="0"/>
              <a:t>P</a:t>
            </a:r>
            <a:r>
              <a:rPr lang="en-US" sz="2000" dirty="0" smtClean="0"/>
              <a:t>repare </a:t>
            </a:r>
            <a:r>
              <a:rPr lang="en-US" sz="2000" smtClean="0"/>
              <a:t>rotating support </a:t>
            </a:r>
            <a:r>
              <a:rPr lang="en-US" sz="2000" dirty="0" smtClean="0"/>
              <a:t>for test beam</a:t>
            </a:r>
            <a:endParaRPr 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52347925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Test </a:t>
            </a:r>
            <a:r>
              <a:rPr lang="en-US" dirty="0"/>
              <a:t>B</a:t>
            </a:r>
            <a:r>
              <a:rPr lang="en-US" dirty="0" smtClean="0"/>
              <a:t>eam Plans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13 September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Lab activities @ LNF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234CA-72BC-504F-BEA7-D741BF12CF82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128836"/>
            <a:ext cx="8035719" cy="5227513"/>
          </a:xfrm>
        </p:spPr>
        <p:txBody>
          <a:bodyPr>
            <a:noAutofit/>
          </a:bodyPr>
          <a:lstStyle/>
          <a:p>
            <a:r>
              <a:rPr lang="en-US" sz="2400" dirty="0" smtClean="0"/>
              <a:t>One week of beam time at the BTF assigned on Nov 28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– Dec 4</a:t>
            </a:r>
            <a:r>
              <a:rPr lang="en-US" sz="2400" baseline="30000" dirty="0" smtClean="0"/>
              <a:t>th</a:t>
            </a:r>
          </a:p>
          <a:p>
            <a:pPr lvl="1"/>
            <a:r>
              <a:rPr lang="en-US" sz="2000" dirty="0" smtClean="0"/>
              <a:t>electron gun cathode not delivered to </a:t>
            </a:r>
            <a:r>
              <a:rPr lang="en-US" sz="2000" dirty="0" err="1" smtClean="0"/>
              <a:t>Frascati</a:t>
            </a:r>
            <a:r>
              <a:rPr lang="en-US" sz="2000" dirty="0" smtClean="0"/>
              <a:t> yet</a:t>
            </a:r>
          </a:p>
          <a:p>
            <a:r>
              <a:rPr lang="en-US" sz="2400" dirty="0" smtClean="0"/>
              <a:t>Financial request submitted to run a beam test in 2012</a:t>
            </a:r>
          </a:p>
          <a:p>
            <a:pPr lvl="1"/>
            <a:r>
              <a:rPr lang="en-US" sz="2000" dirty="0" smtClean="0"/>
              <a:t>PSI? CERN? TRIUMF?</a:t>
            </a:r>
          </a:p>
        </p:txBody>
      </p:sp>
    </p:spTree>
    <p:extLst>
      <p:ext uri="{BB962C8B-B14F-4D97-AF65-F5344CB8AC3E}">
        <p14:creationId xmlns:p14="http://schemas.microsoft.com/office/powerpoint/2010/main" val="38733603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96035" y="122238"/>
            <a:ext cx="6737994" cy="728662"/>
          </a:xfrm>
        </p:spPr>
        <p:txBody>
          <a:bodyPr>
            <a:normAutofit fontScale="90000"/>
          </a:bodyPr>
          <a:lstStyle/>
          <a:p>
            <a:r>
              <a:rPr lang="en-US" sz="5400" dirty="0" smtClean="0">
                <a:solidFill>
                  <a:schemeClr val="accent2"/>
                </a:solidFill>
                <a:effectLst>
                  <a:reflection blurRad="6350" stA="60000" endA="900" endPos="58000" dir="5400000" sy="-100000" algn="bl" rotWithShape="0"/>
                </a:effectLst>
              </a:rPr>
              <a:t>Prototype 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Lab activities @ LNF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234CA-72BC-504F-BEA7-D741BF12CF82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99330" y="1838979"/>
            <a:ext cx="8940548" cy="4746358"/>
          </a:xfrm>
          <a:effectLst/>
        </p:spPr>
        <p:txBody>
          <a:bodyPr>
            <a:noAutofit/>
          </a:bodyPr>
          <a:lstStyle/>
          <a:p>
            <a:r>
              <a:rPr lang="en-US" sz="2000" dirty="0" smtClean="0"/>
              <a:t>Full-length prototype to:</a:t>
            </a:r>
          </a:p>
          <a:p>
            <a:pPr lvl="1"/>
            <a:r>
              <a:rPr lang="en-US" sz="1800" dirty="0" smtClean="0"/>
              <a:t>study cluster counting under realistic conditions (discrete-cathode cells, L=2.5m)</a:t>
            </a:r>
          </a:p>
          <a:p>
            <a:pPr lvl="1"/>
            <a:r>
              <a:rPr lang="en-US" sz="1800" dirty="0">
                <a:ea typeface="ＭＳ Ｐゴシック" pitchFamily="-112" charset="-128"/>
                <a:cs typeface="ＭＳ Ｐゴシック" pitchFamily="-112" charset="-128"/>
              </a:rPr>
              <a:t>serve as a test bench for the final </a:t>
            </a:r>
            <a:r>
              <a:rPr lang="en-US" sz="1800" dirty="0" smtClean="0">
                <a:ea typeface="ＭＳ Ｐゴシック" pitchFamily="-112" charset="-128"/>
                <a:cs typeface="ＭＳ Ｐゴシック" pitchFamily="-112" charset="-128"/>
              </a:rPr>
              <a:t>FEE</a:t>
            </a:r>
          </a:p>
          <a:p>
            <a:pPr lvl="1"/>
            <a:r>
              <a:rPr lang="en-US" sz="1800" dirty="0" smtClean="0">
                <a:ea typeface="ＭＳ Ｐゴシック" pitchFamily="-112" charset="-128"/>
                <a:cs typeface="ＭＳ Ｐゴシック" pitchFamily="-112" charset="-128"/>
              </a:rPr>
              <a:t>test implementation of 1</a:t>
            </a:r>
            <a:r>
              <a:rPr lang="en-US" sz="1800" baseline="30000" dirty="0" smtClean="0">
                <a:ea typeface="ＭＳ Ｐゴシック" pitchFamily="-112" charset="-128"/>
                <a:cs typeface="ＭＳ Ｐゴシック" pitchFamily="-112" charset="-128"/>
              </a:rPr>
              <a:t>st</a:t>
            </a:r>
            <a:r>
              <a:rPr lang="en-US" sz="1800" dirty="0" smtClean="0">
                <a:ea typeface="ＭＳ Ｐゴシック" pitchFamily="-112" charset="-128"/>
                <a:cs typeface="ＭＳ Ｐゴシック" pitchFamily="-112" charset="-128"/>
              </a:rPr>
              <a:t> level DCH trigger </a:t>
            </a:r>
            <a:r>
              <a:rPr lang="en-US" sz="1800" dirty="0"/>
              <a:t>Track Segment </a:t>
            </a:r>
            <a:r>
              <a:rPr lang="en-US" sz="1800" dirty="0" smtClean="0"/>
              <a:t>Finding</a:t>
            </a:r>
          </a:p>
          <a:p>
            <a:pPr lvl="2"/>
            <a:r>
              <a:rPr lang="en-US" sz="1600" dirty="0"/>
              <a:t>Read-out boards provide independent analog output for the trigger </a:t>
            </a:r>
            <a:r>
              <a:rPr lang="en-US" sz="1600" dirty="0" smtClean="0"/>
              <a:t>system</a:t>
            </a:r>
          </a:p>
          <a:p>
            <a:pPr lvl="2"/>
            <a:endParaRPr lang="en-US" sz="1600" dirty="0"/>
          </a:p>
          <a:p>
            <a:pPr lvl="2"/>
            <a:endParaRPr lang="en-US" sz="1600" dirty="0" smtClean="0"/>
          </a:p>
          <a:p>
            <a:pPr lvl="2"/>
            <a:endParaRPr lang="en-US" sz="1600" dirty="0"/>
          </a:p>
          <a:p>
            <a:pPr lvl="2"/>
            <a:endParaRPr lang="en-US" sz="1600" dirty="0" smtClean="0"/>
          </a:p>
          <a:p>
            <a:pPr lvl="2"/>
            <a:endParaRPr lang="en-US" sz="1600" dirty="0"/>
          </a:p>
          <a:p>
            <a:pPr marL="355600" lvl="2" indent="0">
              <a:buNone/>
            </a:pPr>
            <a:endParaRPr lang="en-US" sz="1600" dirty="0" smtClean="0"/>
          </a:p>
          <a:p>
            <a:pPr marL="355600" lvl="2" indent="0">
              <a:buNone/>
            </a:pPr>
            <a:endParaRPr lang="en-US" sz="1600" dirty="0"/>
          </a:p>
          <a:p>
            <a:pPr marL="355600" lvl="2" indent="0">
              <a:buNone/>
            </a:pPr>
            <a:endParaRPr lang="en-US" sz="1600" dirty="0" smtClean="0"/>
          </a:p>
          <a:p>
            <a:pPr marL="355600" lvl="2" indent="0">
              <a:buNone/>
            </a:pPr>
            <a:endParaRPr lang="en-US" sz="1600" dirty="0" smtClean="0"/>
          </a:p>
          <a:p>
            <a:r>
              <a:rPr lang="en-US" sz="2000" dirty="0" smtClean="0">
                <a:solidFill>
                  <a:prstClr val="black"/>
                </a:solidFill>
                <a:ea typeface="ＭＳ Ｐゴシック" pitchFamily="-112" charset="-128"/>
                <a:cs typeface="ＭＳ Ｐゴシック" pitchFamily="-112" charset="-128"/>
              </a:rPr>
              <a:t>28 square cells (1.4cm side,  </a:t>
            </a:r>
            <a:r>
              <a:rPr lang="en-US" sz="2000" dirty="0" err="1" smtClean="0">
                <a:solidFill>
                  <a:prstClr val="black"/>
                </a:solidFill>
                <a:ea typeface="ＭＳ Ｐゴシック" pitchFamily="-112" charset="-128"/>
                <a:cs typeface="ＭＳ Ｐゴシック" pitchFamily="-112" charset="-128"/>
              </a:rPr>
              <a:t>Rfs</a:t>
            </a:r>
            <a:r>
              <a:rPr lang="en-US" sz="2000" dirty="0" smtClean="0">
                <a:solidFill>
                  <a:prstClr val="black"/>
                </a:solidFill>
                <a:ea typeface="ＭＳ Ｐゴシック" pitchFamily="-112" charset="-128"/>
                <a:cs typeface="ＭＳ Ｐゴシック" pitchFamily="-112" charset="-128"/>
              </a:rPr>
              <a:t>=3:1),  on 8 staggered layers (3-4-3-4-3-4-3-4 cells)</a:t>
            </a:r>
          </a:p>
          <a:p>
            <a:endParaRPr lang="en-US" sz="2000" dirty="0" smtClean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13 September 2011</a:t>
            </a:r>
            <a:endParaRPr lang="en-US" dirty="0"/>
          </a:p>
        </p:txBody>
      </p:sp>
      <p:pic>
        <p:nvPicPr>
          <p:cNvPr id="13" name="Picture 12" descr="mod_layout.PNG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10258" b="9360"/>
          <a:stretch/>
        </p:blipFill>
        <p:spPr>
          <a:xfrm rot="5400000">
            <a:off x="517793" y="-211456"/>
            <a:ext cx="1716741" cy="238413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4908491" y="3613118"/>
            <a:ext cx="1779465" cy="2282104"/>
          </a:xfrm>
          <a:prstGeom prst="rect">
            <a:avLst/>
          </a:prstGeom>
          <a:noFill/>
          <a:ln w="57150" cmpd="sng">
            <a:solidFill>
              <a:srgbClr val="FF6600"/>
            </a:solidFill>
            <a:miter lim="800000"/>
            <a:headEnd/>
            <a:tailEnd/>
          </a:ln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730377" y="3613119"/>
            <a:ext cx="2748952" cy="2282104"/>
          </a:xfrm>
          <a:prstGeom prst="rect">
            <a:avLst/>
          </a:prstGeom>
          <a:ln w="57150" cap="flat" cmpd="sng">
            <a:solidFill>
              <a:srgbClr val="FF6600">
                <a:alpha val="62000"/>
              </a:srgbClr>
            </a:solidFill>
            <a:bevel/>
          </a:ln>
        </p:spPr>
      </p:pic>
    </p:spTree>
    <p:extLst>
      <p:ext uri="{BB962C8B-B14F-4D97-AF65-F5344CB8AC3E}">
        <p14:creationId xmlns:p14="http://schemas.microsoft.com/office/powerpoint/2010/main" val="1023759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4371" y="232186"/>
            <a:ext cx="8229600" cy="728662"/>
          </a:xfrm>
        </p:spPr>
        <p:txBody>
          <a:bodyPr>
            <a:noAutofit/>
          </a:bodyPr>
          <a:lstStyle/>
          <a:p>
            <a:r>
              <a:rPr lang="en-US" sz="5400" dirty="0" smtClean="0">
                <a:solidFill>
                  <a:schemeClr val="accent2"/>
                </a:solidFill>
                <a:effectLst>
                  <a:reflection blurRad="6350" stA="60000" endA="900" endPos="58000" dir="5400000" sy="-100000" algn="bl" rotWithShape="0"/>
                </a:effectLst>
              </a:rPr>
              <a:t>Proto2 Status</a:t>
            </a:r>
            <a:endParaRPr lang="en-US" sz="48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Lab activities @ LNF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234CA-72BC-504F-BEA7-D741BF12CF82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13 September 2011</a:t>
            </a:r>
            <a:endParaRPr lang="en-US"/>
          </a:p>
        </p:txBody>
      </p:sp>
      <p:pic>
        <p:nvPicPr>
          <p:cNvPr id="4" name="Picture 3" descr="IMG_0088_low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4017" y="1191236"/>
            <a:ext cx="4815136" cy="3834052"/>
          </a:xfrm>
          <a:prstGeom prst="rect">
            <a:avLst/>
          </a:prstGeom>
        </p:spPr>
      </p:pic>
      <p:sp>
        <p:nvSpPr>
          <p:cNvPr id="7" name="Content Placeholder 8"/>
          <p:cNvSpPr>
            <a:spLocks noGrp="1"/>
          </p:cNvSpPr>
          <p:nvPr>
            <p:ph idx="1"/>
          </p:nvPr>
        </p:nvSpPr>
        <p:spPr>
          <a:xfrm>
            <a:off x="98274" y="5048816"/>
            <a:ext cx="8962896" cy="1384670"/>
          </a:xfrm>
          <a:effectLst/>
        </p:spPr>
        <p:txBody>
          <a:bodyPr>
            <a:normAutofit fontScale="92500"/>
          </a:bodyPr>
          <a:lstStyle/>
          <a:p>
            <a:r>
              <a:rPr lang="en-US" sz="2400" dirty="0" smtClean="0"/>
              <a:t>All HV distribution and read-out boards commissioned</a:t>
            </a:r>
          </a:p>
          <a:p>
            <a:r>
              <a:rPr lang="en-US" sz="2400" dirty="0" smtClean="0"/>
              <a:t>Inserted inside the tracking telescope</a:t>
            </a:r>
          </a:p>
          <a:p>
            <a:r>
              <a:rPr lang="en-US" sz="2400" dirty="0" smtClean="0"/>
              <a:t>Still only 4 channels read-out at the moment, with DRS4 evaluation board</a:t>
            </a:r>
          </a:p>
          <a:p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810119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8229600" cy="926998"/>
          </a:xfrm>
        </p:spPr>
        <p:txBody>
          <a:bodyPr>
            <a:noAutofit/>
          </a:bodyPr>
          <a:lstStyle/>
          <a:p>
            <a:pPr algn="l"/>
            <a:r>
              <a:rPr lang="en-US" dirty="0" smtClean="0"/>
              <a:t>Sample waveforms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13 September 2011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Lab activities @ LNF </a:t>
            </a: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234CA-72BC-504F-BEA7-D741BF12CF82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4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grpSp>
        <p:nvGrpSpPr>
          <p:cNvPr id="79" name="Group 78"/>
          <p:cNvGrpSpPr/>
          <p:nvPr/>
        </p:nvGrpSpPr>
        <p:grpSpPr>
          <a:xfrm>
            <a:off x="6550915" y="2258526"/>
            <a:ext cx="2249834" cy="3795891"/>
            <a:chOff x="6019800" y="155284"/>
            <a:chExt cx="2249834" cy="3795891"/>
          </a:xfrm>
        </p:grpSpPr>
        <p:grpSp>
          <p:nvGrpSpPr>
            <p:cNvPr id="76" name="Group 75"/>
            <p:cNvGrpSpPr/>
            <p:nvPr/>
          </p:nvGrpSpPr>
          <p:grpSpPr>
            <a:xfrm>
              <a:off x="6019800" y="524616"/>
              <a:ext cx="2249834" cy="3426559"/>
              <a:chOff x="5456400" y="2640915"/>
              <a:chExt cx="2249834" cy="3426559"/>
            </a:xfrm>
          </p:grpSpPr>
          <p:grpSp>
            <p:nvGrpSpPr>
              <p:cNvPr id="66" name="Group 65"/>
              <p:cNvGrpSpPr/>
              <p:nvPr/>
            </p:nvGrpSpPr>
            <p:grpSpPr>
              <a:xfrm>
                <a:off x="5456400" y="2640915"/>
                <a:ext cx="2249834" cy="3426559"/>
                <a:chOff x="4373640" y="662641"/>
                <a:chExt cx="3332594" cy="5404834"/>
              </a:xfrm>
            </p:grpSpPr>
            <p:pic>
              <p:nvPicPr>
                <p:cNvPr id="10" name="Picture 9"/>
                <p:cNvPicPr>
                  <a:picLocks noChangeAspect="1"/>
                </p:cNvPicPr>
                <p:nvPr/>
              </p:nvPicPr>
              <p:blipFill>
                <a:blip r:embed="rId2"/>
                <a:stretch>
                  <a:fillRect/>
                </a:stretch>
              </p:blipFill>
              <p:spPr>
                <a:xfrm>
                  <a:off x="4373640" y="662641"/>
                  <a:ext cx="3332594" cy="5404834"/>
                </a:xfrm>
                <a:prstGeom prst="rect">
                  <a:avLst/>
                </a:prstGeom>
              </p:spPr>
            </p:pic>
            <p:grpSp>
              <p:nvGrpSpPr>
                <p:cNvPr id="65" name="Group 64"/>
                <p:cNvGrpSpPr/>
                <p:nvPr/>
              </p:nvGrpSpPr>
              <p:grpSpPr>
                <a:xfrm>
                  <a:off x="4914533" y="1183006"/>
                  <a:ext cx="2183287" cy="4390523"/>
                  <a:chOff x="4914533" y="1183006"/>
                  <a:chExt cx="2183287" cy="4390523"/>
                </a:xfrm>
              </p:grpSpPr>
              <p:cxnSp>
                <p:nvCxnSpPr>
                  <p:cNvPr id="12" name="Straight Connector 11"/>
                  <p:cNvCxnSpPr/>
                  <p:nvPr/>
                </p:nvCxnSpPr>
                <p:spPr>
                  <a:xfrm>
                    <a:off x="4914533" y="1193643"/>
                    <a:ext cx="218117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" name="Straight Connector 13"/>
                  <p:cNvCxnSpPr/>
                  <p:nvPr/>
                </p:nvCxnSpPr>
                <p:spPr>
                  <a:xfrm>
                    <a:off x="5185057" y="5566677"/>
                    <a:ext cx="164160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" name="Straight Connector 14"/>
                  <p:cNvCxnSpPr/>
                  <p:nvPr/>
                </p:nvCxnSpPr>
                <p:spPr>
                  <a:xfrm>
                    <a:off x="4914533" y="2298543"/>
                    <a:ext cx="218117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" name="Straight Connector 15"/>
                  <p:cNvCxnSpPr/>
                  <p:nvPr/>
                </p:nvCxnSpPr>
                <p:spPr>
                  <a:xfrm>
                    <a:off x="4914533" y="2838293"/>
                    <a:ext cx="218117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" name="Straight Connector 16"/>
                  <p:cNvCxnSpPr/>
                  <p:nvPr/>
                </p:nvCxnSpPr>
                <p:spPr>
                  <a:xfrm>
                    <a:off x="4914533" y="3378044"/>
                    <a:ext cx="218117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" name="Straight Connector 17"/>
                  <p:cNvCxnSpPr/>
                  <p:nvPr/>
                </p:nvCxnSpPr>
                <p:spPr>
                  <a:xfrm>
                    <a:off x="4914533" y="3932610"/>
                    <a:ext cx="218117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" name="Straight Connector 18"/>
                  <p:cNvCxnSpPr/>
                  <p:nvPr/>
                </p:nvCxnSpPr>
                <p:spPr>
                  <a:xfrm>
                    <a:off x="4914533" y="4482944"/>
                    <a:ext cx="218117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" name="Straight Connector 19"/>
                  <p:cNvCxnSpPr/>
                  <p:nvPr/>
                </p:nvCxnSpPr>
                <p:spPr>
                  <a:xfrm>
                    <a:off x="4914533" y="5016343"/>
                    <a:ext cx="218117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" name="Straight Connector 20"/>
                  <p:cNvCxnSpPr/>
                  <p:nvPr/>
                </p:nvCxnSpPr>
                <p:spPr>
                  <a:xfrm>
                    <a:off x="4916650" y="1743319"/>
                    <a:ext cx="218117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2" name="Straight Connector 21"/>
                  <p:cNvCxnSpPr/>
                  <p:nvPr/>
                </p:nvCxnSpPr>
                <p:spPr>
                  <a:xfrm flipV="1">
                    <a:off x="5192319" y="5016343"/>
                    <a:ext cx="0" cy="557186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4" name="Straight Connector 23"/>
                  <p:cNvCxnSpPr/>
                  <p:nvPr/>
                </p:nvCxnSpPr>
                <p:spPr>
                  <a:xfrm flipV="1">
                    <a:off x="5734186" y="5016343"/>
                    <a:ext cx="0" cy="557186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5" name="Straight Connector 24"/>
                  <p:cNvCxnSpPr/>
                  <p:nvPr/>
                </p:nvCxnSpPr>
                <p:spPr>
                  <a:xfrm flipV="1">
                    <a:off x="6284519" y="5016343"/>
                    <a:ext cx="0" cy="557186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6" name="Straight Connector 25"/>
                  <p:cNvCxnSpPr/>
                  <p:nvPr/>
                </p:nvCxnSpPr>
                <p:spPr>
                  <a:xfrm flipV="1">
                    <a:off x="6830619" y="5009491"/>
                    <a:ext cx="0" cy="557186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7" name="Straight Connector 26"/>
                  <p:cNvCxnSpPr/>
                  <p:nvPr/>
                </p:nvCxnSpPr>
                <p:spPr>
                  <a:xfrm flipV="1">
                    <a:off x="5194571" y="3932610"/>
                    <a:ext cx="0" cy="557186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8" name="Straight Connector 27"/>
                  <p:cNvCxnSpPr/>
                  <p:nvPr/>
                </p:nvCxnSpPr>
                <p:spPr>
                  <a:xfrm flipV="1">
                    <a:off x="5736438" y="3932610"/>
                    <a:ext cx="0" cy="557186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9" name="Straight Connector 28"/>
                  <p:cNvCxnSpPr/>
                  <p:nvPr/>
                </p:nvCxnSpPr>
                <p:spPr>
                  <a:xfrm flipV="1">
                    <a:off x="6286771" y="3932610"/>
                    <a:ext cx="0" cy="557186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0" name="Straight Connector 29"/>
                  <p:cNvCxnSpPr/>
                  <p:nvPr/>
                </p:nvCxnSpPr>
                <p:spPr>
                  <a:xfrm flipV="1">
                    <a:off x="6832871" y="3925758"/>
                    <a:ext cx="0" cy="557186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1" name="Straight Connector 30"/>
                  <p:cNvCxnSpPr/>
                  <p:nvPr/>
                </p:nvCxnSpPr>
                <p:spPr>
                  <a:xfrm flipV="1">
                    <a:off x="5190338" y="2840414"/>
                    <a:ext cx="0" cy="557186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2" name="Straight Connector 31"/>
                  <p:cNvCxnSpPr/>
                  <p:nvPr/>
                </p:nvCxnSpPr>
                <p:spPr>
                  <a:xfrm flipV="1">
                    <a:off x="5732205" y="2840414"/>
                    <a:ext cx="0" cy="557186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3" name="Straight Connector 32"/>
                  <p:cNvCxnSpPr/>
                  <p:nvPr/>
                </p:nvCxnSpPr>
                <p:spPr>
                  <a:xfrm flipV="1">
                    <a:off x="6282538" y="2840414"/>
                    <a:ext cx="0" cy="557186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4" name="Straight Connector 33"/>
                  <p:cNvCxnSpPr/>
                  <p:nvPr/>
                </p:nvCxnSpPr>
                <p:spPr>
                  <a:xfrm flipV="1">
                    <a:off x="6828638" y="2833562"/>
                    <a:ext cx="0" cy="557186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5" name="Straight Connector 34"/>
                  <p:cNvCxnSpPr/>
                  <p:nvPr/>
                </p:nvCxnSpPr>
                <p:spPr>
                  <a:xfrm flipV="1">
                    <a:off x="5188357" y="1746093"/>
                    <a:ext cx="0" cy="557186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6" name="Straight Connector 35"/>
                  <p:cNvCxnSpPr/>
                  <p:nvPr/>
                </p:nvCxnSpPr>
                <p:spPr>
                  <a:xfrm flipV="1">
                    <a:off x="5730224" y="1746093"/>
                    <a:ext cx="0" cy="557186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7" name="Straight Connector 36"/>
                  <p:cNvCxnSpPr/>
                  <p:nvPr/>
                </p:nvCxnSpPr>
                <p:spPr>
                  <a:xfrm flipV="1">
                    <a:off x="6280557" y="1746093"/>
                    <a:ext cx="0" cy="557186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8" name="Straight Connector 37"/>
                  <p:cNvCxnSpPr/>
                  <p:nvPr/>
                </p:nvCxnSpPr>
                <p:spPr>
                  <a:xfrm flipV="1">
                    <a:off x="6826657" y="1739241"/>
                    <a:ext cx="0" cy="557186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46" name="Group 45"/>
                  <p:cNvGrpSpPr/>
                  <p:nvPr/>
                </p:nvGrpSpPr>
                <p:grpSpPr>
                  <a:xfrm>
                    <a:off x="4925252" y="4474947"/>
                    <a:ext cx="2164101" cy="550417"/>
                    <a:chOff x="4925252" y="4474947"/>
                    <a:chExt cx="2164101" cy="550417"/>
                  </a:xfrm>
                </p:grpSpPr>
                <p:cxnSp>
                  <p:nvCxnSpPr>
                    <p:cNvPr id="39" name="Straight Connector 38"/>
                    <p:cNvCxnSpPr/>
                    <p:nvPr/>
                  </p:nvCxnSpPr>
                  <p:spPr>
                    <a:xfrm flipV="1">
                      <a:off x="4925252" y="4474947"/>
                      <a:ext cx="0" cy="550417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0" name="Straight Connector 39"/>
                    <p:cNvCxnSpPr/>
                    <p:nvPr/>
                  </p:nvCxnSpPr>
                  <p:spPr>
                    <a:xfrm flipV="1">
                      <a:off x="5467119" y="4474947"/>
                      <a:ext cx="0" cy="550417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1" name="Straight Connector 40"/>
                    <p:cNvCxnSpPr/>
                    <p:nvPr/>
                  </p:nvCxnSpPr>
                  <p:spPr>
                    <a:xfrm flipV="1">
                      <a:off x="6017452" y="4474947"/>
                      <a:ext cx="0" cy="550417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2" name="Straight Connector 41"/>
                    <p:cNvCxnSpPr/>
                    <p:nvPr/>
                  </p:nvCxnSpPr>
                  <p:spPr>
                    <a:xfrm flipV="1">
                      <a:off x="6563552" y="4482943"/>
                      <a:ext cx="0" cy="535654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5" name="Straight Connector 44"/>
                    <p:cNvCxnSpPr/>
                    <p:nvPr/>
                  </p:nvCxnSpPr>
                  <p:spPr>
                    <a:xfrm flipV="1">
                      <a:off x="7089353" y="4483446"/>
                      <a:ext cx="0" cy="535654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47" name="Group 46"/>
                  <p:cNvGrpSpPr/>
                  <p:nvPr/>
                </p:nvGrpSpPr>
                <p:grpSpPr>
                  <a:xfrm>
                    <a:off x="4919526" y="3380674"/>
                    <a:ext cx="2164101" cy="550417"/>
                    <a:chOff x="4925252" y="4474947"/>
                    <a:chExt cx="2164101" cy="550417"/>
                  </a:xfrm>
                </p:grpSpPr>
                <p:cxnSp>
                  <p:nvCxnSpPr>
                    <p:cNvPr id="48" name="Straight Connector 47"/>
                    <p:cNvCxnSpPr/>
                    <p:nvPr/>
                  </p:nvCxnSpPr>
                  <p:spPr>
                    <a:xfrm flipV="1">
                      <a:off x="4925252" y="4474947"/>
                      <a:ext cx="0" cy="550417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9" name="Straight Connector 48"/>
                    <p:cNvCxnSpPr/>
                    <p:nvPr/>
                  </p:nvCxnSpPr>
                  <p:spPr>
                    <a:xfrm flipV="1">
                      <a:off x="5467119" y="4474947"/>
                      <a:ext cx="0" cy="550417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0" name="Straight Connector 49"/>
                    <p:cNvCxnSpPr/>
                    <p:nvPr/>
                  </p:nvCxnSpPr>
                  <p:spPr>
                    <a:xfrm flipV="1">
                      <a:off x="6017452" y="4474947"/>
                      <a:ext cx="0" cy="550417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1" name="Straight Connector 50"/>
                    <p:cNvCxnSpPr/>
                    <p:nvPr/>
                  </p:nvCxnSpPr>
                  <p:spPr>
                    <a:xfrm flipV="1">
                      <a:off x="6563552" y="4482943"/>
                      <a:ext cx="0" cy="535654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2" name="Straight Connector 51"/>
                    <p:cNvCxnSpPr/>
                    <p:nvPr/>
                  </p:nvCxnSpPr>
                  <p:spPr>
                    <a:xfrm flipV="1">
                      <a:off x="7089353" y="4483446"/>
                      <a:ext cx="0" cy="535654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53" name="Group 52"/>
                  <p:cNvGrpSpPr/>
                  <p:nvPr/>
                </p:nvGrpSpPr>
                <p:grpSpPr>
                  <a:xfrm>
                    <a:off x="4914533" y="2303279"/>
                    <a:ext cx="2164101" cy="550417"/>
                    <a:chOff x="4925252" y="4474947"/>
                    <a:chExt cx="2164101" cy="550417"/>
                  </a:xfrm>
                </p:grpSpPr>
                <p:cxnSp>
                  <p:nvCxnSpPr>
                    <p:cNvPr id="54" name="Straight Connector 53"/>
                    <p:cNvCxnSpPr/>
                    <p:nvPr/>
                  </p:nvCxnSpPr>
                  <p:spPr>
                    <a:xfrm flipV="1">
                      <a:off x="4925252" y="4474947"/>
                      <a:ext cx="0" cy="550417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5" name="Straight Connector 54"/>
                    <p:cNvCxnSpPr/>
                    <p:nvPr/>
                  </p:nvCxnSpPr>
                  <p:spPr>
                    <a:xfrm flipV="1">
                      <a:off x="5467119" y="4474947"/>
                      <a:ext cx="0" cy="550417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6" name="Straight Connector 55"/>
                    <p:cNvCxnSpPr/>
                    <p:nvPr/>
                  </p:nvCxnSpPr>
                  <p:spPr>
                    <a:xfrm flipV="1">
                      <a:off x="6017452" y="4474947"/>
                      <a:ext cx="0" cy="550417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7" name="Straight Connector 56"/>
                    <p:cNvCxnSpPr/>
                    <p:nvPr/>
                  </p:nvCxnSpPr>
                  <p:spPr>
                    <a:xfrm flipV="1">
                      <a:off x="6563552" y="4482943"/>
                      <a:ext cx="0" cy="535654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8" name="Straight Connector 57"/>
                    <p:cNvCxnSpPr/>
                    <p:nvPr/>
                  </p:nvCxnSpPr>
                  <p:spPr>
                    <a:xfrm flipV="1">
                      <a:off x="7089353" y="4483446"/>
                      <a:ext cx="0" cy="535654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59" name="Group 58"/>
                  <p:cNvGrpSpPr/>
                  <p:nvPr/>
                </p:nvGrpSpPr>
                <p:grpSpPr>
                  <a:xfrm>
                    <a:off x="4923135" y="1183006"/>
                    <a:ext cx="2164101" cy="550417"/>
                    <a:chOff x="4925252" y="4474947"/>
                    <a:chExt cx="2164101" cy="550417"/>
                  </a:xfrm>
                </p:grpSpPr>
                <p:cxnSp>
                  <p:nvCxnSpPr>
                    <p:cNvPr id="60" name="Straight Connector 59"/>
                    <p:cNvCxnSpPr/>
                    <p:nvPr/>
                  </p:nvCxnSpPr>
                  <p:spPr>
                    <a:xfrm flipV="1">
                      <a:off x="4925252" y="4474947"/>
                      <a:ext cx="0" cy="550417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1" name="Straight Connector 60"/>
                    <p:cNvCxnSpPr/>
                    <p:nvPr/>
                  </p:nvCxnSpPr>
                  <p:spPr>
                    <a:xfrm flipV="1">
                      <a:off x="5467119" y="4474947"/>
                      <a:ext cx="0" cy="550417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2" name="Straight Connector 61"/>
                    <p:cNvCxnSpPr/>
                    <p:nvPr/>
                  </p:nvCxnSpPr>
                  <p:spPr>
                    <a:xfrm flipV="1">
                      <a:off x="6017452" y="4474947"/>
                      <a:ext cx="0" cy="550417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3" name="Straight Connector 62"/>
                    <p:cNvCxnSpPr/>
                    <p:nvPr/>
                  </p:nvCxnSpPr>
                  <p:spPr>
                    <a:xfrm flipV="1">
                      <a:off x="6563552" y="4482943"/>
                      <a:ext cx="0" cy="535654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4" name="Straight Connector 63"/>
                    <p:cNvCxnSpPr/>
                    <p:nvPr/>
                  </p:nvCxnSpPr>
                  <p:spPr>
                    <a:xfrm flipV="1">
                      <a:off x="7089353" y="4483446"/>
                      <a:ext cx="0" cy="535654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  <p:grpSp>
            <p:nvGrpSpPr>
              <p:cNvPr id="74" name="Group 73"/>
              <p:cNvGrpSpPr/>
              <p:nvPr/>
            </p:nvGrpSpPr>
            <p:grpSpPr>
              <a:xfrm>
                <a:off x="5836923" y="2980737"/>
                <a:ext cx="341088" cy="2420340"/>
                <a:chOff x="5836923" y="2980737"/>
                <a:chExt cx="341088" cy="2420340"/>
              </a:xfrm>
            </p:grpSpPr>
            <p:sp>
              <p:nvSpPr>
                <p:cNvPr id="68" name="Rectangle 67"/>
                <p:cNvSpPr>
                  <a:spLocks noChangeAspect="1"/>
                </p:cNvSpPr>
                <p:nvPr/>
              </p:nvSpPr>
              <p:spPr>
                <a:xfrm>
                  <a:off x="5836923" y="3682216"/>
                  <a:ext cx="334800" cy="334800"/>
                </a:xfrm>
                <a:prstGeom prst="rect">
                  <a:avLst/>
                </a:prstGeom>
                <a:solidFill>
                  <a:schemeClr val="tx2">
                    <a:lumMod val="60000"/>
                    <a:lumOff val="40000"/>
                    <a:alpha val="72000"/>
                  </a:schemeClr>
                </a:solidFill>
                <a:ln>
                  <a:solidFill>
                    <a:schemeClr val="accent6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0" name="Rectangle 69"/>
                <p:cNvSpPr>
                  <a:spLocks noChangeAspect="1"/>
                </p:cNvSpPr>
                <p:nvPr/>
              </p:nvSpPr>
              <p:spPr>
                <a:xfrm>
                  <a:off x="5843211" y="4373397"/>
                  <a:ext cx="334800" cy="334800"/>
                </a:xfrm>
                <a:prstGeom prst="rect">
                  <a:avLst/>
                </a:prstGeom>
                <a:solidFill>
                  <a:schemeClr val="tx2">
                    <a:lumMod val="60000"/>
                    <a:lumOff val="40000"/>
                    <a:alpha val="72000"/>
                  </a:schemeClr>
                </a:solidFill>
                <a:ln>
                  <a:solidFill>
                    <a:schemeClr val="accent6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1" name="Rectangle 70"/>
                <p:cNvSpPr>
                  <a:spLocks noChangeAspect="1"/>
                </p:cNvSpPr>
                <p:nvPr/>
              </p:nvSpPr>
              <p:spPr>
                <a:xfrm>
                  <a:off x="5836923" y="5066277"/>
                  <a:ext cx="334800" cy="334800"/>
                </a:xfrm>
                <a:prstGeom prst="rect">
                  <a:avLst/>
                </a:prstGeom>
                <a:solidFill>
                  <a:schemeClr val="tx2">
                    <a:lumMod val="60000"/>
                    <a:lumOff val="40000"/>
                    <a:alpha val="72000"/>
                  </a:schemeClr>
                </a:solidFill>
                <a:ln>
                  <a:solidFill>
                    <a:schemeClr val="accent6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2" name="Rectangle 71"/>
                <p:cNvSpPr>
                  <a:spLocks noChangeAspect="1"/>
                </p:cNvSpPr>
                <p:nvPr/>
              </p:nvSpPr>
              <p:spPr>
                <a:xfrm>
                  <a:off x="5841690" y="2980737"/>
                  <a:ext cx="334800" cy="334800"/>
                </a:xfrm>
                <a:prstGeom prst="rect">
                  <a:avLst/>
                </a:prstGeom>
                <a:solidFill>
                  <a:schemeClr val="tx2">
                    <a:lumMod val="60000"/>
                    <a:lumOff val="40000"/>
                    <a:alpha val="72000"/>
                  </a:schemeClr>
                </a:solidFill>
                <a:ln>
                  <a:solidFill>
                    <a:schemeClr val="accent6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75" name="TextBox 74"/>
            <p:cNvSpPr txBox="1"/>
            <p:nvPr/>
          </p:nvSpPr>
          <p:spPr>
            <a:xfrm>
              <a:off x="6742360" y="155284"/>
              <a:ext cx="10666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3366FF"/>
                  </a:solidFill>
                </a:rPr>
                <a:t>“#1 cells"</a:t>
              </a:r>
              <a:endParaRPr lang="en-US" dirty="0">
                <a:solidFill>
                  <a:srgbClr val="3366FF"/>
                </a:solidFill>
              </a:endParaRPr>
            </a:p>
          </p:txBody>
        </p:sp>
      </p:grpSp>
      <p:pic>
        <p:nvPicPr>
          <p:cNvPr id="77" name="Picture 76" descr="example_run00254_ev004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8147" y="1226679"/>
            <a:ext cx="3772105" cy="5110594"/>
          </a:xfrm>
          <a:prstGeom prst="rect">
            <a:avLst/>
          </a:prstGeom>
        </p:spPr>
      </p:pic>
      <p:sp>
        <p:nvSpPr>
          <p:cNvPr id="80" name="TextBox 79"/>
          <p:cNvSpPr txBox="1"/>
          <p:nvPr/>
        </p:nvSpPr>
        <p:spPr>
          <a:xfrm>
            <a:off x="6333305" y="1049236"/>
            <a:ext cx="186586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90%He-10%iC</a:t>
            </a:r>
            <a:r>
              <a:rPr lang="en-US" baseline="-25000" dirty="0" smtClean="0"/>
              <a:t>4</a:t>
            </a:r>
            <a:r>
              <a:rPr lang="en-US" dirty="0" smtClean="0"/>
              <a:t>H</a:t>
            </a:r>
            <a:r>
              <a:rPr lang="en-US" baseline="-25000" dirty="0" smtClean="0"/>
              <a:t>10</a:t>
            </a:r>
          </a:p>
          <a:p>
            <a:r>
              <a:rPr lang="en-US" dirty="0" smtClean="0"/>
              <a:t>HV=1775V</a:t>
            </a:r>
          </a:p>
          <a:p>
            <a:r>
              <a:rPr lang="en-US" dirty="0"/>
              <a:t>Run “A</a:t>
            </a:r>
            <a:r>
              <a:rPr lang="en-US" dirty="0" smtClean="0"/>
              <a:t>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68791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8229600" cy="926998"/>
          </a:xfrm>
        </p:spPr>
        <p:txBody>
          <a:bodyPr>
            <a:noAutofit/>
          </a:bodyPr>
          <a:lstStyle/>
          <a:p>
            <a:pPr algn="l"/>
            <a:r>
              <a:rPr lang="en-US" dirty="0" smtClean="0"/>
              <a:t>Sample waveforms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13 September 2011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Lab activities @ LNF </a:t>
            </a: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234CA-72BC-504F-BEA7-D741BF12CF82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5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grpSp>
        <p:nvGrpSpPr>
          <p:cNvPr id="79" name="Group 78"/>
          <p:cNvGrpSpPr/>
          <p:nvPr/>
        </p:nvGrpSpPr>
        <p:grpSpPr>
          <a:xfrm>
            <a:off x="6550915" y="2258526"/>
            <a:ext cx="2249834" cy="3795891"/>
            <a:chOff x="6019800" y="155284"/>
            <a:chExt cx="2249834" cy="3795891"/>
          </a:xfrm>
        </p:grpSpPr>
        <p:grpSp>
          <p:nvGrpSpPr>
            <p:cNvPr id="76" name="Group 75"/>
            <p:cNvGrpSpPr/>
            <p:nvPr/>
          </p:nvGrpSpPr>
          <p:grpSpPr>
            <a:xfrm>
              <a:off x="6019800" y="524616"/>
              <a:ext cx="2249834" cy="3426559"/>
              <a:chOff x="5456400" y="2640915"/>
              <a:chExt cx="2249834" cy="3426559"/>
            </a:xfrm>
          </p:grpSpPr>
          <p:grpSp>
            <p:nvGrpSpPr>
              <p:cNvPr id="66" name="Group 65"/>
              <p:cNvGrpSpPr/>
              <p:nvPr/>
            </p:nvGrpSpPr>
            <p:grpSpPr>
              <a:xfrm>
                <a:off x="5456400" y="2640915"/>
                <a:ext cx="2249834" cy="3426559"/>
                <a:chOff x="4373640" y="662641"/>
                <a:chExt cx="3332594" cy="5404834"/>
              </a:xfrm>
            </p:grpSpPr>
            <p:pic>
              <p:nvPicPr>
                <p:cNvPr id="10" name="Picture 9"/>
                <p:cNvPicPr>
                  <a:picLocks noChangeAspect="1"/>
                </p:cNvPicPr>
                <p:nvPr/>
              </p:nvPicPr>
              <p:blipFill>
                <a:blip r:embed="rId2"/>
                <a:stretch>
                  <a:fillRect/>
                </a:stretch>
              </p:blipFill>
              <p:spPr>
                <a:xfrm>
                  <a:off x="4373640" y="662641"/>
                  <a:ext cx="3332594" cy="5404834"/>
                </a:xfrm>
                <a:prstGeom prst="rect">
                  <a:avLst/>
                </a:prstGeom>
              </p:spPr>
            </p:pic>
            <p:grpSp>
              <p:nvGrpSpPr>
                <p:cNvPr id="65" name="Group 64"/>
                <p:cNvGrpSpPr/>
                <p:nvPr/>
              </p:nvGrpSpPr>
              <p:grpSpPr>
                <a:xfrm>
                  <a:off x="4914533" y="1183006"/>
                  <a:ext cx="2183287" cy="4390523"/>
                  <a:chOff x="4914533" y="1183006"/>
                  <a:chExt cx="2183287" cy="4390523"/>
                </a:xfrm>
              </p:grpSpPr>
              <p:cxnSp>
                <p:nvCxnSpPr>
                  <p:cNvPr id="12" name="Straight Connector 11"/>
                  <p:cNvCxnSpPr/>
                  <p:nvPr/>
                </p:nvCxnSpPr>
                <p:spPr>
                  <a:xfrm>
                    <a:off x="4914533" y="1193643"/>
                    <a:ext cx="218117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" name="Straight Connector 13"/>
                  <p:cNvCxnSpPr/>
                  <p:nvPr/>
                </p:nvCxnSpPr>
                <p:spPr>
                  <a:xfrm>
                    <a:off x="5185057" y="5566677"/>
                    <a:ext cx="164160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" name="Straight Connector 14"/>
                  <p:cNvCxnSpPr/>
                  <p:nvPr/>
                </p:nvCxnSpPr>
                <p:spPr>
                  <a:xfrm>
                    <a:off x="4914533" y="2298543"/>
                    <a:ext cx="218117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" name="Straight Connector 15"/>
                  <p:cNvCxnSpPr/>
                  <p:nvPr/>
                </p:nvCxnSpPr>
                <p:spPr>
                  <a:xfrm>
                    <a:off x="4914533" y="2838293"/>
                    <a:ext cx="218117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" name="Straight Connector 16"/>
                  <p:cNvCxnSpPr/>
                  <p:nvPr/>
                </p:nvCxnSpPr>
                <p:spPr>
                  <a:xfrm>
                    <a:off x="4914533" y="3378044"/>
                    <a:ext cx="218117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" name="Straight Connector 17"/>
                  <p:cNvCxnSpPr/>
                  <p:nvPr/>
                </p:nvCxnSpPr>
                <p:spPr>
                  <a:xfrm>
                    <a:off x="4914533" y="3932610"/>
                    <a:ext cx="218117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" name="Straight Connector 18"/>
                  <p:cNvCxnSpPr/>
                  <p:nvPr/>
                </p:nvCxnSpPr>
                <p:spPr>
                  <a:xfrm>
                    <a:off x="4914533" y="4482944"/>
                    <a:ext cx="218117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" name="Straight Connector 19"/>
                  <p:cNvCxnSpPr/>
                  <p:nvPr/>
                </p:nvCxnSpPr>
                <p:spPr>
                  <a:xfrm>
                    <a:off x="4914533" y="5016343"/>
                    <a:ext cx="218117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" name="Straight Connector 20"/>
                  <p:cNvCxnSpPr/>
                  <p:nvPr/>
                </p:nvCxnSpPr>
                <p:spPr>
                  <a:xfrm>
                    <a:off x="4916650" y="1743319"/>
                    <a:ext cx="218117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2" name="Straight Connector 21"/>
                  <p:cNvCxnSpPr/>
                  <p:nvPr/>
                </p:nvCxnSpPr>
                <p:spPr>
                  <a:xfrm flipV="1">
                    <a:off x="5192319" y="5016343"/>
                    <a:ext cx="0" cy="557186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4" name="Straight Connector 23"/>
                  <p:cNvCxnSpPr/>
                  <p:nvPr/>
                </p:nvCxnSpPr>
                <p:spPr>
                  <a:xfrm flipV="1">
                    <a:off x="5734186" y="5016343"/>
                    <a:ext cx="0" cy="557186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5" name="Straight Connector 24"/>
                  <p:cNvCxnSpPr/>
                  <p:nvPr/>
                </p:nvCxnSpPr>
                <p:spPr>
                  <a:xfrm flipV="1">
                    <a:off x="6284519" y="5016343"/>
                    <a:ext cx="0" cy="557186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6" name="Straight Connector 25"/>
                  <p:cNvCxnSpPr/>
                  <p:nvPr/>
                </p:nvCxnSpPr>
                <p:spPr>
                  <a:xfrm flipV="1">
                    <a:off x="6830619" y="5009491"/>
                    <a:ext cx="0" cy="557186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7" name="Straight Connector 26"/>
                  <p:cNvCxnSpPr/>
                  <p:nvPr/>
                </p:nvCxnSpPr>
                <p:spPr>
                  <a:xfrm flipV="1">
                    <a:off x="5194571" y="3932610"/>
                    <a:ext cx="0" cy="557186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8" name="Straight Connector 27"/>
                  <p:cNvCxnSpPr/>
                  <p:nvPr/>
                </p:nvCxnSpPr>
                <p:spPr>
                  <a:xfrm flipV="1">
                    <a:off x="5736438" y="3932610"/>
                    <a:ext cx="0" cy="557186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9" name="Straight Connector 28"/>
                  <p:cNvCxnSpPr/>
                  <p:nvPr/>
                </p:nvCxnSpPr>
                <p:spPr>
                  <a:xfrm flipV="1">
                    <a:off x="6286771" y="3932610"/>
                    <a:ext cx="0" cy="557186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0" name="Straight Connector 29"/>
                  <p:cNvCxnSpPr/>
                  <p:nvPr/>
                </p:nvCxnSpPr>
                <p:spPr>
                  <a:xfrm flipV="1">
                    <a:off x="6832871" y="3925758"/>
                    <a:ext cx="0" cy="557186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1" name="Straight Connector 30"/>
                  <p:cNvCxnSpPr/>
                  <p:nvPr/>
                </p:nvCxnSpPr>
                <p:spPr>
                  <a:xfrm flipV="1">
                    <a:off x="5190338" y="2840414"/>
                    <a:ext cx="0" cy="557186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2" name="Straight Connector 31"/>
                  <p:cNvCxnSpPr/>
                  <p:nvPr/>
                </p:nvCxnSpPr>
                <p:spPr>
                  <a:xfrm flipV="1">
                    <a:off x="5732205" y="2840414"/>
                    <a:ext cx="0" cy="557186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3" name="Straight Connector 32"/>
                  <p:cNvCxnSpPr/>
                  <p:nvPr/>
                </p:nvCxnSpPr>
                <p:spPr>
                  <a:xfrm flipV="1">
                    <a:off x="6282538" y="2840414"/>
                    <a:ext cx="0" cy="557186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4" name="Straight Connector 33"/>
                  <p:cNvCxnSpPr/>
                  <p:nvPr/>
                </p:nvCxnSpPr>
                <p:spPr>
                  <a:xfrm flipV="1">
                    <a:off x="6828638" y="2833562"/>
                    <a:ext cx="0" cy="557186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5" name="Straight Connector 34"/>
                  <p:cNvCxnSpPr/>
                  <p:nvPr/>
                </p:nvCxnSpPr>
                <p:spPr>
                  <a:xfrm flipV="1">
                    <a:off x="5188357" y="1746093"/>
                    <a:ext cx="0" cy="557186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6" name="Straight Connector 35"/>
                  <p:cNvCxnSpPr/>
                  <p:nvPr/>
                </p:nvCxnSpPr>
                <p:spPr>
                  <a:xfrm flipV="1">
                    <a:off x="5730224" y="1746093"/>
                    <a:ext cx="0" cy="557186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7" name="Straight Connector 36"/>
                  <p:cNvCxnSpPr/>
                  <p:nvPr/>
                </p:nvCxnSpPr>
                <p:spPr>
                  <a:xfrm flipV="1">
                    <a:off x="6280557" y="1746093"/>
                    <a:ext cx="0" cy="557186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8" name="Straight Connector 37"/>
                  <p:cNvCxnSpPr/>
                  <p:nvPr/>
                </p:nvCxnSpPr>
                <p:spPr>
                  <a:xfrm flipV="1">
                    <a:off x="6826657" y="1739241"/>
                    <a:ext cx="0" cy="557186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46" name="Group 45"/>
                  <p:cNvGrpSpPr/>
                  <p:nvPr/>
                </p:nvGrpSpPr>
                <p:grpSpPr>
                  <a:xfrm>
                    <a:off x="4925252" y="4474947"/>
                    <a:ext cx="2164101" cy="550417"/>
                    <a:chOff x="4925252" y="4474947"/>
                    <a:chExt cx="2164101" cy="550417"/>
                  </a:xfrm>
                </p:grpSpPr>
                <p:cxnSp>
                  <p:nvCxnSpPr>
                    <p:cNvPr id="39" name="Straight Connector 38"/>
                    <p:cNvCxnSpPr/>
                    <p:nvPr/>
                  </p:nvCxnSpPr>
                  <p:spPr>
                    <a:xfrm flipV="1">
                      <a:off x="4925252" y="4474947"/>
                      <a:ext cx="0" cy="550417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0" name="Straight Connector 39"/>
                    <p:cNvCxnSpPr/>
                    <p:nvPr/>
                  </p:nvCxnSpPr>
                  <p:spPr>
                    <a:xfrm flipV="1">
                      <a:off x="5467119" y="4474947"/>
                      <a:ext cx="0" cy="550417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1" name="Straight Connector 40"/>
                    <p:cNvCxnSpPr/>
                    <p:nvPr/>
                  </p:nvCxnSpPr>
                  <p:spPr>
                    <a:xfrm flipV="1">
                      <a:off x="6017452" y="4474947"/>
                      <a:ext cx="0" cy="550417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2" name="Straight Connector 41"/>
                    <p:cNvCxnSpPr/>
                    <p:nvPr/>
                  </p:nvCxnSpPr>
                  <p:spPr>
                    <a:xfrm flipV="1">
                      <a:off x="6563552" y="4482943"/>
                      <a:ext cx="0" cy="535654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5" name="Straight Connector 44"/>
                    <p:cNvCxnSpPr/>
                    <p:nvPr/>
                  </p:nvCxnSpPr>
                  <p:spPr>
                    <a:xfrm flipV="1">
                      <a:off x="7089353" y="4483446"/>
                      <a:ext cx="0" cy="535654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47" name="Group 46"/>
                  <p:cNvGrpSpPr/>
                  <p:nvPr/>
                </p:nvGrpSpPr>
                <p:grpSpPr>
                  <a:xfrm>
                    <a:off x="4919526" y="3380674"/>
                    <a:ext cx="2164101" cy="550417"/>
                    <a:chOff x="4925252" y="4474947"/>
                    <a:chExt cx="2164101" cy="550417"/>
                  </a:xfrm>
                </p:grpSpPr>
                <p:cxnSp>
                  <p:nvCxnSpPr>
                    <p:cNvPr id="48" name="Straight Connector 47"/>
                    <p:cNvCxnSpPr/>
                    <p:nvPr/>
                  </p:nvCxnSpPr>
                  <p:spPr>
                    <a:xfrm flipV="1">
                      <a:off x="4925252" y="4474947"/>
                      <a:ext cx="0" cy="550417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9" name="Straight Connector 48"/>
                    <p:cNvCxnSpPr/>
                    <p:nvPr/>
                  </p:nvCxnSpPr>
                  <p:spPr>
                    <a:xfrm flipV="1">
                      <a:off x="5467119" y="4474947"/>
                      <a:ext cx="0" cy="550417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0" name="Straight Connector 49"/>
                    <p:cNvCxnSpPr/>
                    <p:nvPr/>
                  </p:nvCxnSpPr>
                  <p:spPr>
                    <a:xfrm flipV="1">
                      <a:off x="6017452" y="4474947"/>
                      <a:ext cx="0" cy="550417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1" name="Straight Connector 50"/>
                    <p:cNvCxnSpPr/>
                    <p:nvPr/>
                  </p:nvCxnSpPr>
                  <p:spPr>
                    <a:xfrm flipV="1">
                      <a:off x="6563552" y="4482943"/>
                      <a:ext cx="0" cy="535654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2" name="Straight Connector 51"/>
                    <p:cNvCxnSpPr/>
                    <p:nvPr/>
                  </p:nvCxnSpPr>
                  <p:spPr>
                    <a:xfrm flipV="1">
                      <a:off x="7089353" y="4483446"/>
                      <a:ext cx="0" cy="535654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53" name="Group 52"/>
                  <p:cNvGrpSpPr/>
                  <p:nvPr/>
                </p:nvGrpSpPr>
                <p:grpSpPr>
                  <a:xfrm>
                    <a:off x="4914533" y="2303279"/>
                    <a:ext cx="2164101" cy="550417"/>
                    <a:chOff x="4925252" y="4474947"/>
                    <a:chExt cx="2164101" cy="550417"/>
                  </a:xfrm>
                </p:grpSpPr>
                <p:cxnSp>
                  <p:nvCxnSpPr>
                    <p:cNvPr id="54" name="Straight Connector 53"/>
                    <p:cNvCxnSpPr/>
                    <p:nvPr/>
                  </p:nvCxnSpPr>
                  <p:spPr>
                    <a:xfrm flipV="1">
                      <a:off x="4925252" y="4474947"/>
                      <a:ext cx="0" cy="550417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5" name="Straight Connector 54"/>
                    <p:cNvCxnSpPr/>
                    <p:nvPr/>
                  </p:nvCxnSpPr>
                  <p:spPr>
                    <a:xfrm flipV="1">
                      <a:off x="5467119" y="4474947"/>
                      <a:ext cx="0" cy="550417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6" name="Straight Connector 55"/>
                    <p:cNvCxnSpPr/>
                    <p:nvPr/>
                  </p:nvCxnSpPr>
                  <p:spPr>
                    <a:xfrm flipV="1">
                      <a:off x="6017452" y="4474947"/>
                      <a:ext cx="0" cy="550417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7" name="Straight Connector 56"/>
                    <p:cNvCxnSpPr/>
                    <p:nvPr/>
                  </p:nvCxnSpPr>
                  <p:spPr>
                    <a:xfrm flipV="1">
                      <a:off x="6563552" y="4482943"/>
                      <a:ext cx="0" cy="535654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8" name="Straight Connector 57"/>
                    <p:cNvCxnSpPr/>
                    <p:nvPr/>
                  </p:nvCxnSpPr>
                  <p:spPr>
                    <a:xfrm flipV="1">
                      <a:off x="7089353" y="4483446"/>
                      <a:ext cx="0" cy="535654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59" name="Group 58"/>
                  <p:cNvGrpSpPr/>
                  <p:nvPr/>
                </p:nvGrpSpPr>
                <p:grpSpPr>
                  <a:xfrm>
                    <a:off x="4923135" y="1183006"/>
                    <a:ext cx="2164101" cy="550417"/>
                    <a:chOff x="4925252" y="4474947"/>
                    <a:chExt cx="2164101" cy="550417"/>
                  </a:xfrm>
                </p:grpSpPr>
                <p:cxnSp>
                  <p:nvCxnSpPr>
                    <p:cNvPr id="60" name="Straight Connector 59"/>
                    <p:cNvCxnSpPr/>
                    <p:nvPr/>
                  </p:nvCxnSpPr>
                  <p:spPr>
                    <a:xfrm flipV="1">
                      <a:off x="4925252" y="4474947"/>
                      <a:ext cx="0" cy="550417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1" name="Straight Connector 60"/>
                    <p:cNvCxnSpPr/>
                    <p:nvPr/>
                  </p:nvCxnSpPr>
                  <p:spPr>
                    <a:xfrm flipV="1">
                      <a:off x="5467119" y="4474947"/>
                      <a:ext cx="0" cy="550417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2" name="Straight Connector 61"/>
                    <p:cNvCxnSpPr/>
                    <p:nvPr/>
                  </p:nvCxnSpPr>
                  <p:spPr>
                    <a:xfrm flipV="1">
                      <a:off x="6017452" y="4474947"/>
                      <a:ext cx="0" cy="550417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3" name="Straight Connector 62"/>
                    <p:cNvCxnSpPr/>
                    <p:nvPr/>
                  </p:nvCxnSpPr>
                  <p:spPr>
                    <a:xfrm flipV="1">
                      <a:off x="6563552" y="4482943"/>
                      <a:ext cx="0" cy="535654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4" name="Straight Connector 63"/>
                    <p:cNvCxnSpPr/>
                    <p:nvPr/>
                  </p:nvCxnSpPr>
                  <p:spPr>
                    <a:xfrm flipV="1">
                      <a:off x="7089353" y="4483446"/>
                      <a:ext cx="0" cy="535654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  <p:grpSp>
            <p:nvGrpSpPr>
              <p:cNvPr id="74" name="Group 73"/>
              <p:cNvGrpSpPr/>
              <p:nvPr/>
            </p:nvGrpSpPr>
            <p:grpSpPr>
              <a:xfrm>
                <a:off x="5836923" y="2980737"/>
                <a:ext cx="341088" cy="2420340"/>
                <a:chOff x="5836923" y="2980737"/>
                <a:chExt cx="341088" cy="2420340"/>
              </a:xfrm>
            </p:grpSpPr>
            <p:sp>
              <p:nvSpPr>
                <p:cNvPr id="68" name="Rectangle 67"/>
                <p:cNvSpPr>
                  <a:spLocks noChangeAspect="1"/>
                </p:cNvSpPr>
                <p:nvPr/>
              </p:nvSpPr>
              <p:spPr>
                <a:xfrm>
                  <a:off x="5836923" y="3682216"/>
                  <a:ext cx="334800" cy="334800"/>
                </a:xfrm>
                <a:prstGeom prst="rect">
                  <a:avLst/>
                </a:prstGeom>
                <a:solidFill>
                  <a:schemeClr val="tx2">
                    <a:lumMod val="60000"/>
                    <a:lumOff val="40000"/>
                    <a:alpha val="72000"/>
                  </a:schemeClr>
                </a:solidFill>
                <a:ln>
                  <a:solidFill>
                    <a:schemeClr val="accent6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0" name="Rectangle 69"/>
                <p:cNvSpPr>
                  <a:spLocks noChangeAspect="1"/>
                </p:cNvSpPr>
                <p:nvPr/>
              </p:nvSpPr>
              <p:spPr>
                <a:xfrm>
                  <a:off x="5843211" y="4373397"/>
                  <a:ext cx="334800" cy="334800"/>
                </a:xfrm>
                <a:prstGeom prst="rect">
                  <a:avLst/>
                </a:prstGeom>
                <a:solidFill>
                  <a:schemeClr val="tx2">
                    <a:lumMod val="60000"/>
                    <a:lumOff val="40000"/>
                    <a:alpha val="72000"/>
                  </a:schemeClr>
                </a:solidFill>
                <a:ln>
                  <a:solidFill>
                    <a:schemeClr val="accent6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1" name="Rectangle 70"/>
                <p:cNvSpPr>
                  <a:spLocks noChangeAspect="1"/>
                </p:cNvSpPr>
                <p:nvPr/>
              </p:nvSpPr>
              <p:spPr>
                <a:xfrm>
                  <a:off x="5836923" y="5066277"/>
                  <a:ext cx="334800" cy="334800"/>
                </a:xfrm>
                <a:prstGeom prst="rect">
                  <a:avLst/>
                </a:prstGeom>
                <a:solidFill>
                  <a:schemeClr val="tx2">
                    <a:lumMod val="60000"/>
                    <a:lumOff val="40000"/>
                    <a:alpha val="72000"/>
                  </a:schemeClr>
                </a:solidFill>
                <a:ln>
                  <a:solidFill>
                    <a:schemeClr val="accent6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2" name="Rectangle 71"/>
                <p:cNvSpPr>
                  <a:spLocks noChangeAspect="1"/>
                </p:cNvSpPr>
                <p:nvPr/>
              </p:nvSpPr>
              <p:spPr>
                <a:xfrm>
                  <a:off x="5841690" y="2980737"/>
                  <a:ext cx="334800" cy="334800"/>
                </a:xfrm>
                <a:prstGeom prst="rect">
                  <a:avLst/>
                </a:prstGeom>
                <a:solidFill>
                  <a:schemeClr val="tx2">
                    <a:lumMod val="60000"/>
                    <a:lumOff val="40000"/>
                    <a:alpha val="72000"/>
                  </a:schemeClr>
                </a:solidFill>
                <a:ln>
                  <a:solidFill>
                    <a:schemeClr val="accent6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75" name="TextBox 74"/>
            <p:cNvSpPr txBox="1"/>
            <p:nvPr/>
          </p:nvSpPr>
          <p:spPr>
            <a:xfrm>
              <a:off x="6742360" y="155284"/>
              <a:ext cx="10666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3366FF"/>
                  </a:solidFill>
                </a:rPr>
                <a:t>“#1 cells"</a:t>
              </a:r>
              <a:endParaRPr lang="en-US" dirty="0">
                <a:solidFill>
                  <a:srgbClr val="3366FF"/>
                </a:solidFill>
              </a:endParaRPr>
            </a:p>
          </p:txBody>
        </p:sp>
      </p:grpSp>
      <p:pic>
        <p:nvPicPr>
          <p:cNvPr id="77" name="Picture 7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8147" y="1226679"/>
            <a:ext cx="3772105" cy="5110593"/>
          </a:xfrm>
          <a:prstGeom prst="rect">
            <a:avLst/>
          </a:prstGeom>
        </p:spPr>
      </p:pic>
      <p:sp>
        <p:nvSpPr>
          <p:cNvPr id="80" name="TextBox 79"/>
          <p:cNvSpPr txBox="1"/>
          <p:nvPr/>
        </p:nvSpPr>
        <p:spPr>
          <a:xfrm>
            <a:off x="6333305" y="1049236"/>
            <a:ext cx="186586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90%He-10%iC</a:t>
            </a:r>
            <a:r>
              <a:rPr lang="en-US" baseline="-25000" dirty="0" smtClean="0"/>
              <a:t>4</a:t>
            </a:r>
            <a:r>
              <a:rPr lang="en-US" dirty="0" smtClean="0"/>
              <a:t>H</a:t>
            </a:r>
            <a:r>
              <a:rPr lang="en-US" baseline="-25000" dirty="0" smtClean="0"/>
              <a:t>10</a:t>
            </a:r>
          </a:p>
          <a:p>
            <a:r>
              <a:rPr lang="en-US" dirty="0" smtClean="0"/>
              <a:t>HV=1775V</a:t>
            </a:r>
          </a:p>
          <a:p>
            <a:r>
              <a:rPr lang="en-US" dirty="0" smtClean="0"/>
              <a:t>Run “A”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08321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8229600" cy="926998"/>
          </a:xfrm>
        </p:spPr>
        <p:txBody>
          <a:bodyPr>
            <a:noAutofit/>
          </a:bodyPr>
          <a:lstStyle/>
          <a:p>
            <a:pPr algn="l"/>
            <a:r>
              <a:rPr lang="en-US" dirty="0" smtClean="0"/>
              <a:t>Sample waveforms – noise level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13 September 2011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Lab activities @ LNF </a:t>
            </a: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234CA-72BC-504F-BEA7-D741BF12CF82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6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grpSp>
        <p:nvGrpSpPr>
          <p:cNvPr id="79" name="Group 78"/>
          <p:cNvGrpSpPr/>
          <p:nvPr/>
        </p:nvGrpSpPr>
        <p:grpSpPr>
          <a:xfrm>
            <a:off x="6550915" y="2258526"/>
            <a:ext cx="2249834" cy="3795891"/>
            <a:chOff x="6019800" y="155284"/>
            <a:chExt cx="2249834" cy="3795891"/>
          </a:xfrm>
        </p:grpSpPr>
        <p:grpSp>
          <p:nvGrpSpPr>
            <p:cNvPr id="76" name="Group 75"/>
            <p:cNvGrpSpPr/>
            <p:nvPr/>
          </p:nvGrpSpPr>
          <p:grpSpPr>
            <a:xfrm>
              <a:off x="6019800" y="524616"/>
              <a:ext cx="2249834" cy="3426559"/>
              <a:chOff x="5456400" y="2640915"/>
              <a:chExt cx="2249834" cy="3426559"/>
            </a:xfrm>
          </p:grpSpPr>
          <p:grpSp>
            <p:nvGrpSpPr>
              <p:cNvPr id="66" name="Group 65"/>
              <p:cNvGrpSpPr/>
              <p:nvPr/>
            </p:nvGrpSpPr>
            <p:grpSpPr>
              <a:xfrm>
                <a:off x="5456400" y="2640915"/>
                <a:ext cx="2249834" cy="3426559"/>
                <a:chOff x="4373640" y="662641"/>
                <a:chExt cx="3332594" cy="5404834"/>
              </a:xfrm>
            </p:grpSpPr>
            <p:pic>
              <p:nvPicPr>
                <p:cNvPr id="10" name="Picture 9"/>
                <p:cNvPicPr>
                  <a:picLocks noChangeAspect="1"/>
                </p:cNvPicPr>
                <p:nvPr/>
              </p:nvPicPr>
              <p:blipFill>
                <a:blip r:embed="rId2"/>
                <a:stretch>
                  <a:fillRect/>
                </a:stretch>
              </p:blipFill>
              <p:spPr>
                <a:xfrm>
                  <a:off x="4373640" y="662641"/>
                  <a:ext cx="3332594" cy="5404834"/>
                </a:xfrm>
                <a:prstGeom prst="rect">
                  <a:avLst/>
                </a:prstGeom>
              </p:spPr>
            </p:pic>
            <p:grpSp>
              <p:nvGrpSpPr>
                <p:cNvPr id="65" name="Group 64"/>
                <p:cNvGrpSpPr/>
                <p:nvPr/>
              </p:nvGrpSpPr>
              <p:grpSpPr>
                <a:xfrm>
                  <a:off x="4914533" y="1183006"/>
                  <a:ext cx="2183287" cy="4390523"/>
                  <a:chOff x="4914533" y="1183006"/>
                  <a:chExt cx="2183287" cy="4390523"/>
                </a:xfrm>
              </p:grpSpPr>
              <p:cxnSp>
                <p:nvCxnSpPr>
                  <p:cNvPr id="12" name="Straight Connector 11"/>
                  <p:cNvCxnSpPr/>
                  <p:nvPr/>
                </p:nvCxnSpPr>
                <p:spPr>
                  <a:xfrm>
                    <a:off x="4914533" y="1193643"/>
                    <a:ext cx="218117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" name="Straight Connector 13"/>
                  <p:cNvCxnSpPr/>
                  <p:nvPr/>
                </p:nvCxnSpPr>
                <p:spPr>
                  <a:xfrm>
                    <a:off x="5185057" y="5566677"/>
                    <a:ext cx="164160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" name="Straight Connector 14"/>
                  <p:cNvCxnSpPr/>
                  <p:nvPr/>
                </p:nvCxnSpPr>
                <p:spPr>
                  <a:xfrm>
                    <a:off x="4914533" y="2298543"/>
                    <a:ext cx="218117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" name="Straight Connector 15"/>
                  <p:cNvCxnSpPr/>
                  <p:nvPr/>
                </p:nvCxnSpPr>
                <p:spPr>
                  <a:xfrm>
                    <a:off x="4914533" y="2838293"/>
                    <a:ext cx="218117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" name="Straight Connector 16"/>
                  <p:cNvCxnSpPr/>
                  <p:nvPr/>
                </p:nvCxnSpPr>
                <p:spPr>
                  <a:xfrm>
                    <a:off x="4914533" y="3378044"/>
                    <a:ext cx="218117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" name="Straight Connector 17"/>
                  <p:cNvCxnSpPr/>
                  <p:nvPr/>
                </p:nvCxnSpPr>
                <p:spPr>
                  <a:xfrm>
                    <a:off x="4914533" y="3932610"/>
                    <a:ext cx="218117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" name="Straight Connector 18"/>
                  <p:cNvCxnSpPr/>
                  <p:nvPr/>
                </p:nvCxnSpPr>
                <p:spPr>
                  <a:xfrm>
                    <a:off x="4914533" y="4482944"/>
                    <a:ext cx="218117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" name="Straight Connector 19"/>
                  <p:cNvCxnSpPr/>
                  <p:nvPr/>
                </p:nvCxnSpPr>
                <p:spPr>
                  <a:xfrm>
                    <a:off x="4914533" y="5016343"/>
                    <a:ext cx="218117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" name="Straight Connector 20"/>
                  <p:cNvCxnSpPr/>
                  <p:nvPr/>
                </p:nvCxnSpPr>
                <p:spPr>
                  <a:xfrm>
                    <a:off x="4916650" y="1743319"/>
                    <a:ext cx="218117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2" name="Straight Connector 21"/>
                  <p:cNvCxnSpPr/>
                  <p:nvPr/>
                </p:nvCxnSpPr>
                <p:spPr>
                  <a:xfrm flipV="1">
                    <a:off x="5192319" y="5016343"/>
                    <a:ext cx="0" cy="557186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4" name="Straight Connector 23"/>
                  <p:cNvCxnSpPr/>
                  <p:nvPr/>
                </p:nvCxnSpPr>
                <p:spPr>
                  <a:xfrm flipV="1">
                    <a:off x="5734186" y="5016343"/>
                    <a:ext cx="0" cy="557186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5" name="Straight Connector 24"/>
                  <p:cNvCxnSpPr/>
                  <p:nvPr/>
                </p:nvCxnSpPr>
                <p:spPr>
                  <a:xfrm flipV="1">
                    <a:off x="6284519" y="5016343"/>
                    <a:ext cx="0" cy="557186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6" name="Straight Connector 25"/>
                  <p:cNvCxnSpPr/>
                  <p:nvPr/>
                </p:nvCxnSpPr>
                <p:spPr>
                  <a:xfrm flipV="1">
                    <a:off x="6830619" y="5009491"/>
                    <a:ext cx="0" cy="557186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7" name="Straight Connector 26"/>
                  <p:cNvCxnSpPr/>
                  <p:nvPr/>
                </p:nvCxnSpPr>
                <p:spPr>
                  <a:xfrm flipV="1">
                    <a:off x="5194571" y="3932610"/>
                    <a:ext cx="0" cy="557186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8" name="Straight Connector 27"/>
                  <p:cNvCxnSpPr/>
                  <p:nvPr/>
                </p:nvCxnSpPr>
                <p:spPr>
                  <a:xfrm flipV="1">
                    <a:off x="5736438" y="3932610"/>
                    <a:ext cx="0" cy="557186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9" name="Straight Connector 28"/>
                  <p:cNvCxnSpPr/>
                  <p:nvPr/>
                </p:nvCxnSpPr>
                <p:spPr>
                  <a:xfrm flipV="1">
                    <a:off x="6286771" y="3932610"/>
                    <a:ext cx="0" cy="557186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0" name="Straight Connector 29"/>
                  <p:cNvCxnSpPr/>
                  <p:nvPr/>
                </p:nvCxnSpPr>
                <p:spPr>
                  <a:xfrm flipV="1">
                    <a:off x="6832871" y="3925758"/>
                    <a:ext cx="0" cy="557186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1" name="Straight Connector 30"/>
                  <p:cNvCxnSpPr/>
                  <p:nvPr/>
                </p:nvCxnSpPr>
                <p:spPr>
                  <a:xfrm flipV="1">
                    <a:off x="5190338" y="2840414"/>
                    <a:ext cx="0" cy="557186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2" name="Straight Connector 31"/>
                  <p:cNvCxnSpPr/>
                  <p:nvPr/>
                </p:nvCxnSpPr>
                <p:spPr>
                  <a:xfrm flipV="1">
                    <a:off x="5732205" y="2840414"/>
                    <a:ext cx="0" cy="557186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3" name="Straight Connector 32"/>
                  <p:cNvCxnSpPr/>
                  <p:nvPr/>
                </p:nvCxnSpPr>
                <p:spPr>
                  <a:xfrm flipV="1">
                    <a:off x="6282538" y="2840414"/>
                    <a:ext cx="0" cy="557186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4" name="Straight Connector 33"/>
                  <p:cNvCxnSpPr/>
                  <p:nvPr/>
                </p:nvCxnSpPr>
                <p:spPr>
                  <a:xfrm flipV="1">
                    <a:off x="6828638" y="2833562"/>
                    <a:ext cx="0" cy="557186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5" name="Straight Connector 34"/>
                  <p:cNvCxnSpPr/>
                  <p:nvPr/>
                </p:nvCxnSpPr>
                <p:spPr>
                  <a:xfrm flipV="1">
                    <a:off x="5188357" y="1746093"/>
                    <a:ext cx="0" cy="557186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6" name="Straight Connector 35"/>
                  <p:cNvCxnSpPr/>
                  <p:nvPr/>
                </p:nvCxnSpPr>
                <p:spPr>
                  <a:xfrm flipV="1">
                    <a:off x="5730224" y="1746093"/>
                    <a:ext cx="0" cy="557186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7" name="Straight Connector 36"/>
                  <p:cNvCxnSpPr/>
                  <p:nvPr/>
                </p:nvCxnSpPr>
                <p:spPr>
                  <a:xfrm flipV="1">
                    <a:off x="6280557" y="1746093"/>
                    <a:ext cx="0" cy="557186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8" name="Straight Connector 37"/>
                  <p:cNvCxnSpPr/>
                  <p:nvPr/>
                </p:nvCxnSpPr>
                <p:spPr>
                  <a:xfrm flipV="1">
                    <a:off x="6826657" y="1739241"/>
                    <a:ext cx="0" cy="557186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46" name="Group 45"/>
                  <p:cNvGrpSpPr/>
                  <p:nvPr/>
                </p:nvGrpSpPr>
                <p:grpSpPr>
                  <a:xfrm>
                    <a:off x="4925252" y="4474947"/>
                    <a:ext cx="2164101" cy="550417"/>
                    <a:chOff x="4925252" y="4474947"/>
                    <a:chExt cx="2164101" cy="550417"/>
                  </a:xfrm>
                </p:grpSpPr>
                <p:cxnSp>
                  <p:nvCxnSpPr>
                    <p:cNvPr id="39" name="Straight Connector 38"/>
                    <p:cNvCxnSpPr/>
                    <p:nvPr/>
                  </p:nvCxnSpPr>
                  <p:spPr>
                    <a:xfrm flipV="1">
                      <a:off x="4925252" y="4474947"/>
                      <a:ext cx="0" cy="550417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0" name="Straight Connector 39"/>
                    <p:cNvCxnSpPr/>
                    <p:nvPr/>
                  </p:nvCxnSpPr>
                  <p:spPr>
                    <a:xfrm flipV="1">
                      <a:off x="5467119" y="4474947"/>
                      <a:ext cx="0" cy="550417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1" name="Straight Connector 40"/>
                    <p:cNvCxnSpPr/>
                    <p:nvPr/>
                  </p:nvCxnSpPr>
                  <p:spPr>
                    <a:xfrm flipV="1">
                      <a:off x="6017452" y="4474947"/>
                      <a:ext cx="0" cy="550417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2" name="Straight Connector 41"/>
                    <p:cNvCxnSpPr/>
                    <p:nvPr/>
                  </p:nvCxnSpPr>
                  <p:spPr>
                    <a:xfrm flipV="1">
                      <a:off x="6563552" y="4482943"/>
                      <a:ext cx="0" cy="535654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5" name="Straight Connector 44"/>
                    <p:cNvCxnSpPr/>
                    <p:nvPr/>
                  </p:nvCxnSpPr>
                  <p:spPr>
                    <a:xfrm flipV="1">
                      <a:off x="7089353" y="4483446"/>
                      <a:ext cx="0" cy="535654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47" name="Group 46"/>
                  <p:cNvGrpSpPr/>
                  <p:nvPr/>
                </p:nvGrpSpPr>
                <p:grpSpPr>
                  <a:xfrm>
                    <a:off x="4919526" y="3380674"/>
                    <a:ext cx="2164101" cy="550417"/>
                    <a:chOff x="4925252" y="4474947"/>
                    <a:chExt cx="2164101" cy="550417"/>
                  </a:xfrm>
                </p:grpSpPr>
                <p:cxnSp>
                  <p:nvCxnSpPr>
                    <p:cNvPr id="48" name="Straight Connector 47"/>
                    <p:cNvCxnSpPr/>
                    <p:nvPr/>
                  </p:nvCxnSpPr>
                  <p:spPr>
                    <a:xfrm flipV="1">
                      <a:off x="4925252" y="4474947"/>
                      <a:ext cx="0" cy="550417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9" name="Straight Connector 48"/>
                    <p:cNvCxnSpPr/>
                    <p:nvPr/>
                  </p:nvCxnSpPr>
                  <p:spPr>
                    <a:xfrm flipV="1">
                      <a:off x="5467119" y="4474947"/>
                      <a:ext cx="0" cy="550417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0" name="Straight Connector 49"/>
                    <p:cNvCxnSpPr/>
                    <p:nvPr/>
                  </p:nvCxnSpPr>
                  <p:spPr>
                    <a:xfrm flipV="1">
                      <a:off x="6017452" y="4474947"/>
                      <a:ext cx="0" cy="550417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1" name="Straight Connector 50"/>
                    <p:cNvCxnSpPr/>
                    <p:nvPr/>
                  </p:nvCxnSpPr>
                  <p:spPr>
                    <a:xfrm flipV="1">
                      <a:off x="6563552" y="4482943"/>
                      <a:ext cx="0" cy="535654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2" name="Straight Connector 51"/>
                    <p:cNvCxnSpPr/>
                    <p:nvPr/>
                  </p:nvCxnSpPr>
                  <p:spPr>
                    <a:xfrm flipV="1">
                      <a:off x="7089353" y="4483446"/>
                      <a:ext cx="0" cy="535654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53" name="Group 52"/>
                  <p:cNvGrpSpPr/>
                  <p:nvPr/>
                </p:nvGrpSpPr>
                <p:grpSpPr>
                  <a:xfrm>
                    <a:off x="4914533" y="2303279"/>
                    <a:ext cx="2164101" cy="550417"/>
                    <a:chOff x="4925252" y="4474947"/>
                    <a:chExt cx="2164101" cy="550417"/>
                  </a:xfrm>
                </p:grpSpPr>
                <p:cxnSp>
                  <p:nvCxnSpPr>
                    <p:cNvPr id="54" name="Straight Connector 53"/>
                    <p:cNvCxnSpPr/>
                    <p:nvPr/>
                  </p:nvCxnSpPr>
                  <p:spPr>
                    <a:xfrm flipV="1">
                      <a:off x="4925252" y="4474947"/>
                      <a:ext cx="0" cy="550417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5" name="Straight Connector 54"/>
                    <p:cNvCxnSpPr/>
                    <p:nvPr/>
                  </p:nvCxnSpPr>
                  <p:spPr>
                    <a:xfrm flipV="1">
                      <a:off x="5467119" y="4474947"/>
                      <a:ext cx="0" cy="550417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6" name="Straight Connector 55"/>
                    <p:cNvCxnSpPr/>
                    <p:nvPr/>
                  </p:nvCxnSpPr>
                  <p:spPr>
                    <a:xfrm flipV="1">
                      <a:off x="6017452" y="4474947"/>
                      <a:ext cx="0" cy="550417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7" name="Straight Connector 56"/>
                    <p:cNvCxnSpPr/>
                    <p:nvPr/>
                  </p:nvCxnSpPr>
                  <p:spPr>
                    <a:xfrm flipV="1">
                      <a:off x="6563552" y="4482943"/>
                      <a:ext cx="0" cy="535654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8" name="Straight Connector 57"/>
                    <p:cNvCxnSpPr/>
                    <p:nvPr/>
                  </p:nvCxnSpPr>
                  <p:spPr>
                    <a:xfrm flipV="1">
                      <a:off x="7089353" y="4483446"/>
                      <a:ext cx="0" cy="535654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59" name="Group 58"/>
                  <p:cNvGrpSpPr/>
                  <p:nvPr/>
                </p:nvGrpSpPr>
                <p:grpSpPr>
                  <a:xfrm>
                    <a:off x="4923135" y="1183006"/>
                    <a:ext cx="2164101" cy="550417"/>
                    <a:chOff x="4925252" y="4474947"/>
                    <a:chExt cx="2164101" cy="550417"/>
                  </a:xfrm>
                </p:grpSpPr>
                <p:cxnSp>
                  <p:nvCxnSpPr>
                    <p:cNvPr id="60" name="Straight Connector 59"/>
                    <p:cNvCxnSpPr/>
                    <p:nvPr/>
                  </p:nvCxnSpPr>
                  <p:spPr>
                    <a:xfrm flipV="1">
                      <a:off x="4925252" y="4474947"/>
                      <a:ext cx="0" cy="550417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1" name="Straight Connector 60"/>
                    <p:cNvCxnSpPr/>
                    <p:nvPr/>
                  </p:nvCxnSpPr>
                  <p:spPr>
                    <a:xfrm flipV="1">
                      <a:off x="5467119" y="4474947"/>
                      <a:ext cx="0" cy="550417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2" name="Straight Connector 61"/>
                    <p:cNvCxnSpPr/>
                    <p:nvPr/>
                  </p:nvCxnSpPr>
                  <p:spPr>
                    <a:xfrm flipV="1">
                      <a:off x="6017452" y="4474947"/>
                      <a:ext cx="0" cy="550417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3" name="Straight Connector 62"/>
                    <p:cNvCxnSpPr/>
                    <p:nvPr/>
                  </p:nvCxnSpPr>
                  <p:spPr>
                    <a:xfrm flipV="1">
                      <a:off x="6563552" y="4482943"/>
                      <a:ext cx="0" cy="535654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4" name="Straight Connector 63"/>
                    <p:cNvCxnSpPr/>
                    <p:nvPr/>
                  </p:nvCxnSpPr>
                  <p:spPr>
                    <a:xfrm flipV="1">
                      <a:off x="7089353" y="4483446"/>
                      <a:ext cx="0" cy="535654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  <p:grpSp>
            <p:nvGrpSpPr>
              <p:cNvPr id="74" name="Group 73"/>
              <p:cNvGrpSpPr/>
              <p:nvPr/>
            </p:nvGrpSpPr>
            <p:grpSpPr>
              <a:xfrm>
                <a:off x="5836923" y="2980737"/>
                <a:ext cx="341088" cy="2420340"/>
                <a:chOff x="5836923" y="2980737"/>
                <a:chExt cx="341088" cy="2420340"/>
              </a:xfrm>
            </p:grpSpPr>
            <p:sp>
              <p:nvSpPr>
                <p:cNvPr id="68" name="Rectangle 67"/>
                <p:cNvSpPr>
                  <a:spLocks noChangeAspect="1"/>
                </p:cNvSpPr>
                <p:nvPr/>
              </p:nvSpPr>
              <p:spPr>
                <a:xfrm>
                  <a:off x="5836923" y="3682216"/>
                  <a:ext cx="334800" cy="334800"/>
                </a:xfrm>
                <a:prstGeom prst="rect">
                  <a:avLst/>
                </a:prstGeom>
                <a:solidFill>
                  <a:schemeClr val="tx2">
                    <a:lumMod val="60000"/>
                    <a:lumOff val="40000"/>
                    <a:alpha val="72000"/>
                  </a:schemeClr>
                </a:solidFill>
                <a:ln>
                  <a:solidFill>
                    <a:schemeClr val="accent6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0" name="Rectangle 69"/>
                <p:cNvSpPr>
                  <a:spLocks noChangeAspect="1"/>
                </p:cNvSpPr>
                <p:nvPr/>
              </p:nvSpPr>
              <p:spPr>
                <a:xfrm>
                  <a:off x="5843211" y="4373397"/>
                  <a:ext cx="334800" cy="334800"/>
                </a:xfrm>
                <a:prstGeom prst="rect">
                  <a:avLst/>
                </a:prstGeom>
                <a:solidFill>
                  <a:schemeClr val="tx2">
                    <a:lumMod val="60000"/>
                    <a:lumOff val="40000"/>
                    <a:alpha val="72000"/>
                  </a:schemeClr>
                </a:solidFill>
                <a:ln>
                  <a:solidFill>
                    <a:schemeClr val="accent6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1" name="Rectangle 70"/>
                <p:cNvSpPr>
                  <a:spLocks noChangeAspect="1"/>
                </p:cNvSpPr>
                <p:nvPr/>
              </p:nvSpPr>
              <p:spPr>
                <a:xfrm>
                  <a:off x="5836923" y="5066277"/>
                  <a:ext cx="334800" cy="334800"/>
                </a:xfrm>
                <a:prstGeom prst="rect">
                  <a:avLst/>
                </a:prstGeom>
                <a:solidFill>
                  <a:schemeClr val="tx2">
                    <a:lumMod val="60000"/>
                    <a:lumOff val="40000"/>
                    <a:alpha val="72000"/>
                  </a:schemeClr>
                </a:solidFill>
                <a:ln>
                  <a:solidFill>
                    <a:schemeClr val="accent6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2" name="Rectangle 71"/>
                <p:cNvSpPr>
                  <a:spLocks noChangeAspect="1"/>
                </p:cNvSpPr>
                <p:nvPr/>
              </p:nvSpPr>
              <p:spPr>
                <a:xfrm>
                  <a:off x="5841690" y="2980737"/>
                  <a:ext cx="334800" cy="334800"/>
                </a:xfrm>
                <a:prstGeom prst="rect">
                  <a:avLst/>
                </a:prstGeom>
                <a:solidFill>
                  <a:schemeClr val="tx2">
                    <a:lumMod val="60000"/>
                    <a:lumOff val="40000"/>
                    <a:alpha val="72000"/>
                  </a:schemeClr>
                </a:solidFill>
                <a:ln>
                  <a:solidFill>
                    <a:schemeClr val="accent6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75" name="TextBox 74"/>
            <p:cNvSpPr txBox="1"/>
            <p:nvPr/>
          </p:nvSpPr>
          <p:spPr>
            <a:xfrm>
              <a:off x="6742360" y="155284"/>
              <a:ext cx="10666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3366FF"/>
                  </a:solidFill>
                </a:rPr>
                <a:t>“#1 cells"</a:t>
              </a:r>
              <a:endParaRPr lang="en-US" dirty="0">
                <a:solidFill>
                  <a:srgbClr val="3366FF"/>
                </a:solidFill>
              </a:endParaRPr>
            </a:p>
          </p:txBody>
        </p:sp>
      </p:grpSp>
      <p:pic>
        <p:nvPicPr>
          <p:cNvPr id="77" name="Picture 7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8147" y="1226679"/>
            <a:ext cx="3772104" cy="5110593"/>
          </a:xfrm>
          <a:prstGeom prst="rect">
            <a:avLst/>
          </a:prstGeom>
        </p:spPr>
      </p:pic>
      <p:sp>
        <p:nvSpPr>
          <p:cNvPr id="80" name="TextBox 79"/>
          <p:cNvSpPr txBox="1"/>
          <p:nvPr/>
        </p:nvSpPr>
        <p:spPr>
          <a:xfrm>
            <a:off x="6333305" y="1049236"/>
            <a:ext cx="186586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90%He-10%iC</a:t>
            </a:r>
            <a:r>
              <a:rPr lang="en-US" baseline="-25000" dirty="0" smtClean="0"/>
              <a:t>4</a:t>
            </a:r>
            <a:r>
              <a:rPr lang="en-US" dirty="0" smtClean="0"/>
              <a:t>H</a:t>
            </a:r>
            <a:r>
              <a:rPr lang="en-US" baseline="-25000" dirty="0" smtClean="0"/>
              <a:t>10</a:t>
            </a:r>
          </a:p>
          <a:p>
            <a:r>
              <a:rPr lang="en-US" dirty="0" smtClean="0"/>
              <a:t>HV=1775V</a:t>
            </a:r>
          </a:p>
          <a:p>
            <a:r>
              <a:rPr lang="en-US" dirty="0"/>
              <a:t>Run “A</a:t>
            </a:r>
            <a:r>
              <a:rPr lang="en-US" dirty="0" smtClean="0"/>
              <a:t>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61902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8229600" cy="926998"/>
          </a:xfrm>
        </p:spPr>
        <p:txBody>
          <a:bodyPr>
            <a:noAutofit/>
          </a:bodyPr>
          <a:lstStyle/>
          <a:p>
            <a:pPr algn="l"/>
            <a:r>
              <a:rPr lang="en-US" dirty="0" smtClean="0"/>
              <a:t>Preliminary space-time relations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13 September 2011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Lab activities @ LNF </a:t>
            </a: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234CA-72BC-504F-BEA7-D741BF12CF82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7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grpSp>
        <p:nvGrpSpPr>
          <p:cNvPr id="79" name="Group 78"/>
          <p:cNvGrpSpPr/>
          <p:nvPr/>
        </p:nvGrpSpPr>
        <p:grpSpPr>
          <a:xfrm>
            <a:off x="6550915" y="2258526"/>
            <a:ext cx="2249834" cy="3795891"/>
            <a:chOff x="6019800" y="155284"/>
            <a:chExt cx="2249834" cy="3795891"/>
          </a:xfrm>
        </p:grpSpPr>
        <p:grpSp>
          <p:nvGrpSpPr>
            <p:cNvPr id="76" name="Group 75"/>
            <p:cNvGrpSpPr/>
            <p:nvPr/>
          </p:nvGrpSpPr>
          <p:grpSpPr>
            <a:xfrm>
              <a:off x="6019800" y="524616"/>
              <a:ext cx="2249834" cy="3426559"/>
              <a:chOff x="5456400" y="2640915"/>
              <a:chExt cx="2249834" cy="3426559"/>
            </a:xfrm>
          </p:grpSpPr>
          <p:grpSp>
            <p:nvGrpSpPr>
              <p:cNvPr id="66" name="Group 65"/>
              <p:cNvGrpSpPr/>
              <p:nvPr/>
            </p:nvGrpSpPr>
            <p:grpSpPr>
              <a:xfrm>
                <a:off x="5456400" y="2640915"/>
                <a:ext cx="2249834" cy="3426559"/>
                <a:chOff x="4373640" y="662641"/>
                <a:chExt cx="3332594" cy="5404834"/>
              </a:xfrm>
            </p:grpSpPr>
            <p:pic>
              <p:nvPicPr>
                <p:cNvPr id="10" name="Picture 9"/>
                <p:cNvPicPr>
                  <a:picLocks noChangeAspect="1"/>
                </p:cNvPicPr>
                <p:nvPr/>
              </p:nvPicPr>
              <p:blipFill>
                <a:blip r:embed="rId2"/>
                <a:stretch>
                  <a:fillRect/>
                </a:stretch>
              </p:blipFill>
              <p:spPr>
                <a:xfrm>
                  <a:off x="4373640" y="662641"/>
                  <a:ext cx="3332594" cy="5404834"/>
                </a:xfrm>
                <a:prstGeom prst="rect">
                  <a:avLst/>
                </a:prstGeom>
              </p:spPr>
            </p:pic>
            <p:grpSp>
              <p:nvGrpSpPr>
                <p:cNvPr id="65" name="Group 64"/>
                <p:cNvGrpSpPr/>
                <p:nvPr/>
              </p:nvGrpSpPr>
              <p:grpSpPr>
                <a:xfrm>
                  <a:off x="4914533" y="1183006"/>
                  <a:ext cx="2183287" cy="4390523"/>
                  <a:chOff x="4914533" y="1183006"/>
                  <a:chExt cx="2183287" cy="4390523"/>
                </a:xfrm>
              </p:grpSpPr>
              <p:cxnSp>
                <p:nvCxnSpPr>
                  <p:cNvPr id="12" name="Straight Connector 11"/>
                  <p:cNvCxnSpPr/>
                  <p:nvPr/>
                </p:nvCxnSpPr>
                <p:spPr>
                  <a:xfrm>
                    <a:off x="4914533" y="1193643"/>
                    <a:ext cx="218117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" name="Straight Connector 13"/>
                  <p:cNvCxnSpPr/>
                  <p:nvPr/>
                </p:nvCxnSpPr>
                <p:spPr>
                  <a:xfrm>
                    <a:off x="5185057" y="5566677"/>
                    <a:ext cx="164160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" name="Straight Connector 14"/>
                  <p:cNvCxnSpPr/>
                  <p:nvPr/>
                </p:nvCxnSpPr>
                <p:spPr>
                  <a:xfrm>
                    <a:off x="4914533" y="2298543"/>
                    <a:ext cx="218117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" name="Straight Connector 15"/>
                  <p:cNvCxnSpPr/>
                  <p:nvPr/>
                </p:nvCxnSpPr>
                <p:spPr>
                  <a:xfrm>
                    <a:off x="4914533" y="2838293"/>
                    <a:ext cx="218117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" name="Straight Connector 16"/>
                  <p:cNvCxnSpPr/>
                  <p:nvPr/>
                </p:nvCxnSpPr>
                <p:spPr>
                  <a:xfrm>
                    <a:off x="4914533" y="3378044"/>
                    <a:ext cx="218117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" name="Straight Connector 17"/>
                  <p:cNvCxnSpPr/>
                  <p:nvPr/>
                </p:nvCxnSpPr>
                <p:spPr>
                  <a:xfrm>
                    <a:off x="4914533" y="3932610"/>
                    <a:ext cx="218117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" name="Straight Connector 18"/>
                  <p:cNvCxnSpPr/>
                  <p:nvPr/>
                </p:nvCxnSpPr>
                <p:spPr>
                  <a:xfrm>
                    <a:off x="4914533" y="4482944"/>
                    <a:ext cx="218117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" name="Straight Connector 19"/>
                  <p:cNvCxnSpPr/>
                  <p:nvPr/>
                </p:nvCxnSpPr>
                <p:spPr>
                  <a:xfrm>
                    <a:off x="4914533" y="5016343"/>
                    <a:ext cx="218117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" name="Straight Connector 20"/>
                  <p:cNvCxnSpPr/>
                  <p:nvPr/>
                </p:nvCxnSpPr>
                <p:spPr>
                  <a:xfrm>
                    <a:off x="4916650" y="1743319"/>
                    <a:ext cx="218117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2" name="Straight Connector 21"/>
                  <p:cNvCxnSpPr/>
                  <p:nvPr/>
                </p:nvCxnSpPr>
                <p:spPr>
                  <a:xfrm flipV="1">
                    <a:off x="5192319" y="5016343"/>
                    <a:ext cx="0" cy="557186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4" name="Straight Connector 23"/>
                  <p:cNvCxnSpPr/>
                  <p:nvPr/>
                </p:nvCxnSpPr>
                <p:spPr>
                  <a:xfrm flipV="1">
                    <a:off x="5734186" y="5016343"/>
                    <a:ext cx="0" cy="557186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5" name="Straight Connector 24"/>
                  <p:cNvCxnSpPr/>
                  <p:nvPr/>
                </p:nvCxnSpPr>
                <p:spPr>
                  <a:xfrm flipV="1">
                    <a:off x="6284519" y="5016343"/>
                    <a:ext cx="0" cy="557186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6" name="Straight Connector 25"/>
                  <p:cNvCxnSpPr/>
                  <p:nvPr/>
                </p:nvCxnSpPr>
                <p:spPr>
                  <a:xfrm flipV="1">
                    <a:off x="6830619" y="5009491"/>
                    <a:ext cx="0" cy="557186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7" name="Straight Connector 26"/>
                  <p:cNvCxnSpPr/>
                  <p:nvPr/>
                </p:nvCxnSpPr>
                <p:spPr>
                  <a:xfrm flipV="1">
                    <a:off x="5194571" y="3932610"/>
                    <a:ext cx="0" cy="557186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8" name="Straight Connector 27"/>
                  <p:cNvCxnSpPr/>
                  <p:nvPr/>
                </p:nvCxnSpPr>
                <p:spPr>
                  <a:xfrm flipV="1">
                    <a:off x="5736438" y="3932610"/>
                    <a:ext cx="0" cy="557186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9" name="Straight Connector 28"/>
                  <p:cNvCxnSpPr/>
                  <p:nvPr/>
                </p:nvCxnSpPr>
                <p:spPr>
                  <a:xfrm flipV="1">
                    <a:off x="6286771" y="3932610"/>
                    <a:ext cx="0" cy="557186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0" name="Straight Connector 29"/>
                  <p:cNvCxnSpPr/>
                  <p:nvPr/>
                </p:nvCxnSpPr>
                <p:spPr>
                  <a:xfrm flipV="1">
                    <a:off x="6832871" y="3925758"/>
                    <a:ext cx="0" cy="557186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1" name="Straight Connector 30"/>
                  <p:cNvCxnSpPr/>
                  <p:nvPr/>
                </p:nvCxnSpPr>
                <p:spPr>
                  <a:xfrm flipV="1">
                    <a:off x="5190338" y="2840414"/>
                    <a:ext cx="0" cy="557186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2" name="Straight Connector 31"/>
                  <p:cNvCxnSpPr/>
                  <p:nvPr/>
                </p:nvCxnSpPr>
                <p:spPr>
                  <a:xfrm flipV="1">
                    <a:off x="5732205" y="2840414"/>
                    <a:ext cx="0" cy="557186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3" name="Straight Connector 32"/>
                  <p:cNvCxnSpPr/>
                  <p:nvPr/>
                </p:nvCxnSpPr>
                <p:spPr>
                  <a:xfrm flipV="1">
                    <a:off x="6282538" y="2840414"/>
                    <a:ext cx="0" cy="557186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4" name="Straight Connector 33"/>
                  <p:cNvCxnSpPr/>
                  <p:nvPr/>
                </p:nvCxnSpPr>
                <p:spPr>
                  <a:xfrm flipV="1">
                    <a:off x="6828638" y="2833562"/>
                    <a:ext cx="0" cy="557186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5" name="Straight Connector 34"/>
                  <p:cNvCxnSpPr/>
                  <p:nvPr/>
                </p:nvCxnSpPr>
                <p:spPr>
                  <a:xfrm flipV="1">
                    <a:off x="5188357" y="1746093"/>
                    <a:ext cx="0" cy="557186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6" name="Straight Connector 35"/>
                  <p:cNvCxnSpPr/>
                  <p:nvPr/>
                </p:nvCxnSpPr>
                <p:spPr>
                  <a:xfrm flipV="1">
                    <a:off x="5730224" y="1746093"/>
                    <a:ext cx="0" cy="557186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7" name="Straight Connector 36"/>
                  <p:cNvCxnSpPr/>
                  <p:nvPr/>
                </p:nvCxnSpPr>
                <p:spPr>
                  <a:xfrm flipV="1">
                    <a:off x="6280557" y="1746093"/>
                    <a:ext cx="0" cy="557186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8" name="Straight Connector 37"/>
                  <p:cNvCxnSpPr/>
                  <p:nvPr/>
                </p:nvCxnSpPr>
                <p:spPr>
                  <a:xfrm flipV="1">
                    <a:off x="6826657" y="1739241"/>
                    <a:ext cx="0" cy="557186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46" name="Group 45"/>
                  <p:cNvGrpSpPr/>
                  <p:nvPr/>
                </p:nvGrpSpPr>
                <p:grpSpPr>
                  <a:xfrm>
                    <a:off x="4925252" y="4474947"/>
                    <a:ext cx="2164101" cy="550417"/>
                    <a:chOff x="4925252" y="4474947"/>
                    <a:chExt cx="2164101" cy="550417"/>
                  </a:xfrm>
                </p:grpSpPr>
                <p:cxnSp>
                  <p:nvCxnSpPr>
                    <p:cNvPr id="39" name="Straight Connector 38"/>
                    <p:cNvCxnSpPr/>
                    <p:nvPr/>
                  </p:nvCxnSpPr>
                  <p:spPr>
                    <a:xfrm flipV="1">
                      <a:off x="4925252" y="4474947"/>
                      <a:ext cx="0" cy="550417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0" name="Straight Connector 39"/>
                    <p:cNvCxnSpPr/>
                    <p:nvPr/>
                  </p:nvCxnSpPr>
                  <p:spPr>
                    <a:xfrm flipV="1">
                      <a:off x="5467119" y="4474947"/>
                      <a:ext cx="0" cy="550417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1" name="Straight Connector 40"/>
                    <p:cNvCxnSpPr/>
                    <p:nvPr/>
                  </p:nvCxnSpPr>
                  <p:spPr>
                    <a:xfrm flipV="1">
                      <a:off x="6017452" y="4474947"/>
                      <a:ext cx="0" cy="550417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2" name="Straight Connector 41"/>
                    <p:cNvCxnSpPr/>
                    <p:nvPr/>
                  </p:nvCxnSpPr>
                  <p:spPr>
                    <a:xfrm flipV="1">
                      <a:off x="6563552" y="4482943"/>
                      <a:ext cx="0" cy="535654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5" name="Straight Connector 44"/>
                    <p:cNvCxnSpPr/>
                    <p:nvPr/>
                  </p:nvCxnSpPr>
                  <p:spPr>
                    <a:xfrm flipV="1">
                      <a:off x="7089353" y="4483446"/>
                      <a:ext cx="0" cy="535654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47" name="Group 46"/>
                  <p:cNvGrpSpPr/>
                  <p:nvPr/>
                </p:nvGrpSpPr>
                <p:grpSpPr>
                  <a:xfrm>
                    <a:off x="4919526" y="3380674"/>
                    <a:ext cx="2164101" cy="550417"/>
                    <a:chOff x="4925252" y="4474947"/>
                    <a:chExt cx="2164101" cy="550417"/>
                  </a:xfrm>
                </p:grpSpPr>
                <p:cxnSp>
                  <p:nvCxnSpPr>
                    <p:cNvPr id="48" name="Straight Connector 47"/>
                    <p:cNvCxnSpPr/>
                    <p:nvPr/>
                  </p:nvCxnSpPr>
                  <p:spPr>
                    <a:xfrm flipV="1">
                      <a:off x="4925252" y="4474947"/>
                      <a:ext cx="0" cy="550417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9" name="Straight Connector 48"/>
                    <p:cNvCxnSpPr/>
                    <p:nvPr/>
                  </p:nvCxnSpPr>
                  <p:spPr>
                    <a:xfrm flipV="1">
                      <a:off x="5467119" y="4474947"/>
                      <a:ext cx="0" cy="550417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0" name="Straight Connector 49"/>
                    <p:cNvCxnSpPr/>
                    <p:nvPr/>
                  </p:nvCxnSpPr>
                  <p:spPr>
                    <a:xfrm flipV="1">
                      <a:off x="6017452" y="4474947"/>
                      <a:ext cx="0" cy="550417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1" name="Straight Connector 50"/>
                    <p:cNvCxnSpPr/>
                    <p:nvPr/>
                  </p:nvCxnSpPr>
                  <p:spPr>
                    <a:xfrm flipV="1">
                      <a:off x="6563552" y="4482943"/>
                      <a:ext cx="0" cy="535654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2" name="Straight Connector 51"/>
                    <p:cNvCxnSpPr/>
                    <p:nvPr/>
                  </p:nvCxnSpPr>
                  <p:spPr>
                    <a:xfrm flipV="1">
                      <a:off x="7089353" y="4483446"/>
                      <a:ext cx="0" cy="535654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53" name="Group 52"/>
                  <p:cNvGrpSpPr/>
                  <p:nvPr/>
                </p:nvGrpSpPr>
                <p:grpSpPr>
                  <a:xfrm>
                    <a:off x="4914533" y="2303279"/>
                    <a:ext cx="2164101" cy="550417"/>
                    <a:chOff x="4925252" y="4474947"/>
                    <a:chExt cx="2164101" cy="550417"/>
                  </a:xfrm>
                </p:grpSpPr>
                <p:cxnSp>
                  <p:nvCxnSpPr>
                    <p:cNvPr id="54" name="Straight Connector 53"/>
                    <p:cNvCxnSpPr/>
                    <p:nvPr/>
                  </p:nvCxnSpPr>
                  <p:spPr>
                    <a:xfrm flipV="1">
                      <a:off x="4925252" y="4474947"/>
                      <a:ext cx="0" cy="550417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5" name="Straight Connector 54"/>
                    <p:cNvCxnSpPr/>
                    <p:nvPr/>
                  </p:nvCxnSpPr>
                  <p:spPr>
                    <a:xfrm flipV="1">
                      <a:off x="5467119" y="4474947"/>
                      <a:ext cx="0" cy="550417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6" name="Straight Connector 55"/>
                    <p:cNvCxnSpPr/>
                    <p:nvPr/>
                  </p:nvCxnSpPr>
                  <p:spPr>
                    <a:xfrm flipV="1">
                      <a:off x="6017452" y="4474947"/>
                      <a:ext cx="0" cy="550417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7" name="Straight Connector 56"/>
                    <p:cNvCxnSpPr/>
                    <p:nvPr/>
                  </p:nvCxnSpPr>
                  <p:spPr>
                    <a:xfrm flipV="1">
                      <a:off x="6563552" y="4482943"/>
                      <a:ext cx="0" cy="535654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8" name="Straight Connector 57"/>
                    <p:cNvCxnSpPr/>
                    <p:nvPr/>
                  </p:nvCxnSpPr>
                  <p:spPr>
                    <a:xfrm flipV="1">
                      <a:off x="7089353" y="4483446"/>
                      <a:ext cx="0" cy="535654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59" name="Group 58"/>
                  <p:cNvGrpSpPr/>
                  <p:nvPr/>
                </p:nvGrpSpPr>
                <p:grpSpPr>
                  <a:xfrm>
                    <a:off x="4923135" y="1183006"/>
                    <a:ext cx="2164101" cy="550417"/>
                    <a:chOff x="4925252" y="4474947"/>
                    <a:chExt cx="2164101" cy="550417"/>
                  </a:xfrm>
                </p:grpSpPr>
                <p:cxnSp>
                  <p:nvCxnSpPr>
                    <p:cNvPr id="60" name="Straight Connector 59"/>
                    <p:cNvCxnSpPr/>
                    <p:nvPr/>
                  </p:nvCxnSpPr>
                  <p:spPr>
                    <a:xfrm flipV="1">
                      <a:off x="4925252" y="4474947"/>
                      <a:ext cx="0" cy="550417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1" name="Straight Connector 60"/>
                    <p:cNvCxnSpPr/>
                    <p:nvPr/>
                  </p:nvCxnSpPr>
                  <p:spPr>
                    <a:xfrm flipV="1">
                      <a:off x="5467119" y="4474947"/>
                      <a:ext cx="0" cy="550417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2" name="Straight Connector 61"/>
                    <p:cNvCxnSpPr/>
                    <p:nvPr/>
                  </p:nvCxnSpPr>
                  <p:spPr>
                    <a:xfrm flipV="1">
                      <a:off x="6017452" y="4474947"/>
                      <a:ext cx="0" cy="550417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3" name="Straight Connector 62"/>
                    <p:cNvCxnSpPr/>
                    <p:nvPr/>
                  </p:nvCxnSpPr>
                  <p:spPr>
                    <a:xfrm flipV="1">
                      <a:off x="6563552" y="4482943"/>
                      <a:ext cx="0" cy="535654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4" name="Straight Connector 63"/>
                    <p:cNvCxnSpPr/>
                    <p:nvPr/>
                  </p:nvCxnSpPr>
                  <p:spPr>
                    <a:xfrm flipV="1">
                      <a:off x="7089353" y="4483446"/>
                      <a:ext cx="0" cy="535654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  <p:grpSp>
            <p:nvGrpSpPr>
              <p:cNvPr id="74" name="Group 73"/>
              <p:cNvGrpSpPr/>
              <p:nvPr/>
            </p:nvGrpSpPr>
            <p:grpSpPr>
              <a:xfrm>
                <a:off x="5836923" y="2980737"/>
                <a:ext cx="341088" cy="2420340"/>
                <a:chOff x="5836923" y="2980737"/>
                <a:chExt cx="341088" cy="2420340"/>
              </a:xfrm>
            </p:grpSpPr>
            <p:sp>
              <p:nvSpPr>
                <p:cNvPr id="68" name="Rectangle 67"/>
                <p:cNvSpPr>
                  <a:spLocks noChangeAspect="1"/>
                </p:cNvSpPr>
                <p:nvPr/>
              </p:nvSpPr>
              <p:spPr>
                <a:xfrm>
                  <a:off x="5836923" y="3682216"/>
                  <a:ext cx="334800" cy="334800"/>
                </a:xfrm>
                <a:prstGeom prst="rect">
                  <a:avLst/>
                </a:prstGeom>
                <a:solidFill>
                  <a:schemeClr val="tx2">
                    <a:lumMod val="60000"/>
                    <a:lumOff val="40000"/>
                    <a:alpha val="72000"/>
                  </a:schemeClr>
                </a:solidFill>
                <a:ln>
                  <a:solidFill>
                    <a:schemeClr val="accent6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0" name="Rectangle 69"/>
                <p:cNvSpPr>
                  <a:spLocks noChangeAspect="1"/>
                </p:cNvSpPr>
                <p:nvPr/>
              </p:nvSpPr>
              <p:spPr>
                <a:xfrm>
                  <a:off x="5843211" y="4373397"/>
                  <a:ext cx="334800" cy="334800"/>
                </a:xfrm>
                <a:prstGeom prst="rect">
                  <a:avLst/>
                </a:prstGeom>
                <a:solidFill>
                  <a:schemeClr val="tx2">
                    <a:lumMod val="60000"/>
                    <a:lumOff val="40000"/>
                    <a:alpha val="72000"/>
                  </a:schemeClr>
                </a:solidFill>
                <a:ln>
                  <a:solidFill>
                    <a:schemeClr val="accent6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1" name="Rectangle 70"/>
                <p:cNvSpPr>
                  <a:spLocks noChangeAspect="1"/>
                </p:cNvSpPr>
                <p:nvPr/>
              </p:nvSpPr>
              <p:spPr>
                <a:xfrm>
                  <a:off x="5836923" y="5066277"/>
                  <a:ext cx="334800" cy="334800"/>
                </a:xfrm>
                <a:prstGeom prst="rect">
                  <a:avLst/>
                </a:prstGeom>
                <a:solidFill>
                  <a:schemeClr val="tx2">
                    <a:lumMod val="60000"/>
                    <a:lumOff val="40000"/>
                    <a:alpha val="72000"/>
                  </a:schemeClr>
                </a:solidFill>
                <a:ln>
                  <a:solidFill>
                    <a:schemeClr val="accent6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2" name="Rectangle 71"/>
                <p:cNvSpPr>
                  <a:spLocks noChangeAspect="1"/>
                </p:cNvSpPr>
                <p:nvPr/>
              </p:nvSpPr>
              <p:spPr>
                <a:xfrm>
                  <a:off x="5841690" y="2980737"/>
                  <a:ext cx="334800" cy="334800"/>
                </a:xfrm>
                <a:prstGeom prst="rect">
                  <a:avLst/>
                </a:prstGeom>
                <a:solidFill>
                  <a:schemeClr val="tx2">
                    <a:lumMod val="60000"/>
                    <a:lumOff val="40000"/>
                    <a:alpha val="72000"/>
                  </a:schemeClr>
                </a:solidFill>
                <a:ln>
                  <a:solidFill>
                    <a:schemeClr val="accent6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75" name="TextBox 74"/>
            <p:cNvSpPr txBox="1"/>
            <p:nvPr/>
          </p:nvSpPr>
          <p:spPr>
            <a:xfrm>
              <a:off x="6742360" y="155284"/>
              <a:ext cx="10666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3366FF"/>
                  </a:solidFill>
                </a:rPr>
                <a:t>“#1 cells"</a:t>
              </a:r>
              <a:endParaRPr lang="en-US" dirty="0">
                <a:solidFill>
                  <a:srgbClr val="3366FF"/>
                </a:solidFill>
              </a:endParaRPr>
            </a:p>
          </p:txBody>
        </p:sp>
      </p:grpSp>
      <p:pic>
        <p:nvPicPr>
          <p:cNvPr id="77" name="Picture 7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71" t="19404" b="16273"/>
          <a:stretch/>
        </p:blipFill>
        <p:spPr>
          <a:xfrm>
            <a:off x="210218" y="1457223"/>
            <a:ext cx="5287300" cy="3575124"/>
          </a:xfrm>
          <a:prstGeom prst="rect">
            <a:avLst/>
          </a:prstGeom>
        </p:spPr>
      </p:pic>
      <p:sp>
        <p:nvSpPr>
          <p:cNvPr id="80" name="TextBox 79"/>
          <p:cNvSpPr txBox="1"/>
          <p:nvPr/>
        </p:nvSpPr>
        <p:spPr>
          <a:xfrm>
            <a:off x="6333305" y="1049236"/>
            <a:ext cx="186586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90%He-10%iC</a:t>
            </a:r>
            <a:r>
              <a:rPr lang="en-US" baseline="-25000" dirty="0" smtClean="0"/>
              <a:t>4</a:t>
            </a:r>
            <a:r>
              <a:rPr lang="en-US" dirty="0" smtClean="0"/>
              <a:t>H</a:t>
            </a:r>
            <a:r>
              <a:rPr lang="en-US" baseline="-25000" dirty="0" smtClean="0"/>
              <a:t>10</a:t>
            </a:r>
          </a:p>
          <a:p>
            <a:r>
              <a:rPr lang="en-US" dirty="0" smtClean="0"/>
              <a:t>HV=1775V</a:t>
            </a:r>
          </a:p>
          <a:p>
            <a:r>
              <a:rPr lang="en-US" dirty="0"/>
              <a:t>Run “A</a:t>
            </a:r>
            <a:r>
              <a:rPr lang="en-US" dirty="0" smtClean="0"/>
              <a:t>”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304799" y="5325766"/>
            <a:ext cx="590739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6700" lvl="0" indent="-266700">
              <a:spcBef>
                <a:spcPct val="20000"/>
              </a:spcBef>
              <a:buClr>
                <a:srgbClr val="FF0000"/>
              </a:buClr>
              <a:buFont typeface="Arial"/>
              <a:buChar char="•"/>
            </a:pPr>
            <a:r>
              <a:rPr lang="en-US" sz="2400" dirty="0">
                <a:solidFill>
                  <a:prstClr val="black"/>
                </a:solidFill>
              </a:rPr>
              <a:t>5.5mV threshold to determine the time of the 1</a:t>
            </a:r>
            <a:r>
              <a:rPr lang="en-US" sz="2400" baseline="30000" dirty="0">
                <a:solidFill>
                  <a:prstClr val="black"/>
                </a:solidFill>
              </a:rPr>
              <a:t>st</a:t>
            </a:r>
            <a:r>
              <a:rPr lang="en-US" sz="2400" dirty="0">
                <a:solidFill>
                  <a:prstClr val="black"/>
                </a:solidFill>
              </a:rPr>
              <a:t> electron</a:t>
            </a:r>
          </a:p>
        </p:txBody>
      </p:sp>
    </p:spTree>
    <p:extLst>
      <p:ext uri="{BB962C8B-B14F-4D97-AF65-F5344CB8AC3E}">
        <p14:creationId xmlns:p14="http://schemas.microsoft.com/office/powerpoint/2010/main" val="10318813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8229600" cy="926998"/>
          </a:xfrm>
        </p:spPr>
        <p:txBody>
          <a:bodyPr>
            <a:noAutofit/>
          </a:bodyPr>
          <a:lstStyle/>
          <a:p>
            <a:pPr algn="l"/>
            <a:r>
              <a:rPr lang="en-US" dirty="0" smtClean="0"/>
              <a:t>Integrated amplitude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13 September 2011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Lab activities @ LNF </a:t>
            </a: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234CA-72BC-504F-BEA7-D741BF12CF82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8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grpSp>
        <p:nvGrpSpPr>
          <p:cNvPr id="79" name="Group 78"/>
          <p:cNvGrpSpPr/>
          <p:nvPr/>
        </p:nvGrpSpPr>
        <p:grpSpPr>
          <a:xfrm>
            <a:off x="6550915" y="2258526"/>
            <a:ext cx="2249834" cy="3795891"/>
            <a:chOff x="6019800" y="155284"/>
            <a:chExt cx="2249834" cy="3795891"/>
          </a:xfrm>
        </p:grpSpPr>
        <p:grpSp>
          <p:nvGrpSpPr>
            <p:cNvPr id="76" name="Group 75"/>
            <p:cNvGrpSpPr/>
            <p:nvPr/>
          </p:nvGrpSpPr>
          <p:grpSpPr>
            <a:xfrm>
              <a:off x="6019800" y="524616"/>
              <a:ext cx="2249834" cy="3426559"/>
              <a:chOff x="5456400" y="2640915"/>
              <a:chExt cx="2249834" cy="3426559"/>
            </a:xfrm>
          </p:grpSpPr>
          <p:grpSp>
            <p:nvGrpSpPr>
              <p:cNvPr id="66" name="Group 65"/>
              <p:cNvGrpSpPr/>
              <p:nvPr/>
            </p:nvGrpSpPr>
            <p:grpSpPr>
              <a:xfrm>
                <a:off x="5456400" y="2640915"/>
                <a:ext cx="2249834" cy="3426559"/>
                <a:chOff x="4373640" y="662641"/>
                <a:chExt cx="3332594" cy="5404834"/>
              </a:xfrm>
            </p:grpSpPr>
            <p:pic>
              <p:nvPicPr>
                <p:cNvPr id="10" name="Picture 9"/>
                <p:cNvPicPr>
                  <a:picLocks noChangeAspect="1"/>
                </p:cNvPicPr>
                <p:nvPr/>
              </p:nvPicPr>
              <p:blipFill>
                <a:blip r:embed="rId2"/>
                <a:stretch>
                  <a:fillRect/>
                </a:stretch>
              </p:blipFill>
              <p:spPr>
                <a:xfrm>
                  <a:off x="4373640" y="662641"/>
                  <a:ext cx="3332594" cy="5404834"/>
                </a:xfrm>
                <a:prstGeom prst="rect">
                  <a:avLst/>
                </a:prstGeom>
              </p:spPr>
            </p:pic>
            <p:grpSp>
              <p:nvGrpSpPr>
                <p:cNvPr id="65" name="Group 64"/>
                <p:cNvGrpSpPr/>
                <p:nvPr/>
              </p:nvGrpSpPr>
              <p:grpSpPr>
                <a:xfrm>
                  <a:off x="4914533" y="1183006"/>
                  <a:ext cx="2183287" cy="4390523"/>
                  <a:chOff x="4914533" y="1183006"/>
                  <a:chExt cx="2183287" cy="4390523"/>
                </a:xfrm>
              </p:grpSpPr>
              <p:cxnSp>
                <p:nvCxnSpPr>
                  <p:cNvPr id="12" name="Straight Connector 11"/>
                  <p:cNvCxnSpPr/>
                  <p:nvPr/>
                </p:nvCxnSpPr>
                <p:spPr>
                  <a:xfrm>
                    <a:off x="4914533" y="1193643"/>
                    <a:ext cx="218117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" name="Straight Connector 13"/>
                  <p:cNvCxnSpPr/>
                  <p:nvPr/>
                </p:nvCxnSpPr>
                <p:spPr>
                  <a:xfrm>
                    <a:off x="5185057" y="5566677"/>
                    <a:ext cx="164160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" name="Straight Connector 14"/>
                  <p:cNvCxnSpPr/>
                  <p:nvPr/>
                </p:nvCxnSpPr>
                <p:spPr>
                  <a:xfrm>
                    <a:off x="4914533" y="2298543"/>
                    <a:ext cx="218117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" name="Straight Connector 15"/>
                  <p:cNvCxnSpPr/>
                  <p:nvPr/>
                </p:nvCxnSpPr>
                <p:spPr>
                  <a:xfrm>
                    <a:off x="4914533" y="2838293"/>
                    <a:ext cx="218117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" name="Straight Connector 16"/>
                  <p:cNvCxnSpPr/>
                  <p:nvPr/>
                </p:nvCxnSpPr>
                <p:spPr>
                  <a:xfrm>
                    <a:off x="4914533" y="3378044"/>
                    <a:ext cx="218117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" name="Straight Connector 17"/>
                  <p:cNvCxnSpPr/>
                  <p:nvPr/>
                </p:nvCxnSpPr>
                <p:spPr>
                  <a:xfrm>
                    <a:off x="4914533" y="3932610"/>
                    <a:ext cx="218117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" name="Straight Connector 18"/>
                  <p:cNvCxnSpPr/>
                  <p:nvPr/>
                </p:nvCxnSpPr>
                <p:spPr>
                  <a:xfrm>
                    <a:off x="4914533" y="4482944"/>
                    <a:ext cx="218117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" name="Straight Connector 19"/>
                  <p:cNvCxnSpPr/>
                  <p:nvPr/>
                </p:nvCxnSpPr>
                <p:spPr>
                  <a:xfrm>
                    <a:off x="4914533" y="5016343"/>
                    <a:ext cx="218117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" name="Straight Connector 20"/>
                  <p:cNvCxnSpPr/>
                  <p:nvPr/>
                </p:nvCxnSpPr>
                <p:spPr>
                  <a:xfrm>
                    <a:off x="4916650" y="1743319"/>
                    <a:ext cx="218117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2" name="Straight Connector 21"/>
                  <p:cNvCxnSpPr/>
                  <p:nvPr/>
                </p:nvCxnSpPr>
                <p:spPr>
                  <a:xfrm flipV="1">
                    <a:off x="5192319" y="5016343"/>
                    <a:ext cx="0" cy="557186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4" name="Straight Connector 23"/>
                  <p:cNvCxnSpPr/>
                  <p:nvPr/>
                </p:nvCxnSpPr>
                <p:spPr>
                  <a:xfrm flipV="1">
                    <a:off x="5734186" y="5016343"/>
                    <a:ext cx="0" cy="557186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5" name="Straight Connector 24"/>
                  <p:cNvCxnSpPr/>
                  <p:nvPr/>
                </p:nvCxnSpPr>
                <p:spPr>
                  <a:xfrm flipV="1">
                    <a:off x="6284519" y="5016343"/>
                    <a:ext cx="0" cy="557186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6" name="Straight Connector 25"/>
                  <p:cNvCxnSpPr/>
                  <p:nvPr/>
                </p:nvCxnSpPr>
                <p:spPr>
                  <a:xfrm flipV="1">
                    <a:off x="6830619" y="5009491"/>
                    <a:ext cx="0" cy="557186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7" name="Straight Connector 26"/>
                  <p:cNvCxnSpPr/>
                  <p:nvPr/>
                </p:nvCxnSpPr>
                <p:spPr>
                  <a:xfrm flipV="1">
                    <a:off x="5194571" y="3932610"/>
                    <a:ext cx="0" cy="557186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8" name="Straight Connector 27"/>
                  <p:cNvCxnSpPr/>
                  <p:nvPr/>
                </p:nvCxnSpPr>
                <p:spPr>
                  <a:xfrm flipV="1">
                    <a:off x="5736438" y="3932610"/>
                    <a:ext cx="0" cy="557186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9" name="Straight Connector 28"/>
                  <p:cNvCxnSpPr/>
                  <p:nvPr/>
                </p:nvCxnSpPr>
                <p:spPr>
                  <a:xfrm flipV="1">
                    <a:off x="6286771" y="3932610"/>
                    <a:ext cx="0" cy="557186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0" name="Straight Connector 29"/>
                  <p:cNvCxnSpPr/>
                  <p:nvPr/>
                </p:nvCxnSpPr>
                <p:spPr>
                  <a:xfrm flipV="1">
                    <a:off x="6832871" y="3925758"/>
                    <a:ext cx="0" cy="557186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1" name="Straight Connector 30"/>
                  <p:cNvCxnSpPr/>
                  <p:nvPr/>
                </p:nvCxnSpPr>
                <p:spPr>
                  <a:xfrm flipV="1">
                    <a:off x="5190338" y="2840414"/>
                    <a:ext cx="0" cy="557186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2" name="Straight Connector 31"/>
                  <p:cNvCxnSpPr/>
                  <p:nvPr/>
                </p:nvCxnSpPr>
                <p:spPr>
                  <a:xfrm flipV="1">
                    <a:off x="5732205" y="2840414"/>
                    <a:ext cx="0" cy="557186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3" name="Straight Connector 32"/>
                  <p:cNvCxnSpPr/>
                  <p:nvPr/>
                </p:nvCxnSpPr>
                <p:spPr>
                  <a:xfrm flipV="1">
                    <a:off x="6282538" y="2840414"/>
                    <a:ext cx="0" cy="557186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4" name="Straight Connector 33"/>
                  <p:cNvCxnSpPr/>
                  <p:nvPr/>
                </p:nvCxnSpPr>
                <p:spPr>
                  <a:xfrm flipV="1">
                    <a:off x="6828638" y="2833562"/>
                    <a:ext cx="0" cy="557186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5" name="Straight Connector 34"/>
                  <p:cNvCxnSpPr/>
                  <p:nvPr/>
                </p:nvCxnSpPr>
                <p:spPr>
                  <a:xfrm flipV="1">
                    <a:off x="5188357" y="1746093"/>
                    <a:ext cx="0" cy="557186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6" name="Straight Connector 35"/>
                  <p:cNvCxnSpPr/>
                  <p:nvPr/>
                </p:nvCxnSpPr>
                <p:spPr>
                  <a:xfrm flipV="1">
                    <a:off x="5730224" y="1746093"/>
                    <a:ext cx="0" cy="557186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7" name="Straight Connector 36"/>
                  <p:cNvCxnSpPr/>
                  <p:nvPr/>
                </p:nvCxnSpPr>
                <p:spPr>
                  <a:xfrm flipV="1">
                    <a:off x="6280557" y="1746093"/>
                    <a:ext cx="0" cy="557186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8" name="Straight Connector 37"/>
                  <p:cNvCxnSpPr/>
                  <p:nvPr/>
                </p:nvCxnSpPr>
                <p:spPr>
                  <a:xfrm flipV="1">
                    <a:off x="6826657" y="1739241"/>
                    <a:ext cx="0" cy="557186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46" name="Group 45"/>
                  <p:cNvGrpSpPr/>
                  <p:nvPr/>
                </p:nvGrpSpPr>
                <p:grpSpPr>
                  <a:xfrm>
                    <a:off x="4925252" y="4474947"/>
                    <a:ext cx="2164101" cy="550417"/>
                    <a:chOff x="4925252" y="4474947"/>
                    <a:chExt cx="2164101" cy="550417"/>
                  </a:xfrm>
                </p:grpSpPr>
                <p:cxnSp>
                  <p:nvCxnSpPr>
                    <p:cNvPr id="39" name="Straight Connector 38"/>
                    <p:cNvCxnSpPr/>
                    <p:nvPr/>
                  </p:nvCxnSpPr>
                  <p:spPr>
                    <a:xfrm flipV="1">
                      <a:off x="4925252" y="4474947"/>
                      <a:ext cx="0" cy="550417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0" name="Straight Connector 39"/>
                    <p:cNvCxnSpPr/>
                    <p:nvPr/>
                  </p:nvCxnSpPr>
                  <p:spPr>
                    <a:xfrm flipV="1">
                      <a:off x="5467119" y="4474947"/>
                      <a:ext cx="0" cy="550417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1" name="Straight Connector 40"/>
                    <p:cNvCxnSpPr/>
                    <p:nvPr/>
                  </p:nvCxnSpPr>
                  <p:spPr>
                    <a:xfrm flipV="1">
                      <a:off x="6017452" y="4474947"/>
                      <a:ext cx="0" cy="550417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2" name="Straight Connector 41"/>
                    <p:cNvCxnSpPr/>
                    <p:nvPr/>
                  </p:nvCxnSpPr>
                  <p:spPr>
                    <a:xfrm flipV="1">
                      <a:off x="6563552" y="4482943"/>
                      <a:ext cx="0" cy="535654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5" name="Straight Connector 44"/>
                    <p:cNvCxnSpPr/>
                    <p:nvPr/>
                  </p:nvCxnSpPr>
                  <p:spPr>
                    <a:xfrm flipV="1">
                      <a:off x="7089353" y="4483446"/>
                      <a:ext cx="0" cy="535654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47" name="Group 46"/>
                  <p:cNvGrpSpPr/>
                  <p:nvPr/>
                </p:nvGrpSpPr>
                <p:grpSpPr>
                  <a:xfrm>
                    <a:off x="4919526" y="3380674"/>
                    <a:ext cx="2164101" cy="550417"/>
                    <a:chOff x="4925252" y="4474947"/>
                    <a:chExt cx="2164101" cy="550417"/>
                  </a:xfrm>
                </p:grpSpPr>
                <p:cxnSp>
                  <p:nvCxnSpPr>
                    <p:cNvPr id="48" name="Straight Connector 47"/>
                    <p:cNvCxnSpPr/>
                    <p:nvPr/>
                  </p:nvCxnSpPr>
                  <p:spPr>
                    <a:xfrm flipV="1">
                      <a:off x="4925252" y="4474947"/>
                      <a:ext cx="0" cy="550417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9" name="Straight Connector 48"/>
                    <p:cNvCxnSpPr/>
                    <p:nvPr/>
                  </p:nvCxnSpPr>
                  <p:spPr>
                    <a:xfrm flipV="1">
                      <a:off x="5467119" y="4474947"/>
                      <a:ext cx="0" cy="550417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0" name="Straight Connector 49"/>
                    <p:cNvCxnSpPr/>
                    <p:nvPr/>
                  </p:nvCxnSpPr>
                  <p:spPr>
                    <a:xfrm flipV="1">
                      <a:off x="6017452" y="4474947"/>
                      <a:ext cx="0" cy="550417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1" name="Straight Connector 50"/>
                    <p:cNvCxnSpPr/>
                    <p:nvPr/>
                  </p:nvCxnSpPr>
                  <p:spPr>
                    <a:xfrm flipV="1">
                      <a:off x="6563552" y="4482943"/>
                      <a:ext cx="0" cy="535654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2" name="Straight Connector 51"/>
                    <p:cNvCxnSpPr/>
                    <p:nvPr/>
                  </p:nvCxnSpPr>
                  <p:spPr>
                    <a:xfrm flipV="1">
                      <a:off x="7089353" y="4483446"/>
                      <a:ext cx="0" cy="535654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53" name="Group 52"/>
                  <p:cNvGrpSpPr/>
                  <p:nvPr/>
                </p:nvGrpSpPr>
                <p:grpSpPr>
                  <a:xfrm>
                    <a:off x="4914533" y="2303279"/>
                    <a:ext cx="2164101" cy="550417"/>
                    <a:chOff x="4925252" y="4474947"/>
                    <a:chExt cx="2164101" cy="550417"/>
                  </a:xfrm>
                </p:grpSpPr>
                <p:cxnSp>
                  <p:nvCxnSpPr>
                    <p:cNvPr id="54" name="Straight Connector 53"/>
                    <p:cNvCxnSpPr/>
                    <p:nvPr/>
                  </p:nvCxnSpPr>
                  <p:spPr>
                    <a:xfrm flipV="1">
                      <a:off x="4925252" y="4474947"/>
                      <a:ext cx="0" cy="550417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5" name="Straight Connector 54"/>
                    <p:cNvCxnSpPr/>
                    <p:nvPr/>
                  </p:nvCxnSpPr>
                  <p:spPr>
                    <a:xfrm flipV="1">
                      <a:off x="5467119" y="4474947"/>
                      <a:ext cx="0" cy="550417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6" name="Straight Connector 55"/>
                    <p:cNvCxnSpPr/>
                    <p:nvPr/>
                  </p:nvCxnSpPr>
                  <p:spPr>
                    <a:xfrm flipV="1">
                      <a:off x="6017452" y="4474947"/>
                      <a:ext cx="0" cy="550417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7" name="Straight Connector 56"/>
                    <p:cNvCxnSpPr/>
                    <p:nvPr/>
                  </p:nvCxnSpPr>
                  <p:spPr>
                    <a:xfrm flipV="1">
                      <a:off x="6563552" y="4482943"/>
                      <a:ext cx="0" cy="535654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8" name="Straight Connector 57"/>
                    <p:cNvCxnSpPr/>
                    <p:nvPr/>
                  </p:nvCxnSpPr>
                  <p:spPr>
                    <a:xfrm flipV="1">
                      <a:off x="7089353" y="4483446"/>
                      <a:ext cx="0" cy="535654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59" name="Group 58"/>
                  <p:cNvGrpSpPr/>
                  <p:nvPr/>
                </p:nvGrpSpPr>
                <p:grpSpPr>
                  <a:xfrm>
                    <a:off x="4923135" y="1183006"/>
                    <a:ext cx="2164101" cy="550417"/>
                    <a:chOff x="4925252" y="4474947"/>
                    <a:chExt cx="2164101" cy="550417"/>
                  </a:xfrm>
                </p:grpSpPr>
                <p:cxnSp>
                  <p:nvCxnSpPr>
                    <p:cNvPr id="60" name="Straight Connector 59"/>
                    <p:cNvCxnSpPr/>
                    <p:nvPr/>
                  </p:nvCxnSpPr>
                  <p:spPr>
                    <a:xfrm flipV="1">
                      <a:off x="4925252" y="4474947"/>
                      <a:ext cx="0" cy="550417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1" name="Straight Connector 60"/>
                    <p:cNvCxnSpPr/>
                    <p:nvPr/>
                  </p:nvCxnSpPr>
                  <p:spPr>
                    <a:xfrm flipV="1">
                      <a:off x="5467119" y="4474947"/>
                      <a:ext cx="0" cy="550417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2" name="Straight Connector 61"/>
                    <p:cNvCxnSpPr/>
                    <p:nvPr/>
                  </p:nvCxnSpPr>
                  <p:spPr>
                    <a:xfrm flipV="1">
                      <a:off x="6017452" y="4474947"/>
                      <a:ext cx="0" cy="550417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3" name="Straight Connector 62"/>
                    <p:cNvCxnSpPr/>
                    <p:nvPr/>
                  </p:nvCxnSpPr>
                  <p:spPr>
                    <a:xfrm flipV="1">
                      <a:off x="6563552" y="4482943"/>
                      <a:ext cx="0" cy="535654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4" name="Straight Connector 63"/>
                    <p:cNvCxnSpPr/>
                    <p:nvPr/>
                  </p:nvCxnSpPr>
                  <p:spPr>
                    <a:xfrm flipV="1">
                      <a:off x="7089353" y="4483446"/>
                      <a:ext cx="0" cy="535654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  <p:grpSp>
            <p:nvGrpSpPr>
              <p:cNvPr id="74" name="Group 73"/>
              <p:cNvGrpSpPr/>
              <p:nvPr/>
            </p:nvGrpSpPr>
            <p:grpSpPr>
              <a:xfrm>
                <a:off x="5836923" y="2980737"/>
                <a:ext cx="341088" cy="2420340"/>
                <a:chOff x="5836923" y="2980737"/>
                <a:chExt cx="341088" cy="2420340"/>
              </a:xfrm>
            </p:grpSpPr>
            <p:sp>
              <p:nvSpPr>
                <p:cNvPr id="68" name="Rectangle 67"/>
                <p:cNvSpPr>
                  <a:spLocks noChangeAspect="1"/>
                </p:cNvSpPr>
                <p:nvPr/>
              </p:nvSpPr>
              <p:spPr>
                <a:xfrm>
                  <a:off x="5836923" y="3682216"/>
                  <a:ext cx="334800" cy="334800"/>
                </a:xfrm>
                <a:prstGeom prst="rect">
                  <a:avLst/>
                </a:prstGeom>
                <a:solidFill>
                  <a:schemeClr val="tx2">
                    <a:lumMod val="60000"/>
                    <a:lumOff val="40000"/>
                    <a:alpha val="72000"/>
                  </a:schemeClr>
                </a:solidFill>
                <a:ln>
                  <a:solidFill>
                    <a:schemeClr val="accent6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0" name="Rectangle 69"/>
                <p:cNvSpPr>
                  <a:spLocks noChangeAspect="1"/>
                </p:cNvSpPr>
                <p:nvPr/>
              </p:nvSpPr>
              <p:spPr>
                <a:xfrm>
                  <a:off x="5843211" y="4373397"/>
                  <a:ext cx="334800" cy="334800"/>
                </a:xfrm>
                <a:prstGeom prst="rect">
                  <a:avLst/>
                </a:prstGeom>
                <a:solidFill>
                  <a:schemeClr val="tx2">
                    <a:lumMod val="60000"/>
                    <a:lumOff val="40000"/>
                    <a:alpha val="72000"/>
                  </a:schemeClr>
                </a:solidFill>
                <a:ln>
                  <a:solidFill>
                    <a:schemeClr val="accent6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1" name="Rectangle 70"/>
                <p:cNvSpPr>
                  <a:spLocks noChangeAspect="1"/>
                </p:cNvSpPr>
                <p:nvPr/>
              </p:nvSpPr>
              <p:spPr>
                <a:xfrm>
                  <a:off x="5836923" y="5066277"/>
                  <a:ext cx="334800" cy="334800"/>
                </a:xfrm>
                <a:prstGeom prst="rect">
                  <a:avLst/>
                </a:prstGeom>
                <a:solidFill>
                  <a:schemeClr val="tx2">
                    <a:lumMod val="60000"/>
                    <a:lumOff val="40000"/>
                    <a:alpha val="72000"/>
                  </a:schemeClr>
                </a:solidFill>
                <a:ln>
                  <a:solidFill>
                    <a:schemeClr val="accent6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2" name="Rectangle 71"/>
                <p:cNvSpPr>
                  <a:spLocks noChangeAspect="1"/>
                </p:cNvSpPr>
                <p:nvPr/>
              </p:nvSpPr>
              <p:spPr>
                <a:xfrm>
                  <a:off x="5841690" y="2980737"/>
                  <a:ext cx="334800" cy="334800"/>
                </a:xfrm>
                <a:prstGeom prst="rect">
                  <a:avLst/>
                </a:prstGeom>
                <a:solidFill>
                  <a:schemeClr val="tx2">
                    <a:lumMod val="60000"/>
                    <a:lumOff val="40000"/>
                    <a:alpha val="72000"/>
                  </a:schemeClr>
                </a:solidFill>
                <a:ln>
                  <a:solidFill>
                    <a:schemeClr val="accent6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75" name="TextBox 74"/>
            <p:cNvSpPr txBox="1"/>
            <p:nvPr/>
          </p:nvSpPr>
          <p:spPr>
            <a:xfrm>
              <a:off x="6742360" y="155284"/>
              <a:ext cx="10666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3366FF"/>
                  </a:solidFill>
                </a:rPr>
                <a:t>“#1 cells"</a:t>
              </a:r>
              <a:endParaRPr lang="en-US" dirty="0">
                <a:solidFill>
                  <a:srgbClr val="3366FF"/>
                </a:solidFill>
              </a:endParaRPr>
            </a:p>
          </p:txBody>
        </p:sp>
      </p:grpSp>
      <p:pic>
        <p:nvPicPr>
          <p:cNvPr id="77" name="Picture 7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199446"/>
            <a:ext cx="4981918" cy="4981918"/>
          </a:xfrm>
          <a:prstGeom prst="rect">
            <a:avLst/>
          </a:prstGeom>
        </p:spPr>
      </p:pic>
      <p:sp>
        <p:nvSpPr>
          <p:cNvPr id="80" name="TextBox 79"/>
          <p:cNvSpPr txBox="1"/>
          <p:nvPr/>
        </p:nvSpPr>
        <p:spPr>
          <a:xfrm>
            <a:off x="6333305" y="1049236"/>
            <a:ext cx="186586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90%He-10%iC</a:t>
            </a:r>
            <a:r>
              <a:rPr lang="en-US" baseline="-25000" dirty="0" smtClean="0"/>
              <a:t>4</a:t>
            </a:r>
            <a:r>
              <a:rPr lang="en-US" dirty="0" smtClean="0"/>
              <a:t>H</a:t>
            </a:r>
            <a:r>
              <a:rPr lang="en-US" baseline="-25000" dirty="0" smtClean="0"/>
              <a:t>10</a:t>
            </a:r>
          </a:p>
          <a:p>
            <a:r>
              <a:rPr lang="en-US" dirty="0" smtClean="0"/>
              <a:t>HV=1775V</a:t>
            </a:r>
          </a:p>
          <a:p>
            <a:r>
              <a:rPr lang="en-US" dirty="0"/>
              <a:t>Run “A</a:t>
            </a:r>
            <a:r>
              <a:rPr lang="en-US" dirty="0" smtClean="0"/>
              <a:t>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37638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8502160" cy="926998"/>
          </a:xfrm>
        </p:spPr>
        <p:txBody>
          <a:bodyPr>
            <a:noAutofit/>
          </a:bodyPr>
          <a:lstStyle/>
          <a:p>
            <a:pPr algn="l"/>
            <a:r>
              <a:rPr lang="en-US" dirty="0" smtClean="0"/>
              <a:t>Clusters from “threshold algorithm”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13 September 2011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Lab activities @ LNF </a:t>
            </a: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234CA-72BC-504F-BEA7-D741BF12CF82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9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grpSp>
        <p:nvGrpSpPr>
          <p:cNvPr id="79" name="Group 78"/>
          <p:cNvGrpSpPr/>
          <p:nvPr/>
        </p:nvGrpSpPr>
        <p:grpSpPr>
          <a:xfrm>
            <a:off x="6550915" y="2258526"/>
            <a:ext cx="2249834" cy="3795891"/>
            <a:chOff x="6019800" y="155284"/>
            <a:chExt cx="2249834" cy="3795891"/>
          </a:xfrm>
        </p:grpSpPr>
        <p:grpSp>
          <p:nvGrpSpPr>
            <p:cNvPr id="76" name="Group 75"/>
            <p:cNvGrpSpPr/>
            <p:nvPr/>
          </p:nvGrpSpPr>
          <p:grpSpPr>
            <a:xfrm>
              <a:off x="6019800" y="524616"/>
              <a:ext cx="2249834" cy="3426559"/>
              <a:chOff x="5456400" y="2640915"/>
              <a:chExt cx="2249834" cy="3426559"/>
            </a:xfrm>
          </p:grpSpPr>
          <p:grpSp>
            <p:nvGrpSpPr>
              <p:cNvPr id="66" name="Group 65"/>
              <p:cNvGrpSpPr/>
              <p:nvPr/>
            </p:nvGrpSpPr>
            <p:grpSpPr>
              <a:xfrm>
                <a:off x="5456400" y="2640915"/>
                <a:ext cx="2249834" cy="3426559"/>
                <a:chOff x="4373640" y="662641"/>
                <a:chExt cx="3332594" cy="5404834"/>
              </a:xfrm>
            </p:grpSpPr>
            <p:pic>
              <p:nvPicPr>
                <p:cNvPr id="10" name="Picture 9"/>
                <p:cNvPicPr>
                  <a:picLocks noChangeAspect="1"/>
                </p:cNvPicPr>
                <p:nvPr/>
              </p:nvPicPr>
              <p:blipFill>
                <a:blip r:embed="rId2"/>
                <a:stretch>
                  <a:fillRect/>
                </a:stretch>
              </p:blipFill>
              <p:spPr>
                <a:xfrm>
                  <a:off x="4373640" y="662641"/>
                  <a:ext cx="3332594" cy="5404834"/>
                </a:xfrm>
                <a:prstGeom prst="rect">
                  <a:avLst/>
                </a:prstGeom>
              </p:spPr>
            </p:pic>
            <p:grpSp>
              <p:nvGrpSpPr>
                <p:cNvPr id="65" name="Group 64"/>
                <p:cNvGrpSpPr/>
                <p:nvPr/>
              </p:nvGrpSpPr>
              <p:grpSpPr>
                <a:xfrm>
                  <a:off x="4914533" y="1183006"/>
                  <a:ext cx="2183287" cy="4390523"/>
                  <a:chOff x="4914533" y="1183006"/>
                  <a:chExt cx="2183287" cy="4390523"/>
                </a:xfrm>
              </p:grpSpPr>
              <p:cxnSp>
                <p:nvCxnSpPr>
                  <p:cNvPr id="12" name="Straight Connector 11"/>
                  <p:cNvCxnSpPr/>
                  <p:nvPr/>
                </p:nvCxnSpPr>
                <p:spPr>
                  <a:xfrm>
                    <a:off x="4914533" y="1193643"/>
                    <a:ext cx="218117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" name="Straight Connector 13"/>
                  <p:cNvCxnSpPr/>
                  <p:nvPr/>
                </p:nvCxnSpPr>
                <p:spPr>
                  <a:xfrm>
                    <a:off x="5185057" y="5566677"/>
                    <a:ext cx="164160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" name="Straight Connector 14"/>
                  <p:cNvCxnSpPr/>
                  <p:nvPr/>
                </p:nvCxnSpPr>
                <p:spPr>
                  <a:xfrm>
                    <a:off x="4914533" y="2298543"/>
                    <a:ext cx="218117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" name="Straight Connector 15"/>
                  <p:cNvCxnSpPr/>
                  <p:nvPr/>
                </p:nvCxnSpPr>
                <p:spPr>
                  <a:xfrm>
                    <a:off x="4914533" y="2838293"/>
                    <a:ext cx="218117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" name="Straight Connector 16"/>
                  <p:cNvCxnSpPr/>
                  <p:nvPr/>
                </p:nvCxnSpPr>
                <p:spPr>
                  <a:xfrm>
                    <a:off x="4914533" y="3378044"/>
                    <a:ext cx="218117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" name="Straight Connector 17"/>
                  <p:cNvCxnSpPr/>
                  <p:nvPr/>
                </p:nvCxnSpPr>
                <p:spPr>
                  <a:xfrm>
                    <a:off x="4914533" y="3932610"/>
                    <a:ext cx="218117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" name="Straight Connector 18"/>
                  <p:cNvCxnSpPr/>
                  <p:nvPr/>
                </p:nvCxnSpPr>
                <p:spPr>
                  <a:xfrm>
                    <a:off x="4914533" y="4482944"/>
                    <a:ext cx="218117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" name="Straight Connector 19"/>
                  <p:cNvCxnSpPr/>
                  <p:nvPr/>
                </p:nvCxnSpPr>
                <p:spPr>
                  <a:xfrm>
                    <a:off x="4914533" y="5016343"/>
                    <a:ext cx="218117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" name="Straight Connector 20"/>
                  <p:cNvCxnSpPr/>
                  <p:nvPr/>
                </p:nvCxnSpPr>
                <p:spPr>
                  <a:xfrm>
                    <a:off x="4916650" y="1743319"/>
                    <a:ext cx="218117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2" name="Straight Connector 21"/>
                  <p:cNvCxnSpPr/>
                  <p:nvPr/>
                </p:nvCxnSpPr>
                <p:spPr>
                  <a:xfrm flipV="1">
                    <a:off x="5192319" y="5016343"/>
                    <a:ext cx="0" cy="557186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4" name="Straight Connector 23"/>
                  <p:cNvCxnSpPr/>
                  <p:nvPr/>
                </p:nvCxnSpPr>
                <p:spPr>
                  <a:xfrm flipV="1">
                    <a:off x="5734186" y="5016343"/>
                    <a:ext cx="0" cy="557186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5" name="Straight Connector 24"/>
                  <p:cNvCxnSpPr/>
                  <p:nvPr/>
                </p:nvCxnSpPr>
                <p:spPr>
                  <a:xfrm flipV="1">
                    <a:off x="6284519" y="5016343"/>
                    <a:ext cx="0" cy="557186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6" name="Straight Connector 25"/>
                  <p:cNvCxnSpPr/>
                  <p:nvPr/>
                </p:nvCxnSpPr>
                <p:spPr>
                  <a:xfrm flipV="1">
                    <a:off x="6830619" y="5009491"/>
                    <a:ext cx="0" cy="557186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7" name="Straight Connector 26"/>
                  <p:cNvCxnSpPr/>
                  <p:nvPr/>
                </p:nvCxnSpPr>
                <p:spPr>
                  <a:xfrm flipV="1">
                    <a:off x="5194571" y="3932610"/>
                    <a:ext cx="0" cy="557186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8" name="Straight Connector 27"/>
                  <p:cNvCxnSpPr/>
                  <p:nvPr/>
                </p:nvCxnSpPr>
                <p:spPr>
                  <a:xfrm flipV="1">
                    <a:off x="5736438" y="3932610"/>
                    <a:ext cx="0" cy="557186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9" name="Straight Connector 28"/>
                  <p:cNvCxnSpPr/>
                  <p:nvPr/>
                </p:nvCxnSpPr>
                <p:spPr>
                  <a:xfrm flipV="1">
                    <a:off x="6286771" y="3932610"/>
                    <a:ext cx="0" cy="557186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0" name="Straight Connector 29"/>
                  <p:cNvCxnSpPr/>
                  <p:nvPr/>
                </p:nvCxnSpPr>
                <p:spPr>
                  <a:xfrm flipV="1">
                    <a:off x="6832871" y="3925758"/>
                    <a:ext cx="0" cy="557186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1" name="Straight Connector 30"/>
                  <p:cNvCxnSpPr/>
                  <p:nvPr/>
                </p:nvCxnSpPr>
                <p:spPr>
                  <a:xfrm flipV="1">
                    <a:off x="5190338" y="2840414"/>
                    <a:ext cx="0" cy="557186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2" name="Straight Connector 31"/>
                  <p:cNvCxnSpPr/>
                  <p:nvPr/>
                </p:nvCxnSpPr>
                <p:spPr>
                  <a:xfrm flipV="1">
                    <a:off x="5732205" y="2840414"/>
                    <a:ext cx="0" cy="557186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3" name="Straight Connector 32"/>
                  <p:cNvCxnSpPr/>
                  <p:nvPr/>
                </p:nvCxnSpPr>
                <p:spPr>
                  <a:xfrm flipV="1">
                    <a:off x="6282538" y="2840414"/>
                    <a:ext cx="0" cy="557186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4" name="Straight Connector 33"/>
                  <p:cNvCxnSpPr/>
                  <p:nvPr/>
                </p:nvCxnSpPr>
                <p:spPr>
                  <a:xfrm flipV="1">
                    <a:off x="6828638" y="2833562"/>
                    <a:ext cx="0" cy="557186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5" name="Straight Connector 34"/>
                  <p:cNvCxnSpPr/>
                  <p:nvPr/>
                </p:nvCxnSpPr>
                <p:spPr>
                  <a:xfrm flipV="1">
                    <a:off x="5188357" y="1746093"/>
                    <a:ext cx="0" cy="557186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6" name="Straight Connector 35"/>
                  <p:cNvCxnSpPr/>
                  <p:nvPr/>
                </p:nvCxnSpPr>
                <p:spPr>
                  <a:xfrm flipV="1">
                    <a:off x="5730224" y="1746093"/>
                    <a:ext cx="0" cy="557186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7" name="Straight Connector 36"/>
                  <p:cNvCxnSpPr/>
                  <p:nvPr/>
                </p:nvCxnSpPr>
                <p:spPr>
                  <a:xfrm flipV="1">
                    <a:off x="6280557" y="1746093"/>
                    <a:ext cx="0" cy="557186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8" name="Straight Connector 37"/>
                  <p:cNvCxnSpPr/>
                  <p:nvPr/>
                </p:nvCxnSpPr>
                <p:spPr>
                  <a:xfrm flipV="1">
                    <a:off x="6826657" y="1739241"/>
                    <a:ext cx="0" cy="557186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46" name="Group 45"/>
                  <p:cNvGrpSpPr/>
                  <p:nvPr/>
                </p:nvGrpSpPr>
                <p:grpSpPr>
                  <a:xfrm>
                    <a:off x="4925252" y="4474947"/>
                    <a:ext cx="2164101" cy="550417"/>
                    <a:chOff x="4925252" y="4474947"/>
                    <a:chExt cx="2164101" cy="550417"/>
                  </a:xfrm>
                </p:grpSpPr>
                <p:cxnSp>
                  <p:nvCxnSpPr>
                    <p:cNvPr id="39" name="Straight Connector 38"/>
                    <p:cNvCxnSpPr/>
                    <p:nvPr/>
                  </p:nvCxnSpPr>
                  <p:spPr>
                    <a:xfrm flipV="1">
                      <a:off x="4925252" y="4474947"/>
                      <a:ext cx="0" cy="550417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0" name="Straight Connector 39"/>
                    <p:cNvCxnSpPr/>
                    <p:nvPr/>
                  </p:nvCxnSpPr>
                  <p:spPr>
                    <a:xfrm flipV="1">
                      <a:off x="5467119" y="4474947"/>
                      <a:ext cx="0" cy="550417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1" name="Straight Connector 40"/>
                    <p:cNvCxnSpPr/>
                    <p:nvPr/>
                  </p:nvCxnSpPr>
                  <p:spPr>
                    <a:xfrm flipV="1">
                      <a:off x="6017452" y="4474947"/>
                      <a:ext cx="0" cy="550417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2" name="Straight Connector 41"/>
                    <p:cNvCxnSpPr/>
                    <p:nvPr/>
                  </p:nvCxnSpPr>
                  <p:spPr>
                    <a:xfrm flipV="1">
                      <a:off x="6563552" y="4482943"/>
                      <a:ext cx="0" cy="535654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5" name="Straight Connector 44"/>
                    <p:cNvCxnSpPr/>
                    <p:nvPr/>
                  </p:nvCxnSpPr>
                  <p:spPr>
                    <a:xfrm flipV="1">
                      <a:off x="7089353" y="4483446"/>
                      <a:ext cx="0" cy="535654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47" name="Group 46"/>
                  <p:cNvGrpSpPr/>
                  <p:nvPr/>
                </p:nvGrpSpPr>
                <p:grpSpPr>
                  <a:xfrm>
                    <a:off x="4919526" y="3380674"/>
                    <a:ext cx="2164101" cy="550417"/>
                    <a:chOff x="4925252" y="4474947"/>
                    <a:chExt cx="2164101" cy="550417"/>
                  </a:xfrm>
                </p:grpSpPr>
                <p:cxnSp>
                  <p:nvCxnSpPr>
                    <p:cNvPr id="48" name="Straight Connector 47"/>
                    <p:cNvCxnSpPr/>
                    <p:nvPr/>
                  </p:nvCxnSpPr>
                  <p:spPr>
                    <a:xfrm flipV="1">
                      <a:off x="4925252" y="4474947"/>
                      <a:ext cx="0" cy="550417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9" name="Straight Connector 48"/>
                    <p:cNvCxnSpPr/>
                    <p:nvPr/>
                  </p:nvCxnSpPr>
                  <p:spPr>
                    <a:xfrm flipV="1">
                      <a:off x="5467119" y="4474947"/>
                      <a:ext cx="0" cy="550417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0" name="Straight Connector 49"/>
                    <p:cNvCxnSpPr/>
                    <p:nvPr/>
                  </p:nvCxnSpPr>
                  <p:spPr>
                    <a:xfrm flipV="1">
                      <a:off x="6017452" y="4474947"/>
                      <a:ext cx="0" cy="550417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1" name="Straight Connector 50"/>
                    <p:cNvCxnSpPr/>
                    <p:nvPr/>
                  </p:nvCxnSpPr>
                  <p:spPr>
                    <a:xfrm flipV="1">
                      <a:off x="6563552" y="4482943"/>
                      <a:ext cx="0" cy="535654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2" name="Straight Connector 51"/>
                    <p:cNvCxnSpPr/>
                    <p:nvPr/>
                  </p:nvCxnSpPr>
                  <p:spPr>
                    <a:xfrm flipV="1">
                      <a:off x="7089353" y="4483446"/>
                      <a:ext cx="0" cy="535654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53" name="Group 52"/>
                  <p:cNvGrpSpPr/>
                  <p:nvPr/>
                </p:nvGrpSpPr>
                <p:grpSpPr>
                  <a:xfrm>
                    <a:off x="4914533" y="2303279"/>
                    <a:ext cx="2164101" cy="550417"/>
                    <a:chOff x="4925252" y="4474947"/>
                    <a:chExt cx="2164101" cy="550417"/>
                  </a:xfrm>
                </p:grpSpPr>
                <p:cxnSp>
                  <p:nvCxnSpPr>
                    <p:cNvPr id="54" name="Straight Connector 53"/>
                    <p:cNvCxnSpPr/>
                    <p:nvPr/>
                  </p:nvCxnSpPr>
                  <p:spPr>
                    <a:xfrm flipV="1">
                      <a:off x="4925252" y="4474947"/>
                      <a:ext cx="0" cy="550417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5" name="Straight Connector 54"/>
                    <p:cNvCxnSpPr/>
                    <p:nvPr/>
                  </p:nvCxnSpPr>
                  <p:spPr>
                    <a:xfrm flipV="1">
                      <a:off x="5467119" y="4474947"/>
                      <a:ext cx="0" cy="550417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6" name="Straight Connector 55"/>
                    <p:cNvCxnSpPr/>
                    <p:nvPr/>
                  </p:nvCxnSpPr>
                  <p:spPr>
                    <a:xfrm flipV="1">
                      <a:off x="6017452" y="4474947"/>
                      <a:ext cx="0" cy="550417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7" name="Straight Connector 56"/>
                    <p:cNvCxnSpPr/>
                    <p:nvPr/>
                  </p:nvCxnSpPr>
                  <p:spPr>
                    <a:xfrm flipV="1">
                      <a:off x="6563552" y="4482943"/>
                      <a:ext cx="0" cy="535654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8" name="Straight Connector 57"/>
                    <p:cNvCxnSpPr/>
                    <p:nvPr/>
                  </p:nvCxnSpPr>
                  <p:spPr>
                    <a:xfrm flipV="1">
                      <a:off x="7089353" y="4483446"/>
                      <a:ext cx="0" cy="535654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59" name="Group 58"/>
                  <p:cNvGrpSpPr/>
                  <p:nvPr/>
                </p:nvGrpSpPr>
                <p:grpSpPr>
                  <a:xfrm>
                    <a:off x="4923135" y="1183006"/>
                    <a:ext cx="2164101" cy="550417"/>
                    <a:chOff x="4925252" y="4474947"/>
                    <a:chExt cx="2164101" cy="550417"/>
                  </a:xfrm>
                </p:grpSpPr>
                <p:cxnSp>
                  <p:nvCxnSpPr>
                    <p:cNvPr id="60" name="Straight Connector 59"/>
                    <p:cNvCxnSpPr/>
                    <p:nvPr/>
                  </p:nvCxnSpPr>
                  <p:spPr>
                    <a:xfrm flipV="1">
                      <a:off x="4925252" y="4474947"/>
                      <a:ext cx="0" cy="550417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1" name="Straight Connector 60"/>
                    <p:cNvCxnSpPr/>
                    <p:nvPr/>
                  </p:nvCxnSpPr>
                  <p:spPr>
                    <a:xfrm flipV="1">
                      <a:off x="5467119" y="4474947"/>
                      <a:ext cx="0" cy="550417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2" name="Straight Connector 61"/>
                    <p:cNvCxnSpPr/>
                    <p:nvPr/>
                  </p:nvCxnSpPr>
                  <p:spPr>
                    <a:xfrm flipV="1">
                      <a:off x="6017452" y="4474947"/>
                      <a:ext cx="0" cy="550417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3" name="Straight Connector 62"/>
                    <p:cNvCxnSpPr/>
                    <p:nvPr/>
                  </p:nvCxnSpPr>
                  <p:spPr>
                    <a:xfrm flipV="1">
                      <a:off x="6563552" y="4482943"/>
                      <a:ext cx="0" cy="535654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4" name="Straight Connector 63"/>
                    <p:cNvCxnSpPr/>
                    <p:nvPr/>
                  </p:nvCxnSpPr>
                  <p:spPr>
                    <a:xfrm flipV="1">
                      <a:off x="7089353" y="4483446"/>
                      <a:ext cx="0" cy="535654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  <p:grpSp>
            <p:nvGrpSpPr>
              <p:cNvPr id="74" name="Group 73"/>
              <p:cNvGrpSpPr/>
              <p:nvPr/>
            </p:nvGrpSpPr>
            <p:grpSpPr>
              <a:xfrm>
                <a:off x="5836923" y="2980737"/>
                <a:ext cx="341088" cy="2420340"/>
                <a:chOff x="5836923" y="2980737"/>
                <a:chExt cx="341088" cy="2420340"/>
              </a:xfrm>
            </p:grpSpPr>
            <p:sp>
              <p:nvSpPr>
                <p:cNvPr id="68" name="Rectangle 67"/>
                <p:cNvSpPr>
                  <a:spLocks noChangeAspect="1"/>
                </p:cNvSpPr>
                <p:nvPr/>
              </p:nvSpPr>
              <p:spPr>
                <a:xfrm>
                  <a:off x="5836923" y="3682216"/>
                  <a:ext cx="334800" cy="334800"/>
                </a:xfrm>
                <a:prstGeom prst="rect">
                  <a:avLst/>
                </a:prstGeom>
                <a:solidFill>
                  <a:schemeClr val="tx2">
                    <a:lumMod val="60000"/>
                    <a:lumOff val="40000"/>
                    <a:alpha val="72000"/>
                  </a:schemeClr>
                </a:solidFill>
                <a:ln>
                  <a:solidFill>
                    <a:schemeClr val="accent6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0" name="Rectangle 69"/>
                <p:cNvSpPr>
                  <a:spLocks noChangeAspect="1"/>
                </p:cNvSpPr>
                <p:nvPr/>
              </p:nvSpPr>
              <p:spPr>
                <a:xfrm>
                  <a:off x="5843211" y="4373397"/>
                  <a:ext cx="334800" cy="334800"/>
                </a:xfrm>
                <a:prstGeom prst="rect">
                  <a:avLst/>
                </a:prstGeom>
                <a:solidFill>
                  <a:schemeClr val="tx2">
                    <a:lumMod val="60000"/>
                    <a:lumOff val="40000"/>
                    <a:alpha val="72000"/>
                  </a:schemeClr>
                </a:solidFill>
                <a:ln>
                  <a:solidFill>
                    <a:schemeClr val="accent6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1" name="Rectangle 70"/>
                <p:cNvSpPr>
                  <a:spLocks noChangeAspect="1"/>
                </p:cNvSpPr>
                <p:nvPr/>
              </p:nvSpPr>
              <p:spPr>
                <a:xfrm>
                  <a:off x="5836923" y="5066277"/>
                  <a:ext cx="334800" cy="334800"/>
                </a:xfrm>
                <a:prstGeom prst="rect">
                  <a:avLst/>
                </a:prstGeom>
                <a:solidFill>
                  <a:schemeClr val="tx2">
                    <a:lumMod val="60000"/>
                    <a:lumOff val="40000"/>
                    <a:alpha val="72000"/>
                  </a:schemeClr>
                </a:solidFill>
                <a:ln>
                  <a:solidFill>
                    <a:schemeClr val="accent6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2" name="Rectangle 71"/>
                <p:cNvSpPr>
                  <a:spLocks noChangeAspect="1"/>
                </p:cNvSpPr>
                <p:nvPr/>
              </p:nvSpPr>
              <p:spPr>
                <a:xfrm>
                  <a:off x="5841690" y="2980737"/>
                  <a:ext cx="334800" cy="334800"/>
                </a:xfrm>
                <a:prstGeom prst="rect">
                  <a:avLst/>
                </a:prstGeom>
                <a:solidFill>
                  <a:schemeClr val="tx2">
                    <a:lumMod val="60000"/>
                    <a:lumOff val="40000"/>
                    <a:alpha val="72000"/>
                  </a:schemeClr>
                </a:solidFill>
                <a:ln>
                  <a:solidFill>
                    <a:schemeClr val="accent6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75" name="TextBox 74"/>
            <p:cNvSpPr txBox="1"/>
            <p:nvPr/>
          </p:nvSpPr>
          <p:spPr>
            <a:xfrm>
              <a:off x="6742360" y="155284"/>
              <a:ext cx="10666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3366FF"/>
                  </a:solidFill>
                </a:rPr>
                <a:t>“#1 cells"</a:t>
              </a:r>
              <a:endParaRPr lang="en-US" dirty="0">
                <a:solidFill>
                  <a:srgbClr val="3366FF"/>
                </a:solidFill>
              </a:endParaRPr>
            </a:p>
          </p:txBody>
        </p:sp>
      </p:grpSp>
      <p:pic>
        <p:nvPicPr>
          <p:cNvPr id="77" name="Picture 7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199446"/>
            <a:ext cx="4981918" cy="4981918"/>
          </a:xfrm>
          <a:prstGeom prst="rect">
            <a:avLst/>
          </a:prstGeom>
        </p:spPr>
      </p:pic>
      <p:sp>
        <p:nvSpPr>
          <p:cNvPr id="80" name="TextBox 79"/>
          <p:cNvSpPr txBox="1"/>
          <p:nvPr/>
        </p:nvSpPr>
        <p:spPr>
          <a:xfrm>
            <a:off x="6333305" y="1049236"/>
            <a:ext cx="186586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90%He-10%iC</a:t>
            </a:r>
            <a:r>
              <a:rPr lang="en-US" baseline="-25000" dirty="0" smtClean="0"/>
              <a:t>4</a:t>
            </a:r>
            <a:r>
              <a:rPr lang="en-US" dirty="0" smtClean="0"/>
              <a:t>H</a:t>
            </a:r>
            <a:r>
              <a:rPr lang="en-US" baseline="-25000" dirty="0" smtClean="0"/>
              <a:t>10</a:t>
            </a:r>
          </a:p>
          <a:p>
            <a:r>
              <a:rPr lang="en-US" dirty="0" smtClean="0"/>
              <a:t>HV=1775V</a:t>
            </a:r>
          </a:p>
          <a:p>
            <a:r>
              <a:rPr lang="en-US" dirty="0"/>
              <a:t>Run “A</a:t>
            </a:r>
            <a:r>
              <a:rPr lang="en-US" dirty="0" smtClean="0"/>
              <a:t>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39416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16272</TotalTime>
  <Words>800</Words>
  <Application>Microsoft Macintosh PowerPoint</Application>
  <PresentationFormat>On-screen Show (4:3)</PresentationFormat>
  <Paragraphs>167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Update on Lab activities @ LNF</vt:lpstr>
      <vt:lpstr>Prototype 2</vt:lpstr>
      <vt:lpstr>Proto2 Status</vt:lpstr>
      <vt:lpstr>Sample waveforms </vt:lpstr>
      <vt:lpstr>Sample waveforms </vt:lpstr>
      <vt:lpstr>Sample waveforms – noise level </vt:lpstr>
      <vt:lpstr>Preliminary space-time relations</vt:lpstr>
      <vt:lpstr>Integrated amplitude</vt:lpstr>
      <vt:lpstr>Clusters from “threshold algorithm”</vt:lpstr>
      <vt:lpstr>The “cut variable”</vt:lpstr>
      <vt:lpstr>Spurious clusters</vt:lpstr>
      <vt:lpstr>Clusters: simulating  10-cell tracks</vt:lpstr>
      <vt:lpstr>What we had on the 17mm-Brass Tube</vt:lpstr>
      <vt:lpstr>Sample waveforms – a different run </vt:lpstr>
      <vt:lpstr>Sample waveforms </vt:lpstr>
      <vt:lpstr>Integrated amplitude, counted clusters</vt:lpstr>
      <vt:lpstr>Sample waveforms – 4 different cells </vt:lpstr>
      <vt:lpstr>Summary and Plans</vt:lpstr>
      <vt:lpstr>Test Beam Plans</vt:lpstr>
    </vt:vector>
  </TitlesOfParts>
  <Company>INFN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DCH Progress Status</dc:title>
  <dc:creator>Giuseppe Finocchiaro</dc:creator>
  <cp:lastModifiedBy>Giuseppe Finocchiaro</cp:lastModifiedBy>
  <cp:revision>167</cp:revision>
  <cp:lastPrinted>2011-09-13T07:58:53Z</cp:lastPrinted>
  <dcterms:created xsi:type="dcterms:W3CDTF">2011-04-05T16:00:59Z</dcterms:created>
  <dcterms:modified xsi:type="dcterms:W3CDTF">2011-09-13T08:35:28Z</dcterms:modified>
</cp:coreProperties>
</file>