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52"/>
  </p:notesMasterIdLst>
  <p:handoutMasterIdLst>
    <p:handoutMasterId r:id="rId53"/>
  </p:handoutMasterIdLst>
  <p:sldIdLst>
    <p:sldId id="367" r:id="rId2"/>
    <p:sldId id="366" r:id="rId3"/>
    <p:sldId id="368" r:id="rId4"/>
    <p:sldId id="418" r:id="rId5"/>
    <p:sldId id="344" r:id="rId6"/>
    <p:sldId id="347" r:id="rId7"/>
    <p:sldId id="420" r:id="rId8"/>
    <p:sldId id="390" r:id="rId9"/>
    <p:sldId id="337" r:id="rId10"/>
    <p:sldId id="349" r:id="rId11"/>
    <p:sldId id="419" r:id="rId12"/>
    <p:sldId id="363" r:id="rId13"/>
    <p:sldId id="423" r:id="rId14"/>
    <p:sldId id="380" r:id="rId15"/>
    <p:sldId id="306" r:id="rId16"/>
    <p:sldId id="339" r:id="rId17"/>
    <p:sldId id="308" r:id="rId18"/>
    <p:sldId id="309" r:id="rId19"/>
    <p:sldId id="333" r:id="rId20"/>
    <p:sldId id="328" r:id="rId21"/>
    <p:sldId id="336" r:id="rId22"/>
    <p:sldId id="335" r:id="rId23"/>
    <p:sldId id="345" r:id="rId24"/>
    <p:sldId id="346" r:id="rId25"/>
    <p:sldId id="424" r:id="rId26"/>
    <p:sldId id="425" r:id="rId27"/>
    <p:sldId id="421" r:id="rId28"/>
    <p:sldId id="332" r:id="rId29"/>
    <p:sldId id="324" r:id="rId30"/>
    <p:sldId id="422" r:id="rId31"/>
    <p:sldId id="329" r:id="rId32"/>
    <p:sldId id="341" r:id="rId33"/>
    <p:sldId id="351" r:id="rId34"/>
    <p:sldId id="391" r:id="rId35"/>
    <p:sldId id="375" r:id="rId36"/>
    <p:sldId id="387" r:id="rId37"/>
    <p:sldId id="382" r:id="rId38"/>
    <p:sldId id="359" r:id="rId39"/>
    <p:sldId id="361" r:id="rId40"/>
    <p:sldId id="360" r:id="rId41"/>
    <p:sldId id="357" r:id="rId42"/>
    <p:sldId id="315" r:id="rId43"/>
    <p:sldId id="321" r:id="rId44"/>
    <p:sldId id="325" r:id="rId45"/>
    <p:sldId id="342" r:id="rId46"/>
    <p:sldId id="392" r:id="rId47"/>
    <p:sldId id="393" r:id="rId48"/>
    <p:sldId id="394" r:id="rId49"/>
    <p:sldId id="340" r:id="rId50"/>
    <p:sldId id="338" r:id="rId51"/>
  </p:sldIdLst>
  <p:sldSz cx="9144000" cy="6858000" type="screen4x3"/>
  <p:notesSz cx="69977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4ABD"/>
    <a:srgbClr val="FFFF99"/>
    <a:srgbClr val="40911F"/>
    <a:srgbClr val="CCFF66"/>
    <a:srgbClr val="CCEC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94635" autoAdjust="0"/>
  </p:normalViewPr>
  <p:slideViewPr>
    <p:cSldViewPr snapToGrid="0" snapToObjects="1">
      <p:cViewPr varScale="1">
        <p:scale>
          <a:sx n="82" d="100"/>
          <a:sy n="82" d="100"/>
        </p:scale>
        <p:origin x="-11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040" y="-10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tranmssionVs%20voltage(modelling%20values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CEBAF%20transmission%20data%208_0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tranmssionVs%20voltage(modelling%20values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CEBAF%20transmission%20data%208_08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0" dirty="0" err="1">
                <a:latin typeface="Arial" pitchFamily="34" charset="0"/>
                <a:cs typeface="Arial" pitchFamily="34" charset="0"/>
              </a:rPr>
              <a:t>Bunchlength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Vs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Gun Voltage 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732955471083365"/>
          <c:y val="2.5157094333796374E-2"/>
        </c:manualLayout>
      </c:layout>
    </c:title>
    <c:plotArea>
      <c:layout>
        <c:manualLayout>
          <c:layoutTarget val="inner"/>
          <c:xMode val="edge"/>
          <c:yMode val="edge"/>
          <c:x val="0.13219113469135321"/>
          <c:y val="0.17685077968195087"/>
          <c:w val="0.69543095025570079"/>
          <c:h val="0.58721360197621542"/>
        </c:manualLayout>
      </c:layout>
      <c:scatterChart>
        <c:scatterStyle val="smoothMarker"/>
        <c:ser>
          <c:idx val="0"/>
          <c:order val="0"/>
          <c:tx>
            <c:v>200KeV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Sheet1!$B$17:$B$20</c:f>
              <c:numCache>
                <c:formatCode>General</c:formatCode>
                <c:ptCount val="4"/>
                <c:pt idx="0">
                  <c:v>51.5</c:v>
                </c:pt>
                <c:pt idx="1">
                  <c:v>56.2</c:v>
                </c:pt>
                <c:pt idx="2">
                  <c:v>60.20000000000001</c:v>
                </c:pt>
                <c:pt idx="3">
                  <c:v>64.099999999999994</c:v>
                </c:pt>
              </c:numCache>
            </c:numRef>
          </c:yVal>
          <c:smooth val="1"/>
        </c:ser>
        <c:ser>
          <c:idx val="1"/>
          <c:order val="1"/>
          <c:tx>
            <c:v>115KeV</c:v>
          </c:tx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Sheet1!$C$17:$C$20</c:f>
              <c:numCache>
                <c:formatCode>General</c:formatCode>
                <c:ptCount val="4"/>
                <c:pt idx="0">
                  <c:v>55.7</c:v>
                </c:pt>
                <c:pt idx="1">
                  <c:v>68.400000000000006</c:v>
                </c:pt>
                <c:pt idx="2">
                  <c:v>78.7</c:v>
                </c:pt>
                <c:pt idx="3">
                  <c:v>87.5</c:v>
                </c:pt>
              </c:numCache>
            </c:numRef>
          </c:yVal>
          <c:smooth val="1"/>
        </c:ser>
        <c:ser>
          <c:idx val="2"/>
          <c:order val="2"/>
          <c:tx>
            <c:v>100KeV</c:v>
          </c:tx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Sheet1!$D$17:$D$20</c:f>
              <c:numCache>
                <c:formatCode>General</c:formatCode>
                <c:ptCount val="4"/>
                <c:pt idx="0">
                  <c:v>58.4</c:v>
                </c:pt>
                <c:pt idx="1">
                  <c:v>73.7</c:v>
                </c:pt>
                <c:pt idx="2">
                  <c:v>85.7</c:v>
                </c:pt>
                <c:pt idx="3">
                  <c:v>95.7</c:v>
                </c:pt>
              </c:numCache>
            </c:numRef>
          </c:yVal>
          <c:smooth val="1"/>
        </c:ser>
        <c:ser>
          <c:idx val="3"/>
          <c:order val="3"/>
          <c:tx>
            <c:v>85KeV</c:v>
          </c:tx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Sheet1!$E$17:$E$20</c:f>
              <c:numCache>
                <c:formatCode>General</c:formatCode>
                <c:ptCount val="4"/>
                <c:pt idx="0">
                  <c:v>62.70000000000001</c:v>
                </c:pt>
                <c:pt idx="1">
                  <c:v>81.099999999999994</c:v>
                </c:pt>
                <c:pt idx="2">
                  <c:v>95.2</c:v>
                </c:pt>
                <c:pt idx="3">
                  <c:v>99.800000000000011</c:v>
                </c:pt>
              </c:numCache>
            </c:numRef>
          </c:yVal>
          <c:smooth val="1"/>
        </c:ser>
        <c:ser>
          <c:idx val="4"/>
          <c:order val="4"/>
          <c:tx>
            <c:v>70KeV</c:v>
          </c:tx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Sheet1!$F$17:$F$20</c:f>
              <c:numCache>
                <c:formatCode>General</c:formatCode>
                <c:ptCount val="4"/>
                <c:pt idx="0">
                  <c:v>68.2</c:v>
                </c:pt>
                <c:pt idx="1">
                  <c:v>91.7</c:v>
                </c:pt>
                <c:pt idx="2">
                  <c:v>103.4</c:v>
                </c:pt>
                <c:pt idx="3">
                  <c:v>105.5</c:v>
                </c:pt>
              </c:numCache>
            </c:numRef>
          </c:yVal>
          <c:smooth val="1"/>
        </c:ser>
        <c:axId val="80191488"/>
        <c:axId val="80193408"/>
      </c:scatterChart>
      <c:valAx>
        <c:axId val="80191488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200" b="0"/>
                  <a:t>Ave. Gun Current (</a:t>
                </a:r>
                <a:r>
                  <a:rPr lang="en-US" sz="1200" b="0" i="0" u="none" strike="noStrike" baseline="0"/>
                  <a:t>µA</a:t>
                </a:r>
                <a:r>
                  <a:rPr lang="en-US" sz="1200" b="0"/>
                  <a:t>)</a:t>
                </a:r>
              </a:p>
            </c:rich>
          </c:tx>
          <c:layout/>
        </c:title>
        <c:numFmt formatCode="General" sourceLinked="0"/>
        <c:tickLblPos val="nextTo"/>
        <c:crossAx val="80193408"/>
        <c:crosses val="autoZero"/>
        <c:crossBetween val="midCat"/>
      </c:valAx>
      <c:valAx>
        <c:axId val="80193408"/>
        <c:scaling>
          <c:orientation val="minMax"/>
          <c:max val="3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Electron </a:t>
                </a:r>
                <a:r>
                  <a:rPr lang="en-US" sz="1200" b="0" dirty="0" err="1" smtClean="0">
                    <a:latin typeface="Arial" pitchFamily="34" charset="0"/>
                    <a:cs typeface="Arial" pitchFamily="34" charset="0"/>
                  </a:rPr>
                  <a:t>Bunchlength</a:t>
                </a: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0" i="0" u="none" strike="noStrike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200" b="0" dirty="0" err="1">
                    <a:latin typeface="Arial" pitchFamily="34" charset="0"/>
                    <a:cs typeface="Arial" pitchFamily="34" charset="0"/>
                  </a:rPr>
                  <a:t>ps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9.5800503980644446E-5"/>
              <c:y val="0.1209560753435231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0191488"/>
        <c:crosses val="autoZero"/>
        <c:crossBetween val="midCat"/>
        <c:majorUnit val="50"/>
      </c:valAx>
    </c:plotArea>
    <c:legend>
      <c:legendPos val="r"/>
      <c:layout>
        <c:manualLayout>
          <c:xMode val="edge"/>
          <c:yMode val="edge"/>
          <c:x val="0.81364505388342023"/>
          <c:y val="0.14777134475837644"/>
          <c:w val="0.17486085414242297"/>
          <c:h val="0.37909671668399902"/>
        </c:manualLayout>
      </c:layout>
    </c:legend>
    <c:plotVisOnly val="1"/>
  </c:chart>
  <c:spPr>
    <a:ln>
      <a:solidFill>
        <a:schemeClr val="tx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r>
              <a:rPr lang="en-US" b="0" dirty="0">
                <a:latin typeface="Arial" pitchFamily="34" charset="0"/>
                <a:cs typeface="Arial" pitchFamily="34" charset="0"/>
              </a:rPr>
              <a:t>Electron </a:t>
            </a:r>
            <a:r>
              <a:rPr lang="en-US" b="0" dirty="0" err="1">
                <a:latin typeface="Arial" pitchFamily="34" charset="0"/>
                <a:cs typeface="Arial" pitchFamily="34" charset="0"/>
              </a:rPr>
              <a:t>Bunchlength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cs typeface="Arial" pitchFamily="34" charset="0"/>
              </a:rPr>
              <a:t>vs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Gun Voltage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054579115110756"/>
          <c:y val="0.19068627450980397"/>
          <c:w val="0.64984837832771636"/>
          <c:h val="0.57508144202563005"/>
        </c:manualLayout>
      </c:layout>
      <c:scatterChart>
        <c:scatterStyle val="smoothMarker"/>
        <c:ser>
          <c:idx val="3"/>
          <c:order val="0"/>
          <c:tx>
            <c:v>115kV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voltage.xlsx]Sheet1'!$J$4:$J$9</c:f>
              <c:numCache>
                <c:formatCode>General</c:formatCode>
                <c:ptCount val="6"/>
                <c:pt idx="0">
                  <c:v>0.8</c:v>
                </c:pt>
                <c:pt idx="1">
                  <c:v>12</c:v>
                </c:pt>
                <c:pt idx="2">
                  <c:v>51</c:v>
                </c:pt>
                <c:pt idx="3">
                  <c:v>98</c:v>
                </c:pt>
                <c:pt idx="4">
                  <c:v>148</c:v>
                </c:pt>
                <c:pt idx="5">
                  <c:v>198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voltage.xlsx]Sheet1'!$L$4:$L$9</c:f>
              <c:numCache>
                <c:formatCode>General</c:formatCode>
                <c:ptCount val="6"/>
                <c:pt idx="0">
                  <c:v>43.771043771043168</c:v>
                </c:pt>
                <c:pt idx="1">
                  <c:v>60.606060606060574</c:v>
                </c:pt>
                <c:pt idx="2">
                  <c:v>104.37710437710425</c:v>
                </c:pt>
                <c:pt idx="3">
                  <c:v>138.04713804713867</c:v>
                </c:pt>
                <c:pt idx="4">
                  <c:v>161.61616161615956</c:v>
                </c:pt>
                <c:pt idx="5">
                  <c:v>188.55218855219087</c:v>
                </c:pt>
              </c:numCache>
            </c:numRef>
          </c:yVal>
          <c:smooth val="1"/>
        </c:ser>
        <c:ser>
          <c:idx val="2"/>
          <c:order val="1"/>
          <c:tx>
            <c:v>100kV</c:v>
          </c:tx>
          <c:xVal>
            <c:numRef>
              <c:f>'C:\Documents and Settings\poelker\My Documents\injector\Gun Voltage Study\[e-bunchlength vs gun voltage.xlsx]Sheet1'!$G$4:$G$13</c:f>
              <c:numCache>
                <c:formatCode>General</c:formatCode>
                <c:ptCount val="10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51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153</c:v>
                </c:pt>
                <c:pt idx="8">
                  <c:v>175</c:v>
                </c:pt>
                <c:pt idx="9">
                  <c:v>202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voltage.xlsx]Sheet1'!$I$4:$I$13</c:f>
              <c:numCache>
                <c:formatCode>General</c:formatCode>
                <c:ptCount val="10"/>
                <c:pt idx="0">
                  <c:v>43.859649122806744</c:v>
                </c:pt>
                <c:pt idx="1">
                  <c:v>70.175438596488419</c:v>
                </c:pt>
                <c:pt idx="2">
                  <c:v>96.491228070176504</c:v>
                </c:pt>
                <c:pt idx="3">
                  <c:v>125.73099415204678</c:v>
                </c:pt>
                <c:pt idx="4">
                  <c:v>149.1228070175456</c:v>
                </c:pt>
                <c:pt idx="5">
                  <c:v>152.04678362572992</c:v>
                </c:pt>
                <c:pt idx="6">
                  <c:v>181.2865497076024</c:v>
                </c:pt>
                <c:pt idx="7">
                  <c:v>198.83040935672787</c:v>
                </c:pt>
                <c:pt idx="8">
                  <c:v>213.45029239766239</c:v>
                </c:pt>
                <c:pt idx="9">
                  <c:v>233.91812865497081</c:v>
                </c:pt>
              </c:numCache>
            </c:numRef>
          </c:yVal>
          <c:smooth val="1"/>
        </c:ser>
        <c:ser>
          <c:idx val="1"/>
          <c:order val="2"/>
          <c:tx>
            <c:v>85kV</c:v>
          </c:tx>
          <c:spPr>
            <a:ln>
              <a:solidFill>
                <a:schemeClr val="accent4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8064A2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voltage.xlsx]Sheet1'!$D$4:$D$13</c:f>
              <c:numCache>
                <c:formatCode>General</c:formatCode>
                <c:ptCount val="10"/>
                <c:pt idx="0">
                  <c:v>1</c:v>
                </c:pt>
                <c:pt idx="1">
                  <c:v>13.1</c:v>
                </c:pt>
                <c:pt idx="2">
                  <c:v>28</c:v>
                </c:pt>
                <c:pt idx="3">
                  <c:v>54</c:v>
                </c:pt>
                <c:pt idx="4">
                  <c:v>79</c:v>
                </c:pt>
                <c:pt idx="5">
                  <c:v>104</c:v>
                </c:pt>
                <c:pt idx="6">
                  <c:v>128</c:v>
                </c:pt>
                <c:pt idx="7">
                  <c:v>155</c:v>
                </c:pt>
                <c:pt idx="8">
                  <c:v>178</c:v>
                </c:pt>
                <c:pt idx="9">
                  <c:v>204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voltage.xlsx]Sheet1'!$F$4:$F$13</c:f>
              <c:numCache>
                <c:formatCode>General</c:formatCode>
                <c:ptCount val="10"/>
                <c:pt idx="0">
                  <c:v>53.872053872053883</c:v>
                </c:pt>
                <c:pt idx="1">
                  <c:v>77.441077441078576</c:v>
                </c:pt>
                <c:pt idx="2">
                  <c:v>107.74410774410889</c:v>
                </c:pt>
                <c:pt idx="3">
                  <c:v>144.78114478114458</c:v>
                </c:pt>
                <c:pt idx="4">
                  <c:v>158.24915824915462</c:v>
                </c:pt>
                <c:pt idx="5">
                  <c:v>181.81818181818181</c:v>
                </c:pt>
                <c:pt idx="6">
                  <c:v>208.75420875420858</c:v>
                </c:pt>
                <c:pt idx="7">
                  <c:v>232.32323232323267</c:v>
                </c:pt>
                <c:pt idx="8">
                  <c:v>255.892255892256</c:v>
                </c:pt>
                <c:pt idx="9">
                  <c:v>269.3602693602694</c:v>
                </c:pt>
              </c:numCache>
            </c:numRef>
          </c:yVal>
          <c:smooth val="1"/>
        </c:ser>
        <c:ser>
          <c:idx val="0"/>
          <c:order val="3"/>
          <c:tx>
            <c:v>70kV</c:v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rgbClr val="4BACC6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voltage.xlsx]Sheet1'!$A$4:$A$13</c:f>
              <c:numCache>
                <c:formatCode>General</c:formatCode>
                <c:ptCount val="10"/>
                <c:pt idx="0">
                  <c:v>0.8</c:v>
                </c:pt>
                <c:pt idx="1">
                  <c:v>11</c:v>
                </c:pt>
                <c:pt idx="2">
                  <c:v>24.5</c:v>
                </c:pt>
                <c:pt idx="3">
                  <c:v>48.4</c:v>
                </c:pt>
                <c:pt idx="4">
                  <c:v>69.5</c:v>
                </c:pt>
                <c:pt idx="5">
                  <c:v>90.5</c:v>
                </c:pt>
                <c:pt idx="6">
                  <c:v>111.3</c:v>
                </c:pt>
                <c:pt idx="7">
                  <c:v>131.80000000000001</c:v>
                </c:pt>
                <c:pt idx="8">
                  <c:v>148</c:v>
                </c:pt>
                <c:pt idx="9">
                  <c:v>168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voltage.xlsx]Sheet1'!$C$4:$C$13</c:f>
              <c:numCache>
                <c:formatCode>General</c:formatCode>
                <c:ptCount val="10"/>
                <c:pt idx="0">
                  <c:v>50.854700854700795</c:v>
                </c:pt>
                <c:pt idx="1">
                  <c:v>77.777777777777558</c:v>
                </c:pt>
                <c:pt idx="2">
                  <c:v>113.67521367521402</c:v>
                </c:pt>
                <c:pt idx="3">
                  <c:v>152.56410256410012</c:v>
                </c:pt>
                <c:pt idx="4">
                  <c:v>173.5042735042735</c:v>
                </c:pt>
                <c:pt idx="5">
                  <c:v>203.41880341880341</c:v>
                </c:pt>
                <c:pt idx="6">
                  <c:v>227.35042735043217</c:v>
                </c:pt>
                <c:pt idx="7">
                  <c:v>245.29914529914157</c:v>
                </c:pt>
                <c:pt idx="8">
                  <c:v>260.25641025640863</c:v>
                </c:pt>
                <c:pt idx="9">
                  <c:v>278.20512820512715</c:v>
                </c:pt>
              </c:numCache>
            </c:numRef>
          </c:yVal>
          <c:smooth val="1"/>
        </c:ser>
        <c:axId val="80359424"/>
        <c:axId val="80361728"/>
      </c:scatterChart>
      <c:valAx>
        <c:axId val="80359424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Ave. Gun Current (uA)</a:t>
                </a:r>
              </a:p>
            </c:rich>
          </c:tx>
          <c:layout>
            <c:manualLayout>
              <c:xMode val="edge"/>
              <c:yMode val="edge"/>
              <c:x val="0.356273434570679"/>
              <c:y val="0.88406862745098103"/>
            </c:manualLayout>
          </c:layout>
        </c:title>
        <c:numFmt formatCode="General" sourceLinked="1"/>
        <c:tickLblPos val="nextTo"/>
        <c:crossAx val="80361728"/>
        <c:crosses val="autoZero"/>
        <c:crossBetween val="midCat"/>
        <c:majorUnit val="50"/>
        <c:minorUnit val="10"/>
      </c:valAx>
      <c:valAx>
        <c:axId val="80361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0">
                    <a:latin typeface="Arial" pitchFamily="34" charset="0"/>
                    <a:cs typeface="Arial" pitchFamily="34" charset="0"/>
                  </a:defRPr>
                </a:pPr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Electron </a:t>
                </a:r>
                <a:r>
                  <a:rPr lang="en-US" b="0" dirty="0" err="1">
                    <a:latin typeface="Arial" pitchFamily="34" charset="0"/>
                    <a:cs typeface="Arial" pitchFamily="34" charset="0"/>
                  </a:rPr>
                  <a:t>Bunchlength</a:t>
                </a:r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b="0" dirty="0" err="1">
                    <a:latin typeface="Arial" pitchFamily="34" charset="0"/>
                    <a:cs typeface="Arial" pitchFamily="34" charset="0"/>
                  </a:rPr>
                  <a:t>ps</a:t>
                </a:r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4.4188695163104613E-2"/>
              <c:y val="0.154626756214297"/>
            </c:manualLayout>
          </c:layout>
        </c:title>
        <c:numFmt formatCode="General" sourceLinked="1"/>
        <c:tickLblPos val="nextTo"/>
        <c:crossAx val="80359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502976190476197"/>
          <c:y val="0.43687085070249065"/>
          <c:w val="0.1649702380952395"/>
          <c:h val="0.35456692913386512"/>
        </c:manualLayout>
      </c:layout>
      <c:txPr>
        <a:bodyPr/>
        <a:lstStyle/>
        <a:p>
          <a:pPr>
            <a:defRPr sz="1000" baseline="0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/>
              <a:t>Transmission Vs </a:t>
            </a:r>
            <a:r>
              <a:rPr lang="en-US" sz="1600" b="0" dirty="0" smtClean="0"/>
              <a:t>Gun Voltage</a:t>
            </a:r>
            <a:endParaRPr lang="en-US" sz="1600" b="0" dirty="0"/>
          </a:p>
        </c:rich>
      </c:tx>
      <c:layout>
        <c:manualLayout>
          <c:xMode val="edge"/>
          <c:yMode val="edge"/>
          <c:x val="0.22252435346767024"/>
          <c:y val="2.5157232704402611E-2"/>
        </c:manualLayout>
      </c:layout>
      <c:spPr>
        <a:ln>
          <a:noFill/>
        </a:ln>
      </c:spPr>
    </c:title>
    <c:plotArea>
      <c:layout>
        <c:manualLayout>
          <c:layoutTarget val="inner"/>
          <c:xMode val="edge"/>
          <c:yMode val="edge"/>
          <c:x val="0.1334418197725295"/>
          <c:y val="0.14578392774432641"/>
          <c:w val="0.67684164479441211"/>
          <c:h val="0.61886096958468562"/>
        </c:manualLayout>
      </c:layout>
      <c:scatterChart>
        <c:scatterStyle val="smoothMarker"/>
        <c:ser>
          <c:idx val="0"/>
          <c:order val="0"/>
          <c:tx>
            <c:v>200KeV</c:v>
          </c:tx>
          <c:spPr>
            <a:ln>
              <a:solidFill>
                <a:srgbClr val="F79646"/>
              </a:solidFill>
            </a:ln>
          </c:spPr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Sheet1!$B$10:$B$13</c:f>
              <c:numCache>
                <c:formatCode>General</c:formatCode>
                <c:ptCount val="4"/>
                <c:pt idx="0">
                  <c:v>97.9</c:v>
                </c:pt>
                <c:pt idx="1">
                  <c:v>97.7</c:v>
                </c:pt>
                <c:pt idx="2">
                  <c:v>97</c:v>
                </c:pt>
                <c:pt idx="3">
                  <c:v>96.6</c:v>
                </c:pt>
              </c:numCache>
            </c:numRef>
          </c:yVal>
          <c:smooth val="1"/>
        </c:ser>
        <c:ser>
          <c:idx val="1"/>
          <c:order val="1"/>
          <c:tx>
            <c:v>115KeV</c:v>
          </c:tx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Sheet1!$C$10:$C$13</c:f>
              <c:numCache>
                <c:formatCode>General</c:formatCode>
                <c:ptCount val="4"/>
                <c:pt idx="0">
                  <c:v>93.7</c:v>
                </c:pt>
                <c:pt idx="1">
                  <c:v>86.6</c:v>
                </c:pt>
                <c:pt idx="2">
                  <c:v>77.8</c:v>
                </c:pt>
                <c:pt idx="3">
                  <c:v>69.900000000000006</c:v>
                </c:pt>
              </c:numCache>
            </c:numRef>
          </c:yVal>
          <c:smooth val="1"/>
        </c:ser>
        <c:ser>
          <c:idx val="2"/>
          <c:order val="2"/>
          <c:tx>
            <c:v>100KeV</c:v>
          </c:tx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Sheet1!$D$10:$D$13</c:f>
              <c:numCache>
                <c:formatCode>General</c:formatCode>
                <c:ptCount val="4"/>
                <c:pt idx="0">
                  <c:v>92.600000000000009</c:v>
                </c:pt>
                <c:pt idx="1">
                  <c:v>78.400000000000006</c:v>
                </c:pt>
                <c:pt idx="2">
                  <c:v>67.400000000000006</c:v>
                </c:pt>
                <c:pt idx="3">
                  <c:v>60.3</c:v>
                </c:pt>
              </c:numCache>
            </c:numRef>
          </c:yVal>
          <c:smooth val="1"/>
        </c:ser>
        <c:ser>
          <c:idx val="3"/>
          <c:order val="3"/>
          <c:tx>
            <c:v>85KeV</c:v>
          </c:tx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Sheet1!$E$10:$E$13</c:f>
              <c:numCache>
                <c:formatCode>General</c:formatCode>
                <c:ptCount val="4"/>
                <c:pt idx="0">
                  <c:v>85.6</c:v>
                </c:pt>
                <c:pt idx="1">
                  <c:v>66.7</c:v>
                </c:pt>
                <c:pt idx="2">
                  <c:v>57.3</c:v>
                </c:pt>
                <c:pt idx="3">
                  <c:v>50.9</c:v>
                </c:pt>
              </c:numCache>
            </c:numRef>
          </c:yVal>
          <c:smooth val="1"/>
        </c:ser>
        <c:ser>
          <c:idx val="4"/>
          <c:order val="4"/>
          <c:tx>
            <c:v>70KeV</c:v>
          </c:tx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Sheet1!$F$10:$F$13</c:f>
              <c:numCache>
                <c:formatCode>General</c:formatCode>
                <c:ptCount val="4"/>
                <c:pt idx="0">
                  <c:v>72.5</c:v>
                </c:pt>
                <c:pt idx="1">
                  <c:v>54.500000000000007</c:v>
                </c:pt>
                <c:pt idx="2">
                  <c:v>46.2</c:v>
                </c:pt>
                <c:pt idx="3">
                  <c:v>39.6</c:v>
                </c:pt>
              </c:numCache>
            </c:numRef>
          </c:yVal>
          <c:smooth val="1"/>
        </c:ser>
        <c:axId val="81315328"/>
        <c:axId val="81317248"/>
      </c:scatterChart>
      <c:valAx>
        <c:axId val="81315328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Ave. Gun Current (</a:t>
                </a:r>
                <a:r>
                  <a:rPr lang="en-US" sz="1200" b="0" i="0" u="none" strike="noStrike" baseline="0"/>
                  <a:t>µA)</a:t>
                </a:r>
                <a:endParaRPr lang="en-US" sz="1200" b="0"/>
              </a:p>
            </c:rich>
          </c:tx>
          <c:layout/>
        </c:title>
        <c:numFmt formatCode="General" sourceLinked="0"/>
        <c:tickLblPos val="nextTo"/>
        <c:crossAx val="81317248"/>
        <c:crosses val="autoZero"/>
        <c:crossBetween val="midCat"/>
      </c:valAx>
      <c:valAx>
        <c:axId val="81317248"/>
        <c:scaling>
          <c:orientation val="minMax"/>
          <c:max val="10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dirty="0">
                    <a:latin typeface="+mj-lt"/>
                    <a:cs typeface="Times New Roman" pitchFamily="18" charset="0"/>
                  </a:rPr>
                  <a:t>Transmission (%)</a:t>
                </a:r>
              </a:p>
            </c:rich>
          </c:tx>
          <c:layout>
            <c:manualLayout>
              <c:xMode val="edge"/>
              <c:yMode val="edge"/>
              <c:x val="0"/>
              <c:y val="0.21617029488960901"/>
            </c:manualLayout>
          </c:layout>
        </c:title>
        <c:numFmt formatCode="General" sourceLinked="1"/>
        <c:tickLblPos val="nextTo"/>
        <c:crossAx val="81315328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80733324282740349"/>
          <c:y val="0.41041145592095424"/>
          <c:w val="0.19091795637614456"/>
          <c:h val="0.37909671668399902"/>
        </c:manualLayout>
      </c:layout>
    </c:legend>
    <c:plotVisOnly val="1"/>
  </c:chart>
  <c:spPr>
    <a:ln>
      <a:solidFill>
        <a:schemeClr val="tx1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dirty="0"/>
              <a:t>Transmission </a:t>
            </a:r>
            <a:r>
              <a:rPr lang="en-US" b="0" dirty="0" err="1"/>
              <a:t>vs</a:t>
            </a:r>
            <a:r>
              <a:rPr lang="en-US" b="0" dirty="0"/>
              <a:t> Gun Voltage</a:t>
            </a:r>
          </a:p>
        </c:rich>
      </c:tx>
      <c:layout>
        <c:manualLayout>
          <c:xMode val="edge"/>
          <c:yMode val="edge"/>
          <c:x val="0.164504175614412"/>
          <c:y val="2.9917014049714405E-2"/>
        </c:manualLayout>
      </c:layout>
    </c:title>
    <c:plotArea>
      <c:layout>
        <c:manualLayout>
          <c:layoutTarget val="inner"/>
          <c:xMode val="edge"/>
          <c:yMode val="edge"/>
          <c:x val="0.16235099021713201"/>
          <c:y val="0.18826648346809427"/>
          <c:w val="0.65573228346457724"/>
          <c:h val="0.57529450362822465"/>
        </c:manualLayout>
      </c:layout>
      <c:scatterChart>
        <c:scatterStyle val="smoothMarker"/>
        <c:ser>
          <c:idx val="1"/>
          <c:order val="0"/>
          <c:tx>
            <c:v>115kV</c:v>
          </c:tx>
          <c:xVal>
            <c:numRef>
              <c:f>Sheet1!$D$87:$D$95</c:f>
              <c:numCache>
                <c:formatCode>General</c:formatCode>
                <c:ptCount val="9"/>
                <c:pt idx="0">
                  <c:v>11.7</c:v>
                </c:pt>
                <c:pt idx="1">
                  <c:v>26</c:v>
                </c:pt>
                <c:pt idx="2">
                  <c:v>51.4</c:v>
                </c:pt>
                <c:pt idx="3">
                  <c:v>74.8</c:v>
                </c:pt>
                <c:pt idx="4">
                  <c:v>98.2</c:v>
                </c:pt>
                <c:pt idx="5">
                  <c:v>122.2</c:v>
                </c:pt>
                <c:pt idx="6">
                  <c:v>148</c:v>
                </c:pt>
                <c:pt idx="7">
                  <c:v>170.5</c:v>
                </c:pt>
                <c:pt idx="8">
                  <c:v>198</c:v>
                </c:pt>
              </c:numCache>
            </c:numRef>
          </c:xVal>
          <c:yVal>
            <c:numRef>
              <c:f>Sheet1!$J$87:$J$95</c:f>
              <c:numCache>
                <c:formatCode>General</c:formatCode>
                <c:ptCount val="9"/>
                <c:pt idx="0">
                  <c:v>96.581196581196622</c:v>
                </c:pt>
                <c:pt idx="1">
                  <c:v>92.692307692307679</c:v>
                </c:pt>
                <c:pt idx="2">
                  <c:v>82.490272373540748</c:v>
                </c:pt>
                <c:pt idx="3">
                  <c:v>73.262032085561358</c:v>
                </c:pt>
                <c:pt idx="4">
                  <c:v>67.006109979633422</c:v>
                </c:pt>
                <c:pt idx="5">
                  <c:v>61.783960720130963</c:v>
                </c:pt>
                <c:pt idx="6">
                  <c:v>57.635135135135869</c:v>
                </c:pt>
                <c:pt idx="7">
                  <c:v>54.897360703811991</c:v>
                </c:pt>
                <c:pt idx="8">
                  <c:v>51.313131313131308</c:v>
                </c:pt>
              </c:numCache>
            </c:numRef>
          </c:yVal>
          <c:smooth val="1"/>
        </c:ser>
        <c:ser>
          <c:idx val="2"/>
          <c:order val="1"/>
          <c:tx>
            <c:v>100kV</c:v>
          </c:tx>
          <c:xVal>
            <c:numRef>
              <c:f>Sheet1!$D$3:$D$11</c:f>
              <c:numCache>
                <c:formatCode>General</c:formatCode>
                <c:ptCount val="9"/>
                <c:pt idx="0">
                  <c:v>10.1</c:v>
                </c:pt>
                <c:pt idx="1">
                  <c:v>24.8</c:v>
                </c:pt>
                <c:pt idx="2">
                  <c:v>51</c:v>
                </c:pt>
                <c:pt idx="3">
                  <c:v>75.2</c:v>
                </c:pt>
                <c:pt idx="4">
                  <c:v>100</c:v>
                </c:pt>
                <c:pt idx="5">
                  <c:v>125.4</c:v>
                </c:pt>
                <c:pt idx="6">
                  <c:v>153</c:v>
                </c:pt>
                <c:pt idx="7">
                  <c:v>174.6</c:v>
                </c:pt>
                <c:pt idx="8">
                  <c:v>202</c:v>
                </c:pt>
              </c:numCache>
            </c:numRef>
          </c:xVal>
          <c:yVal>
            <c:numRef>
              <c:f>Sheet1!$J$3:$J$11</c:f>
              <c:numCache>
                <c:formatCode>General</c:formatCode>
                <c:ptCount val="9"/>
                <c:pt idx="0">
                  <c:v>99.009900990099013</c:v>
                </c:pt>
                <c:pt idx="1">
                  <c:v>92.741935483871828</c:v>
                </c:pt>
                <c:pt idx="2">
                  <c:v>77.843137254901848</c:v>
                </c:pt>
                <c:pt idx="3">
                  <c:v>66.755319148936181</c:v>
                </c:pt>
                <c:pt idx="4">
                  <c:v>59.20000000000001</c:v>
                </c:pt>
                <c:pt idx="5">
                  <c:v>52.791068580542195</c:v>
                </c:pt>
                <c:pt idx="6">
                  <c:v>47.450980392156858</c:v>
                </c:pt>
                <c:pt idx="7">
                  <c:v>44.215349369988552</c:v>
                </c:pt>
                <c:pt idx="8">
                  <c:v>40.5940594059402</c:v>
                </c:pt>
              </c:numCache>
            </c:numRef>
          </c:yVal>
          <c:smooth val="1"/>
        </c:ser>
        <c:ser>
          <c:idx val="3"/>
          <c:order val="2"/>
          <c:tx>
            <c:v>85kV</c:v>
          </c:tx>
          <c:xVal>
            <c:numRef>
              <c:f>Sheet1!$D$63:$D$71</c:f>
              <c:numCache>
                <c:formatCode>General</c:formatCode>
                <c:ptCount val="9"/>
                <c:pt idx="0">
                  <c:v>13.1</c:v>
                </c:pt>
                <c:pt idx="1">
                  <c:v>28.1</c:v>
                </c:pt>
                <c:pt idx="2">
                  <c:v>54.7</c:v>
                </c:pt>
                <c:pt idx="3">
                  <c:v>79.3</c:v>
                </c:pt>
                <c:pt idx="4">
                  <c:v>104.1</c:v>
                </c:pt>
                <c:pt idx="5">
                  <c:v>128.80000000000001</c:v>
                </c:pt>
                <c:pt idx="6">
                  <c:v>155.80000000000001</c:v>
                </c:pt>
                <c:pt idx="7">
                  <c:v>178.5</c:v>
                </c:pt>
                <c:pt idx="8">
                  <c:v>204</c:v>
                </c:pt>
              </c:numCache>
            </c:numRef>
          </c:xVal>
          <c:yVal>
            <c:numRef>
              <c:f>Sheet1!$J$63:$J$71</c:f>
              <c:numCache>
                <c:formatCode>General</c:formatCode>
                <c:ptCount val="9"/>
                <c:pt idx="0">
                  <c:v>93.893129770993127</c:v>
                </c:pt>
                <c:pt idx="1">
                  <c:v>83.274021352313156</c:v>
                </c:pt>
                <c:pt idx="2">
                  <c:v>67.276051188299718</c:v>
                </c:pt>
                <c:pt idx="3">
                  <c:v>56.242118537200511</c:v>
                </c:pt>
                <c:pt idx="4">
                  <c:v>47.646493756003842</c:v>
                </c:pt>
                <c:pt idx="5">
                  <c:v>40.916149068322895</c:v>
                </c:pt>
                <c:pt idx="6">
                  <c:v>35.044929396661999</c:v>
                </c:pt>
                <c:pt idx="7">
                  <c:v>30.92436974789916</c:v>
                </c:pt>
                <c:pt idx="8">
                  <c:v>27.205882352941082</c:v>
                </c:pt>
              </c:numCache>
            </c:numRef>
          </c:yVal>
          <c:smooth val="1"/>
        </c:ser>
        <c:ser>
          <c:idx val="0"/>
          <c:order val="3"/>
          <c:tx>
            <c:v>70kV</c:v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</c:spPr>
          </c:marker>
          <c:xVal>
            <c:numRef>
              <c:f>Sheet1!$D$39:$D$47</c:f>
              <c:numCache>
                <c:formatCode>General</c:formatCode>
                <c:ptCount val="9"/>
                <c:pt idx="0">
                  <c:v>11</c:v>
                </c:pt>
                <c:pt idx="1">
                  <c:v>24.5</c:v>
                </c:pt>
                <c:pt idx="2">
                  <c:v>48.4</c:v>
                </c:pt>
                <c:pt idx="3">
                  <c:v>69.5</c:v>
                </c:pt>
                <c:pt idx="4">
                  <c:v>90.5</c:v>
                </c:pt>
                <c:pt idx="5">
                  <c:v>111.3</c:v>
                </c:pt>
                <c:pt idx="6">
                  <c:v>131.80000000000001</c:v>
                </c:pt>
                <c:pt idx="7">
                  <c:v>148</c:v>
                </c:pt>
                <c:pt idx="8">
                  <c:v>168</c:v>
                </c:pt>
              </c:numCache>
            </c:numRef>
          </c:xVal>
          <c:yVal>
            <c:numRef>
              <c:f>Sheet1!$J$39:$J$47</c:f>
              <c:numCache>
                <c:formatCode>General</c:formatCode>
                <c:ptCount val="9"/>
                <c:pt idx="0">
                  <c:v>77.272727272725788</c:v>
                </c:pt>
                <c:pt idx="1">
                  <c:v>61.632653061224445</c:v>
                </c:pt>
                <c:pt idx="2">
                  <c:v>45.247933884297495</c:v>
                </c:pt>
                <c:pt idx="3">
                  <c:v>35.971223021582183</c:v>
                </c:pt>
                <c:pt idx="4">
                  <c:v>29.060773480662789</c:v>
                </c:pt>
                <c:pt idx="5">
                  <c:v>23.719676549865017</c:v>
                </c:pt>
                <c:pt idx="6">
                  <c:v>19.802731411229122</c:v>
                </c:pt>
                <c:pt idx="7">
                  <c:v>17.297297297297288</c:v>
                </c:pt>
                <c:pt idx="8">
                  <c:v>14.52380952380952</c:v>
                </c:pt>
              </c:numCache>
            </c:numRef>
          </c:yVal>
          <c:smooth val="1"/>
        </c:ser>
        <c:axId val="80258560"/>
        <c:axId val="80273408"/>
      </c:scatterChart>
      <c:valAx>
        <c:axId val="80258560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 smtClean="0"/>
                  <a:t>Ave. Gun Current </a:t>
                </a:r>
                <a:r>
                  <a:rPr lang="en-US" sz="1200" b="0" dirty="0"/>
                  <a:t>(</a:t>
                </a:r>
                <a:r>
                  <a:rPr lang="en-US" sz="1200" b="0" dirty="0" err="1"/>
                  <a:t>uA</a:t>
                </a:r>
                <a:r>
                  <a:rPr lang="en-US" sz="12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348039131472202"/>
              <c:y val="0.87814806237456877"/>
            </c:manualLayout>
          </c:layout>
        </c:title>
        <c:numFmt formatCode="General" sourceLinked="1"/>
        <c:tickLblPos val="nextTo"/>
        <c:crossAx val="80273408"/>
        <c:crosses val="autoZero"/>
        <c:crossBetween val="midCat"/>
        <c:majorUnit val="50"/>
        <c:minorUnit val="10"/>
      </c:valAx>
      <c:valAx>
        <c:axId val="80273408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Transmission (%)</a:t>
                </a:r>
              </a:p>
            </c:rich>
          </c:tx>
          <c:layout>
            <c:manualLayout>
              <c:xMode val="edge"/>
              <c:yMode val="edge"/>
              <c:x val="3.0303030303030311E-2"/>
              <c:y val="0.24283078585765044"/>
            </c:manualLayout>
          </c:layout>
        </c:title>
        <c:numFmt formatCode="General" sourceLinked="1"/>
        <c:tickLblPos val="nextTo"/>
        <c:crossAx val="80258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85349558578511"/>
          <c:y val="0.16174778488259697"/>
          <c:w val="0.20127606776425697"/>
          <c:h val="0.29224910522548331"/>
        </c:manualLayout>
      </c:layout>
    </c:legend>
    <c:plotVisOnly val="1"/>
  </c:chart>
  <c:spPr>
    <a:ln>
      <a:solidFill>
        <a:schemeClr val="tx1"/>
      </a:solidFill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CE173373-CD02-4641-9AE3-1712DF6C7218}" type="presOf" srcId="{DDBDF2CD-7FFB-4872-B1B1-0AC59B864257}" destId="{CC8757F1-1E43-4CC6-AE02-46796F8AB611}" srcOrd="0" destOrd="0" presId="urn:microsoft.com/office/officeart/2005/8/layout/default"/>
    <dgm:cxn modelId="{4A097966-177D-40A6-9C59-455FE74DDEAE}" type="presOf" srcId="{C16EC46D-D4AE-4966-8B03-CD737D2C976F}" destId="{DAE0D0CC-DA1C-4021-A3A3-1345495715C0}" srcOrd="0" destOrd="0" presId="urn:microsoft.com/office/officeart/2005/8/layout/default"/>
    <dgm:cxn modelId="{26CBA61A-30E1-4765-8D39-DDFE8C612ED9}" type="presParOf" srcId="{DAE0D0CC-DA1C-4021-A3A3-1345495715C0}" destId="{CC8757F1-1E43-4CC6-AE02-46796F8AB611}" srcOrd="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1B230FA-E7B6-46AB-97DD-71C1F0D73342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C729D783-66D5-41E5-B208-2B09BA5B0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63EE8AE4-643F-4444-8A98-8E4DB9D61355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DDC2DF7B-5DD5-44B4-989B-AEB4C77A9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2DF7B-5DD5-44B4-989B-AEB4C77A9B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2DF7B-5DD5-44B4-989B-AEB4C77A9B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E628FE-607E-40AB-96D6-F6162D59DBC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AA5CC9-DD3E-4A8E-B3D0-AC8596A25F8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2DF7B-5DD5-44B4-989B-AEB4C77A9B3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CBA-3BBC-4129-BB17-CE2D644FB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3C3F-DBF8-46B2-AB8A-F1157E347456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PAV11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Rome, Italy</a:t>
            </a:r>
            <a:fld id="{73E1DE0D-4D77-4509-A3FB-CFDB4AD4A4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D7FD-863E-4532-9947-92C8FF2BFD33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5" r:id="rId12"/>
    <p:sldLayoutId id="2147483672" r:id="rId13"/>
    <p:sldLayoutId id="2147483673" r:id="rId14"/>
    <p:sldLayoutId id="214748367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4375" y="700121"/>
            <a:ext cx="7391400" cy="4801755"/>
            <a:chOff x="361" y="685"/>
            <a:chExt cx="5025" cy="32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 l="999" t="22000" r="12000" b="8667"/>
            <a:stretch>
              <a:fillRect/>
            </a:stretch>
          </p:blipFill>
          <p:spPr bwMode="auto">
            <a:xfrm>
              <a:off x="361" y="685"/>
              <a:ext cx="5025" cy="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44" y="2119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00"/>
            </a:p>
          </p:txBody>
        </p:sp>
      </p:grpSp>
      <p:sp>
        <p:nvSpPr>
          <p:cNvPr id="6" name="Rectangle 325"/>
          <p:cNvSpPr>
            <a:spLocks noChangeArrowheads="1"/>
          </p:cNvSpPr>
          <p:nvPr/>
        </p:nvSpPr>
        <p:spPr bwMode="auto">
          <a:xfrm>
            <a:off x="533324" y="0"/>
            <a:ext cx="8255290" cy="736600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altLang="en-US" sz="3200" dirty="0">
                <a:solidFill>
                  <a:srgbClr val="FF0000"/>
                </a:solidFill>
              </a:rPr>
              <a:t>C</a:t>
            </a:r>
            <a:r>
              <a:rPr lang="en-US" altLang="en-US" sz="3200" dirty="0">
                <a:solidFill>
                  <a:schemeClr val="tx2"/>
                </a:solidFill>
              </a:rPr>
              <a:t>ontinuous </a:t>
            </a:r>
            <a:r>
              <a:rPr lang="en-US" altLang="en-US" sz="3200" dirty="0">
                <a:solidFill>
                  <a:srgbClr val="FF0000"/>
                </a:solidFill>
              </a:rPr>
              <a:t>E</a:t>
            </a:r>
            <a:r>
              <a:rPr lang="en-US" altLang="en-US" sz="3200" dirty="0">
                <a:solidFill>
                  <a:schemeClr val="tx2"/>
                </a:solidFill>
              </a:rPr>
              <a:t>lectron </a:t>
            </a:r>
            <a:r>
              <a:rPr lang="en-US" altLang="en-US" sz="3200" dirty="0">
                <a:solidFill>
                  <a:srgbClr val="FF0000"/>
                </a:solidFill>
              </a:rPr>
              <a:t>B</a:t>
            </a:r>
            <a:r>
              <a:rPr lang="en-US" altLang="en-US" sz="3200" dirty="0">
                <a:solidFill>
                  <a:schemeClr val="tx2"/>
                </a:solidFill>
              </a:rPr>
              <a:t>eam </a:t>
            </a:r>
            <a:r>
              <a:rPr lang="en-US" altLang="en-US" sz="3200" dirty="0">
                <a:solidFill>
                  <a:srgbClr val="FF0000"/>
                </a:solidFill>
              </a:rPr>
              <a:t>A</a:t>
            </a:r>
            <a:r>
              <a:rPr lang="en-US" altLang="en-US" sz="3200" dirty="0">
                <a:solidFill>
                  <a:schemeClr val="tx2"/>
                </a:solidFill>
              </a:rPr>
              <a:t>ccelerator </a:t>
            </a:r>
            <a:r>
              <a:rPr lang="en-US" altLang="en-US" sz="3200" dirty="0">
                <a:solidFill>
                  <a:srgbClr val="FF0000"/>
                </a:solidFill>
              </a:rPr>
              <a:t>F</a:t>
            </a:r>
            <a:r>
              <a:rPr lang="en-US" altLang="en-US" sz="3200" dirty="0">
                <a:solidFill>
                  <a:schemeClr val="tx2"/>
                </a:solidFill>
              </a:rPr>
              <a:t>acility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523" y="5538355"/>
            <a:ext cx="7861768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Polarized e-Source - Talking Points for PV experiments:</a:t>
            </a:r>
          </a:p>
          <a:p>
            <a:pPr algn="ctr"/>
            <a:r>
              <a:rPr lang="en-US" sz="2000" dirty="0" smtClean="0"/>
              <a:t>P. </a:t>
            </a:r>
            <a:r>
              <a:rPr lang="en-US" sz="2000" dirty="0" err="1" smtClean="0"/>
              <a:t>Adderley</a:t>
            </a:r>
            <a:r>
              <a:rPr lang="en-US" sz="2000" dirty="0" smtClean="0"/>
              <a:t>, M. </a:t>
            </a:r>
            <a:r>
              <a:rPr lang="en-US" sz="2000" dirty="0" err="1" smtClean="0"/>
              <a:t>BastaniNejad</a:t>
            </a:r>
            <a:r>
              <a:rPr lang="en-US" sz="2000" dirty="0" smtClean="0"/>
              <a:t>, J. Clark, S. Covert, J. </a:t>
            </a:r>
            <a:r>
              <a:rPr lang="en-US" sz="2000" dirty="0" err="1" smtClean="0"/>
              <a:t>Hansknecht</a:t>
            </a:r>
            <a:r>
              <a:rPr lang="en-US" sz="2000" dirty="0" smtClean="0"/>
              <a:t>, J. </a:t>
            </a:r>
            <a:r>
              <a:rPr lang="en-US" sz="2000" dirty="0" err="1" smtClean="0"/>
              <a:t>Grames</a:t>
            </a:r>
            <a:r>
              <a:rPr lang="en-US" sz="2000" dirty="0" smtClean="0"/>
              <a:t>, </a:t>
            </a:r>
          </a:p>
          <a:p>
            <a:pPr algn="ctr"/>
            <a:r>
              <a:rPr lang="en-US" sz="2000" dirty="0" smtClean="0"/>
              <a:t>R. </a:t>
            </a:r>
            <a:r>
              <a:rPr lang="en-US" sz="2000" dirty="0" err="1" smtClean="0"/>
              <a:t>Mammei</a:t>
            </a:r>
            <a:r>
              <a:rPr lang="en-US" sz="2000" dirty="0" smtClean="0"/>
              <a:t>, </a:t>
            </a:r>
            <a:r>
              <a:rPr lang="en-US" sz="2000" u="sng" dirty="0" smtClean="0"/>
              <a:t>Matt Poelker</a:t>
            </a:r>
            <a:r>
              <a:rPr lang="en-US" sz="2000" dirty="0" smtClean="0"/>
              <a:t>, M. </a:t>
            </a:r>
            <a:r>
              <a:rPr lang="en-US" sz="2000" dirty="0" err="1" smtClean="0"/>
              <a:t>Stutzman</a:t>
            </a:r>
            <a:r>
              <a:rPr lang="en-US" sz="2000" dirty="0" smtClean="0"/>
              <a:t>, R. Suleiman, K. </a:t>
            </a:r>
            <a:r>
              <a:rPr lang="en-US" sz="2000" dirty="0" err="1" smtClean="0"/>
              <a:t>Surles</a:t>
            </a:r>
            <a:r>
              <a:rPr lang="en-US" sz="2000" dirty="0" smtClean="0"/>
              <a:t>-Law</a:t>
            </a:r>
            <a:endParaRPr lang="en-US" sz="2000" dirty="0"/>
          </a:p>
        </p:txBody>
      </p:sp>
      <p:pic>
        <p:nvPicPr>
          <p:cNvPr id="8" name="Picture 2" descr="C:\Documents and Settings\poelker\My Documents\My Pictures\2010-04 (Apr)\DSC_9303.jpg"/>
          <p:cNvPicPr>
            <a:picLocks noChangeAspect="1" noChangeArrowheads="1"/>
          </p:cNvPicPr>
          <p:nvPr/>
        </p:nvPicPr>
        <p:blipFill>
          <a:blip r:embed="rId4" cstate="print"/>
          <a:srcRect t="5358" b="5358"/>
          <a:stretch>
            <a:fillRect/>
          </a:stretch>
        </p:blipFill>
        <p:spPr bwMode="auto">
          <a:xfrm>
            <a:off x="0" y="3476664"/>
            <a:ext cx="2886431" cy="20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524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Fast Helicity Reversal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01688"/>
            <a:ext cx="9144000" cy="4284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We have been using 30 Hz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helicity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reversal for years: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Power line 60 Hz frequency is major source of noise in parity experiments</a:t>
            </a: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For 30 Hz reversal, T_Stable (= </a:t>
            </a:r>
            <a:r>
              <a:rPr lang="en-US" dirty="0">
                <a:solidFill>
                  <a:srgbClr val="000000"/>
                </a:solidFill>
              </a:rPr>
              <a:t>33.333 ms)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contains exactly two cycles of 60 Hz line noise → this reversal cancels line noise</a:t>
            </a: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/>
              <a:t>Problem:</a:t>
            </a: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kern="0" dirty="0" smtClean="0"/>
              <a:t>target </a:t>
            </a:r>
            <a:r>
              <a:rPr lang="en-US" kern="0" dirty="0"/>
              <a:t>density </a:t>
            </a:r>
            <a:r>
              <a:rPr lang="en-US" kern="0" dirty="0" smtClean="0"/>
              <a:t>fluctuations, occurring faster than 30Hz</a:t>
            </a:r>
            <a:endParaRPr lang="en-US" kern="0" dirty="0"/>
          </a:p>
          <a:p>
            <a:pPr marL="971550" lvl="1" indent="-514350" eaLnBrk="0" hangingPunct="0">
              <a:spcBef>
                <a:spcPct val="20000"/>
              </a:spcBef>
              <a:defRPr/>
            </a:pPr>
            <a:endParaRPr lang="en-US" kern="0" dirty="0"/>
          </a:p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/>
              <a:t>Solution: </a:t>
            </a:r>
            <a:r>
              <a:rPr lang="en-US" sz="2400" kern="0" dirty="0" smtClean="0"/>
              <a:t>Flip </a:t>
            </a:r>
            <a:r>
              <a:rPr lang="en-US" sz="2400" kern="0" dirty="0" err="1" smtClean="0"/>
              <a:t>helicity</a:t>
            </a:r>
            <a:r>
              <a:rPr lang="en-US" sz="2400" kern="0" dirty="0" smtClean="0"/>
              <a:t> faster, but need a better </a:t>
            </a:r>
            <a:r>
              <a:rPr lang="en-US" sz="2400" kern="0" dirty="0" err="1" smtClean="0"/>
              <a:t>pockels</a:t>
            </a:r>
            <a:r>
              <a:rPr lang="en-US" sz="2400" kern="0" dirty="0" smtClean="0"/>
              <a:t> cell switch</a:t>
            </a:r>
            <a:endParaRPr lang="en-US" sz="2400" kern="0" dirty="0"/>
          </a:p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400" kern="0" dirty="0"/>
          </a:p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 smtClean="0"/>
              <a:t>60 Hz beam motion a nuisance….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98178" y="1614850"/>
            <a:ext cx="38531" cy="26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7" tIns="9523" rIns="19047" bIns="9523" anchor="ctr">
            <a:spAutoFit/>
          </a:bodyPr>
          <a:lstStyle/>
          <a:p>
            <a:endParaRPr lang="en-US" sz="1600"/>
          </a:p>
        </p:txBody>
      </p:sp>
      <p:grpSp>
        <p:nvGrpSpPr>
          <p:cNvPr id="19" name="Group 18"/>
          <p:cNvGrpSpPr/>
          <p:nvPr/>
        </p:nvGrpSpPr>
        <p:grpSpPr>
          <a:xfrm>
            <a:off x="3624037" y="3936095"/>
            <a:ext cx="3540574" cy="1292619"/>
            <a:chOff x="3123348" y="3974311"/>
            <a:chExt cx="3540574" cy="129261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3348" y="3974311"/>
              <a:ext cx="1774264" cy="129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7612" y="3974312"/>
              <a:ext cx="1766310" cy="129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841" y="675551"/>
            <a:ext cx="5639152" cy="168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 descr="C:\Documents and Settings\hansknec\Desktop\snap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591" y="3557727"/>
            <a:ext cx="2865704" cy="1500911"/>
          </a:xfrm>
          <a:prstGeom prst="rect">
            <a:avLst/>
          </a:prstGeom>
          <a:noFill/>
        </p:spPr>
      </p:pic>
      <p:pic>
        <p:nvPicPr>
          <p:cNvPr id="30" name="Picture 11" descr="C:\Documents and Settings\hansknec\Desktop\snap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736" y="675551"/>
            <a:ext cx="1499021" cy="1033643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23591" y="163877"/>
            <a:ext cx="2127250" cy="511674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attempts and problems encountered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591" y="1825757"/>
            <a:ext cx="2127250" cy="757896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Two commercial high-speed / high-voltage transistor (~$8000)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34855" y="363202"/>
            <a:ext cx="4991919" cy="265453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This approach needed big capacitors…. lots of current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0841" y="2380415"/>
            <a:ext cx="6402299" cy="1004117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Exaggeration of voltage droop on cell and subsequent re-charge after 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helicity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flip. Droop causes a serious problem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helicity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flip rate was changed from a toggle to a pseudo-random pattern: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pockels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cell “memory”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89993" y="495929"/>
            <a:ext cx="1157169" cy="1884486"/>
            <a:chOff x="7943174" y="675551"/>
            <a:chExt cx="1157169" cy="1884486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r="12326"/>
            <a:stretch>
              <a:fillRect/>
            </a:stretch>
          </p:blipFill>
          <p:spPr bwMode="auto">
            <a:xfrm>
              <a:off x="7950486" y="675551"/>
              <a:ext cx="1149857" cy="1044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43174" y="1709195"/>
              <a:ext cx="1157169" cy="85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TextBox 36"/>
          <p:cNvSpPr txBox="1"/>
          <p:nvPr/>
        </p:nvSpPr>
        <p:spPr>
          <a:xfrm>
            <a:off x="178736" y="5228714"/>
            <a:ext cx="1957973" cy="757896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high-voltage switch   (~$10,000) All-in-one commercial bipolar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81637" y="5361441"/>
            <a:ext cx="6191429" cy="1004117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Charge droop was greatly improved, but high speed ringing of the cell was a problem for the settling time.   In addition, the large high-speed switching currents created a noise induced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helicity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pickup on sensitive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helicity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DAQ components.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736" y="6424478"/>
            <a:ext cx="284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Work of John </a:t>
            </a:r>
            <a:r>
              <a:rPr lang="en-US" sz="2000" dirty="0" err="1" smtClean="0"/>
              <a:t>Hansknecht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49087" y="1214210"/>
            <a:ext cx="6066506" cy="2619016"/>
            <a:chOff x="1649087" y="2021535"/>
            <a:chExt cx="6066506" cy="2619016"/>
          </a:xfrm>
        </p:grpSpPr>
        <p:grpSp>
          <p:nvGrpSpPr>
            <p:cNvPr id="17" name="Group 16"/>
            <p:cNvGrpSpPr/>
            <p:nvPr/>
          </p:nvGrpSpPr>
          <p:grpSpPr>
            <a:xfrm>
              <a:off x="1649087" y="2021535"/>
              <a:ext cx="6066506" cy="2138700"/>
              <a:chOff x="1649087" y="2021535"/>
              <a:chExt cx="6066506" cy="21387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44031" y="2195237"/>
                <a:ext cx="3471562" cy="179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49087" y="2021535"/>
                <a:ext cx="2428875" cy="213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343622" y="4313542"/>
              <a:ext cx="4241494" cy="3270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9047" tIns="9523" rIns="19047" bIns="9523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Encapsulated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Opto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-diode  $67 each 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8299" y="324091"/>
            <a:ext cx="410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Solution: </a:t>
            </a:r>
            <a:r>
              <a:rPr lang="en-US" sz="3600" dirty="0" err="1" smtClean="0"/>
              <a:t>Opto</a:t>
            </a:r>
            <a:r>
              <a:rPr lang="en-US" sz="3600" dirty="0" smtClean="0"/>
              <a:t>-diode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02730" y="4398380"/>
            <a:ext cx="54679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 = C</a:t>
            </a:r>
            <a:r>
              <a:rPr lang="el-GR" sz="2400" b="1" dirty="0" smtClean="0">
                <a:solidFill>
                  <a:srgbClr val="FF0000"/>
                </a:solidFill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</a:rPr>
              <a:t>V/ Charge time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+/- quarter wave voltage = 5120V  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Cell capacitance = 6pf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Desired charge time = 100us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Calculated current is only 307uA !!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8736" y="6436053"/>
            <a:ext cx="284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Work of John </a:t>
            </a:r>
            <a:r>
              <a:rPr lang="en-US" sz="2000" dirty="0" err="1" smtClean="0"/>
              <a:t>Hansknecht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661" y="3662367"/>
            <a:ext cx="2460625" cy="274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5692413" y="378001"/>
            <a:ext cx="3350932" cy="3083170"/>
            <a:chOff x="5793068" y="176805"/>
            <a:chExt cx="3350932" cy="3083170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3068" y="1919586"/>
              <a:ext cx="1787185" cy="134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3068" y="176805"/>
              <a:ext cx="1787184" cy="136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7667968" y="1919586"/>
              <a:ext cx="1476032" cy="881006"/>
            </a:xfrm>
            <a:prstGeom prst="rect">
              <a:avLst/>
            </a:prstGeom>
            <a:noFill/>
          </p:spPr>
          <p:txBody>
            <a:bodyPr wrap="square" lIns="19047" tIns="9523" rIns="19047" bIns="9523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Pockels cell λ/2 transition optical result.  ~70us with no ringing.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67968" y="176805"/>
              <a:ext cx="1476032" cy="1096450"/>
            </a:xfrm>
            <a:prstGeom prst="rect">
              <a:avLst/>
            </a:prstGeom>
            <a:noFill/>
          </p:spPr>
          <p:txBody>
            <a:bodyPr wrap="square" lIns="19047" tIns="9523" rIns="19047" bIns="9523" rtlCol="0">
              <a:spAutoFit/>
            </a:bodyPr>
            <a:lstStyle/>
            <a:p>
              <a:pPr algn="l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Pockels cell λ/2 flipping at 1kHz.</a:t>
              </a:r>
            </a:p>
            <a:p>
              <a:pPr algn="l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Perfect symmetry and no voltage droop over time.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76143" y="5539777"/>
            <a:ext cx="6249561" cy="8502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9047" tIns="9523" rIns="19047" bIns="9523" rtlCol="0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The old switch was limited to 30 Hz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helicity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flip rates due to power handling limitations.  Now we flip at 1kHz for ~ 400$.</a:t>
            </a:r>
          </a:p>
          <a:p>
            <a:pPr algn="l"/>
            <a:r>
              <a:rPr lang="en-US" dirty="0" err="1" smtClean="0">
                <a:latin typeface="Arial" pitchFamily="34" charset="0"/>
                <a:cs typeface="Arial" pitchFamily="34" charset="0"/>
              </a:rPr>
              <a:t>Pockels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 “memory” not an issue anymore….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0948" y="78138"/>
            <a:ext cx="5492979" cy="3383033"/>
            <a:chOff x="557931" y="416689"/>
            <a:chExt cx="5492979" cy="3383033"/>
          </a:xfrm>
        </p:grpSpPr>
        <p:grpSp>
          <p:nvGrpSpPr>
            <p:cNvPr id="23" name="Group 22"/>
            <p:cNvGrpSpPr/>
            <p:nvPr/>
          </p:nvGrpSpPr>
          <p:grpSpPr>
            <a:xfrm>
              <a:off x="648879" y="939909"/>
              <a:ext cx="5311083" cy="2859813"/>
              <a:chOff x="742173" y="939909"/>
              <a:chExt cx="5311083" cy="2859813"/>
            </a:xfrm>
          </p:grpSpPr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610" t="2950" r="2519" b="14454"/>
              <a:stretch>
                <a:fillRect/>
              </a:stretch>
            </p:blipFill>
            <p:spPr bwMode="auto">
              <a:xfrm>
                <a:off x="742173" y="939909"/>
                <a:ext cx="5311083" cy="2859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742173" y="939909"/>
                <a:ext cx="1762651" cy="296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19047" tIns="9523" rIns="19047" bIns="9523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Push-Pull Circuit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57931" y="416689"/>
              <a:ext cx="5492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New </a:t>
              </a:r>
              <a:r>
                <a:rPr lang="en-US" sz="2800" dirty="0" err="1" smtClean="0"/>
                <a:t>Opto</a:t>
              </a:r>
              <a:r>
                <a:rPr lang="en-US" sz="2800" dirty="0" smtClean="0"/>
                <a:t> Diode </a:t>
              </a:r>
              <a:r>
                <a:rPr lang="en-US" sz="2800" dirty="0" err="1" smtClean="0"/>
                <a:t>Pockels</a:t>
              </a:r>
              <a:r>
                <a:rPr lang="en-US" sz="2800" dirty="0" smtClean="0"/>
                <a:t> Cell Switch </a:t>
              </a:r>
              <a:endParaRPr lang="en-US" sz="2800" dirty="0"/>
            </a:p>
          </p:txBody>
        </p:sp>
      </p:grp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48" y="3657107"/>
            <a:ext cx="2222060" cy="16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3008" y="3662367"/>
            <a:ext cx="2218336" cy="16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1344" y="3662367"/>
            <a:ext cx="2155317" cy="16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90948" y="368127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13008" y="368127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35068" y="368127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842314" y="6020674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8736" y="6424478"/>
            <a:ext cx="284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Work of John </a:t>
            </a:r>
            <a:r>
              <a:rPr lang="en-US" sz="2000" dirty="0" err="1" smtClean="0"/>
              <a:t>Hansknecht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I02_7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125" y="1216023"/>
            <a:ext cx="3529675" cy="4572000"/>
          </a:xfrm>
          <a:prstGeom prst="rect">
            <a:avLst/>
          </a:prstGeom>
        </p:spPr>
      </p:pic>
      <p:pic>
        <p:nvPicPr>
          <p:cNvPr id="19" name="Content Placeholder 18" descr="STReview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0296" y="1238621"/>
            <a:ext cx="3529675" cy="4572000"/>
          </a:xfr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20296" y="5810621"/>
            <a:ext cx="3720350" cy="3146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kern="0" dirty="0">
                <a:latin typeface="+mn-lt"/>
              </a:rPr>
              <a:t>30 Hz, T_Stable = 33.333 ms, T_Settle = 500 µs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157125" y="5788023"/>
            <a:ext cx="3529675" cy="3146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kern="0" dirty="0">
                <a:latin typeface="+mn-lt"/>
              </a:rPr>
              <a:t>1 kHz, T_Stable = 0.980 ms, T_Settle = 60 µs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962700" y="4549332"/>
            <a:ext cx="724100" cy="33333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962700" y="2973919"/>
            <a:ext cx="724100" cy="373021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962700" y="1559171"/>
            <a:ext cx="724100" cy="263770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0" y="0"/>
            <a:ext cx="8610600" cy="1295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Widths at 30 Hz and 1 </a:t>
            </a:r>
            <a:r>
              <a:rPr lang="en-US" sz="2400" kern="0" dirty="0" smtClean="0">
                <a:latin typeface="+mn-lt"/>
              </a:rPr>
              <a:t>kHz:  For whit</a:t>
            </a:r>
            <a:r>
              <a:rPr lang="en-US" sz="2400" kern="0" dirty="0" smtClean="0"/>
              <a:t>e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noise, the increase in width going from 30 Hz to 1 kHz </a:t>
            </a:r>
            <a:r>
              <a:rPr lang="en-US" sz="2400" kern="0" dirty="0" smtClean="0"/>
              <a:t>should be</a:t>
            </a:r>
            <a:r>
              <a:rPr lang="en-US" sz="2400" kern="0" dirty="0" smtClean="0">
                <a:latin typeface="+mn-lt"/>
              </a:rPr>
              <a:t>: </a:t>
            </a:r>
            <a:endParaRPr lang="en-US" sz="2400" kern="0" dirty="0">
              <a:latin typeface="+mn-lt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157125" y="418641"/>
          <a:ext cx="1533501" cy="797382"/>
        </p:xfrm>
        <a:graphic>
          <a:graphicData uri="http://schemas.openxmlformats.org/presentationml/2006/ole">
            <p:oleObj spid="_x0000_s2049" name="Equation" r:id="rId5" imgW="939600" imgH="4442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3981" y="6125308"/>
            <a:ext cx="837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we don’t have white noise.  Mostly we have low frequency noise.  So an unexpected  benefit of flipping faster….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3425871" y="4624437"/>
            <a:ext cx="724100" cy="33333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425871" y="3049024"/>
            <a:ext cx="724100" cy="373021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25871" y="1502391"/>
            <a:ext cx="724100" cy="263770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675" y="128057"/>
            <a:ext cx="6880196" cy="873303"/>
          </a:xfrm>
        </p:spPr>
        <p:txBody>
          <a:bodyPr/>
          <a:lstStyle/>
          <a:p>
            <a:pPr algn="ctr"/>
            <a:r>
              <a:rPr lang="en-US" b="0" dirty="0" err="1" smtClean="0">
                <a:latin typeface="+mn-lt"/>
              </a:rPr>
              <a:t>Qweak</a:t>
            </a:r>
            <a:r>
              <a:rPr lang="en-US" b="0" dirty="0" smtClean="0">
                <a:latin typeface="+mn-lt"/>
              </a:rPr>
              <a:t> e-Source Issues</a:t>
            </a:r>
            <a:endParaRPr lang="en-US" b="0" dirty="0">
              <a:latin typeface="+mn-lt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70113" y="1219199"/>
            <a:ext cx="8403773" cy="4909458"/>
          </a:xfrm>
        </p:spPr>
        <p:txBody>
          <a:bodyPr>
            <a:normAutofit fontScale="85000" lnSpcReduction="10000"/>
          </a:bodyPr>
          <a:lstStyle/>
          <a:p>
            <a:pPr marL="228600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Provide high current,180+ </a:t>
            </a:r>
            <a:r>
              <a:rPr lang="en-US" dirty="0" err="1" smtClean="0">
                <a:solidFill>
                  <a:schemeClr val="tx1"/>
                </a:solidFill>
              </a:rPr>
              <a:t>uA</a:t>
            </a:r>
            <a:r>
              <a:rPr lang="en-US" dirty="0" smtClean="0">
                <a:solidFill>
                  <a:schemeClr val="tx1"/>
                </a:solidFill>
              </a:rPr>
              <a:t>, with very little beam loss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Option 1: Increase gun bias voltage </a:t>
            </a:r>
          </a:p>
          <a:p>
            <a:pPr marL="1143000" lvl="2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Modest increase from 100kV to 130kV</a:t>
            </a:r>
          </a:p>
          <a:p>
            <a:pPr marL="1143000" lvl="2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Why not higher? risk damaging gun due to field emission </a:t>
            </a:r>
          </a:p>
          <a:p>
            <a:pPr marL="1143000" lvl="2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Some injector magnets operating at max current right now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Option 2: Increase laser spot size</a:t>
            </a:r>
          </a:p>
          <a:p>
            <a:pPr marL="228600" indent="-228600" algn="l">
              <a:buClrTx/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Qweak</a:t>
            </a:r>
            <a:r>
              <a:rPr lang="en-US" dirty="0" smtClean="0">
                <a:solidFill>
                  <a:schemeClr val="tx1"/>
                </a:solidFill>
              </a:rPr>
              <a:t> is a long experiment:  how to maintain stability of front end with acceptable parity quality?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Injector drift, something charging up?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Minimize cycling gun HV ON/OFF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Coordinate Beam Studies, Spot Moves, and 2-Wien Spin Flips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83" t="8091" b="24691"/>
          <a:stretch>
            <a:fillRect/>
          </a:stretch>
        </p:blipFill>
        <p:spPr bwMode="auto">
          <a:xfrm>
            <a:off x="301083" y="1115122"/>
            <a:ext cx="8619893" cy="27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30023" y="3514372"/>
            <a:ext cx="42628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filter A1 and A2 (4 and 6 mm)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3873" y="4326674"/>
            <a:ext cx="34881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Master slit sets </a:t>
            </a:r>
            <a:r>
              <a:rPr lang="en-US" dirty="0" err="1" smtClean="0"/>
              <a:t>bunchlength</a:t>
            </a:r>
            <a:r>
              <a:rPr lang="en-US" dirty="0" smtClean="0"/>
              <a:t> at </a:t>
            </a:r>
            <a:r>
              <a:rPr lang="en-US" dirty="0" err="1" smtClean="0"/>
              <a:t>buncher</a:t>
            </a:r>
            <a:r>
              <a:rPr lang="en-US" dirty="0" smtClean="0"/>
              <a:t>/capture section: 111ps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6477990" y="2844431"/>
            <a:ext cx="670811" cy="6690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147932" y="2843562"/>
            <a:ext cx="936702" cy="670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7549377" y="2955074"/>
            <a:ext cx="1483111" cy="126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783873" y="557561"/>
            <a:ext cx="13516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prebuncher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 bwMode="auto">
          <a:xfrm rot="16200000" flipH="1">
            <a:off x="4704286" y="1682305"/>
            <a:ext cx="1526375" cy="15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01083" y="557559"/>
            <a:ext cx="29803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35ps bunches from the gun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 bwMode="auto">
          <a:xfrm rot="16200000" flipH="1">
            <a:off x="1208521" y="1509604"/>
            <a:ext cx="1169538" cy="41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48454" y="5266481"/>
            <a:ext cx="752354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our 100kV gun, lots of beam loss at front-end apertures when delivering 180uA:  this introduces unwanted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correlated asymmetries, and wasted beam degrades </a:t>
            </a:r>
            <a:r>
              <a:rPr lang="en-US" sz="2000" dirty="0" err="1" smtClean="0"/>
              <a:t>photogun</a:t>
            </a:r>
            <a:r>
              <a:rPr lang="en-US" sz="2000" dirty="0" smtClean="0"/>
              <a:t> operating lifetime.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/>
        </p:nvGraphicFramePr>
        <p:xfrm>
          <a:off x="4419600" y="1066800"/>
          <a:ext cx="45720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52400" y="1066800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22518" y="685800"/>
            <a:ext cx="3733800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cs typeface="Arial" pitchFamily="34" charset="0"/>
              </a:rPr>
              <a:t>Measurements at CEBAF/JLab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029200" y="685800"/>
            <a:ext cx="33528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pitchFamily="34" charset="0"/>
              </a:rPr>
              <a:t>PARMELA Simulation Results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424538" y="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Benchmarking PARMELA Simulation Results Against Beam-Based Measurements at CEBAF/Jefferson Lab – work of </a:t>
            </a:r>
            <a:r>
              <a:rPr lang="en-US" sz="1600" dirty="0" err="1">
                <a:solidFill>
                  <a:srgbClr val="0070C0"/>
                </a:solidFill>
                <a:cs typeface="Arial" pitchFamily="34" charset="0"/>
              </a:rPr>
              <a:t>Ashwini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cs typeface="Arial" pitchFamily="34" charset="0"/>
              </a:rPr>
              <a:t>Jayaprakash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, JLab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324600"/>
            <a:ext cx="868680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Message: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Beam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quality, including transmission, improves at higher gun voltage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4419600" y="36576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52400" y="3657600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886200" y="3352800"/>
            <a:ext cx="1066800" cy="669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Similar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39544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19923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938" y="104326"/>
            <a:ext cx="3132137" cy="593049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cs typeface="Arial" pitchFamily="34" charset="0"/>
              </a:rPr>
              <a:t>“Inverted” Gun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241550" y="2784475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236788" y="2301875"/>
            <a:ext cx="35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3333CC"/>
                </a:solidFill>
                <a:latin typeface="Calibri" pitchFamily="34" charset="0"/>
              </a:rPr>
              <a:t>e</a:t>
            </a:r>
            <a:r>
              <a:rPr lang="en-US" baseline="30000">
                <a:solidFill>
                  <a:srgbClr val="3333CC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41663" y="989013"/>
            <a:ext cx="2327275" cy="11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50000"/>
                  </a:schemeClr>
                </a:solidFill>
              </a:rPr>
              <a:t>Present Ceramic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Exposed to field emission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Large area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Expensive (~$50k)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Lots of metal at HV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2692400" y="1905000"/>
            <a:ext cx="4318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11850" y="1060450"/>
            <a:ext cx="153193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eaLnBrk="0" hangingPunct="0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Medical x-ray technology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34000" y="2819400"/>
            <a:ext cx="3505200" cy="3200400"/>
            <a:chOff x="5257800" y="3505200"/>
            <a:chExt cx="3505200" cy="32004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789" t="3780" r="12138" b="18327"/>
            <a:stretch>
              <a:fillRect/>
            </a:stretch>
          </p:blipFill>
          <p:spPr bwMode="auto">
            <a:xfrm>
              <a:off x="5257800" y="3505200"/>
              <a:ext cx="3505200" cy="307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12538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dirty="0">
                  <a:solidFill>
                    <a:srgbClr val="F20000"/>
                  </a:solidFill>
                  <a:cs typeface="Arial" pitchFamily="34" charset="0"/>
                </a:rPr>
                <a:t>New design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343400" y="2286000"/>
            <a:ext cx="1660525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chemeClr val="hlink"/>
                </a:solidFill>
              </a:rPr>
              <a:t>New Ceramic</a:t>
            </a:r>
            <a:endParaRPr lang="en-US" sz="1400" dirty="0">
              <a:solidFill>
                <a:schemeClr val="hlink"/>
              </a:solidFill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hlink"/>
                </a:solidFill>
              </a:rPr>
              <a:t> Compact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hlink"/>
                </a:solidFill>
              </a:rPr>
              <a:t> ~$5k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hlink"/>
                </a:solidFill>
              </a:rPr>
              <a:t> Less metal at HV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hlink"/>
                </a:solidFill>
              </a:rPr>
              <a:t> No SF6 of N2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6003925" y="2870200"/>
            <a:ext cx="733425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0" y="1828800"/>
            <a:ext cx="9906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We had low level field emission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0600" y="25146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114300" y="3390900"/>
            <a:ext cx="2362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186362"/>
            <a:ext cx="1724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990600" y="5870575"/>
            <a:ext cx="740463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Arial" pitchFamily="34" charset="0"/>
              </a:rPr>
              <a:t>Move away from “conventional” insulator used on most </a:t>
            </a:r>
            <a:r>
              <a:rPr lang="en-US" sz="1600" dirty="0" err="1" smtClean="0">
                <a:cs typeface="Arial" pitchFamily="34" charset="0"/>
              </a:rPr>
              <a:t>GaAs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photoguns</a:t>
            </a:r>
            <a:r>
              <a:rPr lang="en-US" sz="1600" dirty="0" smtClean="0">
                <a:cs typeface="Arial" pitchFamily="34" charset="0"/>
              </a:rPr>
              <a:t> today – expensive, months to build, prone to damage from field emission.  </a:t>
            </a:r>
          </a:p>
          <a:p>
            <a:pPr algn="ctr"/>
            <a:r>
              <a:rPr lang="en-US" sz="1600" dirty="0" smtClean="0">
                <a:cs typeface="Arial" pitchFamily="34" charset="0"/>
              </a:rPr>
              <a:t>High gradient locations not related to beam optics, lots of metal to polish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01236" y="92751"/>
            <a:ext cx="3312328" cy="59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Old Gun Design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3505200"/>
            <a:ext cx="4470400" cy="3352800"/>
          </a:xfrm>
          <a:prstGeom prst="rect">
            <a:avLst/>
          </a:prstGeom>
          <a:noFill/>
        </p:spPr>
      </p:pic>
      <p:sp>
        <p:nvSpPr>
          <p:cNvPr id="32" name="Rectangular Callout 31"/>
          <p:cNvSpPr/>
          <p:nvPr/>
        </p:nvSpPr>
        <p:spPr bwMode="auto">
          <a:xfrm flipV="1">
            <a:off x="4979541" y="544287"/>
            <a:ext cx="3989798" cy="2523162"/>
          </a:xfrm>
          <a:prstGeom prst="wedgeRectCallout">
            <a:avLst>
              <a:gd name="adj1" fmla="val -21914"/>
              <a:gd name="adj2" fmla="val -62959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9541" y="544287"/>
            <a:ext cx="3989798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Inverted Gun #2 at Test Cave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Large grain niobium electrode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Problematic field emission at 140kV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Repeated BCP treatment, no measurable field emission at 225kV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Have since demonstrated many months of beam delivery at 200kV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Our spare gun……</a:t>
            </a: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143840" y="3812877"/>
            <a:ext cx="4306973" cy="2852328"/>
          </a:xfrm>
          <a:prstGeom prst="wedgeRectCallout">
            <a:avLst>
              <a:gd name="adj1" fmla="val -21041"/>
              <a:gd name="adj2" fmla="val -62125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289366" y="3972160"/>
            <a:ext cx="4005231" cy="2693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Inverted </a:t>
            </a:r>
            <a:r>
              <a:rPr lang="en-US" dirty="0" smtClean="0"/>
              <a:t>Gun #1 at CEBAF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Operational </a:t>
            </a:r>
            <a:r>
              <a:rPr lang="en-US" dirty="0"/>
              <a:t>since </a:t>
            </a:r>
            <a:r>
              <a:rPr lang="en-US" dirty="0" smtClean="0"/>
              <a:t>July, 2009</a:t>
            </a:r>
            <a:endParaRPr lang="en-US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Stainless steel electrode</a:t>
            </a:r>
            <a:endParaRPr lang="en-US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Operated at 100kV for </a:t>
            </a:r>
            <a:r>
              <a:rPr lang="en-US" dirty="0" err="1" smtClean="0"/>
              <a:t>HAPPEx</a:t>
            </a:r>
            <a:r>
              <a:rPr lang="en-US" dirty="0" smtClean="0"/>
              <a:t>, PVDIS and </a:t>
            </a:r>
            <a:r>
              <a:rPr lang="en-US" dirty="0" err="1" smtClean="0"/>
              <a:t>PRex</a:t>
            </a:r>
            <a:r>
              <a:rPr lang="en-US" dirty="0" smtClean="0"/>
              <a:t> (70C @ 150uA)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Operated at 130kV for </a:t>
            </a:r>
            <a:r>
              <a:rPr lang="en-US" dirty="0" err="1" smtClean="0"/>
              <a:t>Qweak</a:t>
            </a:r>
            <a:r>
              <a:rPr lang="en-US" dirty="0" smtClean="0"/>
              <a:t> (70C @ 300 </a:t>
            </a:r>
            <a:r>
              <a:rPr lang="en-US" dirty="0" err="1" smtClean="0"/>
              <a:t>uA</a:t>
            </a:r>
            <a:r>
              <a:rPr lang="en-US" dirty="0" smtClean="0"/>
              <a:t>), improved transmission 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Expected better lifetime….puzzling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8028" y="174955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Paid for by ILC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6751" y="1320800"/>
            <a:ext cx="7515230" cy="4591050"/>
            <a:chOff x="420" y="715"/>
            <a:chExt cx="4734" cy="2892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1364" y="2121"/>
              <a:ext cx="136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1368" y="2125"/>
              <a:ext cx="132" cy="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1500" y="1839"/>
              <a:ext cx="252" cy="356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52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2" y="0"/>
                </a:cxn>
              </a:cxnLst>
              <a:rect l="0" t="0" r="r" b="b"/>
              <a:pathLst>
                <a:path w="252" h="356">
                  <a:moveTo>
                    <a:pt x="252" y="0"/>
                  </a:moveTo>
                  <a:lnTo>
                    <a:pt x="252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1502" y="1841"/>
              <a:ext cx="252" cy="356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52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2" y="0"/>
                </a:cxn>
              </a:cxnLst>
              <a:rect l="0" t="0" r="r" b="b"/>
              <a:pathLst>
                <a:path w="252" h="356">
                  <a:moveTo>
                    <a:pt x="252" y="0"/>
                  </a:moveTo>
                  <a:lnTo>
                    <a:pt x="252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1364" y="1839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6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6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366" y="1841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6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6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856" y="2127"/>
              <a:ext cx="134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860" y="2131"/>
              <a:ext cx="130" cy="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990" y="1845"/>
              <a:ext cx="254" cy="35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4" y="0"/>
                </a:cxn>
              </a:cxnLst>
              <a:rect l="0" t="0" r="r" b="b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992" y="1847"/>
              <a:ext cx="254" cy="35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4" y="0"/>
                </a:cxn>
              </a:cxnLst>
              <a:rect l="0" t="0" r="r" b="b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856" y="1845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4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858" y="1847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4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1120" y="2119"/>
              <a:ext cx="134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1124" y="2123"/>
              <a:ext cx="130" cy="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>
              <a:off x="1254" y="1837"/>
              <a:ext cx="254" cy="35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4" y="0"/>
                </a:cxn>
              </a:cxnLst>
              <a:rect l="0" t="0" r="r" b="b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1256" y="1839"/>
              <a:ext cx="254" cy="35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4" y="0"/>
                </a:cxn>
              </a:cxnLst>
              <a:rect l="0" t="0" r="r" b="b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auto">
            <a:xfrm>
              <a:off x="1120" y="1837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4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auto">
            <a:xfrm>
              <a:off x="1122" y="1839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4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auto">
            <a:xfrm>
              <a:off x="938" y="2941"/>
              <a:ext cx="64" cy="70"/>
            </a:xfrm>
            <a:custGeom>
              <a:avLst/>
              <a:gdLst/>
              <a:ahLst/>
              <a:cxnLst>
                <a:cxn ang="0">
                  <a:pos x="46" y="66"/>
                </a:cxn>
                <a:cxn ang="0">
                  <a:pos x="52" y="64"/>
                </a:cxn>
                <a:cxn ang="0">
                  <a:pos x="56" y="60"/>
                </a:cxn>
                <a:cxn ang="0">
                  <a:pos x="60" y="54"/>
                </a:cxn>
                <a:cxn ang="0">
                  <a:pos x="62" y="48"/>
                </a:cxn>
                <a:cxn ang="0">
                  <a:pos x="64" y="42"/>
                </a:cxn>
                <a:cxn ang="0">
                  <a:pos x="64" y="34"/>
                </a:cxn>
                <a:cxn ang="0">
                  <a:pos x="64" y="28"/>
                </a:cxn>
                <a:cxn ang="0">
                  <a:pos x="62" y="22"/>
                </a:cxn>
                <a:cxn ang="0">
                  <a:pos x="58" y="16"/>
                </a:cxn>
                <a:cxn ang="0">
                  <a:pos x="54" y="10"/>
                </a:cxn>
                <a:cxn ang="0">
                  <a:pos x="48" y="6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6" y="10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6" y="54"/>
                </a:cxn>
                <a:cxn ang="0">
                  <a:pos x="10" y="60"/>
                </a:cxn>
                <a:cxn ang="0">
                  <a:pos x="16" y="64"/>
                </a:cxn>
                <a:cxn ang="0">
                  <a:pos x="22" y="66"/>
                </a:cxn>
                <a:cxn ang="0">
                  <a:pos x="28" y="68"/>
                </a:cxn>
                <a:cxn ang="0">
                  <a:pos x="34" y="70"/>
                </a:cxn>
                <a:cxn ang="0">
                  <a:pos x="40" y="68"/>
                </a:cxn>
                <a:cxn ang="0">
                  <a:pos x="46" y="66"/>
                </a:cxn>
              </a:cxnLst>
              <a:rect l="0" t="0" r="r" b="b"/>
              <a:pathLst>
                <a:path w="64" h="70">
                  <a:moveTo>
                    <a:pt x="46" y="66"/>
                  </a:moveTo>
                  <a:lnTo>
                    <a:pt x="52" y="64"/>
                  </a:lnTo>
                  <a:lnTo>
                    <a:pt x="56" y="60"/>
                  </a:lnTo>
                  <a:lnTo>
                    <a:pt x="60" y="54"/>
                  </a:lnTo>
                  <a:lnTo>
                    <a:pt x="62" y="48"/>
                  </a:lnTo>
                  <a:lnTo>
                    <a:pt x="64" y="42"/>
                  </a:lnTo>
                  <a:lnTo>
                    <a:pt x="64" y="34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6"/>
                  </a:lnTo>
                  <a:lnTo>
                    <a:pt x="28" y="68"/>
                  </a:lnTo>
                  <a:lnTo>
                    <a:pt x="34" y="70"/>
                  </a:lnTo>
                  <a:lnTo>
                    <a:pt x="40" y="68"/>
                  </a:lnTo>
                  <a:lnTo>
                    <a:pt x="46" y="6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H="1">
              <a:off x="950" y="2903"/>
              <a:ext cx="78" cy="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988" y="2961"/>
              <a:ext cx="78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auto">
            <a:xfrm>
              <a:off x="1026" y="2899"/>
              <a:ext cx="50" cy="64"/>
            </a:xfrm>
            <a:custGeom>
              <a:avLst/>
              <a:gdLst/>
              <a:ahLst/>
              <a:cxnLst>
                <a:cxn ang="0">
                  <a:pos x="38" y="64"/>
                </a:cxn>
                <a:cxn ang="0">
                  <a:pos x="44" y="56"/>
                </a:cxn>
                <a:cxn ang="0">
                  <a:pos x="50" y="46"/>
                </a:cxn>
                <a:cxn ang="0">
                  <a:pos x="50" y="34"/>
                </a:cxn>
                <a:cxn ang="0">
                  <a:pos x="46" y="22"/>
                </a:cxn>
                <a:cxn ang="0">
                  <a:pos x="44" y="16"/>
                </a:cxn>
                <a:cxn ang="0">
                  <a:pos x="38" y="10"/>
                </a:cxn>
                <a:cxn ang="0">
                  <a:pos x="34" y="6"/>
                </a:cxn>
                <a:cxn ang="0">
                  <a:pos x="28" y="4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50" h="64">
                  <a:moveTo>
                    <a:pt x="38" y="64"/>
                  </a:moveTo>
                  <a:lnTo>
                    <a:pt x="44" y="56"/>
                  </a:lnTo>
                  <a:lnTo>
                    <a:pt x="50" y="46"/>
                  </a:lnTo>
                  <a:lnTo>
                    <a:pt x="50" y="34"/>
                  </a:lnTo>
                  <a:lnTo>
                    <a:pt x="46" y="22"/>
                  </a:lnTo>
                  <a:lnTo>
                    <a:pt x="44" y="16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2200" y="2209"/>
              <a:ext cx="66" cy="70"/>
            </a:xfrm>
            <a:custGeom>
              <a:avLst/>
              <a:gdLst/>
              <a:ahLst/>
              <a:cxnLst>
                <a:cxn ang="0">
                  <a:pos x="48" y="68"/>
                </a:cxn>
                <a:cxn ang="0">
                  <a:pos x="52" y="64"/>
                </a:cxn>
                <a:cxn ang="0">
                  <a:pos x="58" y="60"/>
                </a:cxn>
                <a:cxn ang="0">
                  <a:pos x="62" y="54"/>
                </a:cxn>
                <a:cxn ang="0">
                  <a:pos x="64" y="48"/>
                </a:cxn>
                <a:cxn ang="0">
                  <a:pos x="66" y="42"/>
                </a:cxn>
                <a:cxn ang="0">
                  <a:pos x="66" y="36"/>
                </a:cxn>
                <a:cxn ang="0">
                  <a:pos x="64" y="28"/>
                </a:cxn>
                <a:cxn ang="0">
                  <a:pos x="62" y="22"/>
                </a:cxn>
                <a:cxn ang="0">
                  <a:pos x="58" y="16"/>
                </a:cxn>
                <a:cxn ang="0">
                  <a:pos x="54" y="10"/>
                </a:cxn>
                <a:cxn ang="0">
                  <a:pos x="48" y="6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2" y="6"/>
                </a:cxn>
                <a:cxn ang="0">
                  <a:pos x="8" y="12"/>
                </a:cxn>
                <a:cxn ang="0">
                  <a:pos x="4" y="16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8"/>
                </a:cxn>
                <a:cxn ang="0">
                  <a:pos x="28" y="70"/>
                </a:cxn>
                <a:cxn ang="0">
                  <a:pos x="34" y="70"/>
                </a:cxn>
                <a:cxn ang="0">
                  <a:pos x="40" y="70"/>
                </a:cxn>
                <a:cxn ang="0">
                  <a:pos x="48" y="68"/>
                </a:cxn>
              </a:cxnLst>
              <a:rect l="0" t="0" r="r" b="b"/>
              <a:pathLst>
                <a:path w="66" h="70">
                  <a:moveTo>
                    <a:pt x="48" y="68"/>
                  </a:moveTo>
                  <a:lnTo>
                    <a:pt x="52" y="64"/>
                  </a:lnTo>
                  <a:lnTo>
                    <a:pt x="58" y="60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8" y="6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 flipH="1">
              <a:off x="2212" y="2171"/>
              <a:ext cx="78" cy="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H="1">
              <a:off x="2250" y="2231"/>
              <a:ext cx="78" cy="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2290" y="2169"/>
              <a:ext cx="48" cy="62"/>
            </a:xfrm>
            <a:custGeom>
              <a:avLst/>
              <a:gdLst/>
              <a:ahLst/>
              <a:cxnLst>
                <a:cxn ang="0">
                  <a:pos x="36" y="62"/>
                </a:cxn>
                <a:cxn ang="0">
                  <a:pos x="44" y="54"/>
                </a:cxn>
                <a:cxn ang="0">
                  <a:pos x="48" y="44"/>
                </a:cxn>
                <a:cxn ang="0">
                  <a:pos x="48" y="32"/>
                </a:cxn>
                <a:cxn ang="0">
                  <a:pos x="46" y="20"/>
                </a:cxn>
                <a:cxn ang="0">
                  <a:pos x="42" y="14"/>
                </a:cxn>
                <a:cxn ang="0">
                  <a:pos x="38" y="10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8" h="62">
                  <a:moveTo>
                    <a:pt x="36" y="62"/>
                  </a:moveTo>
                  <a:lnTo>
                    <a:pt x="44" y="54"/>
                  </a:lnTo>
                  <a:lnTo>
                    <a:pt x="48" y="44"/>
                  </a:lnTo>
                  <a:lnTo>
                    <a:pt x="48" y="32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8" y="10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H="1">
              <a:off x="2170" y="2267"/>
              <a:ext cx="80" cy="13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 flipV="1">
              <a:off x="2068" y="2219"/>
              <a:ext cx="150" cy="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3128" y="1167"/>
              <a:ext cx="970" cy="578"/>
            </a:xfrm>
            <a:custGeom>
              <a:avLst/>
              <a:gdLst/>
              <a:ahLst/>
              <a:cxnLst>
                <a:cxn ang="0">
                  <a:pos x="82" y="510"/>
                </a:cxn>
                <a:cxn ang="0">
                  <a:pos x="48" y="526"/>
                </a:cxn>
                <a:cxn ang="0">
                  <a:pos x="10" y="546"/>
                </a:cxn>
                <a:cxn ang="0">
                  <a:pos x="6" y="550"/>
                </a:cxn>
                <a:cxn ang="0">
                  <a:pos x="2" y="554"/>
                </a:cxn>
                <a:cxn ang="0">
                  <a:pos x="0" y="560"/>
                </a:cxn>
                <a:cxn ang="0">
                  <a:pos x="0" y="566"/>
                </a:cxn>
                <a:cxn ang="0">
                  <a:pos x="2" y="570"/>
                </a:cxn>
                <a:cxn ang="0">
                  <a:pos x="6" y="574"/>
                </a:cxn>
                <a:cxn ang="0">
                  <a:pos x="12" y="576"/>
                </a:cxn>
                <a:cxn ang="0">
                  <a:pos x="22" y="578"/>
                </a:cxn>
                <a:cxn ang="0">
                  <a:pos x="34" y="576"/>
                </a:cxn>
                <a:cxn ang="0">
                  <a:pos x="46" y="574"/>
                </a:cxn>
                <a:cxn ang="0">
                  <a:pos x="74" y="566"/>
                </a:cxn>
                <a:cxn ang="0">
                  <a:pos x="124" y="550"/>
                </a:cxn>
                <a:cxn ang="0">
                  <a:pos x="970" y="54"/>
                </a:cxn>
                <a:cxn ang="0">
                  <a:pos x="956" y="0"/>
                </a:cxn>
                <a:cxn ang="0">
                  <a:pos x="82" y="510"/>
                </a:cxn>
              </a:cxnLst>
              <a:rect l="0" t="0" r="r" b="b"/>
              <a:pathLst>
                <a:path w="970" h="578">
                  <a:moveTo>
                    <a:pt x="82" y="510"/>
                  </a:moveTo>
                  <a:lnTo>
                    <a:pt x="48" y="526"/>
                  </a:lnTo>
                  <a:lnTo>
                    <a:pt x="10" y="546"/>
                  </a:lnTo>
                  <a:lnTo>
                    <a:pt x="6" y="550"/>
                  </a:lnTo>
                  <a:lnTo>
                    <a:pt x="2" y="554"/>
                  </a:lnTo>
                  <a:lnTo>
                    <a:pt x="0" y="560"/>
                  </a:lnTo>
                  <a:lnTo>
                    <a:pt x="0" y="566"/>
                  </a:lnTo>
                  <a:lnTo>
                    <a:pt x="2" y="570"/>
                  </a:lnTo>
                  <a:lnTo>
                    <a:pt x="6" y="574"/>
                  </a:lnTo>
                  <a:lnTo>
                    <a:pt x="12" y="576"/>
                  </a:lnTo>
                  <a:lnTo>
                    <a:pt x="22" y="578"/>
                  </a:lnTo>
                  <a:lnTo>
                    <a:pt x="34" y="576"/>
                  </a:lnTo>
                  <a:lnTo>
                    <a:pt x="46" y="574"/>
                  </a:lnTo>
                  <a:lnTo>
                    <a:pt x="74" y="566"/>
                  </a:lnTo>
                  <a:lnTo>
                    <a:pt x="124" y="550"/>
                  </a:lnTo>
                  <a:lnTo>
                    <a:pt x="970" y="54"/>
                  </a:lnTo>
                  <a:lnTo>
                    <a:pt x="956" y="0"/>
                  </a:lnTo>
                  <a:lnTo>
                    <a:pt x="82" y="51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3600" y="2175"/>
              <a:ext cx="108" cy="52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34"/>
                </a:cxn>
                <a:cxn ang="0">
                  <a:pos x="38" y="52"/>
                </a:cxn>
                <a:cxn ang="0">
                  <a:pos x="108" y="14"/>
                </a:cxn>
                <a:cxn ang="0">
                  <a:pos x="68" y="0"/>
                </a:cxn>
              </a:cxnLst>
              <a:rect l="0" t="0" r="r" b="b"/>
              <a:pathLst>
                <a:path w="108" h="52">
                  <a:moveTo>
                    <a:pt x="68" y="0"/>
                  </a:moveTo>
                  <a:lnTo>
                    <a:pt x="0" y="34"/>
                  </a:lnTo>
                  <a:lnTo>
                    <a:pt x="38" y="52"/>
                  </a:lnTo>
                  <a:lnTo>
                    <a:pt x="108" y="1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3E3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3880" y="1493"/>
              <a:ext cx="970" cy="578"/>
            </a:xfrm>
            <a:custGeom>
              <a:avLst/>
              <a:gdLst/>
              <a:ahLst/>
              <a:cxnLst>
                <a:cxn ang="0">
                  <a:pos x="80" y="510"/>
                </a:cxn>
                <a:cxn ang="0">
                  <a:pos x="48" y="526"/>
                </a:cxn>
                <a:cxn ang="0">
                  <a:pos x="10" y="546"/>
                </a:cxn>
                <a:cxn ang="0">
                  <a:pos x="6" y="550"/>
                </a:cxn>
                <a:cxn ang="0">
                  <a:pos x="2" y="556"/>
                </a:cxn>
                <a:cxn ang="0">
                  <a:pos x="0" y="560"/>
                </a:cxn>
                <a:cxn ang="0">
                  <a:pos x="0" y="566"/>
                </a:cxn>
                <a:cxn ang="0">
                  <a:pos x="2" y="570"/>
                </a:cxn>
                <a:cxn ang="0">
                  <a:pos x="6" y="574"/>
                </a:cxn>
                <a:cxn ang="0">
                  <a:pos x="12" y="576"/>
                </a:cxn>
                <a:cxn ang="0">
                  <a:pos x="22" y="578"/>
                </a:cxn>
                <a:cxn ang="0">
                  <a:pos x="34" y="576"/>
                </a:cxn>
                <a:cxn ang="0">
                  <a:pos x="46" y="574"/>
                </a:cxn>
                <a:cxn ang="0">
                  <a:pos x="74" y="566"/>
                </a:cxn>
                <a:cxn ang="0">
                  <a:pos x="124" y="550"/>
                </a:cxn>
                <a:cxn ang="0">
                  <a:pos x="970" y="56"/>
                </a:cxn>
                <a:cxn ang="0">
                  <a:pos x="956" y="0"/>
                </a:cxn>
                <a:cxn ang="0">
                  <a:pos x="80" y="510"/>
                </a:cxn>
              </a:cxnLst>
              <a:rect l="0" t="0" r="r" b="b"/>
              <a:pathLst>
                <a:path w="970" h="578">
                  <a:moveTo>
                    <a:pt x="80" y="510"/>
                  </a:moveTo>
                  <a:lnTo>
                    <a:pt x="48" y="526"/>
                  </a:lnTo>
                  <a:lnTo>
                    <a:pt x="10" y="546"/>
                  </a:lnTo>
                  <a:lnTo>
                    <a:pt x="6" y="550"/>
                  </a:lnTo>
                  <a:lnTo>
                    <a:pt x="2" y="556"/>
                  </a:lnTo>
                  <a:lnTo>
                    <a:pt x="0" y="560"/>
                  </a:lnTo>
                  <a:lnTo>
                    <a:pt x="0" y="566"/>
                  </a:lnTo>
                  <a:lnTo>
                    <a:pt x="2" y="570"/>
                  </a:lnTo>
                  <a:lnTo>
                    <a:pt x="6" y="574"/>
                  </a:lnTo>
                  <a:lnTo>
                    <a:pt x="12" y="576"/>
                  </a:lnTo>
                  <a:lnTo>
                    <a:pt x="22" y="578"/>
                  </a:lnTo>
                  <a:lnTo>
                    <a:pt x="34" y="576"/>
                  </a:lnTo>
                  <a:lnTo>
                    <a:pt x="46" y="574"/>
                  </a:lnTo>
                  <a:lnTo>
                    <a:pt x="74" y="566"/>
                  </a:lnTo>
                  <a:lnTo>
                    <a:pt x="124" y="550"/>
                  </a:lnTo>
                  <a:lnTo>
                    <a:pt x="970" y="56"/>
                  </a:lnTo>
                  <a:lnTo>
                    <a:pt x="956" y="0"/>
                  </a:lnTo>
                  <a:lnTo>
                    <a:pt x="80" y="51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2890" y="2593"/>
              <a:ext cx="404" cy="118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182" y="8"/>
                </a:cxn>
                <a:cxn ang="0">
                  <a:pos x="114" y="32"/>
                </a:cxn>
                <a:cxn ang="0">
                  <a:pos x="76" y="46"/>
                </a:cxn>
                <a:cxn ang="0">
                  <a:pos x="42" y="58"/>
                </a:cxn>
                <a:cxn ang="0">
                  <a:pos x="18" y="72"/>
                </a:cxn>
                <a:cxn ang="0">
                  <a:pos x="10" y="76"/>
                </a:cxn>
                <a:cxn ang="0">
                  <a:pos x="4" y="82"/>
                </a:cxn>
                <a:cxn ang="0">
                  <a:pos x="2" y="88"/>
                </a:cxn>
                <a:cxn ang="0">
                  <a:pos x="0" y="94"/>
                </a:cxn>
                <a:cxn ang="0">
                  <a:pos x="2" y="98"/>
                </a:cxn>
                <a:cxn ang="0">
                  <a:pos x="6" y="102"/>
                </a:cxn>
                <a:cxn ang="0">
                  <a:pos x="14" y="104"/>
                </a:cxn>
                <a:cxn ang="0">
                  <a:pos x="24" y="106"/>
                </a:cxn>
                <a:cxn ang="0">
                  <a:pos x="56" y="110"/>
                </a:cxn>
                <a:cxn ang="0">
                  <a:pos x="134" y="116"/>
                </a:cxn>
                <a:cxn ang="0">
                  <a:pos x="170" y="118"/>
                </a:cxn>
                <a:cxn ang="0">
                  <a:pos x="206" y="118"/>
                </a:cxn>
                <a:cxn ang="0">
                  <a:pos x="240" y="116"/>
                </a:cxn>
                <a:cxn ang="0">
                  <a:pos x="276" y="110"/>
                </a:cxn>
                <a:cxn ang="0">
                  <a:pos x="312" y="104"/>
                </a:cxn>
                <a:cxn ang="0">
                  <a:pos x="348" y="96"/>
                </a:cxn>
                <a:cxn ang="0">
                  <a:pos x="376" y="86"/>
                </a:cxn>
                <a:cxn ang="0">
                  <a:pos x="394" y="78"/>
                </a:cxn>
                <a:cxn ang="0">
                  <a:pos x="400" y="74"/>
                </a:cxn>
                <a:cxn ang="0">
                  <a:pos x="404" y="70"/>
                </a:cxn>
                <a:cxn ang="0">
                  <a:pos x="404" y="64"/>
                </a:cxn>
                <a:cxn ang="0">
                  <a:pos x="404" y="60"/>
                </a:cxn>
                <a:cxn ang="0">
                  <a:pos x="402" y="56"/>
                </a:cxn>
                <a:cxn ang="0">
                  <a:pos x="398" y="52"/>
                </a:cxn>
                <a:cxn ang="0">
                  <a:pos x="386" y="44"/>
                </a:cxn>
                <a:cxn ang="0">
                  <a:pos x="368" y="36"/>
                </a:cxn>
                <a:cxn ang="0">
                  <a:pos x="348" y="30"/>
                </a:cxn>
                <a:cxn ang="0">
                  <a:pos x="304" y="18"/>
                </a:cxn>
                <a:cxn ang="0">
                  <a:pos x="260" y="8"/>
                </a:cxn>
                <a:cxn ang="0">
                  <a:pos x="214" y="0"/>
                </a:cxn>
              </a:cxnLst>
              <a:rect l="0" t="0" r="r" b="b"/>
              <a:pathLst>
                <a:path w="404" h="118">
                  <a:moveTo>
                    <a:pt x="214" y="0"/>
                  </a:moveTo>
                  <a:lnTo>
                    <a:pt x="182" y="8"/>
                  </a:lnTo>
                  <a:lnTo>
                    <a:pt x="114" y="32"/>
                  </a:lnTo>
                  <a:lnTo>
                    <a:pt x="76" y="46"/>
                  </a:lnTo>
                  <a:lnTo>
                    <a:pt x="42" y="58"/>
                  </a:lnTo>
                  <a:lnTo>
                    <a:pt x="18" y="72"/>
                  </a:lnTo>
                  <a:lnTo>
                    <a:pt x="10" y="76"/>
                  </a:lnTo>
                  <a:lnTo>
                    <a:pt x="4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2" y="98"/>
                  </a:lnTo>
                  <a:lnTo>
                    <a:pt x="6" y="102"/>
                  </a:lnTo>
                  <a:lnTo>
                    <a:pt x="14" y="104"/>
                  </a:lnTo>
                  <a:lnTo>
                    <a:pt x="24" y="106"/>
                  </a:lnTo>
                  <a:lnTo>
                    <a:pt x="56" y="110"/>
                  </a:lnTo>
                  <a:lnTo>
                    <a:pt x="134" y="116"/>
                  </a:lnTo>
                  <a:lnTo>
                    <a:pt x="170" y="118"/>
                  </a:lnTo>
                  <a:lnTo>
                    <a:pt x="206" y="118"/>
                  </a:lnTo>
                  <a:lnTo>
                    <a:pt x="240" y="116"/>
                  </a:lnTo>
                  <a:lnTo>
                    <a:pt x="276" y="110"/>
                  </a:lnTo>
                  <a:lnTo>
                    <a:pt x="312" y="104"/>
                  </a:lnTo>
                  <a:lnTo>
                    <a:pt x="348" y="96"/>
                  </a:lnTo>
                  <a:lnTo>
                    <a:pt x="376" y="86"/>
                  </a:lnTo>
                  <a:lnTo>
                    <a:pt x="394" y="78"/>
                  </a:lnTo>
                  <a:lnTo>
                    <a:pt x="400" y="74"/>
                  </a:lnTo>
                  <a:lnTo>
                    <a:pt x="404" y="70"/>
                  </a:lnTo>
                  <a:lnTo>
                    <a:pt x="404" y="64"/>
                  </a:lnTo>
                  <a:lnTo>
                    <a:pt x="404" y="60"/>
                  </a:lnTo>
                  <a:lnTo>
                    <a:pt x="402" y="56"/>
                  </a:lnTo>
                  <a:lnTo>
                    <a:pt x="398" y="52"/>
                  </a:lnTo>
                  <a:lnTo>
                    <a:pt x="386" y="44"/>
                  </a:lnTo>
                  <a:lnTo>
                    <a:pt x="368" y="36"/>
                  </a:lnTo>
                  <a:lnTo>
                    <a:pt x="348" y="30"/>
                  </a:lnTo>
                  <a:lnTo>
                    <a:pt x="304" y="18"/>
                  </a:lnTo>
                  <a:lnTo>
                    <a:pt x="260" y="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2802" y="2487"/>
              <a:ext cx="302" cy="98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84" y="24"/>
                </a:cxn>
                <a:cxn ang="0">
                  <a:pos x="32" y="44"/>
                </a:cxn>
                <a:cxn ang="0">
                  <a:pos x="14" y="52"/>
                </a:cxn>
                <a:cxn ang="0">
                  <a:pos x="8" y="56"/>
                </a:cxn>
                <a:cxn ang="0">
                  <a:pos x="4" y="60"/>
                </a:cxn>
                <a:cxn ang="0">
                  <a:pos x="0" y="70"/>
                </a:cxn>
                <a:cxn ang="0">
                  <a:pos x="0" y="74"/>
                </a:cxn>
                <a:cxn ang="0">
                  <a:pos x="2" y="76"/>
                </a:cxn>
                <a:cxn ang="0">
                  <a:pos x="6" y="78"/>
                </a:cxn>
                <a:cxn ang="0">
                  <a:pos x="12" y="80"/>
                </a:cxn>
                <a:cxn ang="0">
                  <a:pos x="34" y="84"/>
                </a:cxn>
                <a:cxn ang="0">
                  <a:pos x="90" y="90"/>
                </a:cxn>
                <a:cxn ang="0">
                  <a:pos x="132" y="94"/>
                </a:cxn>
                <a:cxn ang="0">
                  <a:pos x="176" y="98"/>
                </a:cxn>
                <a:cxn ang="0">
                  <a:pos x="220" y="98"/>
                </a:cxn>
                <a:cxn ang="0">
                  <a:pos x="258" y="96"/>
                </a:cxn>
                <a:cxn ang="0">
                  <a:pos x="274" y="94"/>
                </a:cxn>
                <a:cxn ang="0">
                  <a:pos x="286" y="90"/>
                </a:cxn>
                <a:cxn ang="0">
                  <a:pos x="296" y="84"/>
                </a:cxn>
                <a:cxn ang="0">
                  <a:pos x="300" y="76"/>
                </a:cxn>
                <a:cxn ang="0">
                  <a:pos x="302" y="66"/>
                </a:cxn>
                <a:cxn ang="0">
                  <a:pos x="300" y="58"/>
                </a:cxn>
                <a:cxn ang="0">
                  <a:pos x="294" y="50"/>
                </a:cxn>
                <a:cxn ang="0">
                  <a:pos x="286" y="42"/>
                </a:cxn>
                <a:cxn ang="0">
                  <a:pos x="276" y="34"/>
                </a:cxn>
                <a:cxn ang="0">
                  <a:pos x="264" y="28"/>
                </a:cxn>
                <a:cxn ang="0">
                  <a:pos x="236" y="18"/>
                </a:cxn>
                <a:cxn ang="0">
                  <a:pos x="208" y="10"/>
                </a:cxn>
                <a:cxn ang="0">
                  <a:pos x="182" y="4"/>
                </a:cxn>
                <a:cxn ang="0">
                  <a:pos x="156" y="0"/>
                </a:cxn>
              </a:cxnLst>
              <a:rect l="0" t="0" r="r" b="b"/>
              <a:pathLst>
                <a:path w="302" h="98">
                  <a:moveTo>
                    <a:pt x="156" y="0"/>
                  </a:moveTo>
                  <a:lnTo>
                    <a:pt x="84" y="24"/>
                  </a:lnTo>
                  <a:lnTo>
                    <a:pt x="32" y="44"/>
                  </a:lnTo>
                  <a:lnTo>
                    <a:pt x="14" y="52"/>
                  </a:lnTo>
                  <a:lnTo>
                    <a:pt x="8" y="56"/>
                  </a:lnTo>
                  <a:lnTo>
                    <a:pt x="4" y="6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78"/>
                  </a:lnTo>
                  <a:lnTo>
                    <a:pt x="12" y="80"/>
                  </a:lnTo>
                  <a:lnTo>
                    <a:pt x="34" y="84"/>
                  </a:lnTo>
                  <a:lnTo>
                    <a:pt x="90" y="90"/>
                  </a:lnTo>
                  <a:lnTo>
                    <a:pt x="132" y="94"/>
                  </a:lnTo>
                  <a:lnTo>
                    <a:pt x="176" y="98"/>
                  </a:lnTo>
                  <a:lnTo>
                    <a:pt x="220" y="98"/>
                  </a:lnTo>
                  <a:lnTo>
                    <a:pt x="258" y="96"/>
                  </a:lnTo>
                  <a:lnTo>
                    <a:pt x="274" y="94"/>
                  </a:lnTo>
                  <a:lnTo>
                    <a:pt x="286" y="90"/>
                  </a:lnTo>
                  <a:lnTo>
                    <a:pt x="296" y="84"/>
                  </a:lnTo>
                  <a:lnTo>
                    <a:pt x="300" y="76"/>
                  </a:lnTo>
                  <a:lnTo>
                    <a:pt x="302" y="66"/>
                  </a:lnTo>
                  <a:lnTo>
                    <a:pt x="300" y="58"/>
                  </a:lnTo>
                  <a:lnTo>
                    <a:pt x="294" y="50"/>
                  </a:lnTo>
                  <a:lnTo>
                    <a:pt x="286" y="42"/>
                  </a:lnTo>
                  <a:lnTo>
                    <a:pt x="276" y="34"/>
                  </a:lnTo>
                  <a:lnTo>
                    <a:pt x="264" y="28"/>
                  </a:lnTo>
                  <a:lnTo>
                    <a:pt x="236" y="18"/>
                  </a:lnTo>
                  <a:lnTo>
                    <a:pt x="208" y="10"/>
                  </a:lnTo>
                  <a:lnTo>
                    <a:pt x="182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>
              <a:off x="2508" y="2365"/>
              <a:ext cx="446" cy="134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00" y="10"/>
                </a:cxn>
                <a:cxn ang="0">
                  <a:pos x="124" y="36"/>
                </a:cxn>
                <a:cxn ang="0">
                  <a:pos x="84" y="50"/>
                </a:cxn>
                <a:cxn ang="0">
                  <a:pos x="46" y="66"/>
                </a:cxn>
                <a:cxn ang="0">
                  <a:pos x="18" y="80"/>
                </a:cxn>
                <a:cxn ang="0">
                  <a:pos x="10" y="86"/>
                </a:cxn>
                <a:cxn ang="0">
                  <a:pos x="4" y="90"/>
                </a:cxn>
                <a:cxn ang="0">
                  <a:pos x="0" y="98"/>
                </a:cxn>
                <a:cxn ang="0">
                  <a:pos x="0" y="106"/>
                </a:cxn>
                <a:cxn ang="0">
                  <a:pos x="2" y="112"/>
                </a:cxn>
                <a:cxn ang="0">
                  <a:pos x="6" y="116"/>
                </a:cxn>
                <a:cxn ang="0">
                  <a:pos x="14" y="120"/>
                </a:cxn>
                <a:cxn ang="0">
                  <a:pos x="26" y="124"/>
                </a:cxn>
                <a:cxn ang="0">
                  <a:pos x="60" y="126"/>
                </a:cxn>
                <a:cxn ang="0">
                  <a:pos x="156" y="132"/>
                </a:cxn>
                <a:cxn ang="0">
                  <a:pos x="206" y="134"/>
                </a:cxn>
                <a:cxn ang="0">
                  <a:pos x="256" y="132"/>
                </a:cxn>
                <a:cxn ang="0">
                  <a:pos x="306" y="132"/>
                </a:cxn>
                <a:cxn ang="0">
                  <a:pos x="352" y="128"/>
                </a:cxn>
                <a:cxn ang="0">
                  <a:pos x="394" y="122"/>
                </a:cxn>
                <a:cxn ang="0">
                  <a:pos x="430" y="112"/>
                </a:cxn>
                <a:cxn ang="0">
                  <a:pos x="442" y="106"/>
                </a:cxn>
                <a:cxn ang="0">
                  <a:pos x="446" y="104"/>
                </a:cxn>
                <a:cxn ang="0">
                  <a:pos x="446" y="100"/>
                </a:cxn>
                <a:cxn ang="0">
                  <a:pos x="446" y="96"/>
                </a:cxn>
                <a:cxn ang="0">
                  <a:pos x="444" y="92"/>
                </a:cxn>
                <a:cxn ang="0">
                  <a:pos x="436" y="84"/>
                </a:cxn>
                <a:cxn ang="0">
                  <a:pos x="422" y="74"/>
                </a:cxn>
                <a:cxn ang="0">
                  <a:pos x="406" y="66"/>
                </a:cxn>
                <a:cxn ang="0">
                  <a:pos x="364" y="46"/>
                </a:cxn>
                <a:cxn ang="0">
                  <a:pos x="318" y="28"/>
                </a:cxn>
                <a:cxn ang="0">
                  <a:pos x="276" y="14"/>
                </a:cxn>
                <a:cxn ang="0">
                  <a:pos x="234" y="0"/>
                </a:cxn>
              </a:cxnLst>
              <a:rect l="0" t="0" r="r" b="b"/>
              <a:pathLst>
                <a:path w="446" h="134">
                  <a:moveTo>
                    <a:pt x="234" y="0"/>
                  </a:moveTo>
                  <a:lnTo>
                    <a:pt x="200" y="10"/>
                  </a:lnTo>
                  <a:lnTo>
                    <a:pt x="124" y="36"/>
                  </a:lnTo>
                  <a:lnTo>
                    <a:pt x="84" y="50"/>
                  </a:lnTo>
                  <a:lnTo>
                    <a:pt x="46" y="66"/>
                  </a:lnTo>
                  <a:lnTo>
                    <a:pt x="18" y="80"/>
                  </a:lnTo>
                  <a:lnTo>
                    <a:pt x="10" y="86"/>
                  </a:lnTo>
                  <a:lnTo>
                    <a:pt x="4" y="90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2" y="112"/>
                  </a:lnTo>
                  <a:lnTo>
                    <a:pt x="6" y="116"/>
                  </a:lnTo>
                  <a:lnTo>
                    <a:pt x="14" y="120"/>
                  </a:lnTo>
                  <a:lnTo>
                    <a:pt x="26" y="124"/>
                  </a:lnTo>
                  <a:lnTo>
                    <a:pt x="60" y="126"/>
                  </a:lnTo>
                  <a:lnTo>
                    <a:pt x="156" y="132"/>
                  </a:lnTo>
                  <a:lnTo>
                    <a:pt x="206" y="134"/>
                  </a:lnTo>
                  <a:lnTo>
                    <a:pt x="256" y="132"/>
                  </a:lnTo>
                  <a:lnTo>
                    <a:pt x="306" y="132"/>
                  </a:lnTo>
                  <a:lnTo>
                    <a:pt x="352" y="128"/>
                  </a:lnTo>
                  <a:lnTo>
                    <a:pt x="394" y="122"/>
                  </a:lnTo>
                  <a:lnTo>
                    <a:pt x="430" y="112"/>
                  </a:lnTo>
                  <a:lnTo>
                    <a:pt x="442" y="106"/>
                  </a:lnTo>
                  <a:lnTo>
                    <a:pt x="446" y="104"/>
                  </a:lnTo>
                  <a:lnTo>
                    <a:pt x="446" y="100"/>
                  </a:lnTo>
                  <a:lnTo>
                    <a:pt x="446" y="96"/>
                  </a:lnTo>
                  <a:lnTo>
                    <a:pt x="444" y="92"/>
                  </a:lnTo>
                  <a:lnTo>
                    <a:pt x="436" y="84"/>
                  </a:lnTo>
                  <a:lnTo>
                    <a:pt x="422" y="74"/>
                  </a:lnTo>
                  <a:lnTo>
                    <a:pt x="406" y="66"/>
                  </a:lnTo>
                  <a:lnTo>
                    <a:pt x="364" y="46"/>
                  </a:lnTo>
                  <a:lnTo>
                    <a:pt x="318" y="28"/>
                  </a:lnTo>
                  <a:lnTo>
                    <a:pt x="276" y="14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80C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auto">
            <a:xfrm>
              <a:off x="2826" y="1783"/>
              <a:ext cx="184" cy="128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88" y="52"/>
                </a:cxn>
                <a:cxn ang="0">
                  <a:pos x="30" y="90"/>
                </a:cxn>
                <a:cxn ang="0">
                  <a:pos x="10" y="104"/>
                </a:cxn>
                <a:cxn ang="0">
                  <a:pos x="2" y="110"/>
                </a:cxn>
                <a:cxn ang="0">
                  <a:pos x="0" y="112"/>
                </a:cxn>
                <a:cxn ang="0">
                  <a:pos x="0" y="110"/>
                </a:cxn>
                <a:cxn ang="0">
                  <a:pos x="2" y="110"/>
                </a:cxn>
                <a:cxn ang="0">
                  <a:pos x="4" y="112"/>
                </a:cxn>
                <a:cxn ang="0">
                  <a:pos x="10" y="114"/>
                </a:cxn>
                <a:cxn ang="0">
                  <a:pos x="20" y="120"/>
                </a:cxn>
                <a:cxn ang="0">
                  <a:pos x="28" y="126"/>
                </a:cxn>
                <a:cxn ang="0">
                  <a:pos x="36" y="128"/>
                </a:cxn>
                <a:cxn ang="0">
                  <a:pos x="46" y="128"/>
                </a:cxn>
                <a:cxn ang="0">
                  <a:pos x="58" y="128"/>
                </a:cxn>
                <a:cxn ang="0">
                  <a:pos x="80" y="120"/>
                </a:cxn>
                <a:cxn ang="0">
                  <a:pos x="104" y="110"/>
                </a:cxn>
                <a:cxn ang="0">
                  <a:pos x="128" y="98"/>
                </a:cxn>
                <a:cxn ang="0">
                  <a:pos x="148" y="84"/>
                </a:cxn>
                <a:cxn ang="0">
                  <a:pos x="176" y="64"/>
                </a:cxn>
                <a:cxn ang="0">
                  <a:pos x="178" y="62"/>
                </a:cxn>
                <a:cxn ang="0">
                  <a:pos x="180" y="58"/>
                </a:cxn>
                <a:cxn ang="0">
                  <a:pos x="184" y="48"/>
                </a:cxn>
                <a:cxn ang="0">
                  <a:pos x="182" y="36"/>
                </a:cxn>
                <a:cxn ang="0">
                  <a:pos x="180" y="26"/>
                </a:cxn>
                <a:cxn ang="0">
                  <a:pos x="174" y="8"/>
                </a:cxn>
                <a:cxn ang="0">
                  <a:pos x="170" y="0"/>
                </a:cxn>
              </a:cxnLst>
              <a:rect l="0" t="0" r="r" b="b"/>
              <a:pathLst>
                <a:path w="184" h="128">
                  <a:moveTo>
                    <a:pt x="170" y="0"/>
                  </a:moveTo>
                  <a:lnTo>
                    <a:pt x="88" y="52"/>
                  </a:lnTo>
                  <a:lnTo>
                    <a:pt x="30" y="90"/>
                  </a:lnTo>
                  <a:lnTo>
                    <a:pt x="10" y="104"/>
                  </a:lnTo>
                  <a:lnTo>
                    <a:pt x="2" y="110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4" y="112"/>
                  </a:lnTo>
                  <a:lnTo>
                    <a:pt x="10" y="114"/>
                  </a:lnTo>
                  <a:lnTo>
                    <a:pt x="20" y="12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6" y="128"/>
                  </a:lnTo>
                  <a:lnTo>
                    <a:pt x="58" y="128"/>
                  </a:lnTo>
                  <a:lnTo>
                    <a:pt x="80" y="120"/>
                  </a:lnTo>
                  <a:lnTo>
                    <a:pt x="104" y="110"/>
                  </a:lnTo>
                  <a:lnTo>
                    <a:pt x="128" y="98"/>
                  </a:lnTo>
                  <a:lnTo>
                    <a:pt x="148" y="84"/>
                  </a:lnTo>
                  <a:lnTo>
                    <a:pt x="176" y="64"/>
                  </a:lnTo>
                  <a:lnTo>
                    <a:pt x="178" y="62"/>
                  </a:lnTo>
                  <a:lnTo>
                    <a:pt x="180" y="58"/>
                  </a:lnTo>
                  <a:lnTo>
                    <a:pt x="184" y="48"/>
                  </a:lnTo>
                  <a:lnTo>
                    <a:pt x="182" y="36"/>
                  </a:lnTo>
                  <a:lnTo>
                    <a:pt x="180" y="26"/>
                  </a:lnTo>
                  <a:lnTo>
                    <a:pt x="174" y="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43"/>
            <p:cNvSpPr>
              <a:spLocks noChangeShapeType="1"/>
            </p:cNvSpPr>
            <p:nvPr/>
          </p:nvSpPr>
          <p:spPr bwMode="auto">
            <a:xfrm flipV="1">
              <a:off x="2628" y="2335"/>
              <a:ext cx="742" cy="3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>
              <a:off x="3046" y="2333"/>
              <a:ext cx="332" cy="578"/>
            </a:xfrm>
            <a:custGeom>
              <a:avLst/>
              <a:gdLst/>
              <a:ahLst/>
              <a:cxnLst>
                <a:cxn ang="0">
                  <a:pos x="0" y="578"/>
                </a:cxn>
                <a:cxn ang="0">
                  <a:pos x="272" y="50"/>
                </a:cxn>
                <a:cxn ang="0">
                  <a:pos x="274" y="46"/>
                </a:cxn>
                <a:cxn ang="0">
                  <a:pos x="282" y="34"/>
                </a:cxn>
                <a:cxn ang="0">
                  <a:pos x="290" y="26"/>
                </a:cxn>
                <a:cxn ang="0">
                  <a:pos x="300" y="18"/>
                </a:cxn>
                <a:cxn ang="0">
                  <a:pos x="314" y="8"/>
                </a:cxn>
                <a:cxn ang="0">
                  <a:pos x="332" y="0"/>
                </a:cxn>
              </a:cxnLst>
              <a:rect l="0" t="0" r="r" b="b"/>
              <a:pathLst>
                <a:path w="332" h="578">
                  <a:moveTo>
                    <a:pt x="0" y="578"/>
                  </a:moveTo>
                  <a:lnTo>
                    <a:pt x="272" y="50"/>
                  </a:lnTo>
                  <a:lnTo>
                    <a:pt x="274" y="46"/>
                  </a:lnTo>
                  <a:lnTo>
                    <a:pt x="282" y="34"/>
                  </a:lnTo>
                  <a:lnTo>
                    <a:pt x="290" y="26"/>
                  </a:lnTo>
                  <a:lnTo>
                    <a:pt x="300" y="18"/>
                  </a:lnTo>
                  <a:lnTo>
                    <a:pt x="314" y="8"/>
                  </a:lnTo>
                  <a:lnTo>
                    <a:pt x="332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>
              <a:off x="2884" y="1763"/>
              <a:ext cx="130" cy="10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12" y="4"/>
                </a:cxn>
                <a:cxn ang="0">
                  <a:pos x="120" y="10"/>
                </a:cxn>
                <a:cxn ang="0">
                  <a:pos x="126" y="20"/>
                </a:cxn>
                <a:cxn ang="0">
                  <a:pos x="128" y="26"/>
                </a:cxn>
                <a:cxn ang="0">
                  <a:pos x="130" y="34"/>
                </a:cxn>
                <a:cxn ang="0">
                  <a:pos x="130" y="54"/>
                </a:cxn>
                <a:cxn ang="0">
                  <a:pos x="44" y="106"/>
                </a:cxn>
                <a:cxn ang="0">
                  <a:pos x="0" y="52"/>
                </a:cxn>
              </a:cxnLst>
              <a:rect l="0" t="0" r="r" b="b"/>
              <a:pathLst>
                <a:path w="130" h="106">
                  <a:moveTo>
                    <a:pt x="0" y="52"/>
                  </a:move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0" y="10"/>
                  </a:lnTo>
                  <a:lnTo>
                    <a:pt x="126" y="20"/>
                  </a:lnTo>
                  <a:lnTo>
                    <a:pt x="128" y="26"/>
                  </a:lnTo>
                  <a:lnTo>
                    <a:pt x="130" y="34"/>
                  </a:lnTo>
                  <a:lnTo>
                    <a:pt x="130" y="54"/>
                  </a:lnTo>
                  <a:lnTo>
                    <a:pt x="44" y="10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>
              <a:off x="2888" y="1767"/>
              <a:ext cx="130" cy="10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12" y="4"/>
                </a:cxn>
                <a:cxn ang="0">
                  <a:pos x="120" y="10"/>
                </a:cxn>
                <a:cxn ang="0">
                  <a:pos x="126" y="20"/>
                </a:cxn>
                <a:cxn ang="0">
                  <a:pos x="128" y="26"/>
                </a:cxn>
                <a:cxn ang="0">
                  <a:pos x="130" y="34"/>
                </a:cxn>
                <a:cxn ang="0">
                  <a:pos x="130" y="54"/>
                </a:cxn>
                <a:cxn ang="0">
                  <a:pos x="44" y="106"/>
                </a:cxn>
                <a:cxn ang="0">
                  <a:pos x="0" y="52"/>
                </a:cxn>
              </a:cxnLst>
              <a:rect l="0" t="0" r="r" b="b"/>
              <a:pathLst>
                <a:path w="130" h="106">
                  <a:moveTo>
                    <a:pt x="0" y="52"/>
                  </a:move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0" y="10"/>
                  </a:lnTo>
                  <a:lnTo>
                    <a:pt x="126" y="20"/>
                  </a:lnTo>
                  <a:lnTo>
                    <a:pt x="128" y="26"/>
                  </a:lnTo>
                  <a:lnTo>
                    <a:pt x="130" y="34"/>
                  </a:lnTo>
                  <a:lnTo>
                    <a:pt x="130" y="54"/>
                  </a:lnTo>
                  <a:lnTo>
                    <a:pt x="44" y="106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>
              <a:off x="2890" y="1765"/>
              <a:ext cx="124" cy="98"/>
            </a:xfrm>
            <a:custGeom>
              <a:avLst/>
              <a:gdLst/>
              <a:ahLst/>
              <a:cxnLst>
                <a:cxn ang="0">
                  <a:pos x="36" y="98"/>
                </a:cxn>
                <a:cxn ang="0">
                  <a:pos x="0" y="50"/>
                </a:cxn>
                <a:cxn ang="0">
                  <a:pos x="86" y="0"/>
                </a:cxn>
                <a:cxn ang="0">
                  <a:pos x="92" y="0"/>
                </a:cxn>
                <a:cxn ang="0">
                  <a:pos x="100" y="0"/>
                </a:cxn>
                <a:cxn ang="0">
                  <a:pos x="106" y="4"/>
                </a:cxn>
                <a:cxn ang="0">
                  <a:pos x="114" y="8"/>
                </a:cxn>
                <a:cxn ang="0">
                  <a:pos x="120" y="18"/>
                </a:cxn>
                <a:cxn ang="0">
                  <a:pos x="124" y="30"/>
                </a:cxn>
                <a:cxn ang="0">
                  <a:pos x="124" y="48"/>
                </a:cxn>
                <a:cxn ang="0">
                  <a:pos x="36" y="98"/>
                </a:cxn>
              </a:cxnLst>
              <a:rect l="0" t="0" r="r" b="b"/>
              <a:pathLst>
                <a:path w="124" h="98">
                  <a:moveTo>
                    <a:pt x="36" y="98"/>
                  </a:moveTo>
                  <a:lnTo>
                    <a:pt x="0" y="5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6" y="4"/>
                  </a:lnTo>
                  <a:lnTo>
                    <a:pt x="114" y="8"/>
                  </a:lnTo>
                  <a:lnTo>
                    <a:pt x="120" y="18"/>
                  </a:lnTo>
                  <a:lnTo>
                    <a:pt x="124" y="30"/>
                  </a:lnTo>
                  <a:lnTo>
                    <a:pt x="124" y="48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371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8"/>
            <p:cNvSpPr>
              <a:spLocks/>
            </p:cNvSpPr>
            <p:nvPr/>
          </p:nvSpPr>
          <p:spPr bwMode="auto">
            <a:xfrm>
              <a:off x="2896" y="1767"/>
              <a:ext cx="116" cy="90"/>
            </a:xfrm>
            <a:custGeom>
              <a:avLst/>
              <a:gdLst/>
              <a:ahLst/>
              <a:cxnLst>
                <a:cxn ang="0">
                  <a:pos x="30" y="90"/>
                </a:cxn>
                <a:cxn ang="0">
                  <a:pos x="0" y="48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6" y="0"/>
                </a:cxn>
                <a:cxn ang="0">
                  <a:pos x="102" y="4"/>
                </a:cxn>
                <a:cxn ang="0">
                  <a:pos x="108" y="8"/>
                </a:cxn>
                <a:cxn ang="0">
                  <a:pos x="114" y="16"/>
                </a:cxn>
                <a:cxn ang="0">
                  <a:pos x="116" y="26"/>
                </a:cxn>
                <a:cxn ang="0">
                  <a:pos x="116" y="40"/>
                </a:cxn>
                <a:cxn ang="0">
                  <a:pos x="30" y="90"/>
                </a:cxn>
              </a:cxnLst>
              <a:rect l="0" t="0" r="r" b="b"/>
              <a:pathLst>
                <a:path w="116" h="90">
                  <a:moveTo>
                    <a:pt x="30" y="90"/>
                  </a:moveTo>
                  <a:lnTo>
                    <a:pt x="0" y="48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8" y="8"/>
                  </a:lnTo>
                  <a:lnTo>
                    <a:pt x="114" y="16"/>
                  </a:lnTo>
                  <a:lnTo>
                    <a:pt x="116" y="26"/>
                  </a:lnTo>
                  <a:lnTo>
                    <a:pt x="116" y="40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rgbClr val="5B41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49"/>
            <p:cNvSpPr>
              <a:spLocks/>
            </p:cNvSpPr>
            <p:nvPr/>
          </p:nvSpPr>
          <p:spPr bwMode="auto">
            <a:xfrm>
              <a:off x="2902" y="1767"/>
              <a:ext cx="110" cy="84"/>
            </a:xfrm>
            <a:custGeom>
              <a:avLst/>
              <a:gdLst/>
              <a:ahLst/>
              <a:cxnLst>
                <a:cxn ang="0">
                  <a:pos x="24" y="84"/>
                </a:cxn>
                <a:cxn ang="0">
                  <a:pos x="0" y="48"/>
                </a:cxn>
                <a:cxn ang="0">
                  <a:pos x="82" y="0"/>
                </a:cxn>
                <a:cxn ang="0">
                  <a:pos x="86" y="2"/>
                </a:cxn>
                <a:cxn ang="0">
                  <a:pos x="96" y="6"/>
                </a:cxn>
                <a:cxn ang="0">
                  <a:pos x="102" y="10"/>
                </a:cxn>
                <a:cxn ang="0">
                  <a:pos x="106" y="16"/>
                </a:cxn>
                <a:cxn ang="0">
                  <a:pos x="110" y="24"/>
                </a:cxn>
                <a:cxn ang="0">
                  <a:pos x="110" y="36"/>
                </a:cxn>
                <a:cxn ang="0">
                  <a:pos x="24" y="84"/>
                </a:cxn>
              </a:cxnLst>
              <a:rect l="0" t="0" r="r" b="b"/>
              <a:pathLst>
                <a:path w="110" h="84">
                  <a:moveTo>
                    <a:pt x="24" y="84"/>
                  </a:moveTo>
                  <a:lnTo>
                    <a:pt x="0" y="48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96" y="6"/>
                  </a:lnTo>
                  <a:lnTo>
                    <a:pt x="102" y="10"/>
                  </a:lnTo>
                  <a:lnTo>
                    <a:pt x="106" y="16"/>
                  </a:lnTo>
                  <a:lnTo>
                    <a:pt x="110" y="24"/>
                  </a:lnTo>
                  <a:lnTo>
                    <a:pt x="110" y="36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8069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0"/>
            <p:cNvSpPr>
              <a:spLocks/>
            </p:cNvSpPr>
            <p:nvPr/>
          </p:nvSpPr>
          <p:spPr bwMode="auto">
            <a:xfrm>
              <a:off x="2908" y="1769"/>
              <a:ext cx="102" cy="76"/>
            </a:xfrm>
            <a:custGeom>
              <a:avLst/>
              <a:gdLst/>
              <a:ahLst/>
              <a:cxnLst>
                <a:cxn ang="0">
                  <a:pos x="18" y="76"/>
                </a:cxn>
                <a:cxn ang="0">
                  <a:pos x="0" y="48"/>
                </a:cxn>
                <a:cxn ang="0">
                  <a:pos x="80" y="0"/>
                </a:cxn>
                <a:cxn ang="0">
                  <a:pos x="84" y="2"/>
                </a:cxn>
                <a:cxn ang="0">
                  <a:pos x="92" y="6"/>
                </a:cxn>
                <a:cxn ang="0">
                  <a:pos x="96" y="10"/>
                </a:cxn>
                <a:cxn ang="0">
                  <a:pos x="100" y="14"/>
                </a:cxn>
                <a:cxn ang="0">
                  <a:pos x="102" y="20"/>
                </a:cxn>
                <a:cxn ang="0">
                  <a:pos x="102" y="28"/>
                </a:cxn>
                <a:cxn ang="0">
                  <a:pos x="18" y="76"/>
                </a:cxn>
              </a:cxnLst>
              <a:rect l="0" t="0" r="r" b="b"/>
              <a:pathLst>
                <a:path w="102" h="76">
                  <a:moveTo>
                    <a:pt x="18" y="76"/>
                  </a:moveTo>
                  <a:lnTo>
                    <a:pt x="0" y="48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92" y="6"/>
                  </a:lnTo>
                  <a:lnTo>
                    <a:pt x="96" y="10"/>
                  </a:lnTo>
                  <a:lnTo>
                    <a:pt x="100" y="14"/>
                  </a:lnTo>
                  <a:lnTo>
                    <a:pt x="102" y="20"/>
                  </a:lnTo>
                  <a:lnTo>
                    <a:pt x="102" y="2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A99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1"/>
            <p:cNvSpPr>
              <a:spLocks/>
            </p:cNvSpPr>
            <p:nvPr/>
          </p:nvSpPr>
          <p:spPr bwMode="auto">
            <a:xfrm>
              <a:off x="2914" y="1769"/>
              <a:ext cx="96" cy="68"/>
            </a:xfrm>
            <a:custGeom>
              <a:avLst/>
              <a:gdLst/>
              <a:ahLst/>
              <a:cxnLst>
                <a:cxn ang="0">
                  <a:pos x="12" y="68"/>
                </a:cxn>
                <a:cxn ang="0">
                  <a:pos x="0" y="48"/>
                </a:cxn>
                <a:cxn ang="0">
                  <a:pos x="78" y="0"/>
                </a:cxn>
                <a:cxn ang="0">
                  <a:pos x="88" y="8"/>
                </a:cxn>
                <a:cxn ang="0">
                  <a:pos x="94" y="14"/>
                </a:cxn>
                <a:cxn ang="0">
                  <a:pos x="96" y="18"/>
                </a:cxn>
                <a:cxn ang="0">
                  <a:pos x="96" y="22"/>
                </a:cxn>
                <a:cxn ang="0">
                  <a:pos x="12" y="68"/>
                </a:cxn>
              </a:cxnLst>
              <a:rect l="0" t="0" r="r" b="b"/>
              <a:pathLst>
                <a:path w="96" h="68">
                  <a:moveTo>
                    <a:pt x="12" y="6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88" y="8"/>
                  </a:lnTo>
                  <a:lnTo>
                    <a:pt x="94" y="14"/>
                  </a:lnTo>
                  <a:lnTo>
                    <a:pt x="96" y="18"/>
                  </a:lnTo>
                  <a:lnTo>
                    <a:pt x="96" y="22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D4C8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2"/>
            <p:cNvSpPr>
              <a:spLocks/>
            </p:cNvSpPr>
            <p:nvPr/>
          </p:nvSpPr>
          <p:spPr bwMode="auto">
            <a:xfrm>
              <a:off x="2918" y="1771"/>
              <a:ext cx="92" cy="60"/>
            </a:xfrm>
            <a:custGeom>
              <a:avLst/>
              <a:gdLst/>
              <a:ahLst/>
              <a:cxnLst>
                <a:cxn ang="0">
                  <a:pos x="92" y="16"/>
                </a:cxn>
                <a:cxn ang="0">
                  <a:pos x="8" y="60"/>
                </a:cxn>
                <a:cxn ang="0">
                  <a:pos x="0" y="46"/>
                </a:cxn>
                <a:cxn ang="0">
                  <a:pos x="78" y="0"/>
                </a:cxn>
                <a:cxn ang="0">
                  <a:pos x="92" y="16"/>
                </a:cxn>
              </a:cxnLst>
              <a:rect l="0" t="0" r="r" b="b"/>
              <a:pathLst>
                <a:path w="92" h="60">
                  <a:moveTo>
                    <a:pt x="92" y="16"/>
                  </a:moveTo>
                  <a:lnTo>
                    <a:pt x="8" y="60"/>
                  </a:lnTo>
                  <a:lnTo>
                    <a:pt x="0" y="46"/>
                  </a:lnTo>
                  <a:lnTo>
                    <a:pt x="78" y="0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3"/>
            <p:cNvSpPr>
              <a:spLocks/>
            </p:cNvSpPr>
            <p:nvPr/>
          </p:nvSpPr>
          <p:spPr bwMode="auto">
            <a:xfrm>
              <a:off x="2874" y="1817"/>
              <a:ext cx="64" cy="70"/>
            </a:xfrm>
            <a:custGeom>
              <a:avLst/>
              <a:gdLst/>
              <a:ahLst/>
              <a:cxnLst>
                <a:cxn ang="0">
                  <a:pos x="46" y="68"/>
                </a:cxn>
                <a:cxn ang="0">
                  <a:pos x="52" y="64"/>
                </a:cxn>
                <a:cxn ang="0">
                  <a:pos x="56" y="60"/>
                </a:cxn>
                <a:cxn ang="0">
                  <a:pos x="60" y="54"/>
                </a:cxn>
                <a:cxn ang="0">
                  <a:pos x="64" y="48"/>
                </a:cxn>
                <a:cxn ang="0">
                  <a:pos x="64" y="42"/>
                </a:cxn>
                <a:cxn ang="0">
                  <a:pos x="64" y="36"/>
                </a:cxn>
                <a:cxn ang="0">
                  <a:pos x="64" y="28"/>
                </a:cxn>
                <a:cxn ang="0">
                  <a:pos x="62" y="22"/>
                </a:cxn>
                <a:cxn ang="0">
                  <a:pos x="58" y="16"/>
                </a:cxn>
                <a:cxn ang="0">
                  <a:pos x="54" y="10"/>
                </a:cxn>
                <a:cxn ang="0">
                  <a:pos x="48" y="6"/>
                </a:cxn>
                <a:cxn ang="0">
                  <a:pos x="42" y="2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6" y="54"/>
                </a:cxn>
                <a:cxn ang="0">
                  <a:pos x="10" y="60"/>
                </a:cxn>
                <a:cxn ang="0">
                  <a:pos x="16" y="64"/>
                </a:cxn>
                <a:cxn ang="0">
                  <a:pos x="22" y="68"/>
                </a:cxn>
                <a:cxn ang="0">
                  <a:pos x="28" y="70"/>
                </a:cxn>
                <a:cxn ang="0">
                  <a:pos x="34" y="70"/>
                </a:cxn>
                <a:cxn ang="0">
                  <a:pos x="40" y="70"/>
                </a:cxn>
                <a:cxn ang="0">
                  <a:pos x="46" y="68"/>
                </a:cxn>
              </a:cxnLst>
              <a:rect l="0" t="0" r="r" b="b"/>
              <a:pathLst>
                <a:path w="64" h="70">
                  <a:moveTo>
                    <a:pt x="46" y="68"/>
                  </a:moveTo>
                  <a:lnTo>
                    <a:pt x="52" y="64"/>
                  </a:lnTo>
                  <a:lnTo>
                    <a:pt x="56" y="60"/>
                  </a:lnTo>
                  <a:lnTo>
                    <a:pt x="60" y="54"/>
                  </a:lnTo>
                  <a:lnTo>
                    <a:pt x="64" y="48"/>
                  </a:lnTo>
                  <a:lnTo>
                    <a:pt x="64" y="42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13007C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4"/>
            <p:cNvSpPr>
              <a:spLocks/>
            </p:cNvSpPr>
            <p:nvPr/>
          </p:nvSpPr>
          <p:spPr bwMode="auto">
            <a:xfrm>
              <a:off x="3200" y="1133"/>
              <a:ext cx="900" cy="550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858" y="0"/>
                </a:cxn>
                <a:cxn ang="0">
                  <a:pos x="866" y="0"/>
                </a:cxn>
                <a:cxn ang="0">
                  <a:pos x="874" y="0"/>
                </a:cxn>
                <a:cxn ang="0">
                  <a:pos x="882" y="2"/>
                </a:cxn>
                <a:cxn ang="0">
                  <a:pos x="890" y="8"/>
                </a:cxn>
                <a:cxn ang="0">
                  <a:pos x="896" y="18"/>
                </a:cxn>
                <a:cxn ang="0">
                  <a:pos x="900" y="26"/>
                </a:cxn>
                <a:cxn ang="0">
                  <a:pos x="900" y="34"/>
                </a:cxn>
                <a:cxn ang="0">
                  <a:pos x="900" y="54"/>
                </a:cxn>
                <a:cxn ang="0">
                  <a:pos x="42" y="550"/>
                </a:cxn>
                <a:cxn ang="0">
                  <a:pos x="0" y="496"/>
                </a:cxn>
              </a:cxnLst>
              <a:rect l="0" t="0" r="r" b="b"/>
              <a:pathLst>
                <a:path w="900" h="550">
                  <a:moveTo>
                    <a:pt x="0" y="496"/>
                  </a:moveTo>
                  <a:lnTo>
                    <a:pt x="858" y="0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2"/>
                  </a:lnTo>
                  <a:lnTo>
                    <a:pt x="890" y="8"/>
                  </a:lnTo>
                  <a:lnTo>
                    <a:pt x="896" y="18"/>
                  </a:lnTo>
                  <a:lnTo>
                    <a:pt x="900" y="26"/>
                  </a:lnTo>
                  <a:lnTo>
                    <a:pt x="900" y="34"/>
                  </a:lnTo>
                  <a:lnTo>
                    <a:pt x="900" y="54"/>
                  </a:lnTo>
                  <a:lnTo>
                    <a:pt x="42" y="55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5"/>
            <p:cNvSpPr>
              <a:spLocks/>
            </p:cNvSpPr>
            <p:nvPr/>
          </p:nvSpPr>
          <p:spPr bwMode="auto">
            <a:xfrm>
              <a:off x="3204" y="1137"/>
              <a:ext cx="900" cy="550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858" y="0"/>
                </a:cxn>
                <a:cxn ang="0">
                  <a:pos x="866" y="0"/>
                </a:cxn>
                <a:cxn ang="0">
                  <a:pos x="874" y="0"/>
                </a:cxn>
                <a:cxn ang="0">
                  <a:pos x="882" y="2"/>
                </a:cxn>
                <a:cxn ang="0">
                  <a:pos x="890" y="8"/>
                </a:cxn>
                <a:cxn ang="0">
                  <a:pos x="896" y="18"/>
                </a:cxn>
                <a:cxn ang="0">
                  <a:pos x="900" y="26"/>
                </a:cxn>
                <a:cxn ang="0">
                  <a:pos x="900" y="34"/>
                </a:cxn>
                <a:cxn ang="0">
                  <a:pos x="900" y="54"/>
                </a:cxn>
                <a:cxn ang="0">
                  <a:pos x="42" y="550"/>
                </a:cxn>
                <a:cxn ang="0">
                  <a:pos x="0" y="496"/>
                </a:cxn>
              </a:cxnLst>
              <a:rect l="0" t="0" r="r" b="b"/>
              <a:pathLst>
                <a:path w="900" h="550">
                  <a:moveTo>
                    <a:pt x="0" y="496"/>
                  </a:moveTo>
                  <a:lnTo>
                    <a:pt x="858" y="0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2"/>
                  </a:lnTo>
                  <a:lnTo>
                    <a:pt x="890" y="8"/>
                  </a:lnTo>
                  <a:lnTo>
                    <a:pt x="896" y="18"/>
                  </a:lnTo>
                  <a:lnTo>
                    <a:pt x="900" y="26"/>
                  </a:lnTo>
                  <a:lnTo>
                    <a:pt x="900" y="34"/>
                  </a:lnTo>
                  <a:lnTo>
                    <a:pt x="900" y="54"/>
                  </a:lnTo>
                  <a:lnTo>
                    <a:pt x="42" y="550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6"/>
            <p:cNvSpPr>
              <a:spLocks/>
            </p:cNvSpPr>
            <p:nvPr/>
          </p:nvSpPr>
          <p:spPr bwMode="auto">
            <a:xfrm>
              <a:off x="3206" y="1133"/>
              <a:ext cx="894" cy="544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64" y="0"/>
                </a:cxn>
                <a:cxn ang="0">
                  <a:pos x="870" y="2"/>
                </a:cxn>
                <a:cxn ang="0">
                  <a:pos x="878" y="4"/>
                </a:cxn>
                <a:cxn ang="0">
                  <a:pos x="884" y="10"/>
                </a:cxn>
                <a:cxn ang="0">
                  <a:pos x="890" y="18"/>
                </a:cxn>
                <a:cxn ang="0">
                  <a:pos x="894" y="32"/>
                </a:cxn>
                <a:cxn ang="0">
                  <a:pos x="894" y="48"/>
                </a:cxn>
                <a:cxn ang="0">
                  <a:pos x="36" y="544"/>
                </a:cxn>
                <a:cxn ang="0">
                  <a:pos x="0" y="496"/>
                </a:cxn>
                <a:cxn ang="0">
                  <a:pos x="856" y="0"/>
                </a:cxn>
              </a:cxnLst>
              <a:rect l="0" t="0" r="r" b="b"/>
              <a:pathLst>
                <a:path w="894" h="544">
                  <a:moveTo>
                    <a:pt x="856" y="0"/>
                  </a:moveTo>
                  <a:lnTo>
                    <a:pt x="864" y="0"/>
                  </a:lnTo>
                  <a:lnTo>
                    <a:pt x="870" y="2"/>
                  </a:lnTo>
                  <a:lnTo>
                    <a:pt x="878" y="4"/>
                  </a:lnTo>
                  <a:lnTo>
                    <a:pt x="884" y="10"/>
                  </a:lnTo>
                  <a:lnTo>
                    <a:pt x="890" y="18"/>
                  </a:lnTo>
                  <a:lnTo>
                    <a:pt x="894" y="32"/>
                  </a:lnTo>
                  <a:lnTo>
                    <a:pt x="894" y="48"/>
                  </a:lnTo>
                  <a:lnTo>
                    <a:pt x="36" y="544"/>
                  </a:lnTo>
                  <a:lnTo>
                    <a:pt x="0" y="496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FD2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7"/>
            <p:cNvSpPr>
              <a:spLocks/>
            </p:cNvSpPr>
            <p:nvPr/>
          </p:nvSpPr>
          <p:spPr bwMode="auto">
            <a:xfrm>
              <a:off x="3212" y="1135"/>
              <a:ext cx="888" cy="536"/>
            </a:xfrm>
            <a:custGeom>
              <a:avLst/>
              <a:gdLst/>
              <a:ahLst/>
              <a:cxnLst>
                <a:cxn ang="0">
                  <a:pos x="854" y="0"/>
                </a:cxn>
                <a:cxn ang="0">
                  <a:pos x="860" y="0"/>
                </a:cxn>
                <a:cxn ang="0">
                  <a:pos x="866" y="2"/>
                </a:cxn>
                <a:cxn ang="0">
                  <a:pos x="872" y="4"/>
                </a:cxn>
                <a:cxn ang="0">
                  <a:pos x="880" y="10"/>
                </a:cxn>
                <a:cxn ang="0">
                  <a:pos x="884" y="16"/>
                </a:cxn>
                <a:cxn ang="0">
                  <a:pos x="888" y="26"/>
                </a:cxn>
                <a:cxn ang="0">
                  <a:pos x="888" y="42"/>
                </a:cxn>
                <a:cxn ang="0">
                  <a:pos x="32" y="536"/>
                </a:cxn>
                <a:cxn ang="0">
                  <a:pos x="0" y="494"/>
                </a:cxn>
                <a:cxn ang="0">
                  <a:pos x="854" y="0"/>
                </a:cxn>
              </a:cxnLst>
              <a:rect l="0" t="0" r="r" b="b"/>
              <a:pathLst>
                <a:path w="888" h="536">
                  <a:moveTo>
                    <a:pt x="854" y="0"/>
                  </a:moveTo>
                  <a:lnTo>
                    <a:pt x="860" y="0"/>
                  </a:lnTo>
                  <a:lnTo>
                    <a:pt x="866" y="2"/>
                  </a:lnTo>
                  <a:lnTo>
                    <a:pt x="872" y="4"/>
                  </a:lnTo>
                  <a:lnTo>
                    <a:pt x="880" y="10"/>
                  </a:lnTo>
                  <a:lnTo>
                    <a:pt x="884" y="16"/>
                  </a:lnTo>
                  <a:lnTo>
                    <a:pt x="888" y="26"/>
                  </a:lnTo>
                  <a:lnTo>
                    <a:pt x="888" y="42"/>
                  </a:lnTo>
                  <a:lnTo>
                    <a:pt x="32" y="536"/>
                  </a:lnTo>
                  <a:lnTo>
                    <a:pt x="0" y="49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FC5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8"/>
            <p:cNvSpPr>
              <a:spLocks/>
            </p:cNvSpPr>
            <p:nvPr/>
          </p:nvSpPr>
          <p:spPr bwMode="auto">
            <a:xfrm>
              <a:off x="3218" y="1135"/>
              <a:ext cx="880" cy="528"/>
            </a:xfrm>
            <a:custGeom>
              <a:avLst/>
              <a:gdLst/>
              <a:ahLst/>
              <a:cxnLst>
                <a:cxn ang="0">
                  <a:pos x="852" y="0"/>
                </a:cxn>
                <a:cxn ang="0">
                  <a:pos x="858" y="2"/>
                </a:cxn>
                <a:cxn ang="0">
                  <a:pos x="868" y="6"/>
                </a:cxn>
                <a:cxn ang="0">
                  <a:pos x="874" y="10"/>
                </a:cxn>
                <a:cxn ang="0">
                  <a:pos x="878" y="16"/>
                </a:cxn>
                <a:cxn ang="0">
                  <a:pos x="880" y="24"/>
                </a:cxn>
                <a:cxn ang="0">
                  <a:pos x="880" y="36"/>
                </a:cxn>
                <a:cxn ang="0">
                  <a:pos x="26" y="528"/>
                </a:cxn>
                <a:cxn ang="0">
                  <a:pos x="0" y="494"/>
                </a:cxn>
                <a:cxn ang="0">
                  <a:pos x="852" y="0"/>
                </a:cxn>
              </a:cxnLst>
              <a:rect l="0" t="0" r="r" b="b"/>
              <a:pathLst>
                <a:path w="880" h="528">
                  <a:moveTo>
                    <a:pt x="852" y="0"/>
                  </a:moveTo>
                  <a:lnTo>
                    <a:pt x="858" y="2"/>
                  </a:lnTo>
                  <a:lnTo>
                    <a:pt x="868" y="6"/>
                  </a:lnTo>
                  <a:lnTo>
                    <a:pt x="874" y="10"/>
                  </a:lnTo>
                  <a:lnTo>
                    <a:pt x="878" y="16"/>
                  </a:lnTo>
                  <a:lnTo>
                    <a:pt x="880" y="24"/>
                  </a:lnTo>
                  <a:lnTo>
                    <a:pt x="880" y="36"/>
                  </a:lnTo>
                  <a:lnTo>
                    <a:pt x="26" y="528"/>
                  </a:lnTo>
                  <a:lnTo>
                    <a:pt x="0" y="49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B80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59"/>
            <p:cNvSpPr>
              <a:spLocks/>
            </p:cNvSpPr>
            <p:nvPr/>
          </p:nvSpPr>
          <p:spPr bwMode="auto">
            <a:xfrm>
              <a:off x="3226" y="1137"/>
              <a:ext cx="872" cy="520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852" y="0"/>
                </a:cxn>
                <a:cxn ang="0">
                  <a:pos x="862" y="6"/>
                </a:cxn>
                <a:cxn ang="0">
                  <a:pos x="866" y="10"/>
                </a:cxn>
                <a:cxn ang="0">
                  <a:pos x="870" y="14"/>
                </a:cxn>
                <a:cxn ang="0">
                  <a:pos x="872" y="20"/>
                </a:cxn>
                <a:cxn ang="0">
                  <a:pos x="872" y="28"/>
                </a:cxn>
                <a:cxn ang="0">
                  <a:pos x="18" y="520"/>
                </a:cxn>
                <a:cxn ang="0">
                  <a:pos x="0" y="492"/>
                </a:cxn>
                <a:cxn ang="0">
                  <a:pos x="850" y="0"/>
                </a:cxn>
              </a:cxnLst>
              <a:rect l="0" t="0" r="r" b="b"/>
              <a:pathLst>
                <a:path w="872" h="520">
                  <a:moveTo>
                    <a:pt x="850" y="0"/>
                  </a:moveTo>
                  <a:lnTo>
                    <a:pt x="852" y="0"/>
                  </a:lnTo>
                  <a:lnTo>
                    <a:pt x="862" y="6"/>
                  </a:lnTo>
                  <a:lnTo>
                    <a:pt x="866" y="10"/>
                  </a:lnTo>
                  <a:lnTo>
                    <a:pt x="870" y="14"/>
                  </a:lnTo>
                  <a:lnTo>
                    <a:pt x="872" y="20"/>
                  </a:lnTo>
                  <a:lnTo>
                    <a:pt x="872" y="28"/>
                  </a:lnTo>
                  <a:lnTo>
                    <a:pt x="18" y="520"/>
                  </a:lnTo>
                  <a:lnTo>
                    <a:pt x="0" y="49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CAB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60"/>
            <p:cNvSpPr>
              <a:spLocks/>
            </p:cNvSpPr>
            <p:nvPr/>
          </p:nvSpPr>
          <p:spPr bwMode="auto">
            <a:xfrm>
              <a:off x="3232" y="1137"/>
              <a:ext cx="866" cy="514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56" y="8"/>
                </a:cxn>
                <a:cxn ang="0">
                  <a:pos x="864" y="14"/>
                </a:cxn>
                <a:cxn ang="0">
                  <a:pos x="864" y="18"/>
                </a:cxn>
                <a:cxn ang="0">
                  <a:pos x="866" y="22"/>
                </a:cxn>
                <a:cxn ang="0">
                  <a:pos x="12" y="514"/>
                </a:cxn>
                <a:cxn ang="0">
                  <a:pos x="0" y="492"/>
                </a:cxn>
                <a:cxn ang="0">
                  <a:pos x="848" y="0"/>
                </a:cxn>
              </a:cxnLst>
              <a:rect l="0" t="0" r="r" b="b"/>
              <a:pathLst>
                <a:path w="866" h="514">
                  <a:moveTo>
                    <a:pt x="848" y="0"/>
                  </a:moveTo>
                  <a:lnTo>
                    <a:pt x="856" y="8"/>
                  </a:lnTo>
                  <a:lnTo>
                    <a:pt x="864" y="14"/>
                  </a:lnTo>
                  <a:lnTo>
                    <a:pt x="864" y="18"/>
                  </a:lnTo>
                  <a:lnTo>
                    <a:pt x="866" y="22"/>
                  </a:lnTo>
                  <a:lnTo>
                    <a:pt x="12" y="514"/>
                  </a:lnTo>
                  <a:lnTo>
                    <a:pt x="0" y="492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DD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61"/>
            <p:cNvSpPr>
              <a:spLocks/>
            </p:cNvSpPr>
            <p:nvPr/>
          </p:nvSpPr>
          <p:spPr bwMode="auto">
            <a:xfrm>
              <a:off x="3238" y="1139"/>
              <a:ext cx="858" cy="504"/>
            </a:xfrm>
            <a:custGeom>
              <a:avLst/>
              <a:gdLst/>
              <a:ahLst/>
              <a:cxnLst>
                <a:cxn ang="0">
                  <a:pos x="858" y="14"/>
                </a:cxn>
                <a:cxn ang="0">
                  <a:pos x="8" y="504"/>
                </a:cxn>
                <a:cxn ang="0">
                  <a:pos x="0" y="490"/>
                </a:cxn>
                <a:cxn ang="0">
                  <a:pos x="846" y="0"/>
                </a:cxn>
                <a:cxn ang="0">
                  <a:pos x="858" y="14"/>
                </a:cxn>
              </a:cxnLst>
              <a:rect l="0" t="0" r="r" b="b"/>
              <a:pathLst>
                <a:path w="858" h="504">
                  <a:moveTo>
                    <a:pt x="858" y="14"/>
                  </a:moveTo>
                  <a:lnTo>
                    <a:pt x="8" y="504"/>
                  </a:lnTo>
                  <a:lnTo>
                    <a:pt x="0" y="490"/>
                  </a:lnTo>
                  <a:lnTo>
                    <a:pt x="846" y="0"/>
                  </a:lnTo>
                  <a:lnTo>
                    <a:pt x="85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3192" y="1625"/>
              <a:ext cx="66" cy="70"/>
            </a:xfrm>
            <a:custGeom>
              <a:avLst/>
              <a:gdLst/>
              <a:ahLst/>
              <a:cxnLst>
                <a:cxn ang="0">
                  <a:pos x="46" y="68"/>
                </a:cxn>
                <a:cxn ang="0">
                  <a:pos x="52" y="64"/>
                </a:cxn>
                <a:cxn ang="0">
                  <a:pos x="58" y="60"/>
                </a:cxn>
                <a:cxn ang="0">
                  <a:pos x="60" y="54"/>
                </a:cxn>
                <a:cxn ang="0">
                  <a:pos x="64" y="48"/>
                </a:cxn>
                <a:cxn ang="0">
                  <a:pos x="64" y="42"/>
                </a:cxn>
                <a:cxn ang="0">
                  <a:pos x="66" y="36"/>
                </a:cxn>
                <a:cxn ang="0">
                  <a:pos x="64" y="28"/>
                </a:cxn>
                <a:cxn ang="0">
                  <a:pos x="62" y="22"/>
                </a:cxn>
                <a:cxn ang="0">
                  <a:pos x="58" y="16"/>
                </a:cxn>
                <a:cxn ang="0">
                  <a:pos x="54" y="10"/>
                </a:cxn>
                <a:cxn ang="0">
                  <a:pos x="48" y="6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6" y="54"/>
                </a:cxn>
                <a:cxn ang="0">
                  <a:pos x="10" y="60"/>
                </a:cxn>
                <a:cxn ang="0">
                  <a:pos x="16" y="64"/>
                </a:cxn>
                <a:cxn ang="0">
                  <a:pos x="22" y="68"/>
                </a:cxn>
                <a:cxn ang="0">
                  <a:pos x="28" y="70"/>
                </a:cxn>
                <a:cxn ang="0">
                  <a:pos x="34" y="70"/>
                </a:cxn>
                <a:cxn ang="0">
                  <a:pos x="40" y="70"/>
                </a:cxn>
                <a:cxn ang="0">
                  <a:pos x="46" y="68"/>
                </a:cxn>
              </a:cxnLst>
              <a:rect l="0" t="0" r="r" b="b"/>
              <a:pathLst>
                <a:path w="66" h="70">
                  <a:moveTo>
                    <a:pt x="46" y="68"/>
                  </a:moveTo>
                  <a:lnTo>
                    <a:pt x="52" y="64"/>
                  </a:lnTo>
                  <a:lnTo>
                    <a:pt x="58" y="60"/>
                  </a:lnTo>
                  <a:lnTo>
                    <a:pt x="60" y="54"/>
                  </a:lnTo>
                  <a:lnTo>
                    <a:pt x="64" y="48"/>
                  </a:lnTo>
                  <a:lnTo>
                    <a:pt x="64" y="42"/>
                  </a:lnTo>
                  <a:lnTo>
                    <a:pt x="66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63"/>
            <p:cNvSpPr>
              <a:spLocks noChangeShapeType="1"/>
            </p:cNvSpPr>
            <p:nvPr/>
          </p:nvSpPr>
          <p:spPr bwMode="auto">
            <a:xfrm flipH="1">
              <a:off x="2864" y="1853"/>
              <a:ext cx="42" cy="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2884" y="1581"/>
              <a:ext cx="1098" cy="480"/>
            </a:xfrm>
            <a:custGeom>
              <a:avLst/>
              <a:gdLst/>
              <a:ahLst/>
              <a:cxnLst>
                <a:cxn ang="0">
                  <a:pos x="1098" y="410"/>
                </a:cxn>
                <a:cxn ang="0">
                  <a:pos x="1004" y="300"/>
                </a:cxn>
                <a:cxn ang="0">
                  <a:pos x="976" y="318"/>
                </a:cxn>
                <a:cxn ang="0">
                  <a:pos x="944" y="338"/>
                </a:cxn>
                <a:cxn ang="0">
                  <a:pos x="902" y="362"/>
                </a:cxn>
                <a:cxn ang="0">
                  <a:pos x="852" y="388"/>
                </a:cxn>
                <a:cxn ang="0">
                  <a:pos x="798" y="414"/>
                </a:cxn>
                <a:cxn ang="0">
                  <a:pos x="740" y="438"/>
                </a:cxn>
                <a:cxn ang="0">
                  <a:pos x="710" y="448"/>
                </a:cxn>
                <a:cxn ang="0">
                  <a:pos x="680" y="458"/>
                </a:cxn>
                <a:cxn ang="0">
                  <a:pos x="662" y="464"/>
                </a:cxn>
                <a:cxn ang="0">
                  <a:pos x="636" y="470"/>
                </a:cxn>
                <a:cxn ang="0">
                  <a:pos x="600" y="474"/>
                </a:cxn>
                <a:cxn ang="0">
                  <a:pos x="550" y="478"/>
                </a:cxn>
                <a:cxn ang="0">
                  <a:pos x="486" y="480"/>
                </a:cxn>
                <a:cxn ang="0">
                  <a:pos x="406" y="478"/>
                </a:cxn>
                <a:cxn ang="0">
                  <a:pos x="310" y="472"/>
                </a:cxn>
                <a:cxn ang="0">
                  <a:pos x="280" y="468"/>
                </a:cxn>
                <a:cxn ang="0">
                  <a:pos x="248" y="460"/>
                </a:cxn>
                <a:cxn ang="0">
                  <a:pos x="208" y="448"/>
                </a:cxn>
                <a:cxn ang="0">
                  <a:pos x="186" y="440"/>
                </a:cxn>
                <a:cxn ang="0">
                  <a:pos x="164" y="432"/>
                </a:cxn>
                <a:cxn ang="0">
                  <a:pos x="142" y="420"/>
                </a:cxn>
                <a:cxn ang="0">
                  <a:pos x="120" y="408"/>
                </a:cxn>
                <a:cxn ang="0">
                  <a:pos x="98" y="394"/>
                </a:cxn>
                <a:cxn ang="0">
                  <a:pos x="76" y="378"/>
                </a:cxn>
                <a:cxn ang="0">
                  <a:pos x="58" y="360"/>
                </a:cxn>
                <a:cxn ang="0">
                  <a:pos x="40" y="338"/>
                </a:cxn>
                <a:cxn ang="0">
                  <a:pos x="36" y="334"/>
                </a:cxn>
                <a:cxn ang="0">
                  <a:pos x="24" y="318"/>
                </a:cxn>
                <a:cxn ang="0">
                  <a:pos x="12" y="294"/>
                </a:cxn>
                <a:cxn ang="0">
                  <a:pos x="8" y="278"/>
                </a:cxn>
                <a:cxn ang="0">
                  <a:pos x="2" y="262"/>
                </a:cxn>
                <a:cxn ang="0">
                  <a:pos x="0" y="242"/>
                </a:cxn>
                <a:cxn ang="0">
                  <a:pos x="0" y="222"/>
                </a:cxn>
                <a:cxn ang="0">
                  <a:pos x="2" y="202"/>
                </a:cxn>
                <a:cxn ang="0">
                  <a:pos x="6" y="180"/>
                </a:cxn>
                <a:cxn ang="0">
                  <a:pos x="16" y="156"/>
                </a:cxn>
                <a:cxn ang="0">
                  <a:pos x="28" y="134"/>
                </a:cxn>
                <a:cxn ang="0">
                  <a:pos x="46" y="110"/>
                </a:cxn>
                <a:cxn ang="0">
                  <a:pos x="68" y="84"/>
                </a:cxn>
                <a:cxn ang="0">
                  <a:pos x="76" y="78"/>
                </a:cxn>
                <a:cxn ang="0">
                  <a:pos x="96" y="60"/>
                </a:cxn>
                <a:cxn ang="0">
                  <a:pos x="132" y="32"/>
                </a:cxn>
                <a:cxn ang="0">
                  <a:pos x="156" y="16"/>
                </a:cxn>
                <a:cxn ang="0">
                  <a:pos x="186" y="0"/>
                </a:cxn>
                <a:cxn ang="0">
                  <a:pos x="330" y="86"/>
                </a:cxn>
              </a:cxnLst>
              <a:rect l="0" t="0" r="r" b="b"/>
              <a:pathLst>
                <a:path w="1098" h="480">
                  <a:moveTo>
                    <a:pt x="1098" y="410"/>
                  </a:moveTo>
                  <a:lnTo>
                    <a:pt x="1004" y="300"/>
                  </a:lnTo>
                  <a:lnTo>
                    <a:pt x="976" y="318"/>
                  </a:lnTo>
                  <a:lnTo>
                    <a:pt x="944" y="338"/>
                  </a:lnTo>
                  <a:lnTo>
                    <a:pt x="902" y="362"/>
                  </a:lnTo>
                  <a:lnTo>
                    <a:pt x="852" y="388"/>
                  </a:lnTo>
                  <a:lnTo>
                    <a:pt x="798" y="414"/>
                  </a:lnTo>
                  <a:lnTo>
                    <a:pt x="740" y="438"/>
                  </a:lnTo>
                  <a:lnTo>
                    <a:pt x="710" y="448"/>
                  </a:lnTo>
                  <a:lnTo>
                    <a:pt x="680" y="458"/>
                  </a:lnTo>
                  <a:lnTo>
                    <a:pt x="662" y="464"/>
                  </a:lnTo>
                  <a:lnTo>
                    <a:pt x="636" y="470"/>
                  </a:lnTo>
                  <a:lnTo>
                    <a:pt x="600" y="474"/>
                  </a:lnTo>
                  <a:lnTo>
                    <a:pt x="550" y="478"/>
                  </a:lnTo>
                  <a:lnTo>
                    <a:pt x="486" y="480"/>
                  </a:lnTo>
                  <a:lnTo>
                    <a:pt x="406" y="478"/>
                  </a:lnTo>
                  <a:lnTo>
                    <a:pt x="310" y="472"/>
                  </a:lnTo>
                  <a:lnTo>
                    <a:pt x="280" y="468"/>
                  </a:lnTo>
                  <a:lnTo>
                    <a:pt x="248" y="460"/>
                  </a:lnTo>
                  <a:lnTo>
                    <a:pt x="208" y="448"/>
                  </a:lnTo>
                  <a:lnTo>
                    <a:pt x="186" y="440"/>
                  </a:lnTo>
                  <a:lnTo>
                    <a:pt x="164" y="432"/>
                  </a:lnTo>
                  <a:lnTo>
                    <a:pt x="142" y="420"/>
                  </a:lnTo>
                  <a:lnTo>
                    <a:pt x="120" y="408"/>
                  </a:lnTo>
                  <a:lnTo>
                    <a:pt x="98" y="394"/>
                  </a:lnTo>
                  <a:lnTo>
                    <a:pt x="76" y="378"/>
                  </a:lnTo>
                  <a:lnTo>
                    <a:pt x="58" y="360"/>
                  </a:lnTo>
                  <a:lnTo>
                    <a:pt x="40" y="338"/>
                  </a:lnTo>
                  <a:lnTo>
                    <a:pt x="36" y="334"/>
                  </a:lnTo>
                  <a:lnTo>
                    <a:pt x="24" y="318"/>
                  </a:lnTo>
                  <a:lnTo>
                    <a:pt x="12" y="294"/>
                  </a:lnTo>
                  <a:lnTo>
                    <a:pt x="8" y="278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0" y="222"/>
                  </a:lnTo>
                  <a:lnTo>
                    <a:pt x="2" y="202"/>
                  </a:lnTo>
                  <a:lnTo>
                    <a:pt x="6" y="180"/>
                  </a:lnTo>
                  <a:lnTo>
                    <a:pt x="16" y="156"/>
                  </a:lnTo>
                  <a:lnTo>
                    <a:pt x="28" y="134"/>
                  </a:lnTo>
                  <a:lnTo>
                    <a:pt x="46" y="110"/>
                  </a:lnTo>
                  <a:lnTo>
                    <a:pt x="68" y="84"/>
                  </a:lnTo>
                  <a:lnTo>
                    <a:pt x="76" y="78"/>
                  </a:lnTo>
                  <a:lnTo>
                    <a:pt x="96" y="60"/>
                  </a:lnTo>
                  <a:lnTo>
                    <a:pt x="132" y="32"/>
                  </a:lnTo>
                  <a:lnTo>
                    <a:pt x="156" y="16"/>
                  </a:lnTo>
                  <a:lnTo>
                    <a:pt x="186" y="0"/>
                  </a:lnTo>
                  <a:lnTo>
                    <a:pt x="330" y="86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2884" y="1629"/>
              <a:ext cx="1098" cy="480"/>
            </a:xfrm>
            <a:custGeom>
              <a:avLst/>
              <a:gdLst/>
              <a:ahLst/>
              <a:cxnLst>
                <a:cxn ang="0">
                  <a:pos x="1098" y="362"/>
                </a:cxn>
                <a:cxn ang="0">
                  <a:pos x="1004" y="300"/>
                </a:cxn>
                <a:cxn ang="0">
                  <a:pos x="976" y="318"/>
                </a:cxn>
                <a:cxn ang="0">
                  <a:pos x="944" y="338"/>
                </a:cxn>
                <a:cxn ang="0">
                  <a:pos x="902" y="362"/>
                </a:cxn>
                <a:cxn ang="0">
                  <a:pos x="852" y="388"/>
                </a:cxn>
                <a:cxn ang="0">
                  <a:pos x="798" y="414"/>
                </a:cxn>
                <a:cxn ang="0">
                  <a:pos x="740" y="438"/>
                </a:cxn>
                <a:cxn ang="0">
                  <a:pos x="710" y="448"/>
                </a:cxn>
                <a:cxn ang="0">
                  <a:pos x="680" y="458"/>
                </a:cxn>
                <a:cxn ang="0">
                  <a:pos x="662" y="464"/>
                </a:cxn>
                <a:cxn ang="0">
                  <a:pos x="636" y="468"/>
                </a:cxn>
                <a:cxn ang="0">
                  <a:pos x="600" y="474"/>
                </a:cxn>
                <a:cxn ang="0">
                  <a:pos x="550" y="478"/>
                </a:cxn>
                <a:cxn ang="0">
                  <a:pos x="486" y="480"/>
                </a:cxn>
                <a:cxn ang="0">
                  <a:pos x="406" y="478"/>
                </a:cxn>
                <a:cxn ang="0">
                  <a:pos x="310" y="472"/>
                </a:cxn>
                <a:cxn ang="0">
                  <a:pos x="280" y="468"/>
                </a:cxn>
                <a:cxn ang="0">
                  <a:pos x="248" y="460"/>
                </a:cxn>
                <a:cxn ang="0">
                  <a:pos x="208" y="448"/>
                </a:cxn>
                <a:cxn ang="0">
                  <a:pos x="186" y="440"/>
                </a:cxn>
                <a:cxn ang="0">
                  <a:pos x="164" y="432"/>
                </a:cxn>
                <a:cxn ang="0">
                  <a:pos x="142" y="420"/>
                </a:cxn>
                <a:cxn ang="0">
                  <a:pos x="120" y="408"/>
                </a:cxn>
                <a:cxn ang="0">
                  <a:pos x="98" y="394"/>
                </a:cxn>
                <a:cxn ang="0">
                  <a:pos x="76" y="378"/>
                </a:cxn>
                <a:cxn ang="0">
                  <a:pos x="58" y="360"/>
                </a:cxn>
                <a:cxn ang="0">
                  <a:pos x="40" y="338"/>
                </a:cxn>
                <a:cxn ang="0">
                  <a:pos x="36" y="334"/>
                </a:cxn>
                <a:cxn ang="0">
                  <a:pos x="24" y="318"/>
                </a:cxn>
                <a:cxn ang="0">
                  <a:pos x="12" y="294"/>
                </a:cxn>
                <a:cxn ang="0">
                  <a:pos x="8" y="278"/>
                </a:cxn>
                <a:cxn ang="0">
                  <a:pos x="2" y="262"/>
                </a:cxn>
                <a:cxn ang="0">
                  <a:pos x="0" y="242"/>
                </a:cxn>
                <a:cxn ang="0">
                  <a:pos x="0" y="222"/>
                </a:cxn>
                <a:cxn ang="0">
                  <a:pos x="2" y="202"/>
                </a:cxn>
                <a:cxn ang="0">
                  <a:pos x="6" y="180"/>
                </a:cxn>
                <a:cxn ang="0">
                  <a:pos x="16" y="156"/>
                </a:cxn>
                <a:cxn ang="0">
                  <a:pos x="28" y="134"/>
                </a:cxn>
                <a:cxn ang="0">
                  <a:pos x="46" y="110"/>
                </a:cxn>
                <a:cxn ang="0">
                  <a:pos x="68" y="84"/>
                </a:cxn>
                <a:cxn ang="0">
                  <a:pos x="76" y="78"/>
                </a:cxn>
                <a:cxn ang="0">
                  <a:pos x="96" y="60"/>
                </a:cxn>
                <a:cxn ang="0">
                  <a:pos x="132" y="32"/>
                </a:cxn>
                <a:cxn ang="0">
                  <a:pos x="156" y="16"/>
                </a:cxn>
                <a:cxn ang="0">
                  <a:pos x="186" y="0"/>
                </a:cxn>
                <a:cxn ang="0">
                  <a:pos x="322" y="38"/>
                </a:cxn>
              </a:cxnLst>
              <a:rect l="0" t="0" r="r" b="b"/>
              <a:pathLst>
                <a:path w="1098" h="480">
                  <a:moveTo>
                    <a:pt x="1098" y="362"/>
                  </a:moveTo>
                  <a:lnTo>
                    <a:pt x="1004" y="300"/>
                  </a:lnTo>
                  <a:lnTo>
                    <a:pt x="976" y="318"/>
                  </a:lnTo>
                  <a:lnTo>
                    <a:pt x="944" y="338"/>
                  </a:lnTo>
                  <a:lnTo>
                    <a:pt x="902" y="362"/>
                  </a:lnTo>
                  <a:lnTo>
                    <a:pt x="852" y="388"/>
                  </a:lnTo>
                  <a:lnTo>
                    <a:pt x="798" y="414"/>
                  </a:lnTo>
                  <a:lnTo>
                    <a:pt x="740" y="438"/>
                  </a:lnTo>
                  <a:lnTo>
                    <a:pt x="710" y="448"/>
                  </a:lnTo>
                  <a:lnTo>
                    <a:pt x="680" y="458"/>
                  </a:lnTo>
                  <a:lnTo>
                    <a:pt x="662" y="464"/>
                  </a:lnTo>
                  <a:lnTo>
                    <a:pt x="636" y="468"/>
                  </a:lnTo>
                  <a:lnTo>
                    <a:pt x="600" y="474"/>
                  </a:lnTo>
                  <a:lnTo>
                    <a:pt x="550" y="478"/>
                  </a:lnTo>
                  <a:lnTo>
                    <a:pt x="486" y="480"/>
                  </a:lnTo>
                  <a:lnTo>
                    <a:pt x="406" y="478"/>
                  </a:lnTo>
                  <a:lnTo>
                    <a:pt x="310" y="472"/>
                  </a:lnTo>
                  <a:lnTo>
                    <a:pt x="280" y="468"/>
                  </a:lnTo>
                  <a:lnTo>
                    <a:pt x="248" y="460"/>
                  </a:lnTo>
                  <a:lnTo>
                    <a:pt x="208" y="448"/>
                  </a:lnTo>
                  <a:lnTo>
                    <a:pt x="186" y="440"/>
                  </a:lnTo>
                  <a:lnTo>
                    <a:pt x="164" y="432"/>
                  </a:lnTo>
                  <a:lnTo>
                    <a:pt x="142" y="420"/>
                  </a:lnTo>
                  <a:lnTo>
                    <a:pt x="120" y="408"/>
                  </a:lnTo>
                  <a:lnTo>
                    <a:pt x="98" y="394"/>
                  </a:lnTo>
                  <a:lnTo>
                    <a:pt x="76" y="378"/>
                  </a:lnTo>
                  <a:lnTo>
                    <a:pt x="58" y="360"/>
                  </a:lnTo>
                  <a:lnTo>
                    <a:pt x="40" y="338"/>
                  </a:lnTo>
                  <a:lnTo>
                    <a:pt x="36" y="334"/>
                  </a:lnTo>
                  <a:lnTo>
                    <a:pt x="24" y="318"/>
                  </a:lnTo>
                  <a:lnTo>
                    <a:pt x="12" y="294"/>
                  </a:lnTo>
                  <a:lnTo>
                    <a:pt x="8" y="278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0" y="222"/>
                  </a:lnTo>
                  <a:lnTo>
                    <a:pt x="2" y="202"/>
                  </a:lnTo>
                  <a:lnTo>
                    <a:pt x="6" y="180"/>
                  </a:lnTo>
                  <a:lnTo>
                    <a:pt x="16" y="156"/>
                  </a:lnTo>
                  <a:lnTo>
                    <a:pt x="28" y="134"/>
                  </a:lnTo>
                  <a:lnTo>
                    <a:pt x="46" y="110"/>
                  </a:lnTo>
                  <a:lnTo>
                    <a:pt x="68" y="84"/>
                  </a:lnTo>
                  <a:lnTo>
                    <a:pt x="76" y="78"/>
                  </a:lnTo>
                  <a:lnTo>
                    <a:pt x="96" y="60"/>
                  </a:lnTo>
                  <a:lnTo>
                    <a:pt x="132" y="32"/>
                  </a:lnTo>
                  <a:lnTo>
                    <a:pt x="156" y="16"/>
                  </a:lnTo>
                  <a:lnTo>
                    <a:pt x="186" y="0"/>
                  </a:lnTo>
                  <a:lnTo>
                    <a:pt x="322" y="38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>
              <a:off x="2418" y="1667"/>
              <a:ext cx="1564" cy="704"/>
            </a:xfrm>
            <a:custGeom>
              <a:avLst/>
              <a:gdLst/>
              <a:ahLst/>
              <a:cxnLst>
                <a:cxn ang="0">
                  <a:pos x="796" y="0"/>
                </a:cxn>
                <a:cxn ang="0">
                  <a:pos x="652" y="18"/>
                </a:cxn>
                <a:cxn ang="0">
                  <a:pos x="622" y="34"/>
                </a:cxn>
                <a:cxn ang="0">
                  <a:pos x="598" y="50"/>
                </a:cxn>
                <a:cxn ang="0">
                  <a:pos x="562" y="78"/>
                </a:cxn>
                <a:cxn ang="0">
                  <a:pos x="542" y="96"/>
                </a:cxn>
                <a:cxn ang="0">
                  <a:pos x="534" y="102"/>
                </a:cxn>
                <a:cxn ang="0">
                  <a:pos x="512" y="128"/>
                </a:cxn>
                <a:cxn ang="0">
                  <a:pos x="494" y="152"/>
                </a:cxn>
                <a:cxn ang="0">
                  <a:pos x="482" y="176"/>
                </a:cxn>
                <a:cxn ang="0">
                  <a:pos x="472" y="198"/>
                </a:cxn>
                <a:cxn ang="0">
                  <a:pos x="468" y="220"/>
                </a:cxn>
                <a:cxn ang="0">
                  <a:pos x="466" y="242"/>
                </a:cxn>
                <a:cxn ang="0">
                  <a:pos x="466" y="260"/>
                </a:cxn>
                <a:cxn ang="0">
                  <a:pos x="468" y="280"/>
                </a:cxn>
                <a:cxn ang="0">
                  <a:pos x="474" y="296"/>
                </a:cxn>
                <a:cxn ang="0">
                  <a:pos x="478" y="312"/>
                </a:cxn>
                <a:cxn ang="0">
                  <a:pos x="490" y="336"/>
                </a:cxn>
                <a:cxn ang="0">
                  <a:pos x="502" y="352"/>
                </a:cxn>
                <a:cxn ang="0">
                  <a:pos x="506" y="358"/>
                </a:cxn>
                <a:cxn ang="0">
                  <a:pos x="524" y="378"/>
                </a:cxn>
                <a:cxn ang="0">
                  <a:pos x="542" y="396"/>
                </a:cxn>
                <a:cxn ang="0">
                  <a:pos x="564" y="412"/>
                </a:cxn>
                <a:cxn ang="0">
                  <a:pos x="586" y="426"/>
                </a:cxn>
                <a:cxn ang="0">
                  <a:pos x="608" y="440"/>
                </a:cxn>
                <a:cxn ang="0">
                  <a:pos x="630" y="450"/>
                </a:cxn>
                <a:cxn ang="0">
                  <a:pos x="652" y="460"/>
                </a:cxn>
                <a:cxn ang="0">
                  <a:pos x="674" y="466"/>
                </a:cxn>
                <a:cxn ang="0">
                  <a:pos x="714" y="478"/>
                </a:cxn>
                <a:cxn ang="0">
                  <a:pos x="746" y="486"/>
                </a:cxn>
                <a:cxn ang="0">
                  <a:pos x="776" y="490"/>
                </a:cxn>
                <a:cxn ang="0">
                  <a:pos x="872" y="498"/>
                </a:cxn>
                <a:cxn ang="0">
                  <a:pos x="952" y="498"/>
                </a:cxn>
                <a:cxn ang="0">
                  <a:pos x="1016" y="498"/>
                </a:cxn>
                <a:cxn ang="0">
                  <a:pos x="1066" y="492"/>
                </a:cxn>
                <a:cxn ang="0">
                  <a:pos x="1102" y="488"/>
                </a:cxn>
                <a:cxn ang="0">
                  <a:pos x="1128" y="482"/>
                </a:cxn>
                <a:cxn ang="0">
                  <a:pos x="1146" y="476"/>
                </a:cxn>
                <a:cxn ang="0">
                  <a:pos x="1176" y="468"/>
                </a:cxn>
                <a:cxn ang="0">
                  <a:pos x="1206" y="456"/>
                </a:cxn>
                <a:cxn ang="0">
                  <a:pos x="1264" y="432"/>
                </a:cxn>
                <a:cxn ang="0">
                  <a:pos x="1318" y="406"/>
                </a:cxn>
                <a:cxn ang="0">
                  <a:pos x="1368" y="380"/>
                </a:cxn>
                <a:cxn ang="0">
                  <a:pos x="1410" y="356"/>
                </a:cxn>
                <a:cxn ang="0">
                  <a:pos x="1442" y="336"/>
                </a:cxn>
                <a:cxn ang="0">
                  <a:pos x="1470" y="318"/>
                </a:cxn>
                <a:cxn ang="0">
                  <a:pos x="1564" y="324"/>
                </a:cxn>
                <a:cxn ang="0">
                  <a:pos x="960" y="666"/>
                </a:cxn>
                <a:cxn ang="0">
                  <a:pos x="944" y="672"/>
                </a:cxn>
                <a:cxn ang="0">
                  <a:pos x="922" y="678"/>
                </a:cxn>
                <a:cxn ang="0">
                  <a:pos x="896" y="686"/>
                </a:cxn>
                <a:cxn ang="0">
                  <a:pos x="862" y="694"/>
                </a:cxn>
                <a:cxn ang="0">
                  <a:pos x="822" y="700"/>
                </a:cxn>
                <a:cxn ang="0">
                  <a:pos x="776" y="702"/>
                </a:cxn>
                <a:cxn ang="0">
                  <a:pos x="726" y="704"/>
                </a:cxn>
                <a:cxn ang="0">
                  <a:pos x="0" y="686"/>
                </a:cxn>
              </a:cxnLst>
              <a:rect l="0" t="0" r="r" b="b"/>
              <a:pathLst>
                <a:path w="1564" h="704">
                  <a:moveTo>
                    <a:pt x="796" y="0"/>
                  </a:moveTo>
                  <a:lnTo>
                    <a:pt x="652" y="18"/>
                  </a:lnTo>
                  <a:lnTo>
                    <a:pt x="622" y="34"/>
                  </a:lnTo>
                  <a:lnTo>
                    <a:pt x="598" y="50"/>
                  </a:lnTo>
                  <a:lnTo>
                    <a:pt x="562" y="78"/>
                  </a:lnTo>
                  <a:lnTo>
                    <a:pt x="542" y="96"/>
                  </a:lnTo>
                  <a:lnTo>
                    <a:pt x="534" y="102"/>
                  </a:lnTo>
                  <a:lnTo>
                    <a:pt x="512" y="128"/>
                  </a:lnTo>
                  <a:lnTo>
                    <a:pt x="494" y="152"/>
                  </a:lnTo>
                  <a:lnTo>
                    <a:pt x="482" y="176"/>
                  </a:lnTo>
                  <a:lnTo>
                    <a:pt x="472" y="198"/>
                  </a:lnTo>
                  <a:lnTo>
                    <a:pt x="468" y="220"/>
                  </a:lnTo>
                  <a:lnTo>
                    <a:pt x="466" y="242"/>
                  </a:lnTo>
                  <a:lnTo>
                    <a:pt x="466" y="260"/>
                  </a:lnTo>
                  <a:lnTo>
                    <a:pt x="468" y="280"/>
                  </a:lnTo>
                  <a:lnTo>
                    <a:pt x="474" y="296"/>
                  </a:lnTo>
                  <a:lnTo>
                    <a:pt x="478" y="312"/>
                  </a:lnTo>
                  <a:lnTo>
                    <a:pt x="490" y="336"/>
                  </a:lnTo>
                  <a:lnTo>
                    <a:pt x="502" y="352"/>
                  </a:lnTo>
                  <a:lnTo>
                    <a:pt x="506" y="358"/>
                  </a:lnTo>
                  <a:lnTo>
                    <a:pt x="524" y="378"/>
                  </a:lnTo>
                  <a:lnTo>
                    <a:pt x="542" y="396"/>
                  </a:lnTo>
                  <a:lnTo>
                    <a:pt x="564" y="412"/>
                  </a:lnTo>
                  <a:lnTo>
                    <a:pt x="586" y="426"/>
                  </a:lnTo>
                  <a:lnTo>
                    <a:pt x="608" y="440"/>
                  </a:lnTo>
                  <a:lnTo>
                    <a:pt x="630" y="450"/>
                  </a:lnTo>
                  <a:lnTo>
                    <a:pt x="652" y="460"/>
                  </a:lnTo>
                  <a:lnTo>
                    <a:pt x="674" y="466"/>
                  </a:lnTo>
                  <a:lnTo>
                    <a:pt x="714" y="478"/>
                  </a:lnTo>
                  <a:lnTo>
                    <a:pt x="746" y="486"/>
                  </a:lnTo>
                  <a:lnTo>
                    <a:pt x="776" y="490"/>
                  </a:lnTo>
                  <a:lnTo>
                    <a:pt x="872" y="498"/>
                  </a:lnTo>
                  <a:lnTo>
                    <a:pt x="952" y="498"/>
                  </a:lnTo>
                  <a:lnTo>
                    <a:pt x="1016" y="498"/>
                  </a:lnTo>
                  <a:lnTo>
                    <a:pt x="1066" y="492"/>
                  </a:lnTo>
                  <a:lnTo>
                    <a:pt x="1102" y="488"/>
                  </a:lnTo>
                  <a:lnTo>
                    <a:pt x="1128" y="482"/>
                  </a:lnTo>
                  <a:lnTo>
                    <a:pt x="1146" y="476"/>
                  </a:lnTo>
                  <a:lnTo>
                    <a:pt x="1176" y="468"/>
                  </a:lnTo>
                  <a:lnTo>
                    <a:pt x="1206" y="456"/>
                  </a:lnTo>
                  <a:lnTo>
                    <a:pt x="1264" y="432"/>
                  </a:lnTo>
                  <a:lnTo>
                    <a:pt x="1318" y="406"/>
                  </a:lnTo>
                  <a:lnTo>
                    <a:pt x="1368" y="380"/>
                  </a:lnTo>
                  <a:lnTo>
                    <a:pt x="1410" y="356"/>
                  </a:lnTo>
                  <a:lnTo>
                    <a:pt x="1442" y="336"/>
                  </a:lnTo>
                  <a:lnTo>
                    <a:pt x="1470" y="318"/>
                  </a:lnTo>
                  <a:lnTo>
                    <a:pt x="1564" y="324"/>
                  </a:lnTo>
                  <a:lnTo>
                    <a:pt x="960" y="666"/>
                  </a:lnTo>
                  <a:lnTo>
                    <a:pt x="944" y="672"/>
                  </a:lnTo>
                  <a:lnTo>
                    <a:pt x="922" y="678"/>
                  </a:lnTo>
                  <a:lnTo>
                    <a:pt x="896" y="686"/>
                  </a:lnTo>
                  <a:lnTo>
                    <a:pt x="862" y="694"/>
                  </a:lnTo>
                  <a:lnTo>
                    <a:pt x="822" y="700"/>
                  </a:lnTo>
                  <a:lnTo>
                    <a:pt x="776" y="702"/>
                  </a:lnTo>
                  <a:lnTo>
                    <a:pt x="726" y="704"/>
                  </a:lnTo>
                  <a:lnTo>
                    <a:pt x="0" y="686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3728" y="1869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58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0" y="26"/>
                  </a:lnTo>
                  <a:lnTo>
                    <a:pt x="0" y="58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3730" y="1871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58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0" y="26"/>
                  </a:lnTo>
                  <a:lnTo>
                    <a:pt x="0" y="58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3728" y="1929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60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26"/>
                  </a:lnTo>
                  <a:lnTo>
                    <a:pt x="0" y="60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3730" y="1931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60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26"/>
                  </a:lnTo>
                  <a:lnTo>
                    <a:pt x="0" y="60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71"/>
            <p:cNvSpPr>
              <a:spLocks/>
            </p:cNvSpPr>
            <p:nvPr/>
          </p:nvSpPr>
          <p:spPr bwMode="auto">
            <a:xfrm>
              <a:off x="3728" y="1979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60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26"/>
                  </a:lnTo>
                  <a:lnTo>
                    <a:pt x="0" y="60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72"/>
            <p:cNvSpPr>
              <a:spLocks/>
            </p:cNvSpPr>
            <p:nvPr/>
          </p:nvSpPr>
          <p:spPr bwMode="auto">
            <a:xfrm>
              <a:off x="3730" y="1981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60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26"/>
                  </a:lnTo>
                  <a:lnTo>
                    <a:pt x="0" y="60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3"/>
            <p:cNvSpPr>
              <a:spLocks/>
            </p:cNvSpPr>
            <p:nvPr/>
          </p:nvSpPr>
          <p:spPr bwMode="auto">
            <a:xfrm>
              <a:off x="3728" y="2033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60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26"/>
                  </a:lnTo>
                  <a:lnTo>
                    <a:pt x="0" y="60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4"/>
            <p:cNvSpPr>
              <a:spLocks/>
            </p:cNvSpPr>
            <p:nvPr/>
          </p:nvSpPr>
          <p:spPr bwMode="auto">
            <a:xfrm>
              <a:off x="3730" y="2035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60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26"/>
                  </a:lnTo>
                  <a:lnTo>
                    <a:pt x="0" y="60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5"/>
            <p:cNvSpPr>
              <a:spLocks/>
            </p:cNvSpPr>
            <p:nvPr/>
          </p:nvSpPr>
          <p:spPr bwMode="auto">
            <a:xfrm>
              <a:off x="3732" y="1921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4"/>
                </a:cxn>
                <a:cxn ang="0">
                  <a:pos x="0" y="58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6"/>
            <p:cNvSpPr>
              <a:spLocks/>
            </p:cNvSpPr>
            <p:nvPr/>
          </p:nvSpPr>
          <p:spPr bwMode="auto">
            <a:xfrm>
              <a:off x="3734" y="1923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4"/>
                </a:cxn>
                <a:cxn ang="0">
                  <a:pos x="0" y="58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3732" y="1971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4"/>
                </a:cxn>
                <a:cxn ang="0">
                  <a:pos x="0" y="58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3734" y="1973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4"/>
                </a:cxn>
                <a:cxn ang="0">
                  <a:pos x="0" y="58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3732" y="2025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4"/>
                </a:cxn>
                <a:cxn ang="0">
                  <a:pos x="0" y="58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3734" y="2027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4"/>
                </a:cxn>
                <a:cxn ang="0">
                  <a:pos x="0" y="58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81"/>
            <p:cNvSpPr>
              <a:spLocks/>
            </p:cNvSpPr>
            <p:nvPr/>
          </p:nvSpPr>
          <p:spPr bwMode="auto">
            <a:xfrm>
              <a:off x="2662" y="2171"/>
              <a:ext cx="328" cy="300"/>
            </a:xfrm>
            <a:custGeom>
              <a:avLst/>
              <a:gdLst/>
              <a:ahLst/>
              <a:cxnLst>
                <a:cxn ang="0">
                  <a:pos x="144" y="300"/>
                </a:cxn>
                <a:cxn ang="0">
                  <a:pos x="122" y="298"/>
                </a:cxn>
                <a:cxn ang="0">
                  <a:pos x="102" y="294"/>
                </a:cxn>
                <a:cxn ang="0">
                  <a:pos x="84" y="290"/>
                </a:cxn>
                <a:cxn ang="0">
                  <a:pos x="68" y="284"/>
                </a:cxn>
                <a:cxn ang="0">
                  <a:pos x="54" y="276"/>
                </a:cxn>
                <a:cxn ang="0">
                  <a:pos x="42" y="268"/>
                </a:cxn>
                <a:cxn ang="0">
                  <a:pos x="32" y="260"/>
                </a:cxn>
                <a:cxn ang="0">
                  <a:pos x="24" y="250"/>
                </a:cxn>
                <a:cxn ang="0">
                  <a:pos x="12" y="234"/>
                </a:cxn>
                <a:cxn ang="0">
                  <a:pos x="4" y="218"/>
                </a:cxn>
                <a:cxn ang="0">
                  <a:pos x="0" y="204"/>
                </a:cxn>
                <a:cxn ang="0">
                  <a:pos x="0" y="0"/>
                </a:cxn>
                <a:cxn ang="0">
                  <a:pos x="328" y="2"/>
                </a:cxn>
                <a:cxn ang="0">
                  <a:pos x="328" y="200"/>
                </a:cxn>
                <a:cxn ang="0">
                  <a:pos x="318" y="220"/>
                </a:cxn>
                <a:cxn ang="0">
                  <a:pos x="310" y="238"/>
                </a:cxn>
                <a:cxn ang="0">
                  <a:pos x="298" y="254"/>
                </a:cxn>
                <a:cxn ang="0">
                  <a:pos x="290" y="262"/>
                </a:cxn>
                <a:cxn ang="0">
                  <a:pos x="282" y="270"/>
                </a:cxn>
                <a:cxn ang="0">
                  <a:pos x="270" y="276"/>
                </a:cxn>
                <a:cxn ang="0">
                  <a:pos x="260" y="280"/>
                </a:cxn>
                <a:cxn ang="0">
                  <a:pos x="234" y="290"/>
                </a:cxn>
                <a:cxn ang="0">
                  <a:pos x="208" y="294"/>
                </a:cxn>
                <a:cxn ang="0">
                  <a:pos x="184" y="298"/>
                </a:cxn>
                <a:cxn ang="0">
                  <a:pos x="164" y="300"/>
                </a:cxn>
                <a:cxn ang="0">
                  <a:pos x="144" y="300"/>
                </a:cxn>
              </a:cxnLst>
              <a:rect l="0" t="0" r="r" b="b"/>
              <a:pathLst>
                <a:path w="328" h="300">
                  <a:moveTo>
                    <a:pt x="144" y="300"/>
                  </a:moveTo>
                  <a:lnTo>
                    <a:pt x="122" y="298"/>
                  </a:lnTo>
                  <a:lnTo>
                    <a:pt x="102" y="294"/>
                  </a:lnTo>
                  <a:lnTo>
                    <a:pt x="84" y="290"/>
                  </a:lnTo>
                  <a:lnTo>
                    <a:pt x="68" y="284"/>
                  </a:lnTo>
                  <a:lnTo>
                    <a:pt x="54" y="276"/>
                  </a:lnTo>
                  <a:lnTo>
                    <a:pt x="42" y="268"/>
                  </a:lnTo>
                  <a:lnTo>
                    <a:pt x="32" y="260"/>
                  </a:lnTo>
                  <a:lnTo>
                    <a:pt x="24" y="250"/>
                  </a:lnTo>
                  <a:lnTo>
                    <a:pt x="12" y="234"/>
                  </a:lnTo>
                  <a:lnTo>
                    <a:pt x="4" y="218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328" y="2"/>
                  </a:lnTo>
                  <a:lnTo>
                    <a:pt x="328" y="200"/>
                  </a:lnTo>
                  <a:lnTo>
                    <a:pt x="318" y="220"/>
                  </a:lnTo>
                  <a:lnTo>
                    <a:pt x="310" y="238"/>
                  </a:lnTo>
                  <a:lnTo>
                    <a:pt x="298" y="254"/>
                  </a:lnTo>
                  <a:lnTo>
                    <a:pt x="290" y="262"/>
                  </a:lnTo>
                  <a:lnTo>
                    <a:pt x="282" y="270"/>
                  </a:lnTo>
                  <a:lnTo>
                    <a:pt x="270" y="276"/>
                  </a:lnTo>
                  <a:lnTo>
                    <a:pt x="260" y="280"/>
                  </a:lnTo>
                  <a:lnTo>
                    <a:pt x="234" y="290"/>
                  </a:lnTo>
                  <a:lnTo>
                    <a:pt x="208" y="294"/>
                  </a:lnTo>
                  <a:lnTo>
                    <a:pt x="184" y="298"/>
                  </a:lnTo>
                  <a:lnTo>
                    <a:pt x="164" y="300"/>
                  </a:lnTo>
                  <a:lnTo>
                    <a:pt x="144" y="300"/>
                  </a:lnTo>
                  <a:close/>
                </a:path>
              </a:pathLst>
            </a:custGeom>
            <a:solidFill>
              <a:srgbClr val="D80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82"/>
            <p:cNvSpPr>
              <a:spLocks/>
            </p:cNvSpPr>
            <p:nvPr/>
          </p:nvSpPr>
          <p:spPr bwMode="auto">
            <a:xfrm>
              <a:off x="2680" y="2171"/>
              <a:ext cx="296" cy="300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0" y="0"/>
                </a:cxn>
                <a:cxn ang="0">
                  <a:pos x="296" y="2"/>
                </a:cxn>
                <a:cxn ang="0">
                  <a:pos x="296" y="210"/>
                </a:cxn>
                <a:cxn ang="0">
                  <a:pos x="288" y="228"/>
                </a:cxn>
                <a:cxn ang="0">
                  <a:pos x="280" y="244"/>
                </a:cxn>
                <a:cxn ang="0">
                  <a:pos x="270" y="260"/>
                </a:cxn>
                <a:cxn ang="0">
                  <a:pos x="262" y="266"/>
                </a:cxn>
                <a:cxn ang="0">
                  <a:pos x="254" y="272"/>
                </a:cxn>
                <a:cxn ang="0">
                  <a:pos x="234" y="282"/>
                </a:cxn>
                <a:cxn ang="0">
                  <a:pos x="212" y="290"/>
                </a:cxn>
                <a:cxn ang="0">
                  <a:pos x="188" y="294"/>
                </a:cxn>
                <a:cxn ang="0">
                  <a:pos x="166" y="298"/>
                </a:cxn>
                <a:cxn ang="0">
                  <a:pos x="148" y="300"/>
                </a:cxn>
                <a:cxn ang="0">
                  <a:pos x="130" y="300"/>
                </a:cxn>
                <a:cxn ang="0">
                  <a:pos x="110" y="298"/>
                </a:cxn>
                <a:cxn ang="0">
                  <a:pos x="92" y="294"/>
                </a:cxn>
                <a:cxn ang="0">
                  <a:pos x="76" y="290"/>
                </a:cxn>
                <a:cxn ang="0">
                  <a:pos x="62" y="284"/>
                </a:cxn>
                <a:cxn ang="0">
                  <a:pos x="50" y="278"/>
                </a:cxn>
                <a:cxn ang="0">
                  <a:pos x="40" y="270"/>
                </a:cxn>
                <a:cxn ang="0">
                  <a:pos x="22" y="256"/>
                </a:cxn>
                <a:cxn ang="0">
                  <a:pos x="12" y="240"/>
                </a:cxn>
                <a:cxn ang="0">
                  <a:pos x="6" y="228"/>
                </a:cxn>
                <a:cxn ang="0">
                  <a:pos x="0" y="214"/>
                </a:cxn>
              </a:cxnLst>
              <a:rect l="0" t="0" r="r" b="b"/>
              <a:pathLst>
                <a:path w="296" h="300">
                  <a:moveTo>
                    <a:pt x="0" y="214"/>
                  </a:moveTo>
                  <a:lnTo>
                    <a:pt x="0" y="0"/>
                  </a:lnTo>
                  <a:lnTo>
                    <a:pt x="296" y="2"/>
                  </a:lnTo>
                  <a:lnTo>
                    <a:pt x="296" y="210"/>
                  </a:lnTo>
                  <a:lnTo>
                    <a:pt x="288" y="228"/>
                  </a:lnTo>
                  <a:lnTo>
                    <a:pt x="280" y="244"/>
                  </a:lnTo>
                  <a:lnTo>
                    <a:pt x="270" y="260"/>
                  </a:lnTo>
                  <a:lnTo>
                    <a:pt x="262" y="266"/>
                  </a:lnTo>
                  <a:lnTo>
                    <a:pt x="254" y="272"/>
                  </a:lnTo>
                  <a:lnTo>
                    <a:pt x="234" y="282"/>
                  </a:lnTo>
                  <a:lnTo>
                    <a:pt x="212" y="290"/>
                  </a:lnTo>
                  <a:lnTo>
                    <a:pt x="188" y="294"/>
                  </a:lnTo>
                  <a:lnTo>
                    <a:pt x="166" y="298"/>
                  </a:lnTo>
                  <a:lnTo>
                    <a:pt x="148" y="300"/>
                  </a:lnTo>
                  <a:lnTo>
                    <a:pt x="130" y="300"/>
                  </a:lnTo>
                  <a:lnTo>
                    <a:pt x="110" y="298"/>
                  </a:lnTo>
                  <a:lnTo>
                    <a:pt x="92" y="294"/>
                  </a:lnTo>
                  <a:lnTo>
                    <a:pt x="76" y="290"/>
                  </a:lnTo>
                  <a:lnTo>
                    <a:pt x="62" y="284"/>
                  </a:lnTo>
                  <a:lnTo>
                    <a:pt x="50" y="278"/>
                  </a:lnTo>
                  <a:lnTo>
                    <a:pt x="40" y="270"/>
                  </a:lnTo>
                  <a:lnTo>
                    <a:pt x="22" y="256"/>
                  </a:lnTo>
                  <a:lnTo>
                    <a:pt x="12" y="240"/>
                  </a:lnTo>
                  <a:lnTo>
                    <a:pt x="6" y="22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221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2700" y="2173"/>
              <a:ext cx="264" cy="29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0" y="0"/>
                </a:cxn>
                <a:cxn ang="0">
                  <a:pos x="264" y="0"/>
                </a:cxn>
                <a:cxn ang="0">
                  <a:pos x="264" y="218"/>
                </a:cxn>
                <a:cxn ang="0">
                  <a:pos x="256" y="234"/>
                </a:cxn>
                <a:cxn ang="0">
                  <a:pos x="248" y="248"/>
                </a:cxn>
                <a:cxn ang="0">
                  <a:pos x="238" y="262"/>
                </a:cxn>
                <a:cxn ang="0">
                  <a:pos x="232" y="268"/>
                </a:cxn>
                <a:cxn ang="0">
                  <a:pos x="224" y="274"/>
                </a:cxn>
                <a:cxn ang="0">
                  <a:pos x="206" y="282"/>
                </a:cxn>
                <a:cxn ang="0">
                  <a:pos x="186" y="288"/>
                </a:cxn>
                <a:cxn ang="0">
                  <a:pos x="166" y="292"/>
                </a:cxn>
                <a:cxn ang="0">
                  <a:pos x="130" y="296"/>
                </a:cxn>
                <a:cxn ang="0">
                  <a:pos x="114" y="298"/>
                </a:cxn>
                <a:cxn ang="0">
                  <a:pos x="96" y="296"/>
                </a:cxn>
                <a:cxn ang="0">
                  <a:pos x="80" y="294"/>
                </a:cxn>
                <a:cxn ang="0">
                  <a:pos x="66" y="290"/>
                </a:cxn>
                <a:cxn ang="0">
                  <a:pos x="54" y="284"/>
                </a:cxn>
                <a:cxn ang="0">
                  <a:pos x="42" y="278"/>
                </a:cxn>
                <a:cxn ang="0">
                  <a:pos x="34" y="272"/>
                </a:cxn>
                <a:cxn ang="0">
                  <a:pos x="20" y="258"/>
                </a:cxn>
                <a:cxn ang="0">
                  <a:pos x="10" y="246"/>
                </a:cxn>
                <a:cxn ang="0">
                  <a:pos x="4" y="234"/>
                </a:cxn>
                <a:cxn ang="0">
                  <a:pos x="0" y="224"/>
                </a:cxn>
              </a:cxnLst>
              <a:rect l="0" t="0" r="r" b="b"/>
              <a:pathLst>
                <a:path w="264" h="298">
                  <a:moveTo>
                    <a:pt x="0" y="224"/>
                  </a:moveTo>
                  <a:lnTo>
                    <a:pt x="0" y="0"/>
                  </a:lnTo>
                  <a:lnTo>
                    <a:pt x="264" y="0"/>
                  </a:lnTo>
                  <a:lnTo>
                    <a:pt x="264" y="218"/>
                  </a:lnTo>
                  <a:lnTo>
                    <a:pt x="256" y="234"/>
                  </a:lnTo>
                  <a:lnTo>
                    <a:pt x="248" y="248"/>
                  </a:lnTo>
                  <a:lnTo>
                    <a:pt x="238" y="262"/>
                  </a:lnTo>
                  <a:lnTo>
                    <a:pt x="232" y="268"/>
                  </a:lnTo>
                  <a:lnTo>
                    <a:pt x="224" y="274"/>
                  </a:lnTo>
                  <a:lnTo>
                    <a:pt x="206" y="282"/>
                  </a:lnTo>
                  <a:lnTo>
                    <a:pt x="186" y="288"/>
                  </a:lnTo>
                  <a:lnTo>
                    <a:pt x="166" y="292"/>
                  </a:lnTo>
                  <a:lnTo>
                    <a:pt x="130" y="296"/>
                  </a:lnTo>
                  <a:lnTo>
                    <a:pt x="114" y="298"/>
                  </a:lnTo>
                  <a:lnTo>
                    <a:pt x="96" y="296"/>
                  </a:lnTo>
                  <a:lnTo>
                    <a:pt x="80" y="294"/>
                  </a:lnTo>
                  <a:lnTo>
                    <a:pt x="66" y="290"/>
                  </a:lnTo>
                  <a:lnTo>
                    <a:pt x="54" y="284"/>
                  </a:lnTo>
                  <a:lnTo>
                    <a:pt x="42" y="278"/>
                  </a:lnTo>
                  <a:lnTo>
                    <a:pt x="34" y="272"/>
                  </a:lnTo>
                  <a:lnTo>
                    <a:pt x="20" y="258"/>
                  </a:lnTo>
                  <a:lnTo>
                    <a:pt x="10" y="246"/>
                  </a:lnTo>
                  <a:lnTo>
                    <a:pt x="4" y="23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33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2718" y="2173"/>
              <a:ext cx="232" cy="298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0" y="0"/>
                </a:cxn>
                <a:cxn ang="0">
                  <a:pos x="232" y="0"/>
                </a:cxn>
                <a:cxn ang="0">
                  <a:pos x="232" y="228"/>
                </a:cxn>
                <a:cxn ang="0">
                  <a:pos x="226" y="242"/>
                </a:cxn>
                <a:cxn ang="0">
                  <a:pos x="218" y="254"/>
                </a:cxn>
                <a:cxn ang="0">
                  <a:pos x="210" y="266"/>
                </a:cxn>
                <a:cxn ang="0">
                  <a:pos x="204" y="272"/>
                </a:cxn>
                <a:cxn ang="0">
                  <a:pos x="196" y="276"/>
                </a:cxn>
                <a:cxn ang="0">
                  <a:pos x="182" y="284"/>
                </a:cxn>
                <a:cxn ang="0">
                  <a:pos x="164" y="288"/>
                </a:cxn>
                <a:cxn ang="0">
                  <a:pos x="146" y="292"/>
                </a:cxn>
                <a:cxn ang="0">
                  <a:pos x="114" y="296"/>
                </a:cxn>
                <a:cxn ang="0">
                  <a:pos x="100" y="298"/>
                </a:cxn>
                <a:cxn ang="0">
                  <a:pos x="84" y="296"/>
                </a:cxn>
                <a:cxn ang="0">
                  <a:pos x="70" y="294"/>
                </a:cxn>
                <a:cxn ang="0">
                  <a:pos x="58" y="290"/>
                </a:cxn>
                <a:cxn ang="0">
                  <a:pos x="48" y="286"/>
                </a:cxn>
                <a:cxn ang="0">
                  <a:pos x="30" y="276"/>
                </a:cxn>
                <a:cxn ang="0">
                  <a:pos x="18" y="264"/>
                </a:cxn>
                <a:cxn ang="0">
                  <a:pos x="8" y="252"/>
                </a:cxn>
                <a:cxn ang="0">
                  <a:pos x="4" y="242"/>
                </a:cxn>
                <a:cxn ang="0">
                  <a:pos x="0" y="234"/>
                </a:cxn>
              </a:cxnLst>
              <a:rect l="0" t="0" r="r" b="b"/>
              <a:pathLst>
                <a:path w="232" h="298">
                  <a:moveTo>
                    <a:pt x="0" y="234"/>
                  </a:moveTo>
                  <a:lnTo>
                    <a:pt x="0" y="0"/>
                  </a:lnTo>
                  <a:lnTo>
                    <a:pt x="232" y="0"/>
                  </a:lnTo>
                  <a:lnTo>
                    <a:pt x="232" y="228"/>
                  </a:lnTo>
                  <a:lnTo>
                    <a:pt x="226" y="242"/>
                  </a:lnTo>
                  <a:lnTo>
                    <a:pt x="218" y="254"/>
                  </a:lnTo>
                  <a:lnTo>
                    <a:pt x="210" y="266"/>
                  </a:lnTo>
                  <a:lnTo>
                    <a:pt x="204" y="272"/>
                  </a:lnTo>
                  <a:lnTo>
                    <a:pt x="196" y="276"/>
                  </a:lnTo>
                  <a:lnTo>
                    <a:pt x="182" y="284"/>
                  </a:lnTo>
                  <a:lnTo>
                    <a:pt x="164" y="288"/>
                  </a:lnTo>
                  <a:lnTo>
                    <a:pt x="146" y="292"/>
                  </a:lnTo>
                  <a:lnTo>
                    <a:pt x="114" y="296"/>
                  </a:lnTo>
                  <a:lnTo>
                    <a:pt x="100" y="298"/>
                  </a:lnTo>
                  <a:lnTo>
                    <a:pt x="84" y="296"/>
                  </a:lnTo>
                  <a:lnTo>
                    <a:pt x="70" y="294"/>
                  </a:lnTo>
                  <a:lnTo>
                    <a:pt x="58" y="290"/>
                  </a:lnTo>
                  <a:lnTo>
                    <a:pt x="48" y="286"/>
                  </a:lnTo>
                  <a:lnTo>
                    <a:pt x="30" y="276"/>
                  </a:lnTo>
                  <a:lnTo>
                    <a:pt x="18" y="264"/>
                  </a:lnTo>
                  <a:lnTo>
                    <a:pt x="8" y="252"/>
                  </a:lnTo>
                  <a:lnTo>
                    <a:pt x="4" y="24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55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2738" y="2173"/>
              <a:ext cx="198" cy="296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238"/>
                </a:cxn>
                <a:cxn ang="0">
                  <a:pos x="186" y="260"/>
                </a:cxn>
                <a:cxn ang="0">
                  <a:pos x="178" y="270"/>
                </a:cxn>
                <a:cxn ang="0">
                  <a:pos x="168" y="278"/>
                </a:cxn>
                <a:cxn ang="0">
                  <a:pos x="154" y="284"/>
                </a:cxn>
                <a:cxn ang="0">
                  <a:pos x="138" y="290"/>
                </a:cxn>
                <a:cxn ang="0">
                  <a:pos x="122" y="292"/>
                </a:cxn>
                <a:cxn ang="0">
                  <a:pos x="96" y="296"/>
                </a:cxn>
                <a:cxn ang="0">
                  <a:pos x="84" y="296"/>
                </a:cxn>
                <a:cxn ang="0">
                  <a:pos x="58" y="294"/>
                </a:cxn>
                <a:cxn ang="0">
                  <a:pos x="40" y="286"/>
                </a:cxn>
                <a:cxn ang="0">
                  <a:pos x="24" y="278"/>
                </a:cxn>
                <a:cxn ang="0">
                  <a:pos x="14" y="268"/>
                </a:cxn>
                <a:cxn ang="0">
                  <a:pos x="6" y="260"/>
                </a:cxn>
                <a:cxn ang="0">
                  <a:pos x="2" y="252"/>
                </a:cxn>
                <a:cxn ang="0">
                  <a:pos x="0" y="244"/>
                </a:cxn>
              </a:cxnLst>
              <a:rect l="0" t="0" r="r" b="b"/>
              <a:pathLst>
                <a:path w="198" h="296">
                  <a:moveTo>
                    <a:pt x="0" y="244"/>
                  </a:moveTo>
                  <a:lnTo>
                    <a:pt x="0" y="0"/>
                  </a:lnTo>
                  <a:lnTo>
                    <a:pt x="198" y="0"/>
                  </a:lnTo>
                  <a:lnTo>
                    <a:pt x="198" y="238"/>
                  </a:lnTo>
                  <a:lnTo>
                    <a:pt x="186" y="260"/>
                  </a:lnTo>
                  <a:lnTo>
                    <a:pt x="178" y="270"/>
                  </a:lnTo>
                  <a:lnTo>
                    <a:pt x="168" y="278"/>
                  </a:lnTo>
                  <a:lnTo>
                    <a:pt x="154" y="284"/>
                  </a:lnTo>
                  <a:lnTo>
                    <a:pt x="138" y="290"/>
                  </a:lnTo>
                  <a:lnTo>
                    <a:pt x="122" y="292"/>
                  </a:lnTo>
                  <a:lnTo>
                    <a:pt x="96" y="296"/>
                  </a:lnTo>
                  <a:lnTo>
                    <a:pt x="84" y="296"/>
                  </a:lnTo>
                  <a:lnTo>
                    <a:pt x="58" y="294"/>
                  </a:lnTo>
                  <a:lnTo>
                    <a:pt x="40" y="286"/>
                  </a:lnTo>
                  <a:lnTo>
                    <a:pt x="24" y="278"/>
                  </a:lnTo>
                  <a:lnTo>
                    <a:pt x="14" y="268"/>
                  </a:lnTo>
                  <a:lnTo>
                    <a:pt x="6" y="260"/>
                  </a:lnTo>
                  <a:lnTo>
                    <a:pt x="2" y="252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773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86"/>
            <p:cNvSpPr>
              <a:spLocks/>
            </p:cNvSpPr>
            <p:nvPr/>
          </p:nvSpPr>
          <p:spPr bwMode="auto">
            <a:xfrm>
              <a:off x="2756" y="2173"/>
              <a:ext cx="168" cy="296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0" y="0"/>
                </a:cxn>
                <a:cxn ang="0">
                  <a:pos x="168" y="0"/>
                </a:cxn>
                <a:cxn ang="0">
                  <a:pos x="168" y="248"/>
                </a:cxn>
                <a:cxn ang="0">
                  <a:pos x="156" y="266"/>
                </a:cxn>
                <a:cxn ang="0">
                  <a:pos x="150" y="274"/>
                </a:cxn>
                <a:cxn ang="0">
                  <a:pos x="140" y="282"/>
                </a:cxn>
                <a:cxn ang="0">
                  <a:pos x="128" y="286"/>
                </a:cxn>
                <a:cxn ang="0">
                  <a:pos x="116" y="290"/>
                </a:cxn>
                <a:cxn ang="0">
                  <a:pos x="102" y="292"/>
                </a:cxn>
                <a:cxn ang="0">
                  <a:pos x="80" y="296"/>
                </a:cxn>
                <a:cxn ang="0">
                  <a:pos x="70" y="296"/>
                </a:cxn>
                <a:cxn ang="0">
                  <a:pos x="48" y="294"/>
                </a:cxn>
                <a:cxn ang="0">
                  <a:pos x="34" y="288"/>
                </a:cxn>
                <a:cxn ang="0">
                  <a:pos x="20" y="282"/>
                </a:cxn>
                <a:cxn ang="0">
                  <a:pos x="12" y="274"/>
                </a:cxn>
                <a:cxn ang="0">
                  <a:pos x="6" y="266"/>
                </a:cxn>
                <a:cxn ang="0">
                  <a:pos x="2" y="260"/>
                </a:cxn>
                <a:cxn ang="0">
                  <a:pos x="0" y="254"/>
                </a:cxn>
              </a:cxnLst>
              <a:rect l="0" t="0" r="r" b="b"/>
              <a:pathLst>
                <a:path w="168" h="296">
                  <a:moveTo>
                    <a:pt x="0" y="254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248"/>
                  </a:lnTo>
                  <a:lnTo>
                    <a:pt x="156" y="266"/>
                  </a:lnTo>
                  <a:lnTo>
                    <a:pt x="150" y="274"/>
                  </a:lnTo>
                  <a:lnTo>
                    <a:pt x="140" y="282"/>
                  </a:lnTo>
                  <a:lnTo>
                    <a:pt x="128" y="286"/>
                  </a:lnTo>
                  <a:lnTo>
                    <a:pt x="116" y="290"/>
                  </a:lnTo>
                  <a:lnTo>
                    <a:pt x="102" y="292"/>
                  </a:lnTo>
                  <a:lnTo>
                    <a:pt x="80" y="296"/>
                  </a:lnTo>
                  <a:lnTo>
                    <a:pt x="70" y="296"/>
                  </a:lnTo>
                  <a:lnTo>
                    <a:pt x="48" y="294"/>
                  </a:lnTo>
                  <a:lnTo>
                    <a:pt x="34" y="288"/>
                  </a:lnTo>
                  <a:lnTo>
                    <a:pt x="20" y="282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2" y="26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89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2774" y="2173"/>
              <a:ext cx="136" cy="296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0" y="2"/>
                </a:cxn>
                <a:cxn ang="0">
                  <a:pos x="136" y="0"/>
                </a:cxn>
                <a:cxn ang="0">
                  <a:pos x="136" y="260"/>
                </a:cxn>
                <a:cxn ang="0">
                  <a:pos x="126" y="272"/>
                </a:cxn>
                <a:cxn ang="0">
                  <a:pos x="120" y="278"/>
                </a:cxn>
                <a:cxn ang="0">
                  <a:pos x="112" y="284"/>
                </a:cxn>
                <a:cxn ang="0">
                  <a:pos x="104" y="288"/>
                </a:cxn>
                <a:cxn ang="0">
                  <a:pos x="82" y="294"/>
                </a:cxn>
                <a:cxn ang="0">
                  <a:pos x="64" y="296"/>
                </a:cxn>
                <a:cxn ang="0">
                  <a:pos x="54" y="296"/>
                </a:cxn>
                <a:cxn ang="0">
                  <a:pos x="40" y="294"/>
                </a:cxn>
                <a:cxn ang="0">
                  <a:pos x="26" y="290"/>
                </a:cxn>
                <a:cxn ang="0">
                  <a:pos x="18" y="284"/>
                </a:cxn>
                <a:cxn ang="0">
                  <a:pos x="10" y="280"/>
                </a:cxn>
                <a:cxn ang="0">
                  <a:pos x="6" y="274"/>
                </a:cxn>
                <a:cxn ang="0">
                  <a:pos x="2" y="268"/>
                </a:cxn>
                <a:cxn ang="0">
                  <a:pos x="0" y="264"/>
                </a:cxn>
              </a:cxnLst>
              <a:rect l="0" t="0" r="r" b="b"/>
              <a:pathLst>
                <a:path w="136" h="296">
                  <a:moveTo>
                    <a:pt x="0" y="264"/>
                  </a:moveTo>
                  <a:lnTo>
                    <a:pt x="0" y="2"/>
                  </a:lnTo>
                  <a:lnTo>
                    <a:pt x="136" y="0"/>
                  </a:lnTo>
                  <a:lnTo>
                    <a:pt x="136" y="260"/>
                  </a:lnTo>
                  <a:lnTo>
                    <a:pt x="126" y="272"/>
                  </a:lnTo>
                  <a:lnTo>
                    <a:pt x="120" y="278"/>
                  </a:lnTo>
                  <a:lnTo>
                    <a:pt x="112" y="284"/>
                  </a:lnTo>
                  <a:lnTo>
                    <a:pt x="104" y="288"/>
                  </a:lnTo>
                  <a:lnTo>
                    <a:pt x="82" y="294"/>
                  </a:lnTo>
                  <a:lnTo>
                    <a:pt x="64" y="296"/>
                  </a:lnTo>
                  <a:lnTo>
                    <a:pt x="54" y="296"/>
                  </a:lnTo>
                  <a:lnTo>
                    <a:pt x="40" y="294"/>
                  </a:lnTo>
                  <a:lnTo>
                    <a:pt x="26" y="290"/>
                  </a:lnTo>
                  <a:lnTo>
                    <a:pt x="18" y="284"/>
                  </a:lnTo>
                  <a:lnTo>
                    <a:pt x="10" y="280"/>
                  </a:lnTo>
                  <a:lnTo>
                    <a:pt x="6" y="274"/>
                  </a:lnTo>
                  <a:lnTo>
                    <a:pt x="2" y="268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AA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2794" y="2173"/>
              <a:ext cx="104" cy="296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0" y="2"/>
                </a:cxn>
                <a:cxn ang="0">
                  <a:pos x="104" y="0"/>
                </a:cxn>
                <a:cxn ang="0">
                  <a:pos x="104" y="270"/>
                </a:cxn>
                <a:cxn ang="0">
                  <a:pos x="96" y="278"/>
                </a:cxn>
                <a:cxn ang="0">
                  <a:pos x="88" y="282"/>
                </a:cxn>
                <a:cxn ang="0">
                  <a:pos x="82" y="286"/>
                </a:cxn>
                <a:cxn ang="0">
                  <a:pos x="76" y="290"/>
                </a:cxn>
                <a:cxn ang="0">
                  <a:pos x="60" y="294"/>
                </a:cxn>
                <a:cxn ang="0">
                  <a:pos x="38" y="296"/>
                </a:cxn>
                <a:cxn ang="0">
                  <a:pos x="28" y="294"/>
                </a:cxn>
                <a:cxn ang="0">
                  <a:pos x="18" y="292"/>
                </a:cxn>
                <a:cxn ang="0">
                  <a:pos x="12" y="288"/>
                </a:cxn>
                <a:cxn ang="0">
                  <a:pos x="6" y="284"/>
                </a:cxn>
                <a:cxn ang="0">
                  <a:pos x="2" y="278"/>
                </a:cxn>
                <a:cxn ang="0">
                  <a:pos x="0" y="274"/>
                </a:cxn>
              </a:cxnLst>
              <a:rect l="0" t="0" r="r" b="b"/>
              <a:pathLst>
                <a:path w="104" h="296">
                  <a:moveTo>
                    <a:pt x="0" y="274"/>
                  </a:moveTo>
                  <a:lnTo>
                    <a:pt x="0" y="2"/>
                  </a:lnTo>
                  <a:lnTo>
                    <a:pt x="104" y="0"/>
                  </a:lnTo>
                  <a:lnTo>
                    <a:pt x="104" y="270"/>
                  </a:lnTo>
                  <a:lnTo>
                    <a:pt x="96" y="278"/>
                  </a:lnTo>
                  <a:lnTo>
                    <a:pt x="88" y="282"/>
                  </a:lnTo>
                  <a:lnTo>
                    <a:pt x="82" y="286"/>
                  </a:lnTo>
                  <a:lnTo>
                    <a:pt x="76" y="290"/>
                  </a:lnTo>
                  <a:lnTo>
                    <a:pt x="60" y="294"/>
                  </a:lnTo>
                  <a:lnTo>
                    <a:pt x="38" y="296"/>
                  </a:lnTo>
                  <a:lnTo>
                    <a:pt x="28" y="294"/>
                  </a:lnTo>
                  <a:lnTo>
                    <a:pt x="18" y="292"/>
                  </a:lnTo>
                  <a:lnTo>
                    <a:pt x="12" y="288"/>
                  </a:lnTo>
                  <a:lnTo>
                    <a:pt x="6" y="284"/>
                  </a:lnTo>
                  <a:lnTo>
                    <a:pt x="2" y="278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CC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2812" y="2173"/>
              <a:ext cx="72" cy="29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0" y="2"/>
                </a:cxn>
                <a:cxn ang="0">
                  <a:pos x="72" y="0"/>
                </a:cxn>
                <a:cxn ang="0">
                  <a:pos x="72" y="280"/>
                </a:cxn>
                <a:cxn ang="0">
                  <a:pos x="66" y="284"/>
                </a:cxn>
                <a:cxn ang="0">
                  <a:pos x="60" y="288"/>
                </a:cxn>
                <a:cxn ang="0">
                  <a:pos x="50" y="292"/>
                </a:cxn>
                <a:cxn ang="0">
                  <a:pos x="40" y="294"/>
                </a:cxn>
                <a:cxn ang="0">
                  <a:pos x="24" y="294"/>
                </a:cxn>
                <a:cxn ang="0">
                  <a:pos x="12" y="292"/>
                </a:cxn>
                <a:cxn ang="0">
                  <a:pos x="6" y="290"/>
                </a:cxn>
                <a:cxn ang="0">
                  <a:pos x="2" y="286"/>
                </a:cxn>
                <a:cxn ang="0">
                  <a:pos x="0" y="284"/>
                </a:cxn>
              </a:cxnLst>
              <a:rect l="0" t="0" r="r" b="b"/>
              <a:pathLst>
                <a:path w="72" h="294">
                  <a:moveTo>
                    <a:pt x="0" y="284"/>
                  </a:moveTo>
                  <a:lnTo>
                    <a:pt x="0" y="2"/>
                  </a:lnTo>
                  <a:lnTo>
                    <a:pt x="72" y="0"/>
                  </a:lnTo>
                  <a:lnTo>
                    <a:pt x="72" y="280"/>
                  </a:lnTo>
                  <a:lnTo>
                    <a:pt x="66" y="284"/>
                  </a:lnTo>
                  <a:lnTo>
                    <a:pt x="60" y="288"/>
                  </a:lnTo>
                  <a:lnTo>
                    <a:pt x="50" y="292"/>
                  </a:lnTo>
                  <a:lnTo>
                    <a:pt x="40" y="294"/>
                  </a:lnTo>
                  <a:lnTo>
                    <a:pt x="24" y="294"/>
                  </a:lnTo>
                  <a:lnTo>
                    <a:pt x="12" y="292"/>
                  </a:lnTo>
                  <a:lnTo>
                    <a:pt x="6" y="290"/>
                  </a:lnTo>
                  <a:lnTo>
                    <a:pt x="2" y="286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DE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2832" y="2173"/>
              <a:ext cx="38" cy="29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290"/>
                </a:cxn>
                <a:cxn ang="0">
                  <a:pos x="22" y="292"/>
                </a:cxn>
                <a:cxn ang="0">
                  <a:pos x="10" y="294"/>
                </a:cxn>
                <a:cxn ang="0">
                  <a:pos x="0" y="294"/>
                </a:cxn>
                <a:cxn ang="0">
                  <a:pos x="0" y="2"/>
                </a:cxn>
                <a:cxn ang="0">
                  <a:pos x="38" y="0"/>
                </a:cxn>
              </a:cxnLst>
              <a:rect l="0" t="0" r="r" b="b"/>
              <a:pathLst>
                <a:path w="38" h="294">
                  <a:moveTo>
                    <a:pt x="38" y="0"/>
                  </a:moveTo>
                  <a:lnTo>
                    <a:pt x="38" y="290"/>
                  </a:lnTo>
                  <a:lnTo>
                    <a:pt x="22" y="292"/>
                  </a:lnTo>
                  <a:lnTo>
                    <a:pt x="10" y="294"/>
                  </a:lnTo>
                  <a:lnTo>
                    <a:pt x="0" y="294"/>
                  </a:lnTo>
                  <a:lnTo>
                    <a:pt x="0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91"/>
            <p:cNvSpPr>
              <a:spLocks/>
            </p:cNvSpPr>
            <p:nvPr/>
          </p:nvSpPr>
          <p:spPr bwMode="auto">
            <a:xfrm>
              <a:off x="2664" y="2085"/>
              <a:ext cx="326" cy="170"/>
            </a:xfrm>
            <a:custGeom>
              <a:avLst/>
              <a:gdLst/>
              <a:ahLst/>
              <a:cxnLst>
                <a:cxn ang="0">
                  <a:pos x="162" y="170"/>
                </a:cxn>
                <a:cxn ang="0">
                  <a:pos x="196" y="168"/>
                </a:cxn>
                <a:cxn ang="0">
                  <a:pos x="226" y="164"/>
                </a:cxn>
                <a:cxn ang="0">
                  <a:pos x="254" y="156"/>
                </a:cxn>
                <a:cxn ang="0">
                  <a:pos x="278" y="146"/>
                </a:cxn>
                <a:cxn ang="0">
                  <a:pos x="298" y="134"/>
                </a:cxn>
                <a:cxn ang="0">
                  <a:pos x="306" y="126"/>
                </a:cxn>
                <a:cxn ang="0">
                  <a:pos x="314" y="118"/>
                </a:cxn>
                <a:cxn ang="0">
                  <a:pos x="318" y="110"/>
                </a:cxn>
                <a:cxn ang="0">
                  <a:pos x="322" y="102"/>
                </a:cxn>
                <a:cxn ang="0">
                  <a:pos x="326" y="94"/>
                </a:cxn>
                <a:cxn ang="0">
                  <a:pos x="326" y="86"/>
                </a:cxn>
                <a:cxn ang="0">
                  <a:pos x="326" y="76"/>
                </a:cxn>
                <a:cxn ang="0">
                  <a:pos x="322" y="68"/>
                </a:cxn>
                <a:cxn ang="0">
                  <a:pos x="318" y="60"/>
                </a:cxn>
                <a:cxn ang="0">
                  <a:pos x="314" y="52"/>
                </a:cxn>
                <a:cxn ang="0">
                  <a:pos x="306" y="44"/>
                </a:cxn>
                <a:cxn ang="0">
                  <a:pos x="298" y="38"/>
                </a:cxn>
                <a:cxn ang="0">
                  <a:pos x="278" y="26"/>
                </a:cxn>
                <a:cxn ang="0">
                  <a:pos x="254" y="14"/>
                </a:cxn>
                <a:cxn ang="0">
                  <a:pos x="226" y="6"/>
                </a:cxn>
                <a:cxn ang="0">
                  <a:pos x="196" y="2"/>
                </a:cxn>
                <a:cxn ang="0">
                  <a:pos x="162" y="0"/>
                </a:cxn>
                <a:cxn ang="0">
                  <a:pos x="130" y="2"/>
                </a:cxn>
                <a:cxn ang="0">
                  <a:pos x="100" y="6"/>
                </a:cxn>
                <a:cxn ang="0">
                  <a:pos x="72" y="14"/>
                </a:cxn>
                <a:cxn ang="0">
                  <a:pos x="48" y="26"/>
                </a:cxn>
                <a:cxn ang="0">
                  <a:pos x="28" y="38"/>
                </a:cxn>
                <a:cxn ang="0">
                  <a:pos x="20" y="44"/>
                </a:cxn>
                <a:cxn ang="0">
                  <a:pos x="12" y="52"/>
                </a:cxn>
                <a:cxn ang="0">
                  <a:pos x="6" y="60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0" y="86"/>
                </a:cxn>
                <a:cxn ang="0">
                  <a:pos x="0" y="94"/>
                </a:cxn>
                <a:cxn ang="0">
                  <a:pos x="2" y="102"/>
                </a:cxn>
                <a:cxn ang="0">
                  <a:pos x="6" y="110"/>
                </a:cxn>
                <a:cxn ang="0">
                  <a:pos x="12" y="118"/>
                </a:cxn>
                <a:cxn ang="0">
                  <a:pos x="20" y="126"/>
                </a:cxn>
                <a:cxn ang="0">
                  <a:pos x="28" y="134"/>
                </a:cxn>
                <a:cxn ang="0">
                  <a:pos x="48" y="146"/>
                </a:cxn>
                <a:cxn ang="0">
                  <a:pos x="72" y="156"/>
                </a:cxn>
                <a:cxn ang="0">
                  <a:pos x="100" y="164"/>
                </a:cxn>
                <a:cxn ang="0">
                  <a:pos x="130" y="168"/>
                </a:cxn>
                <a:cxn ang="0">
                  <a:pos x="162" y="170"/>
                </a:cxn>
              </a:cxnLst>
              <a:rect l="0" t="0" r="r" b="b"/>
              <a:pathLst>
                <a:path w="326" h="170">
                  <a:moveTo>
                    <a:pt x="162" y="170"/>
                  </a:moveTo>
                  <a:lnTo>
                    <a:pt x="196" y="168"/>
                  </a:lnTo>
                  <a:lnTo>
                    <a:pt x="226" y="164"/>
                  </a:lnTo>
                  <a:lnTo>
                    <a:pt x="254" y="156"/>
                  </a:lnTo>
                  <a:lnTo>
                    <a:pt x="278" y="146"/>
                  </a:lnTo>
                  <a:lnTo>
                    <a:pt x="298" y="134"/>
                  </a:lnTo>
                  <a:lnTo>
                    <a:pt x="306" y="126"/>
                  </a:lnTo>
                  <a:lnTo>
                    <a:pt x="314" y="118"/>
                  </a:lnTo>
                  <a:lnTo>
                    <a:pt x="318" y="110"/>
                  </a:lnTo>
                  <a:lnTo>
                    <a:pt x="322" y="102"/>
                  </a:lnTo>
                  <a:lnTo>
                    <a:pt x="326" y="94"/>
                  </a:lnTo>
                  <a:lnTo>
                    <a:pt x="326" y="86"/>
                  </a:lnTo>
                  <a:lnTo>
                    <a:pt x="326" y="76"/>
                  </a:lnTo>
                  <a:lnTo>
                    <a:pt x="322" y="68"/>
                  </a:lnTo>
                  <a:lnTo>
                    <a:pt x="318" y="60"/>
                  </a:lnTo>
                  <a:lnTo>
                    <a:pt x="314" y="52"/>
                  </a:lnTo>
                  <a:lnTo>
                    <a:pt x="306" y="44"/>
                  </a:lnTo>
                  <a:lnTo>
                    <a:pt x="298" y="38"/>
                  </a:lnTo>
                  <a:lnTo>
                    <a:pt x="278" y="26"/>
                  </a:lnTo>
                  <a:lnTo>
                    <a:pt x="254" y="14"/>
                  </a:lnTo>
                  <a:lnTo>
                    <a:pt x="226" y="6"/>
                  </a:lnTo>
                  <a:lnTo>
                    <a:pt x="196" y="2"/>
                  </a:lnTo>
                  <a:lnTo>
                    <a:pt x="162" y="0"/>
                  </a:lnTo>
                  <a:lnTo>
                    <a:pt x="130" y="2"/>
                  </a:lnTo>
                  <a:lnTo>
                    <a:pt x="100" y="6"/>
                  </a:lnTo>
                  <a:lnTo>
                    <a:pt x="72" y="14"/>
                  </a:lnTo>
                  <a:lnTo>
                    <a:pt x="48" y="26"/>
                  </a:lnTo>
                  <a:lnTo>
                    <a:pt x="28" y="38"/>
                  </a:lnTo>
                  <a:lnTo>
                    <a:pt x="20" y="44"/>
                  </a:lnTo>
                  <a:lnTo>
                    <a:pt x="12" y="52"/>
                  </a:lnTo>
                  <a:lnTo>
                    <a:pt x="6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10"/>
                  </a:lnTo>
                  <a:lnTo>
                    <a:pt x="12" y="118"/>
                  </a:lnTo>
                  <a:lnTo>
                    <a:pt x="20" y="126"/>
                  </a:lnTo>
                  <a:lnTo>
                    <a:pt x="28" y="134"/>
                  </a:lnTo>
                  <a:lnTo>
                    <a:pt x="48" y="146"/>
                  </a:lnTo>
                  <a:lnTo>
                    <a:pt x="72" y="156"/>
                  </a:lnTo>
                  <a:lnTo>
                    <a:pt x="100" y="164"/>
                  </a:lnTo>
                  <a:lnTo>
                    <a:pt x="130" y="168"/>
                  </a:lnTo>
                  <a:lnTo>
                    <a:pt x="162" y="170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92"/>
            <p:cNvSpPr>
              <a:spLocks/>
            </p:cNvSpPr>
            <p:nvPr/>
          </p:nvSpPr>
          <p:spPr bwMode="auto">
            <a:xfrm>
              <a:off x="2924" y="2359"/>
              <a:ext cx="206" cy="190"/>
            </a:xfrm>
            <a:custGeom>
              <a:avLst/>
              <a:gdLst/>
              <a:ahLst/>
              <a:cxnLst>
                <a:cxn ang="0">
                  <a:pos x="90" y="190"/>
                </a:cxn>
                <a:cxn ang="0">
                  <a:pos x="76" y="188"/>
                </a:cxn>
                <a:cxn ang="0">
                  <a:pos x="64" y="186"/>
                </a:cxn>
                <a:cxn ang="0">
                  <a:pos x="52" y="182"/>
                </a:cxn>
                <a:cxn ang="0">
                  <a:pos x="42" y="178"/>
                </a:cxn>
                <a:cxn ang="0">
                  <a:pos x="26" y="168"/>
                </a:cxn>
                <a:cxn ang="0">
                  <a:pos x="14" y="158"/>
                </a:cxn>
                <a:cxn ang="0">
                  <a:pos x="8" y="146"/>
                </a:cxn>
                <a:cxn ang="0">
                  <a:pos x="2" y="13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206" y="2"/>
                </a:cxn>
                <a:cxn ang="0">
                  <a:pos x="206" y="126"/>
                </a:cxn>
                <a:cxn ang="0">
                  <a:pos x="200" y="138"/>
                </a:cxn>
                <a:cxn ang="0">
                  <a:pos x="194" y="150"/>
                </a:cxn>
                <a:cxn ang="0">
                  <a:pos x="188" y="160"/>
                </a:cxn>
                <a:cxn ang="0">
                  <a:pos x="176" y="170"/>
                </a:cxn>
                <a:cxn ang="0">
                  <a:pos x="162" y="176"/>
                </a:cxn>
                <a:cxn ang="0">
                  <a:pos x="146" y="182"/>
                </a:cxn>
                <a:cxn ang="0">
                  <a:pos x="130" y="186"/>
                </a:cxn>
                <a:cxn ang="0">
                  <a:pos x="102" y="188"/>
                </a:cxn>
                <a:cxn ang="0">
                  <a:pos x="90" y="190"/>
                </a:cxn>
              </a:cxnLst>
              <a:rect l="0" t="0" r="r" b="b"/>
              <a:pathLst>
                <a:path w="206" h="190">
                  <a:moveTo>
                    <a:pt x="90" y="190"/>
                  </a:moveTo>
                  <a:lnTo>
                    <a:pt x="76" y="188"/>
                  </a:lnTo>
                  <a:lnTo>
                    <a:pt x="64" y="186"/>
                  </a:lnTo>
                  <a:lnTo>
                    <a:pt x="52" y="182"/>
                  </a:lnTo>
                  <a:lnTo>
                    <a:pt x="42" y="178"/>
                  </a:lnTo>
                  <a:lnTo>
                    <a:pt x="26" y="168"/>
                  </a:lnTo>
                  <a:lnTo>
                    <a:pt x="14" y="158"/>
                  </a:lnTo>
                  <a:lnTo>
                    <a:pt x="8" y="146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206" y="2"/>
                  </a:lnTo>
                  <a:lnTo>
                    <a:pt x="206" y="126"/>
                  </a:lnTo>
                  <a:lnTo>
                    <a:pt x="200" y="138"/>
                  </a:lnTo>
                  <a:lnTo>
                    <a:pt x="194" y="150"/>
                  </a:lnTo>
                  <a:lnTo>
                    <a:pt x="188" y="160"/>
                  </a:lnTo>
                  <a:lnTo>
                    <a:pt x="176" y="170"/>
                  </a:lnTo>
                  <a:lnTo>
                    <a:pt x="162" y="176"/>
                  </a:lnTo>
                  <a:lnTo>
                    <a:pt x="146" y="182"/>
                  </a:lnTo>
                  <a:lnTo>
                    <a:pt x="130" y="186"/>
                  </a:lnTo>
                  <a:lnTo>
                    <a:pt x="102" y="188"/>
                  </a:lnTo>
                  <a:lnTo>
                    <a:pt x="90" y="190"/>
                  </a:lnTo>
                  <a:close/>
                </a:path>
              </a:pathLst>
            </a:custGeom>
            <a:solidFill>
              <a:srgbClr val="D80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93"/>
            <p:cNvSpPr>
              <a:spLocks/>
            </p:cNvSpPr>
            <p:nvPr/>
          </p:nvSpPr>
          <p:spPr bwMode="auto">
            <a:xfrm>
              <a:off x="2936" y="2359"/>
              <a:ext cx="186" cy="1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0"/>
                </a:cxn>
                <a:cxn ang="0">
                  <a:pos x="186" y="2"/>
                </a:cxn>
                <a:cxn ang="0">
                  <a:pos x="186" y="132"/>
                </a:cxn>
                <a:cxn ang="0">
                  <a:pos x="174" y="154"/>
                </a:cxn>
                <a:cxn ang="0">
                  <a:pos x="168" y="164"/>
                </a:cxn>
                <a:cxn ang="0">
                  <a:pos x="158" y="172"/>
                </a:cxn>
                <a:cxn ang="0">
                  <a:pos x="146" y="178"/>
                </a:cxn>
                <a:cxn ang="0">
                  <a:pos x="132" y="182"/>
                </a:cxn>
                <a:cxn ang="0">
                  <a:pos x="116" y="186"/>
                </a:cxn>
                <a:cxn ang="0">
                  <a:pos x="92" y="188"/>
                </a:cxn>
                <a:cxn ang="0">
                  <a:pos x="80" y="188"/>
                </a:cxn>
                <a:cxn ang="0">
                  <a:pos x="56" y="186"/>
                </a:cxn>
                <a:cxn ang="0">
                  <a:pos x="38" y="180"/>
                </a:cxn>
                <a:cxn ang="0">
                  <a:pos x="24" y="170"/>
                </a:cxn>
                <a:cxn ang="0">
                  <a:pos x="14" y="160"/>
                </a:cxn>
                <a:cxn ang="0">
                  <a:pos x="6" y="152"/>
                </a:cxn>
                <a:cxn ang="0">
                  <a:pos x="2" y="144"/>
                </a:cxn>
                <a:cxn ang="0">
                  <a:pos x="0" y="136"/>
                </a:cxn>
              </a:cxnLst>
              <a:rect l="0" t="0" r="r" b="b"/>
              <a:pathLst>
                <a:path w="186" h="188">
                  <a:moveTo>
                    <a:pt x="0" y="136"/>
                  </a:moveTo>
                  <a:lnTo>
                    <a:pt x="0" y="0"/>
                  </a:lnTo>
                  <a:lnTo>
                    <a:pt x="186" y="2"/>
                  </a:lnTo>
                  <a:lnTo>
                    <a:pt x="186" y="132"/>
                  </a:lnTo>
                  <a:lnTo>
                    <a:pt x="174" y="154"/>
                  </a:lnTo>
                  <a:lnTo>
                    <a:pt x="168" y="164"/>
                  </a:lnTo>
                  <a:lnTo>
                    <a:pt x="158" y="172"/>
                  </a:lnTo>
                  <a:lnTo>
                    <a:pt x="146" y="178"/>
                  </a:lnTo>
                  <a:lnTo>
                    <a:pt x="132" y="182"/>
                  </a:lnTo>
                  <a:lnTo>
                    <a:pt x="116" y="186"/>
                  </a:lnTo>
                  <a:lnTo>
                    <a:pt x="92" y="188"/>
                  </a:lnTo>
                  <a:lnTo>
                    <a:pt x="80" y="188"/>
                  </a:lnTo>
                  <a:lnTo>
                    <a:pt x="56" y="186"/>
                  </a:lnTo>
                  <a:lnTo>
                    <a:pt x="38" y="180"/>
                  </a:lnTo>
                  <a:lnTo>
                    <a:pt x="24" y="170"/>
                  </a:lnTo>
                  <a:lnTo>
                    <a:pt x="14" y="160"/>
                  </a:lnTo>
                  <a:lnTo>
                    <a:pt x="6" y="152"/>
                  </a:lnTo>
                  <a:lnTo>
                    <a:pt x="2" y="144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DD1E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94"/>
            <p:cNvSpPr>
              <a:spLocks/>
            </p:cNvSpPr>
            <p:nvPr/>
          </p:nvSpPr>
          <p:spPr bwMode="auto">
            <a:xfrm>
              <a:off x="2948" y="2359"/>
              <a:ext cx="166" cy="188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166" y="2"/>
                </a:cxn>
                <a:cxn ang="0">
                  <a:pos x="166" y="138"/>
                </a:cxn>
                <a:cxn ang="0">
                  <a:pos x="156" y="158"/>
                </a:cxn>
                <a:cxn ang="0">
                  <a:pos x="150" y="166"/>
                </a:cxn>
                <a:cxn ang="0">
                  <a:pos x="140" y="174"/>
                </a:cxn>
                <a:cxn ang="0">
                  <a:pos x="130" y="178"/>
                </a:cxn>
                <a:cxn ang="0">
                  <a:pos x="116" y="182"/>
                </a:cxn>
                <a:cxn ang="0">
                  <a:pos x="104" y="186"/>
                </a:cxn>
                <a:cxn ang="0">
                  <a:pos x="80" y="188"/>
                </a:cxn>
                <a:cxn ang="0">
                  <a:pos x="70" y="188"/>
                </a:cxn>
                <a:cxn ang="0">
                  <a:pos x="50" y="186"/>
                </a:cxn>
                <a:cxn ang="0">
                  <a:pos x="34" y="180"/>
                </a:cxn>
                <a:cxn ang="0">
                  <a:pos x="20" y="172"/>
                </a:cxn>
                <a:cxn ang="0">
                  <a:pos x="12" y="164"/>
                </a:cxn>
                <a:cxn ang="0">
                  <a:pos x="6" y="156"/>
                </a:cxn>
                <a:cxn ang="0">
                  <a:pos x="2" y="148"/>
                </a:cxn>
                <a:cxn ang="0">
                  <a:pos x="0" y="142"/>
                </a:cxn>
              </a:cxnLst>
              <a:rect l="0" t="0" r="r" b="b"/>
              <a:pathLst>
                <a:path w="166" h="188">
                  <a:moveTo>
                    <a:pt x="0" y="142"/>
                  </a:moveTo>
                  <a:lnTo>
                    <a:pt x="0" y="0"/>
                  </a:lnTo>
                  <a:lnTo>
                    <a:pt x="166" y="2"/>
                  </a:lnTo>
                  <a:lnTo>
                    <a:pt x="166" y="138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0" y="174"/>
                  </a:lnTo>
                  <a:lnTo>
                    <a:pt x="130" y="178"/>
                  </a:lnTo>
                  <a:lnTo>
                    <a:pt x="116" y="182"/>
                  </a:lnTo>
                  <a:lnTo>
                    <a:pt x="104" y="186"/>
                  </a:lnTo>
                  <a:lnTo>
                    <a:pt x="80" y="188"/>
                  </a:lnTo>
                  <a:lnTo>
                    <a:pt x="70" y="188"/>
                  </a:lnTo>
                  <a:lnTo>
                    <a:pt x="50" y="186"/>
                  </a:lnTo>
                  <a:lnTo>
                    <a:pt x="34" y="180"/>
                  </a:lnTo>
                  <a:lnTo>
                    <a:pt x="20" y="172"/>
                  </a:lnTo>
                  <a:lnTo>
                    <a:pt x="12" y="164"/>
                  </a:lnTo>
                  <a:lnTo>
                    <a:pt x="6" y="156"/>
                  </a:lnTo>
                  <a:lnTo>
                    <a:pt x="2" y="14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E03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95"/>
            <p:cNvSpPr>
              <a:spLocks/>
            </p:cNvSpPr>
            <p:nvPr/>
          </p:nvSpPr>
          <p:spPr bwMode="auto">
            <a:xfrm>
              <a:off x="2960" y="2359"/>
              <a:ext cx="144" cy="1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0"/>
                </a:cxn>
                <a:cxn ang="0">
                  <a:pos x="144" y="2"/>
                </a:cxn>
                <a:cxn ang="0">
                  <a:pos x="144" y="146"/>
                </a:cxn>
                <a:cxn ang="0">
                  <a:pos x="136" y="162"/>
                </a:cxn>
                <a:cxn ang="0">
                  <a:pos x="130" y="168"/>
                </a:cxn>
                <a:cxn ang="0">
                  <a:pos x="122" y="174"/>
                </a:cxn>
                <a:cxn ang="0">
                  <a:pos x="112" y="180"/>
                </a:cxn>
                <a:cxn ang="0">
                  <a:pos x="102" y="184"/>
                </a:cxn>
                <a:cxn ang="0">
                  <a:pos x="90" y="186"/>
                </a:cxn>
                <a:cxn ang="0">
                  <a:pos x="70" y="188"/>
                </a:cxn>
                <a:cxn ang="0">
                  <a:pos x="62" y="188"/>
                </a:cxn>
                <a:cxn ang="0">
                  <a:pos x="42" y="186"/>
                </a:cxn>
                <a:cxn ang="0">
                  <a:pos x="28" y="180"/>
                </a:cxn>
                <a:cxn ang="0">
                  <a:pos x="18" y="174"/>
                </a:cxn>
                <a:cxn ang="0">
                  <a:pos x="10" y="168"/>
                </a:cxn>
                <a:cxn ang="0">
                  <a:pos x="4" y="160"/>
                </a:cxn>
                <a:cxn ang="0">
                  <a:pos x="2" y="154"/>
                </a:cxn>
                <a:cxn ang="0">
                  <a:pos x="0" y="148"/>
                </a:cxn>
              </a:cxnLst>
              <a:rect l="0" t="0" r="r" b="b"/>
              <a:pathLst>
                <a:path w="144" h="188">
                  <a:moveTo>
                    <a:pt x="0" y="148"/>
                  </a:moveTo>
                  <a:lnTo>
                    <a:pt x="0" y="0"/>
                  </a:lnTo>
                  <a:lnTo>
                    <a:pt x="144" y="2"/>
                  </a:lnTo>
                  <a:lnTo>
                    <a:pt x="144" y="146"/>
                  </a:lnTo>
                  <a:lnTo>
                    <a:pt x="136" y="162"/>
                  </a:lnTo>
                  <a:lnTo>
                    <a:pt x="130" y="168"/>
                  </a:lnTo>
                  <a:lnTo>
                    <a:pt x="122" y="174"/>
                  </a:lnTo>
                  <a:lnTo>
                    <a:pt x="112" y="180"/>
                  </a:lnTo>
                  <a:lnTo>
                    <a:pt x="102" y="184"/>
                  </a:lnTo>
                  <a:lnTo>
                    <a:pt x="90" y="186"/>
                  </a:lnTo>
                  <a:lnTo>
                    <a:pt x="70" y="188"/>
                  </a:lnTo>
                  <a:lnTo>
                    <a:pt x="62" y="188"/>
                  </a:lnTo>
                  <a:lnTo>
                    <a:pt x="42" y="186"/>
                  </a:lnTo>
                  <a:lnTo>
                    <a:pt x="28" y="180"/>
                  </a:lnTo>
                  <a:lnTo>
                    <a:pt x="18" y="174"/>
                  </a:lnTo>
                  <a:lnTo>
                    <a:pt x="10" y="168"/>
                  </a:lnTo>
                  <a:lnTo>
                    <a:pt x="4" y="160"/>
                  </a:lnTo>
                  <a:lnTo>
                    <a:pt x="2" y="154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E552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96"/>
            <p:cNvSpPr>
              <a:spLocks/>
            </p:cNvSpPr>
            <p:nvPr/>
          </p:nvSpPr>
          <p:spPr bwMode="auto">
            <a:xfrm>
              <a:off x="2970" y="2361"/>
              <a:ext cx="126" cy="18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126" y="150"/>
                </a:cxn>
                <a:cxn ang="0">
                  <a:pos x="118" y="164"/>
                </a:cxn>
                <a:cxn ang="0">
                  <a:pos x="114" y="170"/>
                </a:cxn>
                <a:cxn ang="0">
                  <a:pos x="106" y="174"/>
                </a:cxn>
                <a:cxn ang="0">
                  <a:pos x="98" y="178"/>
                </a:cxn>
                <a:cxn ang="0">
                  <a:pos x="78" y="184"/>
                </a:cxn>
                <a:cxn ang="0">
                  <a:pos x="62" y="186"/>
                </a:cxn>
                <a:cxn ang="0">
                  <a:pos x="54" y="186"/>
                </a:cxn>
                <a:cxn ang="0">
                  <a:pos x="38" y="184"/>
                </a:cxn>
                <a:cxn ang="0">
                  <a:pos x="26" y="180"/>
                </a:cxn>
                <a:cxn ang="0">
                  <a:pos x="16" y="174"/>
                </a:cxn>
                <a:cxn ang="0">
                  <a:pos x="10" y="168"/>
                </a:cxn>
                <a:cxn ang="0">
                  <a:pos x="6" y="162"/>
                </a:cxn>
                <a:cxn ang="0">
                  <a:pos x="2" y="158"/>
                </a:cxn>
                <a:cxn ang="0">
                  <a:pos x="0" y="152"/>
                </a:cxn>
              </a:cxnLst>
              <a:rect l="0" t="0" r="r" b="b"/>
              <a:pathLst>
                <a:path w="126" h="186">
                  <a:moveTo>
                    <a:pt x="0" y="152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126" y="150"/>
                  </a:lnTo>
                  <a:lnTo>
                    <a:pt x="118" y="164"/>
                  </a:lnTo>
                  <a:lnTo>
                    <a:pt x="114" y="170"/>
                  </a:lnTo>
                  <a:lnTo>
                    <a:pt x="106" y="174"/>
                  </a:lnTo>
                  <a:lnTo>
                    <a:pt x="98" y="178"/>
                  </a:lnTo>
                  <a:lnTo>
                    <a:pt x="78" y="184"/>
                  </a:lnTo>
                  <a:lnTo>
                    <a:pt x="62" y="186"/>
                  </a:lnTo>
                  <a:lnTo>
                    <a:pt x="54" y="186"/>
                  </a:lnTo>
                  <a:lnTo>
                    <a:pt x="38" y="184"/>
                  </a:lnTo>
                  <a:lnTo>
                    <a:pt x="26" y="180"/>
                  </a:lnTo>
                  <a:lnTo>
                    <a:pt x="16" y="174"/>
                  </a:lnTo>
                  <a:lnTo>
                    <a:pt x="10" y="168"/>
                  </a:lnTo>
                  <a:lnTo>
                    <a:pt x="6" y="162"/>
                  </a:lnTo>
                  <a:lnTo>
                    <a:pt x="2" y="158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96D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97"/>
            <p:cNvSpPr>
              <a:spLocks/>
            </p:cNvSpPr>
            <p:nvPr/>
          </p:nvSpPr>
          <p:spPr bwMode="auto">
            <a:xfrm>
              <a:off x="2982" y="2361"/>
              <a:ext cx="106" cy="186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106" y="0"/>
                </a:cxn>
                <a:cxn ang="0">
                  <a:pos x="106" y="156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8" y="176"/>
                </a:cxn>
                <a:cxn ang="0">
                  <a:pos x="82" y="180"/>
                </a:cxn>
                <a:cxn ang="0">
                  <a:pos x="66" y="184"/>
                </a:cxn>
                <a:cxn ang="0">
                  <a:pos x="44" y="186"/>
                </a:cxn>
                <a:cxn ang="0">
                  <a:pos x="32" y="184"/>
                </a:cxn>
                <a:cxn ang="0">
                  <a:pos x="22" y="180"/>
                </a:cxn>
                <a:cxn ang="0">
                  <a:pos x="14" y="176"/>
                </a:cxn>
                <a:cxn ang="0">
                  <a:pos x="8" y="172"/>
                </a:cxn>
                <a:cxn ang="0">
                  <a:pos x="2" y="162"/>
                </a:cxn>
                <a:cxn ang="0">
                  <a:pos x="0" y="158"/>
                </a:cxn>
              </a:cxnLst>
              <a:rect l="0" t="0" r="r" b="b"/>
              <a:pathLst>
                <a:path w="106" h="186">
                  <a:moveTo>
                    <a:pt x="0" y="158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156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8" y="176"/>
                  </a:lnTo>
                  <a:lnTo>
                    <a:pt x="82" y="180"/>
                  </a:lnTo>
                  <a:lnTo>
                    <a:pt x="66" y="184"/>
                  </a:lnTo>
                  <a:lnTo>
                    <a:pt x="44" y="186"/>
                  </a:lnTo>
                  <a:lnTo>
                    <a:pt x="32" y="184"/>
                  </a:lnTo>
                  <a:lnTo>
                    <a:pt x="22" y="180"/>
                  </a:lnTo>
                  <a:lnTo>
                    <a:pt x="14" y="176"/>
                  </a:lnTo>
                  <a:lnTo>
                    <a:pt x="8" y="172"/>
                  </a:lnTo>
                  <a:lnTo>
                    <a:pt x="2" y="162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E8A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98"/>
            <p:cNvSpPr>
              <a:spLocks/>
            </p:cNvSpPr>
            <p:nvPr/>
          </p:nvSpPr>
          <p:spPr bwMode="auto">
            <a:xfrm>
              <a:off x="2994" y="2361"/>
              <a:ext cx="86" cy="186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162"/>
                </a:cxn>
                <a:cxn ang="0">
                  <a:pos x="80" y="170"/>
                </a:cxn>
                <a:cxn ang="0">
                  <a:pos x="76" y="174"/>
                </a:cxn>
                <a:cxn ang="0">
                  <a:pos x="70" y="178"/>
                </a:cxn>
                <a:cxn ang="0">
                  <a:pos x="64" y="180"/>
                </a:cxn>
                <a:cxn ang="0">
                  <a:pos x="52" y="184"/>
                </a:cxn>
                <a:cxn ang="0">
                  <a:pos x="34" y="186"/>
                </a:cxn>
                <a:cxn ang="0">
                  <a:pos x="24" y="184"/>
                </a:cxn>
                <a:cxn ang="0">
                  <a:pos x="16" y="182"/>
                </a:cxn>
                <a:cxn ang="0">
                  <a:pos x="10" y="178"/>
                </a:cxn>
                <a:cxn ang="0">
                  <a:pos x="6" y="174"/>
                </a:cxn>
                <a:cxn ang="0">
                  <a:pos x="2" y="168"/>
                </a:cxn>
                <a:cxn ang="0">
                  <a:pos x="0" y="166"/>
                </a:cxn>
              </a:cxnLst>
              <a:rect l="0" t="0" r="r" b="b"/>
              <a:pathLst>
                <a:path w="86" h="186">
                  <a:moveTo>
                    <a:pt x="0" y="166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162"/>
                  </a:lnTo>
                  <a:lnTo>
                    <a:pt x="80" y="170"/>
                  </a:lnTo>
                  <a:lnTo>
                    <a:pt x="76" y="174"/>
                  </a:lnTo>
                  <a:lnTo>
                    <a:pt x="70" y="178"/>
                  </a:lnTo>
                  <a:lnTo>
                    <a:pt x="64" y="180"/>
                  </a:lnTo>
                  <a:lnTo>
                    <a:pt x="52" y="184"/>
                  </a:lnTo>
                  <a:lnTo>
                    <a:pt x="34" y="186"/>
                  </a:lnTo>
                  <a:lnTo>
                    <a:pt x="24" y="184"/>
                  </a:lnTo>
                  <a:lnTo>
                    <a:pt x="16" y="182"/>
                  </a:lnTo>
                  <a:lnTo>
                    <a:pt x="10" y="178"/>
                  </a:lnTo>
                  <a:lnTo>
                    <a:pt x="6" y="174"/>
                  </a:lnTo>
                  <a:lnTo>
                    <a:pt x="2" y="1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2A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99"/>
            <p:cNvSpPr>
              <a:spLocks/>
            </p:cNvSpPr>
            <p:nvPr/>
          </p:nvSpPr>
          <p:spPr bwMode="auto">
            <a:xfrm>
              <a:off x="3006" y="2361"/>
              <a:ext cx="66" cy="186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168"/>
                </a:cxn>
                <a:cxn ang="0">
                  <a:pos x="60" y="174"/>
                </a:cxn>
                <a:cxn ang="0">
                  <a:pos x="56" y="178"/>
                </a:cxn>
                <a:cxn ang="0">
                  <a:pos x="48" y="182"/>
                </a:cxn>
                <a:cxn ang="0">
                  <a:pos x="38" y="184"/>
                </a:cxn>
                <a:cxn ang="0">
                  <a:pos x="24" y="186"/>
                </a:cxn>
                <a:cxn ang="0">
                  <a:pos x="12" y="182"/>
                </a:cxn>
                <a:cxn ang="0">
                  <a:pos x="4" y="178"/>
                </a:cxn>
                <a:cxn ang="0">
                  <a:pos x="2" y="174"/>
                </a:cxn>
                <a:cxn ang="0">
                  <a:pos x="0" y="172"/>
                </a:cxn>
              </a:cxnLst>
              <a:rect l="0" t="0" r="r" b="b"/>
              <a:pathLst>
                <a:path w="66" h="186">
                  <a:moveTo>
                    <a:pt x="0" y="1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68"/>
                  </a:lnTo>
                  <a:lnTo>
                    <a:pt x="60" y="174"/>
                  </a:lnTo>
                  <a:lnTo>
                    <a:pt x="56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4" y="186"/>
                  </a:lnTo>
                  <a:lnTo>
                    <a:pt x="12" y="182"/>
                  </a:lnTo>
                  <a:lnTo>
                    <a:pt x="4" y="178"/>
                  </a:lnTo>
                  <a:lnTo>
                    <a:pt x="2" y="17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6C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100"/>
            <p:cNvSpPr>
              <a:spLocks/>
            </p:cNvSpPr>
            <p:nvPr/>
          </p:nvSpPr>
          <p:spPr bwMode="auto">
            <a:xfrm>
              <a:off x="3018" y="2361"/>
              <a:ext cx="46" cy="184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46" y="176"/>
                </a:cxn>
                <a:cxn ang="0">
                  <a:pos x="38" y="180"/>
                </a:cxn>
                <a:cxn ang="0">
                  <a:pos x="32" y="182"/>
                </a:cxn>
                <a:cxn ang="0">
                  <a:pos x="24" y="184"/>
                </a:cxn>
                <a:cxn ang="0">
                  <a:pos x="16" y="184"/>
                </a:cxn>
                <a:cxn ang="0">
                  <a:pos x="8" y="184"/>
                </a:cxn>
                <a:cxn ang="0">
                  <a:pos x="4" y="182"/>
                </a:cxn>
                <a:cxn ang="0">
                  <a:pos x="0" y="178"/>
                </a:cxn>
              </a:cxnLst>
              <a:rect l="0" t="0" r="r" b="b"/>
              <a:pathLst>
                <a:path w="46" h="184">
                  <a:moveTo>
                    <a:pt x="0" y="178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46" y="176"/>
                  </a:lnTo>
                  <a:lnTo>
                    <a:pt x="38" y="180"/>
                  </a:lnTo>
                  <a:lnTo>
                    <a:pt x="32" y="182"/>
                  </a:lnTo>
                  <a:lnTo>
                    <a:pt x="24" y="184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4" y="182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A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1"/>
            <p:cNvSpPr>
              <a:spLocks/>
            </p:cNvSpPr>
            <p:nvPr/>
          </p:nvSpPr>
          <p:spPr bwMode="auto">
            <a:xfrm>
              <a:off x="3030" y="2361"/>
              <a:ext cx="24" cy="18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82"/>
                </a:cxn>
                <a:cxn ang="0">
                  <a:pos x="8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24" h="184">
                  <a:moveTo>
                    <a:pt x="24" y="0"/>
                  </a:moveTo>
                  <a:lnTo>
                    <a:pt x="24" y="182"/>
                  </a:lnTo>
                  <a:lnTo>
                    <a:pt x="8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02"/>
            <p:cNvSpPr>
              <a:spLocks/>
            </p:cNvSpPr>
            <p:nvPr/>
          </p:nvSpPr>
          <p:spPr bwMode="auto">
            <a:xfrm>
              <a:off x="2924" y="2305"/>
              <a:ext cx="206" cy="108"/>
            </a:xfrm>
            <a:custGeom>
              <a:avLst/>
              <a:gdLst/>
              <a:ahLst/>
              <a:cxnLst>
                <a:cxn ang="0">
                  <a:pos x="104" y="108"/>
                </a:cxn>
                <a:cxn ang="0">
                  <a:pos x="124" y="106"/>
                </a:cxn>
                <a:cxn ang="0">
                  <a:pos x="144" y="102"/>
                </a:cxn>
                <a:cxn ang="0">
                  <a:pos x="160" y="98"/>
                </a:cxn>
                <a:cxn ang="0">
                  <a:pos x="176" y="92"/>
                </a:cxn>
                <a:cxn ang="0">
                  <a:pos x="188" y="84"/>
                </a:cxn>
                <a:cxn ang="0">
                  <a:pos x="198" y="74"/>
                </a:cxn>
                <a:cxn ang="0">
                  <a:pos x="204" y="64"/>
                </a:cxn>
                <a:cxn ang="0">
                  <a:pos x="206" y="54"/>
                </a:cxn>
                <a:cxn ang="0">
                  <a:pos x="204" y="42"/>
                </a:cxn>
                <a:cxn ang="0">
                  <a:pos x="198" y="32"/>
                </a:cxn>
                <a:cxn ang="0">
                  <a:pos x="188" y="24"/>
                </a:cxn>
                <a:cxn ang="0">
                  <a:pos x="176" y="16"/>
                </a:cxn>
                <a:cxn ang="0">
                  <a:pos x="160" y="8"/>
                </a:cxn>
                <a:cxn ang="0">
                  <a:pos x="144" y="4"/>
                </a:cxn>
                <a:cxn ang="0">
                  <a:pos x="124" y="0"/>
                </a:cxn>
                <a:cxn ang="0">
                  <a:pos x="104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8" y="24"/>
                </a:cxn>
                <a:cxn ang="0">
                  <a:pos x="8" y="32"/>
                </a:cxn>
                <a:cxn ang="0">
                  <a:pos x="2" y="42"/>
                </a:cxn>
                <a:cxn ang="0">
                  <a:pos x="0" y="54"/>
                </a:cxn>
                <a:cxn ang="0">
                  <a:pos x="2" y="64"/>
                </a:cxn>
                <a:cxn ang="0">
                  <a:pos x="8" y="74"/>
                </a:cxn>
                <a:cxn ang="0">
                  <a:pos x="18" y="84"/>
                </a:cxn>
                <a:cxn ang="0">
                  <a:pos x="30" y="92"/>
                </a:cxn>
                <a:cxn ang="0">
                  <a:pos x="46" y="98"/>
                </a:cxn>
                <a:cxn ang="0">
                  <a:pos x="64" y="102"/>
                </a:cxn>
                <a:cxn ang="0">
                  <a:pos x="82" y="106"/>
                </a:cxn>
                <a:cxn ang="0">
                  <a:pos x="104" y="108"/>
                </a:cxn>
              </a:cxnLst>
              <a:rect l="0" t="0" r="r" b="b"/>
              <a:pathLst>
                <a:path w="206" h="108">
                  <a:moveTo>
                    <a:pt x="104" y="108"/>
                  </a:moveTo>
                  <a:lnTo>
                    <a:pt x="124" y="106"/>
                  </a:lnTo>
                  <a:lnTo>
                    <a:pt x="144" y="102"/>
                  </a:lnTo>
                  <a:lnTo>
                    <a:pt x="160" y="98"/>
                  </a:lnTo>
                  <a:lnTo>
                    <a:pt x="176" y="92"/>
                  </a:lnTo>
                  <a:lnTo>
                    <a:pt x="188" y="84"/>
                  </a:lnTo>
                  <a:lnTo>
                    <a:pt x="198" y="74"/>
                  </a:lnTo>
                  <a:lnTo>
                    <a:pt x="204" y="64"/>
                  </a:lnTo>
                  <a:lnTo>
                    <a:pt x="206" y="54"/>
                  </a:lnTo>
                  <a:lnTo>
                    <a:pt x="204" y="42"/>
                  </a:lnTo>
                  <a:lnTo>
                    <a:pt x="198" y="32"/>
                  </a:lnTo>
                  <a:lnTo>
                    <a:pt x="188" y="24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44" y="4"/>
                  </a:lnTo>
                  <a:lnTo>
                    <a:pt x="124" y="0"/>
                  </a:lnTo>
                  <a:lnTo>
                    <a:pt x="104" y="0"/>
                  </a:lnTo>
                  <a:lnTo>
                    <a:pt x="82" y="0"/>
                  </a:lnTo>
                  <a:lnTo>
                    <a:pt x="64" y="4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8" y="24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8" y="74"/>
                  </a:lnTo>
                  <a:lnTo>
                    <a:pt x="18" y="84"/>
                  </a:lnTo>
                  <a:lnTo>
                    <a:pt x="30" y="92"/>
                  </a:lnTo>
                  <a:lnTo>
                    <a:pt x="46" y="98"/>
                  </a:lnTo>
                  <a:lnTo>
                    <a:pt x="64" y="102"/>
                  </a:lnTo>
                  <a:lnTo>
                    <a:pt x="82" y="106"/>
                  </a:lnTo>
                  <a:lnTo>
                    <a:pt x="104" y="108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103"/>
            <p:cNvSpPr>
              <a:spLocks/>
            </p:cNvSpPr>
            <p:nvPr/>
          </p:nvSpPr>
          <p:spPr bwMode="auto">
            <a:xfrm>
              <a:off x="3068" y="2443"/>
              <a:ext cx="258" cy="236"/>
            </a:xfrm>
            <a:custGeom>
              <a:avLst/>
              <a:gdLst/>
              <a:ahLst/>
              <a:cxnLst>
                <a:cxn ang="0">
                  <a:pos x="114" y="236"/>
                </a:cxn>
                <a:cxn ang="0">
                  <a:pos x="96" y="234"/>
                </a:cxn>
                <a:cxn ang="0">
                  <a:pos x="80" y="232"/>
                </a:cxn>
                <a:cxn ang="0">
                  <a:pos x="66" y="228"/>
                </a:cxn>
                <a:cxn ang="0">
                  <a:pos x="54" y="222"/>
                </a:cxn>
                <a:cxn ang="0">
                  <a:pos x="44" y="216"/>
                </a:cxn>
                <a:cxn ang="0">
                  <a:pos x="34" y="210"/>
                </a:cxn>
                <a:cxn ang="0">
                  <a:pos x="20" y="196"/>
                </a:cxn>
                <a:cxn ang="0">
                  <a:pos x="10" y="184"/>
                </a:cxn>
                <a:cxn ang="0">
                  <a:pos x="4" y="172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58" y="2"/>
                </a:cxn>
                <a:cxn ang="0">
                  <a:pos x="258" y="158"/>
                </a:cxn>
                <a:cxn ang="0">
                  <a:pos x="252" y="172"/>
                </a:cxn>
                <a:cxn ang="0">
                  <a:pos x="244" y="186"/>
                </a:cxn>
                <a:cxn ang="0">
                  <a:pos x="236" y="200"/>
                </a:cxn>
                <a:cxn ang="0">
                  <a:pos x="230" y="206"/>
                </a:cxn>
                <a:cxn ang="0">
                  <a:pos x="222" y="212"/>
                </a:cxn>
                <a:cxn ang="0">
                  <a:pos x="204" y="220"/>
                </a:cxn>
                <a:cxn ang="0">
                  <a:pos x="184" y="226"/>
                </a:cxn>
                <a:cxn ang="0">
                  <a:pos x="164" y="232"/>
                </a:cxn>
                <a:cxn ang="0">
                  <a:pos x="130" y="236"/>
                </a:cxn>
                <a:cxn ang="0">
                  <a:pos x="114" y="236"/>
                </a:cxn>
              </a:cxnLst>
              <a:rect l="0" t="0" r="r" b="b"/>
              <a:pathLst>
                <a:path w="258" h="236">
                  <a:moveTo>
                    <a:pt x="114" y="236"/>
                  </a:moveTo>
                  <a:lnTo>
                    <a:pt x="96" y="234"/>
                  </a:lnTo>
                  <a:lnTo>
                    <a:pt x="80" y="232"/>
                  </a:lnTo>
                  <a:lnTo>
                    <a:pt x="66" y="228"/>
                  </a:lnTo>
                  <a:lnTo>
                    <a:pt x="54" y="222"/>
                  </a:lnTo>
                  <a:lnTo>
                    <a:pt x="44" y="216"/>
                  </a:lnTo>
                  <a:lnTo>
                    <a:pt x="34" y="210"/>
                  </a:lnTo>
                  <a:lnTo>
                    <a:pt x="20" y="196"/>
                  </a:lnTo>
                  <a:lnTo>
                    <a:pt x="10" y="184"/>
                  </a:lnTo>
                  <a:lnTo>
                    <a:pt x="4" y="172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58" y="2"/>
                  </a:lnTo>
                  <a:lnTo>
                    <a:pt x="258" y="158"/>
                  </a:lnTo>
                  <a:lnTo>
                    <a:pt x="252" y="172"/>
                  </a:lnTo>
                  <a:lnTo>
                    <a:pt x="244" y="186"/>
                  </a:lnTo>
                  <a:lnTo>
                    <a:pt x="236" y="200"/>
                  </a:lnTo>
                  <a:lnTo>
                    <a:pt x="230" y="206"/>
                  </a:lnTo>
                  <a:lnTo>
                    <a:pt x="222" y="212"/>
                  </a:lnTo>
                  <a:lnTo>
                    <a:pt x="204" y="220"/>
                  </a:lnTo>
                  <a:lnTo>
                    <a:pt x="184" y="226"/>
                  </a:lnTo>
                  <a:lnTo>
                    <a:pt x="164" y="232"/>
                  </a:lnTo>
                  <a:lnTo>
                    <a:pt x="130" y="236"/>
                  </a:lnTo>
                  <a:lnTo>
                    <a:pt x="114" y="236"/>
                  </a:lnTo>
                  <a:close/>
                </a:path>
              </a:pathLst>
            </a:custGeom>
            <a:solidFill>
              <a:srgbClr val="A801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104"/>
            <p:cNvSpPr>
              <a:spLocks/>
            </p:cNvSpPr>
            <p:nvPr/>
          </p:nvSpPr>
          <p:spPr bwMode="auto">
            <a:xfrm>
              <a:off x="3084" y="2443"/>
              <a:ext cx="232" cy="236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0" y="0"/>
                </a:cxn>
                <a:cxn ang="0">
                  <a:pos x="232" y="2"/>
                </a:cxn>
                <a:cxn ang="0">
                  <a:pos x="232" y="166"/>
                </a:cxn>
                <a:cxn ang="0">
                  <a:pos x="226" y="180"/>
                </a:cxn>
                <a:cxn ang="0">
                  <a:pos x="218" y="192"/>
                </a:cxn>
                <a:cxn ang="0">
                  <a:pos x="210" y="204"/>
                </a:cxn>
                <a:cxn ang="0">
                  <a:pos x="206" y="208"/>
                </a:cxn>
                <a:cxn ang="0">
                  <a:pos x="198" y="214"/>
                </a:cxn>
                <a:cxn ang="0">
                  <a:pos x="182" y="222"/>
                </a:cxn>
                <a:cxn ang="0">
                  <a:pos x="164" y="228"/>
                </a:cxn>
                <a:cxn ang="0">
                  <a:pos x="146" y="232"/>
                </a:cxn>
                <a:cxn ang="0">
                  <a:pos x="114" y="234"/>
                </a:cxn>
                <a:cxn ang="0">
                  <a:pos x="102" y="236"/>
                </a:cxn>
                <a:cxn ang="0">
                  <a:pos x="86" y="234"/>
                </a:cxn>
                <a:cxn ang="0">
                  <a:pos x="70" y="232"/>
                </a:cxn>
                <a:cxn ang="0">
                  <a:pos x="58" y="228"/>
                </a:cxn>
                <a:cxn ang="0">
                  <a:pos x="48" y="224"/>
                </a:cxn>
                <a:cxn ang="0">
                  <a:pos x="30" y="212"/>
                </a:cxn>
                <a:cxn ang="0">
                  <a:pos x="16" y="200"/>
                </a:cxn>
                <a:cxn ang="0">
                  <a:pos x="8" y="188"/>
                </a:cxn>
                <a:cxn ang="0">
                  <a:pos x="2" y="178"/>
                </a:cxn>
                <a:cxn ang="0">
                  <a:pos x="0" y="168"/>
                </a:cxn>
              </a:cxnLst>
              <a:rect l="0" t="0" r="r" b="b"/>
              <a:pathLst>
                <a:path w="232" h="236">
                  <a:moveTo>
                    <a:pt x="0" y="168"/>
                  </a:moveTo>
                  <a:lnTo>
                    <a:pt x="0" y="0"/>
                  </a:lnTo>
                  <a:lnTo>
                    <a:pt x="232" y="2"/>
                  </a:lnTo>
                  <a:lnTo>
                    <a:pt x="232" y="166"/>
                  </a:lnTo>
                  <a:lnTo>
                    <a:pt x="226" y="180"/>
                  </a:lnTo>
                  <a:lnTo>
                    <a:pt x="218" y="192"/>
                  </a:lnTo>
                  <a:lnTo>
                    <a:pt x="210" y="204"/>
                  </a:lnTo>
                  <a:lnTo>
                    <a:pt x="206" y="208"/>
                  </a:lnTo>
                  <a:lnTo>
                    <a:pt x="198" y="214"/>
                  </a:lnTo>
                  <a:lnTo>
                    <a:pt x="182" y="222"/>
                  </a:lnTo>
                  <a:lnTo>
                    <a:pt x="164" y="228"/>
                  </a:lnTo>
                  <a:lnTo>
                    <a:pt x="146" y="232"/>
                  </a:lnTo>
                  <a:lnTo>
                    <a:pt x="114" y="234"/>
                  </a:lnTo>
                  <a:lnTo>
                    <a:pt x="102" y="236"/>
                  </a:lnTo>
                  <a:lnTo>
                    <a:pt x="86" y="234"/>
                  </a:lnTo>
                  <a:lnTo>
                    <a:pt x="70" y="232"/>
                  </a:lnTo>
                  <a:lnTo>
                    <a:pt x="58" y="228"/>
                  </a:lnTo>
                  <a:lnTo>
                    <a:pt x="48" y="224"/>
                  </a:lnTo>
                  <a:lnTo>
                    <a:pt x="30" y="212"/>
                  </a:lnTo>
                  <a:lnTo>
                    <a:pt x="16" y="200"/>
                  </a:lnTo>
                  <a:lnTo>
                    <a:pt x="8" y="188"/>
                  </a:lnTo>
                  <a:lnTo>
                    <a:pt x="2" y="17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B11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05"/>
            <p:cNvSpPr>
              <a:spLocks/>
            </p:cNvSpPr>
            <p:nvPr/>
          </p:nvSpPr>
          <p:spPr bwMode="auto">
            <a:xfrm>
              <a:off x="3098" y="2443"/>
              <a:ext cx="208" cy="23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0" y="0"/>
                </a:cxn>
                <a:cxn ang="0">
                  <a:pos x="208" y="2"/>
                </a:cxn>
                <a:cxn ang="0">
                  <a:pos x="208" y="174"/>
                </a:cxn>
                <a:cxn ang="0">
                  <a:pos x="202" y="186"/>
                </a:cxn>
                <a:cxn ang="0">
                  <a:pos x="196" y="196"/>
                </a:cxn>
                <a:cxn ang="0">
                  <a:pos x="188" y="206"/>
                </a:cxn>
                <a:cxn ang="0">
                  <a:pos x="178" y="216"/>
                </a:cxn>
                <a:cxn ang="0">
                  <a:pos x="164" y="222"/>
                </a:cxn>
                <a:cxn ang="0">
                  <a:pos x="148" y="228"/>
                </a:cxn>
                <a:cxn ang="0">
                  <a:pos x="130" y="232"/>
                </a:cxn>
                <a:cxn ang="0">
                  <a:pos x="102" y="234"/>
                </a:cxn>
                <a:cxn ang="0">
                  <a:pos x="90" y="236"/>
                </a:cxn>
                <a:cxn ang="0">
                  <a:pos x="76" y="234"/>
                </a:cxn>
                <a:cxn ang="0">
                  <a:pos x="64" y="232"/>
                </a:cxn>
                <a:cxn ang="0">
                  <a:pos x="42" y="224"/>
                </a:cxn>
                <a:cxn ang="0">
                  <a:pos x="26" y="214"/>
                </a:cxn>
                <a:cxn ang="0">
                  <a:pos x="16" y="204"/>
                </a:cxn>
                <a:cxn ang="0">
                  <a:pos x="8" y="194"/>
                </a:cxn>
                <a:cxn ang="0">
                  <a:pos x="4" y="186"/>
                </a:cxn>
                <a:cxn ang="0">
                  <a:pos x="0" y="176"/>
                </a:cxn>
              </a:cxnLst>
              <a:rect l="0" t="0" r="r" b="b"/>
              <a:pathLst>
                <a:path w="208" h="236">
                  <a:moveTo>
                    <a:pt x="0" y="176"/>
                  </a:moveTo>
                  <a:lnTo>
                    <a:pt x="0" y="0"/>
                  </a:lnTo>
                  <a:lnTo>
                    <a:pt x="208" y="2"/>
                  </a:lnTo>
                  <a:lnTo>
                    <a:pt x="208" y="174"/>
                  </a:lnTo>
                  <a:lnTo>
                    <a:pt x="202" y="186"/>
                  </a:lnTo>
                  <a:lnTo>
                    <a:pt x="196" y="196"/>
                  </a:lnTo>
                  <a:lnTo>
                    <a:pt x="188" y="206"/>
                  </a:lnTo>
                  <a:lnTo>
                    <a:pt x="178" y="216"/>
                  </a:lnTo>
                  <a:lnTo>
                    <a:pt x="164" y="222"/>
                  </a:lnTo>
                  <a:lnTo>
                    <a:pt x="148" y="228"/>
                  </a:lnTo>
                  <a:lnTo>
                    <a:pt x="130" y="232"/>
                  </a:lnTo>
                  <a:lnTo>
                    <a:pt x="102" y="234"/>
                  </a:lnTo>
                  <a:lnTo>
                    <a:pt x="90" y="236"/>
                  </a:lnTo>
                  <a:lnTo>
                    <a:pt x="76" y="234"/>
                  </a:lnTo>
                  <a:lnTo>
                    <a:pt x="64" y="232"/>
                  </a:lnTo>
                  <a:lnTo>
                    <a:pt x="42" y="224"/>
                  </a:lnTo>
                  <a:lnTo>
                    <a:pt x="26" y="214"/>
                  </a:lnTo>
                  <a:lnTo>
                    <a:pt x="16" y="204"/>
                  </a:lnTo>
                  <a:lnTo>
                    <a:pt x="8" y="194"/>
                  </a:lnTo>
                  <a:lnTo>
                    <a:pt x="4" y="18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BB2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06"/>
            <p:cNvSpPr>
              <a:spLocks/>
            </p:cNvSpPr>
            <p:nvPr/>
          </p:nvSpPr>
          <p:spPr bwMode="auto">
            <a:xfrm>
              <a:off x="3114" y="2443"/>
              <a:ext cx="182" cy="234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82" y="2"/>
                </a:cxn>
                <a:cxn ang="0">
                  <a:pos x="182" y="180"/>
                </a:cxn>
                <a:cxn ang="0">
                  <a:pos x="170" y="200"/>
                </a:cxn>
                <a:cxn ang="0">
                  <a:pos x="164" y="210"/>
                </a:cxn>
                <a:cxn ang="0">
                  <a:pos x="154" y="218"/>
                </a:cxn>
                <a:cxn ang="0">
                  <a:pos x="142" y="224"/>
                </a:cxn>
                <a:cxn ang="0">
                  <a:pos x="128" y="228"/>
                </a:cxn>
                <a:cxn ang="0">
                  <a:pos x="112" y="232"/>
                </a:cxn>
                <a:cxn ang="0">
                  <a:pos x="88" y="234"/>
                </a:cxn>
                <a:cxn ang="0">
                  <a:pos x="78" y="234"/>
                </a:cxn>
                <a:cxn ang="0">
                  <a:pos x="54" y="232"/>
                </a:cxn>
                <a:cxn ang="0">
                  <a:pos x="36" y="226"/>
                </a:cxn>
                <a:cxn ang="0">
                  <a:pos x="22" y="218"/>
                </a:cxn>
                <a:cxn ang="0">
                  <a:pos x="12" y="208"/>
                </a:cxn>
                <a:cxn ang="0">
                  <a:pos x="6" y="200"/>
                </a:cxn>
                <a:cxn ang="0">
                  <a:pos x="2" y="192"/>
                </a:cxn>
                <a:cxn ang="0">
                  <a:pos x="0" y="184"/>
                </a:cxn>
              </a:cxnLst>
              <a:rect l="0" t="0" r="r" b="b"/>
              <a:pathLst>
                <a:path w="182" h="234">
                  <a:moveTo>
                    <a:pt x="0" y="184"/>
                  </a:moveTo>
                  <a:lnTo>
                    <a:pt x="0" y="0"/>
                  </a:lnTo>
                  <a:lnTo>
                    <a:pt x="182" y="2"/>
                  </a:lnTo>
                  <a:lnTo>
                    <a:pt x="182" y="180"/>
                  </a:lnTo>
                  <a:lnTo>
                    <a:pt x="170" y="200"/>
                  </a:lnTo>
                  <a:lnTo>
                    <a:pt x="164" y="210"/>
                  </a:lnTo>
                  <a:lnTo>
                    <a:pt x="154" y="218"/>
                  </a:lnTo>
                  <a:lnTo>
                    <a:pt x="142" y="224"/>
                  </a:lnTo>
                  <a:lnTo>
                    <a:pt x="128" y="228"/>
                  </a:lnTo>
                  <a:lnTo>
                    <a:pt x="112" y="232"/>
                  </a:lnTo>
                  <a:lnTo>
                    <a:pt x="88" y="234"/>
                  </a:lnTo>
                  <a:lnTo>
                    <a:pt x="78" y="234"/>
                  </a:lnTo>
                  <a:lnTo>
                    <a:pt x="54" y="232"/>
                  </a:lnTo>
                  <a:lnTo>
                    <a:pt x="36" y="226"/>
                  </a:lnTo>
                  <a:lnTo>
                    <a:pt x="22" y="218"/>
                  </a:lnTo>
                  <a:lnTo>
                    <a:pt x="12" y="208"/>
                  </a:lnTo>
                  <a:lnTo>
                    <a:pt x="6" y="200"/>
                  </a:lnTo>
                  <a:lnTo>
                    <a:pt x="2" y="19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446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107"/>
            <p:cNvSpPr>
              <a:spLocks/>
            </p:cNvSpPr>
            <p:nvPr/>
          </p:nvSpPr>
          <p:spPr bwMode="auto">
            <a:xfrm>
              <a:off x="3128" y="2443"/>
              <a:ext cx="156" cy="23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0"/>
                </a:cxn>
                <a:cxn ang="0">
                  <a:pos x="156" y="2"/>
                </a:cxn>
                <a:cxn ang="0">
                  <a:pos x="156" y="188"/>
                </a:cxn>
                <a:cxn ang="0">
                  <a:pos x="148" y="206"/>
                </a:cxn>
                <a:cxn ang="0">
                  <a:pos x="140" y="214"/>
                </a:cxn>
                <a:cxn ang="0">
                  <a:pos x="132" y="220"/>
                </a:cxn>
                <a:cxn ang="0">
                  <a:pos x="122" y="226"/>
                </a:cxn>
                <a:cxn ang="0">
                  <a:pos x="110" y="228"/>
                </a:cxn>
                <a:cxn ang="0">
                  <a:pos x="98" y="232"/>
                </a:cxn>
                <a:cxn ang="0">
                  <a:pos x="76" y="234"/>
                </a:cxn>
                <a:cxn ang="0">
                  <a:pos x="66" y="234"/>
                </a:cxn>
                <a:cxn ang="0">
                  <a:pos x="46" y="232"/>
                </a:cxn>
                <a:cxn ang="0">
                  <a:pos x="32" y="226"/>
                </a:cxn>
                <a:cxn ang="0">
                  <a:pos x="20" y="220"/>
                </a:cxn>
                <a:cxn ang="0">
                  <a:pos x="12" y="212"/>
                </a:cxn>
                <a:cxn ang="0">
                  <a:pos x="6" y="206"/>
                </a:cxn>
                <a:cxn ang="0">
                  <a:pos x="2" y="198"/>
                </a:cxn>
                <a:cxn ang="0">
                  <a:pos x="0" y="192"/>
                </a:cxn>
              </a:cxnLst>
              <a:rect l="0" t="0" r="r" b="b"/>
              <a:pathLst>
                <a:path w="156" h="234">
                  <a:moveTo>
                    <a:pt x="0" y="192"/>
                  </a:moveTo>
                  <a:lnTo>
                    <a:pt x="0" y="0"/>
                  </a:lnTo>
                  <a:lnTo>
                    <a:pt x="156" y="2"/>
                  </a:lnTo>
                  <a:lnTo>
                    <a:pt x="156" y="188"/>
                  </a:lnTo>
                  <a:lnTo>
                    <a:pt x="148" y="206"/>
                  </a:lnTo>
                  <a:lnTo>
                    <a:pt x="140" y="214"/>
                  </a:lnTo>
                  <a:lnTo>
                    <a:pt x="132" y="220"/>
                  </a:lnTo>
                  <a:lnTo>
                    <a:pt x="122" y="226"/>
                  </a:lnTo>
                  <a:lnTo>
                    <a:pt x="110" y="228"/>
                  </a:lnTo>
                  <a:lnTo>
                    <a:pt x="98" y="232"/>
                  </a:lnTo>
                  <a:lnTo>
                    <a:pt x="76" y="234"/>
                  </a:lnTo>
                  <a:lnTo>
                    <a:pt x="66" y="234"/>
                  </a:lnTo>
                  <a:lnTo>
                    <a:pt x="46" y="232"/>
                  </a:lnTo>
                  <a:lnTo>
                    <a:pt x="32" y="226"/>
                  </a:lnTo>
                  <a:lnTo>
                    <a:pt x="20" y="220"/>
                  </a:lnTo>
                  <a:lnTo>
                    <a:pt x="12" y="212"/>
                  </a:lnTo>
                  <a:lnTo>
                    <a:pt x="6" y="206"/>
                  </a:lnTo>
                  <a:lnTo>
                    <a:pt x="2" y="19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E6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108"/>
            <p:cNvSpPr>
              <a:spLocks/>
            </p:cNvSpPr>
            <p:nvPr/>
          </p:nvSpPr>
          <p:spPr bwMode="auto">
            <a:xfrm>
              <a:off x="3142" y="2445"/>
              <a:ext cx="132" cy="232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0"/>
                </a:cxn>
                <a:cxn ang="0">
                  <a:pos x="132" y="0"/>
                </a:cxn>
                <a:cxn ang="0">
                  <a:pos x="132" y="194"/>
                </a:cxn>
                <a:cxn ang="0">
                  <a:pos x="124" y="208"/>
                </a:cxn>
                <a:cxn ang="0">
                  <a:pos x="118" y="214"/>
                </a:cxn>
                <a:cxn ang="0">
                  <a:pos x="110" y="220"/>
                </a:cxn>
                <a:cxn ang="0">
                  <a:pos x="102" y="224"/>
                </a:cxn>
                <a:cxn ang="0">
                  <a:pos x="82" y="230"/>
                </a:cxn>
                <a:cxn ang="0">
                  <a:pos x="64" y="232"/>
                </a:cxn>
                <a:cxn ang="0">
                  <a:pos x="56" y="232"/>
                </a:cxn>
                <a:cxn ang="0">
                  <a:pos x="40" y="230"/>
                </a:cxn>
                <a:cxn ang="0">
                  <a:pos x="26" y="226"/>
                </a:cxn>
                <a:cxn ang="0">
                  <a:pos x="18" y="220"/>
                </a:cxn>
                <a:cxn ang="0">
                  <a:pos x="10" y="214"/>
                </a:cxn>
                <a:cxn ang="0">
                  <a:pos x="6" y="208"/>
                </a:cxn>
                <a:cxn ang="0">
                  <a:pos x="2" y="204"/>
                </a:cxn>
                <a:cxn ang="0">
                  <a:pos x="0" y="198"/>
                </a:cxn>
              </a:cxnLst>
              <a:rect l="0" t="0" r="r" b="b"/>
              <a:pathLst>
                <a:path w="132" h="232">
                  <a:moveTo>
                    <a:pt x="0" y="198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94"/>
                  </a:lnTo>
                  <a:lnTo>
                    <a:pt x="124" y="208"/>
                  </a:lnTo>
                  <a:lnTo>
                    <a:pt x="118" y="214"/>
                  </a:lnTo>
                  <a:lnTo>
                    <a:pt x="110" y="220"/>
                  </a:lnTo>
                  <a:lnTo>
                    <a:pt x="102" y="224"/>
                  </a:lnTo>
                  <a:lnTo>
                    <a:pt x="82" y="230"/>
                  </a:lnTo>
                  <a:lnTo>
                    <a:pt x="64" y="232"/>
                  </a:lnTo>
                  <a:lnTo>
                    <a:pt x="56" y="232"/>
                  </a:lnTo>
                  <a:lnTo>
                    <a:pt x="40" y="230"/>
                  </a:lnTo>
                  <a:lnTo>
                    <a:pt x="26" y="226"/>
                  </a:lnTo>
                  <a:lnTo>
                    <a:pt x="18" y="220"/>
                  </a:lnTo>
                  <a:lnTo>
                    <a:pt x="10" y="214"/>
                  </a:lnTo>
                  <a:lnTo>
                    <a:pt x="6" y="208"/>
                  </a:lnTo>
                  <a:lnTo>
                    <a:pt x="2" y="20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D77D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09"/>
            <p:cNvSpPr>
              <a:spLocks/>
            </p:cNvSpPr>
            <p:nvPr/>
          </p:nvSpPr>
          <p:spPr bwMode="auto">
            <a:xfrm>
              <a:off x="3158" y="2445"/>
              <a:ext cx="106" cy="232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0" y="0"/>
                </a:cxn>
                <a:cxn ang="0">
                  <a:pos x="106" y="0"/>
                </a:cxn>
                <a:cxn ang="0">
                  <a:pos x="106" y="202"/>
                </a:cxn>
                <a:cxn ang="0">
                  <a:pos x="98" y="214"/>
                </a:cxn>
                <a:cxn ang="0">
                  <a:pos x="94" y="218"/>
                </a:cxn>
                <a:cxn ang="0">
                  <a:pos x="88" y="222"/>
                </a:cxn>
                <a:cxn ang="0">
                  <a:pos x="80" y="226"/>
                </a:cxn>
                <a:cxn ang="0">
                  <a:pos x="64" y="230"/>
                </a:cxn>
                <a:cxn ang="0">
                  <a:pos x="42" y="232"/>
                </a:cxn>
                <a:cxn ang="0">
                  <a:pos x="30" y="230"/>
                </a:cxn>
                <a:cxn ang="0">
                  <a:pos x="20" y="228"/>
                </a:cxn>
                <a:cxn ang="0">
                  <a:pos x="12" y="224"/>
                </a:cxn>
                <a:cxn ang="0">
                  <a:pos x="8" y="218"/>
                </a:cxn>
                <a:cxn ang="0">
                  <a:pos x="0" y="210"/>
                </a:cxn>
                <a:cxn ang="0">
                  <a:pos x="0" y="206"/>
                </a:cxn>
              </a:cxnLst>
              <a:rect l="0" t="0" r="r" b="b"/>
              <a:pathLst>
                <a:path w="106" h="232">
                  <a:moveTo>
                    <a:pt x="0" y="206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02"/>
                  </a:lnTo>
                  <a:lnTo>
                    <a:pt x="98" y="214"/>
                  </a:lnTo>
                  <a:lnTo>
                    <a:pt x="94" y="218"/>
                  </a:lnTo>
                  <a:lnTo>
                    <a:pt x="88" y="222"/>
                  </a:lnTo>
                  <a:lnTo>
                    <a:pt x="80" y="226"/>
                  </a:lnTo>
                  <a:lnTo>
                    <a:pt x="64" y="230"/>
                  </a:lnTo>
                  <a:lnTo>
                    <a:pt x="42" y="232"/>
                  </a:lnTo>
                  <a:lnTo>
                    <a:pt x="30" y="230"/>
                  </a:lnTo>
                  <a:lnTo>
                    <a:pt x="20" y="228"/>
                  </a:lnTo>
                  <a:lnTo>
                    <a:pt x="12" y="224"/>
                  </a:lnTo>
                  <a:lnTo>
                    <a:pt x="8" y="218"/>
                  </a:lnTo>
                  <a:lnTo>
                    <a:pt x="0" y="21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E29B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10"/>
            <p:cNvSpPr>
              <a:spLocks/>
            </p:cNvSpPr>
            <p:nvPr/>
          </p:nvSpPr>
          <p:spPr bwMode="auto">
            <a:xfrm>
              <a:off x="3172" y="2445"/>
              <a:ext cx="82" cy="23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0" y="0"/>
                </a:cxn>
                <a:cxn ang="0">
                  <a:pos x="82" y="0"/>
                </a:cxn>
                <a:cxn ang="0">
                  <a:pos x="82" y="210"/>
                </a:cxn>
                <a:cxn ang="0">
                  <a:pos x="76" y="218"/>
                </a:cxn>
                <a:cxn ang="0">
                  <a:pos x="70" y="222"/>
                </a:cxn>
                <a:cxn ang="0">
                  <a:pos x="60" y="226"/>
                </a:cxn>
                <a:cxn ang="0">
                  <a:pos x="48" y="230"/>
                </a:cxn>
                <a:cxn ang="0">
                  <a:pos x="30" y="232"/>
                </a:cxn>
                <a:cxn ang="0">
                  <a:pos x="22" y="230"/>
                </a:cxn>
                <a:cxn ang="0">
                  <a:pos x="16" y="228"/>
                </a:cxn>
                <a:cxn ang="0">
                  <a:pos x="6" y="222"/>
                </a:cxn>
                <a:cxn ang="0">
                  <a:pos x="2" y="218"/>
                </a:cxn>
                <a:cxn ang="0">
                  <a:pos x="0" y="214"/>
                </a:cxn>
              </a:cxnLst>
              <a:rect l="0" t="0" r="r" b="b"/>
              <a:pathLst>
                <a:path w="82" h="232">
                  <a:moveTo>
                    <a:pt x="0" y="214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210"/>
                  </a:lnTo>
                  <a:lnTo>
                    <a:pt x="76" y="218"/>
                  </a:lnTo>
                  <a:lnTo>
                    <a:pt x="70" y="222"/>
                  </a:lnTo>
                  <a:lnTo>
                    <a:pt x="60" y="226"/>
                  </a:lnTo>
                  <a:lnTo>
                    <a:pt x="48" y="230"/>
                  </a:lnTo>
                  <a:lnTo>
                    <a:pt x="30" y="232"/>
                  </a:lnTo>
                  <a:lnTo>
                    <a:pt x="22" y="230"/>
                  </a:lnTo>
                  <a:lnTo>
                    <a:pt x="16" y="228"/>
                  </a:lnTo>
                  <a:lnTo>
                    <a:pt x="6" y="222"/>
                  </a:lnTo>
                  <a:lnTo>
                    <a:pt x="2" y="21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EB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111"/>
            <p:cNvSpPr>
              <a:spLocks/>
            </p:cNvSpPr>
            <p:nvPr/>
          </p:nvSpPr>
          <p:spPr bwMode="auto">
            <a:xfrm>
              <a:off x="3186" y="2445"/>
              <a:ext cx="58" cy="230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0" y="0"/>
                </a:cxn>
                <a:cxn ang="0">
                  <a:pos x="58" y="0"/>
                </a:cxn>
                <a:cxn ang="0">
                  <a:pos x="58" y="218"/>
                </a:cxn>
                <a:cxn ang="0">
                  <a:pos x="52" y="222"/>
                </a:cxn>
                <a:cxn ang="0">
                  <a:pos x="48" y="224"/>
                </a:cxn>
                <a:cxn ang="0">
                  <a:pos x="40" y="228"/>
                </a:cxn>
                <a:cxn ang="0">
                  <a:pos x="32" y="230"/>
                </a:cxn>
                <a:cxn ang="0">
                  <a:pos x="20" y="230"/>
                </a:cxn>
                <a:cxn ang="0">
                  <a:pos x="10" y="230"/>
                </a:cxn>
                <a:cxn ang="0">
                  <a:pos x="4" y="226"/>
                </a:cxn>
                <a:cxn ang="0">
                  <a:pos x="0" y="222"/>
                </a:cxn>
              </a:cxnLst>
              <a:rect l="0" t="0" r="r" b="b"/>
              <a:pathLst>
                <a:path w="58" h="230">
                  <a:moveTo>
                    <a:pt x="0" y="22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18"/>
                  </a:lnTo>
                  <a:lnTo>
                    <a:pt x="52" y="222"/>
                  </a:lnTo>
                  <a:lnTo>
                    <a:pt x="48" y="224"/>
                  </a:lnTo>
                  <a:lnTo>
                    <a:pt x="40" y="228"/>
                  </a:lnTo>
                  <a:lnTo>
                    <a:pt x="32" y="230"/>
                  </a:lnTo>
                  <a:lnTo>
                    <a:pt x="20" y="230"/>
                  </a:lnTo>
                  <a:lnTo>
                    <a:pt x="10" y="230"/>
                  </a:lnTo>
                  <a:lnTo>
                    <a:pt x="4" y="2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5DC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112"/>
            <p:cNvSpPr>
              <a:spLocks/>
            </p:cNvSpPr>
            <p:nvPr/>
          </p:nvSpPr>
          <p:spPr bwMode="auto">
            <a:xfrm>
              <a:off x="3202" y="2445"/>
              <a:ext cx="30" cy="23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26"/>
                </a:cxn>
                <a:cxn ang="0">
                  <a:pos x="8" y="230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230">
                  <a:moveTo>
                    <a:pt x="30" y="0"/>
                  </a:moveTo>
                  <a:lnTo>
                    <a:pt x="30" y="226"/>
                  </a:lnTo>
                  <a:lnTo>
                    <a:pt x="8" y="230"/>
                  </a:lnTo>
                  <a:lnTo>
                    <a:pt x="0" y="230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113"/>
            <p:cNvSpPr>
              <a:spLocks/>
            </p:cNvSpPr>
            <p:nvPr/>
          </p:nvSpPr>
          <p:spPr bwMode="auto">
            <a:xfrm>
              <a:off x="3070" y="2375"/>
              <a:ext cx="258" cy="134"/>
            </a:xfrm>
            <a:custGeom>
              <a:avLst/>
              <a:gdLst/>
              <a:ahLst/>
              <a:cxnLst>
                <a:cxn ang="0">
                  <a:pos x="128" y="134"/>
                </a:cxn>
                <a:cxn ang="0">
                  <a:pos x="154" y="132"/>
                </a:cxn>
                <a:cxn ang="0">
                  <a:pos x="178" y="128"/>
                </a:cxn>
                <a:cxn ang="0">
                  <a:pos x="200" y="122"/>
                </a:cxn>
                <a:cxn ang="0">
                  <a:pos x="220" y="114"/>
                </a:cxn>
                <a:cxn ang="0">
                  <a:pos x="236" y="104"/>
                </a:cxn>
                <a:cxn ang="0">
                  <a:pos x="246" y="92"/>
                </a:cxn>
                <a:cxn ang="0">
                  <a:pos x="254" y="80"/>
                </a:cxn>
                <a:cxn ang="0">
                  <a:pos x="256" y="74"/>
                </a:cxn>
                <a:cxn ang="0">
                  <a:pos x="258" y="66"/>
                </a:cxn>
                <a:cxn ang="0">
                  <a:pos x="256" y="60"/>
                </a:cxn>
                <a:cxn ang="0">
                  <a:pos x="254" y="54"/>
                </a:cxn>
                <a:cxn ang="0">
                  <a:pos x="246" y="40"/>
                </a:cxn>
                <a:cxn ang="0">
                  <a:pos x="236" y="30"/>
                </a:cxn>
                <a:cxn ang="0">
                  <a:pos x="220" y="20"/>
                </a:cxn>
                <a:cxn ang="0">
                  <a:pos x="200" y="12"/>
                </a:cxn>
                <a:cxn ang="0">
                  <a:pos x="178" y="4"/>
                </a:cxn>
                <a:cxn ang="0">
                  <a:pos x="154" y="0"/>
                </a:cxn>
                <a:cxn ang="0">
                  <a:pos x="128" y="0"/>
                </a:cxn>
                <a:cxn ang="0">
                  <a:pos x="102" y="0"/>
                </a:cxn>
                <a:cxn ang="0">
                  <a:pos x="78" y="4"/>
                </a:cxn>
                <a:cxn ang="0">
                  <a:pos x="56" y="12"/>
                </a:cxn>
                <a:cxn ang="0">
                  <a:pos x="38" y="20"/>
                </a:cxn>
                <a:cxn ang="0">
                  <a:pos x="22" y="30"/>
                </a:cxn>
                <a:cxn ang="0">
                  <a:pos x="10" y="40"/>
                </a:cxn>
                <a:cxn ang="0">
                  <a:pos x="2" y="54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0" y="74"/>
                </a:cxn>
                <a:cxn ang="0">
                  <a:pos x="2" y="80"/>
                </a:cxn>
                <a:cxn ang="0">
                  <a:pos x="10" y="92"/>
                </a:cxn>
                <a:cxn ang="0">
                  <a:pos x="22" y="104"/>
                </a:cxn>
                <a:cxn ang="0">
                  <a:pos x="38" y="114"/>
                </a:cxn>
                <a:cxn ang="0">
                  <a:pos x="56" y="122"/>
                </a:cxn>
                <a:cxn ang="0">
                  <a:pos x="78" y="128"/>
                </a:cxn>
                <a:cxn ang="0">
                  <a:pos x="102" y="132"/>
                </a:cxn>
                <a:cxn ang="0">
                  <a:pos x="128" y="134"/>
                </a:cxn>
              </a:cxnLst>
              <a:rect l="0" t="0" r="r" b="b"/>
              <a:pathLst>
                <a:path w="258" h="134">
                  <a:moveTo>
                    <a:pt x="128" y="134"/>
                  </a:moveTo>
                  <a:lnTo>
                    <a:pt x="154" y="132"/>
                  </a:lnTo>
                  <a:lnTo>
                    <a:pt x="178" y="128"/>
                  </a:lnTo>
                  <a:lnTo>
                    <a:pt x="200" y="122"/>
                  </a:lnTo>
                  <a:lnTo>
                    <a:pt x="220" y="114"/>
                  </a:lnTo>
                  <a:lnTo>
                    <a:pt x="236" y="104"/>
                  </a:lnTo>
                  <a:lnTo>
                    <a:pt x="246" y="92"/>
                  </a:lnTo>
                  <a:lnTo>
                    <a:pt x="254" y="80"/>
                  </a:lnTo>
                  <a:lnTo>
                    <a:pt x="256" y="74"/>
                  </a:lnTo>
                  <a:lnTo>
                    <a:pt x="258" y="66"/>
                  </a:lnTo>
                  <a:lnTo>
                    <a:pt x="256" y="60"/>
                  </a:lnTo>
                  <a:lnTo>
                    <a:pt x="254" y="54"/>
                  </a:lnTo>
                  <a:lnTo>
                    <a:pt x="246" y="40"/>
                  </a:lnTo>
                  <a:lnTo>
                    <a:pt x="236" y="30"/>
                  </a:lnTo>
                  <a:lnTo>
                    <a:pt x="220" y="20"/>
                  </a:lnTo>
                  <a:lnTo>
                    <a:pt x="200" y="12"/>
                  </a:lnTo>
                  <a:lnTo>
                    <a:pt x="178" y="4"/>
                  </a:lnTo>
                  <a:lnTo>
                    <a:pt x="154" y="0"/>
                  </a:lnTo>
                  <a:lnTo>
                    <a:pt x="128" y="0"/>
                  </a:lnTo>
                  <a:lnTo>
                    <a:pt x="102" y="0"/>
                  </a:lnTo>
                  <a:lnTo>
                    <a:pt x="78" y="4"/>
                  </a:lnTo>
                  <a:lnTo>
                    <a:pt x="56" y="12"/>
                  </a:lnTo>
                  <a:lnTo>
                    <a:pt x="38" y="20"/>
                  </a:lnTo>
                  <a:lnTo>
                    <a:pt x="22" y="30"/>
                  </a:lnTo>
                  <a:lnTo>
                    <a:pt x="10" y="40"/>
                  </a:lnTo>
                  <a:lnTo>
                    <a:pt x="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10" y="92"/>
                  </a:lnTo>
                  <a:lnTo>
                    <a:pt x="22" y="104"/>
                  </a:lnTo>
                  <a:lnTo>
                    <a:pt x="38" y="114"/>
                  </a:lnTo>
                  <a:lnTo>
                    <a:pt x="56" y="122"/>
                  </a:lnTo>
                  <a:lnTo>
                    <a:pt x="78" y="128"/>
                  </a:lnTo>
                  <a:lnTo>
                    <a:pt x="102" y="132"/>
                  </a:lnTo>
                  <a:lnTo>
                    <a:pt x="128" y="134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114"/>
            <p:cNvSpPr>
              <a:spLocks/>
            </p:cNvSpPr>
            <p:nvPr/>
          </p:nvSpPr>
          <p:spPr bwMode="auto">
            <a:xfrm>
              <a:off x="2362" y="2321"/>
              <a:ext cx="210" cy="60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56" y="0"/>
                </a:cxn>
                <a:cxn ang="0">
                  <a:pos x="0" y="54"/>
                </a:cxn>
                <a:cxn ang="0">
                  <a:pos x="174" y="60"/>
                </a:cxn>
              </a:cxnLst>
              <a:rect l="0" t="0" r="r" b="b"/>
              <a:pathLst>
                <a:path w="210" h="60">
                  <a:moveTo>
                    <a:pt x="210" y="2"/>
                  </a:moveTo>
                  <a:lnTo>
                    <a:pt x="56" y="0"/>
                  </a:lnTo>
                  <a:lnTo>
                    <a:pt x="0" y="54"/>
                  </a:lnTo>
                  <a:lnTo>
                    <a:pt x="17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Freeform 115"/>
            <p:cNvSpPr>
              <a:spLocks/>
            </p:cNvSpPr>
            <p:nvPr/>
          </p:nvSpPr>
          <p:spPr bwMode="auto">
            <a:xfrm>
              <a:off x="2576" y="2587"/>
              <a:ext cx="202" cy="10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62"/>
                </a:cxn>
                <a:cxn ang="0">
                  <a:pos x="48" y="106"/>
                </a:cxn>
                <a:cxn ang="0">
                  <a:pos x="202" y="40"/>
                </a:cxn>
              </a:cxnLst>
              <a:rect l="0" t="0" r="r" b="b"/>
              <a:pathLst>
                <a:path w="202" h="106">
                  <a:moveTo>
                    <a:pt x="148" y="0"/>
                  </a:moveTo>
                  <a:lnTo>
                    <a:pt x="0" y="62"/>
                  </a:lnTo>
                  <a:lnTo>
                    <a:pt x="48" y="106"/>
                  </a:lnTo>
                  <a:lnTo>
                    <a:pt x="202" y="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116"/>
            <p:cNvSpPr>
              <a:spLocks/>
            </p:cNvSpPr>
            <p:nvPr/>
          </p:nvSpPr>
          <p:spPr bwMode="auto">
            <a:xfrm>
              <a:off x="2978" y="2785"/>
              <a:ext cx="176" cy="17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44"/>
                </a:cxn>
                <a:cxn ang="0">
                  <a:pos x="100" y="174"/>
                </a:cxn>
                <a:cxn ang="0">
                  <a:pos x="176" y="22"/>
                </a:cxn>
              </a:cxnLst>
              <a:rect l="0" t="0" r="r" b="b"/>
              <a:pathLst>
                <a:path w="176" h="174">
                  <a:moveTo>
                    <a:pt x="82" y="0"/>
                  </a:moveTo>
                  <a:lnTo>
                    <a:pt x="0" y="144"/>
                  </a:lnTo>
                  <a:lnTo>
                    <a:pt x="100" y="174"/>
                  </a:lnTo>
                  <a:lnTo>
                    <a:pt x="176" y="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Line 117"/>
            <p:cNvSpPr>
              <a:spLocks noChangeShapeType="1"/>
            </p:cNvSpPr>
            <p:nvPr/>
          </p:nvSpPr>
          <p:spPr bwMode="auto">
            <a:xfrm flipH="1">
              <a:off x="3550" y="1949"/>
              <a:ext cx="98" cy="282"/>
            </a:xfrm>
            <a:prstGeom prst="line">
              <a:avLst/>
            </a:prstGeom>
            <a:noFill/>
            <a:ln w="6350">
              <a:solidFill>
                <a:srgbClr val="1300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Line 118"/>
            <p:cNvSpPr>
              <a:spLocks noChangeShapeType="1"/>
            </p:cNvSpPr>
            <p:nvPr/>
          </p:nvSpPr>
          <p:spPr bwMode="auto">
            <a:xfrm flipH="1">
              <a:off x="3550" y="2009"/>
              <a:ext cx="98" cy="222"/>
            </a:xfrm>
            <a:prstGeom prst="line">
              <a:avLst/>
            </a:prstGeom>
            <a:noFill/>
            <a:ln w="6350">
              <a:solidFill>
                <a:srgbClr val="1300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Line 119"/>
            <p:cNvSpPr>
              <a:spLocks noChangeShapeType="1"/>
            </p:cNvSpPr>
            <p:nvPr/>
          </p:nvSpPr>
          <p:spPr bwMode="auto">
            <a:xfrm flipH="1">
              <a:off x="3550" y="2057"/>
              <a:ext cx="98" cy="174"/>
            </a:xfrm>
            <a:prstGeom prst="line">
              <a:avLst/>
            </a:prstGeom>
            <a:noFill/>
            <a:ln w="6350">
              <a:solidFill>
                <a:srgbClr val="1300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Line 120"/>
            <p:cNvSpPr>
              <a:spLocks noChangeShapeType="1"/>
            </p:cNvSpPr>
            <p:nvPr/>
          </p:nvSpPr>
          <p:spPr bwMode="auto">
            <a:xfrm flipH="1">
              <a:off x="3550" y="2111"/>
              <a:ext cx="98" cy="120"/>
            </a:xfrm>
            <a:prstGeom prst="line">
              <a:avLst/>
            </a:prstGeom>
            <a:noFill/>
            <a:ln w="6350">
              <a:solidFill>
                <a:srgbClr val="1300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Rectangle 121"/>
            <p:cNvSpPr>
              <a:spLocks noChangeArrowheads="1"/>
            </p:cNvSpPr>
            <p:nvPr/>
          </p:nvSpPr>
          <p:spPr bwMode="auto">
            <a:xfrm>
              <a:off x="2710" y="2247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000000"/>
                  </a:solidFill>
                  <a:latin typeface="Times" pitchFamily="18" charset="0"/>
                </a:rPr>
                <a:t>A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10" name="Rectangle 122"/>
            <p:cNvSpPr>
              <a:spLocks noChangeArrowheads="1"/>
            </p:cNvSpPr>
            <p:nvPr/>
          </p:nvSpPr>
          <p:spPr bwMode="auto">
            <a:xfrm>
              <a:off x="2942" y="2395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Times" pitchFamily="18" charset="0"/>
                </a:rPr>
                <a:t>B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11" name="Rectangle 123"/>
            <p:cNvSpPr>
              <a:spLocks noChangeArrowheads="1"/>
            </p:cNvSpPr>
            <p:nvPr/>
          </p:nvSpPr>
          <p:spPr bwMode="auto">
            <a:xfrm>
              <a:off x="3090" y="2489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000000"/>
                  </a:solidFill>
                  <a:latin typeface="Times" pitchFamily="18" charset="0"/>
                </a:rPr>
                <a:t>C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12" name="Freeform 124"/>
            <p:cNvSpPr>
              <a:spLocks/>
            </p:cNvSpPr>
            <p:nvPr/>
          </p:nvSpPr>
          <p:spPr bwMode="auto">
            <a:xfrm>
              <a:off x="3962" y="1455"/>
              <a:ext cx="902" cy="550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860" y="0"/>
                </a:cxn>
                <a:cxn ang="0">
                  <a:pos x="866" y="0"/>
                </a:cxn>
                <a:cxn ang="0">
                  <a:pos x="874" y="0"/>
                </a:cxn>
                <a:cxn ang="0">
                  <a:pos x="882" y="4"/>
                </a:cxn>
                <a:cxn ang="0">
                  <a:pos x="890" y="10"/>
                </a:cxn>
                <a:cxn ang="0">
                  <a:pos x="898" y="18"/>
                </a:cxn>
                <a:cxn ang="0">
                  <a:pos x="900" y="26"/>
                </a:cxn>
                <a:cxn ang="0">
                  <a:pos x="902" y="34"/>
                </a:cxn>
                <a:cxn ang="0">
                  <a:pos x="902" y="54"/>
                </a:cxn>
                <a:cxn ang="0">
                  <a:pos x="42" y="550"/>
                </a:cxn>
                <a:cxn ang="0">
                  <a:pos x="0" y="496"/>
                </a:cxn>
              </a:cxnLst>
              <a:rect l="0" t="0" r="r" b="b"/>
              <a:pathLst>
                <a:path w="902" h="550">
                  <a:moveTo>
                    <a:pt x="0" y="496"/>
                  </a:moveTo>
                  <a:lnTo>
                    <a:pt x="860" y="0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4"/>
                  </a:lnTo>
                  <a:lnTo>
                    <a:pt x="890" y="10"/>
                  </a:lnTo>
                  <a:lnTo>
                    <a:pt x="898" y="18"/>
                  </a:lnTo>
                  <a:lnTo>
                    <a:pt x="900" y="26"/>
                  </a:lnTo>
                  <a:lnTo>
                    <a:pt x="902" y="34"/>
                  </a:lnTo>
                  <a:lnTo>
                    <a:pt x="902" y="54"/>
                  </a:lnTo>
                  <a:lnTo>
                    <a:pt x="42" y="55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125"/>
            <p:cNvSpPr>
              <a:spLocks/>
            </p:cNvSpPr>
            <p:nvPr/>
          </p:nvSpPr>
          <p:spPr bwMode="auto">
            <a:xfrm>
              <a:off x="3966" y="1459"/>
              <a:ext cx="902" cy="550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860" y="0"/>
                </a:cxn>
                <a:cxn ang="0">
                  <a:pos x="866" y="0"/>
                </a:cxn>
                <a:cxn ang="0">
                  <a:pos x="874" y="0"/>
                </a:cxn>
                <a:cxn ang="0">
                  <a:pos x="882" y="4"/>
                </a:cxn>
                <a:cxn ang="0">
                  <a:pos x="890" y="10"/>
                </a:cxn>
                <a:cxn ang="0">
                  <a:pos x="898" y="18"/>
                </a:cxn>
                <a:cxn ang="0">
                  <a:pos x="900" y="26"/>
                </a:cxn>
                <a:cxn ang="0">
                  <a:pos x="902" y="34"/>
                </a:cxn>
                <a:cxn ang="0">
                  <a:pos x="902" y="54"/>
                </a:cxn>
                <a:cxn ang="0">
                  <a:pos x="42" y="550"/>
                </a:cxn>
                <a:cxn ang="0">
                  <a:pos x="0" y="496"/>
                </a:cxn>
              </a:cxnLst>
              <a:rect l="0" t="0" r="r" b="b"/>
              <a:pathLst>
                <a:path w="902" h="550">
                  <a:moveTo>
                    <a:pt x="0" y="496"/>
                  </a:moveTo>
                  <a:lnTo>
                    <a:pt x="860" y="0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4"/>
                  </a:lnTo>
                  <a:lnTo>
                    <a:pt x="890" y="10"/>
                  </a:lnTo>
                  <a:lnTo>
                    <a:pt x="898" y="18"/>
                  </a:lnTo>
                  <a:lnTo>
                    <a:pt x="900" y="26"/>
                  </a:lnTo>
                  <a:lnTo>
                    <a:pt x="902" y="34"/>
                  </a:lnTo>
                  <a:lnTo>
                    <a:pt x="902" y="54"/>
                  </a:lnTo>
                  <a:lnTo>
                    <a:pt x="42" y="550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Freeform 126"/>
            <p:cNvSpPr>
              <a:spLocks/>
            </p:cNvSpPr>
            <p:nvPr/>
          </p:nvSpPr>
          <p:spPr bwMode="auto">
            <a:xfrm>
              <a:off x="3968" y="1457"/>
              <a:ext cx="894" cy="542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864" y="0"/>
                </a:cxn>
                <a:cxn ang="0">
                  <a:pos x="870" y="0"/>
                </a:cxn>
                <a:cxn ang="0">
                  <a:pos x="878" y="4"/>
                </a:cxn>
                <a:cxn ang="0">
                  <a:pos x="886" y="8"/>
                </a:cxn>
                <a:cxn ang="0">
                  <a:pos x="892" y="16"/>
                </a:cxn>
                <a:cxn ang="0">
                  <a:pos x="894" y="30"/>
                </a:cxn>
                <a:cxn ang="0">
                  <a:pos x="894" y="48"/>
                </a:cxn>
                <a:cxn ang="0">
                  <a:pos x="38" y="542"/>
                </a:cxn>
                <a:cxn ang="0">
                  <a:pos x="0" y="494"/>
                </a:cxn>
                <a:cxn ang="0">
                  <a:pos x="858" y="0"/>
                </a:cxn>
              </a:cxnLst>
              <a:rect l="0" t="0" r="r" b="b"/>
              <a:pathLst>
                <a:path w="894" h="542">
                  <a:moveTo>
                    <a:pt x="858" y="0"/>
                  </a:moveTo>
                  <a:lnTo>
                    <a:pt x="864" y="0"/>
                  </a:lnTo>
                  <a:lnTo>
                    <a:pt x="870" y="0"/>
                  </a:lnTo>
                  <a:lnTo>
                    <a:pt x="878" y="4"/>
                  </a:lnTo>
                  <a:lnTo>
                    <a:pt x="886" y="8"/>
                  </a:lnTo>
                  <a:lnTo>
                    <a:pt x="892" y="16"/>
                  </a:lnTo>
                  <a:lnTo>
                    <a:pt x="894" y="30"/>
                  </a:lnTo>
                  <a:lnTo>
                    <a:pt x="894" y="48"/>
                  </a:lnTo>
                  <a:lnTo>
                    <a:pt x="38" y="542"/>
                  </a:lnTo>
                  <a:lnTo>
                    <a:pt x="0" y="494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D2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Freeform 127"/>
            <p:cNvSpPr>
              <a:spLocks/>
            </p:cNvSpPr>
            <p:nvPr/>
          </p:nvSpPr>
          <p:spPr bwMode="auto">
            <a:xfrm>
              <a:off x="3974" y="1457"/>
              <a:ext cx="888" cy="536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62" y="0"/>
                </a:cxn>
                <a:cxn ang="0">
                  <a:pos x="866" y="2"/>
                </a:cxn>
                <a:cxn ang="0">
                  <a:pos x="874" y="4"/>
                </a:cxn>
                <a:cxn ang="0">
                  <a:pos x="880" y="10"/>
                </a:cxn>
                <a:cxn ang="0">
                  <a:pos x="884" y="16"/>
                </a:cxn>
                <a:cxn ang="0">
                  <a:pos x="888" y="28"/>
                </a:cxn>
                <a:cxn ang="0">
                  <a:pos x="888" y="42"/>
                </a:cxn>
                <a:cxn ang="0">
                  <a:pos x="32" y="536"/>
                </a:cxn>
                <a:cxn ang="0">
                  <a:pos x="0" y="494"/>
                </a:cxn>
                <a:cxn ang="0">
                  <a:pos x="856" y="0"/>
                </a:cxn>
              </a:cxnLst>
              <a:rect l="0" t="0" r="r" b="b"/>
              <a:pathLst>
                <a:path w="888" h="536">
                  <a:moveTo>
                    <a:pt x="856" y="0"/>
                  </a:moveTo>
                  <a:lnTo>
                    <a:pt x="862" y="0"/>
                  </a:lnTo>
                  <a:lnTo>
                    <a:pt x="866" y="2"/>
                  </a:lnTo>
                  <a:lnTo>
                    <a:pt x="874" y="4"/>
                  </a:lnTo>
                  <a:lnTo>
                    <a:pt x="880" y="10"/>
                  </a:lnTo>
                  <a:lnTo>
                    <a:pt x="884" y="16"/>
                  </a:lnTo>
                  <a:lnTo>
                    <a:pt x="888" y="28"/>
                  </a:lnTo>
                  <a:lnTo>
                    <a:pt x="888" y="42"/>
                  </a:lnTo>
                  <a:lnTo>
                    <a:pt x="32" y="536"/>
                  </a:lnTo>
                  <a:lnTo>
                    <a:pt x="0" y="494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FC5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Freeform 128"/>
            <p:cNvSpPr>
              <a:spLocks/>
            </p:cNvSpPr>
            <p:nvPr/>
          </p:nvSpPr>
          <p:spPr bwMode="auto">
            <a:xfrm>
              <a:off x="3982" y="1459"/>
              <a:ext cx="880" cy="528"/>
            </a:xfrm>
            <a:custGeom>
              <a:avLst/>
              <a:gdLst/>
              <a:ahLst/>
              <a:cxnLst>
                <a:cxn ang="0">
                  <a:pos x="852" y="0"/>
                </a:cxn>
                <a:cxn ang="0">
                  <a:pos x="856" y="0"/>
                </a:cxn>
                <a:cxn ang="0">
                  <a:pos x="866" y="4"/>
                </a:cxn>
                <a:cxn ang="0">
                  <a:pos x="872" y="8"/>
                </a:cxn>
                <a:cxn ang="0">
                  <a:pos x="876" y="14"/>
                </a:cxn>
                <a:cxn ang="0">
                  <a:pos x="880" y="24"/>
                </a:cxn>
                <a:cxn ang="0">
                  <a:pos x="880" y="34"/>
                </a:cxn>
                <a:cxn ang="0">
                  <a:pos x="24" y="528"/>
                </a:cxn>
                <a:cxn ang="0">
                  <a:pos x="0" y="492"/>
                </a:cxn>
                <a:cxn ang="0">
                  <a:pos x="852" y="0"/>
                </a:cxn>
              </a:cxnLst>
              <a:rect l="0" t="0" r="r" b="b"/>
              <a:pathLst>
                <a:path w="880" h="528">
                  <a:moveTo>
                    <a:pt x="852" y="0"/>
                  </a:moveTo>
                  <a:lnTo>
                    <a:pt x="856" y="0"/>
                  </a:lnTo>
                  <a:lnTo>
                    <a:pt x="866" y="4"/>
                  </a:lnTo>
                  <a:lnTo>
                    <a:pt x="872" y="8"/>
                  </a:lnTo>
                  <a:lnTo>
                    <a:pt x="876" y="14"/>
                  </a:lnTo>
                  <a:lnTo>
                    <a:pt x="880" y="24"/>
                  </a:lnTo>
                  <a:lnTo>
                    <a:pt x="880" y="34"/>
                  </a:lnTo>
                  <a:lnTo>
                    <a:pt x="24" y="528"/>
                  </a:lnTo>
                  <a:lnTo>
                    <a:pt x="0" y="492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B80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Freeform 129"/>
            <p:cNvSpPr>
              <a:spLocks/>
            </p:cNvSpPr>
            <p:nvPr/>
          </p:nvSpPr>
          <p:spPr bwMode="auto">
            <a:xfrm>
              <a:off x="3988" y="1459"/>
              <a:ext cx="872" cy="520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854" y="2"/>
                </a:cxn>
                <a:cxn ang="0">
                  <a:pos x="862" y="6"/>
                </a:cxn>
                <a:cxn ang="0">
                  <a:pos x="866" y="10"/>
                </a:cxn>
                <a:cxn ang="0">
                  <a:pos x="870" y="14"/>
                </a:cxn>
                <a:cxn ang="0">
                  <a:pos x="872" y="22"/>
                </a:cxn>
                <a:cxn ang="0">
                  <a:pos x="872" y="28"/>
                </a:cxn>
                <a:cxn ang="0">
                  <a:pos x="18" y="520"/>
                </a:cxn>
                <a:cxn ang="0">
                  <a:pos x="0" y="492"/>
                </a:cxn>
                <a:cxn ang="0">
                  <a:pos x="850" y="0"/>
                </a:cxn>
              </a:cxnLst>
              <a:rect l="0" t="0" r="r" b="b"/>
              <a:pathLst>
                <a:path w="872" h="520">
                  <a:moveTo>
                    <a:pt x="850" y="0"/>
                  </a:moveTo>
                  <a:lnTo>
                    <a:pt x="854" y="2"/>
                  </a:lnTo>
                  <a:lnTo>
                    <a:pt x="862" y="6"/>
                  </a:lnTo>
                  <a:lnTo>
                    <a:pt x="866" y="10"/>
                  </a:lnTo>
                  <a:lnTo>
                    <a:pt x="870" y="14"/>
                  </a:lnTo>
                  <a:lnTo>
                    <a:pt x="872" y="22"/>
                  </a:lnTo>
                  <a:lnTo>
                    <a:pt x="872" y="28"/>
                  </a:lnTo>
                  <a:lnTo>
                    <a:pt x="18" y="520"/>
                  </a:lnTo>
                  <a:lnTo>
                    <a:pt x="0" y="49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CAB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Freeform 130"/>
            <p:cNvSpPr>
              <a:spLocks/>
            </p:cNvSpPr>
            <p:nvPr/>
          </p:nvSpPr>
          <p:spPr bwMode="auto">
            <a:xfrm>
              <a:off x="3994" y="1459"/>
              <a:ext cx="866" cy="514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58" y="8"/>
                </a:cxn>
                <a:cxn ang="0">
                  <a:pos x="864" y="14"/>
                </a:cxn>
                <a:cxn ang="0">
                  <a:pos x="866" y="18"/>
                </a:cxn>
                <a:cxn ang="0">
                  <a:pos x="866" y="22"/>
                </a:cxn>
                <a:cxn ang="0">
                  <a:pos x="14" y="514"/>
                </a:cxn>
                <a:cxn ang="0">
                  <a:pos x="0" y="492"/>
                </a:cxn>
                <a:cxn ang="0">
                  <a:pos x="848" y="0"/>
                </a:cxn>
              </a:cxnLst>
              <a:rect l="0" t="0" r="r" b="b"/>
              <a:pathLst>
                <a:path w="866" h="514">
                  <a:moveTo>
                    <a:pt x="848" y="0"/>
                  </a:moveTo>
                  <a:lnTo>
                    <a:pt x="858" y="8"/>
                  </a:lnTo>
                  <a:lnTo>
                    <a:pt x="864" y="14"/>
                  </a:lnTo>
                  <a:lnTo>
                    <a:pt x="866" y="18"/>
                  </a:lnTo>
                  <a:lnTo>
                    <a:pt x="866" y="22"/>
                  </a:lnTo>
                  <a:lnTo>
                    <a:pt x="14" y="514"/>
                  </a:lnTo>
                  <a:lnTo>
                    <a:pt x="0" y="492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DD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Freeform 131"/>
            <p:cNvSpPr>
              <a:spLocks/>
            </p:cNvSpPr>
            <p:nvPr/>
          </p:nvSpPr>
          <p:spPr bwMode="auto">
            <a:xfrm>
              <a:off x="4000" y="1461"/>
              <a:ext cx="860" cy="506"/>
            </a:xfrm>
            <a:custGeom>
              <a:avLst/>
              <a:gdLst/>
              <a:ahLst/>
              <a:cxnLst>
                <a:cxn ang="0">
                  <a:pos x="860" y="16"/>
                </a:cxn>
                <a:cxn ang="0">
                  <a:pos x="8" y="506"/>
                </a:cxn>
                <a:cxn ang="0">
                  <a:pos x="0" y="490"/>
                </a:cxn>
                <a:cxn ang="0">
                  <a:pos x="846" y="0"/>
                </a:cxn>
                <a:cxn ang="0">
                  <a:pos x="860" y="16"/>
                </a:cxn>
              </a:cxnLst>
              <a:rect l="0" t="0" r="r" b="b"/>
              <a:pathLst>
                <a:path w="860" h="506">
                  <a:moveTo>
                    <a:pt x="860" y="16"/>
                  </a:moveTo>
                  <a:lnTo>
                    <a:pt x="8" y="506"/>
                  </a:lnTo>
                  <a:lnTo>
                    <a:pt x="0" y="490"/>
                  </a:lnTo>
                  <a:lnTo>
                    <a:pt x="846" y="0"/>
                  </a:lnTo>
                  <a:lnTo>
                    <a:pt x="86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Freeform 132"/>
            <p:cNvSpPr>
              <a:spLocks/>
            </p:cNvSpPr>
            <p:nvPr/>
          </p:nvSpPr>
          <p:spPr bwMode="auto">
            <a:xfrm>
              <a:off x="3950" y="1947"/>
              <a:ext cx="66" cy="70"/>
            </a:xfrm>
            <a:custGeom>
              <a:avLst/>
              <a:gdLst/>
              <a:ahLst/>
              <a:cxnLst>
                <a:cxn ang="0">
                  <a:pos x="48" y="68"/>
                </a:cxn>
                <a:cxn ang="0">
                  <a:pos x="52" y="64"/>
                </a:cxn>
                <a:cxn ang="0">
                  <a:pos x="58" y="60"/>
                </a:cxn>
                <a:cxn ang="0">
                  <a:pos x="62" y="54"/>
                </a:cxn>
                <a:cxn ang="0">
                  <a:pos x="64" y="48"/>
                </a:cxn>
                <a:cxn ang="0">
                  <a:pos x="66" y="42"/>
                </a:cxn>
                <a:cxn ang="0">
                  <a:pos x="66" y="36"/>
                </a:cxn>
                <a:cxn ang="0">
                  <a:pos x="64" y="28"/>
                </a:cxn>
                <a:cxn ang="0">
                  <a:pos x="62" y="22"/>
                </a:cxn>
                <a:cxn ang="0">
                  <a:pos x="58" y="16"/>
                </a:cxn>
                <a:cxn ang="0">
                  <a:pos x="54" y="10"/>
                </a:cxn>
                <a:cxn ang="0">
                  <a:pos x="48" y="6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6" y="54"/>
                </a:cxn>
                <a:cxn ang="0">
                  <a:pos x="10" y="60"/>
                </a:cxn>
                <a:cxn ang="0">
                  <a:pos x="16" y="64"/>
                </a:cxn>
                <a:cxn ang="0">
                  <a:pos x="22" y="68"/>
                </a:cxn>
                <a:cxn ang="0">
                  <a:pos x="28" y="70"/>
                </a:cxn>
                <a:cxn ang="0">
                  <a:pos x="34" y="70"/>
                </a:cxn>
                <a:cxn ang="0">
                  <a:pos x="40" y="70"/>
                </a:cxn>
                <a:cxn ang="0">
                  <a:pos x="48" y="68"/>
                </a:cxn>
              </a:cxnLst>
              <a:rect l="0" t="0" r="r" b="b"/>
              <a:pathLst>
                <a:path w="66" h="70">
                  <a:moveTo>
                    <a:pt x="48" y="68"/>
                  </a:moveTo>
                  <a:lnTo>
                    <a:pt x="52" y="64"/>
                  </a:lnTo>
                  <a:lnTo>
                    <a:pt x="58" y="60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8" y="68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Freeform 133"/>
            <p:cNvSpPr>
              <a:spLocks/>
            </p:cNvSpPr>
            <p:nvPr/>
          </p:nvSpPr>
          <p:spPr bwMode="auto">
            <a:xfrm>
              <a:off x="3648" y="2111"/>
              <a:ext cx="70" cy="9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40"/>
                </a:cxn>
                <a:cxn ang="0">
                  <a:pos x="0" y="92"/>
                </a:cxn>
                <a:cxn ang="0">
                  <a:pos x="70" y="52"/>
                </a:cxn>
                <a:cxn ang="0">
                  <a:pos x="70" y="0"/>
                </a:cxn>
              </a:cxnLst>
              <a:rect l="0" t="0" r="r" b="b"/>
              <a:pathLst>
                <a:path w="70" h="92">
                  <a:moveTo>
                    <a:pt x="70" y="0"/>
                  </a:moveTo>
                  <a:lnTo>
                    <a:pt x="0" y="40"/>
                  </a:lnTo>
                  <a:lnTo>
                    <a:pt x="0" y="92"/>
                  </a:lnTo>
                  <a:lnTo>
                    <a:pt x="70" y="5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134"/>
            <p:cNvSpPr>
              <a:spLocks/>
            </p:cNvSpPr>
            <p:nvPr/>
          </p:nvSpPr>
          <p:spPr bwMode="auto">
            <a:xfrm>
              <a:off x="3650" y="2113"/>
              <a:ext cx="70" cy="9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40"/>
                </a:cxn>
                <a:cxn ang="0">
                  <a:pos x="0" y="92"/>
                </a:cxn>
                <a:cxn ang="0">
                  <a:pos x="70" y="52"/>
                </a:cxn>
                <a:cxn ang="0">
                  <a:pos x="70" y="0"/>
                </a:cxn>
              </a:cxnLst>
              <a:rect l="0" t="0" r="r" b="b"/>
              <a:pathLst>
                <a:path w="70" h="92">
                  <a:moveTo>
                    <a:pt x="70" y="0"/>
                  </a:moveTo>
                  <a:lnTo>
                    <a:pt x="0" y="40"/>
                  </a:lnTo>
                  <a:lnTo>
                    <a:pt x="0" y="92"/>
                  </a:lnTo>
                  <a:lnTo>
                    <a:pt x="70" y="52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135"/>
            <p:cNvSpPr>
              <a:spLocks/>
            </p:cNvSpPr>
            <p:nvPr/>
          </p:nvSpPr>
          <p:spPr bwMode="auto">
            <a:xfrm>
              <a:off x="3654" y="2101"/>
              <a:ext cx="70" cy="9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38"/>
                </a:cxn>
                <a:cxn ang="0">
                  <a:pos x="0" y="90"/>
                </a:cxn>
                <a:cxn ang="0">
                  <a:pos x="70" y="52"/>
                </a:cxn>
                <a:cxn ang="0">
                  <a:pos x="70" y="0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lnTo>
                    <a:pt x="0" y="38"/>
                  </a:lnTo>
                  <a:lnTo>
                    <a:pt x="0" y="90"/>
                  </a:lnTo>
                  <a:lnTo>
                    <a:pt x="70" y="5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Freeform 136"/>
            <p:cNvSpPr>
              <a:spLocks/>
            </p:cNvSpPr>
            <p:nvPr/>
          </p:nvSpPr>
          <p:spPr bwMode="auto">
            <a:xfrm>
              <a:off x="3656" y="2103"/>
              <a:ext cx="70" cy="9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38"/>
                </a:cxn>
                <a:cxn ang="0">
                  <a:pos x="0" y="90"/>
                </a:cxn>
                <a:cxn ang="0">
                  <a:pos x="70" y="52"/>
                </a:cxn>
                <a:cxn ang="0">
                  <a:pos x="70" y="0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lnTo>
                    <a:pt x="0" y="38"/>
                  </a:lnTo>
                  <a:lnTo>
                    <a:pt x="0" y="90"/>
                  </a:lnTo>
                  <a:lnTo>
                    <a:pt x="70" y="52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137"/>
            <p:cNvSpPr>
              <a:spLocks/>
            </p:cNvSpPr>
            <p:nvPr/>
          </p:nvSpPr>
          <p:spPr bwMode="auto">
            <a:xfrm>
              <a:off x="2884" y="1521"/>
              <a:ext cx="1098" cy="482"/>
            </a:xfrm>
            <a:custGeom>
              <a:avLst/>
              <a:gdLst/>
              <a:ahLst/>
              <a:cxnLst>
                <a:cxn ang="0">
                  <a:pos x="1098" y="466"/>
                </a:cxn>
                <a:cxn ang="0">
                  <a:pos x="1004" y="300"/>
                </a:cxn>
                <a:cxn ang="0">
                  <a:pos x="976" y="320"/>
                </a:cxn>
                <a:cxn ang="0">
                  <a:pos x="944" y="340"/>
                </a:cxn>
                <a:cxn ang="0">
                  <a:pos x="902" y="364"/>
                </a:cxn>
                <a:cxn ang="0">
                  <a:pos x="852" y="390"/>
                </a:cxn>
                <a:cxn ang="0">
                  <a:pos x="798" y="416"/>
                </a:cxn>
                <a:cxn ang="0">
                  <a:pos x="740" y="440"/>
                </a:cxn>
                <a:cxn ang="0">
                  <a:pos x="710" y="450"/>
                </a:cxn>
                <a:cxn ang="0">
                  <a:pos x="680" y="460"/>
                </a:cxn>
                <a:cxn ang="0">
                  <a:pos x="662" y="466"/>
                </a:cxn>
                <a:cxn ang="0">
                  <a:pos x="636" y="470"/>
                </a:cxn>
                <a:cxn ang="0">
                  <a:pos x="600" y="476"/>
                </a:cxn>
                <a:cxn ang="0">
                  <a:pos x="550" y="480"/>
                </a:cxn>
                <a:cxn ang="0">
                  <a:pos x="486" y="482"/>
                </a:cxn>
                <a:cxn ang="0">
                  <a:pos x="406" y="480"/>
                </a:cxn>
                <a:cxn ang="0">
                  <a:pos x="310" y="474"/>
                </a:cxn>
                <a:cxn ang="0">
                  <a:pos x="280" y="470"/>
                </a:cxn>
                <a:cxn ang="0">
                  <a:pos x="248" y="462"/>
                </a:cxn>
                <a:cxn ang="0">
                  <a:pos x="208" y="450"/>
                </a:cxn>
                <a:cxn ang="0">
                  <a:pos x="186" y="442"/>
                </a:cxn>
                <a:cxn ang="0">
                  <a:pos x="164" y="434"/>
                </a:cxn>
                <a:cxn ang="0">
                  <a:pos x="142" y="422"/>
                </a:cxn>
                <a:cxn ang="0">
                  <a:pos x="120" y="410"/>
                </a:cxn>
                <a:cxn ang="0">
                  <a:pos x="98" y="396"/>
                </a:cxn>
                <a:cxn ang="0">
                  <a:pos x="76" y="380"/>
                </a:cxn>
                <a:cxn ang="0">
                  <a:pos x="58" y="362"/>
                </a:cxn>
                <a:cxn ang="0">
                  <a:pos x="40" y="340"/>
                </a:cxn>
                <a:cxn ang="0">
                  <a:pos x="36" y="336"/>
                </a:cxn>
                <a:cxn ang="0">
                  <a:pos x="24" y="320"/>
                </a:cxn>
                <a:cxn ang="0">
                  <a:pos x="12" y="294"/>
                </a:cxn>
                <a:cxn ang="0">
                  <a:pos x="8" y="280"/>
                </a:cxn>
                <a:cxn ang="0">
                  <a:pos x="2" y="262"/>
                </a:cxn>
                <a:cxn ang="0">
                  <a:pos x="0" y="244"/>
                </a:cxn>
                <a:cxn ang="0">
                  <a:pos x="0" y="224"/>
                </a:cxn>
                <a:cxn ang="0">
                  <a:pos x="2" y="204"/>
                </a:cxn>
                <a:cxn ang="0">
                  <a:pos x="6" y="182"/>
                </a:cxn>
                <a:cxn ang="0">
                  <a:pos x="16" y="158"/>
                </a:cxn>
                <a:cxn ang="0">
                  <a:pos x="28" y="134"/>
                </a:cxn>
                <a:cxn ang="0">
                  <a:pos x="46" y="11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96" y="62"/>
                </a:cxn>
                <a:cxn ang="0">
                  <a:pos x="132" y="34"/>
                </a:cxn>
                <a:cxn ang="0">
                  <a:pos x="156" y="18"/>
                </a:cxn>
                <a:cxn ang="0">
                  <a:pos x="186" y="0"/>
                </a:cxn>
                <a:cxn ang="0">
                  <a:pos x="334" y="144"/>
                </a:cxn>
                <a:cxn ang="0">
                  <a:pos x="138" y="266"/>
                </a:cxn>
              </a:cxnLst>
              <a:rect l="0" t="0" r="r" b="b"/>
              <a:pathLst>
                <a:path w="1098" h="482">
                  <a:moveTo>
                    <a:pt x="1098" y="466"/>
                  </a:moveTo>
                  <a:lnTo>
                    <a:pt x="1004" y="300"/>
                  </a:lnTo>
                  <a:lnTo>
                    <a:pt x="976" y="320"/>
                  </a:lnTo>
                  <a:lnTo>
                    <a:pt x="944" y="340"/>
                  </a:lnTo>
                  <a:lnTo>
                    <a:pt x="902" y="364"/>
                  </a:lnTo>
                  <a:lnTo>
                    <a:pt x="852" y="390"/>
                  </a:lnTo>
                  <a:lnTo>
                    <a:pt x="798" y="416"/>
                  </a:lnTo>
                  <a:lnTo>
                    <a:pt x="740" y="440"/>
                  </a:lnTo>
                  <a:lnTo>
                    <a:pt x="710" y="450"/>
                  </a:lnTo>
                  <a:lnTo>
                    <a:pt x="680" y="460"/>
                  </a:lnTo>
                  <a:lnTo>
                    <a:pt x="662" y="466"/>
                  </a:lnTo>
                  <a:lnTo>
                    <a:pt x="636" y="470"/>
                  </a:lnTo>
                  <a:lnTo>
                    <a:pt x="600" y="476"/>
                  </a:lnTo>
                  <a:lnTo>
                    <a:pt x="550" y="480"/>
                  </a:lnTo>
                  <a:lnTo>
                    <a:pt x="486" y="482"/>
                  </a:lnTo>
                  <a:lnTo>
                    <a:pt x="406" y="480"/>
                  </a:lnTo>
                  <a:lnTo>
                    <a:pt x="310" y="474"/>
                  </a:lnTo>
                  <a:lnTo>
                    <a:pt x="280" y="470"/>
                  </a:lnTo>
                  <a:lnTo>
                    <a:pt x="248" y="462"/>
                  </a:lnTo>
                  <a:lnTo>
                    <a:pt x="208" y="450"/>
                  </a:lnTo>
                  <a:lnTo>
                    <a:pt x="186" y="442"/>
                  </a:lnTo>
                  <a:lnTo>
                    <a:pt x="164" y="434"/>
                  </a:lnTo>
                  <a:lnTo>
                    <a:pt x="142" y="422"/>
                  </a:lnTo>
                  <a:lnTo>
                    <a:pt x="120" y="410"/>
                  </a:lnTo>
                  <a:lnTo>
                    <a:pt x="98" y="396"/>
                  </a:lnTo>
                  <a:lnTo>
                    <a:pt x="76" y="380"/>
                  </a:lnTo>
                  <a:lnTo>
                    <a:pt x="58" y="362"/>
                  </a:lnTo>
                  <a:lnTo>
                    <a:pt x="40" y="340"/>
                  </a:lnTo>
                  <a:lnTo>
                    <a:pt x="36" y="336"/>
                  </a:lnTo>
                  <a:lnTo>
                    <a:pt x="24" y="320"/>
                  </a:lnTo>
                  <a:lnTo>
                    <a:pt x="12" y="294"/>
                  </a:lnTo>
                  <a:lnTo>
                    <a:pt x="8" y="280"/>
                  </a:lnTo>
                  <a:lnTo>
                    <a:pt x="2" y="262"/>
                  </a:lnTo>
                  <a:lnTo>
                    <a:pt x="0" y="244"/>
                  </a:lnTo>
                  <a:lnTo>
                    <a:pt x="0" y="224"/>
                  </a:lnTo>
                  <a:lnTo>
                    <a:pt x="2" y="204"/>
                  </a:lnTo>
                  <a:lnTo>
                    <a:pt x="6" y="182"/>
                  </a:lnTo>
                  <a:lnTo>
                    <a:pt x="16" y="158"/>
                  </a:lnTo>
                  <a:lnTo>
                    <a:pt x="28" y="134"/>
                  </a:lnTo>
                  <a:lnTo>
                    <a:pt x="46" y="11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96" y="62"/>
                  </a:lnTo>
                  <a:lnTo>
                    <a:pt x="132" y="34"/>
                  </a:lnTo>
                  <a:lnTo>
                    <a:pt x="156" y="18"/>
                  </a:lnTo>
                  <a:lnTo>
                    <a:pt x="186" y="0"/>
                  </a:lnTo>
                  <a:lnTo>
                    <a:pt x="334" y="144"/>
                  </a:lnTo>
                  <a:lnTo>
                    <a:pt x="138" y="26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Freeform 138"/>
            <p:cNvSpPr>
              <a:spLocks/>
            </p:cNvSpPr>
            <p:nvPr/>
          </p:nvSpPr>
          <p:spPr bwMode="auto">
            <a:xfrm>
              <a:off x="3732" y="1859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60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26"/>
                  </a:lnTo>
                  <a:lnTo>
                    <a:pt x="0" y="60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Freeform 139"/>
            <p:cNvSpPr>
              <a:spLocks/>
            </p:cNvSpPr>
            <p:nvPr/>
          </p:nvSpPr>
          <p:spPr bwMode="auto">
            <a:xfrm>
              <a:off x="3734" y="1861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60"/>
                </a:cxn>
                <a:cxn ang="0">
                  <a:pos x="46" y="34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26"/>
                  </a:lnTo>
                  <a:lnTo>
                    <a:pt x="0" y="60"/>
                  </a:lnTo>
                  <a:lnTo>
                    <a:pt x="46" y="34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Freeform 140"/>
            <p:cNvSpPr>
              <a:spLocks/>
            </p:cNvSpPr>
            <p:nvPr/>
          </p:nvSpPr>
          <p:spPr bwMode="auto">
            <a:xfrm>
              <a:off x="4088" y="715"/>
              <a:ext cx="1066" cy="748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76" y="170"/>
                </a:cxn>
                <a:cxn ang="0">
                  <a:pos x="88" y="164"/>
                </a:cxn>
                <a:cxn ang="0">
                  <a:pos x="120" y="144"/>
                </a:cxn>
                <a:cxn ang="0">
                  <a:pos x="168" y="116"/>
                </a:cxn>
                <a:cxn ang="0">
                  <a:pos x="232" y="86"/>
                </a:cxn>
                <a:cxn ang="0">
                  <a:pos x="270" y="70"/>
                </a:cxn>
                <a:cxn ang="0">
                  <a:pos x="310" y="54"/>
                </a:cxn>
                <a:cxn ang="0">
                  <a:pos x="350" y="40"/>
                </a:cxn>
                <a:cxn ang="0">
                  <a:pos x="394" y="26"/>
                </a:cxn>
                <a:cxn ang="0">
                  <a:pos x="440" y="16"/>
                </a:cxn>
                <a:cxn ang="0">
                  <a:pos x="488" y="8"/>
                </a:cxn>
                <a:cxn ang="0">
                  <a:pos x="534" y="2"/>
                </a:cxn>
                <a:cxn ang="0">
                  <a:pos x="584" y="0"/>
                </a:cxn>
                <a:cxn ang="0">
                  <a:pos x="598" y="0"/>
                </a:cxn>
                <a:cxn ang="0">
                  <a:pos x="636" y="0"/>
                </a:cxn>
                <a:cxn ang="0">
                  <a:pos x="692" y="6"/>
                </a:cxn>
                <a:cxn ang="0">
                  <a:pos x="724" y="8"/>
                </a:cxn>
                <a:cxn ang="0">
                  <a:pos x="760" y="14"/>
                </a:cxn>
                <a:cxn ang="0">
                  <a:pos x="796" y="20"/>
                </a:cxn>
                <a:cxn ang="0">
                  <a:pos x="832" y="30"/>
                </a:cxn>
                <a:cxn ang="0">
                  <a:pos x="870" y="40"/>
                </a:cxn>
                <a:cxn ang="0">
                  <a:pos x="904" y="52"/>
                </a:cxn>
                <a:cxn ang="0">
                  <a:pos x="940" y="68"/>
                </a:cxn>
                <a:cxn ang="0">
                  <a:pos x="970" y="86"/>
                </a:cxn>
                <a:cxn ang="0">
                  <a:pos x="998" y="108"/>
                </a:cxn>
                <a:cxn ang="0">
                  <a:pos x="1012" y="118"/>
                </a:cxn>
                <a:cxn ang="0">
                  <a:pos x="1022" y="132"/>
                </a:cxn>
                <a:cxn ang="0">
                  <a:pos x="1026" y="136"/>
                </a:cxn>
                <a:cxn ang="0">
                  <a:pos x="1036" y="148"/>
                </a:cxn>
                <a:cxn ang="0">
                  <a:pos x="1046" y="170"/>
                </a:cxn>
                <a:cxn ang="0">
                  <a:pos x="1058" y="198"/>
                </a:cxn>
                <a:cxn ang="0">
                  <a:pos x="1062" y="214"/>
                </a:cxn>
                <a:cxn ang="0">
                  <a:pos x="1066" y="232"/>
                </a:cxn>
                <a:cxn ang="0">
                  <a:pos x="1066" y="250"/>
                </a:cxn>
                <a:cxn ang="0">
                  <a:pos x="1066" y="270"/>
                </a:cxn>
                <a:cxn ang="0">
                  <a:pos x="1064" y="292"/>
                </a:cxn>
                <a:cxn ang="0">
                  <a:pos x="1058" y="314"/>
                </a:cxn>
                <a:cxn ang="0">
                  <a:pos x="1050" y="336"/>
                </a:cxn>
                <a:cxn ang="0">
                  <a:pos x="1038" y="360"/>
                </a:cxn>
                <a:cxn ang="0">
                  <a:pos x="1028" y="374"/>
                </a:cxn>
                <a:cxn ang="0">
                  <a:pos x="1016" y="386"/>
                </a:cxn>
                <a:cxn ang="0">
                  <a:pos x="1000" y="404"/>
                </a:cxn>
                <a:cxn ang="0">
                  <a:pos x="980" y="422"/>
                </a:cxn>
                <a:cxn ang="0">
                  <a:pos x="956" y="440"/>
                </a:cxn>
                <a:cxn ang="0">
                  <a:pos x="930" y="458"/>
                </a:cxn>
                <a:cxn ang="0">
                  <a:pos x="900" y="474"/>
                </a:cxn>
                <a:cxn ang="0">
                  <a:pos x="776" y="748"/>
                </a:cxn>
              </a:cxnLst>
              <a:rect l="0" t="0" r="r" b="b"/>
              <a:pathLst>
                <a:path w="1066" h="748">
                  <a:moveTo>
                    <a:pt x="0" y="428"/>
                  </a:moveTo>
                  <a:lnTo>
                    <a:pt x="76" y="170"/>
                  </a:lnTo>
                  <a:lnTo>
                    <a:pt x="88" y="164"/>
                  </a:lnTo>
                  <a:lnTo>
                    <a:pt x="120" y="144"/>
                  </a:lnTo>
                  <a:lnTo>
                    <a:pt x="168" y="116"/>
                  </a:lnTo>
                  <a:lnTo>
                    <a:pt x="232" y="86"/>
                  </a:lnTo>
                  <a:lnTo>
                    <a:pt x="270" y="70"/>
                  </a:lnTo>
                  <a:lnTo>
                    <a:pt x="310" y="54"/>
                  </a:lnTo>
                  <a:lnTo>
                    <a:pt x="350" y="40"/>
                  </a:lnTo>
                  <a:lnTo>
                    <a:pt x="394" y="26"/>
                  </a:lnTo>
                  <a:lnTo>
                    <a:pt x="440" y="16"/>
                  </a:lnTo>
                  <a:lnTo>
                    <a:pt x="488" y="8"/>
                  </a:lnTo>
                  <a:lnTo>
                    <a:pt x="534" y="2"/>
                  </a:lnTo>
                  <a:lnTo>
                    <a:pt x="584" y="0"/>
                  </a:lnTo>
                  <a:lnTo>
                    <a:pt x="598" y="0"/>
                  </a:lnTo>
                  <a:lnTo>
                    <a:pt x="636" y="0"/>
                  </a:lnTo>
                  <a:lnTo>
                    <a:pt x="692" y="6"/>
                  </a:lnTo>
                  <a:lnTo>
                    <a:pt x="724" y="8"/>
                  </a:lnTo>
                  <a:lnTo>
                    <a:pt x="760" y="14"/>
                  </a:lnTo>
                  <a:lnTo>
                    <a:pt x="796" y="20"/>
                  </a:lnTo>
                  <a:lnTo>
                    <a:pt x="832" y="30"/>
                  </a:lnTo>
                  <a:lnTo>
                    <a:pt x="870" y="40"/>
                  </a:lnTo>
                  <a:lnTo>
                    <a:pt x="904" y="52"/>
                  </a:lnTo>
                  <a:lnTo>
                    <a:pt x="940" y="68"/>
                  </a:lnTo>
                  <a:lnTo>
                    <a:pt x="970" y="86"/>
                  </a:lnTo>
                  <a:lnTo>
                    <a:pt x="998" y="108"/>
                  </a:lnTo>
                  <a:lnTo>
                    <a:pt x="1012" y="118"/>
                  </a:lnTo>
                  <a:lnTo>
                    <a:pt x="1022" y="132"/>
                  </a:lnTo>
                  <a:lnTo>
                    <a:pt x="1026" y="136"/>
                  </a:lnTo>
                  <a:lnTo>
                    <a:pt x="1036" y="148"/>
                  </a:lnTo>
                  <a:lnTo>
                    <a:pt x="1046" y="170"/>
                  </a:lnTo>
                  <a:lnTo>
                    <a:pt x="1058" y="198"/>
                  </a:lnTo>
                  <a:lnTo>
                    <a:pt x="1062" y="214"/>
                  </a:lnTo>
                  <a:lnTo>
                    <a:pt x="1066" y="232"/>
                  </a:lnTo>
                  <a:lnTo>
                    <a:pt x="1066" y="250"/>
                  </a:lnTo>
                  <a:lnTo>
                    <a:pt x="1066" y="270"/>
                  </a:lnTo>
                  <a:lnTo>
                    <a:pt x="1064" y="292"/>
                  </a:lnTo>
                  <a:lnTo>
                    <a:pt x="1058" y="314"/>
                  </a:lnTo>
                  <a:lnTo>
                    <a:pt x="1050" y="336"/>
                  </a:lnTo>
                  <a:lnTo>
                    <a:pt x="1038" y="360"/>
                  </a:lnTo>
                  <a:lnTo>
                    <a:pt x="1028" y="374"/>
                  </a:lnTo>
                  <a:lnTo>
                    <a:pt x="1016" y="386"/>
                  </a:lnTo>
                  <a:lnTo>
                    <a:pt x="1000" y="404"/>
                  </a:lnTo>
                  <a:lnTo>
                    <a:pt x="980" y="422"/>
                  </a:lnTo>
                  <a:lnTo>
                    <a:pt x="956" y="440"/>
                  </a:lnTo>
                  <a:lnTo>
                    <a:pt x="930" y="458"/>
                  </a:lnTo>
                  <a:lnTo>
                    <a:pt x="900" y="474"/>
                  </a:lnTo>
                  <a:lnTo>
                    <a:pt x="776" y="74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Freeform 141"/>
            <p:cNvSpPr>
              <a:spLocks/>
            </p:cNvSpPr>
            <p:nvPr/>
          </p:nvSpPr>
          <p:spPr bwMode="auto">
            <a:xfrm>
              <a:off x="4094" y="773"/>
              <a:ext cx="1060" cy="692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70" y="172"/>
                </a:cxn>
                <a:cxn ang="0">
                  <a:pos x="82" y="164"/>
                </a:cxn>
                <a:cxn ang="0">
                  <a:pos x="114" y="144"/>
                </a:cxn>
                <a:cxn ang="0">
                  <a:pos x="162" y="118"/>
                </a:cxn>
                <a:cxn ang="0">
                  <a:pos x="226" y="86"/>
                </a:cxn>
                <a:cxn ang="0">
                  <a:pos x="264" y="70"/>
                </a:cxn>
                <a:cxn ang="0">
                  <a:pos x="304" y="54"/>
                </a:cxn>
                <a:cxn ang="0">
                  <a:pos x="344" y="40"/>
                </a:cxn>
                <a:cxn ang="0">
                  <a:pos x="388" y="26"/>
                </a:cxn>
                <a:cxn ang="0">
                  <a:pos x="434" y="16"/>
                </a:cxn>
                <a:cxn ang="0">
                  <a:pos x="482" y="8"/>
                </a:cxn>
                <a:cxn ang="0">
                  <a:pos x="528" y="2"/>
                </a:cxn>
                <a:cxn ang="0">
                  <a:pos x="578" y="0"/>
                </a:cxn>
                <a:cxn ang="0">
                  <a:pos x="592" y="0"/>
                </a:cxn>
                <a:cxn ang="0">
                  <a:pos x="630" y="2"/>
                </a:cxn>
                <a:cxn ang="0">
                  <a:pos x="686" y="6"/>
                </a:cxn>
                <a:cxn ang="0">
                  <a:pos x="718" y="10"/>
                </a:cxn>
                <a:cxn ang="0">
                  <a:pos x="754" y="14"/>
                </a:cxn>
                <a:cxn ang="0">
                  <a:pos x="790" y="20"/>
                </a:cxn>
                <a:cxn ang="0">
                  <a:pos x="826" y="30"/>
                </a:cxn>
                <a:cxn ang="0">
                  <a:pos x="864" y="40"/>
                </a:cxn>
                <a:cxn ang="0">
                  <a:pos x="898" y="52"/>
                </a:cxn>
                <a:cxn ang="0">
                  <a:pos x="934" y="68"/>
                </a:cxn>
                <a:cxn ang="0">
                  <a:pos x="964" y="86"/>
                </a:cxn>
                <a:cxn ang="0">
                  <a:pos x="992" y="108"/>
                </a:cxn>
                <a:cxn ang="0">
                  <a:pos x="1006" y="120"/>
                </a:cxn>
                <a:cxn ang="0">
                  <a:pos x="1016" y="132"/>
                </a:cxn>
                <a:cxn ang="0">
                  <a:pos x="1020" y="136"/>
                </a:cxn>
                <a:cxn ang="0">
                  <a:pos x="1030" y="150"/>
                </a:cxn>
                <a:cxn ang="0">
                  <a:pos x="1040" y="170"/>
                </a:cxn>
                <a:cxn ang="0">
                  <a:pos x="1052" y="198"/>
                </a:cxn>
                <a:cxn ang="0">
                  <a:pos x="1056" y="214"/>
                </a:cxn>
                <a:cxn ang="0">
                  <a:pos x="1060" y="232"/>
                </a:cxn>
                <a:cxn ang="0">
                  <a:pos x="1060" y="250"/>
                </a:cxn>
                <a:cxn ang="0">
                  <a:pos x="1060" y="270"/>
                </a:cxn>
                <a:cxn ang="0">
                  <a:pos x="1058" y="292"/>
                </a:cxn>
                <a:cxn ang="0">
                  <a:pos x="1052" y="314"/>
                </a:cxn>
                <a:cxn ang="0">
                  <a:pos x="1044" y="338"/>
                </a:cxn>
                <a:cxn ang="0">
                  <a:pos x="1032" y="360"/>
                </a:cxn>
                <a:cxn ang="0">
                  <a:pos x="1022" y="374"/>
                </a:cxn>
                <a:cxn ang="0">
                  <a:pos x="1010" y="388"/>
                </a:cxn>
                <a:cxn ang="0">
                  <a:pos x="994" y="404"/>
                </a:cxn>
                <a:cxn ang="0">
                  <a:pos x="974" y="422"/>
                </a:cxn>
                <a:cxn ang="0">
                  <a:pos x="950" y="440"/>
                </a:cxn>
                <a:cxn ang="0">
                  <a:pos x="924" y="458"/>
                </a:cxn>
                <a:cxn ang="0">
                  <a:pos x="894" y="474"/>
                </a:cxn>
                <a:cxn ang="0">
                  <a:pos x="778" y="692"/>
                </a:cxn>
              </a:cxnLst>
              <a:rect l="0" t="0" r="r" b="b"/>
              <a:pathLst>
                <a:path w="1060" h="692">
                  <a:moveTo>
                    <a:pt x="0" y="376"/>
                  </a:moveTo>
                  <a:lnTo>
                    <a:pt x="70" y="172"/>
                  </a:lnTo>
                  <a:lnTo>
                    <a:pt x="82" y="164"/>
                  </a:lnTo>
                  <a:lnTo>
                    <a:pt x="114" y="144"/>
                  </a:lnTo>
                  <a:lnTo>
                    <a:pt x="162" y="118"/>
                  </a:lnTo>
                  <a:lnTo>
                    <a:pt x="226" y="86"/>
                  </a:lnTo>
                  <a:lnTo>
                    <a:pt x="264" y="70"/>
                  </a:lnTo>
                  <a:lnTo>
                    <a:pt x="304" y="54"/>
                  </a:lnTo>
                  <a:lnTo>
                    <a:pt x="344" y="40"/>
                  </a:lnTo>
                  <a:lnTo>
                    <a:pt x="388" y="26"/>
                  </a:lnTo>
                  <a:lnTo>
                    <a:pt x="434" y="16"/>
                  </a:lnTo>
                  <a:lnTo>
                    <a:pt x="482" y="8"/>
                  </a:lnTo>
                  <a:lnTo>
                    <a:pt x="528" y="2"/>
                  </a:lnTo>
                  <a:lnTo>
                    <a:pt x="578" y="0"/>
                  </a:lnTo>
                  <a:lnTo>
                    <a:pt x="592" y="0"/>
                  </a:lnTo>
                  <a:lnTo>
                    <a:pt x="630" y="2"/>
                  </a:lnTo>
                  <a:lnTo>
                    <a:pt x="686" y="6"/>
                  </a:lnTo>
                  <a:lnTo>
                    <a:pt x="718" y="10"/>
                  </a:lnTo>
                  <a:lnTo>
                    <a:pt x="754" y="14"/>
                  </a:lnTo>
                  <a:lnTo>
                    <a:pt x="790" y="20"/>
                  </a:lnTo>
                  <a:lnTo>
                    <a:pt x="826" y="30"/>
                  </a:lnTo>
                  <a:lnTo>
                    <a:pt x="864" y="40"/>
                  </a:lnTo>
                  <a:lnTo>
                    <a:pt x="898" y="52"/>
                  </a:lnTo>
                  <a:lnTo>
                    <a:pt x="934" y="68"/>
                  </a:lnTo>
                  <a:lnTo>
                    <a:pt x="964" y="86"/>
                  </a:lnTo>
                  <a:lnTo>
                    <a:pt x="992" y="108"/>
                  </a:lnTo>
                  <a:lnTo>
                    <a:pt x="1006" y="120"/>
                  </a:lnTo>
                  <a:lnTo>
                    <a:pt x="1016" y="132"/>
                  </a:lnTo>
                  <a:lnTo>
                    <a:pt x="1020" y="136"/>
                  </a:lnTo>
                  <a:lnTo>
                    <a:pt x="1030" y="150"/>
                  </a:lnTo>
                  <a:lnTo>
                    <a:pt x="1040" y="170"/>
                  </a:lnTo>
                  <a:lnTo>
                    <a:pt x="1052" y="198"/>
                  </a:lnTo>
                  <a:lnTo>
                    <a:pt x="1056" y="214"/>
                  </a:lnTo>
                  <a:lnTo>
                    <a:pt x="1060" y="232"/>
                  </a:lnTo>
                  <a:lnTo>
                    <a:pt x="1060" y="250"/>
                  </a:lnTo>
                  <a:lnTo>
                    <a:pt x="1060" y="270"/>
                  </a:lnTo>
                  <a:lnTo>
                    <a:pt x="1058" y="292"/>
                  </a:lnTo>
                  <a:lnTo>
                    <a:pt x="1052" y="314"/>
                  </a:lnTo>
                  <a:lnTo>
                    <a:pt x="1044" y="338"/>
                  </a:lnTo>
                  <a:lnTo>
                    <a:pt x="1032" y="360"/>
                  </a:lnTo>
                  <a:lnTo>
                    <a:pt x="1022" y="374"/>
                  </a:lnTo>
                  <a:lnTo>
                    <a:pt x="1010" y="388"/>
                  </a:lnTo>
                  <a:lnTo>
                    <a:pt x="994" y="404"/>
                  </a:lnTo>
                  <a:lnTo>
                    <a:pt x="974" y="422"/>
                  </a:lnTo>
                  <a:lnTo>
                    <a:pt x="950" y="440"/>
                  </a:lnTo>
                  <a:lnTo>
                    <a:pt x="924" y="458"/>
                  </a:lnTo>
                  <a:lnTo>
                    <a:pt x="894" y="474"/>
                  </a:lnTo>
                  <a:lnTo>
                    <a:pt x="778" y="69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Freeform 142"/>
            <p:cNvSpPr>
              <a:spLocks/>
            </p:cNvSpPr>
            <p:nvPr/>
          </p:nvSpPr>
          <p:spPr bwMode="auto">
            <a:xfrm>
              <a:off x="4102" y="829"/>
              <a:ext cx="1052" cy="64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62" y="172"/>
                </a:cxn>
                <a:cxn ang="0">
                  <a:pos x="74" y="164"/>
                </a:cxn>
                <a:cxn ang="0">
                  <a:pos x="106" y="144"/>
                </a:cxn>
                <a:cxn ang="0">
                  <a:pos x="154" y="118"/>
                </a:cxn>
                <a:cxn ang="0">
                  <a:pos x="218" y="86"/>
                </a:cxn>
                <a:cxn ang="0">
                  <a:pos x="256" y="70"/>
                </a:cxn>
                <a:cxn ang="0">
                  <a:pos x="296" y="54"/>
                </a:cxn>
                <a:cxn ang="0">
                  <a:pos x="336" y="40"/>
                </a:cxn>
                <a:cxn ang="0">
                  <a:pos x="380" y="28"/>
                </a:cxn>
                <a:cxn ang="0">
                  <a:pos x="426" y="16"/>
                </a:cxn>
                <a:cxn ang="0">
                  <a:pos x="474" y="8"/>
                </a:cxn>
                <a:cxn ang="0">
                  <a:pos x="520" y="2"/>
                </a:cxn>
                <a:cxn ang="0">
                  <a:pos x="570" y="0"/>
                </a:cxn>
                <a:cxn ang="0">
                  <a:pos x="584" y="0"/>
                </a:cxn>
                <a:cxn ang="0">
                  <a:pos x="622" y="2"/>
                </a:cxn>
                <a:cxn ang="0">
                  <a:pos x="678" y="6"/>
                </a:cxn>
                <a:cxn ang="0">
                  <a:pos x="710" y="10"/>
                </a:cxn>
                <a:cxn ang="0">
                  <a:pos x="746" y="14"/>
                </a:cxn>
                <a:cxn ang="0">
                  <a:pos x="782" y="22"/>
                </a:cxn>
                <a:cxn ang="0">
                  <a:pos x="818" y="30"/>
                </a:cxn>
                <a:cxn ang="0">
                  <a:pos x="856" y="40"/>
                </a:cxn>
                <a:cxn ang="0">
                  <a:pos x="890" y="54"/>
                </a:cxn>
                <a:cxn ang="0">
                  <a:pos x="926" y="68"/>
                </a:cxn>
                <a:cxn ang="0">
                  <a:pos x="956" y="86"/>
                </a:cxn>
                <a:cxn ang="0">
                  <a:pos x="984" y="108"/>
                </a:cxn>
                <a:cxn ang="0">
                  <a:pos x="998" y="120"/>
                </a:cxn>
                <a:cxn ang="0">
                  <a:pos x="1008" y="132"/>
                </a:cxn>
                <a:cxn ang="0">
                  <a:pos x="1012" y="136"/>
                </a:cxn>
                <a:cxn ang="0">
                  <a:pos x="1022" y="150"/>
                </a:cxn>
                <a:cxn ang="0">
                  <a:pos x="1032" y="170"/>
                </a:cxn>
                <a:cxn ang="0">
                  <a:pos x="1044" y="198"/>
                </a:cxn>
                <a:cxn ang="0">
                  <a:pos x="1048" y="214"/>
                </a:cxn>
                <a:cxn ang="0">
                  <a:pos x="1052" y="232"/>
                </a:cxn>
                <a:cxn ang="0">
                  <a:pos x="1052" y="250"/>
                </a:cxn>
                <a:cxn ang="0">
                  <a:pos x="1052" y="270"/>
                </a:cxn>
                <a:cxn ang="0">
                  <a:pos x="1050" y="292"/>
                </a:cxn>
                <a:cxn ang="0">
                  <a:pos x="1044" y="314"/>
                </a:cxn>
                <a:cxn ang="0">
                  <a:pos x="1036" y="338"/>
                </a:cxn>
                <a:cxn ang="0">
                  <a:pos x="1024" y="362"/>
                </a:cxn>
                <a:cxn ang="0">
                  <a:pos x="1014" y="374"/>
                </a:cxn>
                <a:cxn ang="0">
                  <a:pos x="1002" y="388"/>
                </a:cxn>
                <a:cxn ang="0">
                  <a:pos x="986" y="404"/>
                </a:cxn>
                <a:cxn ang="0">
                  <a:pos x="966" y="422"/>
                </a:cxn>
                <a:cxn ang="0">
                  <a:pos x="942" y="442"/>
                </a:cxn>
                <a:cxn ang="0">
                  <a:pos x="916" y="458"/>
                </a:cxn>
                <a:cxn ang="0">
                  <a:pos x="886" y="474"/>
                </a:cxn>
                <a:cxn ang="0">
                  <a:pos x="768" y="648"/>
                </a:cxn>
              </a:cxnLst>
              <a:rect l="0" t="0" r="r" b="b"/>
              <a:pathLst>
                <a:path w="1052" h="648">
                  <a:moveTo>
                    <a:pt x="0" y="318"/>
                  </a:moveTo>
                  <a:lnTo>
                    <a:pt x="62" y="172"/>
                  </a:lnTo>
                  <a:lnTo>
                    <a:pt x="74" y="164"/>
                  </a:lnTo>
                  <a:lnTo>
                    <a:pt x="106" y="144"/>
                  </a:lnTo>
                  <a:lnTo>
                    <a:pt x="154" y="118"/>
                  </a:lnTo>
                  <a:lnTo>
                    <a:pt x="218" y="86"/>
                  </a:lnTo>
                  <a:lnTo>
                    <a:pt x="256" y="70"/>
                  </a:lnTo>
                  <a:lnTo>
                    <a:pt x="296" y="54"/>
                  </a:lnTo>
                  <a:lnTo>
                    <a:pt x="336" y="40"/>
                  </a:lnTo>
                  <a:lnTo>
                    <a:pt x="380" y="28"/>
                  </a:lnTo>
                  <a:lnTo>
                    <a:pt x="426" y="16"/>
                  </a:lnTo>
                  <a:lnTo>
                    <a:pt x="474" y="8"/>
                  </a:lnTo>
                  <a:lnTo>
                    <a:pt x="520" y="2"/>
                  </a:lnTo>
                  <a:lnTo>
                    <a:pt x="570" y="0"/>
                  </a:lnTo>
                  <a:lnTo>
                    <a:pt x="584" y="0"/>
                  </a:lnTo>
                  <a:lnTo>
                    <a:pt x="622" y="2"/>
                  </a:lnTo>
                  <a:lnTo>
                    <a:pt x="678" y="6"/>
                  </a:lnTo>
                  <a:lnTo>
                    <a:pt x="710" y="10"/>
                  </a:lnTo>
                  <a:lnTo>
                    <a:pt x="746" y="14"/>
                  </a:lnTo>
                  <a:lnTo>
                    <a:pt x="782" y="22"/>
                  </a:lnTo>
                  <a:lnTo>
                    <a:pt x="818" y="30"/>
                  </a:lnTo>
                  <a:lnTo>
                    <a:pt x="856" y="40"/>
                  </a:lnTo>
                  <a:lnTo>
                    <a:pt x="890" y="54"/>
                  </a:lnTo>
                  <a:lnTo>
                    <a:pt x="926" y="68"/>
                  </a:lnTo>
                  <a:lnTo>
                    <a:pt x="956" y="86"/>
                  </a:lnTo>
                  <a:lnTo>
                    <a:pt x="984" y="108"/>
                  </a:lnTo>
                  <a:lnTo>
                    <a:pt x="998" y="120"/>
                  </a:lnTo>
                  <a:lnTo>
                    <a:pt x="1008" y="132"/>
                  </a:lnTo>
                  <a:lnTo>
                    <a:pt x="1012" y="136"/>
                  </a:lnTo>
                  <a:lnTo>
                    <a:pt x="1022" y="150"/>
                  </a:lnTo>
                  <a:lnTo>
                    <a:pt x="1032" y="170"/>
                  </a:lnTo>
                  <a:lnTo>
                    <a:pt x="1044" y="198"/>
                  </a:lnTo>
                  <a:lnTo>
                    <a:pt x="1048" y="214"/>
                  </a:lnTo>
                  <a:lnTo>
                    <a:pt x="1052" y="232"/>
                  </a:lnTo>
                  <a:lnTo>
                    <a:pt x="1052" y="250"/>
                  </a:lnTo>
                  <a:lnTo>
                    <a:pt x="1052" y="270"/>
                  </a:lnTo>
                  <a:lnTo>
                    <a:pt x="1050" y="292"/>
                  </a:lnTo>
                  <a:lnTo>
                    <a:pt x="1044" y="314"/>
                  </a:lnTo>
                  <a:lnTo>
                    <a:pt x="1036" y="338"/>
                  </a:lnTo>
                  <a:lnTo>
                    <a:pt x="1024" y="362"/>
                  </a:lnTo>
                  <a:lnTo>
                    <a:pt x="1014" y="374"/>
                  </a:lnTo>
                  <a:lnTo>
                    <a:pt x="1002" y="388"/>
                  </a:lnTo>
                  <a:lnTo>
                    <a:pt x="986" y="404"/>
                  </a:lnTo>
                  <a:lnTo>
                    <a:pt x="966" y="422"/>
                  </a:lnTo>
                  <a:lnTo>
                    <a:pt x="942" y="442"/>
                  </a:lnTo>
                  <a:lnTo>
                    <a:pt x="916" y="458"/>
                  </a:lnTo>
                  <a:lnTo>
                    <a:pt x="886" y="474"/>
                  </a:lnTo>
                  <a:lnTo>
                    <a:pt x="768" y="64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143"/>
            <p:cNvSpPr>
              <a:spLocks/>
            </p:cNvSpPr>
            <p:nvPr/>
          </p:nvSpPr>
          <p:spPr bwMode="auto">
            <a:xfrm>
              <a:off x="4100" y="877"/>
              <a:ext cx="1054" cy="600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64" y="172"/>
                </a:cxn>
                <a:cxn ang="0">
                  <a:pos x="76" y="164"/>
                </a:cxn>
                <a:cxn ang="0">
                  <a:pos x="108" y="144"/>
                </a:cxn>
                <a:cxn ang="0">
                  <a:pos x="156" y="118"/>
                </a:cxn>
                <a:cxn ang="0">
                  <a:pos x="220" y="86"/>
                </a:cxn>
                <a:cxn ang="0">
                  <a:pos x="258" y="70"/>
                </a:cxn>
                <a:cxn ang="0">
                  <a:pos x="298" y="54"/>
                </a:cxn>
                <a:cxn ang="0">
                  <a:pos x="338" y="40"/>
                </a:cxn>
                <a:cxn ang="0">
                  <a:pos x="382" y="28"/>
                </a:cxn>
                <a:cxn ang="0">
                  <a:pos x="428" y="16"/>
                </a:cxn>
                <a:cxn ang="0">
                  <a:pos x="476" y="8"/>
                </a:cxn>
                <a:cxn ang="0">
                  <a:pos x="522" y="2"/>
                </a:cxn>
                <a:cxn ang="0">
                  <a:pos x="572" y="0"/>
                </a:cxn>
                <a:cxn ang="0">
                  <a:pos x="586" y="0"/>
                </a:cxn>
                <a:cxn ang="0">
                  <a:pos x="624" y="2"/>
                </a:cxn>
                <a:cxn ang="0">
                  <a:pos x="680" y="6"/>
                </a:cxn>
                <a:cxn ang="0">
                  <a:pos x="712" y="10"/>
                </a:cxn>
                <a:cxn ang="0">
                  <a:pos x="748" y="14"/>
                </a:cxn>
                <a:cxn ang="0">
                  <a:pos x="784" y="22"/>
                </a:cxn>
                <a:cxn ang="0">
                  <a:pos x="820" y="30"/>
                </a:cxn>
                <a:cxn ang="0">
                  <a:pos x="858" y="40"/>
                </a:cxn>
                <a:cxn ang="0">
                  <a:pos x="892" y="54"/>
                </a:cxn>
                <a:cxn ang="0">
                  <a:pos x="928" y="68"/>
                </a:cxn>
                <a:cxn ang="0">
                  <a:pos x="958" y="86"/>
                </a:cxn>
                <a:cxn ang="0">
                  <a:pos x="986" y="108"/>
                </a:cxn>
                <a:cxn ang="0">
                  <a:pos x="1000" y="120"/>
                </a:cxn>
                <a:cxn ang="0">
                  <a:pos x="1010" y="132"/>
                </a:cxn>
                <a:cxn ang="0">
                  <a:pos x="1014" y="136"/>
                </a:cxn>
                <a:cxn ang="0">
                  <a:pos x="1024" y="150"/>
                </a:cxn>
                <a:cxn ang="0">
                  <a:pos x="1034" y="170"/>
                </a:cxn>
                <a:cxn ang="0">
                  <a:pos x="1046" y="198"/>
                </a:cxn>
                <a:cxn ang="0">
                  <a:pos x="1050" y="214"/>
                </a:cxn>
                <a:cxn ang="0">
                  <a:pos x="1054" y="232"/>
                </a:cxn>
                <a:cxn ang="0">
                  <a:pos x="1054" y="250"/>
                </a:cxn>
                <a:cxn ang="0">
                  <a:pos x="1054" y="270"/>
                </a:cxn>
                <a:cxn ang="0">
                  <a:pos x="1052" y="292"/>
                </a:cxn>
                <a:cxn ang="0">
                  <a:pos x="1046" y="314"/>
                </a:cxn>
                <a:cxn ang="0">
                  <a:pos x="1038" y="338"/>
                </a:cxn>
                <a:cxn ang="0">
                  <a:pos x="1026" y="362"/>
                </a:cxn>
                <a:cxn ang="0">
                  <a:pos x="1016" y="374"/>
                </a:cxn>
                <a:cxn ang="0">
                  <a:pos x="1004" y="388"/>
                </a:cxn>
                <a:cxn ang="0">
                  <a:pos x="988" y="404"/>
                </a:cxn>
                <a:cxn ang="0">
                  <a:pos x="968" y="422"/>
                </a:cxn>
                <a:cxn ang="0">
                  <a:pos x="944" y="442"/>
                </a:cxn>
                <a:cxn ang="0">
                  <a:pos x="918" y="458"/>
                </a:cxn>
                <a:cxn ang="0">
                  <a:pos x="888" y="474"/>
                </a:cxn>
                <a:cxn ang="0">
                  <a:pos x="770" y="600"/>
                </a:cxn>
              </a:cxnLst>
              <a:rect l="0" t="0" r="r" b="b"/>
              <a:pathLst>
                <a:path w="1054" h="600">
                  <a:moveTo>
                    <a:pt x="0" y="280"/>
                  </a:moveTo>
                  <a:lnTo>
                    <a:pt x="64" y="172"/>
                  </a:lnTo>
                  <a:lnTo>
                    <a:pt x="76" y="164"/>
                  </a:lnTo>
                  <a:lnTo>
                    <a:pt x="108" y="144"/>
                  </a:lnTo>
                  <a:lnTo>
                    <a:pt x="156" y="118"/>
                  </a:lnTo>
                  <a:lnTo>
                    <a:pt x="220" y="86"/>
                  </a:lnTo>
                  <a:lnTo>
                    <a:pt x="258" y="70"/>
                  </a:lnTo>
                  <a:lnTo>
                    <a:pt x="298" y="54"/>
                  </a:lnTo>
                  <a:lnTo>
                    <a:pt x="338" y="40"/>
                  </a:lnTo>
                  <a:lnTo>
                    <a:pt x="382" y="28"/>
                  </a:lnTo>
                  <a:lnTo>
                    <a:pt x="428" y="16"/>
                  </a:lnTo>
                  <a:lnTo>
                    <a:pt x="476" y="8"/>
                  </a:lnTo>
                  <a:lnTo>
                    <a:pt x="522" y="2"/>
                  </a:lnTo>
                  <a:lnTo>
                    <a:pt x="572" y="0"/>
                  </a:lnTo>
                  <a:lnTo>
                    <a:pt x="586" y="0"/>
                  </a:lnTo>
                  <a:lnTo>
                    <a:pt x="624" y="2"/>
                  </a:lnTo>
                  <a:lnTo>
                    <a:pt x="680" y="6"/>
                  </a:lnTo>
                  <a:lnTo>
                    <a:pt x="712" y="10"/>
                  </a:lnTo>
                  <a:lnTo>
                    <a:pt x="748" y="14"/>
                  </a:lnTo>
                  <a:lnTo>
                    <a:pt x="784" y="22"/>
                  </a:lnTo>
                  <a:lnTo>
                    <a:pt x="820" y="30"/>
                  </a:lnTo>
                  <a:lnTo>
                    <a:pt x="858" y="40"/>
                  </a:lnTo>
                  <a:lnTo>
                    <a:pt x="892" y="54"/>
                  </a:lnTo>
                  <a:lnTo>
                    <a:pt x="928" y="68"/>
                  </a:lnTo>
                  <a:lnTo>
                    <a:pt x="958" y="86"/>
                  </a:lnTo>
                  <a:lnTo>
                    <a:pt x="986" y="108"/>
                  </a:lnTo>
                  <a:lnTo>
                    <a:pt x="1000" y="120"/>
                  </a:lnTo>
                  <a:lnTo>
                    <a:pt x="1010" y="132"/>
                  </a:lnTo>
                  <a:lnTo>
                    <a:pt x="1014" y="136"/>
                  </a:lnTo>
                  <a:lnTo>
                    <a:pt x="1024" y="150"/>
                  </a:lnTo>
                  <a:lnTo>
                    <a:pt x="1034" y="170"/>
                  </a:lnTo>
                  <a:lnTo>
                    <a:pt x="1046" y="198"/>
                  </a:lnTo>
                  <a:lnTo>
                    <a:pt x="1050" y="214"/>
                  </a:lnTo>
                  <a:lnTo>
                    <a:pt x="1054" y="232"/>
                  </a:lnTo>
                  <a:lnTo>
                    <a:pt x="1054" y="250"/>
                  </a:lnTo>
                  <a:lnTo>
                    <a:pt x="1054" y="270"/>
                  </a:lnTo>
                  <a:lnTo>
                    <a:pt x="1052" y="292"/>
                  </a:lnTo>
                  <a:lnTo>
                    <a:pt x="1046" y="314"/>
                  </a:lnTo>
                  <a:lnTo>
                    <a:pt x="1038" y="338"/>
                  </a:lnTo>
                  <a:lnTo>
                    <a:pt x="1026" y="362"/>
                  </a:lnTo>
                  <a:lnTo>
                    <a:pt x="1016" y="374"/>
                  </a:lnTo>
                  <a:lnTo>
                    <a:pt x="1004" y="388"/>
                  </a:lnTo>
                  <a:lnTo>
                    <a:pt x="988" y="404"/>
                  </a:lnTo>
                  <a:lnTo>
                    <a:pt x="968" y="422"/>
                  </a:lnTo>
                  <a:lnTo>
                    <a:pt x="944" y="442"/>
                  </a:lnTo>
                  <a:lnTo>
                    <a:pt x="918" y="458"/>
                  </a:lnTo>
                  <a:lnTo>
                    <a:pt x="888" y="474"/>
                  </a:lnTo>
                  <a:lnTo>
                    <a:pt x="770" y="60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Freeform 144"/>
            <p:cNvSpPr>
              <a:spLocks/>
            </p:cNvSpPr>
            <p:nvPr/>
          </p:nvSpPr>
          <p:spPr bwMode="auto">
            <a:xfrm>
              <a:off x="4108" y="931"/>
              <a:ext cx="1046" cy="546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56" y="172"/>
                </a:cxn>
                <a:cxn ang="0">
                  <a:pos x="68" y="164"/>
                </a:cxn>
                <a:cxn ang="0">
                  <a:pos x="100" y="144"/>
                </a:cxn>
                <a:cxn ang="0">
                  <a:pos x="148" y="118"/>
                </a:cxn>
                <a:cxn ang="0">
                  <a:pos x="212" y="86"/>
                </a:cxn>
                <a:cxn ang="0">
                  <a:pos x="250" y="70"/>
                </a:cxn>
                <a:cxn ang="0">
                  <a:pos x="290" y="54"/>
                </a:cxn>
                <a:cxn ang="0">
                  <a:pos x="330" y="40"/>
                </a:cxn>
                <a:cxn ang="0">
                  <a:pos x="374" y="28"/>
                </a:cxn>
                <a:cxn ang="0">
                  <a:pos x="420" y="16"/>
                </a:cxn>
                <a:cxn ang="0">
                  <a:pos x="468" y="8"/>
                </a:cxn>
                <a:cxn ang="0">
                  <a:pos x="514" y="2"/>
                </a:cxn>
                <a:cxn ang="0">
                  <a:pos x="564" y="0"/>
                </a:cxn>
                <a:cxn ang="0">
                  <a:pos x="578" y="0"/>
                </a:cxn>
                <a:cxn ang="0">
                  <a:pos x="616" y="2"/>
                </a:cxn>
                <a:cxn ang="0">
                  <a:pos x="672" y="6"/>
                </a:cxn>
                <a:cxn ang="0">
                  <a:pos x="704" y="10"/>
                </a:cxn>
                <a:cxn ang="0">
                  <a:pos x="740" y="14"/>
                </a:cxn>
                <a:cxn ang="0">
                  <a:pos x="776" y="22"/>
                </a:cxn>
                <a:cxn ang="0">
                  <a:pos x="812" y="30"/>
                </a:cxn>
                <a:cxn ang="0">
                  <a:pos x="850" y="40"/>
                </a:cxn>
                <a:cxn ang="0">
                  <a:pos x="884" y="54"/>
                </a:cxn>
                <a:cxn ang="0">
                  <a:pos x="920" y="68"/>
                </a:cxn>
                <a:cxn ang="0">
                  <a:pos x="950" y="86"/>
                </a:cxn>
                <a:cxn ang="0">
                  <a:pos x="978" y="108"/>
                </a:cxn>
                <a:cxn ang="0">
                  <a:pos x="992" y="120"/>
                </a:cxn>
                <a:cxn ang="0">
                  <a:pos x="1002" y="132"/>
                </a:cxn>
                <a:cxn ang="0">
                  <a:pos x="1006" y="136"/>
                </a:cxn>
                <a:cxn ang="0">
                  <a:pos x="1016" y="150"/>
                </a:cxn>
                <a:cxn ang="0">
                  <a:pos x="1026" y="170"/>
                </a:cxn>
                <a:cxn ang="0">
                  <a:pos x="1038" y="198"/>
                </a:cxn>
                <a:cxn ang="0">
                  <a:pos x="1042" y="214"/>
                </a:cxn>
                <a:cxn ang="0">
                  <a:pos x="1046" y="232"/>
                </a:cxn>
                <a:cxn ang="0">
                  <a:pos x="1046" y="250"/>
                </a:cxn>
                <a:cxn ang="0">
                  <a:pos x="1046" y="270"/>
                </a:cxn>
                <a:cxn ang="0">
                  <a:pos x="1044" y="292"/>
                </a:cxn>
                <a:cxn ang="0">
                  <a:pos x="1038" y="314"/>
                </a:cxn>
                <a:cxn ang="0">
                  <a:pos x="1030" y="338"/>
                </a:cxn>
                <a:cxn ang="0">
                  <a:pos x="1018" y="362"/>
                </a:cxn>
                <a:cxn ang="0">
                  <a:pos x="1008" y="374"/>
                </a:cxn>
                <a:cxn ang="0">
                  <a:pos x="996" y="388"/>
                </a:cxn>
                <a:cxn ang="0">
                  <a:pos x="980" y="404"/>
                </a:cxn>
                <a:cxn ang="0">
                  <a:pos x="960" y="422"/>
                </a:cxn>
                <a:cxn ang="0">
                  <a:pos x="936" y="442"/>
                </a:cxn>
                <a:cxn ang="0">
                  <a:pos x="910" y="458"/>
                </a:cxn>
                <a:cxn ang="0">
                  <a:pos x="880" y="474"/>
                </a:cxn>
                <a:cxn ang="0">
                  <a:pos x="762" y="546"/>
                </a:cxn>
              </a:cxnLst>
              <a:rect l="0" t="0" r="r" b="b"/>
              <a:pathLst>
                <a:path w="1046" h="546">
                  <a:moveTo>
                    <a:pt x="0" y="230"/>
                  </a:moveTo>
                  <a:lnTo>
                    <a:pt x="56" y="172"/>
                  </a:lnTo>
                  <a:lnTo>
                    <a:pt x="68" y="164"/>
                  </a:lnTo>
                  <a:lnTo>
                    <a:pt x="100" y="144"/>
                  </a:lnTo>
                  <a:lnTo>
                    <a:pt x="148" y="118"/>
                  </a:lnTo>
                  <a:lnTo>
                    <a:pt x="212" y="86"/>
                  </a:lnTo>
                  <a:lnTo>
                    <a:pt x="250" y="70"/>
                  </a:lnTo>
                  <a:lnTo>
                    <a:pt x="290" y="54"/>
                  </a:lnTo>
                  <a:lnTo>
                    <a:pt x="330" y="40"/>
                  </a:lnTo>
                  <a:lnTo>
                    <a:pt x="374" y="28"/>
                  </a:lnTo>
                  <a:lnTo>
                    <a:pt x="420" y="16"/>
                  </a:lnTo>
                  <a:lnTo>
                    <a:pt x="468" y="8"/>
                  </a:lnTo>
                  <a:lnTo>
                    <a:pt x="514" y="2"/>
                  </a:lnTo>
                  <a:lnTo>
                    <a:pt x="564" y="0"/>
                  </a:lnTo>
                  <a:lnTo>
                    <a:pt x="578" y="0"/>
                  </a:lnTo>
                  <a:lnTo>
                    <a:pt x="616" y="2"/>
                  </a:lnTo>
                  <a:lnTo>
                    <a:pt x="672" y="6"/>
                  </a:lnTo>
                  <a:lnTo>
                    <a:pt x="704" y="10"/>
                  </a:lnTo>
                  <a:lnTo>
                    <a:pt x="740" y="14"/>
                  </a:lnTo>
                  <a:lnTo>
                    <a:pt x="776" y="22"/>
                  </a:lnTo>
                  <a:lnTo>
                    <a:pt x="812" y="30"/>
                  </a:lnTo>
                  <a:lnTo>
                    <a:pt x="850" y="40"/>
                  </a:lnTo>
                  <a:lnTo>
                    <a:pt x="884" y="54"/>
                  </a:lnTo>
                  <a:lnTo>
                    <a:pt x="920" y="68"/>
                  </a:lnTo>
                  <a:lnTo>
                    <a:pt x="950" y="86"/>
                  </a:lnTo>
                  <a:lnTo>
                    <a:pt x="978" y="108"/>
                  </a:lnTo>
                  <a:lnTo>
                    <a:pt x="992" y="120"/>
                  </a:lnTo>
                  <a:lnTo>
                    <a:pt x="1002" y="132"/>
                  </a:lnTo>
                  <a:lnTo>
                    <a:pt x="1006" y="136"/>
                  </a:lnTo>
                  <a:lnTo>
                    <a:pt x="1016" y="150"/>
                  </a:lnTo>
                  <a:lnTo>
                    <a:pt x="1026" y="170"/>
                  </a:lnTo>
                  <a:lnTo>
                    <a:pt x="1038" y="198"/>
                  </a:lnTo>
                  <a:lnTo>
                    <a:pt x="1042" y="214"/>
                  </a:lnTo>
                  <a:lnTo>
                    <a:pt x="1046" y="232"/>
                  </a:lnTo>
                  <a:lnTo>
                    <a:pt x="1046" y="250"/>
                  </a:lnTo>
                  <a:lnTo>
                    <a:pt x="1046" y="270"/>
                  </a:lnTo>
                  <a:lnTo>
                    <a:pt x="1044" y="292"/>
                  </a:lnTo>
                  <a:lnTo>
                    <a:pt x="1038" y="314"/>
                  </a:lnTo>
                  <a:lnTo>
                    <a:pt x="1030" y="338"/>
                  </a:lnTo>
                  <a:lnTo>
                    <a:pt x="1018" y="362"/>
                  </a:lnTo>
                  <a:lnTo>
                    <a:pt x="1008" y="374"/>
                  </a:lnTo>
                  <a:lnTo>
                    <a:pt x="996" y="388"/>
                  </a:lnTo>
                  <a:lnTo>
                    <a:pt x="980" y="404"/>
                  </a:lnTo>
                  <a:lnTo>
                    <a:pt x="960" y="422"/>
                  </a:lnTo>
                  <a:lnTo>
                    <a:pt x="936" y="442"/>
                  </a:lnTo>
                  <a:lnTo>
                    <a:pt x="910" y="458"/>
                  </a:lnTo>
                  <a:lnTo>
                    <a:pt x="880" y="474"/>
                  </a:lnTo>
                  <a:lnTo>
                    <a:pt x="762" y="54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Freeform 145"/>
            <p:cNvSpPr>
              <a:spLocks/>
            </p:cNvSpPr>
            <p:nvPr/>
          </p:nvSpPr>
          <p:spPr bwMode="auto">
            <a:xfrm>
              <a:off x="2696" y="2067"/>
              <a:ext cx="264" cy="160"/>
            </a:xfrm>
            <a:custGeom>
              <a:avLst/>
              <a:gdLst/>
              <a:ahLst/>
              <a:cxnLst>
                <a:cxn ang="0">
                  <a:pos x="132" y="160"/>
                </a:cxn>
                <a:cxn ang="0">
                  <a:pos x="158" y="160"/>
                </a:cxn>
                <a:cxn ang="0">
                  <a:pos x="184" y="156"/>
                </a:cxn>
                <a:cxn ang="0">
                  <a:pos x="206" y="148"/>
                </a:cxn>
                <a:cxn ang="0">
                  <a:pos x="226" y="140"/>
                </a:cxn>
                <a:cxn ang="0">
                  <a:pos x="242" y="130"/>
                </a:cxn>
                <a:cxn ang="0">
                  <a:pos x="254" y="118"/>
                </a:cxn>
                <a:cxn ang="0">
                  <a:pos x="262" y="106"/>
                </a:cxn>
                <a:cxn ang="0">
                  <a:pos x="264" y="98"/>
                </a:cxn>
                <a:cxn ang="0">
                  <a:pos x="264" y="92"/>
                </a:cxn>
                <a:cxn ang="0">
                  <a:pos x="264" y="84"/>
                </a:cxn>
                <a:cxn ang="0">
                  <a:pos x="262" y="76"/>
                </a:cxn>
                <a:cxn ang="0">
                  <a:pos x="254" y="62"/>
                </a:cxn>
                <a:cxn ang="0">
                  <a:pos x="242" y="46"/>
                </a:cxn>
                <a:cxn ang="0">
                  <a:pos x="226" y="32"/>
                </a:cxn>
                <a:cxn ang="0">
                  <a:pos x="206" y="20"/>
                </a:cxn>
                <a:cxn ang="0">
                  <a:pos x="184" y="10"/>
                </a:cxn>
                <a:cxn ang="0">
                  <a:pos x="158" y="4"/>
                </a:cxn>
                <a:cxn ang="0">
                  <a:pos x="132" y="0"/>
                </a:cxn>
                <a:cxn ang="0">
                  <a:pos x="104" y="4"/>
                </a:cxn>
                <a:cxn ang="0">
                  <a:pos x="80" y="10"/>
                </a:cxn>
                <a:cxn ang="0">
                  <a:pos x="58" y="20"/>
                </a:cxn>
                <a:cxn ang="0">
                  <a:pos x="38" y="32"/>
                </a:cxn>
                <a:cxn ang="0">
                  <a:pos x="22" y="46"/>
                </a:cxn>
                <a:cxn ang="0">
                  <a:pos x="10" y="62"/>
                </a:cxn>
                <a:cxn ang="0">
                  <a:pos x="2" y="76"/>
                </a:cxn>
                <a:cxn ang="0">
                  <a:pos x="0" y="84"/>
                </a:cxn>
                <a:cxn ang="0">
                  <a:pos x="0" y="92"/>
                </a:cxn>
                <a:cxn ang="0">
                  <a:pos x="0" y="98"/>
                </a:cxn>
                <a:cxn ang="0">
                  <a:pos x="2" y="106"/>
                </a:cxn>
                <a:cxn ang="0">
                  <a:pos x="10" y="118"/>
                </a:cxn>
                <a:cxn ang="0">
                  <a:pos x="22" y="130"/>
                </a:cxn>
                <a:cxn ang="0">
                  <a:pos x="38" y="140"/>
                </a:cxn>
                <a:cxn ang="0">
                  <a:pos x="58" y="148"/>
                </a:cxn>
                <a:cxn ang="0">
                  <a:pos x="80" y="156"/>
                </a:cxn>
                <a:cxn ang="0">
                  <a:pos x="104" y="160"/>
                </a:cxn>
                <a:cxn ang="0">
                  <a:pos x="132" y="160"/>
                </a:cxn>
              </a:cxnLst>
              <a:rect l="0" t="0" r="r" b="b"/>
              <a:pathLst>
                <a:path w="264" h="160">
                  <a:moveTo>
                    <a:pt x="132" y="160"/>
                  </a:moveTo>
                  <a:lnTo>
                    <a:pt x="158" y="160"/>
                  </a:lnTo>
                  <a:lnTo>
                    <a:pt x="184" y="156"/>
                  </a:lnTo>
                  <a:lnTo>
                    <a:pt x="206" y="148"/>
                  </a:lnTo>
                  <a:lnTo>
                    <a:pt x="226" y="140"/>
                  </a:lnTo>
                  <a:lnTo>
                    <a:pt x="242" y="130"/>
                  </a:lnTo>
                  <a:lnTo>
                    <a:pt x="254" y="118"/>
                  </a:lnTo>
                  <a:lnTo>
                    <a:pt x="262" y="106"/>
                  </a:lnTo>
                  <a:lnTo>
                    <a:pt x="264" y="98"/>
                  </a:lnTo>
                  <a:lnTo>
                    <a:pt x="264" y="92"/>
                  </a:lnTo>
                  <a:lnTo>
                    <a:pt x="264" y="8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2" y="46"/>
                  </a:lnTo>
                  <a:lnTo>
                    <a:pt x="226" y="32"/>
                  </a:lnTo>
                  <a:lnTo>
                    <a:pt x="206" y="20"/>
                  </a:lnTo>
                  <a:lnTo>
                    <a:pt x="184" y="10"/>
                  </a:lnTo>
                  <a:lnTo>
                    <a:pt x="158" y="4"/>
                  </a:lnTo>
                  <a:lnTo>
                    <a:pt x="132" y="0"/>
                  </a:lnTo>
                  <a:lnTo>
                    <a:pt x="104" y="4"/>
                  </a:lnTo>
                  <a:lnTo>
                    <a:pt x="80" y="10"/>
                  </a:lnTo>
                  <a:lnTo>
                    <a:pt x="58" y="20"/>
                  </a:lnTo>
                  <a:lnTo>
                    <a:pt x="38" y="32"/>
                  </a:lnTo>
                  <a:lnTo>
                    <a:pt x="22" y="46"/>
                  </a:lnTo>
                  <a:lnTo>
                    <a:pt x="10" y="62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2" y="106"/>
                  </a:lnTo>
                  <a:lnTo>
                    <a:pt x="10" y="118"/>
                  </a:lnTo>
                  <a:lnTo>
                    <a:pt x="22" y="130"/>
                  </a:lnTo>
                  <a:lnTo>
                    <a:pt x="38" y="140"/>
                  </a:lnTo>
                  <a:lnTo>
                    <a:pt x="58" y="148"/>
                  </a:lnTo>
                  <a:lnTo>
                    <a:pt x="80" y="156"/>
                  </a:lnTo>
                  <a:lnTo>
                    <a:pt x="104" y="160"/>
                  </a:lnTo>
                  <a:lnTo>
                    <a:pt x="132" y="160"/>
                  </a:lnTo>
                  <a:close/>
                </a:path>
              </a:pathLst>
            </a:custGeom>
            <a:solidFill>
              <a:srgbClr val="F444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Freeform 146"/>
            <p:cNvSpPr>
              <a:spLocks/>
            </p:cNvSpPr>
            <p:nvPr/>
          </p:nvSpPr>
          <p:spPr bwMode="auto">
            <a:xfrm>
              <a:off x="2706" y="2069"/>
              <a:ext cx="242" cy="146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46" y="2"/>
                </a:cxn>
                <a:cxn ang="0">
                  <a:pos x="168" y="8"/>
                </a:cxn>
                <a:cxn ang="0">
                  <a:pos x="190" y="16"/>
                </a:cxn>
                <a:cxn ang="0">
                  <a:pos x="208" y="28"/>
                </a:cxn>
                <a:cxn ang="0">
                  <a:pos x="222" y="42"/>
                </a:cxn>
                <a:cxn ang="0">
                  <a:pos x="234" y="56"/>
                </a:cxn>
                <a:cxn ang="0">
                  <a:pos x="240" y="70"/>
                </a:cxn>
                <a:cxn ang="0">
                  <a:pos x="242" y="82"/>
                </a:cxn>
                <a:cxn ang="0">
                  <a:pos x="242" y="90"/>
                </a:cxn>
                <a:cxn ang="0">
                  <a:pos x="240" y="96"/>
                </a:cxn>
                <a:cxn ang="0">
                  <a:pos x="234" y="108"/>
                </a:cxn>
                <a:cxn ang="0">
                  <a:pos x="222" y="118"/>
                </a:cxn>
                <a:cxn ang="0">
                  <a:pos x="208" y="128"/>
                </a:cxn>
                <a:cxn ang="0">
                  <a:pos x="190" y="136"/>
                </a:cxn>
                <a:cxn ang="0">
                  <a:pos x="168" y="142"/>
                </a:cxn>
                <a:cxn ang="0">
                  <a:pos x="146" y="144"/>
                </a:cxn>
                <a:cxn ang="0">
                  <a:pos x="122" y="146"/>
                </a:cxn>
                <a:cxn ang="0">
                  <a:pos x="98" y="144"/>
                </a:cxn>
                <a:cxn ang="0">
                  <a:pos x="74" y="142"/>
                </a:cxn>
                <a:cxn ang="0">
                  <a:pos x="54" y="136"/>
                </a:cxn>
                <a:cxn ang="0">
                  <a:pos x="36" y="128"/>
                </a:cxn>
                <a:cxn ang="0">
                  <a:pos x="22" y="118"/>
                </a:cxn>
                <a:cxn ang="0">
                  <a:pos x="10" y="108"/>
                </a:cxn>
                <a:cxn ang="0">
                  <a:pos x="4" y="96"/>
                </a:cxn>
                <a:cxn ang="0">
                  <a:pos x="2" y="90"/>
                </a:cxn>
                <a:cxn ang="0">
                  <a:pos x="0" y="82"/>
                </a:cxn>
                <a:cxn ang="0">
                  <a:pos x="4" y="70"/>
                </a:cxn>
                <a:cxn ang="0">
                  <a:pos x="10" y="56"/>
                </a:cxn>
                <a:cxn ang="0">
                  <a:pos x="22" y="42"/>
                </a:cxn>
                <a:cxn ang="0">
                  <a:pos x="36" y="28"/>
                </a:cxn>
                <a:cxn ang="0">
                  <a:pos x="54" y="16"/>
                </a:cxn>
                <a:cxn ang="0">
                  <a:pos x="74" y="8"/>
                </a:cxn>
                <a:cxn ang="0">
                  <a:pos x="98" y="2"/>
                </a:cxn>
                <a:cxn ang="0">
                  <a:pos x="122" y="0"/>
                </a:cxn>
              </a:cxnLst>
              <a:rect l="0" t="0" r="r" b="b"/>
              <a:pathLst>
                <a:path w="242" h="146">
                  <a:moveTo>
                    <a:pt x="122" y="0"/>
                  </a:moveTo>
                  <a:lnTo>
                    <a:pt x="146" y="2"/>
                  </a:lnTo>
                  <a:lnTo>
                    <a:pt x="168" y="8"/>
                  </a:lnTo>
                  <a:lnTo>
                    <a:pt x="190" y="16"/>
                  </a:lnTo>
                  <a:lnTo>
                    <a:pt x="208" y="28"/>
                  </a:lnTo>
                  <a:lnTo>
                    <a:pt x="222" y="42"/>
                  </a:lnTo>
                  <a:lnTo>
                    <a:pt x="234" y="56"/>
                  </a:lnTo>
                  <a:lnTo>
                    <a:pt x="240" y="70"/>
                  </a:lnTo>
                  <a:lnTo>
                    <a:pt x="242" y="82"/>
                  </a:lnTo>
                  <a:lnTo>
                    <a:pt x="242" y="90"/>
                  </a:lnTo>
                  <a:lnTo>
                    <a:pt x="240" y="96"/>
                  </a:lnTo>
                  <a:lnTo>
                    <a:pt x="234" y="108"/>
                  </a:lnTo>
                  <a:lnTo>
                    <a:pt x="222" y="118"/>
                  </a:lnTo>
                  <a:lnTo>
                    <a:pt x="208" y="128"/>
                  </a:lnTo>
                  <a:lnTo>
                    <a:pt x="190" y="136"/>
                  </a:lnTo>
                  <a:lnTo>
                    <a:pt x="168" y="142"/>
                  </a:lnTo>
                  <a:lnTo>
                    <a:pt x="146" y="144"/>
                  </a:lnTo>
                  <a:lnTo>
                    <a:pt x="122" y="146"/>
                  </a:lnTo>
                  <a:lnTo>
                    <a:pt x="98" y="144"/>
                  </a:lnTo>
                  <a:lnTo>
                    <a:pt x="74" y="142"/>
                  </a:lnTo>
                  <a:lnTo>
                    <a:pt x="54" y="136"/>
                  </a:lnTo>
                  <a:lnTo>
                    <a:pt x="36" y="128"/>
                  </a:lnTo>
                  <a:lnTo>
                    <a:pt x="22" y="118"/>
                  </a:lnTo>
                  <a:lnTo>
                    <a:pt x="10" y="108"/>
                  </a:lnTo>
                  <a:lnTo>
                    <a:pt x="4" y="96"/>
                  </a:lnTo>
                  <a:lnTo>
                    <a:pt x="2" y="90"/>
                  </a:lnTo>
                  <a:lnTo>
                    <a:pt x="0" y="82"/>
                  </a:lnTo>
                  <a:lnTo>
                    <a:pt x="4" y="70"/>
                  </a:lnTo>
                  <a:lnTo>
                    <a:pt x="10" y="56"/>
                  </a:lnTo>
                  <a:lnTo>
                    <a:pt x="22" y="42"/>
                  </a:lnTo>
                  <a:lnTo>
                    <a:pt x="36" y="28"/>
                  </a:lnTo>
                  <a:lnTo>
                    <a:pt x="54" y="16"/>
                  </a:lnTo>
                  <a:lnTo>
                    <a:pt x="74" y="8"/>
                  </a:lnTo>
                  <a:lnTo>
                    <a:pt x="98" y="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55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147"/>
            <p:cNvSpPr>
              <a:spLocks/>
            </p:cNvSpPr>
            <p:nvPr/>
          </p:nvSpPr>
          <p:spPr bwMode="auto">
            <a:xfrm>
              <a:off x="2718" y="2069"/>
              <a:ext cx="220" cy="134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32" y="2"/>
                </a:cxn>
                <a:cxn ang="0">
                  <a:pos x="152" y="8"/>
                </a:cxn>
                <a:cxn ang="0">
                  <a:pos x="170" y="16"/>
                </a:cxn>
                <a:cxn ang="0">
                  <a:pos x="188" y="26"/>
                </a:cxn>
                <a:cxn ang="0">
                  <a:pos x="200" y="38"/>
                </a:cxn>
                <a:cxn ang="0">
                  <a:pos x="210" y="52"/>
                </a:cxn>
                <a:cxn ang="0">
                  <a:pos x="218" y="64"/>
                </a:cxn>
                <a:cxn ang="0">
                  <a:pos x="220" y="76"/>
                </a:cxn>
                <a:cxn ang="0">
                  <a:pos x="218" y="88"/>
                </a:cxn>
                <a:cxn ang="0">
                  <a:pos x="210" y="98"/>
                </a:cxn>
                <a:cxn ang="0">
                  <a:pos x="200" y="108"/>
                </a:cxn>
                <a:cxn ang="0">
                  <a:pos x="188" y="116"/>
                </a:cxn>
                <a:cxn ang="0">
                  <a:pos x="170" y="124"/>
                </a:cxn>
                <a:cxn ang="0">
                  <a:pos x="152" y="128"/>
                </a:cxn>
                <a:cxn ang="0">
                  <a:pos x="132" y="132"/>
                </a:cxn>
                <a:cxn ang="0">
                  <a:pos x="110" y="134"/>
                </a:cxn>
                <a:cxn ang="0">
                  <a:pos x="88" y="132"/>
                </a:cxn>
                <a:cxn ang="0">
                  <a:pos x="68" y="128"/>
                </a:cxn>
                <a:cxn ang="0">
                  <a:pos x="48" y="124"/>
                </a:cxn>
                <a:cxn ang="0">
                  <a:pos x="32" y="116"/>
                </a:cxn>
                <a:cxn ang="0">
                  <a:pos x="20" y="108"/>
                </a:cxn>
                <a:cxn ang="0">
                  <a:pos x="10" y="98"/>
                </a:cxn>
                <a:cxn ang="0">
                  <a:pos x="2" y="88"/>
                </a:cxn>
                <a:cxn ang="0">
                  <a:pos x="0" y="76"/>
                </a:cxn>
                <a:cxn ang="0">
                  <a:pos x="2" y="64"/>
                </a:cxn>
                <a:cxn ang="0">
                  <a:pos x="10" y="52"/>
                </a:cxn>
                <a:cxn ang="0">
                  <a:pos x="20" y="38"/>
                </a:cxn>
                <a:cxn ang="0">
                  <a:pos x="32" y="26"/>
                </a:cxn>
                <a:cxn ang="0">
                  <a:pos x="48" y="16"/>
                </a:cxn>
                <a:cxn ang="0">
                  <a:pos x="68" y="8"/>
                </a:cxn>
                <a:cxn ang="0">
                  <a:pos x="88" y="2"/>
                </a:cxn>
                <a:cxn ang="0">
                  <a:pos x="110" y="0"/>
                </a:cxn>
              </a:cxnLst>
              <a:rect l="0" t="0" r="r" b="b"/>
              <a:pathLst>
                <a:path w="220" h="134">
                  <a:moveTo>
                    <a:pt x="110" y="0"/>
                  </a:moveTo>
                  <a:lnTo>
                    <a:pt x="132" y="2"/>
                  </a:lnTo>
                  <a:lnTo>
                    <a:pt x="152" y="8"/>
                  </a:lnTo>
                  <a:lnTo>
                    <a:pt x="170" y="16"/>
                  </a:lnTo>
                  <a:lnTo>
                    <a:pt x="188" y="26"/>
                  </a:lnTo>
                  <a:lnTo>
                    <a:pt x="200" y="38"/>
                  </a:lnTo>
                  <a:lnTo>
                    <a:pt x="210" y="52"/>
                  </a:lnTo>
                  <a:lnTo>
                    <a:pt x="218" y="64"/>
                  </a:lnTo>
                  <a:lnTo>
                    <a:pt x="220" y="76"/>
                  </a:lnTo>
                  <a:lnTo>
                    <a:pt x="218" y="88"/>
                  </a:lnTo>
                  <a:lnTo>
                    <a:pt x="210" y="98"/>
                  </a:lnTo>
                  <a:lnTo>
                    <a:pt x="200" y="108"/>
                  </a:lnTo>
                  <a:lnTo>
                    <a:pt x="188" y="116"/>
                  </a:lnTo>
                  <a:lnTo>
                    <a:pt x="170" y="124"/>
                  </a:lnTo>
                  <a:lnTo>
                    <a:pt x="152" y="128"/>
                  </a:lnTo>
                  <a:lnTo>
                    <a:pt x="132" y="132"/>
                  </a:lnTo>
                  <a:lnTo>
                    <a:pt x="110" y="134"/>
                  </a:lnTo>
                  <a:lnTo>
                    <a:pt x="88" y="132"/>
                  </a:lnTo>
                  <a:lnTo>
                    <a:pt x="68" y="128"/>
                  </a:lnTo>
                  <a:lnTo>
                    <a:pt x="48" y="124"/>
                  </a:lnTo>
                  <a:lnTo>
                    <a:pt x="32" y="116"/>
                  </a:lnTo>
                  <a:lnTo>
                    <a:pt x="20" y="108"/>
                  </a:lnTo>
                  <a:lnTo>
                    <a:pt x="10" y="98"/>
                  </a:lnTo>
                  <a:lnTo>
                    <a:pt x="2" y="88"/>
                  </a:lnTo>
                  <a:lnTo>
                    <a:pt x="0" y="76"/>
                  </a:lnTo>
                  <a:lnTo>
                    <a:pt x="2" y="64"/>
                  </a:lnTo>
                  <a:lnTo>
                    <a:pt x="10" y="52"/>
                  </a:lnTo>
                  <a:lnTo>
                    <a:pt x="20" y="38"/>
                  </a:lnTo>
                  <a:lnTo>
                    <a:pt x="32" y="26"/>
                  </a:lnTo>
                  <a:lnTo>
                    <a:pt x="48" y="16"/>
                  </a:lnTo>
                  <a:lnTo>
                    <a:pt x="68" y="8"/>
                  </a:lnTo>
                  <a:lnTo>
                    <a:pt x="88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66C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148"/>
            <p:cNvSpPr>
              <a:spLocks/>
            </p:cNvSpPr>
            <p:nvPr/>
          </p:nvSpPr>
          <p:spPr bwMode="auto">
            <a:xfrm>
              <a:off x="2730" y="2071"/>
              <a:ext cx="196" cy="11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18" y="2"/>
                </a:cxn>
                <a:cxn ang="0">
                  <a:pos x="136" y="6"/>
                </a:cxn>
                <a:cxn ang="0">
                  <a:pos x="152" y="14"/>
                </a:cxn>
                <a:cxn ang="0">
                  <a:pos x="168" y="22"/>
                </a:cxn>
                <a:cxn ang="0">
                  <a:pos x="180" y="34"/>
                </a:cxn>
                <a:cxn ang="0">
                  <a:pos x="188" y="44"/>
                </a:cxn>
                <a:cxn ang="0">
                  <a:pos x="194" y="56"/>
                </a:cxn>
                <a:cxn ang="0">
                  <a:pos x="196" y="68"/>
                </a:cxn>
                <a:cxn ang="0">
                  <a:pos x="194" y="78"/>
                </a:cxn>
                <a:cxn ang="0">
                  <a:pos x="188" y="88"/>
                </a:cxn>
                <a:cxn ang="0">
                  <a:pos x="180" y="96"/>
                </a:cxn>
                <a:cxn ang="0">
                  <a:pos x="168" y="104"/>
                </a:cxn>
                <a:cxn ang="0">
                  <a:pos x="152" y="110"/>
                </a:cxn>
                <a:cxn ang="0">
                  <a:pos x="136" y="114"/>
                </a:cxn>
                <a:cxn ang="0">
                  <a:pos x="118" y="118"/>
                </a:cxn>
                <a:cxn ang="0">
                  <a:pos x="98" y="118"/>
                </a:cxn>
                <a:cxn ang="0">
                  <a:pos x="78" y="118"/>
                </a:cxn>
                <a:cxn ang="0">
                  <a:pos x="60" y="114"/>
                </a:cxn>
                <a:cxn ang="0">
                  <a:pos x="44" y="110"/>
                </a:cxn>
                <a:cxn ang="0">
                  <a:pos x="28" y="104"/>
                </a:cxn>
                <a:cxn ang="0">
                  <a:pos x="16" y="96"/>
                </a:cxn>
                <a:cxn ang="0">
                  <a:pos x="8" y="88"/>
                </a:cxn>
                <a:cxn ang="0">
                  <a:pos x="2" y="78"/>
                </a:cxn>
                <a:cxn ang="0">
                  <a:pos x="0" y="68"/>
                </a:cxn>
                <a:cxn ang="0">
                  <a:pos x="2" y="56"/>
                </a:cxn>
                <a:cxn ang="0">
                  <a:pos x="8" y="44"/>
                </a:cxn>
                <a:cxn ang="0">
                  <a:pos x="16" y="34"/>
                </a:cxn>
                <a:cxn ang="0">
                  <a:pos x="28" y="22"/>
                </a:cxn>
                <a:cxn ang="0">
                  <a:pos x="44" y="14"/>
                </a:cxn>
                <a:cxn ang="0">
                  <a:pos x="60" y="6"/>
                </a:cxn>
                <a:cxn ang="0">
                  <a:pos x="78" y="2"/>
                </a:cxn>
                <a:cxn ang="0">
                  <a:pos x="98" y="0"/>
                </a:cxn>
              </a:cxnLst>
              <a:rect l="0" t="0" r="r" b="b"/>
              <a:pathLst>
                <a:path w="196" h="118">
                  <a:moveTo>
                    <a:pt x="98" y="0"/>
                  </a:moveTo>
                  <a:lnTo>
                    <a:pt x="118" y="2"/>
                  </a:lnTo>
                  <a:lnTo>
                    <a:pt x="136" y="6"/>
                  </a:lnTo>
                  <a:lnTo>
                    <a:pt x="152" y="14"/>
                  </a:lnTo>
                  <a:lnTo>
                    <a:pt x="168" y="22"/>
                  </a:lnTo>
                  <a:lnTo>
                    <a:pt x="180" y="34"/>
                  </a:lnTo>
                  <a:lnTo>
                    <a:pt x="188" y="44"/>
                  </a:lnTo>
                  <a:lnTo>
                    <a:pt x="194" y="56"/>
                  </a:lnTo>
                  <a:lnTo>
                    <a:pt x="196" y="68"/>
                  </a:lnTo>
                  <a:lnTo>
                    <a:pt x="194" y="78"/>
                  </a:lnTo>
                  <a:lnTo>
                    <a:pt x="188" y="88"/>
                  </a:lnTo>
                  <a:lnTo>
                    <a:pt x="180" y="96"/>
                  </a:lnTo>
                  <a:lnTo>
                    <a:pt x="168" y="104"/>
                  </a:lnTo>
                  <a:lnTo>
                    <a:pt x="152" y="110"/>
                  </a:lnTo>
                  <a:lnTo>
                    <a:pt x="136" y="114"/>
                  </a:lnTo>
                  <a:lnTo>
                    <a:pt x="118" y="118"/>
                  </a:lnTo>
                  <a:lnTo>
                    <a:pt x="98" y="118"/>
                  </a:lnTo>
                  <a:lnTo>
                    <a:pt x="78" y="118"/>
                  </a:lnTo>
                  <a:lnTo>
                    <a:pt x="60" y="114"/>
                  </a:lnTo>
                  <a:lnTo>
                    <a:pt x="44" y="110"/>
                  </a:lnTo>
                  <a:lnTo>
                    <a:pt x="28" y="104"/>
                  </a:lnTo>
                  <a:lnTo>
                    <a:pt x="16" y="96"/>
                  </a:lnTo>
                  <a:lnTo>
                    <a:pt x="8" y="88"/>
                  </a:lnTo>
                  <a:lnTo>
                    <a:pt x="2" y="78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8" y="44"/>
                  </a:lnTo>
                  <a:lnTo>
                    <a:pt x="16" y="34"/>
                  </a:lnTo>
                  <a:lnTo>
                    <a:pt x="28" y="22"/>
                  </a:lnTo>
                  <a:lnTo>
                    <a:pt x="44" y="14"/>
                  </a:lnTo>
                  <a:lnTo>
                    <a:pt x="60" y="6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78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149"/>
            <p:cNvSpPr>
              <a:spLocks/>
            </p:cNvSpPr>
            <p:nvPr/>
          </p:nvSpPr>
          <p:spPr bwMode="auto">
            <a:xfrm>
              <a:off x="2742" y="2071"/>
              <a:ext cx="172" cy="10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4" y="2"/>
                </a:cxn>
                <a:cxn ang="0">
                  <a:pos x="120" y="6"/>
                </a:cxn>
                <a:cxn ang="0">
                  <a:pos x="134" y="14"/>
                </a:cxn>
                <a:cxn ang="0">
                  <a:pos x="148" y="22"/>
                </a:cxn>
                <a:cxn ang="0">
                  <a:pos x="158" y="30"/>
                </a:cxn>
                <a:cxn ang="0">
                  <a:pos x="166" y="40"/>
                </a:cxn>
                <a:cxn ang="0">
                  <a:pos x="170" y="50"/>
                </a:cxn>
                <a:cxn ang="0">
                  <a:pos x="172" y="60"/>
                </a:cxn>
                <a:cxn ang="0">
                  <a:pos x="170" y="70"/>
                </a:cxn>
                <a:cxn ang="0">
                  <a:pos x="166" y="78"/>
                </a:cxn>
                <a:cxn ang="0">
                  <a:pos x="158" y="86"/>
                </a:cxn>
                <a:cxn ang="0">
                  <a:pos x="148" y="92"/>
                </a:cxn>
                <a:cxn ang="0">
                  <a:pos x="134" y="98"/>
                </a:cxn>
                <a:cxn ang="0">
                  <a:pos x="120" y="102"/>
                </a:cxn>
                <a:cxn ang="0">
                  <a:pos x="104" y="104"/>
                </a:cxn>
                <a:cxn ang="0">
                  <a:pos x="86" y="106"/>
                </a:cxn>
                <a:cxn ang="0">
                  <a:pos x="68" y="104"/>
                </a:cxn>
                <a:cxn ang="0">
                  <a:pos x="52" y="102"/>
                </a:cxn>
                <a:cxn ang="0">
                  <a:pos x="38" y="98"/>
                </a:cxn>
                <a:cxn ang="0">
                  <a:pos x="24" y="92"/>
                </a:cxn>
                <a:cxn ang="0">
                  <a:pos x="14" y="86"/>
                </a:cxn>
                <a:cxn ang="0">
                  <a:pos x="6" y="78"/>
                </a:cxn>
                <a:cxn ang="0">
                  <a:pos x="2" y="70"/>
                </a:cxn>
                <a:cxn ang="0">
                  <a:pos x="0" y="60"/>
                </a:cxn>
                <a:cxn ang="0">
                  <a:pos x="2" y="50"/>
                </a:cxn>
                <a:cxn ang="0">
                  <a:pos x="6" y="40"/>
                </a:cxn>
                <a:cxn ang="0">
                  <a:pos x="14" y="30"/>
                </a:cxn>
                <a:cxn ang="0">
                  <a:pos x="24" y="22"/>
                </a:cxn>
                <a:cxn ang="0">
                  <a:pos x="38" y="14"/>
                </a:cxn>
                <a:cxn ang="0">
                  <a:pos x="52" y="6"/>
                </a:cxn>
                <a:cxn ang="0">
                  <a:pos x="68" y="2"/>
                </a:cxn>
                <a:cxn ang="0">
                  <a:pos x="86" y="0"/>
                </a:cxn>
              </a:cxnLst>
              <a:rect l="0" t="0" r="r" b="b"/>
              <a:pathLst>
                <a:path w="172" h="106">
                  <a:moveTo>
                    <a:pt x="86" y="0"/>
                  </a:moveTo>
                  <a:lnTo>
                    <a:pt x="104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8" y="22"/>
                  </a:lnTo>
                  <a:lnTo>
                    <a:pt x="158" y="30"/>
                  </a:lnTo>
                  <a:lnTo>
                    <a:pt x="166" y="40"/>
                  </a:lnTo>
                  <a:lnTo>
                    <a:pt x="170" y="50"/>
                  </a:lnTo>
                  <a:lnTo>
                    <a:pt x="172" y="60"/>
                  </a:lnTo>
                  <a:lnTo>
                    <a:pt x="170" y="70"/>
                  </a:lnTo>
                  <a:lnTo>
                    <a:pt x="166" y="78"/>
                  </a:lnTo>
                  <a:lnTo>
                    <a:pt x="158" y="86"/>
                  </a:lnTo>
                  <a:lnTo>
                    <a:pt x="148" y="92"/>
                  </a:lnTo>
                  <a:lnTo>
                    <a:pt x="134" y="98"/>
                  </a:lnTo>
                  <a:lnTo>
                    <a:pt x="120" y="102"/>
                  </a:lnTo>
                  <a:lnTo>
                    <a:pt x="104" y="104"/>
                  </a:lnTo>
                  <a:lnTo>
                    <a:pt x="86" y="106"/>
                  </a:lnTo>
                  <a:lnTo>
                    <a:pt x="68" y="104"/>
                  </a:lnTo>
                  <a:lnTo>
                    <a:pt x="52" y="102"/>
                  </a:lnTo>
                  <a:lnTo>
                    <a:pt x="38" y="98"/>
                  </a:lnTo>
                  <a:lnTo>
                    <a:pt x="24" y="92"/>
                  </a:lnTo>
                  <a:lnTo>
                    <a:pt x="14" y="86"/>
                  </a:lnTo>
                  <a:lnTo>
                    <a:pt x="6" y="78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997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Freeform 150"/>
            <p:cNvSpPr>
              <a:spLocks/>
            </p:cNvSpPr>
            <p:nvPr/>
          </p:nvSpPr>
          <p:spPr bwMode="auto">
            <a:xfrm>
              <a:off x="2754" y="2073"/>
              <a:ext cx="150" cy="9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0" y="2"/>
                </a:cxn>
                <a:cxn ang="0">
                  <a:pos x="104" y="4"/>
                </a:cxn>
                <a:cxn ang="0">
                  <a:pos x="116" y="10"/>
                </a:cxn>
                <a:cxn ang="0">
                  <a:pos x="128" y="18"/>
                </a:cxn>
                <a:cxn ang="0">
                  <a:pos x="136" y="26"/>
                </a:cxn>
                <a:cxn ang="0">
                  <a:pos x="144" y="34"/>
                </a:cxn>
                <a:cxn ang="0">
                  <a:pos x="148" y="44"/>
                </a:cxn>
                <a:cxn ang="0">
                  <a:pos x="150" y="52"/>
                </a:cxn>
                <a:cxn ang="0">
                  <a:pos x="148" y="60"/>
                </a:cxn>
                <a:cxn ang="0">
                  <a:pos x="144" y="66"/>
                </a:cxn>
                <a:cxn ang="0">
                  <a:pos x="136" y="74"/>
                </a:cxn>
                <a:cxn ang="0">
                  <a:pos x="128" y="80"/>
                </a:cxn>
                <a:cxn ang="0">
                  <a:pos x="116" y="84"/>
                </a:cxn>
                <a:cxn ang="0">
                  <a:pos x="104" y="88"/>
                </a:cxn>
                <a:cxn ang="0">
                  <a:pos x="90" y="90"/>
                </a:cxn>
                <a:cxn ang="0">
                  <a:pos x="74" y="90"/>
                </a:cxn>
                <a:cxn ang="0">
                  <a:pos x="60" y="90"/>
                </a:cxn>
                <a:cxn ang="0">
                  <a:pos x="44" y="88"/>
                </a:cxn>
                <a:cxn ang="0">
                  <a:pos x="32" y="84"/>
                </a:cxn>
                <a:cxn ang="0">
                  <a:pos x="22" y="80"/>
                </a:cxn>
                <a:cxn ang="0">
                  <a:pos x="12" y="74"/>
                </a:cxn>
                <a:cxn ang="0">
                  <a:pos x="6" y="66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6" y="34"/>
                </a:cxn>
                <a:cxn ang="0">
                  <a:pos x="12" y="26"/>
                </a:cxn>
                <a:cxn ang="0">
                  <a:pos x="22" y="18"/>
                </a:cxn>
                <a:cxn ang="0">
                  <a:pos x="32" y="10"/>
                </a:cxn>
                <a:cxn ang="0">
                  <a:pos x="44" y="4"/>
                </a:cxn>
                <a:cxn ang="0">
                  <a:pos x="60" y="2"/>
                </a:cxn>
                <a:cxn ang="0">
                  <a:pos x="74" y="0"/>
                </a:cxn>
              </a:cxnLst>
              <a:rect l="0" t="0" r="r" b="b"/>
              <a:pathLst>
                <a:path w="150" h="90">
                  <a:moveTo>
                    <a:pt x="74" y="0"/>
                  </a:moveTo>
                  <a:lnTo>
                    <a:pt x="90" y="2"/>
                  </a:lnTo>
                  <a:lnTo>
                    <a:pt x="104" y="4"/>
                  </a:lnTo>
                  <a:lnTo>
                    <a:pt x="116" y="10"/>
                  </a:lnTo>
                  <a:lnTo>
                    <a:pt x="128" y="18"/>
                  </a:lnTo>
                  <a:lnTo>
                    <a:pt x="136" y="26"/>
                  </a:lnTo>
                  <a:lnTo>
                    <a:pt x="144" y="34"/>
                  </a:lnTo>
                  <a:lnTo>
                    <a:pt x="148" y="44"/>
                  </a:lnTo>
                  <a:lnTo>
                    <a:pt x="150" y="52"/>
                  </a:lnTo>
                  <a:lnTo>
                    <a:pt x="148" y="60"/>
                  </a:lnTo>
                  <a:lnTo>
                    <a:pt x="144" y="66"/>
                  </a:lnTo>
                  <a:lnTo>
                    <a:pt x="136" y="74"/>
                  </a:lnTo>
                  <a:lnTo>
                    <a:pt x="128" y="80"/>
                  </a:lnTo>
                  <a:lnTo>
                    <a:pt x="116" y="84"/>
                  </a:lnTo>
                  <a:lnTo>
                    <a:pt x="104" y="88"/>
                  </a:lnTo>
                  <a:lnTo>
                    <a:pt x="90" y="90"/>
                  </a:lnTo>
                  <a:lnTo>
                    <a:pt x="74" y="90"/>
                  </a:lnTo>
                  <a:lnTo>
                    <a:pt x="60" y="90"/>
                  </a:lnTo>
                  <a:lnTo>
                    <a:pt x="44" y="88"/>
                  </a:lnTo>
                  <a:lnTo>
                    <a:pt x="32" y="84"/>
                  </a:lnTo>
                  <a:lnTo>
                    <a:pt x="22" y="80"/>
                  </a:lnTo>
                  <a:lnTo>
                    <a:pt x="12" y="74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4"/>
                  </a:lnTo>
                  <a:lnTo>
                    <a:pt x="12" y="26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4" y="4"/>
                  </a:lnTo>
                  <a:lnTo>
                    <a:pt x="60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AA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151"/>
            <p:cNvSpPr>
              <a:spLocks/>
            </p:cNvSpPr>
            <p:nvPr/>
          </p:nvSpPr>
          <p:spPr bwMode="auto">
            <a:xfrm>
              <a:off x="2764" y="2073"/>
              <a:ext cx="128" cy="7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8" y="2"/>
                </a:cxn>
                <a:cxn ang="0">
                  <a:pos x="90" y="6"/>
                </a:cxn>
                <a:cxn ang="0">
                  <a:pos x="100" y="10"/>
                </a:cxn>
                <a:cxn ang="0">
                  <a:pos x="110" y="16"/>
                </a:cxn>
                <a:cxn ang="0">
                  <a:pos x="118" y="22"/>
                </a:cxn>
                <a:cxn ang="0">
                  <a:pos x="124" y="30"/>
                </a:cxn>
                <a:cxn ang="0">
                  <a:pos x="126" y="38"/>
                </a:cxn>
                <a:cxn ang="0">
                  <a:pos x="128" y="44"/>
                </a:cxn>
                <a:cxn ang="0">
                  <a:pos x="126" y="52"/>
                </a:cxn>
                <a:cxn ang="0">
                  <a:pos x="124" y="58"/>
                </a:cxn>
                <a:cxn ang="0">
                  <a:pos x="118" y="64"/>
                </a:cxn>
                <a:cxn ang="0">
                  <a:pos x="110" y="68"/>
                </a:cxn>
                <a:cxn ang="0">
                  <a:pos x="100" y="72"/>
                </a:cxn>
                <a:cxn ang="0">
                  <a:pos x="90" y="76"/>
                </a:cxn>
                <a:cxn ang="0">
                  <a:pos x="78" y="78"/>
                </a:cxn>
                <a:cxn ang="0">
                  <a:pos x="64" y="78"/>
                </a:cxn>
                <a:cxn ang="0">
                  <a:pos x="52" y="78"/>
                </a:cxn>
                <a:cxn ang="0">
                  <a:pos x="40" y="76"/>
                </a:cxn>
                <a:cxn ang="0">
                  <a:pos x="28" y="72"/>
                </a:cxn>
                <a:cxn ang="0">
                  <a:pos x="20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2" y="38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20" y="16"/>
                </a:cxn>
                <a:cxn ang="0">
                  <a:pos x="28" y="10"/>
                </a:cxn>
                <a:cxn ang="0">
                  <a:pos x="40" y="6"/>
                </a:cxn>
                <a:cxn ang="0">
                  <a:pos x="52" y="2"/>
                </a:cxn>
                <a:cxn ang="0">
                  <a:pos x="64" y="0"/>
                </a:cxn>
              </a:cxnLst>
              <a:rect l="0" t="0" r="r" b="b"/>
              <a:pathLst>
                <a:path w="128" h="78">
                  <a:moveTo>
                    <a:pt x="64" y="0"/>
                  </a:moveTo>
                  <a:lnTo>
                    <a:pt x="78" y="2"/>
                  </a:lnTo>
                  <a:lnTo>
                    <a:pt x="90" y="6"/>
                  </a:lnTo>
                  <a:lnTo>
                    <a:pt x="100" y="10"/>
                  </a:lnTo>
                  <a:lnTo>
                    <a:pt x="110" y="16"/>
                  </a:lnTo>
                  <a:lnTo>
                    <a:pt x="118" y="22"/>
                  </a:lnTo>
                  <a:lnTo>
                    <a:pt x="124" y="30"/>
                  </a:lnTo>
                  <a:lnTo>
                    <a:pt x="126" y="38"/>
                  </a:lnTo>
                  <a:lnTo>
                    <a:pt x="128" y="44"/>
                  </a:lnTo>
                  <a:lnTo>
                    <a:pt x="126" y="52"/>
                  </a:lnTo>
                  <a:lnTo>
                    <a:pt x="124" y="58"/>
                  </a:lnTo>
                  <a:lnTo>
                    <a:pt x="118" y="64"/>
                  </a:lnTo>
                  <a:lnTo>
                    <a:pt x="110" y="68"/>
                  </a:lnTo>
                  <a:lnTo>
                    <a:pt x="100" y="72"/>
                  </a:lnTo>
                  <a:lnTo>
                    <a:pt x="90" y="76"/>
                  </a:lnTo>
                  <a:lnTo>
                    <a:pt x="78" y="78"/>
                  </a:lnTo>
                  <a:lnTo>
                    <a:pt x="64" y="78"/>
                  </a:lnTo>
                  <a:lnTo>
                    <a:pt x="52" y="78"/>
                  </a:lnTo>
                  <a:lnTo>
                    <a:pt x="40" y="76"/>
                  </a:lnTo>
                  <a:lnTo>
                    <a:pt x="28" y="72"/>
                  </a:lnTo>
                  <a:lnTo>
                    <a:pt x="20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0" y="16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B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152"/>
            <p:cNvSpPr>
              <a:spLocks/>
            </p:cNvSpPr>
            <p:nvPr/>
          </p:nvSpPr>
          <p:spPr bwMode="auto">
            <a:xfrm>
              <a:off x="2776" y="2075"/>
              <a:ext cx="104" cy="6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4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2"/>
                </a:cxn>
                <a:cxn ang="0">
                  <a:pos x="96" y="18"/>
                </a:cxn>
                <a:cxn ang="0">
                  <a:pos x="100" y="24"/>
                </a:cxn>
                <a:cxn ang="0">
                  <a:pos x="104" y="30"/>
                </a:cxn>
                <a:cxn ang="0">
                  <a:pos x="104" y="36"/>
                </a:cxn>
                <a:cxn ang="0">
                  <a:pos x="104" y="42"/>
                </a:cxn>
                <a:cxn ang="0">
                  <a:pos x="100" y="46"/>
                </a:cxn>
                <a:cxn ang="0">
                  <a:pos x="96" y="52"/>
                </a:cxn>
                <a:cxn ang="0">
                  <a:pos x="90" y="56"/>
                </a:cxn>
                <a:cxn ang="0">
                  <a:pos x="72" y="62"/>
                </a:cxn>
                <a:cxn ang="0">
                  <a:pos x="52" y="64"/>
                </a:cxn>
                <a:cxn ang="0">
                  <a:pos x="32" y="62"/>
                </a:cxn>
                <a:cxn ang="0">
                  <a:pos x="16" y="56"/>
                </a:cxn>
                <a:cxn ang="0">
                  <a:pos x="10" y="52"/>
                </a:cxn>
                <a:cxn ang="0">
                  <a:pos x="4" y="46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4" y="24"/>
                </a:cxn>
                <a:cxn ang="0">
                  <a:pos x="10" y="18"/>
                </a:cxn>
                <a:cxn ang="0">
                  <a:pos x="16" y="12"/>
                </a:cxn>
                <a:cxn ang="0">
                  <a:pos x="24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</a:cxnLst>
              <a:rect l="0" t="0" r="r" b="b"/>
              <a:pathLst>
                <a:path w="104" h="64">
                  <a:moveTo>
                    <a:pt x="52" y="0"/>
                  </a:moveTo>
                  <a:lnTo>
                    <a:pt x="64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2"/>
                  </a:lnTo>
                  <a:lnTo>
                    <a:pt x="96" y="18"/>
                  </a:lnTo>
                  <a:lnTo>
                    <a:pt x="100" y="24"/>
                  </a:lnTo>
                  <a:lnTo>
                    <a:pt x="104" y="30"/>
                  </a:lnTo>
                  <a:lnTo>
                    <a:pt x="104" y="36"/>
                  </a:lnTo>
                  <a:lnTo>
                    <a:pt x="104" y="42"/>
                  </a:lnTo>
                  <a:lnTo>
                    <a:pt x="100" y="46"/>
                  </a:lnTo>
                  <a:lnTo>
                    <a:pt x="96" y="52"/>
                  </a:lnTo>
                  <a:lnTo>
                    <a:pt x="90" y="56"/>
                  </a:lnTo>
                  <a:lnTo>
                    <a:pt x="72" y="62"/>
                  </a:lnTo>
                  <a:lnTo>
                    <a:pt x="52" y="64"/>
                  </a:lnTo>
                  <a:lnTo>
                    <a:pt x="32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10" y="18"/>
                  </a:lnTo>
                  <a:lnTo>
                    <a:pt x="16" y="12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D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Freeform 153"/>
            <p:cNvSpPr>
              <a:spLocks/>
            </p:cNvSpPr>
            <p:nvPr/>
          </p:nvSpPr>
          <p:spPr bwMode="auto">
            <a:xfrm>
              <a:off x="2788" y="2077"/>
              <a:ext cx="82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0"/>
                </a:cxn>
                <a:cxn ang="0">
                  <a:pos x="56" y="2"/>
                </a:cxn>
                <a:cxn ang="0">
                  <a:pos x="70" y="8"/>
                </a:cxn>
                <a:cxn ang="0">
                  <a:pos x="78" y="18"/>
                </a:cxn>
                <a:cxn ang="0">
                  <a:pos x="80" y="22"/>
                </a:cxn>
                <a:cxn ang="0">
                  <a:pos x="82" y="28"/>
                </a:cxn>
                <a:cxn ang="0">
                  <a:pos x="80" y="32"/>
                </a:cxn>
                <a:cxn ang="0">
                  <a:pos x="78" y="36"/>
                </a:cxn>
                <a:cxn ang="0">
                  <a:pos x="70" y="42"/>
                </a:cxn>
                <a:cxn ang="0">
                  <a:pos x="56" y="46"/>
                </a:cxn>
                <a:cxn ang="0">
                  <a:pos x="40" y="48"/>
                </a:cxn>
                <a:cxn ang="0">
                  <a:pos x="24" y="46"/>
                </a:cxn>
                <a:cxn ang="0">
                  <a:pos x="12" y="42"/>
                </a:cxn>
                <a:cxn ang="0">
                  <a:pos x="4" y="36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12" y="8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0" y="0"/>
                </a:cxn>
              </a:cxnLst>
              <a:rect l="0" t="0" r="r" b="b"/>
              <a:pathLst>
                <a:path w="82" h="48">
                  <a:moveTo>
                    <a:pt x="40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8"/>
                  </a:lnTo>
                  <a:lnTo>
                    <a:pt x="78" y="18"/>
                  </a:lnTo>
                  <a:lnTo>
                    <a:pt x="80" y="22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78" y="36"/>
                  </a:lnTo>
                  <a:lnTo>
                    <a:pt x="70" y="42"/>
                  </a:lnTo>
                  <a:lnTo>
                    <a:pt x="56" y="46"/>
                  </a:lnTo>
                  <a:lnTo>
                    <a:pt x="40" y="48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12" y="8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EA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Freeform 154"/>
            <p:cNvSpPr>
              <a:spLocks/>
            </p:cNvSpPr>
            <p:nvPr/>
          </p:nvSpPr>
          <p:spPr bwMode="auto">
            <a:xfrm>
              <a:off x="2800" y="2077"/>
              <a:ext cx="58" cy="36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34"/>
                </a:cxn>
                <a:cxn ang="0">
                  <a:pos x="50" y="32"/>
                </a:cxn>
                <a:cxn ang="0">
                  <a:pos x="56" y="26"/>
                </a:cxn>
                <a:cxn ang="0">
                  <a:pos x="58" y="20"/>
                </a:cxn>
                <a:cxn ang="0">
                  <a:pos x="56" y="14"/>
                </a:cxn>
                <a:cxn ang="0">
                  <a:pos x="50" y="6"/>
                </a:cxn>
                <a:cxn ang="0">
                  <a:pos x="40" y="2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8" y="32"/>
                </a:cxn>
                <a:cxn ang="0">
                  <a:pos x="18" y="34"/>
                </a:cxn>
                <a:cxn ang="0">
                  <a:pos x="28" y="36"/>
                </a:cxn>
              </a:cxnLst>
              <a:rect l="0" t="0" r="r" b="b"/>
              <a:pathLst>
                <a:path w="58" h="36">
                  <a:moveTo>
                    <a:pt x="28" y="36"/>
                  </a:moveTo>
                  <a:lnTo>
                    <a:pt x="40" y="34"/>
                  </a:lnTo>
                  <a:lnTo>
                    <a:pt x="50" y="32"/>
                  </a:lnTo>
                  <a:lnTo>
                    <a:pt x="56" y="26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0" y="6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8" y="32"/>
                  </a:lnTo>
                  <a:lnTo>
                    <a:pt x="18" y="34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155"/>
            <p:cNvSpPr>
              <a:spLocks/>
            </p:cNvSpPr>
            <p:nvPr/>
          </p:nvSpPr>
          <p:spPr bwMode="auto">
            <a:xfrm>
              <a:off x="3072" y="2375"/>
              <a:ext cx="254" cy="132"/>
            </a:xfrm>
            <a:custGeom>
              <a:avLst/>
              <a:gdLst/>
              <a:ahLst/>
              <a:cxnLst>
                <a:cxn ang="0">
                  <a:pos x="126" y="132"/>
                </a:cxn>
                <a:cxn ang="0">
                  <a:pos x="152" y="132"/>
                </a:cxn>
                <a:cxn ang="0">
                  <a:pos x="176" y="128"/>
                </a:cxn>
                <a:cxn ang="0">
                  <a:pos x="198" y="122"/>
                </a:cxn>
                <a:cxn ang="0">
                  <a:pos x="216" y="114"/>
                </a:cxn>
                <a:cxn ang="0">
                  <a:pos x="232" y="104"/>
                </a:cxn>
                <a:cxn ang="0">
                  <a:pos x="244" y="92"/>
                </a:cxn>
                <a:cxn ang="0">
                  <a:pos x="250" y="80"/>
                </a:cxn>
                <a:cxn ang="0">
                  <a:pos x="252" y="74"/>
                </a:cxn>
                <a:cxn ang="0">
                  <a:pos x="254" y="66"/>
                </a:cxn>
                <a:cxn ang="0">
                  <a:pos x="252" y="60"/>
                </a:cxn>
                <a:cxn ang="0">
                  <a:pos x="250" y="54"/>
                </a:cxn>
                <a:cxn ang="0">
                  <a:pos x="244" y="40"/>
                </a:cxn>
                <a:cxn ang="0">
                  <a:pos x="232" y="30"/>
                </a:cxn>
                <a:cxn ang="0">
                  <a:pos x="216" y="20"/>
                </a:cxn>
                <a:cxn ang="0">
                  <a:pos x="198" y="12"/>
                </a:cxn>
                <a:cxn ang="0">
                  <a:pos x="176" y="6"/>
                </a:cxn>
                <a:cxn ang="0">
                  <a:pos x="152" y="2"/>
                </a:cxn>
                <a:cxn ang="0">
                  <a:pos x="126" y="0"/>
                </a:cxn>
                <a:cxn ang="0">
                  <a:pos x="100" y="2"/>
                </a:cxn>
                <a:cxn ang="0">
                  <a:pos x="76" y="6"/>
                </a:cxn>
                <a:cxn ang="0">
                  <a:pos x="56" y="12"/>
                </a:cxn>
                <a:cxn ang="0">
                  <a:pos x="36" y="20"/>
                </a:cxn>
                <a:cxn ang="0">
                  <a:pos x="22" y="30"/>
                </a:cxn>
                <a:cxn ang="0">
                  <a:pos x="10" y="40"/>
                </a:cxn>
                <a:cxn ang="0">
                  <a:pos x="2" y="54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0" y="74"/>
                </a:cxn>
                <a:cxn ang="0">
                  <a:pos x="2" y="80"/>
                </a:cxn>
                <a:cxn ang="0">
                  <a:pos x="10" y="92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6" y="122"/>
                </a:cxn>
                <a:cxn ang="0">
                  <a:pos x="76" y="128"/>
                </a:cxn>
                <a:cxn ang="0">
                  <a:pos x="100" y="132"/>
                </a:cxn>
                <a:cxn ang="0">
                  <a:pos x="126" y="132"/>
                </a:cxn>
              </a:cxnLst>
              <a:rect l="0" t="0" r="r" b="b"/>
              <a:pathLst>
                <a:path w="254" h="132">
                  <a:moveTo>
                    <a:pt x="126" y="132"/>
                  </a:moveTo>
                  <a:lnTo>
                    <a:pt x="152" y="132"/>
                  </a:lnTo>
                  <a:lnTo>
                    <a:pt x="176" y="128"/>
                  </a:lnTo>
                  <a:lnTo>
                    <a:pt x="198" y="122"/>
                  </a:lnTo>
                  <a:lnTo>
                    <a:pt x="216" y="114"/>
                  </a:lnTo>
                  <a:lnTo>
                    <a:pt x="232" y="104"/>
                  </a:lnTo>
                  <a:lnTo>
                    <a:pt x="244" y="92"/>
                  </a:lnTo>
                  <a:lnTo>
                    <a:pt x="250" y="80"/>
                  </a:lnTo>
                  <a:lnTo>
                    <a:pt x="252" y="74"/>
                  </a:lnTo>
                  <a:lnTo>
                    <a:pt x="254" y="66"/>
                  </a:lnTo>
                  <a:lnTo>
                    <a:pt x="252" y="60"/>
                  </a:lnTo>
                  <a:lnTo>
                    <a:pt x="250" y="54"/>
                  </a:lnTo>
                  <a:lnTo>
                    <a:pt x="244" y="40"/>
                  </a:lnTo>
                  <a:lnTo>
                    <a:pt x="232" y="30"/>
                  </a:lnTo>
                  <a:lnTo>
                    <a:pt x="216" y="20"/>
                  </a:lnTo>
                  <a:lnTo>
                    <a:pt x="198" y="12"/>
                  </a:lnTo>
                  <a:lnTo>
                    <a:pt x="176" y="6"/>
                  </a:lnTo>
                  <a:lnTo>
                    <a:pt x="152" y="2"/>
                  </a:lnTo>
                  <a:lnTo>
                    <a:pt x="126" y="0"/>
                  </a:lnTo>
                  <a:lnTo>
                    <a:pt x="100" y="2"/>
                  </a:lnTo>
                  <a:lnTo>
                    <a:pt x="76" y="6"/>
                  </a:lnTo>
                  <a:lnTo>
                    <a:pt x="56" y="12"/>
                  </a:lnTo>
                  <a:lnTo>
                    <a:pt x="36" y="20"/>
                  </a:lnTo>
                  <a:lnTo>
                    <a:pt x="22" y="30"/>
                  </a:lnTo>
                  <a:lnTo>
                    <a:pt x="10" y="40"/>
                  </a:lnTo>
                  <a:lnTo>
                    <a:pt x="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10" y="92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6" y="122"/>
                  </a:lnTo>
                  <a:lnTo>
                    <a:pt x="76" y="128"/>
                  </a:lnTo>
                  <a:lnTo>
                    <a:pt x="100" y="132"/>
                  </a:lnTo>
                  <a:lnTo>
                    <a:pt x="126" y="132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156"/>
            <p:cNvSpPr>
              <a:spLocks/>
            </p:cNvSpPr>
            <p:nvPr/>
          </p:nvSpPr>
          <p:spPr bwMode="auto">
            <a:xfrm>
              <a:off x="3096" y="2361"/>
              <a:ext cx="206" cy="126"/>
            </a:xfrm>
            <a:custGeom>
              <a:avLst/>
              <a:gdLst/>
              <a:ahLst/>
              <a:cxnLst>
                <a:cxn ang="0">
                  <a:pos x="102" y="126"/>
                </a:cxn>
                <a:cxn ang="0">
                  <a:pos x="124" y="124"/>
                </a:cxn>
                <a:cxn ang="0">
                  <a:pos x="142" y="120"/>
                </a:cxn>
                <a:cxn ang="0">
                  <a:pos x="160" y="116"/>
                </a:cxn>
                <a:cxn ang="0">
                  <a:pos x="176" y="110"/>
                </a:cxn>
                <a:cxn ang="0">
                  <a:pos x="188" y="102"/>
                </a:cxn>
                <a:cxn ang="0">
                  <a:pos x="198" y="92"/>
                </a:cxn>
                <a:cxn ang="0">
                  <a:pos x="204" y="82"/>
                </a:cxn>
                <a:cxn ang="0">
                  <a:pos x="206" y="72"/>
                </a:cxn>
                <a:cxn ang="0">
                  <a:pos x="204" y="60"/>
                </a:cxn>
                <a:cxn ang="0">
                  <a:pos x="198" y="48"/>
                </a:cxn>
                <a:cxn ang="0">
                  <a:pos x="188" y="36"/>
                </a:cxn>
                <a:cxn ang="0">
                  <a:pos x="176" y="24"/>
                </a:cxn>
                <a:cxn ang="0">
                  <a:pos x="160" y="16"/>
                </a:cxn>
                <a:cxn ang="0">
                  <a:pos x="142" y="8"/>
                </a:cxn>
                <a:cxn ang="0">
                  <a:pos x="124" y="2"/>
                </a:cxn>
                <a:cxn ang="0">
                  <a:pos x="102" y="0"/>
                </a:cxn>
                <a:cxn ang="0">
                  <a:pos x="82" y="2"/>
                </a:cxn>
                <a:cxn ang="0">
                  <a:pos x="62" y="8"/>
                </a:cxn>
                <a:cxn ang="0">
                  <a:pos x="46" y="16"/>
                </a:cxn>
                <a:cxn ang="0">
                  <a:pos x="30" y="24"/>
                </a:cxn>
                <a:cxn ang="0">
                  <a:pos x="18" y="36"/>
                </a:cxn>
                <a:cxn ang="0">
                  <a:pos x="8" y="48"/>
                </a:cxn>
                <a:cxn ang="0">
                  <a:pos x="2" y="60"/>
                </a:cxn>
                <a:cxn ang="0">
                  <a:pos x="0" y="72"/>
                </a:cxn>
                <a:cxn ang="0">
                  <a:pos x="2" y="82"/>
                </a:cxn>
                <a:cxn ang="0">
                  <a:pos x="8" y="92"/>
                </a:cxn>
                <a:cxn ang="0">
                  <a:pos x="18" y="102"/>
                </a:cxn>
                <a:cxn ang="0">
                  <a:pos x="30" y="110"/>
                </a:cxn>
                <a:cxn ang="0">
                  <a:pos x="46" y="116"/>
                </a:cxn>
                <a:cxn ang="0">
                  <a:pos x="62" y="120"/>
                </a:cxn>
                <a:cxn ang="0">
                  <a:pos x="82" y="124"/>
                </a:cxn>
                <a:cxn ang="0">
                  <a:pos x="102" y="126"/>
                </a:cxn>
              </a:cxnLst>
              <a:rect l="0" t="0" r="r" b="b"/>
              <a:pathLst>
                <a:path w="206" h="126">
                  <a:moveTo>
                    <a:pt x="102" y="126"/>
                  </a:moveTo>
                  <a:lnTo>
                    <a:pt x="124" y="124"/>
                  </a:lnTo>
                  <a:lnTo>
                    <a:pt x="142" y="120"/>
                  </a:lnTo>
                  <a:lnTo>
                    <a:pt x="160" y="116"/>
                  </a:lnTo>
                  <a:lnTo>
                    <a:pt x="176" y="110"/>
                  </a:lnTo>
                  <a:lnTo>
                    <a:pt x="188" y="102"/>
                  </a:lnTo>
                  <a:lnTo>
                    <a:pt x="198" y="92"/>
                  </a:lnTo>
                  <a:lnTo>
                    <a:pt x="204" y="82"/>
                  </a:lnTo>
                  <a:lnTo>
                    <a:pt x="206" y="72"/>
                  </a:lnTo>
                  <a:lnTo>
                    <a:pt x="204" y="60"/>
                  </a:lnTo>
                  <a:lnTo>
                    <a:pt x="198" y="48"/>
                  </a:lnTo>
                  <a:lnTo>
                    <a:pt x="188" y="36"/>
                  </a:lnTo>
                  <a:lnTo>
                    <a:pt x="176" y="24"/>
                  </a:lnTo>
                  <a:lnTo>
                    <a:pt x="160" y="16"/>
                  </a:lnTo>
                  <a:lnTo>
                    <a:pt x="142" y="8"/>
                  </a:lnTo>
                  <a:lnTo>
                    <a:pt x="124" y="2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6" y="16"/>
                  </a:lnTo>
                  <a:lnTo>
                    <a:pt x="30" y="24"/>
                  </a:lnTo>
                  <a:lnTo>
                    <a:pt x="18" y="36"/>
                  </a:lnTo>
                  <a:lnTo>
                    <a:pt x="8" y="48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2" y="82"/>
                  </a:lnTo>
                  <a:lnTo>
                    <a:pt x="8" y="92"/>
                  </a:lnTo>
                  <a:lnTo>
                    <a:pt x="18" y="102"/>
                  </a:lnTo>
                  <a:lnTo>
                    <a:pt x="30" y="110"/>
                  </a:lnTo>
                  <a:lnTo>
                    <a:pt x="46" y="116"/>
                  </a:lnTo>
                  <a:lnTo>
                    <a:pt x="62" y="120"/>
                  </a:lnTo>
                  <a:lnTo>
                    <a:pt x="82" y="124"/>
                  </a:lnTo>
                  <a:lnTo>
                    <a:pt x="102" y="126"/>
                  </a:lnTo>
                  <a:close/>
                </a:path>
              </a:pathLst>
            </a:custGeom>
            <a:solidFill>
              <a:srgbClr val="F444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Freeform 157"/>
            <p:cNvSpPr>
              <a:spLocks/>
            </p:cNvSpPr>
            <p:nvPr/>
          </p:nvSpPr>
          <p:spPr bwMode="auto">
            <a:xfrm>
              <a:off x="3106" y="2363"/>
              <a:ext cx="186" cy="114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2" y="2"/>
                </a:cxn>
                <a:cxn ang="0">
                  <a:pos x="130" y="6"/>
                </a:cxn>
                <a:cxn ang="0">
                  <a:pos x="146" y="12"/>
                </a:cxn>
                <a:cxn ang="0">
                  <a:pos x="160" y="22"/>
                </a:cxn>
                <a:cxn ang="0">
                  <a:pos x="170" y="32"/>
                </a:cxn>
                <a:cxn ang="0">
                  <a:pos x="180" y="42"/>
                </a:cxn>
                <a:cxn ang="0">
                  <a:pos x="186" y="54"/>
                </a:cxn>
                <a:cxn ang="0">
                  <a:pos x="186" y="64"/>
                </a:cxn>
                <a:cxn ang="0">
                  <a:pos x="186" y="74"/>
                </a:cxn>
                <a:cxn ang="0">
                  <a:pos x="180" y="84"/>
                </a:cxn>
                <a:cxn ang="0">
                  <a:pos x="170" y="92"/>
                </a:cxn>
                <a:cxn ang="0">
                  <a:pos x="160" y="98"/>
                </a:cxn>
                <a:cxn ang="0">
                  <a:pos x="146" y="104"/>
                </a:cxn>
                <a:cxn ang="0">
                  <a:pos x="130" y="110"/>
                </a:cxn>
                <a:cxn ang="0">
                  <a:pos x="112" y="112"/>
                </a:cxn>
                <a:cxn ang="0">
                  <a:pos x="94" y="114"/>
                </a:cxn>
                <a:cxn ang="0">
                  <a:pos x="74" y="112"/>
                </a:cxn>
                <a:cxn ang="0">
                  <a:pos x="56" y="110"/>
                </a:cxn>
                <a:cxn ang="0">
                  <a:pos x="40" y="104"/>
                </a:cxn>
                <a:cxn ang="0">
                  <a:pos x="26" y="98"/>
                </a:cxn>
                <a:cxn ang="0">
                  <a:pos x="16" y="92"/>
                </a:cxn>
                <a:cxn ang="0">
                  <a:pos x="6" y="84"/>
                </a:cxn>
                <a:cxn ang="0">
                  <a:pos x="0" y="74"/>
                </a:cxn>
                <a:cxn ang="0">
                  <a:pos x="0" y="64"/>
                </a:cxn>
                <a:cxn ang="0">
                  <a:pos x="0" y="54"/>
                </a:cxn>
                <a:cxn ang="0">
                  <a:pos x="6" y="42"/>
                </a:cxn>
                <a:cxn ang="0">
                  <a:pos x="16" y="32"/>
                </a:cxn>
                <a:cxn ang="0">
                  <a:pos x="26" y="22"/>
                </a:cxn>
                <a:cxn ang="0">
                  <a:pos x="40" y="12"/>
                </a:cxn>
                <a:cxn ang="0">
                  <a:pos x="56" y="6"/>
                </a:cxn>
                <a:cxn ang="0">
                  <a:pos x="74" y="2"/>
                </a:cxn>
                <a:cxn ang="0">
                  <a:pos x="94" y="0"/>
                </a:cxn>
              </a:cxnLst>
              <a:rect l="0" t="0" r="r" b="b"/>
              <a:pathLst>
                <a:path w="186" h="114">
                  <a:moveTo>
                    <a:pt x="94" y="0"/>
                  </a:moveTo>
                  <a:lnTo>
                    <a:pt x="112" y="2"/>
                  </a:lnTo>
                  <a:lnTo>
                    <a:pt x="130" y="6"/>
                  </a:lnTo>
                  <a:lnTo>
                    <a:pt x="146" y="12"/>
                  </a:lnTo>
                  <a:lnTo>
                    <a:pt x="160" y="22"/>
                  </a:lnTo>
                  <a:lnTo>
                    <a:pt x="170" y="32"/>
                  </a:lnTo>
                  <a:lnTo>
                    <a:pt x="180" y="42"/>
                  </a:lnTo>
                  <a:lnTo>
                    <a:pt x="186" y="54"/>
                  </a:lnTo>
                  <a:lnTo>
                    <a:pt x="186" y="64"/>
                  </a:lnTo>
                  <a:lnTo>
                    <a:pt x="186" y="74"/>
                  </a:lnTo>
                  <a:lnTo>
                    <a:pt x="180" y="84"/>
                  </a:lnTo>
                  <a:lnTo>
                    <a:pt x="170" y="92"/>
                  </a:lnTo>
                  <a:lnTo>
                    <a:pt x="160" y="98"/>
                  </a:lnTo>
                  <a:lnTo>
                    <a:pt x="146" y="104"/>
                  </a:lnTo>
                  <a:lnTo>
                    <a:pt x="130" y="110"/>
                  </a:lnTo>
                  <a:lnTo>
                    <a:pt x="112" y="112"/>
                  </a:lnTo>
                  <a:lnTo>
                    <a:pt x="94" y="114"/>
                  </a:lnTo>
                  <a:lnTo>
                    <a:pt x="74" y="112"/>
                  </a:lnTo>
                  <a:lnTo>
                    <a:pt x="56" y="110"/>
                  </a:lnTo>
                  <a:lnTo>
                    <a:pt x="40" y="104"/>
                  </a:lnTo>
                  <a:lnTo>
                    <a:pt x="26" y="98"/>
                  </a:lnTo>
                  <a:lnTo>
                    <a:pt x="16" y="92"/>
                  </a:lnTo>
                  <a:lnTo>
                    <a:pt x="6" y="84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6" y="42"/>
                  </a:lnTo>
                  <a:lnTo>
                    <a:pt x="16" y="32"/>
                  </a:lnTo>
                  <a:lnTo>
                    <a:pt x="26" y="22"/>
                  </a:lnTo>
                  <a:lnTo>
                    <a:pt x="40" y="12"/>
                  </a:lnTo>
                  <a:lnTo>
                    <a:pt x="56" y="6"/>
                  </a:lnTo>
                  <a:lnTo>
                    <a:pt x="74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55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158"/>
            <p:cNvSpPr>
              <a:spLocks/>
            </p:cNvSpPr>
            <p:nvPr/>
          </p:nvSpPr>
          <p:spPr bwMode="auto">
            <a:xfrm>
              <a:off x="3114" y="2363"/>
              <a:ext cx="170" cy="10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2"/>
                </a:cxn>
                <a:cxn ang="0">
                  <a:pos x="118" y="6"/>
                </a:cxn>
                <a:cxn ang="0">
                  <a:pos x="132" y="12"/>
                </a:cxn>
                <a:cxn ang="0">
                  <a:pos x="146" y="20"/>
                </a:cxn>
                <a:cxn ang="0">
                  <a:pos x="156" y="30"/>
                </a:cxn>
                <a:cxn ang="0">
                  <a:pos x="164" y="40"/>
                </a:cxn>
                <a:cxn ang="0">
                  <a:pos x="168" y="50"/>
                </a:cxn>
                <a:cxn ang="0">
                  <a:pos x="170" y="58"/>
                </a:cxn>
                <a:cxn ang="0">
                  <a:pos x="168" y="68"/>
                </a:cxn>
                <a:cxn ang="0">
                  <a:pos x="164" y="76"/>
                </a:cxn>
                <a:cxn ang="0">
                  <a:pos x="156" y="84"/>
                </a:cxn>
                <a:cxn ang="0">
                  <a:pos x="146" y="90"/>
                </a:cxn>
                <a:cxn ang="0">
                  <a:pos x="132" y="96"/>
                </a:cxn>
                <a:cxn ang="0">
                  <a:pos x="118" y="100"/>
                </a:cxn>
                <a:cxn ang="0">
                  <a:pos x="102" y="102"/>
                </a:cxn>
                <a:cxn ang="0">
                  <a:pos x="86" y="104"/>
                </a:cxn>
                <a:cxn ang="0">
                  <a:pos x="68" y="102"/>
                </a:cxn>
                <a:cxn ang="0">
                  <a:pos x="52" y="100"/>
                </a:cxn>
                <a:cxn ang="0">
                  <a:pos x="38" y="96"/>
                </a:cxn>
                <a:cxn ang="0">
                  <a:pos x="24" y="90"/>
                </a:cxn>
                <a:cxn ang="0">
                  <a:pos x="14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2" y="50"/>
                </a:cxn>
                <a:cxn ang="0">
                  <a:pos x="6" y="40"/>
                </a:cxn>
                <a:cxn ang="0">
                  <a:pos x="14" y="30"/>
                </a:cxn>
                <a:cxn ang="0">
                  <a:pos x="24" y="20"/>
                </a:cxn>
                <a:cxn ang="0">
                  <a:pos x="38" y="12"/>
                </a:cxn>
                <a:cxn ang="0">
                  <a:pos x="52" y="6"/>
                </a:cxn>
                <a:cxn ang="0">
                  <a:pos x="68" y="2"/>
                </a:cxn>
                <a:cxn ang="0">
                  <a:pos x="86" y="0"/>
                </a:cxn>
              </a:cxnLst>
              <a:rect l="0" t="0" r="r" b="b"/>
              <a:pathLst>
                <a:path w="170" h="104">
                  <a:moveTo>
                    <a:pt x="86" y="0"/>
                  </a:moveTo>
                  <a:lnTo>
                    <a:pt x="102" y="2"/>
                  </a:lnTo>
                  <a:lnTo>
                    <a:pt x="118" y="6"/>
                  </a:lnTo>
                  <a:lnTo>
                    <a:pt x="132" y="12"/>
                  </a:lnTo>
                  <a:lnTo>
                    <a:pt x="146" y="20"/>
                  </a:lnTo>
                  <a:lnTo>
                    <a:pt x="156" y="30"/>
                  </a:lnTo>
                  <a:lnTo>
                    <a:pt x="164" y="40"/>
                  </a:lnTo>
                  <a:lnTo>
                    <a:pt x="168" y="50"/>
                  </a:lnTo>
                  <a:lnTo>
                    <a:pt x="170" y="58"/>
                  </a:lnTo>
                  <a:lnTo>
                    <a:pt x="168" y="68"/>
                  </a:lnTo>
                  <a:lnTo>
                    <a:pt x="164" y="76"/>
                  </a:lnTo>
                  <a:lnTo>
                    <a:pt x="156" y="84"/>
                  </a:lnTo>
                  <a:lnTo>
                    <a:pt x="146" y="90"/>
                  </a:lnTo>
                  <a:lnTo>
                    <a:pt x="132" y="96"/>
                  </a:lnTo>
                  <a:lnTo>
                    <a:pt x="118" y="100"/>
                  </a:lnTo>
                  <a:lnTo>
                    <a:pt x="102" y="102"/>
                  </a:lnTo>
                  <a:lnTo>
                    <a:pt x="86" y="104"/>
                  </a:lnTo>
                  <a:lnTo>
                    <a:pt x="68" y="102"/>
                  </a:lnTo>
                  <a:lnTo>
                    <a:pt x="52" y="100"/>
                  </a:lnTo>
                  <a:lnTo>
                    <a:pt x="38" y="96"/>
                  </a:lnTo>
                  <a:lnTo>
                    <a:pt x="24" y="90"/>
                  </a:lnTo>
                  <a:lnTo>
                    <a:pt x="14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4" y="30"/>
                  </a:lnTo>
                  <a:lnTo>
                    <a:pt x="24" y="20"/>
                  </a:lnTo>
                  <a:lnTo>
                    <a:pt x="38" y="12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66C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Freeform 159"/>
            <p:cNvSpPr>
              <a:spLocks/>
            </p:cNvSpPr>
            <p:nvPr/>
          </p:nvSpPr>
          <p:spPr bwMode="auto">
            <a:xfrm>
              <a:off x="3124" y="2365"/>
              <a:ext cx="152" cy="9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0" y="0"/>
                </a:cxn>
                <a:cxn ang="0">
                  <a:pos x="104" y="4"/>
                </a:cxn>
                <a:cxn ang="0">
                  <a:pos x="118" y="10"/>
                </a:cxn>
                <a:cxn ang="0">
                  <a:pos x="130" y="18"/>
                </a:cxn>
                <a:cxn ang="0">
                  <a:pos x="138" y="26"/>
                </a:cxn>
                <a:cxn ang="0">
                  <a:pos x="146" y="34"/>
                </a:cxn>
                <a:cxn ang="0">
                  <a:pos x="150" y="42"/>
                </a:cxn>
                <a:cxn ang="0">
                  <a:pos x="152" y="52"/>
                </a:cxn>
                <a:cxn ang="0">
                  <a:pos x="150" y="60"/>
                </a:cxn>
                <a:cxn ang="0">
                  <a:pos x="146" y="66"/>
                </a:cxn>
                <a:cxn ang="0">
                  <a:pos x="138" y="74"/>
                </a:cxn>
                <a:cxn ang="0">
                  <a:pos x="130" y="80"/>
                </a:cxn>
                <a:cxn ang="0">
                  <a:pos x="118" y="84"/>
                </a:cxn>
                <a:cxn ang="0">
                  <a:pos x="104" y="88"/>
                </a:cxn>
                <a:cxn ang="0">
                  <a:pos x="90" y="90"/>
                </a:cxn>
                <a:cxn ang="0">
                  <a:pos x="76" y="92"/>
                </a:cxn>
                <a:cxn ang="0">
                  <a:pos x="60" y="90"/>
                </a:cxn>
                <a:cxn ang="0">
                  <a:pos x="46" y="88"/>
                </a:cxn>
                <a:cxn ang="0">
                  <a:pos x="32" y="84"/>
                </a:cxn>
                <a:cxn ang="0">
                  <a:pos x="22" y="80"/>
                </a:cxn>
                <a:cxn ang="0">
                  <a:pos x="12" y="74"/>
                </a:cxn>
                <a:cxn ang="0">
                  <a:pos x="6" y="66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34"/>
                </a:cxn>
                <a:cxn ang="0">
                  <a:pos x="12" y="26"/>
                </a:cxn>
                <a:cxn ang="0">
                  <a:pos x="22" y="18"/>
                </a:cxn>
                <a:cxn ang="0">
                  <a:pos x="32" y="10"/>
                </a:cxn>
                <a:cxn ang="0">
                  <a:pos x="46" y="4"/>
                </a:cxn>
                <a:cxn ang="0">
                  <a:pos x="60" y="0"/>
                </a:cxn>
                <a:cxn ang="0">
                  <a:pos x="76" y="0"/>
                </a:cxn>
              </a:cxnLst>
              <a:rect l="0" t="0" r="r" b="b"/>
              <a:pathLst>
                <a:path w="152" h="92">
                  <a:moveTo>
                    <a:pt x="76" y="0"/>
                  </a:moveTo>
                  <a:lnTo>
                    <a:pt x="90" y="0"/>
                  </a:lnTo>
                  <a:lnTo>
                    <a:pt x="104" y="4"/>
                  </a:lnTo>
                  <a:lnTo>
                    <a:pt x="118" y="10"/>
                  </a:lnTo>
                  <a:lnTo>
                    <a:pt x="130" y="18"/>
                  </a:lnTo>
                  <a:lnTo>
                    <a:pt x="138" y="26"/>
                  </a:lnTo>
                  <a:lnTo>
                    <a:pt x="146" y="34"/>
                  </a:lnTo>
                  <a:lnTo>
                    <a:pt x="150" y="42"/>
                  </a:lnTo>
                  <a:lnTo>
                    <a:pt x="152" y="52"/>
                  </a:lnTo>
                  <a:lnTo>
                    <a:pt x="150" y="60"/>
                  </a:lnTo>
                  <a:lnTo>
                    <a:pt x="146" y="66"/>
                  </a:lnTo>
                  <a:lnTo>
                    <a:pt x="138" y="74"/>
                  </a:lnTo>
                  <a:lnTo>
                    <a:pt x="130" y="80"/>
                  </a:lnTo>
                  <a:lnTo>
                    <a:pt x="118" y="84"/>
                  </a:lnTo>
                  <a:lnTo>
                    <a:pt x="104" y="88"/>
                  </a:lnTo>
                  <a:lnTo>
                    <a:pt x="90" y="90"/>
                  </a:lnTo>
                  <a:lnTo>
                    <a:pt x="76" y="92"/>
                  </a:lnTo>
                  <a:lnTo>
                    <a:pt x="60" y="90"/>
                  </a:lnTo>
                  <a:lnTo>
                    <a:pt x="46" y="88"/>
                  </a:lnTo>
                  <a:lnTo>
                    <a:pt x="32" y="84"/>
                  </a:lnTo>
                  <a:lnTo>
                    <a:pt x="22" y="80"/>
                  </a:lnTo>
                  <a:lnTo>
                    <a:pt x="12" y="74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26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6" y="4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78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Freeform 160"/>
            <p:cNvSpPr>
              <a:spLocks/>
            </p:cNvSpPr>
            <p:nvPr/>
          </p:nvSpPr>
          <p:spPr bwMode="auto">
            <a:xfrm>
              <a:off x="3132" y="2365"/>
              <a:ext cx="134" cy="82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0" y="2"/>
                </a:cxn>
                <a:cxn ang="0">
                  <a:pos x="94" y="4"/>
                </a:cxn>
                <a:cxn ang="0">
                  <a:pos x="104" y="10"/>
                </a:cxn>
                <a:cxn ang="0">
                  <a:pos x="114" y="16"/>
                </a:cxn>
                <a:cxn ang="0">
                  <a:pos x="124" y="22"/>
                </a:cxn>
                <a:cxn ang="0">
                  <a:pos x="130" y="30"/>
                </a:cxn>
                <a:cxn ang="0">
                  <a:pos x="134" y="38"/>
                </a:cxn>
                <a:cxn ang="0">
                  <a:pos x="134" y="46"/>
                </a:cxn>
                <a:cxn ang="0">
                  <a:pos x="134" y="54"/>
                </a:cxn>
                <a:cxn ang="0">
                  <a:pos x="130" y="60"/>
                </a:cxn>
                <a:cxn ang="0">
                  <a:pos x="124" y="66"/>
                </a:cxn>
                <a:cxn ang="0">
                  <a:pos x="114" y="70"/>
                </a:cxn>
                <a:cxn ang="0">
                  <a:pos x="104" y="76"/>
                </a:cxn>
                <a:cxn ang="0">
                  <a:pos x="94" y="78"/>
                </a:cxn>
                <a:cxn ang="0">
                  <a:pos x="80" y="80"/>
                </a:cxn>
                <a:cxn ang="0">
                  <a:pos x="68" y="82"/>
                </a:cxn>
                <a:cxn ang="0">
                  <a:pos x="54" y="80"/>
                </a:cxn>
                <a:cxn ang="0">
                  <a:pos x="42" y="78"/>
                </a:cxn>
                <a:cxn ang="0">
                  <a:pos x="30" y="76"/>
                </a:cxn>
                <a:cxn ang="0">
                  <a:pos x="20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4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20" y="16"/>
                </a:cxn>
                <a:cxn ang="0">
                  <a:pos x="30" y="10"/>
                </a:cxn>
                <a:cxn ang="0">
                  <a:pos x="42" y="4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34" h="82">
                  <a:moveTo>
                    <a:pt x="68" y="0"/>
                  </a:moveTo>
                  <a:lnTo>
                    <a:pt x="80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34" y="38"/>
                  </a:lnTo>
                  <a:lnTo>
                    <a:pt x="134" y="46"/>
                  </a:lnTo>
                  <a:lnTo>
                    <a:pt x="134" y="54"/>
                  </a:lnTo>
                  <a:lnTo>
                    <a:pt x="130" y="60"/>
                  </a:lnTo>
                  <a:lnTo>
                    <a:pt x="124" y="66"/>
                  </a:lnTo>
                  <a:lnTo>
                    <a:pt x="114" y="70"/>
                  </a:lnTo>
                  <a:lnTo>
                    <a:pt x="104" y="76"/>
                  </a:lnTo>
                  <a:lnTo>
                    <a:pt x="94" y="78"/>
                  </a:lnTo>
                  <a:lnTo>
                    <a:pt x="80" y="80"/>
                  </a:lnTo>
                  <a:lnTo>
                    <a:pt x="68" y="82"/>
                  </a:lnTo>
                  <a:lnTo>
                    <a:pt x="54" y="80"/>
                  </a:lnTo>
                  <a:lnTo>
                    <a:pt x="42" y="78"/>
                  </a:lnTo>
                  <a:lnTo>
                    <a:pt x="30" y="76"/>
                  </a:lnTo>
                  <a:lnTo>
                    <a:pt x="20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0" y="16"/>
                  </a:lnTo>
                  <a:lnTo>
                    <a:pt x="30" y="10"/>
                  </a:lnTo>
                  <a:lnTo>
                    <a:pt x="42" y="4"/>
                  </a:lnTo>
                  <a:lnTo>
                    <a:pt x="54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997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161"/>
            <p:cNvSpPr>
              <a:spLocks/>
            </p:cNvSpPr>
            <p:nvPr/>
          </p:nvSpPr>
          <p:spPr bwMode="auto">
            <a:xfrm>
              <a:off x="3142" y="2365"/>
              <a:ext cx="116" cy="7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0" y="2"/>
                </a:cxn>
                <a:cxn ang="0">
                  <a:pos x="80" y="4"/>
                </a:cxn>
                <a:cxn ang="0">
                  <a:pos x="90" y="8"/>
                </a:cxn>
                <a:cxn ang="0">
                  <a:pos x="98" y="14"/>
                </a:cxn>
                <a:cxn ang="0">
                  <a:pos x="106" y="20"/>
                </a:cxn>
                <a:cxn ang="0">
                  <a:pos x="112" y="28"/>
                </a:cxn>
                <a:cxn ang="0">
                  <a:pos x="114" y="34"/>
                </a:cxn>
                <a:cxn ang="0">
                  <a:pos x="116" y="40"/>
                </a:cxn>
                <a:cxn ang="0">
                  <a:pos x="114" y="46"/>
                </a:cxn>
                <a:cxn ang="0">
                  <a:pos x="112" y="52"/>
                </a:cxn>
                <a:cxn ang="0">
                  <a:pos x="106" y="58"/>
                </a:cxn>
                <a:cxn ang="0">
                  <a:pos x="98" y="62"/>
                </a:cxn>
                <a:cxn ang="0">
                  <a:pos x="90" y="66"/>
                </a:cxn>
                <a:cxn ang="0">
                  <a:pos x="80" y="68"/>
                </a:cxn>
                <a:cxn ang="0">
                  <a:pos x="70" y="70"/>
                </a:cxn>
                <a:cxn ang="0">
                  <a:pos x="58" y="72"/>
                </a:cxn>
                <a:cxn ang="0">
                  <a:pos x="46" y="70"/>
                </a:cxn>
                <a:cxn ang="0">
                  <a:pos x="34" y="68"/>
                </a:cxn>
                <a:cxn ang="0">
                  <a:pos x="24" y="66"/>
                </a:cxn>
                <a:cxn ang="0">
                  <a:pos x="16" y="62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16" y="14"/>
                </a:cxn>
                <a:cxn ang="0">
                  <a:pos x="24" y="8"/>
                </a:cxn>
                <a:cxn ang="0">
                  <a:pos x="34" y="4"/>
                </a:cxn>
                <a:cxn ang="0">
                  <a:pos x="46" y="2"/>
                </a:cxn>
                <a:cxn ang="0">
                  <a:pos x="58" y="0"/>
                </a:cxn>
              </a:cxnLst>
              <a:rect l="0" t="0" r="r" b="b"/>
              <a:pathLst>
                <a:path w="116" h="72">
                  <a:moveTo>
                    <a:pt x="58" y="0"/>
                  </a:moveTo>
                  <a:lnTo>
                    <a:pt x="70" y="2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6" y="20"/>
                  </a:lnTo>
                  <a:lnTo>
                    <a:pt x="112" y="28"/>
                  </a:lnTo>
                  <a:lnTo>
                    <a:pt x="114" y="34"/>
                  </a:lnTo>
                  <a:lnTo>
                    <a:pt x="116" y="40"/>
                  </a:lnTo>
                  <a:lnTo>
                    <a:pt x="114" y="46"/>
                  </a:lnTo>
                  <a:lnTo>
                    <a:pt x="112" y="52"/>
                  </a:lnTo>
                  <a:lnTo>
                    <a:pt x="106" y="58"/>
                  </a:lnTo>
                  <a:lnTo>
                    <a:pt x="98" y="62"/>
                  </a:lnTo>
                  <a:lnTo>
                    <a:pt x="90" y="66"/>
                  </a:lnTo>
                  <a:lnTo>
                    <a:pt x="80" y="68"/>
                  </a:lnTo>
                  <a:lnTo>
                    <a:pt x="70" y="70"/>
                  </a:lnTo>
                  <a:lnTo>
                    <a:pt x="58" y="72"/>
                  </a:lnTo>
                  <a:lnTo>
                    <a:pt x="46" y="70"/>
                  </a:lnTo>
                  <a:lnTo>
                    <a:pt x="34" y="68"/>
                  </a:lnTo>
                  <a:lnTo>
                    <a:pt x="24" y="66"/>
                  </a:lnTo>
                  <a:lnTo>
                    <a:pt x="16" y="62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6" y="14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AA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Freeform 162"/>
            <p:cNvSpPr>
              <a:spLocks/>
            </p:cNvSpPr>
            <p:nvPr/>
          </p:nvSpPr>
          <p:spPr bwMode="auto">
            <a:xfrm>
              <a:off x="3150" y="2367"/>
              <a:ext cx="100" cy="6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0" y="0"/>
                </a:cxn>
                <a:cxn ang="0">
                  <a:pos x="68" y="2"/>
                </a:cxn>
                <a:cxn ang="0">
                  <a:pos x="78" y="6"/>
                </a:cxn>
                <a:cxn ang="0">
                  <a:pos x="84" y="12"/>
                </a:cxn>
                <a:cxn ang="0">
                  <a:pos x="90" y="16"/>
                </a:cxn>
                <a:cxn ang="0">
                  <a:pos x="96" y="22"/>
                </a:cxn>
                <a:cxn ang="0">
                  <a:pos x="98" y="28"/>
                </a:cxn>
                <a:cxn ang="0">
                  <a:pos x="100" y="34"/>
                </a:cxn>
                <a:cxn ang="0">
                  <a:pos x="98" y="38"/>
                </a:cxn>
                <a:cxn ang="0">
                  <a:pos x="96" y="44"/>
                </a:cxn>
                <a:cxn ang="0">
                  <a:pos x="90" y="48"/>
                </a:cxn>
                <a:cxn ang="0">
                  <a:pos x="84" y="52"/>
                </a:cxn>
                <a:cxn ang="0">
                  <a:pos x="68" y="58"/>
                </a:cxn>
                <a:cxn ang="0">
                  <a:pos x="50" y="60"/>
                </a:cxn>
                <a:cxn ang="0">
                  <a:pos x="30" y="58"/>
                </a:cxn>
                <a:cxn ang="0">
                  <a:pos x="14" y="52"/>
                </a:cxn>
                <a:cxn ang="0">
                  <a:pos x="8" y="48"/>
                </a:cxn>
                <a:cxn ang="0">
                  <a:pos x="4" y="44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2" y="28"/>
                </a:cxn>
                <a:cxn ang="0">
                  <a:pos x="4" y="22"/>
                </a:cxn>
                <a:cxn ang="0">
                  <a:pos x="8" y="16"/>
                </a:cxn>
                <a:cxn ang="0">
                  <a:pos x="14" y="12"/>
                </a:cxn>
                <a:cxn ang="0">
                  <a:pos x="22" y="6"/>
                </a:cxn>
                <a:cxn ang="0">
                  <a:pos x="30" y="2"/>
                </a:cxn>
                <a:cxn ang="0">
                  <a:pos x="40" y="0"/>
                </a:cxn>
                <a:cxn ang="0">
                  <a:pos x="50" y="0"/>
                </a:cxn>
              </a:cxnLst>
              <a:rect l="0" t="0" r="r" b="b"/>
              <a:pathLst>
                <a:path w="100" h="60">
                  <a:moveTo>
                    <a:pt x="50" y="0"/>
                  </a:moveTo>
                  <a:lnTo>
                    <a:pt x="60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6"/>
                  </a:lnTo>
                  <a:lnTo>
                    <a:pt x="96" y="22"/>
                  </a:lnTo>
                  <a:lnTo>
                    <a:pt x="98" y="28"/>
                  </a:lnTo>
                  <a:lnTo>
                    <a:pt x="100" y="34"/>
                  </a:lnTo>
                  <a:lnTo>
                    <a:pt x="98" y="38"/>
                  </a:lnTo>
                  <a:lnTo>
                    <a:pt x="96" y="44"/>
                  </a:lnTo>
                  <a:lnTo>
                    <a:pt x="90" y="48"/>
                  </a:lnTo>
                  <a:lnTo>
                    <a:pt x="84" y="52"/>
                  </a:lnTo>
                  <a:lnTo>
                    <a:pt x="68" y="58"/>
                  </a:lnTo>
                  <a:lnTo>
                    <a:pt x="50" y="60"/>
                  </a:lnTo>
                  <a:lnTo>
                    <a:pt x="30" y="58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B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Freeform 163"/>
            <p:cNvSpPr>
              <a:spLocks/>
            </p:cNvSpPr>
            <p:nvPr/>
          </p:nvSpPr>
          <p:spPr bwMode="auto">
            <a:xfrm>
              <a:off x="3160" y="2367"/>
              <a:ext cx="80" cy="5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0"/>
                </a:cxn>
                <a:cxn ang="0">
                  <a:pos x="56" y="2"/>
                </a:cxn>
                <a:cxn ang="0">
                  <a:pos x="68" y="10"/>
                </a:cxn>
                <a:cxn ang="0">
                  <a:pos x="78" y="18"/>
                </a:cxn>
                <a:cxn ang="0">
                  <a:pos x="80" y="24"/>
                </a:cxn>
                <a:cxn ang="0">
                  <a:pos x="80" y="28"/>
                </a:cxn>
                <a:cxn ang="0">
                  <a:pos x="80" y="32"/>
                </a:cxn>
                <a:cxn ang="0">
                  <a:pos x="78" y="36"/>
                </a:cxn>
                <a:cxn ang="0">
                  <a:pos x="68" y="44"/>
                </a:cxn>
                <a:cxn ang="0">
                  <a:pos x="56" y="48"/>
                </a:cxn>
                <a:cxn ang="0">
                  <a:pos x="40" y="50"/>
                </a:cxn>
                <a:cxn ang="0">
                  <a:pos x="24" y="48"/>
                </a:cxn>
                <a:cxn ang="0">
                  <a:pos x="10" y="44"/>
                </a:cxn>
                <a:cxn ang="0">
                  <a:pos x="2" y="36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10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0" y="0"/>
                </a:cxn>
              </a:cxnLst>
              <a:rect l="0" t="0" r="r" b="b"/>
              <a:pathLst>
                <a:path w="80" h="50">
                  <a:moveTo>
                    <a:pt x="40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68" y="10"/>
                  </a:lnTo>
                  <a:lnTo>
                    <a:pt x="78" y="18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80" y="32"/>
                  </a:lnTo>
                  <a:lnTo>
                    <a:pt x="78" y="36"/>
                  </a:lnTo>
                  <a:lnTo>
                    <a:pt x="68" y="44"/>
                  </a:lnTo>
                  <a:lnTo>
                    <a:pt x="56" y="48"/>
                  </a:lnTo>
                  <a:lnTo>
                    <a:pt x="40" y="50"/>
                  </a:lnTo>
                  <a:lnTo>
                    <a:pt x="24" y="48"/>
                  </a:lnTo>
                  <a:lnTo>
                    <a:pt x="10" y="44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10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D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Freeform 164"/>
            <p:cNvSpPr>
              <a:spLocks/>
            </p:cNvSpPr>
            <p:nvPr/>
          </p:nvSpPr>
          <p:spPr bwMode="auto">
            <a:xfrm>
              <a:off x="3168" y="2369"/>
              <a:ext cx="64" cy="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4" y="2"/>
                </a:cxn>
                <a:cxn ang="0">
                  <a:pos x="54" y="6"/>
                </a:cxn>
                <a:cxn ang="0">
                  <a:pos x="60" y="14"/>
                </a:cxn>
                <a:cxn ang="0">
                  <a:pos x="64" y="20"/>
                </a:cxn>
                <a:cxn ang="0">
                  <a:pos x="62" y="24"/>
                </a:cxn>
                <a:cxn ang="0">
                  <a:pos x="60" y="28"/>
                </a:cxn>
                <a:cxn ang="0">
                  <a:pos x="54" y="32"/>
                </a:cxn>
                <a:cxn ang="0">
                  <a:pos x="44" y="36"/>
                </a:cxn>
                <a:cxn ang="0">
                  <a:pos x="32" y="38"/>
                </a:cxn>
                <a:cxn ang="0">
                  <a:pos x="20" y="36"/>
                </a:cxn>
                <a:cxn ang="0">
                  <a:pos x="10" y="32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2" y="0"/>
                </a:cxn>
              </a:cxnLst>
              <a:rect l="0" t="0" r="r" b="b"/>
              <a:pathLst>
                <a:path w="64" h="38">
                  <a:moveTo>
                    <a:pt x="32" y="0"/>
                  </a:moveTo>
                  <a:lnTo>
                    <a:pt x="44" y="2"/>
                  </a:lnTo>
                  <a:lnTo>
                    <a:pt x="54" y="6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2" y="24"/>
                  </a:lnTo>
                  <a:lnTo>
                    <a:pt x="60" y="28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2" y="38"/>
                  </a:lnTo>
                  <a:lnTo>
                    <a:pt x="20" y="36"/>
                  </a:lnTo>
                  <a:lnTo>
                    <a:pt x="10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EEA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Freeform 165"/>
            <p:cNvSpPr>
              <a:spLocks/>
            </p:cNvSpPr>
            <p:nvPr/>
          </p:nvSpPr>
          <p:spPr bwMode="auto">
            <a:xfrm>
              <a:off x="3176" y="2369"/>
              <a:ext cx="46" cy="2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32" y="26"/>
                </a:cxn>
                <a:cxn ang="0">
                  <a:pos x="40" y="24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4" y="10"/>
                </a:cxn>
                <a:cxn ang="0">
                  <a:pos x="40" y="6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8" y="24"/>
                </a:cxn>
                <a:cxn ang="0">
                  <a:pos x="14" y="26"/>
                </a:cxn>
                <a:cxn ang="0">
                  <a:pos x="24" y="28"/>
                </a:cxn>
              </a:cxnLst>
              <a:rect l="0" t="0" r="r" b="b"/>
              <a:pathLst>
                <a:path w="46" h="28">
                  <a:moveTo>
                    <a:pt x="24" y="28"/>
                  </a:moveTo>
                  <a:lnTo>
                    <a:pt x="32" y="26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4" y="10"/>
                  </a:lnTo>
                  <a:lnTo>
                    <a:pt x="40" y="6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4" y="26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Freeform 166"/>
            <p:cNvSpPr>
              <a:spLocks/>
            </p:cNvSpPr>
            <p:nvPr/>
          </p:nvSpPr>
          <p:spPr bwMode="auto">
            <a:xfrm>
              <a:off x="2926" y="2305"/>
              <a:ext cx="206" cy="108"/>
            </a:xfrm>
            <a:custGeom>
              <a:avLst/>
              <a:gdLst/>
              <a:ahLst/>
              <a:cxnLst>
                <a:cxn ang="0">
                  <a:pos x="102" y="108"/>
                </a:cxn>
                <a:cxn ang="0">
                  <a:pos x="124" y="106"/>
                </a:cxn>
                <a:cxn ang="0">
                  <a:pos x="142" y="104"/>
                </a:cxn>
                <a:cxn ang="0">
                  <a:pos x="160" y="98"/>
                </a:cxn>
                <a:cxn ang="0">
                  <a:pos x="176" y="92"/>
                </a:cxn>
                <a:cxn ang="0">
                  <a:pos x="188" y="84"/>
                </a:cxn>
                <a:cxn ang="0">
                  <a:pos x="198" y="74"/>
                </a:cxn>
                <a:cxn ang="0">
                  <a:pos x="204" y="64"/>
                </a:cxn>
                <a:cxn ang="0">
                  <a:pos x="206" y="54"/>
                </a:cxn>
                <a:cxn ang="0">
                  <a:pos x="204" y="42"/>
                </a:cxn>
                <a:cxn ang="0">
                  <a:pos x="198" y="32"/>
                </a:cxn>
                <a:cxn ang="0">
                  <a:pos x="188" y="24"/>
                </a:cxn>
                <a:cxn ang="0">
                  <a:pos x="176" y="16"/>
                </a:cxn>
                <a:cxn ang="0">
                  <a:pos x="160" y="10"/>
                </a:cxn>
                <a:cxn ang="0">
                  <a:pos x="142" y="4"/>
                </a:cxn>
                <a:cxn ang="0">
                  <a:pos x="124" y="2"/>
                </a:cxn>
                <a:cxn ang="0">
                  <a:pos x="102" y="0"/>
                </a:cxn>
                <a:cxn ang="0">
                  <a:pos x="82" y="2"/>
                </a:cxn>
                <a:cxn ang="0">
                  <a:pos x="62" y="4"/>
                </a:cxn>
                <a:cxn ang="0">
                  <a:pos x="46" y="10"/>
                </a:cxn>
                <a:cxn ang="0">
                  <a:pos x="30" y="16"/>
                </a:cxn>
                <a:cxn ang="0">
                  <a:pos x="18" y="24"/>
                </a:cxn>
                <a:cxn ang="0">
                  <a:pos x="8" y="32"/>
                </a:cxn>
                <a:cxn ang="0">
                  <a:pos x="2" y="42"/>
                </a:cxn>
                <a:cxn ang="0">
                  <a:pos x="0" y="54"/>
                </a:cxn>
                <a:cxn ang="0">
                  <a:pos x="2" y="64"/>
                </a:cxn>
                <a:cxn ang="0">
                  <a:pos x="8" y="74"/>
                </a:cxn>
                <a:cxn ang="0">
                  <a:pos x="18" y="84"/>
                </a:cxn>
                <a:cxn ang="0">
                  <a:pos x="30" y="92"/>
                </a:cxn>
                <a:cxn ang="0">
                  <a:pos x="46" y="98"/>
                </a:cxn>
                <a:cxn ang="0">
                  <a:pos x="62" y="104"/>
                </a:cxn>
                <a:cxn ang="0">
                  <a:pos x="82" y="106"/>
                </a:cxn>
                <a:cxn ang="0">
                  <a:pos x="102" y="108"/>
                </a:cxn>
              </a:cxnLst>
              <a:rect l="0" t="0" r="r" b="b"/>
              <a:pathLst>
                <a:path w="206" h="108">
                  <a:moveTo>
                    <a:pt x="102" y="108"/>
                  </a:moveTo>
                  <a:lnTo>
                    <a:pt x="124" y="106"/>
                  </a:lnTo>
                  <a:lnTo>
                    <a:pt x="142" y="104"/>
                  </a:lnTo>
                  <a:lnTo>
                    <a:pt x="160" y="98"/>
                  </a:lnTo>
                  <a:lnTo>
                    <a:pt x="176" y="92"/>
                  </a:lnTo>
                  <a:lnTo>
                    <a:pt x="188" y="84"/>
                  </a:lnTo>
                  <a:lnTo>
                    <a:pt x="198" y="74"/>
                  </a:lnTo>
                  <a:lnTo>
                    <a:pt x="204" y="64"/>
                  </a:lnTo>
                  <a:lnTo>
                    <a:pt x="206" y="54"/>
                  </a:lnTo>
                  <a:lnTo>
                    <a:pt x="204" y="42"/>
                  </a:lnTo>
                  <a:lnTo>
                    <a:pt x="198" y="32"/>
                  </a:lnTo>
                  <a:lnTo>
                    <a:pt x="188" y="24"/>
                  </a:lnTo>
                  <a:lnTo>
                    <a:pt x="176" y="16"/>
                  </a:lnTo>
                  <a:lnTo>
                    <a:pt x="160" y="10"/>
                  </a:lnTo>
                  <a:lnTo>
                    <a:pt x="142" y="4"/>
                  </a:lnTo>
                  <a:lnTo>
                    <a:pt x="124" y="2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4"/>
                  </a:lnTo>
                  <a:lnTo>
                    <a:pt x="46" y="10"/>
                  </a:lnTo>
                  <a:lnTo>
                    <a:pt x="30" y="16"/>
                  </a:lnTo>
                  <a:lnTo>
                    <a:pt x="18" y="24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8" y="74"/>
                  </a:lnTo>
                  <a:lnTo>
                    <a:pt x="18" y="84"/>
                  </a:lnTo>
                  <a:lnTo>
                    <a:pt x="30" y="92"/>
                  </a:lnTo>
                  <a:lnTo>
                    <a:pt x="46" y="98"/>
                  </a:lnTo>
                  <a:lnTo>
                    <a:pt x="62" y="104"/>
                  </a:lnTo>
                  <a:lnTo>
                    <a:pt x="82" y="106"/>
                  </a:lnTo>
                  <a:lnTo>
                    <a:pt x="102" y="108"/>
                  </a:lnTo>
                  <a:close/>
                </a:path>
              </a:pathLst>
            </a:custGeom>
            <a:solidFill>
              <a:srgbClr val="FBB4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167"/>
            <p:cNvSpPr>
              <a:spLocks/>
            </p:cNvSpPr>
            <p:nvPr/>
          </p:nvSpPr>
          <p:spPr bwMode="auto">
            <a:xfrm>
              <a:off x="2946" y="2295"/>
              <a:ext cx="166" cy="100"/>
            </a:xfrm>
            <a:custGeom>
              <a:avLst/>
              <a:gdLst/>
              <a:ahLst/>
              <a:cxnLst>
                <a:cxn ang="0">
                  <a:pos x="84" y="100"/>
                </a:cxn>
                <a:cxn ang="0">
                  <a:pos x="100" y="100"/>
                </a:cxn>
                <a:cxn ang="0">
                  <a:pos x="116" y="96"/>
                </a:cxn>
                <a:cxn ang="0">
                  <a:pos x="130" y="92"/>
                </a:cxn>
                <a:cxn ang="0">
                  <a:pos x="142" y="88"/>
                </a:cxn>
                <a:cxn ang="0">
                  <a:pos x="152" y="80"/>
                </a:cxn>
                <a:cxn ang="0">
                  <a:pos x="160" y="74"/>
                </a:cxn>
                <a:cxn ang="0">
                  <a:pos x="164" y="66"/>
                </a:cxn>
                <a:cxn ang="0">
                  <a:pos x="166" y="56"/>
                </a:cxn>
                <a:cxn ang="0">
                  <a:pos x="164" y="48"/>
                </a:cxn>
                <a:cxn ang="0">
                  <a:pos x="160" y="38"/>
                </a:cxn>
                <a:cxn ang="0">
                  <a:pos x="152" y="28"/>
                </a:cxn>
                <a:cxn ang="0">
                  <a:pos x="142" y="18"/>
                </a:cxn>
                <a:cxn ang="0">
                  <a:pos x="130" y="12"/>
                </a:cxn>
                <a:cxn ang="0">
                  <a:pos x="116" y="4"/>
                </a:cxn>
                <a:cxn ang="0">
                  <a:pos x="100" y="0"/>
                </a:cxn>
                <a:cxn ang="0">
                  <a:pos x="84" y="0"/>
                </a:cxn>
                <a:cxn ang="0">
                  <a:pos x="66" y="0"/>
                </a:cxn>
                <a:cxn ang="0">
                  <a:pos x="50" y="4"/>
                </a:cxn>
                <a:cxn ang="0">
                  <a:pos x="36" y="12"/>
                </a:cxn>
                <a:cxn ang="0">
                  <a:pos x="24" y="18"/>
                </a:cxn>
                <a:cxn ang="0">
                  <a:pos x="14" y="28"/>
                </a:cxn>
                <a:cxn ang="0">
                  <a:pos x="6" y="38"/>
                </a:cxn>
                <a:cxn ang="0">
                  <a:pos x="2" y="48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6" y="74"/>
                </a:cxn>
                <a:cxn ang="0">
                  <a:pos x="14" y="80"/>
                </a:cxn>
                <a:cxn ang="0">
                  <a:pos x="24" y="88"/>
                </a:cxn>
                <a:cxn ang="0">
                  <a:pos x="36" y="92"/>
                </a:cxn>
                <a:cxn ang="0">
                  <a:pos x="50" y="96"/>
                </a:cxn>
                <a:cxn ang="0">
                  <a:pos x="66" y="100"/>
                </a:cxn>
                <a:cxn ang="0">
                  <a:pos x="84" y="100"/>
                </a:cxn>
              </a:cxnLst>
              <a:rect l="0" t="0" r="r" b="b"/>
              <a:pathLst>
                <a:path w="166" h="100">
                  <a:moveTo>
                    <a:pt x="84" y="100"/>
                  </a:moveTo>
                  <a:lnTo>
                    <a:pt x="100" y="100"/>
                  </a:lnTo>
                  <a:lnTo>
                    <a:pt x="116" y="96"/>
                  </a:lnTo>
                  <a:lnTo>
                    <a:pt x="130" y="92"/>
                  </a:lnTo>
                  <a:lnTo>
                    <a:pt x="142" y="88"/>
                  </a:lnTo>
                  <a:lnTo>
                    <a:pt x="152" y="80"/>
                  </a:lnTo>
                  <a:lnTo>
                    <a:pt x="160" y="74"/>
                  </a:lnTo>
                  <a:lnTo>
                    <a:pt x="164" y="66"/>
                  </a:lnTo>
                  <a:lnTo>
                    <a:pt x="166" y="56"/>
                  </a:lnTo>
                  <a:lnTo>
                    <a:pt x="164" y="48"/>
                  </a:lnTo>
                  <a:lnTo>
                    <a:pt x="160" y="38"/>
                  </a:lnTo>
                  <a:lnTo>
                    <a:pt x="152" y="28"/>
                  </a:lnTo>
                  <a:lnTo>
                    <a:pt x="142" y="18"/>
                  </a:lnTo>
                  <a:lnTo>
                    <a:pt x="130" y="12"/>
                  </a:lnTo>
                  <a:lnTo>
                    <a:pt x="116" y="4"/>
                  </a:lnTo>
                  <a:lnTo>
                    <a:pt x="100" y="0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50" y="4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4" y="28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4"/>
                  </a:lnTo>
                  <a:lnTo>
                    <a:pt x="14" y="80"/>
                  </a:lnTo>
                  <a:lnTo>
                    <a:pt x="24" y="88"/>
                  </a:lnTo>
                  <a:lnTo>
                    <a:pt x="36" y="92"/>
                  </a:lnTo>
                  <a:lnTo>
                    <a:pt x="50" y="96"/>
                  </a:lnTo>
                  <a:lnTo>
                    <a:pt x="66" y="100"/>
                  </a:lnTo>
                  <a:lnTo>
                    <a:pt x="84" y="100"/>
                  </a:lnTo>
                  <a:close/>
                </a:path>
              </a:pathLst>
            </a:custGeom>
            <a:solidFill>
              <a:srgbClr val="F444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168"/>
            <p:cNvSpPr>
              <a:spLocks/>
            </p:cNvSpPr>
            <p:nvPr/>
          </p:nvSpPr>
          <p:spPr bwMode="auto">
            <a:xfrm>
              <a:off x="2954" y="2295"/>
              <a:ext cx="152" cy="9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0" y="2"/>
                </a:cxn>
                <a:cxn ang="0">
                  <a:pos x="104" y="4"/>
                </a:cxn>
                <a:cxn ang="0">
                  <a:pos x="118" y="10"/>
                </a:cxn>
                <a:cxn ang="0">
                  <a:pos x="130" y="18"/>
                </a:cxn>
                <a:cxn ang="0">
                  <a:pos x="138" y="26"/>
                </a:cxn>
                <a:cxn ang="0">
                  <a:pos x="146" y="34"/>
                </a:cxn>
                <a:cxn ang="0">
                  <a:pos x="150" y="44"/>
                </a:cxn>
                <a:cxn ang="0">
                  <a:pos x="152" y="52"/>
                </a:cxn>
                <a:cxn ang="0">
                  <a:pos x="150" y="60"/>
                </a:cxn>
                <a:cxn ang="0">
                  <a:pos x="146" y="68"/>
                </a:cxn>
                <a:cxn ang="0">
                  <a:pos x="138" y="74"/>
                </a:cxn>
                <a:cxn ang="0">
                  <a:pos x="130" y="80"/>
                </a:cxn>
                <a:cxn ang="0">
                  <a:pos x="118" y="86"/>
                </a:cxn>
                <a:cxn ang="0">
                  <a:pos x="104" y="88"/>
                </a:cxn>
                <a:cxn ang="0">
                  <a:pos x="90" y="92"/>
                </a:cxn>
                <a:cxn ang="0">
                  <a:pos x="76" y="92"/>
                </a:cxn>
                <a:cxn ang="0">
                  <a:pos x="60" y="92"/>
                </a:cxn>
                <a:cxn ang="0">
                  <a:pos x="46" y="88"/>
                </a:cxn>
                <a:cxn ang="0">
                  <a:pos x="32" y="86"/>
                </a:cxn>
                <a:cxn ang="0">
                  <a:pos x="22" y="80"/>
                </a:cxn>
                <a:cxn ang="0">
                  <a:pos x="12" y="74"/>
                </a:cxn>
                <a:cxn ang="0">
                  <a:pos x="6" y="68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6" y="34"/>
                </a:cxn>
                <a:cxn ang="0">
                  <a:pos x="12" y="26"/>
                </a:cxn>
                <a:cxn ang="0">
                  <a:pos x="22" y="18"/>
                </a:cxn>
                <a:cxn ang="0">
                  <a:pos x="32" y="10"/>
                </a:cxn>
                <a:cxn ang="0">
                  <a:pos x="46" y="4"/>
                </a:cxn>
                <a:cxn ang="0">
                  <a:pos x="60" y="2"/>
                </a:cxn>
                <a:cxn ang="0">
                  <a:pos x="76" y="0"/>
                </a:cxn>
              </a:cxnLst>
              <a:rect l="0" t="0" r="r" b="b"/>
              <a:pathLst>
                <a:path w="152" h="92">
                  <a:moveTo>
                    <a:pt x="76" y="0"/>
                  </a:moveTo>
                  <a:lnTo>
                    <a:pt x="90" y="2"/>
                  </a:lnTo>
                  <a:lnTo>
                    <a:pt x="104" y="4"/>
                  </a:lnTo>
                  <a:lnTo>
                    <a:pt x="118" y="10"/>
                  </a:lnTo>
                  <a:lnTo>
                    <a:pt x="130" y="18"/>
                  </a:lnTo>
                  <a:lnTo>
                    <a:pt x="138" y="26"/>
                  </a:lnTo>
                  <a:lnTo>
                    <a:pt x="146" y="34"/>
                  </a:lnTo>
                  <a:lnTo>
                    <a:pt x="150" y="44"/>
                  </a:lnTo>
                  <a:lnTo>
                    <a:pt x="152" y="52"/>
                  </a:lnTo>
                  <a:lnTo>
                    <a:pt x="150" y="60"/>
                  </a:lnTo>
                  <a:lnTo>
                    <a:pt x="146" y="68"/>
                  </a:lnTo>
                  <a:lnTo>
                    <a:pt x="138" y="74"/>
                  </a:lnTo>
                  <a:lnTo>
                    <a:pt x="130" y="80"/>
                  </a:lnTo>
                  <a:lnTo>
                    <a:pt x="118" y="86"/>
                  </a:lnTo>
                  <a:lnTo>
                    <a:pt x="104" y="88"/>
                  </a:lnTo>
                  <a:lnTo>
                    <a:pt x="90" y="92"/>
                  </a:lnTo>
                  <a:lnTo>
                    <a:pt x="76" y="92"/>
                  </a:lnTo>
                  <a:lnTo>
                    <a:pt x="60" y="92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22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4"/>
                  </a:lnTo>
                  <a:lnTo>
                    <a:pt x="12" y="26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6" y="4"/>
                  </a:lnTo>
                  <a:lnTo>
                    <a:pt x="60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5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Freeform 169"/>
            <p:cNvSpPr>
              <a:spLocks/>
            </p:cNvSpPr>
            <p:nvPr/>
          </p:nvSpPr>
          <p:spPr bwMode="auto">
            <a:xfrm>
              <a:off x="2960" y="2295"/>
              <a:ext cx="138" cy="84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2"/>
                </a:cxn>
                <a:cxn ang="0">
                  <a:pos x="96" y="6"/>
                </a:cxn>
                <a:cxn ang="0">
                  <a:pos x="108" y="10"/>
                </a:cxn>
                <a:cxn ang="0">
                  <a:pos x="118" y="16"/>
                </a:cxn>
                <a:cxn ang="0">
                  <a:pos x="126" y="24"/>
                </a:cxn>
                <a:cxn ang="0">
                  <a:pos x="132" y="32"/>
                </a:cxn>
                <a:cxn ang="0">
                  <a:pos x="136" y="40"/>
                </a:cxn>
                <a:cxn ang="0">
                  <a:pos x="138" y="48"/>
                </a:cxn>
                <a:cxn ang="0">
                  <a:pos x="136" y="56"/>
                </a:cxn>
                <a:cxn ang="0">
                  <a:pos x="132" y="62"/>
                </a:cxn>
                <a:cxn ang="0">
                  <a:pos x="126" y="68"/>
                </a:cxn>
                <a:cxn ang="0">
                  <a:pos x="118" y="74"/>
                </a:cxn>
                <a:cxn ang="0">
                  <a:pos x="108" y="78"/>
                </a:cxn>
                <a:cxn ang="0">
                  <a:pos x="96" y="82"/>
                </a:cxn>
                <a:cxn ang="0">
                  <a:pos x="84" y="84"/>
                </a:cxn>
                <a:cxn ang="0">
                  <a:pos x="70" y="84"/>
                </a:cxn>
                <a:cxn ang="0">
                  <a:pos x="56" y="84"/>
                </a:cxn>
                <a:cxn ang="0">
                  <a:pos x="42" y="82"/>
                </a:cxn>
                <a:cxn ang="0">
                  <a:pos x="30" y="78"/>
                </a:cxn>
                <a:cxn ang="0">
                  <a:pos x="20" y="74"/>
                </a:cxn>
                <a:cxn ang="0">
                  <a:pos x="12" y="68"/>
                </a:cxn>
                <a:cxn ang="0">
                  <a:pos x="6" y="62"/>
                </a:cxn>
                <a:cxn ang="0">
                  <a:pos x="2" y="56"/>
                </a:cxn>
                <a:cxn ang="0">
                  <a:pos x="0" y="48"/>
                </a:cxn>
                <a:cxn ang="0">
                  <a:pos x="2" y="40"/>
                </a:cxn>
                <a:cxn ang="0">
                  <a:pos x="6" y="32"/>
                </a:cxn>
                <a:cxn ang="0">
                  <a:pos x="12" y="24"/>
                </a:cxn>
                <a:cxn ang="0">
                  <a:pos x="20" y="16"/>
                </a:cxn>
                <a:cxn ang="0">
                  <a:pos x="30" y="10"/>
                </a:cxn>
                <a:cxn ang="0">
                  <a:pos x="42" y="6"/>
                </a:cxn>
                <a:cxn ang="0">
                  <a:pos x="56" y="2"/>
                </a:cxn>
                <a:cxn ang="0">
                  <a:pos x="70" y="0"/>
                </a:cxn>
              </a:cxnLst>
              <a:rect l="0" t="0" r="r" b="b"/>
              <a:pathLst>
                <a:path w="138" h="84">
                  <a:moveTo>
                    <a:pt x="70" y="0"/>
                  </a:moveTo>
                  <a:lnTo>
                    <a:pt x="84" y="2"/>
                  </a:lnTo>
                  <a:lnTo>
                    <a:pt x="96" y="6"/>
                  </a:lnTo>
                  <a:lnTo>
                    <a:pt x="108" y="10"/>
                  </a:lnTo>
                  <a:lnTo>
                    <a:pt x="118" y="16"/>
                  </a:lnTo>
                  <a:lnTo>
                    <a:pt x="126" y="24"/>
                  </a:lnTo>
                  <a:lnTo>
                    <a:pt x="132" y="32"/>
                  </a:lnTo>
                  <a:lnTo>
                    <a:pt x="136" y="40"/>
                  </a:lnTo>
                  <a:lnTo>
                    <a:pt x="138" y="48"/>
                  </a:lnTo>
                  <a:lnTo>
                    <a:pt x="136" y="56"/>
                  </a:lnTo>
                  <a:lnTo>
                    <a:pt x="132" y="62"/>
                  </a:lnTo>
                  <a:lnTo>
                    <a:pt x="126" y="68"/>
                  </a:lnTo>
                  <a:lnTo>
                    <a:pt x="118" y="74"/>
                  </a:lnTo>
                  <a:lnTo>
                    <a:pt x="108" y="78"/>
                  </a:lnTo>
                  <a:lnTo>
                    <a:pt x="96" y="82"/>
                  </a:lnTo>
                  <a:lnTo>
                    <a:pt x="84" y="84"/>
                  </a:lnTo>
                  <a:lnTo>
                    <a:pt x="70" y="84"/>
                  </a:lnTo>
                  <a:lnTo>
                    <a:pt x="56" y="84"/>
                  </a:lnTo>
                  <a:lnTo>
                    <a:pt x="42" y="82"/>
                  </a:lnTo>
                  <a:lnTo>
                    <a:pt x="30" y="78"/>
                  </a:lnTo>
                  <a:lnTo>
                    <a:pt x="20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32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0" y="10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66C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Freeform 170"/>
            <p:cNvSpPr>
              <a:spLocks/>
            </p:cNvSpPr>
            <p:nvPr/>
          </p:nvSpPr>
          <p:spPr bwMode="auto">
            <a:xfrm>
              <a:off x="2968" y="2297"/>
              <a:ext cx="124" cy="74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4" y="0"/>
                </a:cxn>
                <a:cxn ang="0">
                  <a:pos x="86" y="4"/>
                </a:cxn>
                <a:cxn ang="0">
                  <a:pos x="96" y="8"/>
                </a:cxn>
                <a:cxn ang="0">
                  <a:pos x="106" y="14"/>
                </a:cxn>
                <a:cxn ang="0">
                  <a:pos x="112" y="20"/>
                </a:cxn>
                <a:cxn ang="0">
                  <a:pos x="118" y="28"/>
                </a:cxn>
                <a:cxn ang="0">
                  <a:pos x="122" y="34"/>
                </a:cxn>
                <a:cxn ang="0">
                  <a:pos x="124" y="42"/>
                </a:cxn>
                <a:cxn ang="0">
                  <a:pos x="122" y="48"/>
                </a:cxn>
                <a:cxn ang="0">
                  <a:pos x="118" y="54"/>
                </a:cxn>
                <a:cxn ang="0">
                  <a:pos x="112" y="60"/>
                </a:cxn>
                <a:cxn ang="0">
                  <a:pos x="106" y="64"/>
                </a:cxn>
                <a:cxn ang="0">
                  <a:pos x="96" y="68"/>
                </a:cxn>
                <a:cxn ang="0">
                  <a:pos x="86" y="72"/>
                </a:cxn>
                <a:cxn ang="0">
                  <a:pos x="74" y="74"/>
                </a:cxn>
                <a:cxn ang="0">
                  <a:pos x="62" y="74"/>
                </a:cxn>
                <a:cxn ang="0">
                  <a:pos x="50" y="74"/>
                </a:cxn>
                <a:cxn ang="0">
                  <a:pos x="38" y="72"/>
                </a:cxn>
                <a:cxn ang="0">
                  <a:pos x="26" y="68"/>
                </a:cxn>
                <a:cxn ang="0">
                  <a:pos x="18" y="64"/>
                </a:cxn>
                <a:cxn ang="0">
                  <a:pos x="10" y="60"/>
                </a:cxn>
                <a:cxn ang="0">
                  <a:pos x="4" y="54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34"/>
                </a:cxn>
                <a:cxn ang="0">
                  <a:pos x="4" y="28"/>
                </a:cxn>
                <a:cxn ang="0">
                  <a:pos x="10" y="20"/>
                </a:cxn>
                <a:cxn ang="0">
                  <a:pos x="18" y="14"/>
                </a:cxn>
                <a:cxn ang="0">
                  <a:pos x="26" y="8"/>
                </a:cxn>
                <a:cxn ang="0">
                  <a:pos x="38" y="4"/>
                </a:cxn>
                <a:cxn ang="0">
                  <a:pos x="50" y="0"/>
                </a:cxn>
                <a:cxn ang="0">
                  <a:pos x="62" y="0"/>
                </a:cxn>
              </a:cxnLst>
              <a:rect l="0" t="0" r="r" b="b"/>
              <a:pathLst>
                <a:path w="124" h="74">
                  <a:moveTo>
                    <a:pt x="62" y="0"/>
                  </a:moveTo>
                  <a:lnTo>
                    <a:pt x="74" y="0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6" y="14"/>
                  </a:lnTo>
                  <a:lnTo>
                    <a:pt x="112" y="20"/>
                  </a:lnTo>
                  <a:lnTo>
                    <a:pt x="118" y="28"/>
                  </a:lnTo>
                  <a:lnTo>
                    <a:pt x="122" y="34"/>
                  </a:lnTo>
                  <a:lnTo>
                    <a:pt x="124" y="42"/>
                  </a:lnTo>
                  <a:lnTo>
                    <a:pt x="122" y="48"/>
                  </a:lnTo>
                  <a:lnTo>
                    <a:pt x="118" y="54"/>
                  </a:lnTo>
                  <a:lnTo>
                    <a:pt x="112" y="60"/>
                  </a:lnTo>
                  <a:lnTo>
                    <a:pt x="106" y="64"/>
                  </a:lnTo>
                  <a:lnTo>
                    <a:pt x="96" y="68"/>
                  </a:lnTo>
                  <a:lnTo>
                    <a:pt x="86" y="72"/>
                  </a:lnTo>
                  <a:lnTo>
                    <a:pt x="74" y="74"/>
                  </a:lnTo>
                  <a:lnTo>
                    <a:pt x="62" y="74"/>
                  </a:lnTo>
                  <a:lnTo>
                    <a:pt x="50" y="74"/>
                  </a:lnTo>
                  <a:lnTo>
                    <a:pt x="38" y="72"/>
                  </a:lnTo>
                  <a:lnTo>
                    <a:pt x="26" y="68"/>
                  </a:lnTo>
                  <a:lnTo>
                    <a:pt x="18" y="64"/>
                  </a:lnTo>
                  <a:lnTo>
                    <a:pt x="10" y="60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0" y="20"/>
                  </a:lnTo>
                  <a:lnTo>
                    <a:pt x="18" y="14"/>
                  </a:lnTo>
                  <a:lnTo>
                    <a:pt x="26" y="8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78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Freeform 171"/>
            <p:cNvSpPr>
              <a:spLocks/>
            </p:cNvSpPr>
            <p:nvPr/>
          </p:nvSpPr>
          <p:spPr bwMode="auto">
            <a:xfrm>
              <a:off x="2976" y="2297"/>
              <a:ext cx="108" cy="6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0"/>
                </a:cxn>
                <a:cxn ang="0">
                  <a:pos x="74" y="4"/>
                </a:cxn>
                <a:cxn ang="0">
                  <a:pos x="84" y="8"/>
                </a:cxn>
                <a:cxn ang="0">
                  <a:pos x="92" y="12"/>
                </a:cxn>
                <a:cxn ang="0">
                  <a:pos x="98" y="18"/>
                </a:cxn>
                <a:cxn ang="0">
                  <a:pos x="104" y="24"/>
                </a:cxn>
                <a:cxn ang="0">
                  <a:pos x="106" y="32"/>
                </a:cxn>
                <a:cxn ang="0">
                  <a:pos x="108" y="38"/>
                </a:cxn>
                <a:cxn ang="0">
                  <a:pos x="106" y="42"/>
                </a:cxn>
                <a:cxn ang="0">
                  <a:pos x="104" y="48"/>
                </a:cxn>
                <a:cxn ang="0">
                  <a:pos x="98" y="54"/>
                </a:cxn>
                <a:cxn ang="0">
                  <a:pos x="92" y="58"/>
                </a:cxn>
                <a:cxn ang="0">
                  <a:pos x="84" y="60"/>
                </a:cxn>
                <a:cxn ang="0">
                  <a:pos x="74" y="64"/>
                </a:cxn>
                <a:cxn ang="0">
                  <a:pos x="54" y="66"/>
                </a:cxn>
                <a:cxn ang="0">
                  <a:pos x="32" y="64"/>
                </a:cxn>
                <a:cxn ang="0">
                  <a:pos x="24" y="60"/>
                </a:cxn>
                <a:cxn ang="0">
                  <a:pos x="14" y="58"/>
                </a:cxn>
                <a:cxn ang="0">
                  <a:pos x="8" y="54"/>
                </a:cxn>
                <a:cxn ang="0">
                  <a:pos x="4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8" y="18"/>
                </a:cxn>
                <a:cxn ang="0">
                  <a:pos x="14" y="12"/>
                </a:cxn>
                <a:cxn ang="0">
                  <a:pos x="24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4" y="0"/>
                </a:cxn>
              </a:cxnLst>
              <a:rect l="0" t="0" r="r" b="b"/>
              <a:pathLst>
                <a:path w="108" h="66">
                  <a:moveTo>
                    <a:pt x="54" y="0"/>
                  </a:moveTo>
                  <a:lnTo>
                    <a:pt x="64" y="0"/>
                  </a:lnTo>
                  <a:lnTo>
                    <a:pt x="74" y="4"/>
                  </a:lnTo>
                  <a:lnTo>
                    <a:pt x="84" y="8"/>
                  </a:lnTo>
                  <a:lnTo>
                    <a:pt x="92" y="12"/>
                  </a:lnTo>
                  <a:lnTo>
                    <a:pt x="98" y="18"/>
                  </a:lnTo>
                  <a:lnTo>
                    <a:pt x="104" y="24"/>
                  </a:lnTo>
                  <a:lnTo>
                    <a:pt x="106" y="32"/>
                  </a:lnTo>
                  <a:lnTo>
                    <a:pt x="108" y="38"/>
                  </a:lnTo>
                  <a:lnTo>
                    <a:pt x="106" y="42"/>
                  </a:lnTo>
                  <a:lnTo>
                    <a:pt x="104" y="48"/>
                  </a:lnTo>
                  <a:lnTo>
                    <a:pt x="98" y="54"/>
                  </a:lnTo>
                  <a:lnTo>
                    <a:pt x="92" y="58"/>
                  </a:lnTo>
                  <a:lnTo>
                    <a:pt x="84" y="60"/>
                  </a:lnTo>
                  <a:lnTo>
                    <a:pt x="74" y="64"/>
                  </a:lnTo>
                  <a:lnTo>
                    <a:pt x="54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4" y="58"/>
                  </a:lnTo>
                  <a:lnTo>
                    <a:pt x="8" y="54"/>
                  </a:lnTo>
                  <a:lnTo>
                    <a:pt x="4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997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Freeform 172"/>
            <p:cNvSpPr>
              <a:spLocks/>
            </p:cNvSpPr>
            <p:nvPr/>
          </p:nvSpPr>
          <p:spPr bwMode="auto">
            <a:xfrm>
              <a:off x="2982" y="2297"/>
              <a:ext cx="94" cy="5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8" y="2"/>
                </a:cxn>
                <a:cxn ang="0">
                  <a:pos x="66" y="4"/>
                </a:cxn>
                <a:cxn ang="0">
                  <a:pos x="74" y="8"/>
                </a:cxn>
                <a:cxn ang="0">
                  <a:pos x="82" y="12"/>
                </a:cxn>
                <a:cxn ang="0">
                  <a:pos x="86" y="16"/>
                </a:cxn>
                <a:cxn ang="0">
                  <a:pos x="92" y="22"/>
                </a:cxn>
                <a:cxn ang="0">
                  <a:pos x="94" y="28"/>
                </a:cxn>
                <a:cxn ang="0">
                  <a:pos x="94" y="32"/>
                </a:cxn>
                <a:cxn ang="0">
                  <a:pos x="94" y="38"/>
                </a:cxn>
                <a:cxn ang="0">
                  <a:pos x="92" y="42"/>
                </a:cxn>
                <a:cxn ang="0">
                  <a:pos x="86" y="46"/>
                </a:cxn>
                <a:cxn ang="0">
                  <a:pos x="82" y="50"/>
                </a:cxn>
                <a:cxn ang="0">
                  <a:pos x="66" y="56"/>
                </a:cxn>
                <a:cxn ang="0">
                  <a:pos x="48" y="58"/>
                </a:cxn>
                <a:cxn ang="0">
                  <a:pos x="30" y="56"/>
                </a:cxn>
                <a:cxn ang="0">
                  <a:pos x="14" y="50"/>
                </a:cxn>
                <a:cxn ang="0">
                  <a:pos x="8" y="46"/>
                </a:cxn>
                <a:cxn ang="0">
                  <a:pos x="4" y="42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2" y="28"/>
                </a:cxn>
                <a:cxn ang="0">
                  <a:pos x="4" y="22"/>
                </a:cxn>
                <a:cxn ang="0">
                  <a:pos x="8" y="16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48" y="0"/>
                </a:cxn>
              </a:cxnLst>
              <a:rect l="0" t="0" r="r" b="b"/>
              <a:pathLst>
                <a:path w="94" h="58">
                  <a:moveTo>
                    <a:pt x="48" y="0"/>
                  </a:move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2"/>
                  </a:lnTo>
                  <a:lnTo>
                    <a:pt x="86" y="16"/>
                  </a:lnTo>
                  <a:lnTo>
                    <a:pt x="92" y="22"/>
                  </a:lnTo>
                  <a:lnTo>
                    <a:pt x="94" y="28"/>
                  </a:lnTo>
                  <a:lnTo>
                    <a:pt x="94" y="32"/>
                  </a:lnTo>
                  <a:lnTo>
                    <a:pt x="94" y="38"/>
                  </a:lnTo>
                  <a:lnTo>
                    <a:pt x="92" y="42"/>
                  </a:lnTo>
                  <a:lnTo>
                    <a:pt x="86" y="46"/>
                  </a:lnTo>
                  <a:lnTo>
                    <a:pt x="82" y="50"/>
                  </a:lnTo>
                  <a:lnTo>
                    <a:pt x="66" y="56"/>
                  </a:lnTo>
                  <a:lnTo>
                    <a:pt x="48" y="58"/>
                  </a:lnTo>
                  <a:lnTo>
                    <a:pt x="30" y="56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A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Freeform 173"/>
            <p:cNvSpPr>
              <a:spLocks/>
            </p:cNvSpPr>
            <p:nvPr/>
          </p:nvSpPr>
          <p:spPr bwMode="auto">
            <a:xfrm>
              <a:off x="2990" y="2299"/>
              <a:ext cx="80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0"/>
                </a:cxn>
                <a:cxn ang="0">
                  <a:pos x="56" y="2"/>
                </a:cxn>
                <a:cxn ang="0">
                  <a:pos x="68" y="8"/>
                </a:cxn>
                <a:cxn ang="0">
                  <a:pos x="76" y="18"/>
                </a:cxn>
                <a:cxn ang="0">
                  <a:pos x="78" y="22"/>
                </a:cxn>
                <a:cxn ang="0">
                  <a:pos x="80" y="26"/>
                </a:cxn>
                <a:cxn ang="0">
                  <a:pos x="78" y="30"/>
                </a:cxn>
                <a:cxn ang="0">
                  <a:pos x="76" y="34"/>
                </a:cxn>
                <a:cxn ang="0">
                  <a:pos x="68" y="42"/>
                </a:cxn>
                <a:cxn ang="0">
                  <a:pos x="56" y="46"/>
                </a:cxn>
                <a:cxn ang="0">
                  <a:pos x="40" y="48"/>
                </a:cxn>
                <a:cxn ang="0">
                  <a:pos x="24" y="46"/>
                </a:cxn>
                <a:cxn ang="0">
                  <a:pos x="12" y="42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12" y="8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0" y="0"/>
                </a:cxn>
              </a:cxnLst>
              <a:rect l="0" t="0" r="r" b="b"/>
              <a:pathLst>
                <a:path w="80" h="48">
                  <a:moveTo>
                    <a:pt x="40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68" y="8"/>
                  </a:lnTo>
                  <a:lnTo>
                    <a:pt x="76" y="18"/>
                  </a:lnTo>
                  <a:lnTo>
                    <a:pt x="78" y="22"/>
                  </a:lnTo>
                  <a:lnTo>
                    <a:pt x="80" y="26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68" y="42"/>
                  </a:lnTo>
                  <a:lnTo>
                    <a:pt x="56" y="46"/>
                  </a:lnTo>
                  <a:lnTo>
                    <a:pt x="40" y="48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12" y="8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B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Freeform 174"/>
            <p:cNvSpPr>
              <a:spLocks/>
            </p:cNvSpPr>
            <p:nvPr/>
          </p:nvSpPr>
          <p:spPr bwMode="auto">
            <a:xfrm>
              <a:off x="2996" y="2299"/>
              <a:ext cx="66" cy="4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6" y="2"/>
                </a:cxn>
                <a:cxn ang="0">
                  <a:pos x="58" y="8"/>
                </a:cxn>
                <a:cxn ang="0">
                  <a:pos x="64" y="14"/>
                </a:cxn>
                <a:cxn ang="0">
                  <a:pos x="66" y="22"/>
                </a:cxn>
                <a:cxn ang="0">
                  <a:pos x="66" y="26"/>
                </a:cxn>
                <a:cxn ang="0">
                  <a:pos x="64" y="30"/>
                </a:cxn>
                <a:cxn ang="0">
                  <a:pos x="58" y="34"/>
                </a:cxn>
                <a:cxn ang="0">
                  <a:pos x="46" y="38"/>
                </a:cxn>
                <a:cxn ang="0">
                  <a:pos x="34" y="40"/>
                </a:cxn>
                <a:cxn ang="0">
                  <a:pos x="20" y="38"/>
                </a:cxn>
                <a:cxn ang="0">
                  <a:pos x="10" y="34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4" y="14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34" y="0"/>
                </a:cxn>
              </a:cxnLst>
              <a:rect l="0" t="0" r="r" b="b"/>
              <a:pathLst>
                <a:path w="66" h="40">
                  <a:moveTo>
                    <a:pt x="34" y="0"/>
                  </a:moveTo>
                  <a:lnTo>
                    <a:pt x="46" y="2"/>
                  </a:lnTo>
                  <a:lnTo>
                    <a:pt x="58" y="8"/>
                  </a:lnTo>
                  <a:lnTo>
                    <a:pt x="64" y="14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58" y="34"/>
                  </a:lnTo>
                  <a:lnTo>
                    <a:pt x="46" y="38"/>
                  </a:lnTo>
                  <a:lnTo>
                    <a:pt x="34" y="40"/>
                  </a:lnTo>
                  <a:lnTo>
                    <a:pt x="20" y="38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D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Freeform 175"/>
            <p:cNvSpPr>
              <a:spLocks/>
            </p:cNvSpPr>
            <p:nvPr/>
          </p:nvSpPr>
          <p:spPr bwMode="auto">
            <a:xfrm>
              <a:off x="3004" y="2299"/>
              <a:ext cx="52" cy="3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" y="2"/>
                </a:cxn>
                <a:cxn ang="0">
                  <a:pos x="44" y="6"/>
                </a:cxn>
                <a:cxn ang="0">
                  <a:pos x="50" y="12"/>
                </a:cxn>
                <a:cxn ang="0">
                  <a:pos x="52" y="18"/>
                </a:cxn>
                <a:cxn ang="0">
                  <a:pos x="50" y="24"/>
                </a:cxn>
                <a:cxn ang="0">
                  <a:pos x="44" y="28"/>
                </a:cxn>
                <a:cxn ang="0">
                  <a:pos x="36" y="30"/>
                </a:cxn>
                <a:cxn ang="0">
                  <a:pos x="26" y="32"/>
                </a:cxn>
                <a:cxn ang="0">
                  <a:pos x="16" y="30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</a:cxnLst>
              <a:rect l="0" t="0" r="r" b="b"/>
              <a:pathLst>
                <a:path w="52" h="32">
                  <a:moveTo>
                    <a:pt x="26" y="0"/>
                  </a:moveTo>
                  <a:lnTo>
                    <a:pt x="36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0" y="24"/>
                  </a:lnTo>
                  <a:lnTo>
                    <a:pt x="44" y="28"/>
                  </a:lnTo>
                  <a:lnTo>
                    <a:pt x="36" y="30"/>
                  </a:lnTo>
                  <a:lnTo>
                    <a:pt x="26" y="32"/>
                  </a:lnTo>
                  <a:lnTo>
                    <a:pt x="16" y="30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EEA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Freeform 176"/>
            <p:cNvSpPr>
              <a:spLocks/>
            </p:cNvSpPr>
            <p:nvPr/>
          </p:nvSpPr>
          <p:spPr bwMode="auto">
            <a:xfrm>
              <a:off x="3012" y="2299"/>
              <a:ext cx="36" cy="24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26" y="22"/>
                </a:cxn>
                <a:cxn ang="0">
                  <a:pos x="32" y="20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10"/>
                </a:cxn>
                <a:cxn ang="0">
                  <a:pos x="32" y="6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4" y="20"/>
                </a:cxn>
                <a:cxn ang="0">
                  <a:pos x="10" y="22"/>
                </a:cxn>
                <a:cxn ang="0">
                  <a:pos x="18" y="24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26" y="22"/>
                  </a:lnTo>
                  <a:lnTo>
                    <a:pt x="32" y="20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10" y="2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Freeform 177"/>
            <p:cNvSpPr>
              <a:spLocks/>
            </p:cNvSpPr>
            <p:nvPr/>
          </p:nvSpPr>
          <p:spPr bwMode="auto">
            <a:xfrm>
              <a:off x="1784" y="2197"/>
              <a:ext cx="396" cy="420"/>
            </a:xfrm>
            <a:custGeom>
              <a:avLst/>
              <a:gdLst/>
              <a:ahLst/>
              <a:cxnLst>
                <a:cxn ang="0">
                  <a:pos x="304" y="394"/>
                </a:cxn>
                <a:cxn ang="0">
                  <a:pos x="334" y="370"/>
                </a:cxn>
                <a:cxn ang="0">
                  <a:pos x="360" y="342"/>
                </a:cxn>
                <a:cxn ang="0">
                  <a:pos x="378" y="308"/>
                </a:cxn>
                <a:cxn ang="0">
                  <a:pos x="390" y="270"/>
                </a:cxn>
                <a:cxn ang="0">
                  <a:pos x="396" y="232"/>
                </a:cxn>
                <a:cxn ang="0">
                  <a:pos x="394" y="190"/>
                </a:cxn>
                <a:cxn ang="0">
                  <a:pos x="384" y="150"/>
                </a:cxn>
                <a:cxn ang="0">
                  <a:pos x="366" y="110"/>
                </a:cxn>
                <a:cxn ang="0">
                  <a:pos x="342" y="76"/>
                </a:cxn>
                <a:cxn ang="0">
                  <a:pos x="312" y="48"/>
                </a:cxn>
                <a:cxn ang="0">
                  <a:pos x="278" y="24"/>
                </a:cxn>
                <a:cxn ang="0">
                  <a:pos x="242" y="10"/>
                </a:cxn>
                <a:cxn ang="0">
                  <a:pos x="206" y="2"/>
                </a:cxn>
                <a:cxn ang="0">
                  <a:pos x="166" y="2"/>
                </a:cxn>
                <a:cxn ang="0">
                  <a:pos x="128" y="10"/>
                </a:cxn>
                <a:cxn ang="0">
                  <a:pos x="92" y="26"/>
                </a:cxn>
                <a:cxn ang="0">
                  <a:pos x="62" y="50"/>
                </a:cxn>
                <a:cxn ang="0">
                  <a:pos x="36" y="78"/>
                </a:cxn>
                <a:cxn ang="0">
                  <a:pos x="18" y="112"/>
                </a:cxn>
                <a:cxn ang="0">
                  <a:pos x="6" y="150"/>
                </a:cxn>
                <a:cxn ang="0">
                  <a:pos x="0" y="188"/>
                </a:cxn>
                <a:cxn ang="0">
                  <a:pos x="2" y="230"/>
                </a:cxn>
                <a:cxn ang="0">
                  <a:pos x="12" y="270"/>
                </a:cxn>
                <a:cxn ang="0">
                  <a:pos x="30" y="310"/>
                </a:cxn>
                <a:cxn ang="0">
                  <a:pos x="54" y="344"/>
                </a:cxn>
                <a:cxn ang="0">
                  <a:pos x="84" y="372"/>
                </a:cxn>
                <a:cxn ang="0">
                  <a:pos x="118" y="396"/>
                </a:cxn>
                <a:cxn ang="0">
                  <a:pos x="154" y="410"/>
                </a:cxn>
                <a:cxn ang="0">
                  <a:pos x="190" y="418"/>
                </a:cxn>
                <a:cxn ang="0">
                  <a:pos x="230" y="418"/>
                </a:cxn>
                <a:cxn ang="0">
                  <a:pos x="268" y="410"/>
                </a:cxn>
              </a:cxnLst>
              <a:rect l="0" t="0" r="r" b="b"/>
              <a:pathLst>
                <a:path w="396" h="420">
                  <a:moveTo>
                    <a:pt x="286" y="404"/>
                  </a:moveTo>
                  <a:lnTo>
                    <a:pt x="304" y="394"/>
                  </a:lnTo>
                  <a:lnTo>
                    <a:pt x="320" y="384"/>
                  </a:lnTo>
                  <a:lnTo>
                    <a:pt x="334" y="370"/>
                  </a:lnTo>
                  <a:lnTo>
                    <a:pt x="348" y="356"/>
                  </a:lnTo>
                  <a:lnTo>
                    <a:pt x="360" y="342"/>
                  </a:lnTo>
                  <a:lnTo>
                    <a:pt x="370" y="326"/>
                  </a:lnTo>
                  <a:lnTo>
                    <a:pt x="378" y="308"/>
                  </a:lnTo>
                  <a:lnTo>
                    <a:pt x="386" y="290"/>
                  </a:lnTo>
                  <a:lnTo>
                    <a:pt x="390" y="270"/>
                  </a:lnTo>
                  <a:lnTo>
                    <a:pt x="394" y="252"/>
                  </a:lnTo>
                  <a:lnTo>
                    <a:pt x="396" y="232"/>
                  </a:lnTo>
                  <a:lnTo>
                    <a:pt x="396" y="210"/>
                  </a:lnTo>
                  <a:lnTo>
                    <a:pt x="394" y="190"/>
                  </a:lnTo>
                  <a:lnTo>
                    <a:pt x="390" y="170"/>
                  </a:lnTo>
                  <a:lnTo>
                    <a:pt x="384" y="150"/>
                  </a:lnTo>
                  <a:lnTo>
                    <a:pt x="376" y="130"/>
                  </a:lnTo>
                  <a:lnTo>
                    <a:pt x="366" y="110"/>
                  </a:lnTo>
                  <a:lnTo>
                    <a:pt x="354" y="92"/>
                  </a:lnTo>
                  <a:lnTo>
                    <a:pt x="342" y="76"/>
                  </a:lnTo>
                  <a:lnTo>
                    <a:pt x="328" y="60"/>
                  </a:lnTo>
                  <a:lnTo>
                    <a:pt x="312" y="48"/>
                  </a:lnTo>
                  <a:lnTo>
                    <a:pt x="296" y="36"/>
                  </a:lnTo>
                  <a:lnTo>
                    <a:pt x="278" y="24"/>
                  </a:lnTo>
                  <a:lnTo>
                    <a:pt x="262" y="16"/>
                  </a:lnTo>
                  <a:lnTo>
                    <a:pt x="242" y="10"/>
                  </a:lnTo>
                  <a:lnTo>
                    <a:pt x="224" y="4"/>
                  </a:lnTo>
                  <a:lnTo>
                    <a:pt x="206" y="2"/>
                  </a:lnTo>
                  <a:lnTo>
                    <a:pt x="186" y="0"/>
                  </a:lnTo>
                  <a:lnTo>
                    <a:pt x="166" y="2"/>
                  </a:lnTo>
                  <a:lnTo>
                    <a:pt x="148" y="4"/>
                  </a:lnTo>
                  <a:lnTo>
                    <a:pt x="128" y="10"/>
                  </a:lnTo>
                  <a:lnTo>
                    <a:pt x="110" y="16"/>
                  </a:lnTo>
                  <a:lnTo>
                    <a:pt x="92" y="26"/>
                  </a:lnTo>
                  <a:lnTo>
                    <a:pt x="76" y="36"/>
                  </a:lnTo>
                  <a:lnTo>
                    <a:pt x="62" y="50"/>
                  </a:lnTo>
                  <a:lnTo>
                    <a:pt x="48" y="64"/>
                  </a:lnTo>
                  <a:lnTo>
                    <a:pt x="36" y="78"/>
                  </a:lnTo>
                  <a:lnTo>
                    <a:pt x="26" y="94"/>
                  </a:lnTo>
                  <a:lnTo>
                    <a:pt x="18" y="112"/>
                  </a:lnTo>
                  <a:lnTo>
                    <a:pt x="10" y="130"/>
                  </a:lnTo>
                  <a:lnTo>
                    <a:pt x="6" y="150"/>
                  </a:lnTo>
                  <a:lnTo>
                    <a:pt x="2" y="168"/>
                  </a:lnTo>
                  <a:lnTo>
                    <a:pt x="0" y="188"/>
                  </a:lnTo>
                  <a:lnTo>
                    <a:pt x="0" y="210"/>
                  </a:lnTo>
                  <a:lnTo>
                    <a:pt x="2" y="230"/>
                  </a:lnTo>
                  <a:lnTo>
                    <a:pt x="6" y="250"/>
                  </a:lnTo>
                  <a:lnTo>
                    <a:pt x="12" y="270"/>
                  </a:lnTo>
                  <a:lnTo>
                    <a:pt x="20" y="290"/>
                  </a:lnTo>
                  <a:lnTo>
                    <a:pt x="30" y="310"/>
                  </a:lnTo>
                  <a:lnTo>
                    <a:pt x="42" y="328"/>
                  </a:lnTo>
                  <a:lnTo>
                    <a:pt x="54" y="344"/>
                  </a:lnTo>
                  <a:lnTo>
                    <a:pt x="70" y="360"/>
                  </a:lnTo>
                  <a:lnTo>
                    <a:pt x="84" y="372"/>
                  </a:lnTo>
                  <a:lnTo>
                    <a:pt x="100" y="384"/>
                  </a:lnTo>
                  <a:lnTo>
                    <a:pt x="118" y="396"/>
                  </a:lnTo>
                  <a:lnTo>
                    <a:pt x="134" y="404"/>
                  </a:lnTo>
                  <a:lnTo>
                    <a:pt x="154" y="410"/>
                  </a:lnTo>
                  <a:lnTo>
                    <a:pt x="172" y="416"/>
                  </a:lnTo>
                  <a:lnTo>
                    <a:pt x="190" y="418"/>
                  </a:lnTo>
                  <a:lnTo>
                    <a:pt x="210" y="420"/>
                  </a:lnTo>
                  <a:lnTo>
                    <a:pt x="230" y="418"/>
                  </a:lnTo>
                  <a:lnTo>
                    <a:pt x="248" y="416"/>
                  </a:lnTo>
                  <a:lnTo>
                    <a:pt x="268" y="410"/>
                  </a:lnTo>
                  <a:lnTo>
                    <a:pt x="286" y="404"/>
                  </a:lnTo>
                  <a:close/>
                </a:path>
              </a:pathLst>
            </a:custGeom>
            <a:solidFill>
              <a:srgbClr val="878787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Freeform 178"/>
            <p:cNvSpPr>
              <a:spLocks/>
            </p:cNvSpPr>
            <p:nvPr/>
          </p:nvSpPr>
          <p:spPr bwMode="auto">
            <a:xfrm>
              <a:off x="1806" y="2223"/>
              <a:ext cx="330" cy="348"/>
            </a:xfrm>
            <a:custGeom>
              <a:avLst/>
              <a:gdLst/>
              <a:ahLst/>
              <a:cxnLst>
                <a:cxn ang="0">
                  <a:pos x="252" y="328"/>
                </a:cxn>
                <a:cxn ang="0">
                  <a:pos x="278" y="308"/>
                </a:cxn>
                <a:cxn ang="0">
                  <a:pos x="300" y="284"/>
                </a:cxn>
                <a:cxn ang="0">
                  <a:pos x="316" y="256"/>
                </a:cxn>
                <a:cxn ang="0">
                  <a:pos x="326" y="224"/>
                </a:cxn>
                <a:cxn ang="0">
                  <a:pos x="330" y="192"/>
                </a:cxn>
                <a:cxn ang="0">
                  <a:pos x="328" y="158"/>
                </a:cxn>
                <a:cxn ang="0">
                  <a:pos x="318" y="124"/>
                </a:cxn>
                <a:cxn ang="0">
                  <a:pos x="304" y="90"/>
                </a:cxn>
                <a:cxn ang="0">
                  <a:pos x="284" y="62"/>
                </a:cxn>
                <a:cxn ang="0">
                  <a:pos x="260" y="38"/>
                </a:cxn>
                <a:cxn ang="0">
                  <a:pos x="232" y="20"/>
                </a:cxn>
                <a:cxn ang="0">
                  <a:pos x="202" y="8"/>
                </a:cxn>
                <a:cxn ang="0">
                  <a:pos x="170" y="0"/>
                </a:cxn>
                <a:cxn ang="0">
                  <a:pos x="138" y="0"/>
                </a:cxn>
                <a:cxn ang="0">
                  <a:pos x="108" y="8"/>
                </a:cxn>
                <a:cxn ang="0">
                  <a:pos x="76" y="20"/>
                </a:cxn>
                <a:cxn ang="0">
                  <a:pos x="50" y="40"/>
                </a:cxn>
                <a:cxn ang="0">
                  <a:pos x="30" y="64"/>
                </a:cxn>
                <a:cxn ang="0">
                  <a:pos x="14" y="92"/>
                </a:cxn>
                <a:cxn ang="0">
                  <a:pos x="4" y="124"/>
                </a:cxn>
                <a:cxn ang="0">
                  <a:pos x="0" y="156"/>
                </a:cxn>
                <a:cxn ang="0">
                  <a:pos x="2" y="190"/>
                </a:cxn>
                <a:cxn ang="0">
                  <a:pos x="10" y="224"/>
                </a:cxn>
                <a:cxn ang="0">
                  <a:pos x="26" y="258"/>
                </a:cxn>
                <a:cxn ang="0">
                  <a:pos x="46" y="286"/>
                </a:cxn>
                <a:cxn ang="0">
                  <a:pos x="70" y="310"/>
                </a:cxn>
                <a:cxn ang="0">
                  <a:pos x="98" y="328"/>
                </a:cxn>
                <a:cxn ang="0">
                  <a:pos x="128" y="340"/>
                </a:cxn>
                <a:cxn ang="0">
                  <a:pos x="158" y="348"/>
                </a:cxn>
                <a:cxn ang="0">
                  <a:pos x="190" y="348"/>
                </a:cxn>
                <a:cxn ang="0">
                  <a:pos x="222" y="342"/>
                </a:cxn>
              </a:cxnLst>
              <a:rect l="0" t="0" r="r" b="b"/>
              <a:pathLst>
                <a:path w="330" h="348">
                  <a:moveTo>
                    <a:pt x="238" y="334"/>
                  </a:moveTo>
                  <a:lnTo>
                    <a:pt x="252" y="328"/>
                  </a:lnTo>
                  <a:lnTo>
                    <a:pt x="266" y="318"/>
                  </a:lnTo>
                  <a:lnTo>
                    <a:pt x="278" y="308"/>
                  </a:lnTo>
                  <a:lnTo>
                    <a:pt x="290" y="296"/>
                  </a:lnTo>
                  <a:lnTo>
                    <a:pt x="300" y="284"/>
                  </a:lnTo>
                  <a:lnTo>
                    <a:pt x="308" y="270"/>
                  </a:lnTo>
                  <a:lnTo>
                    <a:pt x="316" y="256"/>
                  </a:lnTo>
                  <a:lnTo>
                    <a:pt x="320" y="240"/>
                  </a:lnTo>
                  <a:lnTo>
                    <a:pt x="326" y="224"/>
                  </a:lnTo>
                  <a:lnTo>
                    <a:pt x="328" y="208"/>
                  </a:lnTo>
                  <a:lnTo>
                    <a:pt x="330" y="192"/>
                  </a:lnTo>
                  <a:lnTo>
                    <a:pt x="330" y="174"/>
                  </a:lnTo>
                  <a:lnTo>
                    <a:pt x="328" y="158"/>
                  </a:lnTo>
                  <a:lnTo>
                    <a:pt x="324" y="140"/>
                  </a:lnTo>
                  <a:lnTo>
                    <a:pt x="318" y="124"/>
                  </a:lnTo>
                  <a:lnTo>
                    <a:pt x="312" y="108"/>
                  </a:lnTo>
                  <a:lnTo>
                    <a:pt x="304" y="90"/>
                  </a:lnTo>
                  <a:lnTo>
                    <a:pt x="294" y="76"/>
                  </a:lnTo>
                  <a:lnTo>
                    <a:pt x="284" y="62"/>
                  </a:lnTo>
                  <a:lnTo>
                    <a:pt x="272" y="50"/>
                  </a:lnTo>
                  <a:lnTo>
                    <a:pt x="260" y="38"/>
                  </a:lnTo>
                  <a:lnTo>
                    <a:pt x="246" y="28"/>
                  </a:lnTo>
                  <a:lnTo>
                    <a:pt x="232" y="20"/>
                  </a:lnTo>
                  <a:lnTo>
                    <a:pt x="218" y="12"/>
                  </a:lnTo>
                  <a:lnTo>
                    <a:pt x="202" y="8"/>
                  </a:lnTo>
                  <a:lnTo>
                    <a:pt x="186" y="4"/>
                  </a:lnTo>
                  <a:lnTo>
                    <a:pt x="170" y="0"/>
                  </a:lnTo>
                  <a:lnTo>
                    <a:pt x="154" y="0"/>
                  </a:lnTo>
                  <a:lnTo>
                    <a:pt x="138" y="0"/>
                  </a:lnTo>
                  <a:lnTo>
                    <a:pt x="122" y="4"/>
                  </a:lnTo>
                  <a:lnTo>
                    <a:pt x="108" y="8"/>
                  </a:lnTo>
                  <a:lnTo>
                    <a:pt x="92" y="14"/>
                  </a:lnTo>
                  <a:lnTo>
                    <a:pt x="76" y="20"/>
                  </a:lnTo>
                  <a:lnTo>
                    <a:pt x="64" y="30"/>
                  </a:lnTo>
                  <a:lnTo>
                    <a:pt x="50" y="40"/>
                  </a:lnTo>
                  <a:lnTo>
                    <a:pt x="40" y="52"/>
                  </a:lnTo>
                  <a:lnTo>
                    <a:pt x="30" y="64"/>
                  </a:lnTo>
                  <a:lnTo>
                    <a:pt x="22" y="78"/>
                  </a:lnTo>
                  <a:lnTo>
                    <a:pt x="14" y="92"/>
                  </a:lnTo>
                  <a:lnTo>
                    <a:pt x="8" y="108"/>
                  </a:lnTo>
                  <a:lnTo>
                    <a:pt x="4" y="124"/>
                  </a:lnTo>
                  <a:lnTo>
                    <a:pt x="2" y="140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8" y="242"/>
                  </a:lnTo>
                  <a:lnTo>
                    <a:pt x="26" y="258"/>
                  </a:lnTo>
                  <a:lnTo>
                    <a:pt x="36" y="272"/>
                  </a:lnTo>
                  <a:lnTo>
                    <a:pt x="46" y="286"/>
                  </a:lnTo>
                  <a:lnTo>
                    <a:pt x="58" y="298"/>
                  </a:lnTo>
                  <a:lnTo>
                    <a:pt x="70" y="310"/>
                  </a:lnTo>
                  <a:lnTo>
                    <a:pt x="84" y="320"/>
                  </a:lnTo>
                  <a:lnTo>
                    <a:pt x="98" y="328"/>
                  </a:lnTo>
                  <a:lnTo>
                    <a:pt x="112" y="336"/>
                  </a:lnTo>
                  <a:lnTo>
                    <a:pt x="128" y="340"/>
                  </a:lnTo>
                  <a:lnTo>
                    <a:pt x="144" y="346"/>
                  </a:lnTo>
                  <a:lnTo>
                    <a:pt x="158" y="348"/>
                  </a:lnTo>
                  <a:lnTo>
                    <a:pt x="174" y="348"/>
                  </a:lnTo>
                  <a:lnTo>
                    <a:pt x="190" y="348"/>
                  </a:lnTo>
                  <a:lnTo>
                    <a:pt x="206" y="346"/>
                  </a:lnTo>
                  <a:lnTo>
                    <a:pt x="222" y="342"/>
                  </a:lnTo>
                  <a:lnTo>
                    <a:pt x="238" y="334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Freeform 179"/>
            <p:cNvSpPr>
              <a:spLocks/>
            </p:cNvSpPr>
            <p:nvPr/>
          </p:nvSpPr>
          <p:spPr bwMode="auto">
            <a:xfrm>
              <a:off x="1948" y="2185"/>
              <a:ext cx="44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38"/>
                </a:cxn>
                <a:cxn ang="0">
                  <a:pos x="44" y="4"/>
                </a:cxn>
                <a:cxn ang="0">
                  <a:pos x="0" y="0"/>
                </a:cxn>
              </a:cxnLst>
              <a:rect l="0" t="0" r="r" b="b"/>
              <a:pathLst>
                <a:path w="44" h="138">
                  <a:moveTo>
                    <a:pt x="0" y="0"/>
                  </a:moveTo>
                  <a:lnTo>
                    <a:pt x="20" y="138"/>
                  </a:lnTo>
                  <a:lnTo>
                    <a:pt x="4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Freeform 180"/>
            <p:cNvSpPr>
              <a:spLocks/>
            </p:cNvSpPr>
            <p:nvPr/>
          </p:nvSpPr>
          <p:spPr bwMode="auto">
            <a:xfrm>
              <a:off x="1952" y="2189"/>
              <a:ext cx="44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38"/>
                </a:cxn>
                <a:cxn ang="0">
                  <a:pos x="44" y="4"/>
                </a:cxn>
              </a:cxnLst>
              <a:rect l="0" t="0" r="r" b="b"/>
              <a:pathLst>
                <a:path w="44" h="138">
                  <a:moveTo>
                    <a:pt x="0" y="0"/>
                  </a:moveTo>
                  <a:lnTo>
                    <a:pt x="20" y="138"/>
                  </a:lnTo>
                  <a:lnTo>
                    <a:pt x="44" y="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Freeform 181"/>
            <p:cNvSpPr>
              <a:spLocks/>
            </p:cNvSpPr>
            <p:nvPr/>
          </p:nvSpPr>
          <p:spPr bwMode="auto">
            <a:xfrm>
              <a:off x="2026" y="2429"/>
              <a:ext cx="128" cy="86"/>
            </a:xfrm>
            <a:custGeom>
              <a:avLst/>
              <a:gdLst/>
              <a:ahLst/>
              <a:cxnLst>
                <a:cxn ang="0">
                  <a:pos x="128" y="54"/>
                </a:cxn>
                <a:cxn ang="0">
                  <a:pos x="0" y="0"/>
                </a:cxn>
                <a:cxn ang="0">
                  <a:pos x="112" y="86"/>
                </a:cxn>
                <a:cxn ang="0">
                  <a:pos x="128" y="54"/>
                </a:cxn>
              </a:cxnLst>
              <a:rect l="0" t="0" r="r" b="b"/>
              <a:pathLst>
                <a:path w="128" h="86">
                  <a:moveTo>
                    <a:pt x="128" y="54"/>
                  </a:moveTo>
                  <a:lnTo>
                    <a:pt x="0" y="0"/>
                  </a:lnTo>
                  <a:lnTo>
                    <a:pt x="112" y="86"/>
                  </a:lnTo>
                  <a:lnTo>
                    <a:pt x="128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Freeform 182"/>
            <p:cNvSpPr>
              <a:spLocks/>
            </p:cNvSpPr>
            <p:nvPr/>
          </p:nvSpPr>
          <p:spPr bwMode="auto">
            <a:xfrm>
              <a:off x="2030" y="2433"/>
              <a:ext cx="128" cy="86"/>
            </a:xfrm>
            <a:custGeom>
              <a:avLst/>
              <a:gdLst/>
              <a:ahLst/>
              <a:cxnLst>
                <a:cxn ang="0">
                  <a:pos x="128" y="54"/>
                </a:cxn>
                <a:cxn ang="0">
                  <a:pos x="0" y="0"/>
                </a:cxn>
                <a:cxn ang="0">
                  <a:pos x="112" y="86"/>
                </a:cxn>
              </a:cxnLst>
              <a:rect l="0" t="0" r="r" b="b"/>
              <a:pathLst>
                <a:path w="128" h="86">
                  <a:moveTo>
                    <a:pt x="128" y="54"/>
                  </a:moveTo>
                  <a:lnTo>
                    <a:pt x="0" y="0"/>
                  </a:lnTo>
                  <a:lnTo>
                    <a:pt x="112" y="8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Freeform 183"/>
            <p:cNvSpPr>
              <a:spLocks/>
            </p:cNvSpPr>
            <p:nvPr/>
          </p:nvSpPr>
          <p:spPr bwMode="auto">
            <a:xfrm>
              <a:off x="1788" y="2425"/>
              <a:ext cx="124" cy="82"/>
            </a:xfrm>
            <a:custGeom>
              <a:avLst/>
              <a:gdLst/>
              <a:ahLst/>
              <a:cxnLst>
                <a:cxn ang="0">
                  <a:pos x="24" y="82"/>
                </a:cxn>
                <a:cxn ang="0">
                  <a:pos x="124" y="0"/>
                </a:cxn>
                <a:cxn ang="0">
                  <a:pos x="0" y="42"/>
                </a:cxn>
                <a:cxn ang="0">
                  <a:pos x="24" y="82"/>
                </a:cxn>
              </a:cxnLst>
              <a:rect l="0" t="0" r="r" b="b"/>
              <a:pathLst>
                <a:path w="124" h="82">
                  <a:moveTo>
                    <a:pt x="24" y="82"/>
                  </a:moveTo>
                  <a:lnTo>
                    <a:pt x="124" y="0"/>
                  </a:lnTo>
                  <a:lnTo>
                    <a:pt x="0" y="42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Freeform 184"/>
            <p:cNvSpPr>
              <a:spLocks/>
            </p:cNvSpPr>
            <p:nvPr/>
          </p:nvSpPr>
          <p:spPr bwMode="auto">
            <a:xfrm>
              <a:off x="1792" y="2429"/>
              <a:ext cx="124" cy="82"/>
            </a:xfrm>
            <a:custGeom>
              <a:avLst/>
              <a:gdLst/>
              <a:ahLst/>
              <a:cxnLst>
                <a:cxn ang="0">
                  <a:pos x="24" y="82"/>
                </a:cxn>
                <a:cxn ang="0">
                  <a:pos x="124" y="0"/>
                </a:cxn>
                <a:cxn ang="0">
                  <a:pos x="0" y="42"/>
                </a:cxn>
              </a:cxnLst>
              <a:rect l="0" t="0" r="r" b="b"/>
              <a:pathLst>
                <a:path w="124" h="82">
                  <a:moveTo>
                    <a:pt x="24" y="82"/>
                  </a:moveTo>
                  <a:lnTo>
                    <a:pt x="124" y="0"/>
                  </a:lnTo>
                  <a:lnTo>
                    <a:pt x="0" y="4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Line 185"/>
            <p:cNvSpPr>
              <a:spLocks noChangeShapeType="1"/>
            </p:cNvSpPr>
            <p:nvPr/>
          </p:nvSpPr>
          <p:spPr bwMode="auto">
            <a:xfrm flipV="1">
              <a:off x="1714" y="2573"/>
              <a:ext cx="278" cy="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Line 186"/>
            <p:cNvSpPr>
              <a:spLocks noChangeShapeType="1"/>
            </p:cNvSpPr>
            <p:nvPr/>
          </p:nvSpPr>
          <p:spPr bwMode="auto">
            <a:xfrm flipH="1">
              <a:off x="1688" y="2283"/>
              <a:ext cx="150" cy="24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Line 187"/>
            <p:cNvSpPr>
              <a:spLocks noChangeShapeType="1"/>
            </p:cNvSpPr>
            <p:nvPr/>
          </p:nvSpPr>
          <p:spPr bwMode="auto">
            <a:xfrm flipH="1">
              <a:off x="2334" y="1883"/>
              <a:ext cx="528" cy="30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Freeform 188"/>
            <p:cNvSpPr>
              <a:spLocks/>
            </p:cNvSpPr>
            <p:nvPr/>
          </p:nvSpPr>
          <p:spPr bwMode="auto">
            <a:xfrm>
              <a:off x="1582" y="2565"/>
              <a:ext cx="66" cy="68"/>
            </a:xfrm>
            <a:custGeom>
              <a:avLst/>
              <a:gdLst/>
              <a:ahLst/>
              <a:cxnLst>
                <a:cxn ang="0">
                  <a:pos x="48" y="66"/>
                </a:cxn>
                <a:cxn ang="0">
                  <a:pos x="54" y="62"/>
                </a:cxn>
                <a:cxn ang="0">
                  <a:pos x="58" y="58"/>
                </a:cxn>
                <a:cxn ang="0">
                  <a:pos x="62" y="54"/>
                </a:cxn>
                <a:cxn ang="0">
                  <a:pos x="64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4" y="28"/>
                </a:cxn>
                <a:cxn ang="0">
                  <a:pos x="62" y="20"/>
                </a:cxn>
                <a:cxn ang="0">
                  <a:pos x="58" y="14"/>
                </a:cxn>
                <a:cxn ang="0">
                  <a:pos x="54" y="10"/>
                </a:cxn>
                <a:cxn ang="0">
                  <a:pos x="50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8"/>
                </a:cxn>
                <a:cxn ang="0">
                  <a:pos x="8" y="54"/>
                </a:cxn>
                <a:cxn ang="0">
                  <a:pos x="12" y="58"/>
                </a:cxn>
                <a:cxn ang="0">
                  <a:pos x="16" y="64"/>
                </a:cxn>
                <a:cxn ang="0">
                  <a:pos x="22" y="66"/>
                </a:cxn>
                <a:cxn ang="0">
                  <a:pos x="28" y="68"/>
                </a:cxn>
                <a:cxn ang="0">
                  <a:pos x="36" y="68"/>
                </a:cxn>
                <a:cxn ang="0">
                  <a:pos x="42" y="68"/>
                </a:cxn>
                <a:cxn ang="0">
                  <a:pos x="48" y="66"/>
                </a:cxn>
              </a:cxnLst>
              <a:rect l="0" t="0" r="r" b="b"/>
              <a:pathLst>
                <a:path w="66" h="68">
                  <a:moveTo>
                    <a:pt x="48" y="66"/>
                  </a:moveTo>
                  <a:lnTo>
                    <a:pt x="54" y="62"/>
                  </a:lnTo>
                  <a:lnTo>
                    <a:pt x="58" y="58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2" y="58"/>
                  </a:lnTo>
                  <a:lnTo>
                    <a:pt x="16" y="64"/>
                  </a:lnTo>
                  <a:lnTo>
                    <a:pt x="22" y="66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42" y="68"/>
                  </a:lnTo>
                  <a:lnTo>
                    <a:pt x="48" y="66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Line 189"/>
            <p:cNvSpPr>
              <a:spLocks noChangeShapeType="1"/>
            </p:cNvSpPr>
            <p:nvPr/>
          </p:nvSpPr>
          <p:spPr bwMode="auto">
            <a:xfrm flipH="1">
              <a:off x="1596" y="2525"/>
              <a:ext cx="76" cy="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Line 190"/>
            <p:cNvSpPr>
              <a:spLocks noChangeShapeType="1"/>
            </p:cNvSpPr>
            <p:nvPr/>
          </p:nvSpPr>
          <p:spPr bwMode="auto">
            <a:xfrm flipH="1">
              <a:off x="1634" y="2585"/>
              <a:ext cx="76" cy="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Freeform 191"/>
            <p:cNvSpPr>
              <a:spLocks/>
            </p:cNvSpPr>
            <p:nvPr/>
          </p:nvSpPr>
          <p:spPr bwMode="auto">
            <a:xfrm>
              <a:off x="1672" y="2523"/>
              <a:ext cx="50" cy="64"/>
            </a:xfrm>
            <a:custGeom>
              <a:avLst/>
              <a:gdLst/>
              <a:ahLst/>
              <a:cxnLst>
                <a:cxn ang="0">
                  <a:pos x="36" y="64"/>
                </a:cxn>
                <a:cxn ang="0">
                  <a:pos x="44" y="56"/>
                </a:cxn>
                <a:cxn ang="0">
                  <a:pos x="48" y="44"/>
                </a:cxn>
                <a:cxn ang="0">
                  <a:pos x="50" y="34"/>
                </a:cxn>
                <a:cxn ang="0">
                  <a:pos x="46" y="22"/>
                </a:cxn>
                <a:cxn ang="0">
                  <a:pos x="42" y="16"/>
                </a:cxn>
                <a:cxn ang="0">
                  <a:pos x="38" y="10"/>
                </a:cxn>
                <a:cxn ang="0">
                  <a:pos x="32" y="6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50" h="64">
                  <a:moveTo>
                    <a:pt x="36" y="64"/>
                  </a:moveTo>
                  <a:lnTo>
                    <a:pt x="44" y="56"/>
                  </a:lnTo>
                  <a:lnTo>
                    <a:pt x="48" y="44"/>
                  </a:lnTo>
                  <a:lnTo>
                    <a:pt x="50" y="34"/>
                  </a:lnTo>
                  <a:lnTo>
                    <a:pt x="46" y="22"/>
                  </a:lnTo>
                  <a:lnTo>
                    <a:pt x="42" y="16"/>
                  </a:lnTo>
                  <a:lnTo>
                    <a:pt x="38" y="10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Freeform 192"/>
            <p:cNvSpPr>
              <a:spLocks/>
            </p:cNvSpPr>
            <p:nvPr/>
          </p:nvSpPr>
          <p:spPr bwMode="auto">
            <a:xfrm>
              <a:off x="796" y="2165"/>
              <a:ext cx="744" cy="734"/>
            </a:xfrm>
            <a:custGeom>
              <a:avLst/>
              <a:gdLst/>
              <a:ahLst/>
              <a:cxnLst>
                <a:cxn ang="0">
                  <a:pos x="252" y="734"/>
                </a:cxn>
                <a:cxn ang="0">
                  <a:pos x="744" y="160"/>
                </a:cxn>
                <a:cxn ang="0">
                  <a:pos x="0" y="160"/>
                </a:cxn>
                <a:cxn ang="0">
                  <a:pos x="136" y="0"/>
                </a:cxn>
              </a:cxnLst>
              <a:rect l="0" t="0" r="r" b="b"/>
              <a:pathLst>
                <a:path w="744" h="734">
                  <a:moveTo>
                    <a:pt x="252" y="734"/>
                  </a:moveTo>
                  <a:lnTo>
                    <a:pt x="744" y="160"/>
                  </a:lnTo>
                  <a:lnTo>
                    <a:pt x="0" y="160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rgbClr val="1792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Line 193"/>
            <p:cNvSpPr>
              <a:spLocks noChangeShapeType="1"/>
            </p:cNvSpPr>
            <p:nvPr/>
          </p:nvSpPr>
          <p:spPr bwMode="auto">
            <a:xfrm flipH="1">
              <a:off x="1070" y="2603"/>
              <a:ext cx="544" cy="31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Line 194"/>
            <p:cNvSpPr>
              <a:spLocks noChangeShapeType="1"/>
            </p:cNvSpPr>
            <p:nvPr/>
          </p:nvSpPr>
          <p:spPr bwMode="auto">
            <a:xfrm flipV="1">
              <a:off x="1288" y="2161"/>
              <a:ext cx="136" cy="160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Line 195"/>
            <p:cNvSpPr>
              <a:spLocks noChangeShapeType="1"/>
            </p:cNvSpPr>
            <p:nvPr/>
          </p:nvSpPr>
          <p:spPr bwMode="auto">
            <a:xfrm flipV="1">
              <a:off x="1056" y="2161"/>
              <a:ext cx="136" cy="160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Rectangle 196"/>
            <p:cNvSpPr>
              <a:spLocks noChangeArrowheads="1"/>
            </p:cNvSpPr>
            <p:nvPr/>
          </p:nvSpPr>
          <p:spPr bwMode="auto">
            <a:xfrm>
              <a:off x="1134" y="1709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A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85" name="Rectangle 197"/>
            <p:cNvSpPr>
              <a:spLocks noChangeArrowheads="1"/>
            </p:cNvSpPr>
            <p:nvPr/>
          </p:nvSpPr>
          <p:spPr bwMode="auto">
            <a:xfrm>
              <a:off x="1414" y="1709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B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86" name="Rectangle 198"/>
            <p:cNvSpPr>
              <a:spLocks noChangeArrowheads="1"/>
            </p:cNvSpPr>
            <p:nvPr/>
          </p:nvSpPr>
          <p:spPr bwMode="auto">
            <a:xfrm>
              <a:off x="1664" y="1709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C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87" name="Freeform 199"/>
            <p:cNvSpPr>
              <a:spLocks/>
            </p:cNvSpPr>
            <p:nvPr/>
          </p:nvSpPr>
          <p:spPr bwMode="auto">
            <a:xfrm>
              <a:off x="420" y="3405"/>
              <a:ext cx="198" cy="202"/>
            </a:xfrm>
            <a:custGeom>
              <a:avLst/>
              <a:gdLst/>
              <a:ahLst/>
              <a:cxnLst>
                <a:cxn ang="0">
                  <a:pos x="170" y="178"/>
                </a:cxn>
                <a:cxn ang="0">
                  <a:pos x="182" y="164"/>
                </a:cxn>
                <a:cxn ang="0">
                  <a:pos x="190" y="146"/>
                </a:cxn>
                <a:cxn ang="0">
                  <a:pos x="196" y="128"/>
                </a:cxn>
                <a:cxn ang="0">
                  <a:pos x="198" y="110"/>
                </a:cxn>
                <a:cxn ang="0">
                  <a:pos x="196" y="90"/>
                </a:cxn>
                <a:cxn ang="0">
                  <a:pos x="190" y="70"/>
                </a:cxn>
                <a:cxn ang="0">
                  <a:pos x="180" y="52"/>
                </a:cxn>
                <a:cxn ang="0">
                  <a:pos x="168" y="36"/>
                </a:cxn>
                <a:cxn ang="0">
                  <a:pos x="152" y="22"/>
                </a:cxn>
                <a:cxn ang="0">
                  <a:pos x="134" y="10"/>
                </a:cxn>
                <a:cxn ang="0">
                  <a:pos x="114" y="4"/>
                </a:cxn>
                <a:cxn ang="0">
                  <a:pos x="100" y="0"/>
                </a:cxn>
                <a:cxn ang="0">
                  <a:pos x="80" y="0"/>
                </a:cxn>
                <a:cxn ang="0">
                  <a:pos x="62" y="4"/>
                </a:cxn>
                <a:cxn ang="0">
                  <a:pos x="44" y="12"/>
                </a:cxn>
                <a:cxn ang="0">
                  <a:pos x="28" y="24"/>
                </a:cxn>
                <a:cxn ang="0">
                  <a:pos x="16" y="40"/>
                </a:cxn>
                <a:cxn ang="0">
                  <a:pos x="6" y="56"/>
                </a:cxn>
                <a:cxn ang="0">
                  <a:pos x="2" y="74"/>
                </a:cxn>
                <a:cxn ang="0">
                  <a:pos x="0" y="94"/>
                </a:cxn>
                <a:cxn ang="0">
                  <a:pos x="2" y="114"/>
                </a:cxn>
                <a:cxn ang="0">
                  <a:pos x="8" y="132"/>
                </a:cxn>
                <a:cxn ang="0">
                  <a:pos x="16" y="150"/>
                </a:cxn>
                <a:cxn ang="0">
                  <a:pos x="30" y="168"/>
                </a:cxn>
                <a:cxn ang="0">
                  <a:pos x="46" y="182"/>
                </a:cxn>
                <a:cxn ang="0">
                  <a:pos x="64" y="192"/>
                </a:cxn>
                <a:cxn ang="0">
                  <a:pos x="82" y="200"/>
                </a:cxn>
                <a:cxn ang="0">
                  <a:pos x="102" y="202"/>
                </a:cxn>
                <a:cxn ang="0">
                  <a:pos x="118" y="202"/>
                </a:cxn>
                <a:cxn ang="0">
                  <a:pos x="136" y="198"/>
                </a:cxn>
                <a:cxn ang="0">
                  <a:pos x="154" y="190"/>
                </a:cxn>
                <a:cxn ang="0">
                  <a:pos x="170" y="178"/>
                </a:cxn>
              </a:cxnLst>
              <a:rect l="0" t="0" r="r" b="b"/>
              <a:pathLst>
                <a:path w="198" h="202">
                  <a:moveTo>
                    <a:pt x="170" y="178"/>
                  </a:moveTo>
                  <a:lnTo>
                    <a:pt x="182" y="164"/>
                  </a:lnTo>
                  <a:lnTo>
                    <a:pt x="190" y="146"/>
                  </a:lnTo>
                  <a:lnTo>
                    <a:pt x="196" y="128"/>
                  </a:lnTo>
                  <a:lnTo>
                    <a:pt x="198" y="110"/>
                  </a:lnTo>
                  <a:lnTo>
                    <a:pt x="196" y="90"/>
                  </a:lnTo>
                  <a:lnTo>
                    <a:pt x="190" y="70"/>
                  </a:lnTo>
                  <a:lnTo>
                    <a:pt x="180" y="52"/>
                  </a:lnTo>
                  <a:lnTo>
                    <a:pt x="168" y="36"/>
                  </a:lnTo>
                  <a:lnTo>
                    <a:pt x="152" y="22"/>
                  </a:lnTo>
                  <a:lnTo>
                    <a:pt x="134" y="10"/>
                  </a:lnTo>
                  <a:lnTo>
                    <a:pt x="114" y="4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2" y="4"/>
                  </a:lnTo>
                  <a:lnTo>
                    <a:pt x="44" y="12"/>
                  </a:lnTo>
                  <a:lnTo>
                    <a:pt x="28" y="24"/>
                  </a:lnTo>
                  <a:lnTo>
                    <a:pt x="16" y="40"/>
                  </a:lnTo>
                  <a:lnTo>
                    <a:pt x="6" y="56"/>
                  </a:lnTo>
                  <a:lnTo>
                    <a:pt x="2" y="74"/>
                  </a:lnTo>
                  <a:lnTo>
                    <a:pt x="0" y="94"/>
                  </a:lnTo>
                  <a:lnTo>
                    <a:pt x="2" y="114"/>
                  </a:lnTo>
                  <a:lnTo>
                    <a:pt x="8" y="132"/>
                  </a:lnTo>
                  <a:lnTo>
                    <a:pt x="16" y="150"/>
                  </a:lnTo>
                  <a:lnTo>
                    <a:pt x="30" y="168"/>
                  </a:lnTo>
                  <a:lnTo>
                    <a:pt x="46" y="182"/>
                  </a:lnTo>
                  <a:lnTo>
                    <a:pt x="64" y="192"/>
                  </a:lnTo>
                  <a:lnTo>
                    <a:pt x="82" y="200"/>
                  </a:lnTo>
                  <a:lnTo>
                    <a:pt x="102" y="202"/>
                  </a:lnTo>
                  <a:lnTo>
                    <a:pt x="118" y="202"/>
                  </a:lnTo>
                  <a:lnTo>
                    <a:pt x="136" y="198"/>
                  </a:lnTo>
                  <a:lnTo>
                    <a:pt x="154" y="190"/>
                  </a:lnTo>
                  <a:lnTo>
                    <a:pt x="170" y="17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Line 200"/>
            <p:cNvSpPr>
              <a:spLocks noChangeShapeType="1"/>
            </p:cNvSpPr>
            <p:nvPr/>
          </p:nvSpPr>
          <p:spPr bwMode="auto">
            <a:xfrm flipH="1">
              <a:off x="436" y="3251"/>
              <a:ext cx="180" cy="1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Line 201"/>
            <p:cNvSpPr>
              <a:spLocks noChangeShapeType="1"/>
            </p:cNvSpPr>
            <p:nvPr/>
          </p:nvSpPr>
          <p:spPr bwMode="auto">
            <a:xfrm flipH="1">
              <a:off x="598" y="3371"/>
              <a:ext cx="164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Freeform 202"/>
            <p:cNvSpPr>
              <a:spLocks/>
            </p:cNvSpPr>
            <p:nvPr/>
          </p:nvSpPr>
          <p:spPr bwMode="auto">
            <a:xfrm>
              <a:off x="616" y="3225"/>
              <a:ext cx="160" cy="146"/>
            </a:xfrm>
            <a:custGeom>
              <a:avLst/>
              <a:gdLst/>
              <a:ahLst/>
              <a:cxnLst>
                <a:cxn ang="0">
                  <a:pos x="146" y="146"/>
                </a:cxn>
                <a:cxn ang="0">
                  <a:pos x="154" y="134"/>
                </a:cxn>
                <a:cxn ang="0">
                  <a:pos x="158" y="120"/>
                </a:cxn>
                <a:cxn ang="0">
                  <a:pos x="160" y="104"/>
                </a:cxn>
                <a:cxn ang="0">
                  <a:pos x="160" y="88"/>
                </a:cxn>
                <a:cxn ang="0">
                  <a:pos x="158" y="74"/>
                </a:cxn>
                <a:cxn ang="0">
                  <a:pos x="152" y="58"/>
                </a:cxn>
                <a:cxn ang="0">
                  <a:pos x="144" y="44"/>
                </a:cxn>
                <a:cxn ang="0">
                  <a:pos x="134" y="32"/>
                </a:cxn>
                <a:cxn ang="0">
                  <a:pos x="120" y="18"/>
                </a:cxn>
                <a:cxn ang="0">
                  <a:pos x="104" y="8"/>
                </a:cxn>
                <a:cxn ang="0">
                  <a:pos x="86" y="2"/>
                </a:cxn>
                <a:cxn ang="0">
                  <a:pos x="68" y="0"/>
                </a:cxn>
                <a:cxn ang="0">
                  <a:pos x="52" y="0"/>
                </a:cxn>
                <a:cxn ang="0">
                  <a:pos x="34" y="4"/>
                </a:cxn>
                <a:cxn ang="0">
                  <a:pos x="18" y="10"/>
                </a:cxn>
                <a:cxn ang="0">
                  <a:pos x="4" y="22"/>
                </a:cxn>
                <a:cxn ang="0">
                  <a:pos x="0" y="26"/>
                </a:cxn>
              </a:cxnLst>
              <a:rect l="0" t="0" r="r" b="b"/>
              <a:pathLst>
                <a:path w="160" h="146">
                  <a:moveTo>
                    <a:pt x="146" y="146"/>
                  </a:moveTo>
                  <a:lnTo>
                    <a:pt x="154" y="134"/>
                  </a:lnTo>
                  <a:lnTo>
                    <a:pt x="158" y="120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58" y="74"/>
                  </a:lnTo>
                  <a:lnTo>
                    <a:pt x="152" y="58"/>
                  </a:lnTo>
                  <a:lnTo>
                    <a:pt x="144" y="44"/>
                  </a:lnTo>
                  <a:lnTo>
                    <a:pt x="134" y="32"/>
                  </a:lnTo>
                  <a:lnTo>
                    <a:pt x="120" y="18"/>
                  </a:lnTo>
                  <a:lnTo>
                    <a:pt x="104" y="8"/>
                  </a:lnTo>
                  <a:lnTo>
                    <a:pt x="86" y="2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34" y="4"/>
                  </a:lnTo>
                  <a:lnTo>
                    <a:pt x="18" y="10"/>
                  </a:lnTo>
                  <a:lnTo>
                    <a:pt x="4" y="22"/>
                  </a:lnTo>
                  <a:lnTo>
                    <a:pt x="0" y="2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Line 203"/>
            <p:cNvSpPr>
              <a:spLocks noChangeShapeType="1"/>
            </p:cNvSpPr>
            <p:nvPr/>
          </p:nvSpPr>
          <p:spPr bwMode="auto">
            <a:xfrm flipV="1">
              <a:off x="738" y="2979"/>
              <a:ext cx="230" cy="266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Rectangle 204"/>
            <p:cNvSpPr>
              <a:spLocks noChangeArrowheads="1"/>
            </p:cNvSpPr>
            <p:nvPr/>
          </p:nvSpPr>
          <p:spPr bwMode="auto">
            <a:xfrm>
              <a:off x="2106" y="252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A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93" name="Rectangle 205"/>
            <p:cNvSpPr>
              <a:spLocks noChangeArrowheads="1"/>
            </p:cNvSpPr>
            <p:nvPr/>
          </p:nvSpPr>
          <p:spPr bwMode="auto">
            <a:xfrm>
              <a:off x="1856" y="2021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B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94" name="Rectangle 206"/>
            <p:cNvSpPr>
              <a:spLocks noChangeArrowheads="1"/>
            </p:cNvSpPr>
            <p:nvPr/>
          </p:nvSpPr>
          <p:spPr bwMode="auto">
            <a:xfrm>
              <a:off x="1688" y="2589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C</a:t>
              </a:r>
              <a:endParaRPr 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2495" name="Freeform 207"/>
            <p:cNvSpPr>
              <a:spLocks/>
            </p:cNvSpPr>
            <p:nvPr/>
          </p:nvSpPr>
          <p:spPr bwMode="auto">
            <a:xfrm>
              <a:off x="1214" y="2621"/>
              <a:ext cx="82" cy="82"/>
            </a:xfrm>
            <a:custGeom>
              <a:avLst/>
              <a:gdLst/>
              <a:ahLst/>
              <a:cxnLst>
                <a:cxn ang="0">
                  <a:pos x="70" y="72"/>
                </a:cxn>
                <a:cxn ang="0">
                  <a:pos x="74" y="66"/>
                </a:cxn>
                <a:cxn ang="0">
                  <a:pos x="78" y="60"/>
                </a:cxn>
                <a:cxn ang="0">
                  <a:pos x="80" y="52"/>
                </a:cxn>
                <a:cxn ang="0">
                  <a:pos x="82" y="44"/>
                </a:cxn>
                <a:cxn ang="0">
                  <a:pos x="80" y="36"/>
                </a:cxn>
                <a:cxn ang="0">
                  <a:pos x="78" y="30"/>
                </a:cxn>
                <a:cxn ang="0">
                  <a:pos x="74" y="22"/>
                </a:cxn>
                <a:cxn ang="0">
                  <a:pos x="70" y="14"/>
                </a:cxn>
                <a:cxn ang="0">
                  <a:pos x="62" y="10"/>
                </a:cxn>
                <a:cxn ang="0">
                  <a:pos x="56" y="6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2" y="2"/>
                </a:cxn>
                <a:cxn ang="0">
                  <a:pos x="26" y="2"/>
                </a:cxn>
                <a:cxn ang="0">
                  <a:pos x="18" y="6"/>
                </a:cxn>
                <a:cxn ang="0">
                  <a:pos x="12" y="10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8" y="62"/>
                </a:cxn>
                <a:cxn ang="0">
                  <a:pos x="12" y="68"/>
                </a:cxn>
                <a:cxn ang="0">
                  <a:pos x="20" y="74"/>
                </a:cxn>
                <a:cxn ang="0">
                  <a:pos x="26" y="78"/>
                </a:cxn>
                <a:cxn ang="0">
                  <a:pos x="34" y="80"/>
                </a:cxn>
                <a:cxn ang="0">
                  <a:pos x="42" y="82"/>
                </a:cxn>
                <a:cxn ang="0">
                  <a:pos x="50" y="82"/>
                </a:cxn>
                <a:cxn ang="0">
                  <a:pos x="56" y="80"/>
                </a:cxn>
                <a:cxn ang="0">
                  <a:pos x="64" y="78"/>
                </a:cxn>
                <a:cxn ang="0">
                  <a:pos x="70" y="72"/>
                </a:cxn>
              </a:cxnLst>
              <a:rect l="0" t="0" r="r" b="b"/>
              <a:pathLst>
                <a:path w="82" h="82">
                  <a:moveTo>
                    <a:pt x="70" y="72"/>
                  </a:moveTo>
                  <a:lnTo>
                    <a:pt x="74" y="66"/>
                  </a:lnTo>
                  <a:lnTo>
                    <a:pt x="78" y="60"/>
                  </a:lnTo>
                  <a:lnTo>
                    <a:pt x="80" y="52"/>
                  </a:lnTo>
                  <a:lnTo>
                    <a:pt x="82" y="44"/>
                  </a:lnTo>
                  <a:lnTo>
                    <a:pt x="80" y="36"/>
                  </a:lnTo>
                  <a:lnTo>
                    <a:pt x="78" y="30"/>
                  </a:lnTo>
                  <a:lnTo>
                    <a:pt x="74" y="22"/>
                  </a:lnTo>
                  <a:lnTo>
                    <a:pt x="70" y="14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6" y="78"/>
                  </a:lnTo>
                  <a:lnTo>
                    <a:pt x="34" y="80"/>
                  </a:lnTo>
                  <a:lnTo>
                    <a:pt x="42" y="82"/>
                  </a:lnTo>
                  <a:lnTo>
                    <a:pt x="50" y="82"/>
                  </a:lnTo>
                  <a:lnTo>
                    <a:pt x="56" y="80"/>
                  </a:lnTo>
                  <a:lnTo>
                    <a:pt x="64" y="78"/>
                  </a:lnTo>
                  <a:lnTo>
                    <a:pt x="70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6" name="Line 208"/>
          <p:cNvSpPr>
            <a:spLocks noChangeShapeType="1"/>
          </p:cNvSpPr>
          <p:nvPr/>
        </p:nvSpPr>
        <p:spPr bwMode="auto">
          <a:xfrm flipH="1">
            <a:off x="1939925" y="4251325"/>
            <a:ext cx="114300" cy="120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7" name="Line 209"/>
          <p:cNvSpPr>
            <a:spLocks noChangeShapeType="1"/>
          </p:cNvSpPr>
          <p:nvPr/>
        </p:nvSpPr>
        <p:spPr bwMode="auto">
          <a:xfrm flipH="1">
            <a:off x="2044700" y="4327525"/>
            <a:ext cx="104775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8" name="Freeform 210"/>
          <p:cNvSpPr>
            <a:spLocks/>
          </p:cNvSpPr>
          <p:nvPr/>
        </p:nvSpPr>
        <p:spPr bwMode="auto">
          <a:xfrm>
            <a:off x="2054225" y="4232275"/>
            <a:ext cx="101600" cy="95250"/>
          </a:xfrm>
          <a:custGeom>
            <a:avLst/>
            <a:gdLst/>
            <a:ahLst/>
            <a:cxnLst>
              <a:cxn ang="0">
                <a:pos x="60" y="60"/>
              </a:cxn>
              <a:cxn ang="0">
                <a:pos x="64" y="48"/>
              </a:cxn>
              <a:cxn ang="0">
                <a:pos x="64" y="36"/>
              </a:cxn>
              <a:cxn ang="0">
                <a:pos x="62" y="24"/>
              </a:cxn>
              <a:cxn ang="0">
                <a:pos x="54" y="14"/>
              </a:cxn>
              <a:cxn ang="0">
                <a:pos x="48" y="8"/>
              </a:cxn>
              <a:cxn ang="0">
                <a:pos x="42" y="4"/>
              </a:cxn>
              <a:cxn ang="0">
                <a:pos x="36" y="2"/>
              </a:cxn>
              <a:cxn ang="0">
                <a:pos x="28" y="0"/>
              </a:cxn>
              <a:cxn ang="0">
                <a:pos x="22" y="0"/>
              </a:cxn>
              <a:cxn ang="0">
                <a:pos x="14" y="2"/>
              </a:cxn>
              <a:cxn ang="0">
                <a:pos x="8" y="6"/>
              </a:cxn>
              <a:cxn ang="0">
                <a:pos x="2" y="10"/>
              </a:cxn>
              <a:cxn ang="0">
                <a:pos x="0" y="12"/>
              </a:cxn>
            </a:cxnLst>
            <a:rect l="0" t="0" r="r" b="b"/>
            <a:pathLst>
              <a:path w="64" h="60">
                <a:moveTo>
                  <a:pt x="60" y="60"/>
                </a:moveTo>
                <a:lnTo>
                  <a:pt x="64" y="48"/>
                </a:lnTo>
                <a:lnTo>
                  <a:pt x="64" y="36"/>
                </a:lnTo>
                <a:lnTo>
                  <a:pt x="62" y="24"/>
                </a:lnTo>
                <a:lnTo>
                  <a:pt x="54" y="14"/>
                </a:lnTo>
                <a:lnTo>
                  <a:pt x="48" y="8"/>
                </a:lnTo>
                <a:lnTo>
                  <a:pt x="42" y="4"/>
                </a:lnTo>
                <a:lnTo>
                  <a:pt x="36" y="2"/>
                </a:lnTo>
                <a:lnTo>
                  <a:pt x="28" y="0"/>
                </a:lnTo>
                <a:lnTo>
                  <a:pt x="22" y="0"/>
                </a:lnTo>
                <a:lnTo>
                  <a:pt x="14" y="2"/>
                </a:lnTo>
                <a:lnTo>
                  <a:pt x="8" y="6"/>
                </a:lnTo>
                <a:lnTo>
                  <a:pt x="2" y="10"/>
                </a:lnTo>
                <a:lnTo>
                  <a:pt x="0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9" name="Freeform 211"/>
          <p:cNvSpPr>
            <a:spLocks/>
          </p:cNvSpPr>
          <p:nvPr/>
        </p:nvSpPr>
        <p:spPr bwMode="auto">
          <a:xfrm>
            <a:off x="1851025" y="4746625"/>
            <a:ext cx="254000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0" name="Freeform 212"/>
          <p:cNvSpPr>
            <a:spLocks/>
          </p:cNvSpPr>
          <p:nvPr/>
        </p:nvSpPr>
        <p:spPr bwMode="auto">
          <a:xfrm>
            <a:off x="2079625" y="4619625"/>
            <a:ext cx="254000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1" name="Freeform 213"/>
          <p:cNvSpPr>
            <a:spLocks/>
          </p:cNvSpPr>
          <p:nvPr/>
        </p:nvSpPr>
        <p:spPr bwMode="auto">
          <a:xfrm>
            <a:off x="2308225" y="4492625"/>
            <a:ext cx="254000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2" name="Rectangle 214"/>
          <p:cNvSpPr>
            <a:spLocks noChangeArrowheads="1"/>
          </p:cNvSpPr>
          <p:nvPr/>
        </p:nvSpPr>
        <p:spPr bwMode="auto">
          <a:xfrm>
            <a:off x="158750" y="2863850"/>
            <a:ext cx="1158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Times" pitchFamily="18" charset="0"/>
              </a:rPr>
              <a:t>Gain switched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03" name="Rectangle 215"/>
          <p:cNvSpPr>
            <a:spLocks noChangeArrowheads="1"/>
          </p:cNvSpPr>
          <p:nvPr/>
        </p:nvSpPr>
        <p:spPr bwMode="auto">
          <a:xfrm>
            <a:off x="260350" y="3057525"/>
            <a:ext cx="957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Times" pitchFamily="18" charset="0"/>
              </a:rPr>
              <a:t>diode lasers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04" name="Rectangle 216"/>
          <p:cNvSpPr>
            <a:spLocks noChangeArrowheads="1"/>
          </p:cNvSpPr>
          <p:nvPr/>
        </p:nvSpPr>
        <p:spPr bwMode="auto">
          <a:xfrm>
            <a:off x="342900" y="3254375"/>
            <a:ext cx="7921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 dirty="0">
                <a:solidFill>
                  <a:srgbClr val="13007C"/>
                </a:solidFill>
                <a:latin typeface="Times" pitchFamily="18" charset="0"/>
              </a:rPr>
              <a:t>499 MHz,</a:t>
            </a: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05" name="Rectangle 217"/>
          <p:cNvSpPr>
            <a:spLocks noChangeArrowheads="1"/>
          </p:cNvSpPr>
          <p:nvPr/>
        </p:nvSpPr>
        <p:spPr bwMode="auto">
          <a:xfrm>
            <a:off x="349250" y="3432175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13007C"/>
                </a:solidFill>
                <a:latin typeface="Symbol" pitchFamily="18" charset="2"/>
              </a:rPr>
              <a:t>Df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06" name="Rectangle 218"/>
          <p:cNvSpPr>
            <a:spLocks noChangeArrowheads="1"/>
          </p:cNvSpPr>
          <p:nvPr/>
        </p:nvSpPr>
        <p:spPr bwMode="auto">
          <a:xfrm>
            <a:off x="565150" y="3444875"/>
            <a:ext cx="565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 = 120</a:t>
            </a:r>
            <a:r>
              <a:rPr lang="en-US" sz="1500" b="1">
                <a:solidFill>
                  <a:srgbClr val="13007C"/>
                </a:solidFill>
                <a:latin typeface="Geneva" charset="0"/>
                <a:sym typeface="Symbol" pitchFamily="18" charset="2"/>
              </a:rPr>
              <a:t>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07" name="Rectangle 219"/>
          <p:cNvSpPr>
            <a:spLocks noChangeArrowheads="1"/>
          </p:cNvSpPr>
          <p:nvPr/>
        </p:nvSpPr>
        <p:spPr bwMode="auto">
          <a:xfrm>
            <a:off x="866775" y="4206875"/>
            <a:ext cx="933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Pockels cell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08" name="Rectangle 220"/>
          <p:cNvSpPr>
            <a:spLocks noChangeArrowheads="1"/>
          </p:cNvSpPr>
          <p:nvPr/>
        </p:nvSpPr>
        <p:spPr bwMode="auto">
          <a:xfrm>
            <a:off x="152400" y="5400675"/>
            <a:ext cx="36036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 dirty="0">
                <a:solidFill>
                  <a:srgbClr val="13007C"/>
                </a:solidFill>
                <a:latin typeface="Geneva" charset="0"/>
              </a:rPr>
              <a:t>Gun</a:t>
            </a: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09" name="Rectangle 221"/>
          <p:cNvSpPr>
            <a:spLocks noChangeArrowheads="1"/>
          </p:cNvSpPr>
          <p:nvPr/>
        </p:nvSpPr>
        <p:spPr bwMode="auto">
          <a:xfrm>
            <a:off x="4483100" y="1590675"/>
            <a:ext cx="11958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13007C"/>
                </a:solidFill>
                <a:latin typeface="Geneva" charset="0"/>
              </a:rPr>
              <a:t>0.6 </a:t>
            </a:r>
            <a:r>
              <a:rPr lang="en-US" sz="1500" b="1" dirty="0" err="1">
                <a:solidFill>
                  <a:srgbClr val="13007C"/>
                </a:solidFill>
                <a:latin typeface="Geneva" charset="0"/>
              </a:rPr>
              <a:t>GeV</a:t>
            </a:r>
            <a:r>
              <a:rPr lang="en-US" sz="1500" b="1" dirty="0">
                <a:solidFill>
                  <a:srgbClr val="13007C"/>
                </a:solidFill>
                <a:latin typeface="Geneva" charset="0"/>
              </a:rPr>
              <a:t> </a:t>
            </a:r>
            <a:r>
              <a:rPr lang="en-US" sz="1500" b="1" dirty="0" err="1">
                <a:solidFill>
                  <a:srgbClr val="13007C"/>
                </a:solidFill>
                <a:latin typeface="Geneva" charset="0"/>
              </a:rPr>
              <a:t>linac</a:t>
            </a: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10" name="Rectangle 222"/>
          <p:cNvSpPr>
            <a:spLocks noChangeArrowheads="1"/>
          </p:cNvSpPr>
          <p:nvPr/>
        </p:nvSpPr>
        <p:spPr bwMode="auto">
          <a:xfrm>
            <a:off x="4327525" y="1778000"/>
            <a:ext cx="1401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(20 cryomodules)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11" name="Rectangle 223"/>
          <p:cNvSpPr>
            <a:spLocks noChangeArrowheads="1"/>
          </p:cNvSpPr>
          <p:nvPr/>
        </p:nvSpPr>
        <p:spPr bwMode="auto">
          <a:xfrm>
            <a:off x="4610100" y="1971675"/>
            <a:ext cx="839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1497 MHz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12" name="Freeform 224"/>
          <p:cNvSpPr>
            <a:spLocks/>
          </p:cNvSpPr>
          <p:nvPr/>
        </p:nvSpPr>
        <p:spPr bwMode="auto">
          <a:xfrm>
            <a:off x="5832475" y="1825625"/>
            <a:ext cx="254000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6"/>
              </a:cxn>
              <a:cxn ang="0">
                <a:pos x="36" y="16"/>
              </a:cxn>
              <a:cxn ang="0">
                <a:pos x="58" y="30"/>
              </a:cxn>
              <a:cxn ang="0">
                <a:pos x="80" y="46"/>
              </a:cxn>
              <a:cxn ang="0">
                <a:pos x="104" y="66"/>
              </a:cxn>
              <a:cxn ang="0">
                <a:pos x="126" y="88"/>
              </a:cxn>
              <a:cxn ang="0">
                <a:pos x="134" y="100"/>
              </a:cxn>
              <a:cxn ang="0">
                <a:pos x="142" y="114"/>
              </a:cxn>
              <a:cxn ang="0">
                <a:pos x="160" y="108"/>
              </a:cxn>
              <a:cxn ang="0">
                <a:pos x="144" y="190"/>
              </a:cxn>
              <a:cxn ang="0">
                <a:pos x="86" y="136"/>
              </a:cxn>
              <a:cxn ang="0">
                <a:pos x="104" y="128"/>
              </a:cxn>
              <a:cxn ang="0">
                <a:pos x="98" y="108"/>
              </a:cxn>
              <a:cxn ang="0">
                <a:pos x="88" y="90"/>
              </a:cxn>
              <a:cxn ang="0">
                <a:pos x="78" y="66"/>
              </a:cxn>
              <a:cxn ang="0">
                <a:pos x="62" y="44"/>
              </a:cxn>
              <a:cxn ang="0">
                <a:pos x="54" y="32"/>
              </a:cxn>
              <a:cxn ang="0">
                <a:pos x="46" y="22"/>
              </a:cxn>
              <a:cxn ang="0">
                <a:pos x="36" y="14"/>
              </a:cxn>
              <a:cxn ang="0">
                <a:pos x="24" y="8"/>
              </a:cxn>
              <a:cxn ang="0">
                <a:pos x="12" y="2"/>
              </a:cxn>
              <a:cxn ang="0">
                <a:pos x="0" y="0"/>
              </a:cxn>
            </a:cxnLst>
            <a:rect l="0" t="0" r="r" b="b"/>
            <a:pathLst>
              <a:path w="160" h="190">
                <a:moveTo>
                  <a:pt x="0" y="0"/>
                </a:moveTo>
                <a:lnTo>
                  <a:pt x="18" y="6"/>
                </a:lnTo>
                <a:lnTo>
                  <a:pt x="36" y="16"/>
                </a:lnTo>
                <a:lnTo>
                  <a:pt x="58" y="30"/>
                </a:lnTo>
                <a:lnTo>
                  <a:pt x="80" y="46"/>
                </a:lnTo>
                <a:lnTo>
                  <a:pt x="104" y="66"/>
                </a:lnTo>
                <a:lnTo>
                  <a:pt x="126" y="88"/>
                </a:lnTo>
                <a:lnTo>
                  <a:pt x="134" y="100"/>
                </a:lnTo>
                <a:lnTo>
                  <a:pt x="142" y="114"/>
                </a:lnTo>
                <a:lnTo>
                  <a:pt x="160" y="108"/>
                </a:lnTo>
                <a:lnTo>
                  <a:pt x="144" y="190"/>
                </a:lnTo>
                <a:lnTo>
                  <a:pt x="86" y="136"/>
                </a:lnTo>
                <a:lnTo>
                  <a:pt x="104" y="128"/>
                </a:lnTo>
                <a:lnTo>
                  <a:pt x="98" y="108"/>
                </a:lnTo>
                <a:lnTo>
                  <a:pt x="88" y="90"/>
                </a:lnTo>
                <a:lnTo>
                  <a:pt x="78" y="66"/>
                </a:lnTo>
                <a:lnTo>
                  <a:pt x="62" y="44"/>
                </a:lnTo>
                <a:lnTo>
                  <a:pt x="54" y="32"/>
                </a:lnTo>
                <a:lnTo>
                  <a:pt x="46" y="22"/>
                </a:lnTo>
                <a:lnTo>
                  <a:pt x="36" y="14"/>
                </a:lnTo>
                <a:lnTo>
                  <a:pt x="24" y="8"/>
                </a:lnTo>
                <a:lnTo>
                  <a:pt x="12" y="2"/>
                </a:lnTo>
                <a:lnTo>
                  <a:pt x="0" y="0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3" name="Rectangle 225"/>
          <p:cNvSpPr>
            <a:spLocks noChangeArrowheads="1"/>
          </p:cNvSpPr>
          <p:nvPr/>
        </p:nvSpPr>
        <p:spPr bwMode="auto">
          <a:xfrm>
            <a:off x="2794000" y="2200275"/>
            <a:ext cx="132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67 MeV injector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14" name="Rectangle 226"/>
          <p:cNvSpPr>
            <a:spLocks noChangeArrowheads="1"/>
          </p:cNvSpPr>
          <p:nvPr/>
        </p:nvSpPr>
        <p:spPr bwMode="auto">
          <a:xfrm>
            <a:off x="2654300" y="2393950"/>
            <a:ext cx="159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(2 1/4 cryomodules)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15" name="Rectangle 227"/>
          <p:cNvSpPr>
            <a:spLocks noChangeArrowheads="1"/>
          </p:cNvSpPr>
          <p:nvPr/>
        </p:nvSpPr>
        <p:spPr bwMode="auto">
          <a:xfrm>
            <a:off x="3035300" y="2590800"/>
            <a:ext cx="839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 dirty="0">
                <a:solidFill>
                  <a:srgbClr val="13007C"/>
                </a:solidFill>
                <a:latin typeface="Geneva" charset="0"/>
              </a:rPr>
              <a:t>1497 MHz</a:t>
            </a: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16" name="Freeform 228"/>
          <p:cNvSpPr>
            <a:spLocks/>
          </p:cNvSpPr>
          <p:nvPr/>
        </p:nvSpPr>
        <p:spPr bwMode="auto">
          <a:xfrm>
            <a:off x="4273550" y="2587625"/>
            <a:ext cx="29527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8"/>
              </a:cxn>
              <a:cxn ang="0">
                <a:pos x="44" y="16"/>
              </a:cxn>
              <a:cxn ang="0">
                <a:pos x="70" y="28"/>
              </a:cxn>
              <a:cxn ang="0">
                <a:pos x="98" y="42"/>
              </a:cxn>
              <a:cxn ang="0">
                <a:pos x="126" y="60"/>
              </a:cxn>
              <a:cxn ang="0">
                <a:pos x="140" y="72"/>
              </a:cxn>
              <a:cxn ang="0">
                <a:pos x="150" y="82"/>
              </a:cxn>
              <a:cxn ang="0">
                <a:pos x="160" y="94"/>
              </a:cxn>
              <a:cxn ang="0">
                <a:pos x="168" y="108"/>
              </a:cxn>
              <a:cxn ang="0">
                <a:pos x="186" y="102"/>
              </a:cxn>
              <a:cxn ang="0">
                <a:pos x="172" y="184"/>
              </a:cxn>
              <a:cxn ang="0">
                <a:pos x="112" y="130"/>
              </a:cxn>
              <a:cxn ang="0">
                <a:pos x="130" y="122"/>
              </a:cxn>
              <a:cxn ang="0">
                <a:pos x="126" y="104"/>
              </a:cxn>
              <a:cxn ang="0">
                <a:pos x="118" y="86"/>
              </a:cxn>
              <a:cxn ang="0">
                <a:pos x="106" y="66"/>
              </a:cxn>
              <a:cxn ang="0">
                <a:pos x="98" y="54"/>
              </a:cxn>
              <a:cxn ang="0">
                <a:pos x="90" y="44"/>
              </a:cxn>
              <a:cxn ang="0">
                <a:pos x="78" y="34"/>
              </a:cxn>
              <a:cxn ang="0">
                <a:pos x="66" y="24"/>
              </a:cxn>
              <a:cxn ang="0">
                <a:pos x="52" y="16"/>
              </a:cxn>
              <a:cxn ang="0">
                <a:pos x="36" y="8"/>
              </a:cxn>
              <a:cxn ang="0">
                <a:pos x="18" y="4"/>
              </a:cxn>
              <a:cxn ang="0">
                <a:pos x="0" y="0"/>
              </a:cxn>
            </a:cxnLst>
            <a:rect l="0" t="0" r="r" b="b"/>
            <a:pathLst>
              <a:path w="186" h="184">
                <a:moveTo>
                  <a:pt x="0" y="0"/>
                </a:moveTo>
                <a:lnTo>
                  <a:pt x="20" y="8"/>
                </a:lnTo>
                <a:lnTo>
                  <a:pt x="44" y="16"/>
                </a:lnTo>
                <a:lnTo>
                  <a:pt x="70" y="28"/>
                </a:lnTo>
                <a:lnTo>
                  <a:pt x="98" y="42"/>
                </a:lnTo>
                <a:lnTo>
                  <a:pt x="126" y="60"/>
                </a:lnTo>
                <a:lnTo>
                  <a:pt x="140" y="72"/>
                </a:lnTo>
                <a:lnTo>
                  <a:pt x="150" y="82"/>
                </a:lnTo>
                <a:lnTo>
                  <a:pt x="160" y="94"/>
                </a:lnTo>
                <a:lnTo>
                  <a:pt x="168" y="108"/>
                </a:lnTo>
                <a:lnTo>
                  <a:pt x="186" y="102"/>
                </a:lnTo>
                <a:lnTo>
                  <a:pt x="172" y="184"/>
                </a:lnTo>
                <a:lnTo>
                  <a:pt x="112" y="130"/>
                </a:lnTo>
                <a:lnTo>
                  <a:pt x="130" y="122"/>
                </a:lnTo>
                <a:lnTo>
                  <a:pt x="126" y="104"/>
                </a:lnTo>
                <a:lnTo>
                  <a:pt x="118" y="86"/>
                </a:lnTo>
                <a:lnTo>
                  <a:pt x="106" y="66"/>
                </a:lnTo>
                <a:lnTo>
                  <a:pt x="98" y="54"/>
                </a:lnTo>
                <a:lnTo>
                  <a:pt x="90" y="44"/>
                </a:lnTo>
                <a:lnTo>
                  <a:pt x="78" y="34"/>
                </a:lnTo>
                <a:lnTo>
                  <a:pt x="66" y="24"/>
                </a:lnTo>
                <a:lnTo>
                  <a:pt x="52" y="16"/>
                </a:lnTo>
                <a:lnTo>
                  <a:pt x="36" y="8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7" name="Rectangle 229"/>
          <p:cNvSpPr>
            <a:spLocks noChangeArrowheads="1"/>
          </p:cNvSpPr>
          <p:nvPr/>
        </p:nvSpPr>
        <p:spPr bwMode="auto">
          <a:xfrm>
            <a:off x="6770688" y="3354388"/>
            <a:ext cx="1276350" cy="812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8" name="Line 230"/>
          <p:cNvSpPr>
            <a:spLocks noChangeShapeType="1"/>
          </p:cNvSpPr>
          <p:nvPr/>
        </p:nvSpPr>
        <p:spPr bwMode="auto">
          <a:xfrm>
            <a:off x="6769100" y="37496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9" name="Line 231"/>
          <p:cNvSpPr>
            <a:spLocks noChangeShapeType="1"/>
          </p:cNvSpPr>
          <p:nvPr/>
        </p:nvSpPr>
        <p:spPr bwMode="auto">
          <a:xfrm>
            <a:off x="6819900" y="37496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0" name="Line 232"/>
          <p:cNvSpPr>
            <a:spLocks noChangeShapeType="1"/>
          </p:cNvSpPr>
          <p:nvPr/>
        </p:nvSpPr>
        <p:spPr bwMode="auto">
          <a:xfrm>
            <a:off x="6870700" y="37496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1" name="Line 233"/>
          <p:cNvSpPr>
            <a:spLocks noChangeShapeType="1"/>
          </p:cNvSpPr>
          <p:nvPr/>
        </p:nvSpPr>
        <p:spPr bwMode="auto">
          <a:xfrm>
            <a:off x="6921500" y="3749675"/>
            <a:ext cx="254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2" name="Line 234"/>
          <p:cNvSpPr>
            <a:spLocks noChangeShapeType="1"/>
          </p:cNvSpPr>
          <p:nvPr/>
        </p:nvSpPr>
        <p:spPr bwMode="auto">
          <a:xfrm>
            <a:off x="6972300" y="37528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3" name="Line 235"/>
          <p:cNvSpPr>
            <a:spLocks noChangeShapeType="1"/>
          </p:cNvSpPr>
          <p:nvPr/>
        </p:nvSpPr>
        <p:spPr bwMode="auto">
          <a:xfrm>
            <a:off x="7023100" y="37528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4" name="Line 236"/>
          <p:cNvSpPr>
            <a:spLocks noChangeShapeType="1"/>
          </p:cNvSpPr>
          <p:nvPr/>
        </p:nvSpPr>
        <p:spPr bwMode="auto">
          <a:xfrm>
            <a:off x="7073900" y="37528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5" name="Line 237"/>
          <p:cNvSpPr>
            <a:spLocks noChangeShapeType="1"/>
          </p:cNvSpPr>
          <p:nvPr/>
        </p:nvSpPr>
        <p:spPr bwMode="auto">
          <a:xfrm>
            <a:off x="7124700" y="37528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6" name="Line 238"/>
          <p:cNvSpPr>
            <a:spLocks noChangeShapeType="1"/>
          </p:cNvSpPr>
          <p:nvPr/>
        </p:nvSpPr>
        <p:spPr bwMode="auto">
          <a:xfrm>
            <a:off x="7175500" y="37528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7" name="Line 239"/>
          <p:cNvSpPr>
            <a:spLocks noChangeShapeType="1"/>
          </p:cNvSpPr>
          <p:nvPr/>
        </p:nvSpPr>
        <p:spPr bwMode="auto">
          <a:xfrm>
            <a:off x="7226300" y="37528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8" name="Line 240"/>
          <p:cNvSpPr>
            <a:spLocks noChangeShapeType="1"/>
          </p:cNvSpPr>
          <p:nvPr/>
        </p:nvSpPr>
        <p:spPr bwMode="auto">
          <a:xfrm>
            <a:off x="7277100" y="37560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9" name="Line 241"/>
          <p:cNvSpPr>
            <a:spLocks noChangeShapeType="1"/>
          </p:cNvSpPr>
          <p:nvPr/>
        </p:nvSpPr>
        <p:spPr bwMode="auto">
          <a:xfrm>
            <a:off x="7327900" y="37560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0" name="Line 242"/>
          <p:cNvSpPr>
            <a:spLocks noChangeShapeType="1"/>
          </p:cNvSpPr>
          <p:nvPr/>
        </p:nvSpPr>
        <p:spPr bwMode="auto">
          <a:xfrm>
            <a:off x="7378700" y="37560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1" name="Line 243"/>
          <p:cNvSpPr>
            <a:spLocks noChangeShapeType="1"/>
          </p:cNvSpPr>
          <p:nvPr/>
        </p:nvSpPr>
        <p:spPr bwMode="auto">
          <a:xfrm>
            <a:off x="7429500" y="37560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2" name="Line 244"/>
          <p:cNvSpPr>
            <a:spLocks noChangeShapeType="1"/>
          </p:cNvSpPr>
          <p:nvPr/>
        </p:nvSpPr>
        <p:spPr bwMode="auto">
          <a:xfrm>
            <a:off x="7480300" y="37560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3" name="Line 245"/>
          <p:cNvSpPr>
            <a:spLocks noChangeShapeType="1"/>
          </p:cNvSpPr>
          <p:nvPr/>
        </p:nvSpPr>
        <p:spPr bwMode="auto">
          <a:xfrm>
            <a:off x="7531100" y="37560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4" name="Line 246"/>
          <p:cNvSpPr>
            <a:spLocks noChangeShapeType="1"/>
          </p:cNvSpPr>
          <p:nvPr/>
        </p:nvSpPr>
        <p:spPr bwMode="auto">
          <a:xfrm>
            <a:off x="7581900" y="37592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5" name="Line 247"/>
          <p:cNvSpPr>
            <a:spLocks noChangeShapeType="1"/>
          </p:cNvSpPr>
          <p:nvPr/>
        </p:nvSpPr>
        <p:spPr bwMode="auto">
          <a:xfrm>
            <a:off x="7632700" y="37592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6" name="Line 248"/>
          <p:cNvSpPr>
            <a:spLocks noChangeShapeType="1"/>
          </p:cNvSpPr>
          <p:nvPr/>
        </p:nvSpPr>
        <p:spPr bwMode="auto">
          <a:xfrm>
            <a:off x="7683500" y="37592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7" name="Line 249"/>
          <p:cNvSpPr>
            <a:spLocks noChangeShapeType="1"/>
          </p:cNvSpPr>
          <p:nvPr/>
        </p:nvSpPr>
        <p:spPr bwMode="auto">
          <a:xfrm>
            <a:off x="7734300" y="37592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8" name="Line 250"/>
          <p:cNvSpPr>
            <a:spLocks noChangeShapeType="1"/>
          </p:cNvSpPr>
          <p:nvPr/>
        </p:nvSpPr>
        <p:spPr bwMode="auto">
          <a:xfrm>
            <a:off x="7785100" y="37592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9" name="Line 251"/>
          <p:cNvSpPr>
            <a:spLocks noChangeShapeType="1"/>
          </p:cNvSpPr>
          <p:nvPr/>
        </p:nvSpPr>
        <p:spPr bwMode="auto">
          <a:xfrm>
            <a:off x="7835900" y="37592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0" name="Line 252"/>
          <p:cNvSpPr>
            <a:spLocks noChangeShapeType="1"/>
          </p:cNvSpPr>
          <p:nvPr/>
        </p:nvSpPr>
        <p:spPr bwMode="auto">
          <a:xfrm>
            <a:off x="7886700" y="3759200"/>
            <a:ext cx="254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1" name="Line 253"/>
          <p:cNvSpPr>
            <a:spLocks noChangeShapeType="1"/>
          </p:cNvSpPr>
          <p:nvPr/>
        </p:nvSpPr>
        <p:spPr bwMode="auto">
          <a:xfrm>
            <a:off x="7937500" y="37623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2" name="Line 254"/>
          <p:cNvSpPr>
            <a:spLocks noChangeShapeType="1"/>
          </p:cNvSpPr>
          <p:nvPr/>
        </p:nvSpPr>
        <p:spPr bwMode="auto">
          <a:xfrm>
            <a:off x="7988300" y="37623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3" name="Line 255"/>
          <p:cNvSpPr>
            <a:spLocks noChangeShapeType="1"/>
          </p:cNvSpPr>
          <p:nvPr/>
        </p:nvSpPr>
        <p:spPr bwMode="auto">
          <a:xfrm>
            <a:off x="8039100" y="3762375"/>
            <a:ext cx="22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4" name="Freeform 256"/>
          <p:cNvSpPr>
            <a:spLocks/>
          </p:cNvSpPr>
          <p:nvPr/>
        </p:nvSpPr>
        <p:spPr bwMode="auto">
          <a:xfrm>
            <a:off x="6759575" y="3349625"/>
            <a:ext cx="1295400" cy="825500"/>
          </a:xfrm>
          <a:custGeom>
            <a:avLst/>
            <a:gdLst/>
            <a:ahLst/>
            <a:cxnLst>
              <a:cxn ang="0">
                <a:pos x="0" y="260"/>
              </a:cxn>
              <a:cxn ang="0">
                <a:pos x="18" y="218"/>
              </a:cxn>
              <a:cxn ang="0">
                <a:pos x="38" y="176"/>
              </a:cxn>
              <a:cxn ang="0">
                <a:pos x="64" y="130"/>
              </a:cxn>
              <a:cxn ang="0">
                <a:pos x="78" y="106"/>
              </a:cxn>
              <a:cxn ang="0">
                <a:pos x="94" y="82"/>
              </a:cxn>
              <a:cxn ang="0">
                <a:pos x="112" y="60"/>
              </a:cxn>
              <a:cxn ang="0">
                <a:pos x="128" y="40"/>
              </a:cxn>
              <a:cxn ang="0">
                <a:pos x="148" y="24"/>
              </a:cxn>
              <a:cxn ang="0">
                <a:pos x="166" y="10"/>
              </a:cxn>
              <a:cxn ang="0">
                <a:pos x="184" y="2"/>
              </a:cxn>
              <a:cxn ang="0">
                <a:pos x="194" y="0"/>
              </a:cxn>
              <a:cxn ang="0">
                <a:pos x="204" y="0"/>
              </a:cxn>
              <a:cxn ang="0">
                <a:pos x="214" y="0"/>
              </a:cxn>
              <a:cxn ang="0">
                <a:pos x="224" y="2"/>
              </a:cxn>
              <a:cxn ang="0">
                <a:pos x="242" y="10"/>
              </a:cxn>
              <a:cxn ang="0">
                <a:pos x="260" y="24"/>
              </a:cxn>
              <a:cxn ang="0">
                <a:pos x="280" y="40"/>
              </a:cxn>
              <a:cxn ang="0">
                <a:pos x="296" y="60"/>
              </a:cxn>
              <a:cxn ang="0">
                <a:pos x="314" y="82"/>
              </a:cxn>
              <a:cxn ang="0">
                <a:pos x="330" y="106"/>
              </a:cxn>
              <a:cxn ang="0">
                <a:pos x="344" y="130"/>
              </a:cxn>
              <a:cxn ang="0">
                <a:pos x="370" y="176"/>
              </a:cxn>
              <a:cxn ang="0">
                <a:pos x="390" y="218"/>
              </a:cxn>
              <a:cxn ang="0">
                <a:pos x="408" y="260"/>
              </a:cxn>
              <a:cxn ang="0">
                <a:pos x="424" y="300"/>
              </a:cxn>
              <a:cxn ang="0">
                <a:pos x="444" y="342"/>
              </a:cxn>
              <a:cxn ang="0">
                <a:pos x="470" y="390"/>
              </a:cxn>
              <a:cxn ang="0">
                <a:pos x="484" y="414"/>
              </a:cxn>
              <a:cxn ang="0">
                <a:pos x="500" y="438"/>
              </a:cxn>
              <a:cxn ang="0">
                <a:pos x="516" y="460"/>
              </a:cxn>
              <a:cxn ang="0">
                <a:pos x="534" y="478"/>
              </a:cxn>
              <a:cxn ang="0">
                <a:pos x="552" y="496"/>
              </a:cxn>
              <a:cxn ang="0">
                <a:pos x="572" y="508"/>
              </a:cxn>
              <a:cxn ang="0">
                <a:pos x="580" y="512"/>
              </a:cxn>
              <a:cxn ang="0">
                <a:pos x="590" y="516"/>
              </a:cxn>
              <a:cxn ang="0">
                <a:pos x="600" y="518"/>
              </a:cxn>
              <a:cxn ang="0">
                <a:pos x="610" y="520"/>
              </a:cxn>
              <a:cxn ang="0">
                <a:pos x="620" y="518"/>
              </a:cxn>
              <a:cxn ang="0">
                <a:pos x="630" y="516"/>
              </a:cxn>
              <a:cxn ang="0">
                <a:pos x="640" y="512"/>
              </a:cxn>
              <a:cxn ang="0">
                <a:pos x="650" y="508"/>
              </a:cxn>
              <a:cxn ang="0">
                <a:pos x="670" y="496"/>
              </a:cxn>
              <a:cxn ang="0">
                <a:pos x="688" y="478"/>
              </a:cxn>
              <a:cxn ang="0">
                <a:pos x="706" y="460"/>
              </a:cxn>
              <a:cxn ang="0">
                <a:pos x="722" y="438"/>
              </a:cxn>
              <a:cxn ang="0">
                <a:pos x="738" y="414"/>
              </a:cxn>
              <a:cxn ang="0">
                <a:pos x="752" y="390"/>
              </a:cxn>
              <a:cxn ang="0">
                <a:pos x="778" y="342"/>
              </a:cxn>
              <a:cxn ang="0">
                <a:pos x="798" y="300"/>
              </a:cxn>
              <a:cxn ang="0">
                <a:pos x="816" y="260"/>
              </a:cxn>
            </a:cxnLst>
            <a:rect l="0" t="0" r="r" b="b"/>
            <a:pathLst>
              <a:path w="816" h="520">
                <a:moveTo>
                  <a:pt x="0" y="260"/>
                </a:moveTo>
                <a:lnTo>
                  <a:pt x="18" y="218"/>
                </a:lnTo>
                <a:lnTo>
                  <a:pt x="38" y="176"/>
                </a:lnTo>
                <a:lnTo>
                  <a:pt x="64" y="130"/>
                </a:lnTo>
                <a:lnTo>
                  <a:pt x="78" y="106"/>
                </a:lnTo>
                <a:lnTo>
                  <a:pt x="94" y="82"/>
                </a:lnTo>
                <a:lnTo>
                  <a:pt x="112" y="60"/>
                </a:lnTo>
                <a:lnTo>
                  <a:pt x="128" y="40"/>
                </a:lnTo>
                <a:lnTo>
                  <a:pt x="148" y="24"/>
                </a:lnTo>
                <a:lnTo>
                  <a:pt x="166" y="10"/>
                </a:lnTo>
                <a:lnTo>
                  <a:pt x="184" y="2"/>
                </a:lnTo>
                <a:lnTo>
                  <a:pt x="194" y="0"/>
                </a:lnTo>
                <a:lnTo>
                  <a:pt x="204" y="0"/>
                </a:lnTo>
                <a:lnTo>
                  <a:pt x="214" y="0"/>
                </a:lnTo>
                <a:lnTo>
                  <a:pt x="224" y="2"/>
                </a:lnTo>
                <a:lnTo>
                  <a:pt x="242" y="10"/>
                </a:lnTo>
                <a:lnTo>
                  <a:pt x="260" y="24"/>
                </a:lnTo>
                <a:lnTo>
                  <a:pt x="280" y="40"/>
                </a:lnTo>
                <a:lnTo>
                  <a:pt x="296" y="60"/>
                </a:lnTo>
                <a:lnTo>
                  <a:pt x="314" y="82"/>
                </a:lnTo>
                <a:lnTo>
                  <a:pt x="330" y="106"/>
                </a:lnTo>
                <a:lnTo>
                  <a:pt x="344" y="130"/>
                </a:lnTo>
                <a:lnTo>
                  <a:pt x="370" y="176"/>
                </a:lnTo>
                <a:lnTo>
                  <a:pt x="390" y="218"/>
                </a:lnTo>
                <a:lnTo>
                  <a:pt x="408" y="260"/>
                </a:lnTo>
                <a:lnTo>
                  <a:pt x="424" y="300"/>
                </a:lnTo>
                <a:lnTo>
                  <a:pt x="444" y="342"/>
                </a:lnTo>
                <a:lnTo>
                  <a:pt x="470" y="390"/>
                </a:lnTo>
                <a:lnTo>
                  <a:pt x="484" y="414"/>
                </a:lnTo>
                <a:lnTo>
                  <a:pt x="500" y="438"/>
                </a:lnTo>
                <a:lnTo>
                  <a:pt x="516" y="460"/>
                </a:lnTo>
                <a:lnTo>
                  <a:pt x="534" y="478"/>
                </a:lnTo>
                <a:lnTo>
                  <a:pt x="552" y="496"/>
                </a:lnTo>
                <a:lnTo>
                  <a:pt x="572" y="508"/>
                </a:lnTo>
                <a:lnTo>
                  <a:pt x="580" y="512"/>
                </a:lnTo>
                <a:lnTo>
                  <a:pt x="590" y="516"/>
                </a:lnTo>
                <a:lnTo>
                  <a:pt x="600" y="518"/>
                </a:lnTo>
                <a:lnTo>
                  <a:pt x="610" y="520"/>
                </a:lnTo>
                <a:lnTo>
                  <a:pt x="620" y="518"/>
                </a:lnTo>
                <a:lnTo>
                  <a:pt x="630" y="516"/>
                </a:lnTo>
                <a:lnTo>
                  <a:pt x="640" y="512"/>
                </a:lnTo>
                <a:lnTo>
                  <a:pt x="650" y="508"/>
                </a:lnTo>
                <a:lnTo>
                  <a:pt x="670" y="496"/>
                </a:lnTo>
                <a:lnTo>
                  <a:pt x="688" y="478"/>
                </a:lnTo>
                <a:lnTo>
                  <a:pt x="706" y="460"/>
                </a:lnTo>
                <a:lnTo>
                  <a:pt x="722" y="438"/>
                </a:lnTo>
                <a:lnTo>
                  <a:pt x="738" y="414"/>
                </a:lnTo>
                <a:lnTo>
                  <a:pt x="752" y="390"/>
                </a:lnTo>
                <a:lnTo>
                  <a:pt x="778" y="342"/>
                </a:lnTo>
                <a:lnTo>
                  <a:pt x="798" y="300"/>
                </a:lnTo>
                <a:lnTo>
                  <a:pt x="816" y="26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5" name="Freeform 257"/>
          <p:cNvSpPr>
            <a:spLocks/>
          </p:cNvSpPr>
          <p:nvPr/>
        </p:nvSpPr>
        <p:spPr bwMode="auto">
          <a:xfrm>
            <a:off x="6829425" y="3492500"/>
            <a:ext cx="73025" cy="73025"/>
          </a:xfrm>
          <a:custGeom>
            <a:avLst/>
            <a:gdLst/>
            <a:ahLst/>
            <a:cxnLst>
              <a:cxn ang="0">
                <a:pos x="46" y="24"/>
              </a:cxn>
              <a:cxn ang="0">
                <a:pos x="44" y="32"/>
              </a:cxn>
              <a:cxn ang="0">
                <a:pos x="40" y="40"/>
              </a:cxn>
              <a:cxn ang="0">
                <a:pos x="32" y="46"/>
              </a:cxn>
              <a:cxn ang="0">
                <a:pos x="22" y="46"/>
              </a:cxn>
              <a:cxn ang="0">
                <a:pos x="14" y="46"/>
              </a:cxn>
              <a:cxn ang="0">
                <a:pos x="6" y="40"/>
              </a:cxn>
              <a:cxn ang="0">
                <a:pos x="2" y="32"/>
              </a:cxn>
              <a:cxn ang="0">
                <a:pos x="0" y="24"/>
              </a:cxn>
              <a:cxn ang="0">
                <a:pos x="2" y="14"/>
              </a:cxn>
              <a:cxn ang="0">
                <a:pos x="6" y="6"/>
              </a:cxn>
              <a:cxn ang="0">
                <a:pos x="14" y="2"/>
              </a:cxn>
              <a:cxn ang="0">
                <a:pos x="22" y="0"/>
              </a:cxn>
              <a:cxn ang="0">
                <a:pos x="32" y="2"/>
              </a:cxn>
              <a:cxn ang="0">
                <a:pos x="40" y="6"/>
              </a:cxn>
              <a:cxn ang="0">
                <a:pos x="44" y="14"/>
              </a:cxn>
              <a:cxn ang="0">
                <a:pos x="46" y="24"/>
              </a:cxn>
            </a:cxnLst>
            <a:rect l="0" t="0" r="r" b="b"/>
            <a:pathLst>
              <a:path w="46" h="46">
                <a:moveTo>
                  <a:pt x="46" y="24"/>
                </a:moveTo>
                <a:lnTo>
                  <a:pt x="44" y="32"/>
                </a:lnTo>
                <a:lnTo>
                  <a:pt x="40" y="40"/>
                </a:lnTo>
                <a:lnTo>
                  <a:pt x="32" y="46"/>
                </a:lnTo>
                <a:lnTo>
                  <a:pt x="22" y="46"/>
                </a:lnTo>
                <a:lnTo>
                  <a:pt x="14" y="46"/>
                </a:lnTo>
                <a:lnTo>
                  <a:pt x="6" y="40"/>
                </a:lnTo>
                <a:lnTo>
                  <a:pt x="2" y="32"/>
                </a:lnTo>
                <a:lnTo>
                  <a:pt x="0" y="24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32" y="2"/>
                </a:lnTo>
                <a:lnTo>
                  <a:pt x="40" y="6"/>
                </a:lnTo>
                <a:lnTo>
                  <a:pt x="44" y="14"/>
                </a:lnTo>
                <a:lnTo>
                  <a:pt x="46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6" name="Freeform 258"/>
          <p:cNvSpPr>
            <a:spLocks/>
          </p:cNvSpPr>
          <p:nvPr/>
        </p:nvSpPr>
        <p:spPr bwMode="auto">
          <a:xfrm>
            <a:off x="7254875" y="3502025"/>
            <a:ext cx="76200" cy="7620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6" y="34"/>
              </a:cxn>
              <a:cxn ang="0">
                <a:pos x="42" y="40"/>
              </a:cxn>
              <a:cxn ang="0">
                <a:pos x="34" y="46"/>
              </a:cxn>
              <a:cxn ang="0">
                <a:pos x="24" y="48"/>
              </a:cxn>
              <a:cxn ang="0">
                <a:pos x="16" y="46"/>
              </a:cxn>
              <a:cxn ang="0">
                <a:pos x="8" y="40"/>
              </a:cxn>
              <a:cxn ang="0">
                <a:pos x="2" y="34"/>
              </a:cxn>
              <a:cxn ang="0">
                <a:pos x="0" y="24"/>
              </a:cxn>
              <a:cxn ang="0">
                <a:pos x="2" y="14"/>
              </a:cxn>
              <a:cxn ang="0">
                <a:pos x="8" y="8"/>
              </a:cxn>
              <a:cxn ang="0">
                <a:pos x="16" y="2"/>
              </a:cxn>
              <a:cxn ang="0">
                <a:pos x="24" y="0"/>
              </a:cxn>
              <a:cxn ang="0">
                <a:pos x="34" y="2"/>
              </a:cxn>
              <a:cxn ang="0">
                <a:pos x="42" y="8"/>
              </a:cxn>
              <a:cxn ang="0">
                <a:pos x="46" y="14"/>
              </a:cxn>
              <a:cxn ang="0">
                <a:pos x="48" y="24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46" y="34"/>
                </a:lnTo>
                <a:lnTo>
                  <a:pt x="42" y="40"/>
                </a:lnTo>
                <a:lnTo>
                  <a:pt x="34" y="46"/>
                </a:lnTo>
                <a:lnTo>
                  <a:pt x="24" y="48"/>
                </a:lnTo>
                <a:lnTo>
                  <a:pt x="16" y="46"/>
                </a:lnTo>
                <a:lnTo>
                  <a:pt x="8" y="40"/>
                </a:lnTo>
                <a:lnTo>
                  <a:pt x="2" y="34"/>
                </a:lnTo>
                <a:lnTo>
                  <a:pt x="0" y="24"/>
                </a:lnTo>
                <a:lnTo>
                  <a:pt x="2" y="14"/>
                </a:lnTo>
                <a:lnTo>
                  <a:pt x="8" y="8"/>
                </a:lnTo>
                <a:lnTo>
                  <a:pt x="16" y="2"/>
                </a:lnTo>
                <a:lnTo>
                  <a:pt x="24" y="0"/>
                </a:lnTo>
                <a:lnTo>
                  <a:pt x="34" y="2"/>
                </a:lnTo>
                <a:lnTo>
                  <a:pt x="42" y="8"/>
                </a:lnTo>
                <a:lnTo>
                  <a:pt x="46" y="14"/>
                </a:lnTo>
                <a:lnTo>
                  <a:pt x="48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7" name="Freeform 259"/>
          <p:cNvSpPr>
            <a:spLocks/>
          </p:cNvSpPr>
          <p:nvPr/>
        </p:nvSpPr>
        <p:spPr bwMode="auto">
          <a:xfrm>
            <a:off x="7686675" y="4127500"/>
            <a:ext cx="76200" cy="7620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6" y="34"/>
              </a:cxn>
              <a:cxn ang="0">
                <a:pos x="40" y="40"/>
              </a:cxn>
              <a:cxn ang="0">
                <a:pos x="34" y="46"/>
              </a:cxn>
              <a:cxn ang="0">
                <a:pos x="24" y="48"/>
              </a:cxn>
              <a:cxn ang="0">
                <a:pos x="14" y="46"/>
              </a:cxn>
              <a:cxn ang="0">
                <a:pos x="8" y="40"/>
              </a:cxn>
              <a:cxn ang="0">
                <a:pos x="2" y="34"/>
              </a:cxn>
              <a:cxn ang="0">
                <a:pos x="0" y="24"/>
              </a:cxn>
              <a:cxn ang="0">
                <a:pos x="2" y="14"/>
              </a:cxn>
              <a:cxn ang="0">
                <a:pos x="8" y="8"/>
              </a:cxn>
              <a:cxn ang="0">
                <a:pos x="14" y="2"/>
              </a:cxn>
              <a:cxn ang="0">
                <a:pos x="24" y="0"/>
              </a:cxn>
              <a:cxn ang="0">
                <a:pos x="34" y="2"/>
              </a:cxn>
              <a:cxn ang="0">
                <a:pos x="40" y="8"/>
              </a:cxn>
              <a:cxn ang="0">
                <a:pos x="46" y="14"/>
              </a:cxn>
              <a:cxn ang="0">
                <a:pos x="48" y="24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46" y="34"/>
                </a:lnTo>
                <a:lnTo>
                  <a:pt x="40" y="40"/>
                </a:lnTo>
                <a:lnTo>
                  <a:pt x="34" y="46"/>
                </a:lnTo>
                <a:lnTo>
                  <a:pt x="24" y="48"/>
                </a:lnTo>
                <a:lnTo>
                  <a:pt x="14" y="46"/>
                </a:lnTo>
                <a:lnTo>
                  <a:pt x="8" y="40"/>
                </a:lnTo>
                <a:lnTo>
                  <a:pt x="2" y="34"/>
                </a:lnTo>
                <a:lnTo>
                  <a:pt x="0" y="24"/>
                </a:lnTo>
                <a:lnTo>
                  <a:pt x="2" y="14"/>
                </a:lnTo>
                <a:lnTo>
                  <a:pt x="8" y="8"/>
                </a:lnTo>
                <a:lnTo>
                  <a:pt x="14" y="2"/>
                </a:lnTo>
                <a:lnTo>
                  <a:pt x="24" y="0"/>
                </a:lnTo>
                <a:lnTo>
                  <a:pt x="34" y="2"/>
                </a:lnTo>
                <a:lnTo>
                  <a:pt x="40" y="8"/>
                </a:lnTo>
                <a:lnTo>
                  <a:pt x="46" y="14"/>
                </a:lnTo>
                <a:lnTo>
                  <a:pt x="48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8" name="Rectangle 260"/>
          <p:cNvSpPr>
            <a:spLocks noChangeArrowheads="1"/>
          </p:cNvSpPr>
          <p:nvPr/>
        </p:nvSpPr>
        <p:spPr bwMode="auto">
          <a:xfrm>
            <a:off x="6267450" y="4397375"/>
            <a:ext cx="1279525" cy="819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9" name="Line 261"/>
          <p:cNvSpPr>
            <a:spLocks noChangeShapeType="1"/>
          </p:cNvSpPr>
          <p:nvPr/>
        </p:nvSpPr>
        <p:spPr bwMode="auto">
          <a:xfrm>
            <a:off x="6267450" y="47974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0" name="Line 262"/>
          <p:cNvSpPr>
            <a:spLocks noChangeShapeType="1"/>
          </p:cNvSpPr>
          <p:nvPr/>
        </p:nvSpPr>
        <p:spPr bwMode="auto">
          <a:xfrm>
            <a:off x="6318250" y="47974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1" name="Line 263"/>
          <p:cNvSpPr>
            <a:spLocks noChangeShapeType="1"/>
          </p:cNvSpPr>
          <p:nvPr/>
        </p:nvSpPr>
        <p:spPr bwMode="auto">
          <a:xfrm>
            <a:off x="6369050" y="47974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2" name="Line 264"/>
          <p:cNvSpPr>
            <a:spLocks noChangeShapeType="1"/>
          </p:cNvSpPr>
          <p:nvPr/>
        </p:nvSpPr>
        <p:spPr bwMode="auto">
          <a:xfrm>
            <a:off x="6419850" y="4797425"/>
            <a:ext cx="254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3" name="Line 265"/>
          <p:cNvSpPr>
            <a:spLocks noChangeShapeType="1"/>
          </p:cNvSpPr>
          <p:nvPr/>
        </p:nvSpPr>
        <p:spPr bwMode="auto">
          <a:xfrm>
            <a:off x="6470650" y="48006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4" name="Line 266"/>
          <p:cNvSpPr>
            <a:spLocks noChangeShapeType="1"/>
          </p:cNvSpPr>
          <p:nvPr/>
        </p:nvSpPr>
        <p:spPr bwMode="auto">
          <a:xfrm>
            <a:off x="6521450" y="48006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5" name="Line 267"/>
          <p:cNvSpPr>
            <a:spLocks noChangeShapeType="1"/>
          </p:cNvSpPr>
          <p:nvPr/>
        </p:nvSpPr>
        <p:spPr bwMode="auto">
          <a:xfrm>
            <a:off x="6572250" y="48006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6" name="Line 268"/>
          <p:cNvSpPr>
            <a:spLocks noChangeShapeType="1"/>
          </p:cNvSpPr>
          <p:nvPr/>
        </p:nvSpPr>
        <p:spPr bwMode="auto">
          <a:xfrm>
            <a:off x="6623050" y="48006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7" name="Line 269"/>
          <p:cNvSpPr>
            <a:spLocks noChangeShapeType="1"/>
          </p:cNvSpPr>
          <p:nvPr/>
        </p:nvSpPr>
        <p:spPr bwMode="auto">
          <a:xfrm>
            <a:off x="6673850" y="48006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8" name="Line 270"/>
          <p:cNvSpPr>
            <a:spLocks noChangeShapeType="1"/>
          </p:cNvSpPr>
          <p:nvPr/>
        </p:nvSpPr>
        <p:spPr bwMode="auto">
          <a:xfrm>
            <a:off x="6724650" y="480060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9" name="Line 271"/>
          <p:cNvSpPr>
            <a:spLocks noChangeShapeType="1"/>
          </p:cNvSpPr>
          <p:nvPr/>
        </p:nvSpPr>
        <p:spPr bwMode="auto">
          <a:xfrm>
            <a:off x="6775450" y="48037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0" name="Line 272"/>
          <p:cNvSpPr>
            <a:spLocks noChangeShapeType="1"/>
          </p:cNvSpPr>
          <p:nvPr/>
        </p:nvSpPr>
        <p:spPr bwMode="auto">
          <a:xfrm>
            <a:off x="6826250" y="48037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1" name="Line 273"/>
          <p:cNvSpPr>
            <a:spLocks noChangeShapeType="1"/>
          </p:cNvSpPr>
          <p:nvPr/>
        </p:nvSpPr>
        <p:spPr bwMode="auto">
          <a:xfrm>
            <a:off x="6877050" y="48037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2" name="Line 274"/>
          <p:cNvSpPr>
            <a:spLocks noChangeShapeType="1"/>
          </p:cNvSpPr>
          <p:nvPr/>
        </p:nvSpPr>
        <p:spPr bwMode="auto">
          <a:xfrm>
            <a:off x="6927850" y="48037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3" name="Line 275"/>
          <p:cNvSpPr>
            <a:spLocks noChangeShapeType="1"/>
          </p:cNvSpPr>
          <p:nvPr/>
        </p:nvSpPr>
        <p:spPr bwMode="auto">
          <a:xfrm>
            <a:off x="6978650" y="48037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4" name="Line 276"/>
          <p:cNvSpPr>
            <a:spLocks noChangeShapeType="1"/>
          </p:cNvSpPr>
          <p:nvPr/>
        </p:nvSpPr>
        <p:spPr bwMode="auto">
          <a:xfrm>
            <a:off x="7029450" y="480377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5" name="Line 277"/>
          <p:cNvSpPr>
            <a:spLocks noChangeShapeType="1"/>
          </p:cNvSpPr>
          <p:nvPr/>
        </p:nvSpPr>
        <p:spPr bwMode="auto">
          <a:xfrm>
            <a:off x="7080250" y="48069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6" name="Line 278"/>
          <p:cNvSpPr>
            <a:spLocks noChangeShapeType="1"/>
          </p:cNvSpPr>
          <p:nvPr/>
        </p:nvSpPr>
        <p:spPr bwMode="auto">
          <a:xfrm>
            <a:off x="7131050" y="48069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7" name="Line 279"/>
          <p:cNvSpPr>
            <a:spLocks noChangeShapeType="1"/>
          </p:cNvSpPr>
          <p:nvPr/>
        </p:nvSpPr>
        <p:spPr bwMode="auto">
          <a:xfrm>
            <a:off x="7181850" y="48069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8" name="Line 280"/>
          <p:cNvSpPr>
            <a:spLocks noChangeShapeType="1"/>
          </p:cNvSpPr>
          <p:nvPr/>
        </p:nvSpPr>
        <p:spPr bwMode="auto">
          <a:xfrm>
            <a:off x="7232650" y="48069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9" name="Line 281"/>
          <p:cNvSpPr>
            <a:spLocks noChangeShapeType="1"/>
          </p:cNvSpPr>
          <p:nvPr/>
        </p:nvSpPr>
        <p:spPr bwMode="auto">
          <a:xfrm>
            <a:off x="7283450" y="48069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0" name="Line 282"/>
          <p:cNvSpPr>
            <a:spLocks noChangeShapeType="1"/>
          </p:cNvSpPr>
          <p:nvPr/>
        </p:nvSpPr>
        <p:spPr bwMode="auto">
          <a:xfrm>
            <a:off x="7334250" y="4806950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1" name="Line 283"/>
          <p:cNvSpPr>
            <a:spLocks noChangeShapeType="1"/>
          </p:cNvSpPr>
          <p:nvPr/>
        </p:nvSpPr>
        <p:spPr bwMode="auto">
          <a:xfrm>
            <a:off x="7385050" y="4806950"/>
            <a:ext cx="254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2" name="Line 284"/>
          <p:cNvSpPr>
            <a:spLocks noChangeShapeType="1"/>
          </p:cNvSpPr>
          <p:nvPr/>
        </p:nvSpPr>
        <p:spPr bwMode="auto">
          <a:xfrm>
            <a:off x="7435850" y="48101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3" name="Line 285"/>
          <p:cNvSpPr>
            <a:spLocks noChangeShapeType="1"/>
          </p:cNvSpPr>
          <p:nvPr/>
        </p:nvSpPr>
        <p:spPr bwMode="auto">
          <a:xfrm>
            <a:off x="7486650" y="48101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4" name="Line 286"/>
          <p:cNvSpPr>
            <a:spLocks noChangeShapeType="1"/>
          </p:cNvSpPr>
          <p:nvPr/>
        </p:nvSpPr>
        <p:spPr bwMode="auto">
          <a:xfrm>
            <a:off x="7537450" y="4810125"/>
            <a:ext cx="25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5" name="Freeform 287"/>
          <p:cNvSpPr>
            <a:spLocks/>
          </p:cNvSpPr>
          <p:nvPr/>
        </p:nvSpPr>
        <p:spPr bwMode="auto">
          <a:xfrm>
            <a:off x="6257925" y="4394200"/>
            <a:ext cx="1295400" cy="825500"/>
          </a:xfrm>
          <a:custGeom>
            <a:avLst/>
            <a:gdLst/>
            <a:ahLst/>
            <a:cxnLst>
              <a:cxn ang="0">
                <a:pos x="0" y="260"/>
              </a:cxn>
              <a:cxn ang="0">
                <a:pos x="18" y="220"/>
              </a:cxn>
              <a:cxn ang="0">
                <a:pos x="38" y="178"/>
              </a:cxn>
              <a:cxn ang="0">
                <a:pos x="64" y="130"/>
              </a:cxn>
              <a:cxn ang="0">
                <a:pos x="80" y="106"/>
              </a:cxn>
              <a:cxn ang="0">
                <a:pos x="96" y="82"/>
              </a:cxn>
              <a:cxn ang="0">
                <a:pos x="112" y="60"/>
              </a:cxn>
              <a:cxn ang="0">
                <a:pos x="130" y="40"/>
              </a:cxn>
              <a:cxn ang="0">
                <a:pos x="148" y="24"/>
              </a:cxn>
              <a:cxn ang="0">
                <a:pos x="166" y="12"/>
              </a:cxn>
              <a:cxn ang="0">
                <a:pos x="186" y="4"/>
              </a:cxn>
              <a:cxn ang="0">
                <a:pos x="196" y="0"/>
              </a:cxn>
              <a:cxn ang="0">
                <a:pos x="204" y="0"/>
              </a:cxn>
              <a:cxn ang="0">
                <a:pos x="214" y="0"/>
              </a:cxn>
              <a:cxn ang="0">
                <a:pos x="224" y="4"/>
              </a:cxn>
              <a:cxn ang="0">
                <a:pos x="244" y="12"/>
              </a:cxn>
              <a:cxn ang="0">
                <a:pos x="262" y="24"/>
              </a:cxn>
              <a:cxn ang="0">
                <a:pos x="280" y="40"/>
              </a:cxn>
              <a:cxn ang="0">
                <a:pos x="298" y="60"/>
              </a:cxn>
              <a:cxn ang="0">
                <a:pos x="314" y="82"/>
              </a:cxn>
              <a:cxn ang="0">
                <a:pos x="330" y="106"/>
              </a:cxn>
              <a:cxn ang="0">
                <a:pos x="344" y="130"/>
              </a:cxn>
              <a:cxn ang="0">
                <a:pos x="370" y="178"/>
              </a:cxn>
              <a:cxn ang="0">
                <a:pos x="390" y="220"/>
              </a:cxn>
              <a:cxn ang="0">
                <a:pos x="408" y="260"/>
              </a:cxn>
              <a:cxn ang="0">
                <a:pos x="424" y="300"/>
              </a:cxn>
              <a:cxn ang="0">
                <a:pos x="444" y="342"/>
              </a:cxn>
              <a:cxn ang="0">
                <a:pos x="470" y="390"/>
              </a:cxn>
              <a:cxn ang="0">
                <a:pos x="484" y="414"/>
              </a:cxn>
              <a:cxn ang="0">
                <a:pos x="500" y="438"/>
              </a:cxn>
              <a:cxn ang="0">
                <a:pos x="518" y="460"/>
              </a:cxn>
              <a:cxn ang="0">
                <a:pos x="534" y="480"/>
              </a:cxn>
              <a:cxn ang="0">
                <a:pos x="554" y="496"/>
              </a:cxn>
              <a:cxn ang="0">
                <a:pos x="572" y="508"/>
              </a:cxn>
              <a:cxn ang="0">
                <a:pos x="582" y="514"/>
              </a:cxn>
              <a:cxn ang="0">
                <a:pos x="592" y="518"/>
              </a:cxn>
              <a:cxn ang="0">
                <a:pos x="602" y="520"/>
              </a:cxn>
              <a:cxn ang="0">
                <a:pos x="612" y="520"/>
              </a:cxn>
              <a:cxn ang="0">
                <a:pos x="622" y="520"/>
              </a:cxn>
              <a:cxn ang="0">
                <a:pos x="632" y="518"/>
              </a:cxn>
              <a:cxn ang="0">
                <a:pos x="642" y="514"/>
              </a:cxn>
              <a:cxn ang="0">
                <a:pos x="650" y="508"/>
              </a:cxn>
              <a:cxn ang="0">
                <a:pos x="670" y="496"/>
              </a:cxn>
              <a:cxn ang="0">
                <a:pos x="688" y="480"/>
              </a:cxn>
              <a:cxn ang="0">
                <a:pos x="706" y="460"/>
              </a:cxn>
              <a:cxn ang="0">
                <a:pos x="722" y="438"/>
              </a:cxn>
              <a:cxn ang="0">
                <a:pos x="738" y="414"/>
              </a:cxn>
              <a:cxn ang="0">
                <a:pos x="754" y="390"/>
              </a:cxn>
              <a:cxn ang="0">
                <a:pos x="780" y="342"/>
              </a:cxn>
              <a:cxn ang="0">
                <a:pos x="800" y="300"/>
              </a:cxn>
              <a:cxn ang="0">
                <a:pos x="816" y="260"/>
              </a:cxn>
            </a:cxnLst>
            <a:rect l="0" t="0" r="r" b="b"/>
            <a:pathLst>
              <a:path w="816" h="520">
                <a:moveTo>
                  <a:pt x="0" y="260"/>
                </a:moveTo>
                <a:lnTo>
                  <a:pt x="18" y="220"/>
                </a:lnTo>
                <a:lnTo>
                  <a:pt x="38" y="178"/>
                </a:lnTo>
                <a:lnTo>
                  <a:pt x="64" y="130"/>
                </a:lnTo>
                <a:lnTo>
                  <a:pt x="80" y="106"/>
                </a:lnTo>
                <a:lnTo>
                  <a:pt x="96" y="82"/>
                </a:lnTo>
                <a:lnTo>
                  <a:pt x="112" y="60"/>
                </a:lnTo>
                <a:lnTo>
                  <a:pt x="130" y="40"/>
                </a:lnTo>
                <a:lnTo>
                  <a:pt x="148" y="24"/>
                </a:lnTo>
                <a:lnTo>
                  <a:pt x="166" y="12"/>
                </a:lnTo>
                <a:lnTo>
                  <a:pt x="186" y="4"/>
                </a:lnTo>
                <a:lnTo>
                  <a:pt x="196" y="0"/>
                </a:lnTo>
                <a:lnTo>
                  <a:pt x="204" y="0"/>
                </a:lnTo>
                <a:lnTo>
                  <a:pt x="214" y="0"/>
                </a:lnTo>
                <a:lnTo>
                  <a:pt x="224" y="4"/>
                </a:lnTo>
                <a:lnTo>
                  <a:pt x="244" y="12"/>
                </a:lnTo>
                <a:lnTo>
                  <a:pt x="262" y="24"/>
                </a:lnTo>
                <a:lnTo>
                  <a:pt x="280" y="40"/>
                </a:lnTo>
                <a:lnTo>
                  <a:pt x="298" y="60"/>
                </a:lnTo>
                <a:lnTo>
                  <a:pt x="314" y="82"/>
                </a:lnTo>
                <a:lnTo>
                  <a:pt x="330" y="106"/>
                </a:lnTo>
                <a:lnTo>
                  <a:pt x="344" y="130"/>
                </a:lnTo>
                <a:lnTo>
                  <a:pt x="370" y="178"/>
                </a:lnTo>
                <a:lnTo>
                  <a:pt x="390" y="220"/>
                </a:lnTo>
                <a:lnTo>
                  <a:pt x="408" y="260"/>
                </a:lnTo>
                <a:lnTo>
                  <a:pt x="424" y="300"/>
                </a:lnTo>
                <a:lnTo>
                  <a:pt x="444" y="342"/>
                </a:lnTo>
                <a:lnTo>
                  <a:pt x="470" y="390"/>
                </a:lnTo>
                <a:lnTo>
                  <a:pt x="484" y="414"/>
                </a:lnTo>
                <a:lnTo>
                  <a:pt x="500" y="438"/>
                </a:lnTo>
                <a:lnTo>
                  <a:pt x="518" y="460"/>
                </a:lnTo>
                <a:lnTo>
                  <a:pt x="534" y="480"/>
                </a:lnTo>
                <a:lnTo>
                  <a:pt x="554" y="496"/>
                </a:lnTo>
                <a:lnTo>
                  <a:pt x="572" y="508"/>
                </a:lnTo>
                <a:lnTo>
                  <a:pt x="582" y="514"/>
                </a:lnTo>
                <a:lnTo>
                  <a:pt x="592" y="518"/>
                </a:lnTo>
                <a:lnTo>
                  <a:pt x="602" y="520"/>
                </a:lnTo>
                <a:lnTo>
                  <a:pt x="612" y="520"/>
                </a:lnTo>
                <a:lnTo>
                  <a:pt x="622" y="520"/>
                </a:lnTo>
                <a:lnTo>
                  <a:pt x="632" y="518"/>
                </a:lnTo>
                <a:lnTo>
                  <a:pt x="642" y="514"/>
                </a:lnTo>
                <a:lnTo>
                  <a:pt x="650" y="508"/>
                </a:lnTo>
                <a:lnTo>
                  <a:pt x="670" y="496"/>
                </a:lnTo>
                <a:lnTo>
                  <a:pt x="688" y="480"/>
                </a:lnTo>
                <a:lnTo>
                  <a:pt x="706" y="460"/>
                </a:lnTo>
                <a:lnTo>
                  <a:pt x="722" y="438"/>
                </a:lnTo>
                <a:lnTo>
                  <a:pt x="738" y="414"/>
                </a:lnTo>
                <a:lnTo>
                  <a:pt x="754" y="390"/>
                </a:lnTo>
                <a:lnTo>
                  <a:pt x="780" y="342"/>
                </a:lnTo>
                <a:lnTo>
                  <a:pt x="800" y="300"/>
                </a:lnTo>
                <a:lnTo>
                  <a:pt x="816" y="26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6" name="Freeform 288"/>
          <p:cNvSpPr>
            <a:spLocks/>
          </p:cNvSpPr>
          <p:nvPr/>
        </p:nvSpPr>
        <p:spPr bwMode="auto">
          <a:xfrm>
            <a:off x="6432550" y="4403725"/>
            <a:ext cx="76200" cy="7620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6" y="32"/>
              </a:cxn>
              <a:cxn ang="0">
                <a:pos x="42" y="40"/>
              </a:cxn>
              <a:cxn ang="0">
                <a:pos x="34" y="46"/>
              </a:cxn>
              <a:cxn ang="0">
                <a:pos x="24" y="48"/>
              </a:cxn>
              <a:cxn ang="0">
                <a:pos x="16" y="46"/>
              </a:cxn>
              <a:cxn ang="0">
                <a:pos x="8" y="40"/>
              </a:cxn>
              <a:cxn ang="0">
                <a:pos x="2" y="32"/>
              </a:cxn>
              <a:cxn ang="0">
                <a:pos x="0" y="24"/>
              </a:cxn>
              <a:cxn ang="0">
                <a:pos x="2" y="14"/>
              </a:cxn>
              <a:cxn ang="0">
                <a:pos x="8" y="6"/>
              </a:cxn>
              <a:cxn ang="0">
                <a:pos x="16" y="2"/>
              </a:cxn>
              <a:cxn ang="0">
                <a:pos x="24" y="0"/>
              </a:cxn>
              <a:cxn ang="0">
                <a:pos x="34" y="2"/>
              </a:cxn>
              <a:cxn ang="0">
                <a:pos x="42" y="6"/>
              </a:cxn>
              <a:cxn ang="0">
                <a:pos x="46" y="14"/>
              </a:cxn>
              <a:cxn ang="0">
                <a:pos x="48" y="24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46" y="32"/>
                </a:lnTo>
                <a:lnTo>
                  <a:pt x="42" y="40"/>
                </a:lnTo>
                <a:lnTo>
                  <a:pt x="34" y="46"/>
                </a:lnTo>
                <a:lnTo>
                  <a:pt x="24" y="48"/>
                </a:lnTo>
                <a:lnTo>
                  <a:pt x="16" y="46"/>
                </a:lnTo>
                <a:lnTo>
                  <a:pt x="8" y="40"/>
                </a:lnTo>
                <a:lnTo>
                  <a:pt x="2" y="32"/>
                </a:lnTo>
                <a:lnTo>
                  <a:pt x="0" y="24"/>
                </a:lnTo>
                <a:lnTo>
                  <a:pt x="2" y="14"/>
                </a:lnTo>
                <a:lnTo>
                  <a:pt x="8" y="6"/>
                </a:lnTo>
                <a:lnTo>
                  <a:pt x="16" y="2"/>
                </a:lnTo>
                <a:lnTo>
                  <a:pt x="24" y="0"/>
                </a:lnTo>
                <a:lnTo>
                  <a:pt x="34" y="2"/>
                </a:lnTo>
                <a:lnTo>
                  <a:pt x="42" y="6"/>
                </a:lnTo>
                <a:lnTo>
                  <a:pt x="46" y="14"/>
                </a:lnTo>
                <a:lnTo>
                  <a:pt x="48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7" name="Freeform 289"/>
          <p:cNvSpPr>
            <a:spLocks/>
          </p:cNvSpPr>
          <p:nvPr/>
        </p:nvSpPr>
        <p:spPr bwMode="auto">
          <a:xfrm>
            <a:off x="6861175" y="4762500"/>
            <a:ext cx="76200" cy="7620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6" y="34"/>
              </a:cxn>
              <a:cxn ang="0">
                <a:pos x="42" y="40"/>
              </a:cxn>
              <a:cxn ang="0">
                <a:pos x="34" y="46"/>
              </a:cxn>
              <a:cxn ang="0">
                <a:pos x="24" y="48"/>
              </a:cxn>
              <a:cxn ang="0">
                <a:pos x="14" y="46"/>
              </a:cxn>
              <a:cxn ang="0">
                <a:pos x="8" y="40"/>
              </a:cxn>
              <a:cxn ang="0">
                <a:pos x="2" y="34"/>
              </a:cxn>
              <a:cxn ang="0">
                <a:pos x="0" y="24"/>
              </a:cxn>
              <a:cxn ang="0">
                <a:pos x="2" y="14"/>
              </a:cxn>
              <a:cxn ang="0">
                <a:pos x="8" y="8"/>
              </a:cxn>
              <a:cxn ang="0">
                <a:pos x="14" y="2"/>
              </a:cxn>
              <a:cxn ang="0">
                <a:pos x="24" y="0"/>
              </a:cxn>
              <a:cxn ang="0">
                <a:pos x="34" y="2"/>
              </a:cxn>
              <a:cxn ang="0">
                <a:pos x="42" y="8"/>
              </a:cxn>
              <a:cxn ang="0">
                <a:pos x="46" y="14"/>
              </a:cxn>
              <a:cxn ang="0">
                <a:pos x="48" y="24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46" y="34"/>
                </a:lnTo>
                <a:lnTo>
                  <a:pt x="42" y="40"/>
                </a:lnTo>
                <a:lnTo>
                  <a:pt x="34" y="46"/>
                </a:lnTo>
                <a:lnTo>
                  <a:pt x="24" y="48"/>
                </a:lnTo>
                <a:lnTo>
                  <a:pt x="14" y="46"/>
                </a:lnTo>
                <a:lnTo>
                  <a:pt x="8" y="40"/>
                </a:lnTo>
                <a:lnTo>
                  <a:pt x="2" y="34"/>
                </a:lnTo>
                <a:lnTo>
                  <a:pt x="0" y="24"/>
                </a:lnTo>
                <a:lnTo>
                  <a:pt x="2" y="14"/>
                </a:lnTo>
                <a:lnTo>
                  <a:pt x="8" y="8"/>
                </a:lnTo>
                <a:lnTo>
                  <a:pt x="14" y="2"/>
                </a:lnTo>
                <a:lnTo>
                  <a:pt x="24" y="0"/>
                </a:lnTo>
                <a:lnTo>
                  <a:pt x="34" y="2"/>
                </a:lnTo>
                <a:lnTo>
                  <a:pt x="42" y="8"/>
                </a:lnTo>
                <a:lnTo>
                  <a:pt x="46" y="14"/>
                </a:lnTo>
                <a:lnTo>
                  <a:pt x="48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8" name="Freeform 290"/>
          <p:cNvSpPr>
            <a:spLocks/>
          </p:cNvSpPr>
          <p:nvPr/>
        </p:nvSpPr>
        <p:spPr bwMode="auto">
          <a:xfrm>
            <a:off x="7292975" y="5124450"/>
            <a:ext cx="76200" cy="73025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6" y="32"/>
              </a:cxn>
              <a:cxn ang="0">
                <a:pos x="40" y="40"/>
              </a:cxn>
              <a:cxn ang="0">
                <a:pos x="34" y="46"/>
              </a:cxn>
              <a:cxn ang="0">
                <a:pos x="24" y="46"/>
              </a:cxn>
              <a:cxn ang="0">
                <a:pos x="14" y="46"/>
              </a:cxn>
              <a:cxn ang="0">
                <a:pos x="6" y="40"/>
              </a:cxn>
              <a:cxn ang="0">
                <a:pos x="2" y="32"/>
              </a:cxn>
              <a:cxn ang="0">
                <a:pos x="0" y="24"/>
              </a:cxn>
              <a:cxn ang="0">
                <a:pos x="2" y="14"/>
              </a:cxn>
              <a:cxn ang="0">
                <a:pos x="6" y="6"/>
              </a:cxn>
              <a:cxn ang="0">
                <a:pos x="14" y="2"/>
              </a:cxn>
              <a:cxn ang="0">
                <a:pos x="24" y="0"/>
              </a:cxn>
              <a:cxn ang="0">
                <a:pos x="34" y="2"/>
              </a:cxn>
              <a:cxn ang="0">
                <a:pos x="40" y="6"/>
              </a:cxn>
              <a:cxn ang="0">
                <a:pos x="46" y="14"/>
              </a:cxn>
              <a:cxn ang="0">
                <a:pos x="48" y="24"/>
              </a:cxn>
            </a:cxnLst>
            <a:rect l="0" t="0" r="r" b="b"/>
            <a:pathLst>
              <a:path w="48" h="46">
                <a:moveTo>
                  <a:pt x="48" y="24"/>
                </a:moveTo>
                <a:lnTo>
                  <a:pt x="46" y="32"/>
                </a:lnTo>
                <a:lnTo>
                  <a:pt x="40" y="40"/>
                </a:lnTo>
                <a:lnTo>
                  <a:pt x="34" y="46"/>
                </a:lnTo>
                <a:lnTo>
                  <a:pt x="24" y="46"/>
                </a:lnTo>
                <a:lnTo>
                  <a:pt x="14" y="46"/>
                </a:lnTo>
                <a:lnTo>
                  <a:pt x="6" y="40"/>
                </a:lnTo>
                <a:lnTo>
                  <a:pt x="2" y="32"/>
                </a:lnTo>
                <a:lnTo>
                  <a:pt x="0" y="24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4" y="0"/>
                </a:lnTo>
                <a:lnTo>
                  <a:pt x="34" y="2"/>
                </a:lnTo>
                <a:lnTo>
                  <a:pt x="40" y="6"/>
                </a:lnTo>
                <a:lnTo>
                  <a:pt x="46" y="14"/>
                </a:lnTo>
                <a:lnTo>
                  <a:pt x="48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9" name="Freeform 291"/>
          <p:cNvSpPr>
            <a:spLocks/>
          </p:cNvSpPr>
          <p:nvPr/>
        </p:nvSpPr>
        <p:spPr bwMode="auto">
          <a:xfrm>
            <a:off x="5981700" y="3365500"/>
            <a:ext cx="736600" cy="269875"/>
          </a:xfrm>
          <a:custGeom>
            <a:avLst/>
            <a:gdLst/>
            <a:ahLst/>
            <a:cxnLst>
              <a:cxn ang="0">
                <a:pos x="464" y="124"/>
              </a:cxn>
              <a:cxn ang="0">
                <a:pos x="454" y="128"/>
              </a:cxn>
              <a:cxn ang="0">
                <a:pos x="426" y="138"/>
              </a:cxn>
              <a:cxn ang="0">
                <a:pos x="386" y="152"/>
              </a:cxn>
              <a:cxn ang="0">
                <a:pos x="360" y="158"/>
              </a:cxn>
              <a:cxn ang="0">
                <a:pos x="334" y="164"/>
              </a:cxn>
              <a:cxn ang="0">
                <a:pos x="304" y="168"/>
              </a:cxn>
              <a:cxn ang="0">
                <a:pos x="274" y="170"/>
              </a:cxn>
              <a:cxn ang="0">
                <a:pos x="242" y="170"/>
              </a:cxn>
              <a:cxn ang="0">
                <a:pos x="208" y="168"/>
              </a:cxn>
              <a:cxn ang="0">
                <a:pos x="176" y="162"/>
              </a:cxn>
              <a:cxn ang="0">
                <a:pos x="142" y="152"/>
              </a:cxn>
              <a:cxn ang="0">
                <a:pos x="110" y="138"/>
              </a:cxn>
              <a:cxn ang="0">
                <a:pos x="94" y="130"/>
              </a:cxn>
              <a:cxn ang="0">
                <a:pos x="78" y="120"/>
              </a:cxn>
              <a:cxn ang="0">
                <a:pos x="34" y="140"/>
              </a:cxn>
              <a:cxn ang="0">
                <a:pos x="0" y="0"/>
              </a:cxn>
              <a:cxn ang="0">
                <a:pos x="236" y="60"/>
              </a:cxn>
              <a:cxn ang="0">
                <a:pos x="178" y="86"/>
              </a:cxn>
              <a:cxn ang="0">
                <a:pos x="180" y="88"/>
              </a:cxn>
              <a:cxn ang="0">
                <a:pos x="188" y="96"/>
              </a:cxn>
              <a:cxn ang="0">
                <a:pos x="206" y="106"/>
              </a:cxn>
              <a:cxn ang="0">
                <a:pos x="232" y="118"/>
              </a:cxn>
              <a:cxn ang="0">
                <a:pos x="250" y="122"/>
              </a:cxn>
              <a:cxn ang="0">
                <a:pos x="270" y="126"/>
              </a:cxn>
              <a:cxn ang="0">
                <a:pos x="292" y="130"/>
              </a:cxn>
              <a:cxn ang="0">
                <a:pos x="320" y="132"/>
              </a:cxn>
              <a:cxn ang="0">
                <a:pos x="350" y="132"/>
              </a:cxn>
              <a:cxn ang="0">
                <a:pos x="384" y="132"/>
              </a:cxn>
              <a:cxn ang="0">
                <a:pos x="422" y="128"/>
              </a:cxn>
              <a:cxn ang="0">
                <a:pos x="464" y="124"/>
              </a:cxn>
            </a:cxnLst>
            <a:rect l="0" t="0" r="r" b="b"/>
            <a:pathLst>
              <a:path w="464" h="170">
                <a:moveTo>
                  <a:pt x="464" y="124"/>
                </a:moveTo>
                <a:lnTo>
                  <a:pt x="454" y="128"/>
                </a:lnTo>
                <a:lnTo>
                  <a:pt x="426" y="138"/>
                </a:lnTo>
                <a:lnTo>
                  <a:pt x="386" y="152"/>
                </a:lnTo>
                <a:lnTo>
                  <a:pt x="360" y="158"/>
                </a:lnTo>
                <a:lnTo>
                  <a:pt x="334" y="164"/>
                </a:lnTo>
                <a:lnTo>
                  <a:pt x="304" y="168"/>
                </a:lnTo>
                <a:lnTo>
                  <a:pt x="274" y="170"/>
                </a:lnTo>
                <a:lnTo>
                  <a:pt x="242" y="170"/>
                </a:lnTo>
                <a:lnTo>
                  <a:pt x="208" y="168"/>
                </a:lnTo>
                <a:lnTo>
                  <a:pt x="176" y="162"/>
                </a:lnTo>
                <a:lnTo>
                  <a:pt x="142" y="152"/>
                </a:lnTo>
                <a:lnTo>
                  <a:pt x="110" y="138"/>
                </a:lnTo>
                <a:lnTo>
                  <a:pt x="94" y="130"/>
                </a:lnTo>
                <a:lnTo>
                  <a:pt x="78" y="120"/>
                </a:lnTo>
                <a:lnTo>
                  <a:pt x="34" y="140"/>
                </a:lnTo>
                <a:lnTo>
                  <a:pt x="0" y="0"/>
                </a:lnTo>
                <a:lnTo>
                  <a:pt x="236" y="60"/>
                </a:lnTo>
                <a:lnTo>
                  <a:pt x="178" y="86"/>
                </a:lnTo>
                <a:lnTo>
                  <a:pt x="180" y="88"/>
                </a:lnTo>
                <a:lnTo>
                  <a:pt x="188" y="96"/>
                </a:lnTo>
                <a:lnTo>
                  <a:pt x="206" y="106"/>
                </a:lnTo>
                <a:lnTo>
                  <a:pt x="232" y="118"/>
                </a:lnTo>
                <a:lnTo>
                  <a:pt x="250" y="122"/>
                </a:lnTo>
                <a:lnTo>
                  <a:pt x="270" y="126"/>
                </a:lnTo>
                <a:lnTo>
                  <a:pt x="292" y="130"/>
                </a:lnTo>
                <a:lnTo>
                  <a:pt x="320" y="132"/>
                </a:lnTo>
                <a:lnTo>
                  <a:pt x="350" y="132"/>
                </a:lnTo>
                <a:lnTo>
                  <a:pt x="384" y="132"/>
                </a:lnTo>
                <a:lnTo>
                  <a:pt x="422" y="128"/>
                </a:lnTo>
                <a:lnTo>
                  <a:pt x="464" y="124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0" name="Freeform 292"/>
          <p:cNvSpPr>
            <a:spLocks/>
          </p:cNvSpPr>
          <p:nvPr/>
        </p:nvSpPr>
        <p:spPr bwMode="auto">
          <a:xfrm>
            <a:off x="8054975" y="3521075"/>
            <a:ext cx="777875" cy="244475"/>
          </a:xfrm>
          <a:custGeom>
            <a:avLst/>
            <a:gdLst/>
            <a:ahLst/>
            <a:cxnLst>
              <a:cxn ang="0">
                <a:pos x="440" y="0"/>
              </a:cxn>
              <a:cxn ang="0">
                <a:pos x="0" y="154"/>
              </a:cxn>
              <a:cxn ang="0">
                <a:pos x="490" y="154"/>
              </a:cxn>
            </a:cxnLst>
            <a:rect l="0" t="0" r="r" b="b"/>
            <a:pathLst>
              <a:path w="490" h="154">
                <a:moveTo>
                  <a:pt x="440" y="0"/>
                </a:moveTo>
                <a:lnTo>
                  <a:pt x="0" y="154"/>
                </a:lnTo>
                <a:lnTo>
                  <a:pt x="490" y="15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1" name="Freeform 293"/>
          <p:cNvSpPr>
            <a:spLocks/>
          </p:cNvSpPr>
          <p:nvPr/>
        </p:nvSpPr>
        <p:spPr bwMode="auto">
          <a:xfrm>
            <a:off x="8785225" y="3695700"/>
            <a:ext cx="206375" cy="123825"/>
          </a:xfrm>
          <a:custGeom>
            <a:avLst/>
            <a:gdLst/>
            <a:ahLst/>
            <a:cxnLst>
              <a:cxn ang="0">
                <a:pos x="62" y="24"/>
              </a:cxn>
              <a:cxn ang="0">
                <a:pos x="28" y="12"/>
              </a:cxn>
              <a:cxn ang="0">
                <a:pos x="0" y="0"/>
              </a:cxn>
              <a:cxn ang="0">
                <a:pos x="0" y="78"/>
              </a:cxn>
              <a:cxn ang="0">
                <a:pos x="24" y="68"/>
              </a:cxn>
              <a:cxn ang="0">
                <a:pos x="62" y="54"/>
              </a:cxn>
              <a:cxn ang="0">
                <a:pos x="100" y="44"/>
              </a:cxn>
              <a:cxn ang="0">
                <a:pos x="130" y="40"/>
              </a:cxn>
              <a:cxn ang="0">
                <a:pos x="100" y="34"/>
              </a:cxn>
              <a:cxn ang="0">
                <a:pos x="62" y="24"/>
              </a:cxn>
            </a:cxnLst>
            <a:rect l="0" t="0" r="r" b="b"/>
            <a:pathLst>
              <a:path w="130" h="78">
                <a:moveTo>
                  <a:pt x="62" y="24"/>
                </a:moveTo>
                <a:lnTo>
                  <a:pt x="28" y="12"/>
                </a:lnTo>
                <a:lnTo>
                  <a:pt x="0" y="0"/>
                </a:lnTo>
                <a:lnTo>
                  <a:pt x="0" y="78"/>
                </a:lnTo>
                <a:lnTo>
                  <a:pt x="24" y="68"/>
                </a:lnTo>
                <a:lnTo>
                  <a:pt x="62" y="54"/>
                </a:lnTo>
                <a:lnTo>
                  <a:pt x="100" y="44"/>
                </a:lnTo>
                <a:lnTo>
                  <a:pt x="130" y="40"/>
                </a:lnTo>
                <a:lnTo>
                  <a:pt x="100" y="34"/>
                </a:lnTo>
                <a:lnTo>
                  <a:pt x="62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2" name="Freeform 294"/>
          <p:cNvSpPr>
            <a:spLocks/>
          </p:cNvSpPr>
          <p:nvPr/>
        </p:nvSpPr>
        <p:spPr bwMode="auto">
          <a:xfrm>
            <a:off x="8689975" y="3457575"/>
            <a:ext cx="215900" cy="127000"/>
          </a:xfrm>
          <a:custGeom>
            <a:avLst/>
            <a:gdLst/>
            <a:ahLst/>
            <a:cxnLst>
              <a:cxn ang="0">
                <a:pos x="66" y="8"/>
              </a:cxn>
              <a:cxn ang="0">
                <a:pos x="32" y="8"/>
              </a:cxn>
              <a:cxn ang="0">
                <a:pos x="0" y="8"/>
              </a:cxn>
              <a:cxn ang="0">
                <a:pos x="26" y="80"/>
              </a:cxn>
              <a:cxn ang="0">
                <a:pos x="44" y="62"/>
              </a:cxn>
              <a:cxn ang="0">
                <a:pos x="76" y="38"/>
              </a:cxn>
              <a:cxn ang="0">
                <a:pos x="108" y="16"/>
              </a:cxn>
              <a:cxn ang="0">
                <a:pos x="136" y="0"/>
              </a:cxn>
              <a:cxn ang="0">
                <a:pos x="106" y="6"/>
              </a:cxn>
              <a:cxn ang="0">
                <a:pos x="66" y="8"/>
              </a:cxn>
            </a:cxnLst>
            <a:rect l="0" t="0" r="r" b="b"/>
            <a:pathLst>
              <a:path w="136" h="80">
                <a:moveTo>
                  <a:pt x="66" y="8"/>
                </a:moveTo>
                <a:lnTo>
                  <a:pt x="32" y="8"/>
                </a:lnTo>
                <a:lnTo>
                  <a:pt x="0" y="8"/>
                </a:lnTo>
                <a:lnTo>
                  <a:pt x="26" y="80"/>
                </a:lnTo>
                <a:lnTo>
                  <a:pt x="44" y="62"/>
                </a:lnTo>
                <a:lnTo>
                  <a:pt x="76" y="38"/>
                </a:lnTo>
                <a:lnTo>
                  <a:pt x="108" y="16"/>
                </a:lnTo>
                <a:lnTo>
                  <a:pt x="136" y="0"/>
                </a:lnTo>
                <a:lnTo>
                  <a:pt x="106" y="6"/>
                </a:lnTo>
                <a:lnTo>
                  <a:pt x="6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3" name="Line 295"/>
          <p:cNvSpPr>
            <a:spLocks noChangeShapeType="1"/>
          </p:cNvSpPr>
          <p:nvPr/>
        </p:nvSpPr>
        <p:spPr bwMode="auto">
          <a:xfrm flipH="1" flipV="1">
            <a:off x="8054975" y="3765550"/>
            <a:ext cx="685800" cy="419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4" name="Freeform 296"/>
          <p:cNvSpPr>
            <a:spLocks/>
          </p:cNvSpPr>
          <p:nvPr/>
        </p:nvSpPr>
        <p:spPr bwMode="auto">
          <a:xfrm>
            <a:off x="8667750" y="4105275"/>
            <a:ext cx="209550" cy="158750"/>
          </a:xfrm>
          <a:custGeom>
            <a:avLst/>
            <a:gdLst/>
            <a:ahLst/>
            <a:cxnLst>
              <a:cxn ang="0">
                <a:pos x="82" y="52"/>
              </a:cxn>
              <a:cxn ang="0">
                <a:pos x="60" y="24"/>
              </a:cxn>
              <a:cxn ang="0">
                <a:pos x="40" y="0"/>
              </a:cxn>
              <a:cxn ang="0">
                <a:pos x="0" y="66"/>
              </a:cxn>
              <a:cxn ang="0">
                <a:pos x="26" y="70"/>
              </a:cxn>
              <a:cxn ang="0">
                <a:pos x="66" y="78"/>
              </a:cxn>
              <a:cxn ang="0">
                <a:pos x="104" y="90"/>
              </a:cxn>
              <a:cxn ang="0">
                <a:pos x="132" y="100"/>
              </a:cxn>
              <a:cxn ang="0">
                <a:pos x="110" y="80"/>
              </a:cxn>
              <a:cxn ang="0">
                <a:pos x="82" y="52"/>
              </a:cxn>
            </a:cxnLst>
            <a:rect l="0" t="0" r="r" b="b"/>
            <a:pathLst>
              <a:path w="132" h="100">
                <a:moveTo>
                  <a:pt x="82" y="52"/>
                </a:moveTo>
                <a:lnTo>
                  <a:pt x="60" y="24"/>
                </a:lnTo>
                <a:lnTo>
                  <a:pt x="40" y="0"/>
                </a:lnTo>
                <a:lnTo>
                  <a:pt x="0" y="66"/>
                </a:lnTo>
                <a:lnTo>
                  <a:pt x="26" y="70"/>
                </a:lnTo>
                <a:lnTo>
                  <a:pt x="66" y="78"/>
                </a:lnTo>
                <a:lnTo>
                  <a:pt x="104" y="90"/>
                </a:lnTo>
                <a:lnTo>
                  <a:pt x="132" y="100"/>
                </a:lnTo>
                <a:lnTo>
                  <a:pt x="110" y="80"/>
                </a:lnTo>
                <a:lnTo>
                  <a:pt x="82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5" name="Freeform 297"/>
          <p:cNvSpPr>
            <a:spLocks/>
          </p:cNvSpPr>
          <p:nvPr/>
        </p:nvSpPr>
        <p:spPr bwMode="auto">
          <a:xfrm>
            <a:off x="8616950" y="4089400"/>
            <a:ext cx="73025" cy="76200"/>
          </a:xfrm>
          <a:custGeom>
            <a:avLst/>
            <a:gdLst/>
            <a:ahLst/>
            <a:cxnLst>
              <a:cxn ang="0">
                <a:pos x="46" y="24"/>
              </a:cxn>
              <a:cxn ang="0">
                <a:pos x="46" y="32"/>
              </a:cxn>
              <a:cxn ang="0">
                <a:pos x="40" y="40"/>
              </a:cxn>
              <a:cxn ang="0">
                <a:pos x="32" y="46"/>
              </a:cxn>
              <a:cxn ang="0">
                <a:pos x="24" y="48"/>
              </a:cxn>
              <a:cxn ang="0">
                <a:pos x="14" y="46"/>
              </a:cxn>
              <a:cxn ang="0">
                <a:pos x="6" y="40"/>
              </a:cxn>
              <a:cxn ang="0">
                <a:pos x="2" y="32"/>
              </a:cxn>
              <a:cxn ang="0">
                <a:pos x="0" y="24"/>
              </a:cxn>
              <a:cxn ang="0">
                <a:pos x="2" y="14"/>
              </a:cxn>
              <a:cxn ang="0">
                <a:pos x="6" y="6"/>
              </a:cxn>
              <a:cxn ang="0">
                <a:pos x="14" y="2"/>
              </a:cxn>
              <a:cxn ang="0">
                <a:pos x="24" y="0"/>
              </a:cxn>
              <a:cxn ang="0">
                <a:pos x="32" y="2"/>
              </a:cxn>
              <a:cxn ang="0">
                <a:pos x="40" y="6"/>
              </a:cxn>
              <a:cxn ang="0">
                <a:pos x="46" y="14"/>
              </a:cxn>
              <a:cxn ang="0">
                <a:pos x="46" y="24"/>
              </a:cxn>
            </a:cxnLst>
            <a:rect l="0" t="0" r="r" b="b"/>
            <a:pathLst>
              <a:path w="46" h="48">
                <a:moveTo>
                  <a:pt x="46" y="24"/>
                </a:moveTo>
                <a:lnTo>
                  <a:pt x="46" y="32"/>
                </a:lnTo>
                <a:lnTo>
                  <a:pt x="40" y="40"/>
                </a:lnTo>
                <a:lnTo>
                  <a:pt x="32" y="46"/>
                </a:lnTo>
                <a:lnTo>
                  <a:pt x="24" y="48"/>
                </a:lnTo>
                <a:lnTo>
                  <a:pt x="14" y="46"/>
                </a:lnTo>
                <a:lnTo>
                  <a:pt x="6" y="40"/>
                </a:lnTo>
                <a:lnTo>
                  <a:pt x="2" y="32"/>
                </a:lnTo>
                <a:lnTo>
                  <a:pt x="0" y="24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4" y="0"/>
                </a:lnTo>
                <a:lnTo>
                  <a:pt x="32" y="2"/>
                </a:lnTo>
                <a:lnTo>
                  <a:pt x="40" y="6"/>
                </a:lnTo>
                <a:lnTo>
                  <a:pt x="46" y="14"/>
                </a:lnTo>
                <a:lnTo>
                  <a:pt x="46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6" name="Freeform 298"/>
          <p:cNvSpPr>
            <a:spLocks/>
          </p:cNvSpPr>
          <p:nvPr/>
        </p:nvSpPr>
        <p:spPr bwMode="auto">
          <a:xfrm>
            <a:off x="8382000" y="3581400"/>
            <a:ext cx="76200" cy="7620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6" y="32"/>
              </a:cxn>
              <a:cxn ang="0">
                <a:pos x="42" y="40"/>
              </a:cxn>
              <a:cxn ang="0">
                <a:pos x="34" y="46"/>
              </a:cxn>
              <a:cxn ang="0">
                <a:pos x="24" y="48"/>
              </a:cxn>
              <a:cxn ang="0">
                <a:pos x="16" y="46"/>
              </a:cxn>
              <a:cxn ang="0">
                <a:pos x="8" y="40"/>
              </a:cxn>
              <a:cxn ang="0">
                <a:pos x="2" y="32"/>
              </a:cxn>
              <a:cxn ang="0">
                <a:pos x="0" y="24"/>
              </a:cxn>
              <a:cxn ang="0">
                <a:pos x="2" y="14"/>
              </a:cxn>
              <a:cxn ang="0">
                <a:pos x="8" y="6"/>
              </a:cxn>
              <a:cxn ang="0">
                <a:pos x="16" y="2"/>
              </a:cxn>
              <a:cxn ang="0">
                <a:pos x="24" y="0"/>
              </a:cxn>
              <a:cxn ang="0">
                <a:pos x="34" y="2"/>
              </a:cxn>
              <a:cxn ang="0">
                <a:pos x="42" y="6"/>
              </a:cxn>
              <a:cxn ang="0">
                <a:pos x="46" y="14"/>
              </a:cxn>
              <a:cxn ang="0">
                <a:pos x="48" y="24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46" y="32"/>
                </a:lnTo>
                <a:lnTo>
                  <a:pt x="42" y="40"/>
                </a:lnTo>
                <a:lnTo>
                  <a:pt x="34" y="46"/>
                </a:lnTo>
                <a:lnTo>
                  <a:pt x="24" y="48"/>
                </a:lnTo>
                <a:lnTo>
                  <a:pt x="16" y="46"/>
                </a:lnTo>
                <a:lnTo>
                  <a:pt x="8" y="40"/>
                </a:lnTo>
                <a:lnTo>
                  <a:pt x="2" y="32"/>
                </a:lnTo>
                <a:lnTo>
                  <a:pt x="0" y="24"/>
                </a:lnTo>
                <a:lnTo>
                  <a:pt x="2" y="14"/>
                </a:lnTo>
                <a:lnTo>
                  <a:pt x="8" y="6"/>
                </a:lnTo>
                <a:lnTo>
                  <a:pt x="16" y="2"/>
                </a:lnTo>
                <a:lnTo>
                  <a:pt x="24" y="0"/>
                </a:lnTo>
                <a:lnTo>
                  <a:pt x="34" y="2"/>
                </a:lnTo>
                <a:lnTo>
                  <a:pt x="42" y="6"/>
                </a:lnTo>
                <a:lnTo>
                  <a:pt x="46" y="14"/>
                </a:lnTo>
                <a:lnTo>
                  <a:pt x="48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7" name="Freeform 299"/>
          <p:cNvSpPr>
            <a:spLocks/>
          </p:cNvSpPr>
          <p:nvPr/>
        </p:nvSpPr>
        <p:spPr bwMode="auto">
          <a:xfrm>
            <a:off x="8150225" y="3670300"/>
            <a:ext cx="76200" cy="73025"/>
          </a:xfrm>
          <a:custGeom>
            <a:avLst/>
            <a:gdLst/>
            <a:ahLst/>
            <a:cxnLst>
              <a:cxn ang="0">
                <a:pos x="48" y="22"/>
              </a:cxn>
              <a:cxn ang="0">
                <a:pos x="46" y="32"/>
              </a:cxn>
              <a:cxn ang="0">
                <a:pos x="40" y="40"/>
              </a:cxn>
              <a:cxn ang="0">
                <a:pos x="34" y="44"/>
              </a:cxn>
              <a:cxn ang="0">
                <a:pos x="24" y="46"/>
              </a:cxn>
              <a:cxn ang="0">
                <a:pos x="14" y="44"/>
              </a:cxn>
              <a:cxn ang="0">
                <a:pos x="8" y="40"/>
              </a:cxn>
              <a:cxn ang="0">
                <a:pos x="2" y="32"/>
              </a:cxn>
              <a:cxn ang="0">
                <a:pos x="0" y="22"/>
              </a:cxn>
              <a:cxn ang="0">
                <a:pos x="2" y="14"/>
              </a:cxn>
              <a:cxn ang="0">
                <a:pos x="8" y="6"/>
              </a:cxn>
              <a:cxn ang="0">
                <a:pos x="14" y="0"/>
              </a:cxn>
              <a:cxn ang="0">
                <a:pos x="24" y="0"/>
              </a:cxn>
              <a:cxn ang="0">
                <a:pos x="34" y="0"/>
              </a:cxn>
              <a:cxn ang="0">
                <a:pos x="40" y="6"/>
              </a:cxn>
              <a:cxn ang="0">
                <a:pos x="46" y="14"/>
              </a:cxn>
              <a:cxn ang="0">
                <a:pos x="48" y="22"/>
              </a:cxn>
            </a:cxnLst>
            <a:rect l="0" t="0" r="r" b="b"/>
            <a:pathLst>
              <a:path w="48" h="46">
                <a:moveTo>
                  <a:pt x="48" y="22"/>
                </a:moveTo>
                <a:lnTo>
                  <a:pt x="46" y="32"/>
                </a:lnTo>
                <a:lnTo>
                  <a:pt x="40" y="40"/>
                </a:lnTo>
                <a:lnTo>
                  <a:pt x="34" y="44"/>
                </a:lnTo>
                <a:lnTo>
                  <a:pt x="24" y="46"/>
                </a:lnTo>
                <a:lnTo>
                  <a:pt x="14" y="44"/>
                </a:lnTo>
                <a:lnTo>
                  <a:pt x="8" y="40"/>
                </a:lnTo>
                <a:lnTo>
                  <a:pt x="2" y="32"/>
                </a:lnTo>
                <a:lnTo>
                  <a:pt x="0" y="22"/>
                </a:lnTo>
                <a:lnTo>
                  <a:pt x="2" y="14"/>
                </a:lnTo>
                <a:lnTo>
                  <a:pt x="8" y="6"/>
                </a:lnTo>
                <a:lnTo>
                  <a:pt x="14" y="0"/>
                </a:lnTo>
                <a:lnTo>
                  <a:pt x="24" y="0"/>
                </a:lnTo>
                <a:lnTo>
                  <a:pt x="34" y="0"/>
                </a:lnTo>
                <a:lnTo>
                  <a:pt x="40" y="6"/>
                </a:lnTo>
                <a:lnTo>
                  <a:pt x="46" y="14"/>
                </a:lnTo>
                <a:lnTo>
                  <a:pt x="48" y="22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8" name="Line 300"/>
          <p:cNvSpPr>
            <a:spLocks noChangeShapeType="1"/>
          </p:cNvSpPr>
          <p:nvPr/>
        </p:nvSpPr>
        <p:spPr bwMode="auto">
          <a:xfrm>
            <a:off x="7556500" y="4810125"/>
            <a:ext cx="7747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9" name="Freeform 301"/>
          <p:cNvSpPr>
            <a:spLocks/>
          </p:cNvSpPr>
          <p:nvPr/>
        </p:nvSpPr>
        <p:spPr bwMode="auto">
          <a:xfrm>
            <a:off x="8283575" y="4740275"/>
            <a:ext cx="206375" cy="123825"/>
          </a:xfrm>
          <a:custGeom>
            <a:avLst/>
            <a:gdLst/>
            <a:ahLst/>
            <a:cxnLst>
              <a:cxn ang="0">
                <a:pos x="62" y="24"/>
              </a:cxn>
              <a:cxn ang="0">
                <a:pos x="30" y="12"/>
              </a:cxn>
              <a:cxn ang="0">
                <a:pos x="0" y="0"/>
              </a:cxn>
              <a:cxn ang="0">
                <a:pos x="0" y="78"/>
              </a:cxn>
              <a:cxn ang="0">
                <a:pos x="24" y="68"/>
              </a:cxn>
              <a:cxn ang="0">
                <a:pos x="62" y="56"/>
              </a:cxn>
              <a:cxn ang="0">
                <a:pos x="100" y="44"/>
              </a:cxn>
              <a:cxn ang="0">
                <a:pos x="130" y="40"/>
              </a:cxn>
              <a:cxn ang="0">
                <a:pos x="100" y="34"/>
              </a:cxn>
              <a:cxn ang="0">
                <a:pos x="62" y="24"/>
              </a:cxn>
            </a:cxnLst>
            <a:rect l="0" t="0" r="r" b="b"/>
            <a:pathLst>
              <a:path w="130" h="78">
                <a:moveTo>
                  <a:pt x="62" y="24"/>
                </a:moveTo>
                <a:lnTo>
                  <a:pt x="30" y="12"/>
                </a:lnTo>
                <a:lnTo>
                  <a:pt x="0" y="0"/>
                </a:lnTo>
                <a:lnTo>
                  <a:pt x="0" y="78"/>
                </a:lnTo>
                <a:lnTo>
                  <a:pt x="24" y="68"/>
                </a:lnTo>
                <a:lnTo>
                  <a:pt x="62" y="56"/>
                </a:lnTo>
                <a:lnTo>
                  <a:pt x="100" y="44"/>
                </a:lnTo>
                <a:lnTo>
                  <a:pt x="130" y="40"/>
                </a:lnTo>
                <a:lnTo>
                  <a:pt x="100" y="34"/>
                </a:lnTo>
                <a:lnTo>
                  <a:pt x="62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0" name="Line 302"/>
          <p:cNvSpPr>
            <a:spLocks noChangeShapeType="1"/>
          </p:cNvSpPr>
          <p:nvPr/>
        </p:nvSpPr>
        <p:spPr bwMode="auto">
          <a:xfrm flipH="1" flipV="1">
            <a:off x="7556500" y="4810125"/>
            <a:ext cx="685800" cy="419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1" name="Freeform 303"/>
          <p:cNvSpPr>
            <a:spLocks/>
          </p:cNvSpPr>
          <p:nvPr/>
        </p:nvSpPr>
        <p:spPr bwMode="auto">
          <a:xfrm>
            <a:off x="8169275" y="5149850"/>
            <a:ext cx="206375" cy="158750"/>
          </a:xfrm>
          <a:custGeom>
            <a:avLst/>
            <a:gdLst/>
            <a:ahLst/>
            <a:cxnLst>
              <a:cxn ang="0">
                <a:pos x="80" y="52"/>
              </a:cxn>
              <a:cxn ang="0">
                <a:pos x="58" y="24"/>
              </a:cxn>
              <a:cxn ang="0">
                <a:pos x="40" y="0"/>
              </a:cxn>
              <a:cxn ang="0">
                <a:pos x="0" y="66"/>
              </a:cxn>
              <a:cxn ang="0">
                <a:pos x="24" y="70"/>
              </a:cxn>
              <a:cxn ang="0">
                <a:pos x="64" y="78"/>
              </a:cxn>
              <a:cxn ang="0">
                <a:pos x="102" y="90"/>
              </a:cxn>
              <a:cxn ang="0">
                <a:pos x="130" y="100"/>
              </a:cxn>
              <a:cxn ang="0">
                <a:pos x="108" y="80"/>
              </a:cxn>
              <a:cxn ang="0">
                <a:pos x="80" y="52"/>
              </a:cxn>
            </a:cxnLst>
            <a:rect l="0" t="0" r="r" b="b"/>
            <a:pathLst>
              <a:path w="130" h="100">
                <a:moveTo>
                  <a:pt x="80" y="52"/>
                </a:moveTo>
                <a:lnTo>
                  <a:pt x="58" y="24"/>
                </a:lnTo>
                <a:lnTo>
                  <a:pt x="40" y="0"/>
                </a:lnTo>
                <a:lnTo>
                  <a:pt x="0" y="66"/>
                </a:lnTo>
                <a:lnTo>
                  <a:pt x="24" y="70"/>
                </a:lnTo>
                <a:lnTo>
                  <a:pt x="64" y="78"/>
                </a:lnTo>
                <a:lnTo>
                  <a:pt x="102" y="90"/>
                </a:lnTo>
                <a:lnTo>
                  <a:pt x="130" y="100"/>
                </a:lnTo>
                <a:lnTo>
                  <a:pt x="108" y="80"/>
                </a:lnTo>
                <a:lnTo>
                  <a:pt x="80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2" name="Line 304"/>
          <p:cNvSpPr>
            <a:spLocks noChangeShapeType="1"/>
          </p:cNvSpPr>
          <p:nvPr/>
        </p:nvSpPr>
        <p:spPr bwMode="auto">
          <a:xfrm flipH="1">
            <a:off x="7562850" y="4384675"/>
            <a:ext cx="685800" cy="419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3" name="Freeform 305"/>
          <p:cNvSpPr>
            <a:spLocks/>
          </p:cNvSpPr>
          <p:nvPr/>
        </p:nvSpPr>
        <p:spPr bwMode="auto">
          <a:xfrm>
            <a:off x="8172450" y="4292600"/>
            <a:ext cx="209550" cy="158750"/>
          </a:xfrm>
          <a:custGeom>
            <a:avLst/>
            <a:gdLst/>
            <a:ahLst/>
            <a:cxnLst>
              <a:cxn ang="0">
                <a:pos x="82" y="48"/>
              </a:cxn>
              <a:cxn ang="0">
                <a:pos x="60" y="76"/>
              </a:cxn>
              <a:cxn ang="0">
                <a:pos x="42" y="100"/>
              </a:cxn>
              <a:cxn ang="0">
                <a:pos x="0" y="34"/>
              </a:cxn>
              <a:cxn ang="0">
                <a:pos x="26" y="30"/>
              </a:cxn>
              <a:cxn ang="0">
                <a:pos x="66" y="22"/>
              </a:cxn>
              <a:cxn ang="0">
                <a:pos x="104" y="10"/>
              </a:cxn>
              <a:cxn ang="0">
                <a:pos x="132" y="0"/>
              </a:cxn>
              <a:cxn ang="0">
                <a:pos x="110" y="20"/>
              </a:cxn>
              <a:cxn ang="0">
                <a:pos x="82" y="48"/>
              </a:cxn>
            </a:cxnLst>
            <a:rect l="0" t="0" r="r" b="b"/>
            <a:pathLst>
              <a:path w="132" h="100">
                <a:moveTo>
                  <a:pt x="82" y="48"/>
                </a:moveTo>
                <a:lnTo>
                  <a:pt x="60" y="76"/>
                </a:lnTo>
                <a:lnTo>
                  <a:pt x="42" y="100"/>
                </a:lnTo>
                <a:lnTo>
                  <a:pt x="0" y="34"/>
                </a:lnTo>
                <a:lnTo>
                  <a:pt x="26" y="30"/>
                </a:lnTo>
                <a:lnTo>
                  <a:pt x="66" y="22"/>
                </a:lnTo>
                <a:lnTo>
                  <a:pt x="104" y="10"/>
                </a:lnTo>
                <a:lnTo>
                  <a:pt x="132" y="0"/>
                </a:lnTo>
                <a:lnTo>
                  <a:pt x="110" y="20"/>
                </a:lnTo>
                <a:lnTo>
                  <a:pt x="82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4" name="Freeform 306"/>
          <p:cNvSpPr>
            <a:spLocks/>
          </p:cNvSpPr>
          <p:nvPr/>
        </p:nvSpPr>
        <p:spPr bwMode="auto">
          <a:xfrm>
            <a:off x="8086725" y="5114925"/>
            <a:ext cx="73025" cy="76200"/>
          </a:xfrm>
          <a:custGeom>
            <a:avLst/>
            <a:gdLst/>
            <a:ahLst/>
            <a:cxnLst>
              <a:cxn ang="0">
                <a:pos x="46" y="24"/>
              </a:cxn>
              <a:cxn ang="0">
                <a:pos x="46" y="34"/>
              </a:cxn>
              <a:cxn ang="0">
                <a:pos x="40" y="42"/>
              </a:cxn>
              <a:cxn ang="0">
                <a:pos x="32" y="46"/>
              </a:cxn>
              <a:cxn ang="0">
                <a:pos x="24" y="48"/>
              </a:cxn>
              <a:cxn ang="0">
                <a:pos x="14" y="46"/>
              </a:cxn>
              <a:cxn ang="0">
                <a:pos x="6" y="42"/>
              </a:cxn>
              <a:cxn ang="0">
                <a:pos x="2" y="34"/>
              </a:cxn>
              <a:cxn ang="0">
                <a:pos x="0" y="24"/>
              </a:cxn>
              <a:cxn ang="0">
                <a:pos x="2" y="16"/>
              </a:cxn>
              <a:cxn ang="0">
                <a:pos x="6" y="8"/>
              </a:cxn>
              <a:cxn ang="0">
                <a:pos x="14" y="2"/>
              </a:cxn>
              <a:cxn ang="0">
                <a:pos x="24" y="0"/>
              </a:cxn>
              <a:cxn ang="0">
                <a:pos x="32" y="2"/>
              </a:cxn>
              <a:cxn ang="0">
                <a:pos x="40" y="8"/>
              </a:cxn>
              <a:cxn ang="0">
                <a:pos x="46" y="16"/>
              </a:cxn>
              <a:cxn ang="0">
                <a:pos x="46" y="24"/>
              </a:cxn>
            </a:cxnLst>
            <a:rect l="0" t="0" r="r" b="b"/>
            <a:pathLst>
              <a:path w="46" h="48">
                <a:moveTo>
                  <a:pt x="46" y="24"/>
                </a:moveTo>
                <a:lnTo>
                  <a:pt x="46" y="34"/>
                </a:lnTo>
                <a:lnTo>
                  <a:pt x="40" y="42"/>
                </a:lnTo>
                <a:lnTo>
                  <a:pt x="32" y="46"/>
                </a:lnTo>
                <a:lnTo>
                  <a:pt x="24" y="48"/>
                </a:lnTo>
                <a:lnTo>
                  <a:pt x="14" y="46"/>
                </a:lnTo>
                <a:lnTo>
                  <a:pt x="6" y="42"/>
                </a:lnTo>
                <a:lnTo>
                  <a:pt x="2" y="34"/>
                </a:lnTo>
                <a:lnTo>
                  <a:pt x="0" y="24"/>
                </a:lnTo>
                <a:lnTo>
                  <a:pt x="2" y="16"/>
                </a:lnTo>
                <a:lnTo>
                  <a:pt x="6" y="8"/>
                </a:lnTo>
                <a:lnTo>
                  <a:pt x="14" y="2"/>
                </a:lnTo>
                <a:lnTo>
                  <a:pt x="24" y="0"/>
                </a:lnTo>
                <a:lnTo>
                  <a:pt x="32" y="2"/>
                </a:lnTo>
                <a:lnTo>
                  <a:pt x="40" y="8"/>
                </a:lnTo>
                <a:lnTo>
                  <a:pt x="46" y="16"/>
                </a:lnTo>
                <a:lnTo>
                  <a:pt x="46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" name="Freeform 307"/>
          <p:cNvSpPr>
            <a:spLocks/>
          </p:cNvSpPr>
          <p:nvPr/>
        </p:nvSpPr>
        <p:spPr bwMode="auto">
          <a:xfrm>
            <a:off x="7851775" y="4765675"/>
            <a:ext cx="76200" cy="7620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6" y="32"/>
              </a:cxn>
              <a:cxn ang="0">
                <a:pos x="42" y="40"/>
              </a:cxn>
              <a:cxn ang="0">
                <a:pos x="34" y="46"/>
              </a:cxn>
              <a:cxn ang="0">
                <a:pos x="24" y="48"/>
              </a:cxn>
              <a:cxn ang="0">
                <a:pos x="16" y="46"/>
              </a:cxn>
              <a:cxn ang="0">
                <a:pos x="8" y="40"/>
              </a:cxn>
              <a:cxn ang="0">
                <a:pos x="2" y="32"/>
              </a:cxn>
              <a:cxn ang="0">
                <a:pos x="0" y="24"/>
              </a:cxn>
              <a:cxn ang="0">
                <a:pos x="2" y="14"/>
              </a:cxn>
              <a:cxn ang="0">
                <a:pos x="8" y="6"/>
              </a:cxn>
              <a:cxn ang="0">
                <a:pos x="16" y="2"/>
              </a:cxn>
              <a:cxn ang="0">
                <a:pos x="24" y="0"/>
              </a:cxn>
              <a:cxn ang="0">
                <a:pos x="34" y="2"/>
              </a:cxn>
              <a:cxn ang="0">
                <a:pos x="42" y="6"/>
              </a:cxn>
              <a:cxn ang="0">
                <a:pos x="46" y="14"/>
              </a:cxn>
              <a:cxn ang="0">
                <a:pos x="48" y="24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46" y="32"/>
                </a:lnTo>
                <a:lnTo>
                  <a:pt x="42" y="40"/>
                </a:lnTo>
                <a:lnTo>
                  <a:pt x="34" y="46"/>
                </a:lnTo>
                <a:lnTo>
                  <a:pt x="24" y="48"/>
                </a:lnTo>
                <a:lnTo>
                  <a:pt x="16" y="46"/>
                </a:lnTo>
                <a:lnTo>
                  <a:pt x="8" y="40"/>
                </a:lnTo>
                <a:lnTo>
                  <a:pt x="2" y="32"/>
                </a:lnTo>
                <a:lnTo>
                  <a:pt x="0" y="24"/>
                </a:lnTo>
                <a:lnTo>
                  <a:pt x="2" y="14"/>
                </a:lnTo>
                <a:lnTo>
                  <a:pt x="8" y="6"/>
                </a:lnTo>
                <a:lnTo>
                  <a:pt x="16" y="2"/>
                </a:lnTo>
                <a:lnTo>
                  <a:pt x="24" y="0"/>
                </a:lnTo>
                <a:lnTo>
                  <a:pt x="34" y="2"/>
                </a:lnTo>
                <a:lnTo>
                  <a:pt x="42" y="6"/>
                </a:lnTo>
                <a:lnTo>
                  <a:pt x="46" y="14"/>
                </a:lnTo>
                <a:lnTo>
                  <a:pt x="48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" name="Freeform 308"/>
          <p:cNvSpPr>
            <a:spLocks/>
          </p:cNvSpPr>
          <p:nvPr/>
        </p:nvSpPr>
        <p:spPr bwMode="auto">
          <a:xfrm>
            <a:off x="7620000" y="4695825"/>
            <a:ext cx="76200" cy="7620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6" y="34"/>
              </a:cxn>
              <a:cxn ang="0">
                <a:pos x="40" y="40"/>
              </a:cxn>
              <a:cxn ang="0">
                <a:pos x="34" y="46"/>
              </a:cxn>
              <a:cxn ang="0">
                <a:pos x="24" y="48"/>
              </a:cxn>
              <a:cxn ang="0">
                <a:pos x="14" y="46"/>
              </a:cxn>
              <a:cxn ang="0">
                <a:pos x="8" y="40"/>
              </a:cxn>
              <a:cxn ang="0">
                <a:pos x="2" y="34"/>
              </a:cxn>
              <a:cxn ang="0">
                <a:pos x="0" y="24"/>
              </a:cxn>
              <a:cxn ang="0">
                <a:pos x="2" y="14"/>
              </a:cxn>
              <a:cxn ang="0">
                <a:pos x="8" y="8"/>
              </a:cxn>
              <a:cxn ang="0">
                <a:pos x="14" y="2"/>
              </a:cxn>
              <a:cxn ang="0">
                <a:pos x="24" y="0"/>
              </a:cxn>
              <a:cxn ang="0">
                <a:pos x="34" y="2"/>
              </a:cxn>
              <a:cxn ang="0">
                <a:pos x="40" y="8"/>
              </a:cxn>
              <a:cxn ang="0">
                <a:pos x="46" y="14"/>
              </a:cxn>
              <a:cxn ang="0">
                <a:pos x="48" y="24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46" y="34"/>
                </a:lnTo>
                <a:lnTo>
                  <a:pt x="40" y="40"/>
                </a:lnTo>
                <a:lnTo>
                  <a:pt x="34" y="46"/>
                </a:lnTo>
                <a:lnTo>
                  <a:pt x="24" y="48"/>
                </a:lnTo>
                <a:lnTo>
                  <a:pt x="14" y="46"/>
                </a:lnTo>
                <a:lnTo>
                  <a:pt x="8" y="40"/>
                </a:lnTo>
                <a:lnTo>
                  <a:pt x="2" y="34"/>
                </a:lnTo>
                <a:lnTo>
                  <a:pt x="0" y="24"/>
                </a:lnTo>
                <a:lnTo>
                  <a:pt x="2" y="14"/>
                </a:lnTo>
                <a:lnTo>
                  <a:pt x="8" y="8"/>
                </a:lnTo>
                <a:lnTo>
                  <a:pt x="14" y="2"/>
                </a:lnTo>
                <a:lnTo>
                  <a:pt x="24" y="0"/>
                </a:lnTo>
                <a:lnTo>
                  <a:pt x="34" y="2"/>
                </a:lnTo>
                <a:lnTo>
                  <a:pt x="40" y="8"/>
                </a:lnTo>
                <a:lnTo>
                  <a:pt x="46" y="14"/>
                </a:lnTo>
                <a:lnTo>
                  <a:pt x="48" y="24"/>
                </a:lnTo>
                <a:close/>
              </a:path>
            </a:pathLst>
          </a:custGeom>
          <a:solidFill>
            <a:srgbClr val="DE1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" name="Freeform 309"/>
          <p:cNvSpPr>
            <a:spLocks/>
          </p:cNvSpPr>
          <p:nvPr/>
        </p:nvSpPr>
        <p:spPr bwMode="auto">
          <a:xfrm>
            <a:off x="5715000" y="3689350"/>
            <a:ext cx="457200" cy="688975"/>
          </a:xfrm>
          <a:custGeom>
            <a:avLst/>
            <a:gdLst/>
            <a:ahLst/>
            <a:cxnLst>
              <a:cxn ang="0">
                <a:pos x="288" y="434"/>
              </a:cxn>
              <a:cxn ang="0">
                <a:pos x="278" y="430"/>
              </a:cxn>
              <a:cxn ang="0">
                <a:pos x="252" y="416"/>
              </a:cxn>
              <a:cxn ang="0">
                <a:pos x="216" y="394"/>
              </a:cxn>
              <a:cxn ang="0">
                <a:pos x="196" y="378"/>
              </a:cxn>
              <a:cxn ang="0">
                <a:pos x="174" y="360"/>
              </a:cxn>
              <a:cxn ang="0">
                <a:pos x="152" y="342"/>
              </a:cxn>
              <a:cxn ang="0">
                <a:pos x="130" y="320"/>
              </a:cxn>
              <a:cxn ang="0">
                <a:pos x="110" y="294"/>
              </a:cxn>
              <a:cxn ang="0">
                <a:pos x="90" y="268"/>
              </a:cxn>
              <a:cxn ang="0">
                <a:pos x="74" y="238"/>
              </a:cxn>
              <a:cxn ang="0">
                <a:pos x="60" y="206"/>
              </a:cxn>
              <a:cxn ang="0">
                <a:pos x="50" y="172"/>
              </a:cxn>
              <a:cxn ang="0">
                <a:pos x="46" y="156"/>
              </a:cxn>
              <a:cxn ang="0">
                <a:pos x="44" y="136"/>
              </a:cxn>
              <a:cxn ang="0">
                <a:pos x="0" y="116"/>
              </a:cxn>
              <a:cxn ang="0">
                <a:pos x="86" y="0"/>
              </a:cxn>
              <a:cxn ang="0">
                <a:pos x="190" y="220"/>
              </a:cxn>
              <a:cxn ang="0">
                <a:pos x="134" y="190"/>
              </a:cxn>
              <a:cxn ang="0">
                <a:pos x="132" y="194"/>
              </a:cxn>
              <a:cxn ang="0">
                <a:pos x="132" y="206"/>
              </a:cxn>
              <a:cxn ang="0">
                <a:pos x="136" y="226"/>
              </a:cxn>
              <a:cxn ang="0">
                <a:pos x="144" y="254"/>
              </a:cxn>
              <a:cxn ang="0">
                <a:pos x="152" y="270"/>
              </a:cxn>
              <a:cxn ang="0">
                <a:pos x="162" y="288"/>
              </a:cxn>
              <a:cxn ang="0">
                <a:pos x="174" y="308"/>
              </a:cxn>
              <a:cxn ang="0">
                <a:pos x="190" y="330"/>
              </a:cxn>
              <a:cxn ang="0">
                <a:pos x="208" y="354"/>
              </a:cxn>
              <a:cxn ang="0">
                <a:pos x="230" y="378"/>
              </a:cxn>
              <a:cxn ang="0">
                <a:pos x="258" y="406"/>
              </a:cxn>
              <a:cxn ang="0">
                <a:pos x="288" y="434"/>
              </a:cxn>
            </a:cxnLst>
            <a:rect l="0" t="0" r="r" b="b"/>
            <a:pathLst>
              <a:path w="288" h="434">
                <a:moveTo>
                  <a:pt x="288" y="434"/>
                </a:moveTo>
                <a:lnTo>
                  <a:pt x="278" y="430"/>
                </a:lnTo>
                <a:lnTo>
                  <a:pt x="252" y="416"/>
                </a:lnTo>
                <a:lnTo>
                  <a:pt x="216" y="394"/>
                </a:lnTo>
                <a:lnTo>
                  <a:pt x="196" y="378"/>
                </a:lnTo>
                <a:lnTo>
                  <a:pt x="174" y="360"/>
                </a:lnTo>
                <a:lnTo>
                  <a:pt x="152" y="342"/>
                </a:lnTo>
                <a:lnTo>
                  <a:pt x="130" y="320"/>
                </a:lnTo>
                <a:lnTo>
                  <a:pt x="110" y="294"/>
                </a:lnTo>
                <a:lnTo>
                  <a:pt x="90" y="268"/>
                </a:lnTo>
                <a:lnTo>
                  <a:pt x="74" y="238"/>
                </a:lnTo>
                <a:lnTo>
                  <a:pt x="60" y="206"/>
                </a:lnTo>
                <a:lnTo>
                  <a:pt x="50" y="172"/>
                </a:lnTo>
                <a:lnTo>
                  <a:pt x="46" y="156"/>
                </a:lnTo>
                <a:lnTo>
                  <a:pt x="44" y="136"/>
                </a:lnTo>
                <a:lnTo>
                  <a:pt x="0" y="116"/>
                </a:lnTo>
                <a:lnTo>
                  <a:pt x="86" y="0"/>
                </a:lnTo>
                <a:lnTo>
                  <a:pt x="190" y="220"/>
                </a:lnTo>
                <a:lnTo>
                  <a:pt x="134" y="190"/>
                </a:lnTo>
                <a:lnTo>
                  <a:pt x="132" y="194"/>
                </a:lnTo>
                <a:lnTo>
                  <a:pt x="132" y="206"/>
                </a:lnTo>
                <a:lnTo>
                  <a:pt x="136" y="226"/>
                </a:lnTo>
                <a:lnTo>
                  <a:pt x="144" y="254"/>
                </a:lnTo>
                <a:lnTo>
                  <a:pt x="152" y="270"/>
                </a:lnTo>
                <a:lnTo>
                  <a:pt x="162" y="288"/>
                </a:lnTo>
                <a:lnTo>
                  <a:pt x="174" y="308"/>
                </a:lnTo>
                <a:lnTo>
                  <a:pt x="190" y="330"/>
                </a:lnTo>
                <a:lnTo>
                  <a:pt x="208" y="354"/>
                </a:lnTo>
                <a:lnTo>
                  <a:pt x="230" y="378"/>
                </a:lnTo>
                <a:lnTo>
                  <a:pt x="258" y="406"/>
                </a:lnTo>
                <a:lnTo>
                  <a:pt x="288" y="434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" name="Rectangle 310"/>
          <p:cNvSpPr>
            <a:spLocks noChangeArrowheads="1"/>
          </p:cNvSpPr>
          <p:nvPr/>
        </p:nvSpPr>
        <p:spPr bwMode="auto">
          <a:xfrm>
            <a:off x="7753350" y="2809875"/>
            <a:ext cx="1158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RF separators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599" name="Rectangle 311"/>
          <p:cNvSpPr>
            <a:spLocks noChangeArrowheads="1"/>
          </p:cNvSpPr>
          <p:nvPr/>
        </p:nvSpPr>
        <p:spPr bwMode="auto">
          <a:xfrm>
            <a:off x="7959725" y="3022600"/>
            <a:ext cx="744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499 MHz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600" name="Line 312"/>
          <p:cNvSpPr>
            <a:spLocks noChangeShapeType="1"/>
          </p:cNvSpPr>
          <p:nvPr/>
        </p:nvSpPr>
        <p:spPr bwMode="auto">
          <a:xfrm flipV="1">
            <a:off x="1184275" y="4924425"/>
            <a:ext cx="365125" cy="4254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1" name="Freeform 313"/>
          <p:cNvSpPr>
            <a:spLocks/>
          </p:cNvSpPr>
          <p:nvPr/>
        </p:nvSpPr>
        <p:spPr bwMode="auto">
          <a:xfrm>
            <a:off x="5359400" y="3975100"/>
            <a:ext cx="136525" cy="368300"/>
          </a:xfrm>
          <a:custGeom>
            <a:avLst/>
            <a:gdLst/>
            <a:ahLst/>
            <a:cxnLst>
              <a:cxn ang="0">
                <a:pos x="62" y="232"/>
              </a:cxn>
              <a:cxn ang="0">
                <a:pos x="70" y="212"/>
              </a:cxn>
              <a:cxn ang="0">
                <a:pos x="76" y="192"/>
              </a:cxn>
              <a:cxn ang="0">
                <a:pos x="82" y="166"/>
              </a:cxn>
              <a:cxn ang="0">
                <a:pos x="86" y="136"/>
              </a:cxn>
              <a:cxn ang="0">
                <a:pos x="86" y="120"/>
              </a:cxn>
              <a:cxn ang="0">
                <a:pos x="84" y="104"/>
              </a:cxn>
              <a:cxn ang="0">
                <a:pos x="82" y="88"/>
              </a:cxn>
              <a:cxn ang="0">
                <a:pos x="76" y="70"/>
              </a:cxn>
              <a:cxn ang="0">
                <a:pos x="70" y="54"/>
              </a:cxn>
              <a:cxn ang="0">
                <a:pos x="60" y="38"/>
              </a:cxn>
              <a:cxn ang="0">
                <a:pos x="70" y="16"/>
              </a:cxn>
              <a:cxn ang="0">
                <a:pos x="0" y="0"/>
              </a:cxn>
              <a:cxn ang="0">
                <a:pos x="30" y="118"/>
              </a:cxn>
              <a:cxn ang="0">
                <a:pos x="44" y="88"/>
              </a:cxn>
              <a:cxn ang="0">
                <a:pos x="48" y="94"/>
              </a:cxn>
              <a:cxn ang="0">
                <a:pos x="54" y="102"/>
              </a:cxn>
              <a:cxn ang="0">
                <a:pos x="58" y="116"/>
              </a:cxn>
              <a:cxn ang="0">
                <a:pos x="64" y="134"/>
              </a:cxn>
              <a:cxn ang="0">
                <a:pos x="66" y="160"/>
              </a:cxn>
              <a:cxn ang="0">
                <a:pos x="66" y="192"/>
              </a:cxn>
              <a:cxn ang="0">
                <a:pos x="62" y="232"/>
              </a:cxn>
            </a:cxnLst>
            <a:rect l="0" t="0" r="r" b="b"/>
            <a:pathLst>
              <a:path w="86" h="232">
                <a:moveTo>
                  <a:pt x="62" y="232"/>
                </a:moveTo>
                <a:lnTo>
                  <a:pt x="70" y="212"/>
                </a:lnTo>
                <a:lnTo>
                  <a:pt x="76" y="192"/>
                </a:lnTo>
                <a:lnTo>
                  <a:pt x="82" y="166"/>
                </a:lnTo>
                <a:lnTo>
                  <a:pt x="86" y="136"/>
                </a:lnTo>
                <a:lnTo>
                  <a:pt x="86" y="120"/>
                </a:lnTo>
                <a:lnTo>
                  <a:pt x="84" y="104"/>
                </a:lnTo>
                <a:lnTo>
                  <a:pt x="82" y="88"/>
                </a:lnTo>
                <a:lnTo>
                  <a:pt x="76" y="70"/>
                </a:lnTo>
                <a:lnTo>
                  <a:pt x="70" y="54"/>
                </a:lnTo>
                <a:lnTo>
                  <a:pt x="60" y="38"/>
                </a:lnTo>
                <a:lnTo>
                  <a:pt x="70" y="16"/>
                </a:lnTo>
                <a:lnTo>
                  <a:pt x="0" y="0"/>
                </a:lnTo>
                <a:lnTo>
                  <a:pt x="30" y="118"/>
                </a:lnTo>
                <a:lnTo>
                  <a:pt x="44" y="88"/>
                </a:lnTo>
                <a:lnTo>
                  <a:pt x="48" y="94"/>
                </a:lnTo>
                <a:lnTo>
                  <a:pt x="54" y="102"/>
                </a:lnTo>
                <a:lnTo>
                  <a:pt x="58" y="116"/>
                </a:lnTo>
                <a:lnTo>
                  <a:pt x="64" y="134"/>
                </a:lnTo>
                <a:lnTo>
                  <a:pt x="66" y="160"/>
                </a:lnTo>
                <a:lnTo>
                  <a:pt x="66" y="192"/>
                </a:lnTo>
                <a:lnTo>
                  <a:pt x="62" y="232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2" name="Rectangle 314"/>
          <p:cNvSpPr>
            <a:spLocks noChangeArrowheads="1"/>
          </p:cNvSpPr>
          <p:nvPr/>
        </p:nvSpPr>
        <p:spPr bwMode="auto">
          <a:xfrm>
            <a:off x="5368925" y="4400550"/>
            <a:ext cx="298450" cy="9588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3" name="Line 315"/>
          <p:cNvSpPr>
            <a:spLocks noChangeShapeType="1"/>
          </p:cNvSpPr>
          <p:nvPr/>
        </p:nvSpPr>
        <p:spPr bwMode="auto">
          <a:xfrm>
            <a:off x="5365750" y="5048250"/>
            <a:ext cx="3048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4" name="Line 316"/>
          <p:cNvSpPr>
            <a:spLocks noChangeShapeType="1"/>
          </p:cNvSpPr>
          <p:nvPr/>
        </p:nvSpPr>
        <p:spPr bwMode="auto">
          <a:xfrm>
            <a:off x="5365750" y="4724400"/>
            <a:ext cx="3048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5" name="Line 317"/>
          <p:cNvSpPr>
            <a:spLocks noChangeShapeType="1"/>
          </p:cNvSpPr>
          <p:nvPr/>
        </p:nvSpPr>
        <p:spPr bwMode="auto">
          <a:xfrm flipV="1">
            <a:off x="5426075" y="4787900"/>
            <a:ext cx="203200" cy="2032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6" name="Line 318"/>
          <p:cNvSpPr>
            <a:spLocks noChangeShapeType="1"/>
          </p:cNvSpPr>
          <p:nvPr/>
        </p:nvSpPr>
        <p:spPr bwMode="auto">
          <a:xfrm flipH="1" flipV="1">
            <a:off x="5426075" y="4787900"/>
            <a:ext cx="203200" cy="2032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7" name="Line 319"/>
          <p:cNvSpPr>
            <a:spLocks noChangeShapeType="1"/>
          </p:cNvSpPr>
          <p:nvPr/>
        </p:nvSpPr>
        <p:spPr bwMode="auto">
          <a:xfrm flipV="1">
            <a:off x="5534025" y="5086350"/>
            <a:ext cx="1588" cy="196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8" name="Freeform 320"/>
          <p:cNvSpPr>
            <a:spLocks/>
          </p:cNvSpPr>
          <p:nvPr/>
        </p:nvSpPr>
        <p:spPr bwMode="auto">
          <a:xfrm>
            <a:off x="5489575" y="5226050"/>
            <a:ext cx="63500" cy="104775"/>
          </a:xfrm>
          <a:custGeom>
            <a:avLst/>
            <a:gdLst/>
            <a:ahLst/>
            <a:cxnLst>
              <a:cxn ang="0">
                <a:pos x="28" y="32"/>
              </a:cxn>
              <a:cxn ang="0">
                <a:pos x="34" y="14"/>
              </a:cxn>
              <a:cxn ang="0">
                <a:pos x="40" y="0"/>
              </a:cxn>
              <a:cxn ang="0">
                <a:pos x="0" y="0"/>
              </a:cxn>
              <a:cxn ang="0">
                <a:pos x="4" y="12"/>
              </a:cxn>
              <a:cxn ang="0">
                <a:pos x="12" y="32"/>
              </a:cxn>
              <a:cxn ang="0">
                <a:pos x="16" y="52"/>
              </a:cxn>
              <a:cxn ang="0">
                <a:pos x="20" y="66"/>
              </a:cxn>
              <a:cxn ang="0">
                <a:pos x="22" y="52"/>
              </a:cxn>
              <a:cxn ang="0">
                <a:pos x="28" y="32"/>
              </a:cxn>
            </a:cxnLst>
            <a:rect l="0" t="0" r="r" b="b"/>
            <a:pathLst>
              <a:path w="40" h="66">
                <a:moveTo>
                  <a:pt x="28" y="32"/>
                </a:moveTo>
                <a:lnTo>
                  <a:pt x="34" y="14"/>
                </a:lnTo>
                <a:lnTo>
                  <a:pt x="40" y="0"/>
                </a:lnTo>
                <a:lnTo>
                  <a:pt x="0" y="0"/>
                </a:lnTo>
                <a:lnTo>
                  <a:pt x="4" y="12"/>
                </a:lnTo>
                <a:lnTo>
                  <a:pt x="12" y="32"/>
                </a:lnTo>
                <a:lnTo>
                  <a:pt x="16" y="52"/>
                </a:lnTo>
                <a:lnTo>
                  <a:pt x="20" y="66"/>
                </a:lnTo>
                <a:lnTo>
                  <a:pt x="22" y="52"/>
                </a:lnTo>
                <a:lnTo>
                  <a:pt x="28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9" name="Line 321"/>
          <p:cNvSpPr>
            <a:spLocks noChangeShapeType="1"/>
          </p:cNvSpPr>
          <p:nvPr/>
        </p:nvSpPr>
        <p:spPr bwMode="auto">
          <a:xfrm>
            <a:off x="5534025" y="4489450"/>
            <a:ext cx="1588" cy="196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0" name="Freeform 322"/>
          <p:cNvSpPr>
            <a:spLocks/>
          </p:cNvSpPr>
          <p:nvPr/>
        </p:nvSpPr>
        <p:spPr bwMode="auto">
          <a:xfrm>
            <a:off x="5489575" y="4416425"/>
            <a:ext cx="63500" cy="104775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6" y="52"/>
              </a:cxn>
              <a:cxn ang="0">
                <a:pos x="0" y="66"/>
              </a:cxn>
              <a:cxn ang="0">
                <a:pos x="40" y="66"/>
              </a:cxn>
              <a:cxn ang="0">
                <a:pos x="34" y="54"/>
              </a:cxn>
              <a:cxn ang="0">
                <a:pos x="28" y="34"/>
              </a:cxn>
              <a:cxn ang="0">
                <a:pos x="22" y="14"/>
              </a:cxn>
              <a:cxn ang="0">
                <a:pos x="20" y="0"/>
              </a:cxn>
              <a:cxn ang="0">
                <a:pos x="16" y="14"/>
              </a:cxn>
              <a:cxn ang="0">
                <a:pos x="12" y="34"/>
              </a:cxn>
            </a:cxnLst>
            <a:rect l="0" t="0" r="r" b="b"/>
            <a:pathLst>
              <a:path w="40" h="66">
                <a:moveTo>
                  <a:pt x="12" y="34"/>
                </a:moveTo>
                <a:lnTo>
                  <a:pt x="6" y="52"/>
                </a:lnTo>
                <a:lnTo>
                  <a:pt x="0" y="66"/>
                </a:lnTo>
                <a:lnTo>
                  <a:pt x="40" y="66"/>
                </a:lnTo>
                <a:lnTo>
                  <a:pt x="34" y="54"/>
                </a:lnTo>
                <a:lnTo>
                  <a:pt x="28" y="34"/>
                </a:lnTo>
                <a:lnTo>
                  <a:pt x="22" y="14"/>
                </a:lnTo>
                <a:lnTo>
                  <a:pt x="20" y="0"/>
                </a:lnTo>
                <a:lnTo>
                  <a:pt x="16" y="14"/>
                </a:lnTo>
                <a:lnTo>
                  <a:pt x="12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1" name="Rectangle 323"/>
          <p:cNvSpPr>
            <a:spLocks noChangeArrowheads="1"/>
          </p:cNvSpPr>
          <p:nvPr/>
        </p:nvSpPr>
        <p:spPr bwMode="auto">
          <a:xfrm>
            <a:off x="4984750" y="5502275"/>
            <a:ext cx="1054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Double sided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612" name="Rectangle 324"/>
          <p:cNvSpPr>
            <a:spLocks noChangeArrowheads="1"/>
          </p:cNvSpPr>
          <p:nvPr/>
        </p:nvSpPr>
        <p:spPr bwMode="auto">
          <a:xfrm>
            <a:off x="5216525" y="5695950"/>
            <a:ext cx="593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13007C"/>
                </a:solidFill>
                <a:latin typeface="Geneva" charset="0"/>
              </a:rPr>
              <a:t>septum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613" name="Rectangle 325"/>
          <p:cNvSpPr>
            <a:spLocks noChangeArrowheads="1"/>
          </p:cNvSpPr>
          <p:nvPr/>
        </p:nvSpPr>
        <p:spPr bwMode="auto">
          <a:xfrm>
            <a:off x="512763" y="152400"/>
            <a:ext cx="8191500" cy="58573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altLang="en-US" sz="3200" dirty="0">
                <a:solidFill>
                  <a:srgbClr val="FF0000"/>
                </a:solidFill>
              </a:rPr>
              <a:t>C</a:t>
            </a:r>
            <a:r>
              <a:rPr lang="en-US" altLang="en-US" sz="3200" dirty="0">
                <a:solidFill>
                  <a:schemeClr val="tx2"/>
                </a:solidFill>
              </a:rPr>
              <a:t>ontinuous </a:t>
            </a:r>
            <a:r>
              <a:rPr lang="en-US" altLang="en-US" sz="3200" dirty="0">
                <a:solidFill>
                  <a:srgbClr val="FF0000"/>
                </a:solidFill>
              </a:rPr>
              <a:t>E</a:t>
            </a:r>
            <a:r>
              <a:rPr lang="en-US" altLang="en-US" sz="3200" dirty="0">
                <a:solidFill>
                  <a:schemeClr val="tx2"/>
                </a:solidFill>
              </a:rPr>
              <a:t>lectron </a:t>
            </a:r>
            <a:r>
              <a:rPr lang="en-US" altLang="en-US" sz="3200" dirty="0">
                <a:solidFill>
                  <a:srgbClr val="FF0000"/>
                </a:solidFill>
              </a:rPr>
              <a:t>B</a:t>
            </a:r>
            <a:r>
              <a:rPr lang="en-US" altLang="en-US" sz="3200" dirty="0">
                <a:solidFill>
                  <a:schemeClr val="tx2"/>
                </a:solidFill>
              </a:rPr>
              <a:t>eam </a:t>
            </a:r>
            <a:r>
              <a:rPr lang="en-US" altLang="en-US" sz="3200" dirty="0">
                <a:solidFill>
                  <a:srgbClr val="FF0000"/>
                </a:solidFill>
              </a:rPr>
              <a:t>A</a:t>
            </a:r>
            <a:r>
              <a:rPr lang="en-US" altLang="en-US" sz="3200" dirty="0">
                <a:solidFill>
                  <a:schemeClr val="tx2"/>
                </a:solidFill>
              </a:rPr>
              <a:t>ccelerator </a:t>
            </a:r>
            <a:r>
              <a:rPr lang="en-US" altLang="en-US" sz="3200" dirty="0">
                <a:solidFill>
                  <a:srgbClr val="FF0000"/>
                </a:solidFill>
              </a:rPr>
              <a:t>F</a:t>
            </a:r>
            <a:r>
              <a:rPr lang="en-US" altLang="en-US" sz="3200" dirty="0">
                <a:solidFill>
                  <a:schemeClr val="tx2"/>
                </a:solidFill>
              </a:rPr>
              <a:t>acility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21" name="Rectangle 227"/>
          <p:cNvSpPr>
            <a:spLocks noChangeArrowheads="1"/>
          </p:cNvSpPr>
          <p:nvPr/>
        </p:nvSpPr>
        <p:spPr bwMode="auto">
          <a:xfrm>
            <a:off x="2800833" y="5470345"/>
            <a:ext cx="626775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 dirty="0" err="1" smtClean="0">
                <a:solidFill>
                  <a:srgbClr val="13007C"/>
                </a:solidFill>
                <a:latin typeface="+mj-lt"/>
              </a:rPr>
              <a:t>HAPPEx</a:t>
            </a:r>
            <a:endParaRPr lang="en-US" sz="1500" b="1" dirty="0" smtClean="0">
              <a:solidFill>
                <a:srgbClr val="13007C"/>
              </a:solidFill>
              <a:latin typeface="+mj-lt"/>
            </a:endParaRPr>
          </a:p>
          <a:p>
            <a:pPr eaLnBrk="0" hangingPunct="0"/>
            <a:r>
              <a:rPr lang="en-US" sz="1500" b="1" dirty="0" smtClean="0">
                <a:solidFill>
                  <a:srgbClr val="13007C"/>
                </a:solidFill>
                <a:latin typeface="+mj-lt"/>
              </a:rPr>
              <a:t>PVDIS</a:t>
            </a:r>
          </a:p>
          <a:p>
            <a:pPr eaLnBrk="0" hangingPunct="0"/>
            <a:r>
              <a:rPr lang="en-US" sz="1500" b="1" dirty="0" err="1" smtClean="0">
                <a:solidFill>
                  <a:srgbClr val="13007C"/>
                </a:solidFill>
                <a:latin typeface="+mj-lt"/>
              </a:rPr>
              <a:t>PREx</a:t>
            </a:r>
            <a:endParaRPr lang="en-US" sz="1500" b="1" dirty="0" smtClean="0">
              <a:solidFill>
                <a:srgbClr val="13007C"/>
              </a:solidFill>
              <a:latin typeface="+mj-lt"/>
            </a:endParaRPr>
          </a:p>
          <a:p>
            <a:pPr eaLnBrk="0" hangingPunct="0"/>
            <a:r>
              <a:rPr lang="en-US" sz="1500" b="1" dirty="0" err="1" smtClean="0">
                <a:solidFill>
                  <a:srgbClr val="13007C"/>
                </a:solidFill>
                <a:latin typeface="+mj-lt"/>
              </a:rPr>
              <a:t>Moller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23" name="Straight Arrow Connector 322"/>
          <p:cNvCxnSpPr>
            <a:stCxn id="321" idx="0"/>
          </p:cNvCxnSpPr>
          <p:nvPr/>
        </p:nvCxnSpPr>
        <p:spPr bwMode="auto">
          <a:xfrm rot="5400000" flipH="1" flipV="1">
            <a:off x="2978928" y="4183420"/>
            <a:ext cx="1422219" cy="1151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4" name="Rectangle 227"/>
          <p:cNvSpPr>
            <a:spLocks noChangeArrowheads="1"/>
          </p:cNvSpPr>
          <p:nvPr/>
        </p:nvSpPr>
        <p:spPr bwMode="auto">
          <a:xfrm>
            <a:off x="3827816" y="5651500"/>
            <a:ext cx="556371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13007C"/>
                </a:solidFill>
                <a:latin typeface="+mj-lt"/>
              </a:rPr>
              <a:t>G0</a:t>
            </a:r>
          </a:p>
          <a:p>
            <a:pPr eaLnBrk="0" hangingPunct="0"/>
            <a:r>
              <a:rPr lang="en-US" sz="1500" b="1" dirty="0" err="1" smtClean="0">
                <a:solidFill>
                  <a:srgbClr val="13007C"/>
                </a:solidFill>
                <a:latin typeface="+mj-lt"/>
              </a:rPr>
              <a:t>Qweak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27" name="Straight Arrow Connector 326"/>
          <p:cNvCxnSpPr>
            <a:stCxn id="324" idx="0"/>
          </p:cNvCxnSpPr>
          <p:nvPr/>
        </p:nvCxnSpPr>
        <p:spPr bwMode="auto">
          <a:xfrm rot="5400000" flipH="1" flipV="1">
            <a:off x="3872280" y="4650152"/>
            <a:ext cx="1235071" cy="767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5" name="TextBox 324"/>
          <p:cNvSpPr txBox="1"/>
          <p:nvPr/>
        </p:nvSpPr>
        <p:spPr>
          <a:xfrm>
            <a:off x="238126" y="1040110"/>
            <a:ext cx="253838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4ABD"/>
                </a:solidFill>
              </a:rPr>
              <a:t>Beam energy 0.4 - 6 </a:t>
            </a:r>
            <a:r>
              <a:rPr lang="en-US" b="1" dirty="0" err="1" smtClean="0">
                <a:solidFill>
                  <a:srgbClr val="034ABD"/>
                </a:solidFill>
              </a:rPr>
              <a:t>GeV</a:t>
            </a:r>
            <a:endParaRPr lang="en-US" b="1" dirty="0" smtClean="0">
              <a:solidFill>
                <a:srgbClr val="034ABD"/>
              </a:solidFill>
            </a:endParaRPr>
          </a:p>
          <a:p>
            <a:r>
              <a:rPr lang="en-US" b="1" dirty="0" smtClean="0">
                <a:solidFill>
                  <a:srgbClr val="034ABD"/>
                </a:solidFill>
              </a:rPr>
              <a:t>Current ~ </a:t>
            </a:r>
            <a:r>
              <a:rPr lang="en-US" b="1" dirty="0" err="1" smtClean="0">
                <a:solidFill>
                  <a:srgbClr val="034ABD"/>
                </a:solidFill>
              </a:rPr>
              <a:t>nA</a:t>
            </a:r>
            <a:r>
              <a:rPr lang="en-US" b="1" dirty="0" smtClean="0">
                <a:solidFill>
                  <a:srgbClr val="034ABD"/>
                </a:solidFill>
              </a:rPr>
              <a:t> to 180uA</a:t>
            </a:r>
          </a:p>
          <a:p>
            <a:r>
              <a:rPr lang="en-US" b="1" dirty="0" smtClean="0">
                <a:solidFill>
                  <a:srgbClr val="034ABD"/>
                </a:solidFill>
              </a:rPr>
              <a:t>Polarization ~ 85%</a:t>
            </a:r>
            <a:endParaRPr lang="en-US" b="1" dirty="0">
              <a:solidFill>
                <a:srgbClr val="034ABD"/>
              </a:solidFill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120119" y="738130"/>
            <a:ext cx="276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 parity factory….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4mA </a:t>
            </a:r>
            <a:r>
              <a:rPr lang="en-US" sz="4400" dirty="0">
                <a:latin typeface="+mj-lt"/>
                <a:ea typeface="+mj-ea"/>
                <a:cs typeface="+mj-cs"/>
              </a:rPr>
              <a:t>at High Polarization*</a:t>
            </a:r>
          </a:p>
        </p:txBody>
      </p:sp>
      <p:sp>
        <p:nvSpPr>
          <p:cNvPr id="9260" name="Text Box 78"/>
          <p:cNvSpPr txBox="1">
            <a:spLocks noChangeArrowheads="1"/>
          </p:cNvSpPr>
          <p:nvPr/>
        </p:nvSpPr>
        <p:spPr bwMode="auto">
          <a:xfrm>
            <a:off x="5214937" y="751114"/>
            <a:ext cx="268287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* Note: did not actually measure polarization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730" t="14917" r="4815" b="3678"/>
          <a:stretch>
            <a:fillRect/>
          </a:stretch>
        </p:blipFill>
        <p:spPr bwMode="auto">
          <a:xfrm>
            <a:off x="291981" y="3243943"/>
            <a:ext cx="5529943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7" y="1529052"/>
            <a:ext cx="3929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73"/>
          <p:cNvGraphicFramePr>
            <a:graphicFrameLocks noGrp="1"/>
          </p:cNvGraphicFramePr>
          <p:nvPr/>
        </p:nvGraphicFramePr>
        <p:xfrm>
          <a:off x="291981" y="751114"/>
          <a:ext cx="4441371" cy="3048000"/>
        </p:xfrm>
        <a:graphic>
          <a:graphicData uri="http://schemas.openxmlformats.org/drawingml/2006/table">
            <a:tbl>
              <a:tblPr/>
              <a:tblGrid>
                <a:gridCol w="2391285"/>
                <a:gridCol w="2050086"/>
              </a:tblGrid>
              <a:tr h="239486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Gun Bias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 Rep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Pulselength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 Spot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Duration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1.4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64181" y="6488668"/>
            <a:ext cx="2540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Work of </a:t>
            </a:r>
            <a:r>
              <a:rPr lang="en-US" dirty="0" err="1" smtClean="0"/>
              <a:t>Riad</a:t>
            </a:r>
            <a:r>
              <a:rPr lang="en-US" dirty="0" smtClean="0"/>
              <a:t> Suleiman</a:t>
            </a:r>
            <a:endParaRPr lang="en-US" dirty="0"/>
          </a:p>
        </p:txBody>
      </p:sp>
      <p:sp>
        <p:nvSpPr>
          <p:cNvPr id="9256" name="Text Box 74"/>
          <p:cNvSpPr txBox="1">
            <a:spLocks noChangeArrowheads="1"/>
          </p:cNvSpPr>
          <p:nvPr/>
        </p:nvSpPr>
        <p:spPr bwMode="auto">
          <a:xfrm>
            <a:off x="8145008" y="1341664"/>
            <a:ext cx="61799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QE</a:t>
            </a:r>
            <a:endParaRPr lang="en-US" dirty="0"/>
          </a:p>
        </p:txBody>
      </p:sp>
      <p:sp>
        <p:nvSpPr>
          <p:cNvPr id="9257" name="Line 75"/>
          <p:cNvSpPr>
            <a:spLocks noChangeShapeType="1"/>
          </p:cNvSpPr>
          <p:nvPr/>
        </p:nvSpPr>
        <p:spPr bwMode="auto">
          <a:xfrm>
            <a:off x="8763000" y="1295400"/>
            <a:ext cx="0" cy="685800"/>
          </a:xfrm>
          <a:prstGeom prst="line">
            <a:avLst/>
          </a:prstGeom>
          <a:noFill/>
          <a:ln w="38100">
            <a:solidFill>
              <a:srgbClr val="F2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b="0" dirty="0"/>
              <a:t>Improve Lifetime with Larger Laser Spot?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82775" y="838200"/>
            <a:ext cx="537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FF5050"/>
                </a:solidFill>
              </a:rPr>
              <a:t>(Best Solution – Improve Vacuum, but not easy)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6096000" cy="3693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>
                <a:solidFill>
                  <a:srgbClr val="000000"/>
                </a:solidFill>
              </a:rPr>
              <a:t>Bigger laser spot, same # electrons,  same # ions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229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Ionized residual gas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strikes photocathode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914400" y="1981200"/>
            <a:ext cx="2819400" cy="3505200"/>
            <a:chOff x="914400" y="1981200"/>
            <a:chExt cx="2819400" cy="3505200"/>
          </a:xfrm>
        </p:grpSpPr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 flipV="1">
              <a:off x="2209800" y="3276600"/>
              <a:ext cx="228600" cy="21336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1905000" y="2438400"/>
              <a:ext cx="304800" cy="297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2438400" y="2438400"/>
              <a:ext cx="304800" cy="297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H="1">
              <a:off x="2209800" y="2362200"/>
              <a:ext cx="76200" cy="304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362200" y="2362200"/>
              <a:ext cx="76200" cy="304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914400" y="3200400"/>
              <a:ext cx="381000" cy="3048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914400" y="3200400"/>
              <a:ext cx="609600" cy="304800"/>
              <a:chOff x="576" y="1584"/>
              <a:chExt cx="384" cy="192"/>
            </a:xfrm>
          </p:grpSpPr>
          <p:sp>
            <p:nvSpPr>
              <p:cNvPr id="17428" name="Arc 20"/>
              <p:cNvSpPr>
                <a:spLocks/>
              </p:cNvSpPr>
              <p:nvPr/>
            </p:nvSpPr>
            <p:spPr bwMode="auto">
              <a:xfrm>
                <a:off x="768" y="1584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Arc 21"/>
              <p:cNvSpPr>
                <a:spLocks/>
              </p:cNvSpPr>
              <p:nvPr/>
            </p:nvSpPr>
            <p:spPr bwMode="auto">
              <a:xfrm flipV="1">
                <a:off x="768" y="1680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 flipH="1">
                <a:off x="576" y="158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 flipH="1">
                <a:off x="576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>
              <a:off x="914400" y="4724400"/>
              <a:ext cx="1066800" cy="7620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 flipH="1">
              <a:off x="2667000" y="4724400"/>
              <a:ext cx="1066800" cy="7620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828800" y="5410200"/>
              <a:ext cx="990600" cy="7620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124200" y="3200400"/>
              <a:ext cx="609600" cy="304800"/>
              <a:chOff x="576" y="1632"/>
              <a:chExt cx="384" cy="192"/>
            </a:xfrm>
          </p:grpSpPr>
          <p:sp>
            <p:nvSpPr>
              <p:cNvPr id="17436" name="Rectangle 28"/>
              <p:cNvSpPr>
                <a:spLocks noChangeArrowheads="1"/>
              </p:cNvSpPr>
              <p:nvPr/>
            </p:nvSpPr>
            <p:spPr bwMode="auto">
              <a:xfrm flipH="1">
                <a:off x="672" y="1632"/>
                <a:ext cx="288" cy="192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576" y="1632"/>
                <a:ext cx="384" cy="192"/>
                <a:chOff x="576" y="1632"/>
                <a:chExt cx="384" cy="192"/>
              </a:xfrm>
            </p:grpSpPr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>
                  <a:off x="72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auto">
                <a:xfrm>
                  <a:off x="72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32"/>
                <p:cNvGrpSpPr>
                  <a:grpSpLocks/>
                </p:cNvGrpSpPr>
                <p:nvPr/>
              </p:nvGrpSpPr>
              <p:grpSpPr bwMode="auto">
                <a:xfrm>
                  <a:off x="576" y="1632"/>
                  <a:ext cx="144" cy="192"/>
                  <a:chOff x="1920" y="1872"/>
                  <a:chExt cx="144" cy="192"/>
                </a:xfrm>
              </p:grpSpPr>
              <p:sp>
                <p:nvSpPr>
                  <p:cNvPr id="17441" name="Arc 33"/>
                  <p:cNvSpPr>
                    <a:spLocks/>
                  </p:cNvSpPr>
                  <p:nvPr/>
                </p:nvSpPr>
                <p:spPr bwMode="auto">
                  <a:xfrm flipH="1">
                    <a:off x="1920" y="1872"/>
                    <a:ext cx="144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42" name="Arc 34"/>
                  <p:cNvSpPr>
                    <a:spLocks/>
                  </p:cNvSpPr>
                  <p:nvPr/>
                </p:nvSpPr>
                <p:spPr bwMode="auto">
                  <a:xfrm flipH="1" flipV="1">
                    <a:off x="1920" y="1968"/>
                    <a:ext cx="144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1905000" y="2514600"/>
              <a:ext cx="76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flipH="1">
              <a:off x="2667000" y="2514600"/>
              <a:ext cx="76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AutoShape 38"/>
            <p:cNvSpPr>
              <a:spLocks noChangeArrowheads="1"/>
            </p:cNvSpPr>
            <p:nvPr/>
          </p:nvSpPr>
          <p:spPr bwMode="auto">
            <a:xfrm>
              <a:off x="2209800" y="1981200"/>
              <a:ext cx="228600" cy="304800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048000" y="3810000"/>
              <a:ext cx="152400" cy="152400"/>
              <a:chOff x="2064" y="2304"/>
              <a:chExt cx="96" cy="96"/>
            </a:xfrm>
          </p:grpSpPr>
          <p:sp>
            <p:nvSpPr>
              <p:cNvPr id="17449" name="Oval 41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42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Oval 43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52" name="Oval 44"/>
            <p:cNvSpPr>
              <a:spLocks noChangeArrowheads="1"/>
            </p:cNvSpPr>
            <p:nvPr/>
          </p:nvSpPr>
          <p:spPr bwMode="auto">
            <a:xfrm>
              <a:off x="1676400" y="35814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Oval 45"/>
            <p:cNvSpPr>
              <a:spLocks noChangeArrowheads="1"/>
            </p:cNvSpPr>
            <p:nvPr/>
          </p:nvSpPr>
          <p:spPr bwMode="auto">
            <a:xfrm>
              <a:off x="1676400" y="4267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Oval 46"/>
            <p:cNvSpPr>
              <a:spLocks noChangeArrowheads="1"/>
            </p:cNvSpPr>
            <p:nvPr/>
          </p:nvSpPr>
          <p:spPr bwMode="auto">
            <a:xfrm>
              <a:off x="1676400" y="4191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Oval 47"/>
            <p:cNvSpPr>
              <a:spLocks noChangeArrowheads="1"/>
            </p:cNvSpPr>
            <p:nvPr/>
          </p:nvSpPr>
          <p:spPr bwMode="auto">
            <a:xfrm>
              <a:off x="1828800" y="4419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Oval 48"/>
            <p:cNvSpPr>
              <a:spLocks noChangeArrowheads="1"/>
            </p:cNvSpPr>
            <p:nvPr/>
          </p:nvSpPr>
          <p:spPr bwMode="auto">
            <a:xfrm>
              <a:off x="1828800" y="43434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Oval 49"/>
            <p:cNvSpPr>
              <a:spLocks noChangeArrowheads="1"/>
            </p:cNvSpPr>
            <p:nvPr/>
          </p:nvSpPr>
          <p:spPr bwMode="auto"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Oval 50"/>
            <p:cNvSpPr>
              <a:spLocks noChangeArrowheads="1"/>
            </p:cNvSpPr>
            <p:nvPr/>
          </p:nvSpPr>
          <p:spPr bwMode="auto">
            <a:xfrm>
              <a:off x="3429000" y="4114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Oval 51"/>
            <p:cNvSpPr>
              <a:spLocks noChangeArrowheads="1"/>
            </p:cNvSpPr>
            <p:nvPr/>
          </p:nvSpPr>
          <p:spPr bwMode="auto">
            <a:xfrm>
              <a:off x="2971800" y="4648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Oval 52"/>
            <p:cNvSpPr>
              <a:spLocks noChangeArrowheads="1"/>
            </p:cNvSpPr>
            <p:nvPr/>
          </p:nvSpPr>
          <p:spPr bwMode="auto">
            <a:xfrm>
              <a:off x="2743200" y="4953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Oval 53"/>
            <p:cNvSpPr>
              <a:spLocks noChangeArrowheads="1"/>
            </p:cNvSpPr>
            <p:nvPr/>
          </p:nvSpPr>
          <p:spPr bwMode="auto">
            <a:xfrm>
              <a:off x="1828800" y="4800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2819400" y="3200400"/>
              <a:ext cx="152400" cy="228600"/>
              <a:chOff x="2208" y="2448"/>
              <a:chExt cx="96" cy="144"/>
            </a:xfrm>
          </p:grpSpPr>
          <p:sp>
            <p:nvSpPr>
              <p:cNvPr id="17463" name="Oval 55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Oval 56"/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Oval 57"/>
              <p:cNvSpPr>
                <a:spLocks noChangeArrowheads="1"/>
              </p:cNvSpPr>
              <p:nvPr/>
            </p:nvSpPr>
            <p:spPr bwMode="auto">
              <a:xfrm>
                <a:off x="2256" y="249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914400" y="4038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2286000" y="4648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2286000" y="5029200"/>
              <a:ext cx="152400" cy="152400"/>
              <a:chOff x="2064" y="2304"/>
              <a:chExt cx="96" cy="96"/>
            </a:xfrm>
          </p:grpSpPr>
          <p:sp>
            <p:nvSpPr>
              <p:cNvPr id="17469" name="Oval 61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Oval 62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Oval 63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2286000" y="3352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Oval 65"/>
            <p:cNvSpPr>
              <a:spLocks noChangeArrowheads="1"/>
            </p:cNvSpPr>
            <p:nvPr/>
          </p:nvSpPr>
          <p:spPr bwMode="auto">
            <a:xfrm>
              <a:off x="2286000" y="3276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>
              <a:off x="2324100" y="3429000"/>
              <a:ext cx="0" cy="198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29" name="Text Box 121"/>
          <p:cNvSpPr txBox="1">
            <a:spLocks noChangeArrowheads="1"/>
          </p:cNvSpPr>
          <p:nvPr/>
        </p:nvSpPr>
        <p:spPr bwMode="auto">
          <a:xfrm>
            <a:off x="5426075" y="5481638"/>
            <a:ext cx="250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Ion damage distributed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over larger area</a:t>
            </a:r>
            <a:endParaRPr lang="en-US" sz="1800">
              <a:solidFill>
                <a:srgbClr val="FF505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5257800" y="1981200"/>
            <a:ext cx="2819400" cy="3505200"/>
            <a:chOff x="5257800" y="1981200"/>
            <a:chExt cx="2819400" cy="3505200"/>
          </a:xfrm>
        </p:grpSpPr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6172200" y="5410200"/>
              <a:ext cx="990600" cy="7620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>
              <a:off x="6096000" y="2438400"/>
              <a:ext cx="304800" cy="297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69"/>
            <p:cNvSpPr>
              <a:spLocks noChangeShapeType="1"/>
            </p:cNvSpPr>
            <p:nvPr/>
          </p:nvSpPr>
          <p:spPr bwMode="auto">
            <a:xfrm flipH="1">
              <a:off x="6934200" y="2438400"/>
              <a:ext cx="304800" cy="297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70"/>
            <p:cNvSpPr>
              <a:spLocks noChangeShapeType="1"/>
            </p:cNvSpPr>
            <p:nvPr/>
          </p:nvSpPr>
          <p:spPr bwMode="auto">
            <a:xfrm flipH="1">
              <a:off x="6400800" y="2362200"/>
              <a:ext cx="76200" cy="304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71"/>
            <p:cNvSpPr>
              <a:spLocks noChangeShapeType="1"/>
            </p:cNvSpPr>
            <p:nvPr/>
          </p:nvSpPr>
          <p:spPr bwMode="auto">
            <a:xfrm>
              <a:off x="6858000" y="2362200"/>
              <a:ext cx="76200" cy="304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AutoShape 72"/>
            <p:cNvSpPr>
              <a:spLocks noChangeArrowheads="1"/>
            </p:cNvSpPr>
            <p:nvPr/>
          </p:nvSpPr>
          <p:spPr bwMode="auto">
            <a:xfrm flipV="1">
              <a:off x="6400800" y="3276600"/>
              <a:ext cx="533400" cy="21336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5257800" y="3200400"/>
              <a:ext cx="381000" cy="3048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 flipH="1">
              <a:off x="5257800" y="3200400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 flipH="1">
              <a:off x="5257800" y="3505200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AutoShape 80"/>
            <p:cNvSpPr>
              <a:spLocks noChangeArrowheads="1"/>
            </p:cNvSpPr>
            <p:nvPr/>
          </p:nvSpPr>
          <p:spPr bwMode="auto">
            <a:xfrm>
              <a:off x="5257800" y="4724400"/>
              <a:ext cx="1066800" cy="7620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9" name="AutoShape 81"/>
            <p:cNvSpPr>
              <a:spLocks noChangeArrowheads="1"/>
            </p:cNvSpPr>
            <p:nvPr/>
          </p:nvSpPr>
          <p:spPr bwMode="auto">
            <a:xfrm flipH="1">
              <a:off x="7010400" y="4724400"/>
              <a:ext cx="1066800" cy="7620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6172200" y="5410200"/>
              <a:ext cx="990600" cy="7620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7467600" y="3200400"/>
              <a:ext cx="609600" cy="304800"/>
              <a:chOff x="576" y="1632"/>
              <a:chExt cx="384" cy="192"/>
            </a:xfrm>
          </p:grpSpPr>
          <p:sp>
            <p:nvSpPr>
              <p:cNvPr id="17492" name="Rectangle 84"/>
              <p:cNvSpPr>
                <a:spLocks noChangeArrowheads="1"/>
              </p:cNvSpPr>
              <p:nvPr/>
            </p:nvSpPr>
            <p:spPr bwMode="auto">
              <a:xfrm flipH="1">
                <a:off x="672" y="1632"/>
                <a:ext cx="288" cy="192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576" y="1632"/>
                <a:ext cx="384" cy="192"/>
                <a:chOff x="576" y="1632"/>
                <a:chExt cx="384" cy="192"/>
              </a:xfrm>
            </p:grpSpPr>
            <p:sp>
              <p:nvSpPr>
                <p:cNvPr id="17494" name="Line 86"/>
                <p:cNvSpPr>
                  <a:spLocks noChangeShapeType="1"/>
                </p:cNvSpPr>
                <p:nvPr/>
              </p:nvSpPr>
              <p:spPr bwMode="auto">
                <a:xfrm>
                  <a:off x="72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87"/>
                <p:cNvSpPr>
                  <a:spLocks noChangeShapeType="1"/>
                </p:cNvSpPr>
                <p:nvPr/>
              </p:nvSpPr>
              <p:spPr bwMode="auto">
                <a:xfrm>
                  <a:off x="72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88"/>
                <p:cNvGrpSpPr>
                  <a:grpSpLocks/>
                </p:cNvGrpSpPr>
                <p:nvPr/>
              </p:nvGrpSpPr>
              <p:grpSpPr bwMode="auto">
                <a:xfrm>
                  <a:off x="576" y="1632"/>
                  <a:ext cx="144" cy="192"/>
                  <a:chOff x="1920" y="1872"/>
                  <a:chExt cx="144" cy="192"/>
                </a:xfrm>
              </p:grpSpPr>
              <p:sp>
                <p:nvSpPr>
                  <p:cNvPr id="17497" name="Arc 89"/>
                  <p:cNvSpPr>
                    <a:spLocks/>
                  </p:cNvSpPr>
                  <p:nvPr/>
                </p:nvSpPr>
                <p:spPr bwMode="auto">
                  <a:xfrm flipH="1">
                    <a:off x="1920" y="1872"/>
                    <a:ext cx="144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8" name="Arc 90"/>
                  <p:cNvSpPr>
                    <a:spLocks/>
                  </p:cNvSpPr>
                  <p:nvPr/>
                </p:nvSpPr>
                <p:spPr bwMode="auto">
                  <a:xfrm flipH="1" flipV="1">
                    <a:off x="1920" y="1968"/>
                    <a:ext cx="144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7499" name="AutoShape 91"/>
            <p:cNvSpPr>
              <a:spLocks noChangeArrowheads="1"/>
            </p:cNvSpPr>
            <p:nvPr/>
          </p:nvSpPr>
          <p:spPr bwMode="auto">
            <a:xfrm>
              <a:off x="6553200" y="1981200"/>
              <a:ext cx="228600" cy="304800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7391400" y="3810000"/>
              <a:ext cx="152400" cy="152400"/>
              <a:chOff x="2064" y="2304"/>
              <a:chExt cx="96" cy="96"/>
            </a:xfrm>
          </p:grpSpPr>
          <p:sp>
            <p:nvSpPr>
              <p:cNvPr id="17501" name="Oval 93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Oval 94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Oval 95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6019800" y="35814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5" name="Oval 97"/>
            <p:cNvSpPr>
              <a:spLocks noChangeArrowheads="1"/>
            </p:cNvSpPr>
            <p:nvPr/>
          </p:nvSpPr>
          <p:spPr bwMode="auto">
            <a:xfrm>
              <a:off x="6019800" y="4267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6" name="Oval 98"/>
            <p:cNvSpPr>
              <a:spLocks noChangeArrowheads="1"/>
            </p:cNvSpPr>
            <p:nvPr/>
          </p:nvSpPr>
          <p:spPr bwMode="auto">
            <a:xfrm>
              <a:off x="6019800" y="4191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7" name="Oval 99"/>
            <p:cNvSpPr>
              <a:spLocks noChangeArrowheads="1"/>
            </p:cNvSpPr>
            <p:nvPr/>
          </p:nvSpPr>
          <p:spPr bwMode="auto">
            <a:xfrm>
              <a:off x="6172200" y="4419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8" name="Oval 100"/>
            <p:cNvSpPr>
              <a:spLocks noChangeArrowheads="1"/>
            </p:cNvSpPr>
            <p:nvPr/>
          </p:nvSpPr>
          <p:spPr bwMode="auto">
            <a:xfrm>
              <a:off x="6172200" y="43434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9" name="Oval 101"/>
            <p:cNvSpPr>
              <a:spLocks noChangeArrowheads="1"/>
            </p:cNvSpPr>
            <p:nvPr/>
          </p:nvSpPr>
          <p:spPr bwMode="auto">
            <a:xfrm>
              <a:off x="7772400" y="4191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0" name="Oval 102"/>
            <p:cNvSpPr>
              <a:spLocks noChangeArrowheads="1"/>
            </p:cNvSpPr>
            <p:nvPr/>
          </p:nvSpPr>
          <p:spPr bwMode="auto">
            <a:xfrm>
              <a:off x="7772400" y="4114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" name="Oval 103"/>
            <p:cNvSpPr>
              <a:spLocks noChangeArrowheads="1"/>
            </p:cNvSpPr>
            <p:nvPr/>
          </p:nvSpPr>
          <p:spPr bwMode="auto">
            <a:xfrm>
              <a:off x="7315200" y="4648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Oval 104"/>
            <p:cNvSpPr>
              <a:spLocks noChangeArrowheads="1"/>
            </p:cNvSpPr>
            <p:nvPr/>
          </p:nvSpPr>
          <p:spPr bwMode="auto">
            <a:xfrm>
              <a:off x="7086600" y="4953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Oval 105"/>
            <p:cNvSpPr>
              <a:spLocks noChangeArrowheads="1"/>
            </p:cNvSpPr>
            <p:nvPr/>
          </p:nvSpPr>
          <p:spPr bwMode="auto">
            <a:xfrm>
              <a:off x="6172200" y="4800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06"/>
            <p:cNvGrpSpPr>
              <a:grpSpLocks/>
            </p:cNvGrpSpPr>
            <p:nvPr/>
          </p:nvGrpSpPr>
          <p:grpSpPr bwMode="auto">
            <a:xfrm>
              <a:off x="7162800" y="3200400"/>
              <a:ext cx="152400" cy="228600"/>
              <a:chOff x="2208" y="2448"/>
              <a:chExt cx="96" cy="144"/>
            </a:xfrm>
          </p:grpSpPr>
          <p:sp>
            <p:nvSpPr>
              <p:cNvPr id="17515" name="Oval 107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" name="Oval 108"/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" name="Oval 109"/>
              <p:cNvSpPr>
                <a:spLocks noChangeArrowheads="1"/>
              </p:cNvSpPr>
              <p:nvPr/>
            </p:nvSpPr>
            <p:spPr bwMode="auto">
              <a:xfrm>
                <a:off x="2256" y="249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8" name="Oval 110"/>
            <p:cNvSpPr>
              <a:spLocks noChangeArrowheads="1"/>
            </p:cNvSpPr>
            <p:nvPr/>
          </p:nvSpPr>
          <p:spPr bwMode="auto">
            <a:xfrm>
              <a:off x="5257800" y="4038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" name="Oval 111"/>
            <p:cNvSpPr>
              <a:spLocks noChangeArrowheads="1"/>
            </p:cNvSpPr>
            <p:nvPr/>
          </p:nvSpPr>
          <p:spPr bwMode="auto">
            <a:xfrm>
              <a:off x="6553200" y="3429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" name="Oval 112"/>
            <p:cNvSpPr>
              <a:spLocks noChangeArrowheads="1"/>
            </p:cNvSpPr>
            <p:nvPr/>
          </p:nvSpPr>
          <p:spPr bwMode="auto">
            <a:xfrm>
              <a:off x="6629400" y="3352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13"/>
            <p:cNvGrpSpPr>
              <a:grpSpLocks/>
            </p:cNvGrpSpPr>
            <p:nvPr/>
          </p:nvGrpSpPr>
          <p:grpSpPr bwMode="auto">
            <a:xfrm>
              <a:off x="6705600" y="4724400"/>
              <a:ext cx="152400" cy="152400"/>
              <a:chOff x="2064" y="2304"/>
              <a:chExt cx="96" cy="96"/>
            </a:xfrm>
          </p:grpSpPr>
          <p:sp>
            <p:nvSpPr>
              <p:cNvPr id="17522" name="Oval 114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3" name="Oval 115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4" name="Oval 116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25" name="Oval 117"/>
            <p:cNvSpPr>
              <a:spLocks noChangeArrowheads="1"/>
            </p:cNvSpPr>
            <p:nvPr/>
          </p:nvSpPr>
          <p:spPr bwMode="auto">
            <a:xfrm>
              <a:off x="6553200" y="4114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6667500" y="3352800"/>
              <a:ext cx="0" cy="2057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Line 119"/>
            <p:cNvSpPr>
              <a:spLocks noChangeShapeType="1"/>
            </p:cNvSpPr>
            <p:nvPr/>
          </p:nvSpPr>
          <p:spPr bwMode="auto">
            <a:xfrm>
              <a:off x="6096000" y="2514600"/>
              <a:ext cx="76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 flipH="1">
              <a:off x="7162800" y="2438400"/>
              <a:ext cx="76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19"/>
            <p:cNvGrpSpPr>
              <a:grpSpLocks/>
            </p:cNvGrpSpPr>
            <p:nvPr/>
          </p:nvGrpSpPr>
          <p:grpSpPr bwMode="auto">
            <a:xfrm>
              <a:off x="5257800" y="3200400"/>
              <a:ext cx="609600" cy="304800"/>
              <a:chOff x="576" y="1584"/>
              <a:chExt cx="384" cy="192"/>
            </a:xfrm>
          </p:grpSpPr>
          <p:sp>
            <p:nvSpPr>
              <p:cNvPr id="113" name="Arc 20"/>
              <p:cNvSpPr>
                <a:spLocks/>
              </p:cNvSpPr>
              <p:nvPr/>
            </p:nvSpPr>
            <p:spPr bwMode="auto">
              <a:xfrm>
                <a:off x="768" y="1584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Arc 21"/>
              <p:cNvSpPr>
                <a:spLocks/>
              </p:cNvSpPr>
              <p:nvPr/>
            </p:nvSpPr>
            <p:spPr bwMode="auto">
              <a:xfrm flipV="1">
                <a:off x="768" y="1680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22"/>
              <p:cNvSpPr>
                <a:spLocks noChangeShapeType="1"/>
              </p:cNvSpPr>
              <p:nvPr/>
            </p:nvSpPr>
            <p:spPr bwMode="auto">
              <a:xfrm flipH="1">
                <a:off x="576" y="158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"/>
              <p:cNvSpPr>
                <a:spLocks noChangeShapeType="1"/>
              </p:cNvSpPr>
              <p:nvPr/>
            </p:nvSpPr>
            <p:spPr bwMode="auto">
              <a:xfrm flipH="1">
                <a:off x="576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b="0"/>
              <a:t>Lifetime with Large/Small Laser Spots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07085" y="2478082"/>
            <a:ext cx="1828800" cy="1295400"/>
            <a:chOff x="4416" y="1248"/>
            <a:chExt cx="1152" cy="816"/>
          </a:xfrm>
        </p:grpSpPr>
        <p:sp>
          <p:nvSpPr>
            <p:cNvPr id="73743" name="Rectangle 15"/>
            <p:cNvSpPr>
              <a:spLocks noChangeArrowheads="1"/>
            </p:cNvSpPr>
            <p:nvPr/>
          </p:nvSpPr>
          <p:spPr bwMode="auto">
            <a:xfrm>
              <a:off x="4416" y="1296"/>
              <a:ext cx="1152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512" y="1440"/>
              <a:ext cx="926" cy="607"/>
              <a:chOff x="4550" y="1104"/>
              <a:chExt cx="926" cy="607"/>
            </a:xfrm>
          </p:grpSpPr>
          <p:sp>
            <p:nvSpPr>
              <p:cNvPr id="73745" name="Text Box 17"/>
              <p:cNvSpPr txBox="1">
                <a:spLocks noChangeArrowheads="1"/>
              </p:cNvSpPr>
              <p:nvPr/>
            </p:nvSpPr>
            <p:spPr bwMode="auto">
              <a:xfrm>
                <a:off x="4550" y="1241"/>
                <a:ext cx="47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u="sng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1550</a:t>
                </a:r>
                <a:endParaRPr lang="en-US" sz="2200" u="sng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46" name="Text Box 18"/>
              <p:cNvSpPr txBox="1">
                <a:spLocks noChangeArrowheads="1"/>
              </p:cNvSpPr>
              <p:nvPr/>
            </p:nvSpPr>
            <p:spPr bwMode="auto">
              <a:xfrm>
                <a:off x="4608" y="1440"/>
                <a:ext cx="38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320</a:t>
                </a:r>
                <a:endParaRPr lang="en-US" sz="22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47" name="AutoShape 19"/>
              <p:cNvSpPr>
                <a:spLocks/>
              </p:cNvSpPr>
              <p:nvPr/>
            </p:nvSpPr>
            <p:spPr bwMode="auto">
              <a:xfrm>
                <a:off x="4560" y="1248"/>
                <a:ext cx="48" cy="432"/>
              </a:xfrm>
              <a:prstGeom prst="leftBracket">
                <a:avLst>
                  <a:gd name="adj" fmla="val 75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AutoShape 20"/>
              <p:cNvSpPr>
                <a:spLocks/>
              </p:cNvSpPr>
              <p:nvPr/>
            </p:nvSpPr>
            <p:spPr bwMode="auto">
              <a:xfrm flipH="1">
                <a:off x="4944" y="1248"/>
                <a:ext cx="48" cy="432"/>
              </a:xfrm>
              <a:prstGeom prst="leftBracket">
                <a:avLst>
                  <a:gd name="adj" fmla="val 75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Text Box 21"/>
              <p:cNvSpPr txBox="1">
                <a:spLocks noChangeArrowheads="1"/>
              </p:cNvSpPr>
              <p:nvPr/>
            </p:nvSpPr>
            <p:spPr bwMode="auto">
              <a:xfrm>
                <a:off x="4992" y="1104"/>
                <a:ext cx="20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3750" name="Text Box 22"/>
              <p:cNvSpPr txBox="1">
                <a:spLocks noChangeArrowheads="1"/>
              </p:cNvSpPr>
              <p:nvPr/>
            </p:nvSpPr>
            <p:spPr bwMode="auto">
              <a:xfrm>
                <a:off x="5040" y="1296"/>
                <a:ext cx="436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≈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2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23</a:t>
                </a:r>
                <a:endParaRPr lang="en-US" sz="22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3751" name="Text Box 23"/>
            <p:cNvSpPr txBox="1">
              <a:spLocks noChangeArrowheads="1"/>
            </p:cNvSpPr>
            <p:nvPr/>
          </p:nvSpPr>
          <p:spPr bwMode="auto">
            <a:xfrm>
              <a:off x="4512" y="1248"/>
              <a:ext cx="100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Expectation:</a:t>
              </a:r>
            </a:p>
          </p:txBody>
        </p:sp>
      </p:grp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345394" y="954880"/>
            <a:ext cx="8213725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dirty="0"/>
              <a:t>Tough to measure large Coulomb lifetimes </a:t>
            </a:r>
            <a:r>
              <a:rPr lang="en-US" sz="1800" dirty="0" smtClean="0"/>
              <a:t>accurately with </a:t>
            </a:r>
            <a:r>
              <a:rPr lang="en-US" sz="1800" dirty="0"/>
              <a:t>only 100-200 C </a:t>
            </a:r>
            <a:r>
              <a:rPr lang="en-US" sz="1800" dirty="0" smtClean="0"/>
              <a:t>runs</a:t>
            </a:r>
            <a:endParaRPr lang="en-US" sz="1800" dirty="0"/>
          </a:p>
        </p:txBody>
      </p:sp>
      <p:sp>
        <p:nvSpPr>
          <p:cNvPr id="73756" name="Text Box 28"/>
          <p:cNvSpPr txBox="1">
            <a:spLocks noChangeArrowheads="1"/>
          </p:cNvSpPr>
          <p:nvPr/>
        </p:nvSpPr>
        <p:spPr bwMode="auto">
          <a:xfrm>
            <a:off x="6427786" y="1552190"/>
            <a:ext cx="25855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Observed factor </a:t>
            </a:r>
            <a:r>
              <a:rPr lang="en-US" dirty="0"/>
              <a:t>of 5 to 10 improvement with larger laser spot size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4341" y="3776045"/>
            <a:ext cx="243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Discrepancy explained in paper shown below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2" cstate="print"/>
          <a:srcRect b="49249"/>
          <a:stretch>
            <a:fillRect/>
          </a:stretch>
        </p:blipFill>
        <p:spPr bwMode="auto">
          <a:xfrm>
            <a:off x="505229" y="1611085"/>
            <a:ext cx="5922557" cy="24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4" name="Line 26"/>
          <p:cNvSpPr>
            <a:spLocks noChangeShapeType="1"/>
          </p:cNvSpPr>
          <p:nvPr/>
        </p:nvSpPr>
        <p:spPr bwMode="auto">
          <a:xfrm>
            <a:off x="3341914" y="1331118"/>
            <a:ext cx="1110343" cy="68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8622" y="4078161"/>
            <a:ext cx="6081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Qweak</a:t>
            </a:r>
            <a:r>
              <a:rPr lang="en-US" dirty="0" smtClean="0"/>
              <a:t> Part2, we can operate with 800um laser spot instead of 500um spot.  Two benefits: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Enhance lifetime by ~ 2.5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Reduce space charge forces which should improve transmission (G0 trick), maintain parity quality at 180+uA</a:t>
            </a:r>
          </a:p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719941" y="5751739"/>
            <a:ext cx="7293429" cy="1106261"/>
            <a:chOff x="1850571" y="5751739"/>
            <a:chExt cx="7293429" cy="1106261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/>
            <a:srcRect t="39532" b="13290"/>
            <a:stretch>
              <a:fillRect/>
            </a:stretch>
          </p:blipFill>
          <p:spPr bwMode="auto">
            <a:xfrm>
              <a:off x="1850571" y="6085114"/>
              <a:ext cx="7293429" cy="77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8110" y="5751739"/>
              <a:ext cx="62484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65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Møller</a:t>
            </a:r>
            <a:r>
              <a:rPr lang="en-US" dirty="0" smtClean="0"/>
              <a:t> Experiment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0" y="1053296"/>
            <a:ext cx="9144000" cy="5549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US" dirty="0" smtClean="0"/>
              <a:t>Max run </a:t>
            </a:r>
            <a:r>
              <a:rPr lang="en-US" dirty="0" err="1" smtClean="0"/>
              <a:t>avg</a:t>
            </a:r>
            <a:r>
              <a:rPr lang="en-US" dirty="0" smtClean="0"/>
              <a:t> charge </a:t>
            </a:r>
            <a:r>
              <a:rPr lang="en-US" dirty="0" err="1" smtClean="0"/>
              <a:t>asym</a:t>
            </a:r>
            <a:r>
              <a:rPr lang="en-US" dirty="0" smtClean="0"/>
              <a:t> 10 ppb.  Transmission must be very high, 100%</a:t>
            </a:r>
          </a:p>
          <a:p>
            <a:pPr eaLnBrk="1" hangingPunct="1"/>
            <a:r>
              <a:rPr lang="en-US" dirty="0" smtClean="0"/>
              <a:t>Need position and angle feedback</a:t>
            </a:r>
          </a:p>
          <a:p>
            <a:pPr eaLnBrk="1" hangingPunct="1"/>
            <a:r>
              <a:rPr lang="en-US" dirty="0" smtClean="0"/>
              <a:t>No transverse polarization: how to measure? </a:t>
            </a:r>
          </a:p>
          <a:p>
            <a:pPr eaLnBrk="1" hangingPunct="1"/>
            <a:r>
              <a:rPr lang="en-US" dirty="0" smtClean="0"/>
              <a:t>Slow </a:t>
            </a:r>
            <a:r>
              <a:rPr lang="en-US" dirty="0" err="1" smtClean="0"/>
              <a:t>Helicity</a:t>
            </a:r>
            <a:r>
              <a:rPr lang="en-US" dirty="0" smtClean="0"/>
              <a:t> Reversal:</a:t>
            </a:r>
          </a:p>
          <a:p>
            <a:pPr lvl="2" eaLnBrk="1" hangingPunct="1"/>
            <a:r>
              <a:rPr lang="en-US" i="1" dirty="0" smtClean="0">
                <a:solidFill>
                  <a:schemeClr val="tx1"/>
                </a:solidFill>
              </a:rPr>
              <a:t>g-2</a:t>
            </a:r>
            <a:r>
              <a:rPr lang="en-US" dirty="0" smtClean="0">
                <a:solidFill>
                  <a:schemeClr val="tx1"/>
                </a:solidFill>
              </a:rPr>
              <a:t> Spin Flip (change energy by 100 </a:t>
            </a:r>
            <a:r>
              <a:rPr lang="en-US" dirty="0" err="1" smtClean="0">
                <a:solidFill>
                  <a:schemeClr val="tx1"/>
                </a:solidFill>
              </a:rPr>
              <a:t>MeV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Two-Wien Flip</a:t>
            </a:r>
          </a:p>
          <a:p>
            <a:pPr eaLnBrk="1" hangingPunct="1"/>
            <a:r>
              <a:rPr lang="en-US" dirty="0" smtClean="0"/>
              <a:t>2 kHz Fast </a:t>
            </a:r>
            <a:r>
              <a:rPr lang="en-US" dirty="0" err="1" smtClean="0"/>
              <a:t>Helicity</a:t>
            </a:r>
            <a:r>
              <a:rPr lang="en-US" dirty="0" smtClean="0"/>
              <a:t> Reversal and </a:t>
            </a:r>
            <a:r>
              <a:rPr lang="en-US" u="sng" dirty="0" smtClean="0"/>
              <a:t>10 µs </a:t>
            </a:r>
            <a:r>
              <a:rPr lang="en-US" dirty="0" err="1" smtClean="0"/>
              <a:t>Pockels</a:t>
            </a:r>
            <a:r>
              <a:rPr lang="en-US" dirty="0" smtClean="0"/>
              <a:t> Cell Settle</a:t>
            </a:r>
          </a:p>
          <a:p>
            <a:pPr eaLnBrk="1" hangingPunct="1"/>
            <a:r>
              <a:rPr lang="en-US" dirty="0" smtClean="0"/>
              <a:t>Beam Jitter: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Position </a:t>
            </a:r>
            <a:r>
              <a:rPr lang="en-US" dirty="0" smtClean="0">
                <a:solidFill>
                  <a:schemeClr val="tx1"/>
                </a:solidFill>
              </a:rPr>
              <a:t>Jitter/width </a:t>
            </a:r>
            <a:r>
              <a:rPr lang="en-US" dirty="0" smtClean="0">
                <a:solidFill>
                  <a:schemeClr val="tx1"/>
                </a:solidFill>
              </a:rPr>
              <a:t>&lt; 10 µm</a:t>
            </a:r>
          </a:p>
          <a:p>
            <a:pPr lvl="2" eaLnBrk="1" hangingPunct="1"/>
            <a:r>
              <a:rPr lang="en-US" smtClean="0">
                <a:solidFill>
                  <a:schemeClr val="tx1"/>
                </a:solidFill>
              </a:rPr>
              <a:t>Charge </a:t>
            </a:r>
            <a:r>
              <a:rPr lang="en-US" smtClean="0">
                <a:solidFill>
                  <a:schemeClr val="tx1"/>
                </a:solidFill>
              </a:rPr>
              <a:t>Jitter/width </a:t>
            </a:r>
            <a:r>
              <a:rPr lang="en-US" dirty="0" smtClean="0">
                <a:solidFill>
                  <a:schemeClr val="tx1"/>
                </a:solidFill>
              </a:rPr>
              <a:t>&lt; 300 </a:t>
            </a:r>
            <a:r>
              <a:rPr lang="en-US" dirty="0" err="1" smtClean="0">
                <a:solidFill>
                  <a:schemeClr val="tx1"/>
                </a:solidFill>
              </a:rPr>
              <a:t>ppm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Møller Experiment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0" y="814388"/>
            <a:ext cx="9144000" cy="5549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30 Weeks</a:t>
            </a:r>
          </a:p>
          <a:p>
            <a:pPr eaLnBrk="1" hangingPunct="1"/>
            <a:r>
              <a:rPr lang="en-US" dirty="0" smtClean="0"/>
              <a:t>Vertical/transverse polarization not measured at Hall.  Feedback on vertical polarization?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/>
              <a:t>How to measure HC pickup and ground loops on this new scale?</a:t>
            </a:r>
          </a:p>
          <a:p>
            <a:pPr eaLnBrk="1" hangingPunct="1"/>
            <a:r>
              <a:rPr lang="en-US" dirty="0" smtClean="0"/>
              <a:t>Compton spec, no accelerator diagnostic to tune to</a:t>
            </a:r>
          </a:p>
          <a:p>
            <a:pPr eaLnBrk="1" hangingPunct="1"/>
            <a:r>
              <a:rPr lang="en-US" dirty="0" smtClean="0"/>
              <a:t>3? (competing?) requirements at Hall: spot size at target, spot size at </a:t>
            </a:r>
            <a:r>
              <a:rPr lang="en-US" dirty="0" err="1" smtClean="0"/>
              <a:t>compton</a:t>
            </a:r>
            <a:r>
              <a:rPr lang="en-US" dirty="0" smtClean="0"/>
              <a:t>, phase advance and position of modulation coils, raster, etc., </a:t>
            </a:r>
          </a:p>
          <a:p>
            <a:pPr eaLnBrk="1" hangingPunct="1"/>
            <a:r>
              <a:rPr lang="en-US" dirty="0" smtClean="0"/>
              <a:t>Synchrotron radiation might limit adiabatic </a:t>
            </a:r>
            <a:r>
              <a:rPr lang="en-US" dirty="0" smtClean="0"/>
              <a:t>damping, increase widths of HC measurements, </a:t>
            </a:r>
            <a:r>
              <a:rPr lang="en-US" dirty="0" smtClean="0"/>
              <a:t>and degrade polarization?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42" y="290292"/>
            <a:ext cx="541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New Injector for ~ 2015….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9839" y="1203767"/>
            <a:ext cx="8299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200kV polarized electron gun, upgraded 2-Wien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An SRF capture section inside a…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that contains a single 7-cell SRF cavity to make 10MeV beam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Replace one older full module with new C-100 to operate injector at 110MeV energy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840" y="4312310"/>
            <a:ext cx="8148576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helps us do PV experiments by…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Making a stiff beam out of gun, very little </a:t>
            </a:r>
            <a:r>
              <a:rPr lang="en-US" sz="2800" dirty="0" err="1" smtClean="0"/>
              <a:t>beamloss</a:t>
            </a:r>
            <a:endParaRPr lang="en-US" sz="28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Eliminate x/y coupling that hinders our ability to optimize position damping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372" y="7554"/>
            <a:ext cx="8229600" cy="534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Worth Talking About…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372" y="541722"/>
            <a:ext cx="84588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Accelerator parity tools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Properly aligned </a:t>
            </a:r>
            <a:r>
              <a:rPr lang="en-US" dirty="0" err="1" smtClean="0"/>
              <a:t>pockels</a:t>
            </a:r>
            <a:r>
              <a:rPr lang="en-US" dirty="0" smtClean="0"/>
              <a:t> cell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Charge/position feedback techniques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Spin flip schemes: line or non-line locked, pairs/quartets/octets, etc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Two-Wien spin flipper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Fast </a:t>
            </a:r>
            <a:r>
              <a:rPr lang="en-US" dirty="0" err="1" smtClean="0"/>
              <a:t>pockels</a:t>
            </a:r>
            <a:r>
              <a:rPr lang="en-US" dirty="0" smtClean="0"/>
              <a:t> cell switch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photogun</a:t>
            </a:r>
            <a:r>
              <a:rPr lang="en-US" dirty="0" smtClean="0"/>
              <a:t> and its properties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/>
              <a:t>Helicity</a:t>
            </a:r>
            <a:r>
              <a:rPr lang="en-US" dirty="0" smtClean="0"/>
              <a:t> control board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/>
              <a:t>Helicity</a:t>
            </a:r>
            <a:r>
              <a:rPr lang="en-US" dirty="0" smtClean="0"/>
              <a:t> magnets for active position feedback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Proper grounding techniques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Beam envelope matching for optimum adiabatic damping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What makes each experiment difficult?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G0:  low repetition rate, very high bunch charge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/>
              <a:t>Qweak</a:t>
            </a:r>
            <a:r>
              <a:rPr lang="en-US" dirty="0" smtClean="0"/>
              <a:t>:  high current (</a:t>
            </a:r>
            <a:r>
              <a:rPr lang="en-US" dirty="0" err="1" smtClean="0"/>
              <a:t>photogun</a:t>
            </a:r>
            <a:r>
              <a:rPr lang="en-US" dirty="0" smtClean="0"/>
              <a:t> lifetime, minimizing beam scraping)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/>
              <a:t>Moeller:  duration, tightest proposed beam quality specs: charge, position and angle, synchrotron radiation at high energy might introduce beam noise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Global questions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/>
              <a:t>How to detect small </a:t>
            </a:r>
            <a:r>
              <a:rPr lang="en-US" b="1" dirty="0" err="1" smtClean="0"/>
              <a:t>helicity</a:t>
            </a:r>
            <a:r>
              <a:rPr lang="en-US" b="1" dirty="0" smtClean="0"/>
              <a:t> pickup without requiring months of beam?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/>
              <a:t>Hall </a:t>
            </a:r>
            <a:r>
              <a:rPr lang="en-US" b="1" dirty="0" err="1" smtClean="0"/>
              <a:t>beamline</a:t>
            </a:r>
            <a:r>
              <a:rPr lang="en-US" b="1" dirty="0" smtClean="0"/>
              <a:t> configuration, too many constraints (Hall A)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/>
              <a:t>Accelerator staff: getting them to appreciate the nature of beam requirements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/>
              <a:t>Finding that one person to manage all the details…..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/>
              <a:t>At what point can’t we do a proposed PV experiment?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620" y="572877"/>
            <a:ext cx="7458419" cy="60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471" y="127636"/>
            <a:ext cx="3778210" cy="3230607"/>
            <a:chOff x="33471" y="127636"/>
            <a:chExt cx="3778210" cy="323060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2348" y="127636"/>
              <a:ext cx="2999333" cy="3230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33471" y="631371"/>
              <a:ext cx="1741714" cy="808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Plan A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09938" y="3358243"/>
            <a:ext cx="4413358" cy="3499757"/>
            <a:chOff x="4409938" y="3358243"/>
            <a:chExt cx="4413358" cy="349975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/>
            <a:srcRect t="5248" b="3546"/>
            <a:stretch>
              <a:fillRect/>
            </a:stretch>
          </p:blipFill>
          <p:spPr bwMode="auto">
            <a:xfrm>
              <a:off x="4409938" y="3358243"/>
              <a:ext cx="3524789" cy="349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124291" y="3358243"/>
              <a:ext cx="1699005" cy="808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Plan D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71" y="3238911"/>
            <a:ext cx="3922152" cy="3016304"/>
            <a:chOff x="33471" y="3238911"/>
            <a:chExt cx="3922152" cy="3016304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4328" y="3238911"/>
              <a:ext cx="3051295" cy="301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33471" y="3818925"/>
              <a:ext cx="1730829" cy="808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Plan C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3852" y="263436"/>
            <a:ext cx="3010257" cy="28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959" y="631371"/>
            <a:ext cx="1813660" cy="808806"/>
          </a:xfrm>
        </p:spPr>
        <p:txBody>
          <a:bodyPr/>
          <a:lstStyle/>
          <a:p>
            <a:r>
              <a:rPr lang="en-US" dirty="0" smtClean="0"/>
              <a:t>Plan 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3605" y="4467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Insulator sleeve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 rot="16200000" flipH="1">
            <a:off x="5028594" y="491295"/>
            <a:ext cx="250763" cy="9002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058012" y="632499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hand, but untested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24291" y="6324991"/>
            <a:ext cx="1544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Test this year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5346107" y="1460727"/>
            <a:ext cx="1798734" cy="1757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5346107" y="1460727"/>
            <a:ext cx="1798734" cy="1757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124291" y="125551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Improvement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99571" y="520987"/>
            <a:ext cx="8839201" cy="6120824"/>
            <a:chOff x="0" y="93348"/>
            <a:chExt cx="6400800" cy="4478652"/>
          </a:xfrm>
        </p:grpSpPr>
        <p:pic>
          <p:nvPicPr>
            <p:cNvPr id="1028" name="Picture 5" descr="SS-gaps"/>
            <p:cNvPicPr>
              <a:picLocks noChangeAspect="1" noChangeArrowheads="1"/>
            </p:cNvPicPr>
            <p:nvPr/>
          </p:nvPicPr>
          <p:blipFill>
            <a:blip r:embed="rId2" cstate="print"/>
            <a:srcRect l="4167" t="750" r="10417" b="3333"/>
            <a:stretch>
              <a:fillRect/>
            </a:stretch>
          </p:blipFill>
          <p:spPr bwMode="auto">
            <a:xfrm>
              <a:off x="0" y="93348"/>
              <a:ext cx="3124199" cy="2192652"/>
            </a:xfrm>
            <a:prstGeom prst="rect">
              <a:avLst/>
            </a:prstGeom>
            <a:noFill/>
          </p:spPr>
        </p:pic>
        <p:pic>
          <p:nvPicPr>
            <p:cNvPr id="1027" name="Picture 3" descr="FGNb2-gaps"/>
            <p:cNvPicPr>
              <a:picLocks noChangeAspect="1" noChangeArrowheads="1"/>
            </p:cNvPicPr>
            <p:nvPr/>
          </p:nvPicPr>
          <p:blipFill>
            <a:blip r:embed="rId3" cstate="print"/>
            <a:srcRect l="4167" t="3333" r="8333"/>
            <a:stretch>
              <a:fillRect/>
            </a:stretch>
          </p:blipFill>
          <p:spPr bwMode="auto">
            <a:xfrm>
              <a:off x="0" y="2362200"/>
              <a:ext cx="3200400" cy="2209800"/>
            </a:xfrm>
            <a:prstGeom prst="rect">
              <a:avLst/>
            </a:prstGeom>
            <a:noFill/>
          </p:spPr>
        </p:pic>
        <p:pic>
          <p:nvPicPr>
            <p:cNvPr id="1026" name="Picture 2" descr="SCNb2-2"/>
            <p:cNvPicPr>
              <a:picLocks noChangeAspect="1" noChangeArrowheads="1"/>
            </p:cNvPicPr>
            <p:nvPr/>
          </p:nvPicPr>
          <p:blipFill>
            <a:blip r:embed="rId4" cstate="print"/>
            <a:srcRect l="4167" t="749" r="10417" b="3333"/>
            <a:stretch>
              <a:fillRect/>
            </a:stretch>
          </p:blipFill>
          <p:spPr bwMode="auto">
            <a:xfrm>
              <a:off x="3124200" y="93348"/>
              <a:ext cx="3124200" cy="2192652"/>
            </a:xfrm>
            <a:prstGeom prst="rect">
              <a:avLst/>
            </a:prstGeom>
            <a:noFill/>
          </p:spPr>
        </p:pic>
        <p:pic>
          <p:nvPicPr>
            <p:cNvPr id="1025" name="Picture 4" descr="LGNb2-gaps"/>
            <p:cNvPicPr>
              <a:picLocks noChangeAspect="1" noChangeArrowheads="1"/>
            </p:cNvPicPr>
            <p:nvPr/>
          </p:nvPicPr>
          <p:blipFill>
            <a:blip r:embed="rId5" cstate="print"/>
            <a:srcRect l="4167" t="3333" r="8333"/>
            <a:stretch>
              <a:fillRect/>
            </a:stretch>
          </p:blipFill>
          <p:spPr bwMode="auto">
            <a:xfrm>
              <a:off x="3200400" y="2362200"/>
              <a:ext cx="3200400" cy="2209800"/>
            </a:xfrm>
            <a:prstGeom prst="rect">
              <a:avLst/>
            </a:prstGeom>
            <a:noFill/>
          </p:spPr>
        </p:pic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9601" y="0"/>
            <a:ext cx="6228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a Niobium Cathode Electrode?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76032" y="6488668"/>
            <a:ext cx="3296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Work of </a:t>
            </a:r>
            <a:r>
              <a:rPr lang="en-US" dirty="0" err="1" smtClean="0"/>
              <a:t>Mazhad</a:t>
            </a:r>
            <a:r>
              <a:rPr lang="en-US" dirty="0" smtClean="0"/>
              <a:t> </a:t>
            </a:r>
            <a:r>
              <a:rPr lang="en-US" dirty="0" err="1" smtClean="0"/>
              <a:t>BastaniNejad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372" y="7554"/>
            <a:ext cx="8229600" cy="534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Worth Talking About…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372" y="541722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Accelerator parity tools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Properly aligned </a:t>
            </a:r>
            <a:r>
              <a:rPr lang="en-US" dirty="0" err="1" smtClean="0"/>
              <a:t>pockels</a:t>
            </a:r>
            <a:r>
              <a:rPr lang="en-US" dirty="0" smtClean="0"/>
              <a:t> cell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Charge/position feedback techniques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Spin flip schemes: line or non-line locked, pairs/quartets/octets, etc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Two-Wien spin flipper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Fast </a:t>
            </a:r>
            <a:r>
              <a:rPr lang="en-US" dirty="0" err="1" smtClean="0"/>
              <a:t>pockels</a:t>
            </a:r>
            <a:r>
              <a:rPr lang="en-US" dirty="0" smtClean="0"/>
              <a:t> cell switch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photogun</a:t>
            </a:r>
            <a:r>
              <a:rPr lang="en-US" dirty="0" smtClean="0"/>
              <a:t> and its properties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/>
              <a:t>Helicity</a:t>
            </a:r>
            <a:r>
              <a:rPr lang="en-US" dirty="0" smtClean="0"/>
              <a:t> control board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/>
              <a:t>Helicity</a:t>
            </a:r>
            <a:r>
              <a:rPr lang="en-US" dirty="0" smtClean="0"/>
              <a:t> magnets for active position feedback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Proper grounding techniques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Beam envelope matching for optimum adiabatic damping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What makes each experiment difficult?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G0:  low repetition rate, very high bunch charge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/>
              <a:t>Qweak</a:t>
            </a:r>
            <a:r>
              <a:rPr lang="en-US" dirty="0" smtClean="0"/>
              <a:t>:  high current (</a:t>
            </a:r>
            <a:r>
              <a:rPr lang="en-US" dirty="0" err="1" smtClean="0"/>
              <a:t>photogun</a:t>
            </a:r>
            <a:r>
              <a:rPr lang="en-US" dirty="0" smtClean="0"/>
              <a:t> lifetime, minimizing beam scraping)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/>
              <a:t>Moller</a:t>
            </a:r>
            <a:r>
              <a:rPr lang="en-US" dirty="0" smtClean="0"/>
              <a:t>:  duration, tightest proposed beam quality specs: charge, position and angle, synchrotron radiation at high energy might introduce beam noise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Global questions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How to detect small </a:t>
            </a:r>
            <a:r>
              <a:rPr lang="en-US" dirty="0" err="1" smtClean="0"/>
              <a:t>helicity</a:t>
            </a:r>
            <a:r>
              <a:rPr lang="en-US" dirty="0" smtClean="0"/>
              <a:t> pickup without requiring months of beam?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Hall </a:t>
            </a:r>
            <a:r>
              <a:rPr lang="en-US" dirty="0" err="1" smtClean="0"/>
              <a:t>beamline</a:t>
            </a:r>
            <a:r>
              <a:rPr lang="en-US" dirty="0" smtClean="0"/>
              <a:t> configuration, too many constraints (Hall A)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Accelerator staff: getting them to appreciate the nature of beam requirements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Finding that one person to manage all the details…..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At what point can’t we do a proposed PV experiment?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942" y="3792839"/>
            <a:ext cx="4313396" cy="30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942" y="910003"/>
            <a:ext cx="4191491" cy="288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338" y="910003"/>
            <a:ext cx="4053460" cy="28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4697" y="6443188"/>
            <a:ext cx="3296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Work of </a:t>
            </a:r>
            <a:r>
              <a:rPr lang="en-US" dirty="0" err="1" smtClean="0"/>
              <a:t>Mazhad</a:t>
            </a:r>
            <a:r>
              <a:rPr lang="en-US" dirty="0" smtClean="0"/>
              <a:t> </a:t>
            </a:r>
            <a:r>
              <a:rPr lang="en-US" dirty="0" err="1" smtClean="0"/>
              <a:t>BastaniNejad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166" y="70584"/>
            <a:ext cx="7395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Krypton Processing High Voltage Electrodes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936" y="725337"/>
            <a:ext cx="27027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Diamond Paste Polished 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30903" y="725337"/>
            <a:ext cx="3111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Single Crystal Niobium and BCP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1556" y="3792839"/>
            <a:ext cx="29368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Large Grain Niobium and BCP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Injector Test Cave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1096963"/>
            <a:ext cx="8796337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04800"/>
            <a:ext cx="9144000" cy="6553200"/>
          </a:xfrm>
          <a:prstGeom prst="rect">
            <a:avLst/>
          </a:prstGeom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/>
              <a:t>Summary of Fast Helicity Reversal Studies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>
                <a:latin typeface="+mn-lt"/>
              </a:rPr>
              <a:t>Fast Helicity Reversal is needed:</a:t>
            </a:r>
          </a:p>
          <a:p>
            <a:pPr marL="1428750" lvl="2" indent="-514350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kern="0" dirty="0">
                <a:latin typeface="+mn-lt"/>
              </a:rPr>
              <a:t>Huge reduction of noise from target density fluctuations </a:t>
            </a:r>
          </a:p>
          <a:p>
            <a:pPr marL="1428750" lvl="2" indent="-514350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kern="0" dirty="0">
                <a:latin typeface="+mn-lt"/>
              </a:rPr>
              <a:t>Reduces noise on beam current by factor of 3</a:t>
            </a:r>
          </a:p>
          <a:p>
            <a:pPr marL="1428750" lvl="2" indent="-514350" eaLnBrk="0" hangingPunct="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kern="0" dirty="0">
                <a:latin typeface="+mn-lt"/>
              </a:rPr>
              <a:t>Reasonable reduction in beam position noise</a:t>
            </a:r>
            <a:endParaRPr lang="en-US" sz="2400" kern="0" dirty="0">
              <a:latin typeface="+mn-lt"/>
            </a:endParaRP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latin typeface="+mn-lt"/>
            </a:endParaRP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>
                <a:latin typeface="+mn-lt"/>
              </a:rPr>
              <a:t>T_Settle of 60 µs is very reasonable</a:t>
            </a: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latin typeface="+mn-lt"/>
            </a:endParaRP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Parity </a:t>
            </a:r>
            <a:r>
              <a:rPr lang="en-US" sz="2400" kern="0" dirty="0">
                <a:latin typeface="+mn-lt"/>
              </a:rPr>
              <a:t>Experiment</a:t>
            </a:r>
            <a:r>
              <a:rPr lang="en-US" sz="2400" kern="0" dirty="0" smtClean="0">
                <a:latin typeface="+mn-lt"/>
              </a:rPr>
              <a:t>:</a:t>
            </a:r>
            <a:endParaRPr lang="en-US" sz="2400" kern="0" dirty="0">
              <a:latin typeface="+mn-lt"/>
            </a:endParaRP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latin typeface="+mn-lt"/>
            </a:endParaRP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latin typeface="+mn-lt"/>
            </a:endParaRPr>
          </a:p>
          <a:p>
            <a:pPr marL="971550" lvl="1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4478482"/>
          <a:ext cx="5943601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462"/>
                <a:gridCol w="1382233"/>
                <a:gridCol w="1451344"/>
                <a:gridCol w="967562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Experiment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Frequency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</a:t>
                      </a:r>
                      <a:endParaRPr lang="en-US" sz="1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HAPPEx</a:t>
                      </a:r>
                      <a:r>
                        <a:rPr lang="en-US" sz="1200" baseline="0" dirty="0" smtClean="0"/>
                        <a:t> III &amp; PVDIS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Line-Locked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Quartet</a:t>
                      </a:r>
                      <a:endParaRPr lang="en-US" sz="1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240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Line-Locked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Octet</a:t>
                      </a:r>
                      <a:endParaRPr lang="en-US" sz="1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QWeak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kHz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Quartet</a:t>
                      </a:r>
                      <a:endParaRPr lang="en-US" sz="1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2kHz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154" y="1691249"/>
          <a:ext cx="86106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908"/>
                <a:gridCol w="1939324"/>
                <a:gridCol w="2094470"/>
                <a:gridCol w="20168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4</a:t>
                      </a:r>
                      <a:r>
                        <a:rPr lang="en-US" sz="1400" b="0" baseline="0" dirty="0" smtClean="0">
                          <a:latin typeface="+mn-lt"/>
                        </a:rPr>
                        <a:t> Most Important Configurations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Vertical Wien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(MWF1I04)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Two Solenoids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(MFG1I04A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/B)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Horizontal Wien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(MWF0I02)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FLIP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(old method)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+43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VERTICAL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POL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deg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FLIP - LEFT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-90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-47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FLIP - RIGHT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+90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-47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16200000">
            <a:off x="4658360" y="-578728"/>
            <a:ext cx="284480" cy="3962400"/>
          </a:xfrm>
          <a:prstGeom prst="rightBrace">
            <a:avLst>
              <a:gd name="adj1" fmla="val 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682914" y="423595"/>
            <a:ext cx="284480" cy="1981200"/>
          </a:xfrm>
          <a:prstGeom prst="rightBrace">
            <a:avLst>
              <a:gd name="adj1" fmla="val 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85578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+mn-lt"/>
              </a:rPr>
              <a:t>Spin Flipper = Wien + Solenoid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867453"/>
            <a:ext cx="19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+mn-lt"/>
              </a:rPr>
              <a:t>Long. Pol = Wien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894" y="4153939"/>
            <a:ext cx="73452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+mn-lt"/>
              </a:rPr>
              <a:t>Some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facts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…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“Spin Flipping” is accomplished without changing Wien filters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Vertical Polarization is a “subset” of “Spin Flipper” operation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“Old Method” achieved by turning Vertical Wien off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Ability to uniquely define spin in 4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π</a:t>
            </a:r>
            <a:endParaRPr lang="en-US" sz="20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9942" y="982427"/>
            <a:ext cx="4877223" cy="38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205154" y="5023338"/>
            <a:ext cx="8305800" cy="1201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Arial" charset="0"/>
              </a:rPr>
              <a:t>Want to move away from “conventional” insulator used on </a:t>
            </a:r>
            <a:r>
              <a:rPr lang="en-US" b="1" u="sng" dirty="0">
                <a:latin typeface="+mn-lt"/>
                <a:cs typeface="Arial" charset="0"/>
              </a:rPr>
              <a:t>all</a:t>
            </a:r>
            <a:r>
              <a:rPr lang="en-US" dirty="0">
                <a:latin typeface="+mn-lt"/>
                <a:cs typeface="Arial" charset="0"/>
              </a:rPr>
              <a:t> GaAs photo-guns today: expensive, months to build, prone to damage from field emission.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4105" y="1031630"/>
            <a:ext cx="6827520" cy="512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Charge Feedback: </a:t>
            </a:r>
            <a:r>
              <a:rPr lang="en-US" sz="1800" dirty="0" smtClean="0">
                <a:solidFill>
                  <a:schemeClr val="tx1"/>
                </a:solidFill>
              </a:rPr>
              <a:t>Ability to do Charge Feedback using either Pockels Cell or Intensity Attenuator without or with the option to correct for Pockels Cell hysteresis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Helicity Magnets: </a:t>
            </a:r>
            <a:r>
              <a:rPr lang="en-US" sz="1800" dirty="0" smtClean="0">
                <a:solidFill>
                  <a:schemeClr val="tx1"/>
                </a:solidFill>
              </a:rPr>
              <a:t>Ability to do Position Feedback using the newly commissioned helicity magnets located in the 5 MeV region of the Injector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Pockels Cell Motion: </a:t>
            </a:r>
            <a:r>
              <a:rPr lang="en-US" sz="1800" dirty="0" smtClean="0">
                <a:solidFill>
                  <a:schemeClr val="tx1"/>
                </a:solidFill>
              </a:rPr>
              <a:t>Pockels Cell is equipped with remote controlled x &amp; y translational stage for minimizing position differences while measuring the position differences of electron beam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Photocathode Rotation: </a:t>
            </a:r>
            <a:r>
              <a:rPr lang="en-US" sz="1800" dirty="0" smtClean="0">
                <a:solidFill>
                  <a:schemeClr val="tx1"/>
                </a:solidFill>
              </a:rPr>
              <a:t>With Load-Locked Gun, now we can zero the offset term in the charge asymmetry caused by the vacuum window birefringence by rotating the photocathode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182928" y="137196"/>
            <a:ext cx="8961072" cy="6583608"/>
            <a:chOff x="182928" y="137196"/>
            <a:chExt cx="8961072" cy="658360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377464" y="960147"/>
              <a:ext cx="40233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799358" y="3561569"/>
              <a:ext cx="520284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389120" y="2688312"/>
              <a:ext cx="5486343" cy="14630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Diagram 6"/>
            <p:cNvGraphicFramePr/>
            <p:nvPr/>
          </p:nvGraphicFramePr>
          <p:xfrm>
            <a:off x="731562" y="502952"/>
            <a:ext cx="1645902" cy="9143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6" name="Rectangle 45"/>
            <p:cNvSpPr/>
            <p:nvPr/>
          </p:nvSpPr>
          <p:spPr>
            <a:xfrm>
              <a:off x="3840488" y="685831"/>
              <a:ext cx="182878" cy="548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00415" y="228635"/>
              <a:ext cx="893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Attenuator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86390" y="685831"/>
              <a:ext cx="182878" cy="548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97683" y="1234464"/>
              <a:ext cx="1523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   PC          WP  LP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 flipH="1" flipV="1">
              <a:off x="6217902" y="777269"/>
              <a:ext cx="365756" cy="36575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 rot="16200000">
              <a:off x="6263622" y="1463061"/>
              <a:ext cx="274317" cy="548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75097" y="1600220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Shutter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6812256" y="1371622"/>
              <a:ext cx="1828781" cy="457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680926" y="137196"/>
              <a:ext cx="12682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Rotatable GaAs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Photocathode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5436081" y="4567399"/>
              <a:ext cx="412393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492219" y="2697488"/>
              <a:ext cx="735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Vacuum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Window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80926" y="2231115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15° Dipole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126463" y="6071553"/>
              <a:ext cx="548634" cy="18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900000">
              <a:off x="6941625" y="3213848"/>
              <a:ext cx="4571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589487" y="594391"/>
              <a:ext cx="640073" cy="182878"/>
            </a:xfrm>
            <a:prstGeom prst="line">
              <a:avLst/>
            </a:prstGeom>
            <a:ln w="762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669268" y="5989292"/>
              <a:ext cx="585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PZT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Mirror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900000">
              <a:off x="6575869" y="5764963"/>
              <a:ext cx="45719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711232" y="5888675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IHWP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900000">
              <a:off x="6758747" y="3936183"/>
              <a:ext cx="45719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400780" y="3602700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RHWP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 rot="900000">
              <a:off x="6638150" y="4544801"/>
              <a:ext cx="274317" cy="4571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69554" y="4974285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Pockels </a:t>
              </a: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Cell</a:t>
              </a: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rot="900000">
              <a:off x="6577632" y="5661664"/>
              <a:ext cx="36575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11708" y="6629365"/>
              <a:ext cx="54863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4754878" y="2148854"/>
              <a:ext cx="182878" cy="2743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394951" y="4800585"/>
              <a:ext cx="182878" cy="2743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63074" y="2788927"/>
              <a:ext cx="1071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Delayed </a:t>
              </a:r>
            </a:p>
            <a:p>
              <a:pPr algn="ctr"/>
              <a:r>
                <a:rPr lang="en-US" sz="1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Helicity Fiber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926603" y="5074902"/>
              <a:ext cx="11144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HV Supply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(0 – ±4000 V)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37756" y="2240293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HV Supply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(0 – 90 V)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6087281" y="4382572"/>
              <a:ext cx="0" cy="1018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ounded Rectangle 130"/>
            <p:cNvSpPr/>
            <p:nvPr/>
          </p:nvSpPr>
          <p:spPr>
            <a:xfrm>
              <a:off x="548684" y="5623536"/>
              <a:ext cx="1645902" cy="10058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>
              <a:off x="1828830" y="5166340"/>
              <a:ext cx="365756" cy="1005829"/>
            </a:xfrm>
            <a:prstGeom prst="arc">
              <a:avLst>
                <a:gd name="adj1" fmla="val 16739944"/>
                <a:gd name="adj2" fmla="val 29949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57245" y="3611878"/>
              <a:ext cx="1828779" cy="18287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31562" y="5897853"/>
              <a:ext cx="1210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CEBAF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928" y="3429000"/>
              <a:ext cx="7168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Hall</a:t>
              </a: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rot="16200000" flipH="1">
              <a:off x="1783109" y="3474720"/>
              <a:ext cx="1737344" cy="1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rot="5400000">
              <a:off x="1600232" y="3474720"/>
              <a:ext cx="1737343" cy="1588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2560342" y="3198167"/>
              <a:ext cx="714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T-Settle</a:t>
              </a:r>
            </a:p>
            <a:p>
              <a:pPr algn="ctr"/>
              <a:r>
                <a:rPr lang="en-US" sz="1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Fiber</a:t>
              </a: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>
              <a:off x="2926098" y="2331732"/>
              <a:ext cx="1828780" cy="1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Elbow Connector 145"/>
            <p:cNvCxnSpPr>
              <a:endCxn id="119" idx="0"/>
            </p:cNvCxnSpPr>
            <p:nvPr/>
          </p:nvCxnSpPr>
          <p:spPr>
            <a:xfrm rot="16200000" flipH="1">
              <a:off x="3703332" y="3017526"/>
              <a:ext cx="2468851" cy="109726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3291854" y="4617707"/>
              <a:ext cx="188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Charge Feedback (PITA)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498048" y="6080731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Electron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Beam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055345" y="2057415"/>
              <a:ext cx="1361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Helicity Flip Fiber</a:t>
              </a:r>
            </a:p>
          </p:txBody>
        </p:sp>
        <p:cxnSp>
          <p:nvCxnSpPr>
            <p:cNvPr id="218" name="Elbow Connector 217"/>
            <p:cNvCxnSpPr>
              <a:stCxn id="136" idx="0"/>
              <a:endCxn id="119" idx="1"/>
            </p:cNvCxnSpPr>
            <p:nvPr/>
          </p:nvCxnSpPr>
          <p:spPr>
            <a:xfrm>
              <a:off x="2834659" y="4571993"/>
              <a:ext cx="2560292" cy="365751"/>
            </a:xfrm>
            <a:prstGeom prst="bentConnector3">
              <a:avLst>
                <a:gd name="adj1" fmla="val 17033"/>
              </a:avLst>
            </a:prstGeom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Elbow Connector 222"/>
            <p:cNvCxnSpPr>
              <a:endCxn id="118" idx="2"/>
            </p:cNvCxnSpPr>
            <p:nvPr/>
          </p:nvCxnSpPr>
          <p:spPr>
            <a:xfrm rot="5400000" flipH="1" flipV="1">
              <a:off x="3017537" y="2697489"/>
              <a:ext cx="2103097" cy="1554463"/>
            </a:xfrm>
            <a:prstGeom prst="bentConnector3">
              <a:avLst>
                <a:gd name="adj1" fmla="val 30490"/>
              </a:avLst>
            </a:prstGeom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3291854" y="3977634"/>
              <a:ext cx="16946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Charge Feedback (IA)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291854" y="685831"/>
              <a:ext cx="182878" cy="548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3108976" y="1234464"/>
              <a:ext cx="10864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LP  HWP  LP</a:t>
              </a:r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4572000" y="822960"/>
              <a:ext cx="548634" cy="2743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Straight Connector 272"/>
            <p:cNvCxnSpPr/>
            <p:nvPr/>
          </p:nvCxnSpPr>
          <p:spPr>
            <a:xfrm rot="5400000">
              <a:off x="5303512" y="868708"/>
              <a:ext cx="548634" cy="1828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5400000">
              <a:off x="3657610" y="868708"/>
              <a:ext cx="548634" cy="1828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3108976" y="868708"/>
              <a:ext cx="548634" cy="1828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63" idx="2"/>
            </p:cNvCxnSpPr>
            <p:nvPr/>
          </p:nvCxnSpPr>
          <p:spPr>
            <a:xfrm rot="16200000" flipH="1">
              <a:off x="4331962" y="1611631"/>
              <a:ext cx="102871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/>
            <p:cNvSpPr txBox="1"/>
            <p:nvPr/>
          </p:nvSpPr>
          <p:spPr>
            <a:xfrm>
              <a:off x="4937756" y="228635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IA</a:t>
              </a:r>
            </a:p>
          </p:txBody>
        </p:sp>
        <p:cxnSp>
          <p:nvCxnSpPr>
            <p:cNvPr id="296" name="Straight Connector 295"/>
            <p:cNvCxnSpPr/>
            <p:nvPr/>
          </p:nvCxnSpPr>
          <p:spPr>
            <a:xfrm rot="16200000" flipH="1">
              <a:off x="3389934" y="953506"/>
              <a:ext cx="545952" cy="10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5400000">
              <a:off x="5029195" y="960148"/>
              <a:ext cx="548636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7" name="Left Brace 306"/>
            <p:cNvSpPr/>
            <p:nvPr/>
          </p:nvSpPr>
          <p:spPr>
            <a:xfrm rot="5400000">
              <a:off x="3579891" y="123476"/>
              <a:ext cx="155448" cy="914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Left Brace 308"/>
            <p:cNvSpPr>
              <a:spLocks noChangeAspect="1"/>
            </p:cNvSpPr>
            <p:nvPr/>
          </p:nvSpPr>
          <p:spPr>
            <a:xfrm rot="5400000">
              <a:off x="5065318" y="9633"/>
              <a:ext cx="202083" cy="118872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315170" y="2057415"/>
              <a:ext cx="365756" cy="7315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stCxn id="132" idx="0"/>
              <a:endCxn id="133" idx="1"/>
            </p:cNvCxnSpPr>
            <p:nvPr/>
          </p:nvCxnSpPr>
          <p:spPr>
            <a:xfrm rot="10800000">
              <a:off x="725065" y="3879698"/>
              <a:ext cx="1359665" cy="13284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1554513" y="4709146"/>
              <a:ext cx="274317" cy="2743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57245" y="4343390"/>
              <a:ext cx="611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Target</a:t>
              </a:r>
            </a:p>
          </p:txBody>
        </p:sp>
        <p:sp>
          <p:nvSpPr>
            <p:cNvPr id="113" name="Can 112"/>
            <p:cNvSpPr/>
            <p:nvPr/>
          </p:nvSpPr>
          <p:spPr>
            <a:xfrm rot="18900000">
              <a:off x="908454" y="4049365"/>
              <a:ext cx="365756" cy="393201"/>
            </a:xfrm>
            <a:prstGeom prst="can">
              <a:avLst>
                <a:gd name="adj" fmla="val 2811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23001" y="4617707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BCM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097318" y="4892024"/>
              <a:ext cx="595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BPMs</a:t>
              </a:r>
            </a:p>
          </p:txBody>
        </p:sp>
        <p:sp>
          <p:nvSpPr>
            <p:cNvPr id="116" name="Isosceles Triangle 115"/>
            <p:cNvSpPr/>
            <p:nvPr/>
          </p:nvSpPr>
          <p:spPr>
            <a:xfrm>
              <a:off x="3108976" y="6355048"/>
              <a:ext cx="365756" cy="36575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/>
          </p:nvSpPr>
          <p:spPr>
            <a:xfrm flipV="1">
              <a:off x="2926098" y="6355048"/>
              <a:ext cx="365756" cy="36575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383293" y="5989292"/>
              <a:ext cx="1309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5 MeV 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Helicity Magnets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1280196" y="4434829"/>
              <a:ext cx="274317" cy="2743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2286025" y="4343390"/>
              <a:ext cx="548634" cy="45720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320489" y="4434829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DAQ</a:t>
              </a:r>
            </a:p>
          </p:txBody>
        </p:sp>
        <p:cxnSp>
          <p:nvCxnSpPr>
            <p:cNvPr id="163" name="Elbow Connector 162"/>
            <p:cNvCxnSpPr/>
            <p:nvPr/>
          </p:nvCxnSpPr>
          <p:spPr>
            <a:xfrm rot="5400000">
              <a:off x="1280990" y="4434035"/>
              <a:ext cx="3840438" cy="15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3191598" y="2606049"/>
              <a:ext cx="82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nHelicity </a:t>
              </a:r>
            </a:p>
            <a:p>
              <a:pPr algn="ctr"/>
              <a:r>
                <a:rPr lang="en-US" sz="1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Flip Fiber</a:t>
              </a:r>
            </a:p>
          </p:txBody>
        </p:sp>
        <p:cxnSp>
          <p:nvCxnSpPr>
            <p:cNvPr id="168" name="Straight Connector 167"/>
            <p:cNvCxnSpPr>
              <a:endCxn id="136" idx="3"/>
            </p:cNvCxnSpPr>
            <p:nvPr/>
          </p:nvCxnSpPr>
          <p:spPr>
            <a:xfrm flipV="1">
              <a:off x="1828830" y="4571993"/>
              <a:ext cx="457195" cy="228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endCxn id="136" idx="3"/>
            </p:cNvCxnSpPr>
            <p:nvPr/>
          </p:nvCxnSpPr>
          <p:spPr>
            <a:xfrm>
              <a:off x="1554513" y="4571982"/>
              <a:ext cx="731512" cy="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926098" y="2514610"/>
              <a:ext cx="274317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/>
            <p:nvPr/>
          </p:nvCxnSpPr>
          <p:spPr>
            <a:xfrm>
              <a:off x="3017537" y="4572000"/>
              <a:ext cx="18943" cy="1781711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2216226" y="4892024"/>
              <a:ext cx="85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Position</a:t>
              </a:r>
            </a:p>
            <a:p>
              <a:pPr algn="ctr"/>
              <a:r>
                <a:rPr lang="en-US" sz="1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Feedback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280196" y="2011680"/>
              <a:ext cx="1647755" cy="584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Helicity Control Board </a:t>
              </a:r>
              <a:endParaRPr lang="en-US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6200000">
              <a:off x="7450034" y="3934209"/>
              <a:ext cx="96029" cy="548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63804" y="4069073"/>
              <a:ext cx="1064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V-Wien Filter</a:t>
              </a:r>
            </a:p>
          </p:txBody>
        </p:sp>
        <p:sp>
          <p:nvSpPr>
            <p:cNvPr id="92" name="Rectangle 91"/>
            <p:cNvSpPr/>
            <p:nvPr/>
          </p:nvSpPr>
          <p:spPr>
            <a:xfrm rot="16200000">
              <a:off x="7450034" y="4482843"/>
              <a:ext cx="96029" cy="548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863804" y="4617707"/>
              <a:ext cx="1080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H-Wien Filter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 rot="16200000">
              <a:off x="7475189" y="4274810"/>
              <a:ext cx="45719" cy="548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772365" y="4343390"/>
              <a:ext cx="1371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Spin Solenoids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 rot="16200000">
              <a:off x="7475189" y="4183371"/>
              <a:ext cx="45719" cy="548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wn Arrow 272"/>
          <p:cNvSpPr/>
          <p:nvPr/>
        </p:nvSpPr>
        <p:spPr>
          <a:xfrm>
            <a:off x="8229560" y="5623536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ine 117"/>
          <p:cNvSpPr>
            <a:spLocks noChangeShapeType="1"/>
          </p:cNvSpPr>
          <p:nvPr/>
        </p:nvSpPr>
        <p:spPr bwMode="auto">
          <a:xfrm>
            <a:off x="8595316" y="5623536"/>
            <a:ext cx="36575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Line 117"/>
          <p:cNvSpPr>
            <a:spLocks noChangeShapeType="1"/>
          </p:cNvSpPr>
          <p:nvPr/>
        </p:nvSpPr>
        <p:spPr bwMode="auto">
          <a:xfrm flipV="1">
            <a:off x="6675097" y="5623536"/>
            <a:ext cx="1371585" cy="27431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Line 117"/>
          <p:cNvSpPr>
            <a:spLocks noChangeShapeType="1"/>
          </p:cNvSpPr>
          <p:nvPr/>
        </p:nvSpPr>
        <p:spPr bwMode="auto">
          <a:xfrm>
            <a:off x="6675097" y="5623536"/>
            <a:ext cx="13715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9" name="Line 117"/>
          <p:cNvSpPr>
            <a:spLocks noChangeShapeType="1"/>
          </p:cNvSpPr>
          <p:nvPr/>
        </p:nvSpPr>
        <p:spPr bwMode="auto">
          <a:xfrm>
            <a:off x="6675097" y="5349219"/>
            <a:ext cx="1387816" cy="26672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Down Arrow 253"/>
          <p:cNvSpPr/>
          <p:nvPr/>
        </p:nvSpPr>
        <p:spPr>
          <a:xfrm>
            <a:off x="1828830" y="6355048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4"/>
          <p:cNvGrpSpPr/>
          <p:nvPr/>
        </p:nvGrpSpPr>
        <p:grpSpPr>
          <a:xfrm>
            <a:off x="669925" y="6405563"/>
            <a:ext cx="228600" cy="246062"/>
            <a:chOff x="669925" y="6405563"/>
            <a:chExt cx="228600" cy="246062"/>
          </a:xfrm>
        </p:grpSpPr>
        <p:sp>
          <p:nvSpPr>
            <p:cNvPr id="2098" name="Line 92"/>
            <p:cNvSpPr>
              <a:spLocks noChangeShapeType="1"/>
            </p:cNvSpPr>
            <p:nvPr/>
          </p:nvSpPr>
          <p:spPr bwMode="auto">
            <a:xfrm>
              <a:off x="803275" y="6405563"/>
              <a:ext cx="0" cy="166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93"/>
            <p:cNvSpPr>
              <a:spLocks noChangeShapeType="1"/>
            </p:cNvSpPr>
            <p:nvPr/>
          </p:nvSpPr>
          <p:spPr bwMode="auto">
            <a:xfrm>
              <a:off x="708025" y="6572250"/>
              <a:ext cx="19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94"/>
            <p:cNvSpPr>
              <a:spLocks noChangeShapeType="1"/>
            </p:cNvSpPr>
            <p:nvPr/>
          </p:nvSpPr>
          <p:spPr bwMode="auto">
            <a:xfrm flipH="1">
              <a:off x="669925" y="6572250"/>
              <a:ext cx="39688" cy="66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95"/>
            <p:cNvSpPr>
              <a:spLocks noChangeShapeType="1"/>
            </p:cNvSpPr>
            <p:nvPr/>
          </p:nvSpPr>
          <p:spPr bwMode="auto">
            <a:xfrm flipH="1">
              <a:off x="757238" y="6577013"/>
              <a:ext cx="42862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96"/>
            <p:cNvSpPr>
              <a:spLocks noChangeShapeType="1"/>
            </p:cNvSpPr>
            <p:nvPr/>
          </p:nvSpPr>
          <p:spPr bwMode="auto">
            <a:xfrm flipH="1">
              <a:off x="862013" y="6577013"/>
              <a:ext cx="36512" cy="74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943584" y="502952"/>
            <a:ext cx="2651731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FLOATING VME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CRATE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Helicity Control Board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2928" y="502952"/>
            <a:ext cx="4571949" cy="17235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Grounded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VME CRATE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(slow status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 - nothing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occurs at helicity flip rate)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Pockels Cell (PC) ±HV setpoints (0 –  ±4000 V)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Hall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B, C  Intensity Attenuator (IA) HV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setpoints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RS-232: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Rotating half-wave plate (RHWP)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laser attenuators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Discrete Digital I/O: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Insertable half-wave plate  (IHWP)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Line 19"/>
          <p:cNvSpPr>
            <a:spLocks noChangeShapeType="1"/>
          </p:cNvSpPr>
          <p:nvPr/>
        </p:nvSpPr>
        <p:spPr bwMode="auto">
          <a:xfrm>
            <a:off x="0" y="2788927"/>
            <a:ext cx="9144000" cy="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834659" y="2423171"/>
            <a:ext cx="2357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Service Building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834659" y="2788927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Tunnel Laser Hut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097318" y="3152001"/>
            <a:ext cx="309372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Galvanic Analog/Digital Isolation Card</a:t>
            </a: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1554513" y="3611878"/>
            <a:ext cx="2285975" cy="2769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Analog/Digital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grpSp>
        <p:nvGrpSpPr>
          <p:cNvPr id="3" name="Group 170"/>
          <p:cNvGrpSpPr/>
          <p:nvPr/>
        </p:nvGrpSpPr>
        <p:grpSpPr>
          <a:xfrm>
            <a:off x="2011708" y="3447288"/>
            <a:ext cx="1371600" cy="152400"/>
            <a:chOff x="1905000" y="3357563"/>
            <a:chExt cx="1371600" cy="152400"/>
          </a:xfrm>
        </p:grpSpPr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1905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2057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>
              <a:off x="2209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44"/>
            <p:cNvSpPr>
              <a:spLocks noChangeShapeType="1"/>
            </p:cNvSpPr>
            <p:nvPr/>
          </p:nvSpPr>
          <p:spPr bwMode="auto">
            <a:xfrm>
              <a:off x="2362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45"/>
            <p:cNvSpPr>
              <a:spLocks noChangeShapeType="1"/>
            </p:cNvSpPr>
            <p:nvPr/>
          </p:nvSpPr>
          <p:spPr bwMode="auto">
            <a:xfrm>
              <a:off x="2514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2667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>
              <a:off x="2819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48"/>
            <p:cNvSpPr>
              <a:spLocks noChangeShapeType="1"/>
            </p:cNvSpPr>
            <p:nvPr/>
          </p:nvSpPr>
          <p:spPr bwMode="auto">
            <a:xfrm>
              <a:off x="2971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3124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50"/>
            <p:cNvSpPr>
              <a:spLocks noChangeShapeType="1"/>
            </p:cNvSpPr>
            <p:nvPr/>
          </p:nvSpPr>
          <p:spPr bwMode="auto">
            <a:xfrm>
              <a:off x="3276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64"/>
          <p:cNvSpPr txBox="1">
            <a:spLocks noChangeArrowheads="1"/>
          </p:cNvSpPr>
          <p:nvPr/>
        </p:nvSpPr>
        <p:spPr bwMode="auto">
          <a:xfrm>
            <a:off x="1463074" y="5989292"/>
            <a:ext cx="1005829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DC Power</a:t>
            </a:r>
          </a:p>
        </p:txBody>
      </p:sp>
      <p:sp>
        <p:nvSpPr>
          <p:cNvPr id="2077" name="Text Box 63"/>
          <p:cNvSpPr txBox="1">
            <a:spLocks noChangeArrowheads="1"/>
          </p:cNvSpPr>
          <p:nvPr/>
        </p:nvSpPr>
        <p:spPr bwMode="auto">
          <a:xfrm>
            <a:off x="548684" y="5989292"/>
            <a:ext cx="9144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AC Power Source</a:t>
            </a:r>
          </a:p>
        </p:txBody>
      </p:sp>
      <p:pic>
        <p:nvPicPr>
          <p:cNvPr id="2079" name="Picture 65" descr="MCj04260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28" y="5989292"/>
            <a:ext cx="436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71"/>
          <p:cNvSpPr txBox="1">
            <a:spLocks noChangeArrowheads="1"/>
          </p:cNvSpPr>
          <p:nvPr/>
        </p:nvSpPr>
        <p:spPr bwMode="auto">
          <a:xfrm>
            <a:off x="2743220" y="598929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omponents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Text Box 72"/>
          <p:cNvSpPr txBox="1">
            <a:spLocks noChangeArrowheads="1"/>
          </p:cNvSpPr>
          <p:nvPr/>
        </p:nvSpPr>
        <p:spPr bwMode="auto">
          <a:xfrm>
            <a:off x="6038850" y="3211513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+HV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Text Box 81"/>
          <p:cNvSpPr txBox="1">
            <a:spLocks noChangeArrowheads="1"/>
          </p:cNvSpPr>
          <p:nvPr/>
        </p:nvSpPr>
        <p:spPr bwMode="auto">
          <a:xfrm>
            <a:off x="7498048" y="3337561"/>
            <a:ext cx="1463023" cy="877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Fast High Voltage Switch</a:t>
            </a:r>
          </a:p>
          <a:p>
            <a:pPr>
              <a:spcBef>
                <a:spcPct val="50000"/>
              </a:spcBef>
            </a:pPr>
            <a:endParaRPr lang="en-US" sz="900" b="1" dirty="0"/>
          </a:p>
          <a:p>
            <a:pPr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092" name="Line 85"/>
          <p:cNvSpPr>
            <a:spLocks noChangeShapeType="1"/>
          </p:cNvSpPr>
          <p:nvPr/>
        </p:nvSpPr>
        <p:spPr bwMode="auto">
          <a:xfrm flipH="1">
            <a:off x="7315170" y="370331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87"/>
          <p:cNvSpPr>
            <a:spLocks noChangeShapeType="1"/>
          </p:cNvSpPr>
          <p:nvPr/>
        </p:nvSpPr>
        <p:spPr bwMode="auto">
          <a:xfrm flipH="1">
            <a:off x="7315170" y="397763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89"/>
          <p:cNvSpPr>
            <a:spLocks noChangeShapeType="1"/>
          </p:cNvSpPr>
          <p:nvPr/>
        </p:nvSpPr>
        <p:spPr bwMode="auto">
          <a:xfrm flipH="1" flipV="1">
            <a:off x="7772365" y="3703316"/>
            <a:ext cx="274316" cy="137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Text Box 90"/>
          <p:cNvSpPr txBox="1">
            <a:spLocks noChangeArrowheads="1"/>
          </p:cNvSpPr>
          <p:nvPr/>
        </p:nvSpPr>
        <p:spPr bwMode="auto">
          <a:xfrm>
            <a:off x="7498049" y="2880366"/>
            <a:ext cx="1463024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Optical Switch Control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Text Box 120"/>
          <p:cNvSpPr txBox="1">
            <a:spLocks noChangeArrowheads="1"/>
          </p:cNvSpPr>
          <p:nvPr/>
        </p:nvSpPr>
        <p:spPr bwMode="auto">
          <a:xfrm>
            <a:off x="7315170" y="5806414"/>
            <a:ext cx="9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PockelsCell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Text Box 121"/>
          <p:cNvSpPr txBox="1">
            <a:spLocks noChangeArrowheads="1"/>
          </p:cNvSpPr>
          <p:nvPr/>
        </p:nvSpPr>
        <p:spPr bwMode="auto">
          <a:xfrm>
            <a:off x="2011708" y="6446487"/>
            <a:ext cx="20116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Floating Circuit Common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5852146" y="6080731"/>
            <a:ext cx="1097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Halls IA’s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182928" y="4892024"/>
            <a:ext cx="1096683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RHWP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&amp;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Attenuators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Text Box 150"/>
          <p:cNvSpPr txBox="1">
            <a:spLocks noChangeArrowheads="1"/>
          </p:cNvSpPr>
          <p:nvPr/>
        </p:nvSpPr>
        <p:spPr bwMode="auto">
          <a:xfrm>
            <a:off x="548684" y="4343390"/>
            <a:ext cx="64007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IHWP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Rectangle 137"/>
          <p:cNvSpPr>
            <a:spLocks noChangeArrowheads="1"/>
          </p:cNvSpPr>
          <p:nvPr/>
        </p:nvSpPr>
        <p:spPr bwMode="auto">
          <a:xfrm>
            <a:off x="5852146" y="1691659"/>
            <a:ext cx="54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IA0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9"/>
          <p:cNvSpPr>
            <a:spLocks noChangeArrowheads="1"/>
          </p:cNvSpPr>
          <p:nvPr/>
        </p:nvSpPr>
        <p:spPr bwMode="auto">
          <a:xfrm>
            <a:off x="7223731" y="1325903"/>
            <a:ext cx="1005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Flip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" name="Straight Connector 145"/>
          <p:cNvCxnSpPr>
            <a:cxnSpLocks noChangeShapeType="1"/>
          </p:cNvCxnSpPr>
          <p:nvPr/>
        </p:nvCxnSpPr>
        <p:spPr bwMode="auto">
          <a:xfrm rot="5400000" flipH="1" flipV="1">
            <a:off x="7424928" y="4718304"/>
            <a:ext cx="1757681" cy="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62" name="Text Box 122"/>
          <p:cNvSpPr txBox="1">
            <a:spLocks noChangeArrowheads="1"/>
          </p:cNvSpPr>
          <p:nvPr/>
        </p:nvSpPr>
        <p:spPr bwMode="auto">
          <a:xfrm>
            <a:off x="4572000" y="5257780"/>
            <a:ext cx="128014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IA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HV Supply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1554513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737391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920269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103147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286025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3840488" y="2697488"/>
            <a:ext cx="4023316" cy="1097268"/>
          </a:xfrm>
          <a:prstGeom prst="bentConnector3">
            <a:avLst>
              <a:gd name="adj1" fmla="val 27814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114805" y="2697488"/>
            <a:ext cx="4023316" cy="1097268"/>
          </a:xfrm>
          <a:prstGeom prst="bentConnector3">
            <a:avLst>
              <a:gd name="adj1" fmla="val 34579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6675097" y="1691659"/>
            <a:ext cx="54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IA1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Elbow Connector 160"/>
          <p:cNvCxnSpPr>
            <a:stCxn id="2097" idx="1"/>
          </p:cNvCxnSpPr>
          <p:nvPr/>
        </p:nvCxnSpPr>
        <p:spPr>
          <a:xfrm rot="10800000" flipV="1">
            <a:off x="5760707" y="3111199"/>
            <a:ext cx="1737342" cy="214658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1783111" y="4754866"/>
            <a:ext cx="17373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2834659" y="5440658"/>
            <a:ext cx="1737341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2"/>
          <p:cNvSpPr txBox="1">
            <a:spLocks noChangeArrowheads="1"/>
          </p:cNvSpPr>
          <p:nvPr/>
        </p:nvSpPr>
        <p:spPr bwMode="auto">
          <a:xfrm>
            <a:off x="6035024" y="3886195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-HV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" name="Elbow Connector 220"/>
          <p:cNvCxnSpPr/>
          <p:nvPr/>
        </p:nvCxnSpPr>
        <p:spPr>
          <a:xfrm>
            <a:off x="3108976" y="3886195"/>
            <a:ext cx="2926048" cy="274317"/>
          </a:xfrm>
          <a:prstGeom prst="bentConnector3">
            <a:avLst>
              <a:gd name="adj1" fmla="val 1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3291854" y="3520441"/>
            <a:ext cx="2746996" cy="5486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200415" y="3977634"/>
            <a:ext cx="182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2057427" y="4663427"/>
            <a:ext cx="155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1508793" y="4846305"/>
            <a:ext cx="1920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651781" y="5623536"/>
            <a:ext cx="192021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468903" y="5806414"/>
            <a:ext cx="21030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Line 67"/>
          <p:cNvSpPr>
            <a:spLocks noChangeShapeType="1"/>
          </p:cNvSpPr>
          <p:nvPr/>
        </p:nvSpPr>
        <p:spPr bwMode="auto">
          <a:xfrm>
            <a:off x="5852145" y="5440658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59"/>
          <p:cNvGrpSpPr/>
          <p:nvPr/>
        </p:nvGrpSpPr>
        <p:grpSpPr>
          <a:xfrm>
            <a:off x="8046682" y="5495544"/>
            <a:ext cx="561975" cy="260350"/>
            <a:chOff x="8062913" y="5395913"/>
            <a:chExt cx="561975" cy="260350"/>
          </a:xfrm>
        </p:grpSpPr>
        <p:sp>
          <p:nvSpPr>
            <p:cNvPr id="2116" name="Rectangle 110"/>
            <p:cNvSpPr>
              <a:spLocks noChangeArrowheads="1"/>
            </p:cNvSpPr>
            <p:nvPr/>
          </p:nvSpPr>
          <p:spPr bwMode="auto">
            <a:xfrm>
              <a:off x="8153400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118"/>
            <p:cNvSpPr>
              <a:spLocks noChangeArrowheads="1"/>
            </p:cNvSpPr>
            <p:nvPr/>
          </p:nvSpPr>
          <p:spPr bwMode="auto">
            <a:xfrm>
              <a:off x="8062913" y="5472113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119"/>
            <p:cNvSpPr>
              <a:spLocks noChangeArrowheads="1"/>
            </p:cNvSpPr>
            <p:nvPr/>
          </p:nvSpPr>
          <p:spPr bwMode="auto">
            <a:xfrm>
              <a:off x="8534400" y="548005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" name="Line 67"/>
          <p:cNvSpPr>
            <a:spLocks noChangeShapeType="1"/>
          </p:cNvSpPr>
          <p:nvPr/>
        </p:nvSpPr>
        <p:spPr bwMode="auto">
          <a:xfrm>
            <a:off x="5852146" y="5714975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67"/>
          <p:cNvSpPr>
            <a:spLocks noChangeShapeType="1"/>
          </p:cNvSpPr>
          <p:nvPr/>
        </p:nvSpPr>
        <p:spPr bwMode="auto">
          <a:xfrm>
            <a:off x="5852146" y="5852160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6" name="Straight Connector 147"/>
          <p:cNvCxnSpPr>
            <a:cxnSpLocks noChangeShapeType="1"/>
          </p:cNvCxnSpPr>
          <p:nvPr/>
        </p:nvCxnSpPr>
        <p:spPr bwMode="auto">
          <a:xfrm rot="10800000">
            <a:off x="8046682" y="3840480"/>
            <a:ext cx="250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Arrow Connector 307"/>
          <p:cNvCxnSpPr/>
          <p:nvPr/>
        </p:nvCxnSpPr>
        <p:spPr>
          <a:xfrm rot="5400000">
            <a:off x="-868620" y="3566157"/>
            <a:ext cx="265173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078" idx="3"/>
            <a:endCxn id="2081" idx="1"/>
          </p:cNvCxnSpPr>
          <p:nvPr/>
        </p:nvCxnSpPr>
        <p:spPr>
          <a:xfrm>
            <a:off x="2468903" y="6220125"/>
            <a:ext cx="27431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2097" idx="0"/>
          </p:cNvCxnSpPr>
          <p:nvPr/>
        </p:nvCxnSpPr>
        <p:spPr>
          <a:xfrm rot="16200000" flipH="1">
            <a:off x="7406609" y="2057414"/>
            <a:ext cx="1645902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35"/>
          <p:cNvGrpSpPr/>
          <p:nvPr/>
        </p:nvGrpSpPr>
        <p:grpSpPr>
          <a:xfrm>
            <a:off x="6126463" y="5212080"/>
            <a:ext cx="571500" cy="846138"/>
            <a:chOff x="6454775" y="5105400"/>
            <a:chExt cx="571500" cy="846138"/>
          </a:xfrm>
        </p:grpSpPr>
        <p:sp>
          <p:nvSpPr>
            <p:cNvPr id="2127" name="Rectangle 129"/>
            <p:cNvSpPr>
              <a:spLocks noChangeArrowheads="1"/>
            </p:cNvSpPr>
            <p:nvPr/>
          </p:nvSpPr>
          <p:spPr bwMode="auto">
            <a:xfrm>
              <a:off x="6554788" y="5105400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130"/>
            <p:cNvSpPr>
              <a:spLocks noChangeArrowheads="1"/>
            </p:cNvSpPr>
            <p:nvPr/>
          </p:nvSpPr>
          <p:spPr bwMode="auto">
            <a:xfrm>
              <a:off x="6464300" y="518160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131"/>
            <p:cNvSpPr>
              <a:spLocks noChangeArrowheads="1"/>
            </p:cNvSpPr>
            <p:nvPr/>
          </p:nvSpPr>
          <p:spPr bwMode="auto">
            <a:xfrm>
              <a:off x="6935788" y="5189538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Rectangle 132"/>
            <p:cNvSpPr>
              <a:spLocks noChangeArrowheads="1"/>
            </p:cNvSpPr>
            <p:nvPr/>
          </p:nvSpPr>
          <p:spPr bwMode="auto">
            <a:xfrm>
              <a:off x="6545263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Rectangle 133"/>
            <p:cNvSpPr>
              <a:spLocks noChangeArrowheads="1"/>
            </p:cNvSpPr>
            <p:nvPr/>
          </p:nvSpPr>
          <p:spPr bwMode="auto">
            <a:xfrm>
              <a:off x="6454775" y="5472113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Rectangle 134"/>
            <p:cNvSpPr>
              <a:spLocks noChangeArrowheads="1"/>
            </p:cNvSpPr>
            <p:nvPr/>
          </p:nvSpPr>
          <p:spPr bwMode="auto">
            <a:xfrm>
              <a:off x="6926263" y="5480050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135"/>
            <p:cNvSpPr>
              <a:spLocks noChangeArrowheads="1"/>
            </p:cNvSpPr>
            <p:nvPr/>
          </p:nvSpPr>
          <p:spPr bwMode="auto">
            <a:xfrm>
              <a:off x="6545263" y="5691188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136"/>
            <p:cNvSpPr>
              <a:spLocks noChangeArrowheads="1"/>
            </p:cNvSpPr>
            <p:nvPr/>
          </p:nvSpPr>
          <p:spPr bwMode="auto">
            <a:xfrm>
              <a:off x="6454775" y="5767388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Rectangle 137"/>
            <p:cNvSpPr>
              <a:spLocks noChangeArrowheads="1"/>
            </p:cNvSpPr>
            <p:nvPr/>
          </p:nvSpPr>
          <p:spPr bwMode="auto">
            <a:xfrm>
              <a:off x="6926263" y="5775325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5" name="Straight Arrow Connector 324"/>
          <p:cNvCxnSpPr/>
          <p:nvPr/>
        </p:nvCxnSpPr>
        <p:spPr>
          <a:xfrm rot="5400000">
            <a:off x="-228548" y="3291842"/>
            <a:ext cx="21031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372" y="7554"/>
            <a:ext cx="8229600" cy="534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Worth Talking About…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372" y="541722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Accelerator parity tools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Properly aligned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pockels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cell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Charge/position feedback techniques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Spin flip schemes: line or non-line locked, pairs/quartets/octets, etc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Two-Wien spin flipper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Fast </a:t>
            </a:r>
            <a:r>
              <a:rPr lang="en-US" b="1" dirty="0" err="1" smtClean="0">
                <a:solidFill>
                  <a:srgbClr val="FF0000"/>
                </a:solidFill>
              </a:rPr>
              <a:t>pockels</a:t>
            </a:r>
            <a:r>
              <a:rPr lang="en-US" b="1" dirty="0" smtClean="0">
                <a:solidFill>
                  <a:srgbClr val="FF0000"/>
                </a:solidFill>
              </a:rPr>
              <a:t> cell switch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photogun</a:t>
            </a:r>
            <a:r>
              <a:rPr lang="en-US" b="1" dirty="0" smtClean="0">
                <a:solidFill>
                  <a:srgbClr val="FF0000"/>
                </a:solidFill>
              </a:rPr>
              <a:t> and its properties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Helicity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control board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Helicity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magnets for active position feedback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Proper grounding techniques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envelope matching for optimum adiabatic damping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What makes each experiment difficult?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G0:  low repetition rate, very high bunch charge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Qweak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high current (</a:t>
            </a:r>
            <a:r>
              <a:rPr lang="en-US" dirty="0" err="1" smtClean="0"/>
              <a:t>photogun</a:t>
            </a:r>
            <a:r>
              <a:rPr lang="en-US" dirty="0" smtClean="0"/>
              <a:t> lifetime, minimizing beam scraping)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Moller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duration, tightest proposed beam quality specs: charge, position and angle, synchrotron radiation at high energy might introduce beam noise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Global questions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to detect small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helicity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pickup without requiring months of beam?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Hall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beamline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configuration, too many constraints (Hall A)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Accelerator staff: getting them to appreciate the nature of beam requirements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Finding that one person to manage all the details…..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 what point can’t we do a proposed PV experiment?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64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 bmk="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Injector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4464"/>
            <a:ext cx="9144000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VME Crate of Helicity Control Board is floating and powered with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Board generates two real time helicity signals: Helicity Flip and nHelicity Flip. Current drawn by board does not depend on helicity state.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signal is generated by pseudo-random bit generator. No correlation between helicity signal and any other signal in Accelerator or in Hall.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Outside world receives only Delayed Helicity signal. This signal tells what helicity was in the past so there is no knowledge of real time helicity.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Magnets VME Crate which receives one of the two real time helicity signals (nHelicity Flip) is also floating and powered by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Real time helicity signal (Helicity Flip) that goes to Laser Hut is isolated. All electronics that can see real time helicity are floating (next slide).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All helicity-correlated beam asymmetries (position, angle, charge, energy, and size – and thus beam scraping) are minimized so helicity is the only real time property of beam that is changing.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Programming of voltage setpoints of Pockels Cell and IA’s (both receive Helicity Flip signal) in Laser Hut passes through galvanic isolation card and there are no readbacks of these voltages.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Other Developments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" y="904009"/>
            <a:ext cx="9144000" cy="480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 smtClean="0">
                <a:latin typeface="+mn-lt"/>
              </a:rPr>
              <a:t>Charge </a:t>
            </a:r>
            <a:r>
              <a:rPr lang="en-US" sz="2400" kern="0" dirty="0">
                <a:latin typeface="+mn-lt"/>
              </a:rPr>
              <a:t>Feedback using either PITA or </a:t>
            </a:r>
            <a:r>
              <a:rPr lang="en-US" sz="2400" kern="0" dirty="0" smtClean="0">
                <a:latin typeface="+mn-lt"/>
              </a:rPr>
              <a:t>IA</a:t>
            </a:r>
          </a:p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 smtClean="0"/>
              <a:t>4-peak</a:t>
            </a:r>
            <a:r>
              <a:rPr lang="en-US" sz="2400" kern="0" dirty="0" smtClean="0">
                <a:latin typeface="+mn-lt"/>
              </a:rPr>
              <a:t> IA correction </a:t>
            </a:r>
            <a:r>
              <a:rPr lang="en-US" sz="2400" kern="0" dirty="0">
                <a:latin typeface="+mn-lt"/>
              </a:rPr>
              <a:t>for Pockels Cell </a:t>
            </a:r>
            <a:r>
              <a:rPr lang="en-US" sz="2400" kern="0" dirty="0" smtClean="0">
                <a:latin typeface="+mn-lt"/>
              </a:rPr>
              <a:t>hysteresis</a:t>
            </a:r>
            <a:r>
              <a:rPr lang="en-US" sz="2400" kern="0" dirty="0" smtClean="0"/>
              <a:t> (“</a:t>
            </a:r>
            <a:r>
              <a:rPr lang="en-US" sz="2400" kern="0" dirty="0" smtClean="0">
                <a:latin typeface="+mn-lt"/>
              </a:rPr>
              <a:t>memory”), although fast PC switch has significantly reduced this ill-effect</a:t>
            </a:r>
            <a:endParaRPr lang="en-US" sz="2400" kern="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 smtClean="0">
                <a:latin typeface="+mn-lt"/>
              </a:rPr>
              <a:t>Cleanup </a:t>
            </a:r>
            <a:r>
              <a:rPr lang="en-US" sz="2400" kern="0" dirty="0">
                <a:latin typeface="+mn-lt"/>
              </a:rPr>
              <a:t>Insertable Linear Polarizer before the Pockels Cell is </a:t>
            </a:r>
            <a:r>
              <a:rPr lang="en-US" sz="2400" kern="0" dirty="0" smtClean="0">
                <a:latin typeface="+mn-lt"/>
              </a:rPr>
              <a:t>available during one Hall operation </a:t>
            </a:r>
            <a:endParaRPr lang="en-US" sz="2400" kern="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+mn-lt"/>
              </a:rPr>
              <a:t>Pockels Cell is equipped with remote controlled x &amp; y translational stage for minimizing position differences while measuring the position differences of electron </a:t>
            </a:r>
            <a:r>
              <a:rPr lang="en-US" sz="2400" kern="0" dirty="0" smtClean="0">
                <a:latin typeface="+mn-lt"/>
              </a:rPr>
              <a:t>beam.  Pitch, roll and yaw adjustments could be added…</a:t>
            </a:r>
            <a:endParaRPr lang="en-US" sz="2400" kern="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+mn-lt"/>
              </a:rPr>
              <a:t>With Load-Locked Gun, </a:t>
            </a:r>
            <a:r>
              <a:rPr lang="en-US" sz="2400" kern="0" dirty="0" smtClean="0">
                <a:latin typeface="+mn-lt"/>
              </a:rPr>
              <a:t>we </a:t>
            </a:r>
            <a:r>
              <a:rPr lang="en-US" sz="2400" kern="0" dirty="0">
                <a:latin typeface="+mn-lt"/>
              </a:rPr>
              <a:t>can zero the offset term in the charge asymmetry caused by the vacuum window birefringence by rotating the </a:t>
            </a:r>
            <a:r>
              <a:rPr lang="en-US" sz="2400" kern="0" dirty="0" smtClean="0">
                <a:latin typeface="+mn-lt"/>
              </a:rPr>
              <a:t>photocathode</a:t>
            </a: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8197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1613"/>
            <a:ext cx="49530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295400"/>
            <a:ext cx="2171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572000" y="152400"/>
            <a:ext cx="4419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Our design has one region of “unintended” high gradient – could be problematic…..exploring new designs via electrostatic 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6683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Work of Ken </a:t>
            </a:r>
            <a:r>
              <a:rPr lang="en-US" dirty="0" err="1" smtClean="0"/>
              <a:t>Surles</a:t>
            </a:r>
            <a:r>
              <a:rPr lang="en-US" dirty="0" smtClean="0"/>
              <a:t>-Law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611525" cy="808806"/>
          </a:xfrm>
        </p:spPr>
        <p:txBody>
          <a:bodyPr/>
          <a:lstStyle/>
          <a:p>
            <a:r>
              <a:rPr lang="en-US" sz="2000" dirty="0" smtClean="0"/>
              <a:t>Anode won’t always capture all FE…. Better to look for x-rays….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6608"/>
          <a:stretch>
            <a:fillRect/>
          </a:stretch>
        </p:blipFill>
        <p:spPr bwMode="auto">
          <a:xfrm>
            <a:off x="141905" y="808806"/>
            <a:ext cx="6503987" cy="40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6156" y="2971800"/>
            <a:ext cx="2419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5316" y="4668579"/>
            <a:ext cx="1844265" cy="204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7403671" y="4295775"/>
            <a:ext cx="1744419" cy="2562225"/>
            <a:chOff x="7399581" y="4152423"/>
            <a:chExt cx="1744419" cy="2562225"/>
          </a:xfrm>
        </p:grpSpPr>
        <p:grpSp>
          <p:nvGrpSpPr>
            <p:cNvPr id="11" name="Group 10"/>
            <p:cNvGrpSpPr/>
            <p:nvPr/>
          </p:nvGrpSpPr>
          <p:grpSpPr>
            <a:xfrm>
              <a:off x="7399581" y="4152423"/>
              <a:ext cx="1744419" cy="2562225"/>
              <a:chOff x="7109236" y="3986962"/>
              <a:chExt cx="1744419" cy="256222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109236" y="3986962"/>
                <a:ext cx="1685925" cy="256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Straight Arrow Connector 5"/>
              <p:cNvCxnSpPr/>
              <p:nvPr/>
            </p:nvCxnSpPr>
            <p:spPr bwMode="auto">
              <a:xfrm rot="5400000">
                <a:off x="7764695" y="5460714"/>
                <a:ext cx="1387011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8458995" y="5322282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2”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09236" y="6179855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50$</a:t>
                </a:r>
                <a:endParaRPr lang="en-US" dirty="0"/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99581" y="4152423"/>
              <a:ext cx="876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359229" y="5263498"/>
            <a:ext cx="501115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Building an inexpensive radiation monitoring system: lots of GM tubes, powered by one HV supply and data stream to computer via RS232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Installation during 6MSD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 l="53703" t="12105" r="1289" b="11240"/>
          <a:stretch>
            <a:fillRect/>
          </a:stretch>
        </p:blipFill>
        <p:spPr bwMode="auto">
          <a:xfrm>
            <a:off x="7229163" y="793936"/>
            <a:ext cx="1487790" cy="217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1905" y="6488668"/>
            <a:ext cx="55922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Work of </a:t>
            </a:r>
            <a:r>
              <a:rPr lang="en-US" dirty="0" err="1" smtClean="0"/>
              <a:t>Riad</a:t>
            </a:r>
            <a:r>
              <a:rPr lang="en-US" dirty="0" smtClean="0"/>
              <a:t> Suleiman, Steve Covert, J. </a:t>
            </a:r>
            <a:r>
              <a:rPr lang="en-US" dirty="0" err="1" smtClean="0"/>
              <a:t>Hansknecht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9002095" cy="808806"/>
          </a:xfrm>
        </p:spPr>
        <p:txBody>
          <a:bodyPr/>
          <a:lstStyle/>
          <a:p>
            <a:r>
              <a:rPr lang="en-US" dirty="0" smtClean="0"/>
              <a:t>After re-BCP, no FE at 225kV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6077" y="808806"/>
            <a:ext cx="6395739" cy="4199512"/>
            <a:chOff x="625547" y="1594844"/>
            <a:chExt cx="6395739" cy="419951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 l="2127" t="15659" r="3300" b="3779"/>
            <a:stretch>
              <a:fillRect/>
            </a:stretch>
          </p:blipFill>
          <p:spPr bwMode="auto">
            <a:xfrm>
              <a:off x="625547" y="1594844"/>
              <a:ext cx="6395739" cy="4043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5547" y="5425024"/>
              <a:ext cx="1804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January, 2011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69573" y="5257800"/>
            <a:ext cx="7532913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A similar plot exists for our tunnel gun, but no data past 150kV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Message: source group getting better operating </a:t>
            </a:r>
            <a:r>
              <a:rPr lang="en-US" dirty="0" err="1" smtClean="0"/>
              <a:t>photoguns</a:t>
            </a:r>
            <a:r>
              <a:rPr lang="en-US" dirty="0" smtClean="0"/>
              <a:t> at voltage &gt; 100kV but there’s always some possibility a field emitter is born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When this happens, the gun cannot provide high current.  It must be replaced, or electrode re-polished.  Expect one week downtime.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675" y="128057"/>
            <a:ext cx="6880196" cy="873303"/>
          </a:xfrm>
        </p:spPr>
        <p:txBody>
          <a:bodyPr/>
          <a:lstStyle/>
          <a:p>
            <a:pPr algn="ctr"/>
            <a:r>
              <a:rPr lang="en-US" b="0" dirty="0" err="1" smtClean="0">
                <a:latin typeface="+mn-lt"/>
              </a:rPr>
              <a:t>Qweak</a:t>
            </a:r>
            <a:r>
              <a:rPr lang="en-US" b="0" dirty="0" smtClean="0">
                <a:latin typeface="+mn-lt"/>
              </a:rPr>
              <a:t> e-Source Issues</a:t>
            </a:r>
            <a:endParaRPr lang="en-US" b="0" dirty="0">
              <a:latin typeface="+mn-lt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70113" y="1219199"/>
            <a:ext cx="8403773" cy="4909458"/>
          </a:xfrm>
        </p:spPr>
        <p:txBody>
          <a:bodyPr>
            <a:normAutofit fontScale="92500" lnSpcReduction="20000"/>
          </a:bodyPr>
          <a:lstStyle/>
          <a:p>
            <a:pPr marL="228600" indent="-228600" algn="l">
              <a:buClrTx/>
              <a:buFont typeface="Arial" pitchFamily="34" charset="0"/>
              <a:buChar char="•"/>
            </a:pPr>
            <a:r>
              <a:rPr lang="en-US" dirty="0" smtClean="0"/>
              <a:t>Provide high current,180+ </a:t>
            </a:r>
            <a:r>
              <a:rPr lang="en-US" dirty="0" err="1" smtClean="0"/>
              <a:t>uA</a:t>
            </a:r>
            <a:r>
              <a:rPr lang="en-US" dirty="0" smtClean="0"/>
              <a:t>, while maintaining good injector transmission and parity-quality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Option 1: Increase gun bias voltage? </a:t>
            </a:r>
          </a:p>
          <a:p>
            <a:pPr marL="1143000" lvl="2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it took a long time to find injector settings for 130kV</a:t>
            </a:r>
          </a:p>
          <a:p>
            <a:pPr marL="1143000" lvl="2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risk damaging gun due to field emission </a:t>
            </a:r>
          </a:p>
          <a:p>
            <a:pPr marL="1143000" lvl="2" indent="-228600" algn="l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some injector magnets operating at max current right now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/>
              <a:t>Option 2: Increase laser spot size</a:t>
            </a:r>
          </a:p>
          <a:p>
            <a:pPr marL="228600" indent="-228600" algn="l">
              <a:buClrTx/>
              <a:buFont typeface="Arial" pitchFamily="34" charset="0"/>
              <a:buChar char="•"/>
            </a:pPr>
            <a:r>
              <a:rPr lang="en-US" dirty="0" smtClean="0"/>
              <a:t>Minimize tuning required to achieve parity quality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/>
              <a:t>Injector drift, something charging up?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/>
              <a:t>Minimize cycling gun HV ON/OFF</a:t>
            </a:r>
          </a:p>
          <a:p>
            <a:pPr marL="685800" lvl="1" indent="-228600" algn="l">
              <a:buClrTx/>
              <a:buFont typeface="Arial" pitchFamily="34" charset="0"/>
              <a:buChar char="•"/>
            </a:pPr>
            <a:r>
              <a:rPr lang="en-US" dirty="0" smtClean="0"/>
              <a:t>Coordinate Beam Studies, Spot Moves, and 2-Wien Spin Flips (per J. </a:t>
            </a:r>
            <a:r>
              <a:rPr lang="en-US" dirty="0" err="1" smtClean="0"/>
              <a:t>Benesch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5124" y="6410196"/>
            <a:ext cx="638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Poelker, </a:t>
            </a:r>
            <a:r>
              <a:rPr lang="en-US" dirty="0" err="1" smtClean="0"/>
              <a:t>Qweak</a:t>
            </a:r>
            <a:r>
              <a:rPr lang="en-US" dirty="0" smtClean="0"/>
              <a:t> collaboration meeting, W&amp;M, June 23, 2011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 bwMode="auto">
          <a:xfrm flipH="1">
            <a:off x="5519057" y="3657600"/>
            <a:ext cx="1045029" cy="16328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inj_group\Archive\INJTWF\WienCalc\CEBAF_W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677" y="1389185"/>
            <a:ext cx="6526258" cy="4937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3061" y="930459"/>
            <a:ext cx="754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  <a:latin typeface="+mn-lt"/>
              </a:rPr>
              <a:t>Functionality of spin controls – operate to 140 keV</a:t>
            </a:r>
            <a:endParaRPr lang="en-US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2078" y="1674728"/>
            <a:ext cx="767198" cy="138499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150 keV</a:t>
            </a:r>
          </a:p>
          <a:p>
            <a:r>
              <a:rPr lang="en-US" sz="1400" dirty="0" smtClean="0">
                <a:solidFill>
                  <a:srgbClr val="00FFFF"/>
                </a:solidFill>
              </a:rPr>
              <a:t>140 keV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130 keV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120 keV</a:t>
            </a:r>
          </a:p>
          <a:p>
            <a:r>
              <a:rPr lang="en-US" sz="1400" dirty="0" smtClean="0">
                <a:solidFill>
                  <a:srgbClr val="59F62E"/>
                </a:solidFill>
              </a:rPr>
              <a:t>110 keV</a:t>
            </a:r>
          </a:p>
          <a:p>
            <a:r>
              <a:rPr lang="en-US" sz="1400" dirty="0" smtClean="0"/>
              <a:t>100 keV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2265" y="398584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33CC"/>
                </a:solidFill>
                <a:latin typeface="+mn-lt"/>
              </a:rPr>
              <a:t>Region 1 Girder – “Spin Flipper”</a:t>
            </a:r>
            <a:endParaRPr lang="en-US" sz="1800" b="1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1026" name="Picture 2" descr="C:\Documents and Settings\grames\Desktop\PostBakeOuts\DSC08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280" y="844062"/>
            <a:ext cx="6583680" cy="4937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2496" y="410307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January 27, 2010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5646" y="554449"/>
            <a:ext cx="567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33CC"/>
                </a:solidFill>
                <a:latin typeface="+mn-lt"/>
              </a:rPr>
              <a:t>Region 2 Girder – “A1/A2 + Horizontal Wien Filter</a:t>
            </a:r>
            <a:r>
              <a:rPr lang="en-US" sz="2000" dirty="0" smtClean="0">
                <a:latin typeface="Comic Sans MS" pitchFamily="66" charset="0"/>
              </a:rPr>
              <a:t>”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grames\Desktop\PostBakeOuts\DSC08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738" y="1029233"/>
            <a:ext cx="6583681" cy="4937760"/>
          </a:xfrm>
          <a:prstGeom prst="rect">
            <a:avLst/>
          </a:prstGeom>
          <a:noFill/>
        </p:spPr>
      </p:pic>
      <p:pic>
        <p:nvPicPr>
          <p:cNvPr id="1027" name="Picture 3" descr="M:\inj_group\Archive\INJTWF\Photos\QU_Assembly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277" y="1205080"/>
            <a:ext cx="3625035" cy="1767205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548588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January 27, 2010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r>
              <a:rPr lang="en-US" b="0" dirty="0" smtClean="0"/>
              <a:t>How to reduce injector tune time?</a:t>
            </a:r>
            <a:endParaRPr 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518736" y="1034143"/>
            <a:ext cx="8244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Orbit drift near gun.  Seemed like something was “charging up” and moving the beam, mostly in vertical direction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Field emission induced accumulation of charge on insulator?  Purchased mildly conductive insulator but untested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Electron/hole production within insulator due to x-rays?  Minimize beam loss and x-ray production by doing a better job steering through bend magnet vacuum chamber using new radiation monitors installed 6MSD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Turn the gun HV ON and leave it ON.  Unfortunately, PSS tied to gun high voltage power supply.  Hall accesses require gun HV OFF.  Smooth ON/OFF better than instant ON/OFF - sometimes we lost QE when gun voltage was dropped to Zero due to PSS fault. </a:t>
            </a:r>
          </a:p>
          <a:p>
            <a:pPr marL="0" lvl="1"/>
            <a:endParaRPr lang="en-US" dirty="0" smtClean="0"/>
          </a:p>
          <a:p>
            <a:pPr marL="0" lvl="1"/>
            <a:r>
              <a:rPr lang="en-US" dirty="0" smtClean="0"/>
              <a:t>Coordinate Beam Studies, Spot Moves, and 2-Wien Spin Flips (per J. </a:t>
            </a:r>
            <a:r>
              <a:rPr lang="en-US" dirty="0" err="1" smtClean="0"/>
              <a:t>Benesch</a:t>
            </a:r>
            <a:r>
              <a:rPr lang="en-US" dirty="0" smtClean="0"/>
              <a:t>)</a:t>
            </a:r>
          </a:p>
          <a:p>
            <a:pPr marL="174625" lvl="1" indent="-174625">
              <a:buFont typeface="Arial" pitchFamily="34" charset="0"/>
              <a:buChar char="•"/>
            </a:pPr>
            <a:r>
              <a:rPr lang="en-US" dirty="0" err="1" smtClean="0"/>
              <a:t>Qweak</a:t>
            </a:r>
            <a:r>
              <a:rPr lang="en-US" dirty="0" smtClean="0"/>
              <a:t> wants a ~ weekly spin flip, and this always requires injector tuning</a:t>
            </a:r>
          </a:p>
          <a:p>
            <a:pPr marL="174625" lvl="1" indent="-174625">
              <a:buFont typeface="Arial" pitchFamily="34" charset="0"/>
              <a:buChar char="•"/>
            </a:pPr>
            <a:r>
              <a:rPr lang="en-US" dirty="0" smtClean="0"/>
              <a:t>Schedule the spin flips to coincide with weekly spot move and beam studies.  Exact schedule determined by photocathode lifetime, e.g., 5 days, 7 days or 10 days between spot moves…..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12641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Parity Experiments Requirements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307975" y="950913"/>
          <a:ext cx="8604737" cy="524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585"/>
                <a:gridCol w="855785"/>
                <a:gridCol w="550984"/>
                <a:gridCol w="926123"/>
                <a:gridCol w="996462"/>
                <a:gridCol w="1019908"/>
                <a:gridCol w="1043354"/>
                <a:gridCol w="1019907"/>
                <a:gridCol w="1031629"/>
              </a:tblGrid>
              <a:tr h="8773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4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Maximum Charge Asym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4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Was not specified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3.484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16900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200±100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3±3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0.5±0.1</a:t>
                      </a:r>
                      <a:endParaRPr lang="en-US" sz="14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PREx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1.056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208</a:t>
                      </a:r>
                      <a:r>
                        <a:rPr lang="en-US" sz="1400" dirty="0" smtClean="0"/>
                        <a:t>Pb</a:t>
                      </a:r>
                    </a:p>
                    <a:p>
                      <a:pPr algn="ctr"/>
                      <a:r>
                        <a:rPr lang="en-US" sz="1400" dirty="0" smtClean="0"/>
                        <a:t>(0.5 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500±15</a:t>
                      </a:r>
                    </a:p>
                    <a:p>
                      <a:pPr algn="ctr"/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100±10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dirty="0" smtClean="0">
                          <a:sym typeface="Wingdings"/>
                        </a:rPr>
                        <a:t>±1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0.3±0.1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aseline="30000" dirty="0"/>
                    </a:p>
                  </a:txBody>
                  <a:tcPr/>
                </a:tc>
              </a:tr>
              <a:tr h="834108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1.162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(35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234±5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100±10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dirty="0" smtClean="0">
                          <a:sym typeface="Wingdings"/>
                        </a:rPr>
                        <a:t>±1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30±3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-4</a:t>
                      </a:r>
                    </a:p>
                  </a:txBody>
                  <a:tcPr/>
                </a:tc>
              </a:tr>
              <a:tr h="834108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Møller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11.0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0.5±0.5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0.05±0.05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10</a:t>
                      </a:r>
                      <a:r>
                        <a:rPr lang="en-US" sz="1400" baseline="30000" dirty="0" smtClean="0">
                          <a:sym typeface="Wingdings"/>
                        </a:rPr>
                        <a:t>-4</a:t>
                      </a:r>
                      <a:endParaRPr lang="en-US" sz="14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10463" y="169863"/>
            <a:ext cx="1633537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j-lt"/>
              </a:rPr>
              <a:t>can’t measure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>
            <a:off x="8090694" y="775494"/>
            <a:ext cx="473075" cy="111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114" y="957943"/>
            <a:ext cx="8414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We will heat and reactivate the photocathode used during </a:t>
            </a:r>
            <a:r>
              <a:rPr lang="en-US" dirty="0" err="1" smtClean="0"/>
              <a:t>Qweak</a:t>
            </a:r>
            <a:r>
              <a:rPr lang="en-US" dirty="0" smtClean="0"/>
              <a:t>.  Polarization was high, analyzing power was acceptable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Hoped for better photocathode lifetime but can’t attribute much downtime to photocathode maintenance.  Conservative estimate: 5 days per spot, and there are at least 5 spots on photocathode, even with 800um laser beam, so ~ one month between heat and reactivations, and four 12-hour downtime periods during </a:t>
            </a:r>
            <a:r>
              <a:rPr lang="en-US" dirty="0" err="1" smtClean="0"/>
              <a:t>Qweak</a:t>
            </a:r>
            <a:r>
              <a:rPr lang="en-US" dirty="0" smtClean="0"/>
              <a:t> part2. ?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Continue to operate gun at 130kV</a:t>
            </a:r>
          </a:p>
          <a:p>
            <a:pPr marL="576263" lvl="1" indent="-119063">
              <a:buFont typeface="Arial" pitchFamily="34" charset="0"/>
              <a:buChar char="•"/>
            </a:pPr>
            <a:r>
              <a:rPr lang="en-US" dirty="0" smtClean="0"/>
              <a:t>Conservative approach seems prudent</a:t>
            </a:r>
          </a:p>
          <a:p>
            <a:pPr marL="576263" lvl="1" indent="-119063">
              <a:buFont typeface="Arial" pitchFamily="34" charset="0"/>
              <a:buChar char="•"/>
            </a:pPr>
            <a:r>
              <a:rPr lang="en-US" dirty="0" smtClean="0"/>
              <a:t>Expect quick injector start up, provides more time to focus on recovering the rest of the machine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Improve transmission at 180+ </a:t>
            </a:r>
            <a:r>
              <a:rPr lang="en-US" dirty="0" err="1" smtClean="0"/>
              <a:t>uA</a:t>
            </a:r>
            <a:r>
              <a:rPr lang="en-US" dirty="0" smtClean="0"/>
              <a:t> using large laser spot – a reasonable expectation based on g0 results.  Lifetime should also improve based on Test Cave measurements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Fight injector drift by minimizing x-ray production using new radiation monitoring system.  Should improve lifetime too. 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Plenty of time during 6MSD for </a:t>
            </a:r>
            <a:r>
              <a:rPr lang="en-US" dirty="0" err="1" smtClean="0"/>
              <a:t>pockels</a:t>
            </a:r>
            <a:r>
              <a:rPr lang="en-US" dirty="0" smtClean="0"/>
              <a:t> cell studies and optimization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Positron experiment will not interfere with CEBAF startup or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0"/>
          <p:cNvSpPr txBox="1">
            <a:spLocks noChangeArrowheads="1"/>
          </p:cNvSpPr>
          <p:nvPr/>
        </p:nvSpPr>
        <p:spPr bwMode="auto">
          <a:xfrm>
            <a:off x="0" y="1524000"/>
            <a:ext cx="9144000" cy="44319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400" dirty="0" err="1" smtClean="0">
                <a:cs typeface="Arial" charset="0"/>
              </a:rPr>
              <a:t>Insertable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Half Wave Plate (IHWP</a:t>
            </a:r>
            <a:r>
              <a:rPr lang="en-US" sz="2400" dirty="0" smtClean="0">
                <a:cs typeface="Arial" charset="0"/>
              </a:rPr>
              <a:t>), used for years: </a:t>
            </a:r>
            <a:r>
              <a:rPr lang="en-US" sz="2400" dirty="0">
                <a:cs typeface="Arial" charset="0"/>
              </a:rPr>
              <a:t>slow </a:t>
            </a:r>
            <a:r>
              <a:rPr lang="en-US" sz="2400" dirty="0" err="1">
                <a:cs typeface="Arial" charset="0"/>
              </a:rPr>
              <a:t>helicity</a:t>
            </a:r>
            <a:r>
              <a:rPr lang="en-US" sz="2400" dirty="0">
                <a:cs typeface="Arial" charset="0"/>
              </a:rPr>
              <a:t> reversal of laser </a:t>
            </a:r>
            <a:r>
              <a:rPr lang="en-US" sz="2400" dirty="0" smtClean="0">
                <a:cs typeface="Arial" charset="0"/>
              </a:rPr>
              <a:t>polarization</a:t>
            </a:r>
            <a:endParaRPr lang="en-US" sz="2400" dirty="0"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endParaRPr lang="en-US" dirty="0"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dirty="0" smtClean="0">
                <a:cs typeface="Arial" charset="0"/>
              </a:rPr>
              <a:t>Identify false asymmetries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dirty="0" smtClean="0">
                <a:cs typeface="Arial" charset="0"/>
              </a:rPr>
              <a:t>Cancel out some </a:t>
            </a:r>
            <a:r>
              <a:rPr lang="en-US" dirty="0" err="1" smtClean="0">
                <a:cs typeface="Arial" charset="0"/>
              </a:rPr>
              <a:t>helicity</a:t>
            </a:r>
            <a:r>
              <a:rPr lang="en-US" dirty="0" smtClean="0">
                <a:cs typeface="Arial" charset="0"/>
              </a:rPr>
              <a:t> correlated systematic effects, but not all…</a:t>
            </a:r>
            <a:endParaRPr lang="en-US" dirty="0">
              <a:cs typeface="Arial" charset="0"/>
            </a:endParaRPr>
          </a:p>
          <a:p>
            <a:pPr marL="342900" indent="-342900"/>
            <a:endParaRPr lang="en-US" sz="2400" dirty="0">
              <a:cs typeface="Arial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>
                <a:cs typeface="Arial" charset="0"/>
              </a:rPr>
              <a:t>New: Slow </a:t>
            </a:r>
            <a:r>
              <a:rPr lang="en-US" sz="2400" dirty="0" err="1">
                <a:cs typeface="Arial" charset="0"/>
              </a:rPr>
              <a:t>helicity</a:t>
            </a:r>
            <a:r>
              <a:rPr lang="en-US" sz="2400" dirty="0">
                <a:cs typeface="Arial" charset="0"/>
              </a:rPr>
              <a:t> reversal of electron polarization using two Wien Filters and solenoid:</a:t>
            </a:r>
            <a:endParaRPr lang="en-US" dirty="0"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endParaRPr lang="en-US" dirty="0"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dirty="0" smtClean="0">
                <a:cs typeface="Arial" charset="0"/>
              </a:rPr>
              <a:t>Cancel out another class of </a:t>
            </a:r>
            <a:r>
              <a:rPr lang="en-US" dirty="0" err="1" smtClean="0">
                <a:cs typeface="Arial" charset="0"/>
              </a:rPr>
              <a:t>helicity</a:t>
            </a:r>
            <a:r>
              <a:rPr lang="en-US" dirty="0" smtClean="0">
                <a:cs typeface="Arial" charset="0"/>
              </a:rPr>
              <a:t>-correlated beam asymmetries from the source including spot size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dirty="0" smtClean="0">
                <a:cs typeface="Arial" charset="0"/>
              </a:rPr>
              <a:t>Solenoid </a:t>
            </a:r>
            <a:r>
              <a:rPr lang="en-US" dirty="0">
                <a:cs typeface="Arial" charset="0"/>
              </a:rPr>
              <a:t>rotates spin by +/- 90°  (spin rotates as B, but focus as B</a:t>
            </a:r>
            <a:r>
              <a:rPr lang="en-US" baseline="30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)</a:t>
            </a:r>
            <a:endParaRPr lang="en-US" baseline="30000" dirty="0">
              <a:cs typeface="Arial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>
                <a:cs typeface="Arial" charset="0"/>
              </a:rPr>
              <a:t>Maintain constant Injector and Accelerator </a:t>
            </a:r>
            <a:r>
              <a:rPr lang="en-US" dirty="0" smtClean="0">
                <a:cs typeface="Arial" charset="0"/>
              </a:rPr>
              <a:t>configuration (that’s the goal)</a:t>
            </a:r>
            <a:endParaRPr lang="en-US" dirty="0"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dirty="0" smtClean="0">
                <a:cs typeface="Arial" charset="0"/>
              </a:rPr>
              <a:t>Today’s design can </a:t>
            </a:r>
            <a:r>
              <a:rPr lang="en-US" dirty="0">
                <a:cs typeface="Arial" charset="0"/>
              </a:rPr>
              <a:t>be used up to maximum voltage of 140 kV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524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Two Wien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Filters: </a:t>
            </a:r>
            <a:r>
              <a:rPr lang="en-US" sz="4400" dirty="0">
                <a:latin typeface="+mj-lt"/>
                <a:ea typeface="+mj-ea"/>
                <a:cs typeface="+mj-cs"/>
              </a:rPr>
              <a:t>Slow Helicity Reversal for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PREx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and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Qweak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7813" t="6517" r="9722" b="3820"/>
          <a:stretch>
            <a:fillRect/>
          </a:stretch>
        </p:blipFill>
        <p:spPr bwMode="auto">
          <a:xfrm>
            <a:off x="2309812" y="1528762"/>
            <a:ext cx="45243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3209" y="407624"/>
            <a:ext cx="5675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Wien Filter Spin Manipulator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43209" y="5544273"/>
            <a:ext cx="6592549" cy="8329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Equal but opposite E and B forces, rotate the spin and leave trajectory constant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988403"/>
            <a:ext cx="8991599" cy="30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209800" y="3276600"/>
            <a:ext cx="533400" cy="1524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924800" y="3174178"/>
            <a:ext cx="3810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409406" y="3325784"/>
            <a:ext cx="457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05800" y="4317178"/>
            <a:ext cx="381000" cy="3048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409406" y="4392584"/>
            <a:ext cx="457200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858794" y="3325784"/>
            <a:ext cx="457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860382" y="4468784"/>
            <a:ext cx="457200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16200000">
            <a:off x="7555523" y="1711569"/>
            <a:ext cx="228600" cy="53340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16200000">
            <a:off x="4747846" y="1365738"/>
            <a:ext cx="228600" cy="129540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95305" y="973016"/>
            <a:ext cx="2489657" cy="830997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latin typeface="+mn-lt"/>
              </a:rPr>
              <a:t>“Spin Flipper”</a:t>
            </a:r>
          </a:p>
          <a:p>
            <a:pPr algn="ctr"/>
            <a:r>
              <a:rPr lang="en-US" sz="1600" dirty="0" smtClean="0">
                <a:latin typeface="+mn-lt"/>
              </a:rPr>
              <a:t>Vertical Wien = 90 deg</a:t>
            </a:r>
          </a:p>
          <a:p>
            <a:pPr algn="ctr"/>
            <a:r>
              <a:rPr lang="en-US" sz="1600" dirty="0" smtClean="0">
                <a:latin typeface="+mn-lt"/>
              </a:rPr>
              <a:t>Two Solenoids = ±90 deg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0007" y="973015"/>
            <a:ext cx="2969083" cy="584775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latin typeface="+mn-lt"/>
              </a:rPr>
              <a:t>“Longitudinal Polarization”</a:t>
            </a:r>
          </a:p>
          <a:p>
            <a:pPr algn="ctr"/>
            <a:r>
              <a:rPr lang="en-US" sz="1600" dirty="0" smtClean="0">
                <a:latin typeface="+mn-lt"/>
              </a:rPr>
              <a:t>Horizontal Wien = {-90 … +90}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4876800" y="3429000"/>
            <a:ext cx="228600" cy="228600"/>
            <a:chOff x="4495800" y="914400"/>
            <a:chExt cx="228600" cy="228600"/>
          </a:xfrm>
          <a:solidFill>
            <a:schemeClr val="bg2"/>
          </a:solidFill>
        </p:grpSpPr>
        <p:sp>
          <p:nvSpPr>
            <p:cNvPr id="27" name="Oval 26"/>
            <p:cNvSpPr/>
            <p:nvPr/>
          </p:nvSpPr>
          <p:spPr>
            <a:xfrm>
              <a:off x="4495800" y="914400"/>
              <a:ext cx="228600" cy="228600"/>
            </a:xfrm>
            <a:prstGeom prst="ellipse">
              <a:avLst/>
            </a:prstGeom>
            <a:grp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2000" y="990600"/>
              <a:ext cx="76200" cy="76200"/>
            </a:xfrm>
            <a:prstGeom prst="ellipse">
              <a:avLst/>
            </a:prstGeom>
            <a:grp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410200" y="3707578"/>
            <a:ext cx="152400" cy="30480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81600" y="3707578"/>
            <a:ext cx="152400" cy="30480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95800" y="3783778"/>
            <a:ext cx="381000" cy="15240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467600" y="3783778"/>
            <a:ext cx="381000" cy="15240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657600" y="3581400"/>
            <a:ext cx="609600" cy="158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5"/>
          <p:cNvGrpSpPr/>
          <p:nvPr/>
        </p:nvGrpSpPr>
        <p:grpSpPr>
          <a:xfrm>
            <a:off x="1951892" y="5234354"/>
            <a:ext cx="2743200" cy="990600"/>
            <a:chOff x="990600" y="5334000"/>
            <a:chExt cx="2743200" cy="9906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219200" y="5791200"/>
              <a:ext cx="381000" cy="158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219200" y="6170612"/>
              <a:ext cx="381000" cy="1588"/>
            </a:xfrm>
            <a:prstGeom prst="straightConnector1">
              <a:avLst/>
            </a:prstGeom>
            <a:noFill/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04999" y="5650468"/>
              <a:ext cx="155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FLIP - LEFT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5334000"/>
              <a:ext cx="27432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5000" y="59552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  <a:latin typeface="+mn-lt"/>
                </a:rPr>
                <a:t>FLIP - RIGHT</a:t>
              </a:r>
              <a:endParaRPr lang="en-US" sz="1800" dirty="0">
                <a:solidFill>
                  <a:srgbClr val="00B050"/>
                </a:solidFill>
                <a:latin typeface="+mn-lt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219200" y="5474732"/>
              <a:ext cx="381000" cy="158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904999" y="5334000"/>
              <a:ext cx="155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70C0"/>
                  </a:solidFill>
                  <a:latin typeface="+mn-lt"/>
                </a:rPr>
                <a:t>From Gun</a:t>
              </a:r>
              <a:endParaRPr lang="en-US" sz="1800" dirty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76201" y="76200"/>
            <a:ext cx="893289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Polarization Slow Reversal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6224954"/>
            <a:ext cx="38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 </a:t>
            </a:r>
            <a:r>
              <a:rPr lang="en-US" dirty="0" err="1" smtClean="0"/>
              <a:t>Grames</a:t>
            </a:r>
            <a:r>
              <a:rPr lang="en-US" dirty="0" smtClean="0"/>
              <a:t>, Kent </a:t>
            </a:r>
            <a:r>
              <a:rPr lang="en-US" dirty="0" err="1" smtClean="0"/>
              <a:t>Paschke</a:t>
            </a:r>
            <a:r>
              <a:rPr lang="en-US" dirty="0" smtClean="0"/>
              <a:t>, Reza </a:t>
            </a:r>
            <a:r>
              <a:rPr lang="en-US" dirty="0" err="1" smtClean="0"/>
              <a:t>Kazimi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919" y="83410"/>
            <a:ext cx="544233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Two-Wien Spin Flipper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1523" y="1060571"/>
            <a:ext cx="8647453" cy="5355312"/>
            <a:chOff x="341523" y="1102926"/>
            <a:chExt cx="8647453" cy="535531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523" y="1102926"/>
              <a:ext cx="6515092" cy="53129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856615" y="1102926"/>
              <a:ext cx="2132361" cy="53553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dirty="0" smtClean="0"/>
                <a:t>flip spin each week to cancel out HC laser spot variation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dirty="0" smtClean="0"/>
                <a:t>Baked </a:t>
              </a:r>
              <a:r>
                <a:rPr lang="en-US" dirty="0" err="1" smtClean="0"/>
                <a:t>beamline</a:t>
              </a:r>
              <a:r>
                <a:rPr lang="en-US" dirty="0" smtClean="0"/>
                <a:t> for good vacuum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dirty="0" smtClean="0"/>
                <a:t>Good for beams up to 140kV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dirty="0" smtClean="0"/>
                <a:t>Some steering required.  Users complain beam quality not optimized  after wards (Compton </a:t>
              </a:r>
              <a:r>
                <a:rPr lang="en-US" dirty="0" err="1" smtClean="0"/>
                <a:t>bkgd</a:t>
              </a:r>
              <a:r>
                <a:rPr lang="en-US" dirty="0" smtClean="0"/>
                <a:t>)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dirty="0" smtClean="0"/>
                <a:t>One mistake:  </a:t>
              </a:r>
              <a:r>
                <a:rPr lang="en-US" dirty="0" err="1" smtClean="0"/>
                <a:t>Prebuncher</a:t>
              </a:r>
              <a:r>
                <a:rPr lang="en-US" dirty="0" smtClean="0"/>
                <a:t> should have been moved downstream of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Wien.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12718</TotalTime>
  <Words>3848</Words>
  <Application>Microsoft Office PowerPoint</Application>
  <PresentationFormat>On-screen Show (4:3)</PresentationFormat>
  <Paragraphs>676</Paragraphs>
  <Slides>50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Slide 1</vt:lpstr>
      <vt:lpstr>Slide 2</vt:lpstr>
      <vt:lpstr>Worth Talking About…</vt:lpstr>
      <vt:lpstr>Worth Talking About…</vt:lpstr>
      <vt:lpstr>Parity Experiments Requirements</vt:lpstr>
      <vt:lpstr>Slide 6</vt:lpstr>
      <vt:lpstr>Slide 7</vt:lpstr>
      <vt:lpstr>Electron Polarization Slow Reversal</vt:lpstr>
      <vt:lpstr>Slide 9</vt:lpstr>
      <vt:lpstr>Slide 10</vt:lpstr>
      <vt:lpstr>Slide 11</vt:lpstr>
      <vt:lpstr>Slide 12</vt:lpstr>
      <vt:lpstr>Slide 13</vt:lpstr>
      <vt:lpstr>Slide 14</vt:lpstr>
      <vt:lpstr>Qweak e-Source Issues</vt:lpstr>
      <vt:lpstr>Slide 16</vt:lpstr>
      <vt:lpstr>Slide 17</vt:lpstr>
      <vt:lpstr>“Inverted” Gun</vt:lpstr>
      <vt:lpstr>Slide 19</vt:lpstr>
      <vt:lpstr>Slide 20</vt:lpstr>
      <vt:lpstr>Improve Lifetime with Larger Laser Spot?</vt:lpstr>
      <vt:lpstr>Lifetime with Large/Small Laser Spots</vt:lpstr>
      <vt:lpstr>Møller Experiment</vt:lpstr>
      <vt:lpstr>Møller Experiment</vt:lpstr>
      <vt:lpstr>Slide 25</vt:lpstr>
      <vt:lpstr>Worth Talking About…</vt:lpstr>
      <vt:lpstr>Slide 27</vt:lpstr>
      <vt:lpstr>Plan B</vt:lpstr>
      <vt:lpstr>Slide 29</vt:lpstr>
      <vt:lpstr>Slide 30</vt:lpstr>
      <vt:lpstr>Slide 31</vt:lpstr>
      <vt:lpstr>Backup slides</vt:lpstr>
      <vt:lpstr>Slide 33</vt:lpstr>
      <vt:lpstr>Slide 34</vt:lpstr>
      <vt:lpstr>Slide 35</vt:lpstr>
      <vt:lpstr>Slide 36</vt:lpstr>
      <vt:lpstr>Other Developments</vt:lpstr>
      <vt:lpstr>Slide 38</vt:lpstr>
      <vt:lpstr>Slide 39</vt:lpstr>
      <vt:lpstr>Electronic Cross-talk &amp; Ground Loop Elimination in Injector</vt:lpstr>
      <vt:lpstr>Other Developments</vt:lpstr>
      <vt:lpstr>Slide 42</vt:lpstr>
      <vt:lpstr>Anode won’t always capture all FE…. Better to look for x-rays….</vt:lpstr>
      <vt:lpstr>After re-BCP, no FE at 225kV</vt:lpstr>
      <vt:lpstr>Qweak e-Source Issues</vt:lpstr>
      <vt:lpstr>Slide 46</vt:lpstr>
      <vt:lpstr>Slide 47</vt:lpstr>
      <vt:lpstr>Slide 48</vt:lpstr>
      <vt:lpstr>How to reduce injector tune time?</vt:lpstr>
      <vt:lpstr>Conclusions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poelker</cp:lastModifiedBy>
  <cp:revision>238</cp:revision>
  <cp:lastPrinted>2010-06-24T18:47:12Z</cp:lastPrinted>
  <dcterms:created xsi:type="dcterms:W3CDTF">2010-09-20T13:48:43Z</dcterms:created>
  <dcterms:modified xsi:type="dcterms:W3CDTF">2011-09-07T10:06:15Z</dcterms:modified>
</cp:coreProperties>
</file>