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oleObject6.bin" ContentType="application/vnd.openxmlformats-officedocument.oleObject"/>
  <Override PartName="/ppt/embeddings/oleObject5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rels" ContentType="application/vnd.openxmlformats-package.relationship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75" r:id="rId1"/>
    <p:sldMasterId id="2147483719" r:id="rId2"/>
  </p:sldMasterIdLst>
  <p:notesMasterIdLst>
    <p:notesMasterId r:id="rId35"/>
  </p:notesMasterIdLst>
  <p:sldIdLst>
    <p:sldId id="258" r:id="rId3"/>
    <p:sldId id="524" r:id="rId4"/>
    <p:sldId id="261" r:id="rId5"/>
    <p:sldId id="409" r:id="rId6"/>
    <p:sldId id="556" r:id="rId7"/>
    <p:sldId id="567" r:id="rId8"/>
    <p:sldId id="557" r:id="rId9"/>
    <p:sldId id="326" r:id="rId10"/>
    <p:sldId id="433" r:id="rId11"/>
    <p:sldId id="551" r:id="rId12"/>
    <p:sldId id="552" r:id="rId13"/>
    <p:sldId id="555" r:id="rId14"/>
    <p:sldId id="536" r:id="rId15"/>
    <p:sldId id="535" r:id="rId16"/>
    <p:sldId id="553" r:id="rId17"/>
    <p:sldId id="558" r:id="rId18"/>
    <p:sldId id="541" r:id="rId19"/>
    <p:sldId id="542" r:id="rId20"/>
    <p:sldId id="543" r:id="rId21"/>
    <p:sldId id="550" r:id="rId22"/>
    <p:sldId id="538" r:id="rId23"/>
    <p:sldId id="544" r:id="rId24"/>
    <p:sldId id="566" r:id="rId25"/>
    <p:sldId id="569" r:id="rId26"/>
    <p:sldId id="570" r:id="rId27"/>
    <p:sldId id="563" r:id="rId28"/>
    <p:sldId id="568" r:id="rId29"/>
    <p:sldId id="547" r:id="rId30"/>
    <p:sldId id="545" r:id="rId31"/>
    <p:sldId id="546" r:id="rId32"/>
    <p:sldId id="554" r:id="rId33"/>
    <p:sldId id="498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Rg st="1" end="80"/>
    <p:penClr>
      <a:schemeClr val="tx1"/>
    </p:penClr>
  </p:showPr>
  <p:clrMru>
    <a:srgbClr val="F0DAD1"/>
    <a:srgbClr val="8D3A72"/>
    <a:srgbClr val="006C00"/>
    <a:srgbClr val="005600"/>
    <a:srgbClr val="008500"/>
    <a:srgbClr val="003500"/>
    <a:srgbClr val="002700"/>
    <a:srgbClr val="E65FBB"/>
    <a:srgbClr val="F0CB9B"/>
    <a:srgbClr val="D00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showOutlineIcons="0" horzBarState="maximized">
    <p:restoredLeft sz="1369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51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5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viewProps" Target="viewProps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pitchFamily="-65" charset="0"/>
              </a:defRPr>
            </a:lvl1pPr>
          </a:lstStyle>
          <a:p>
            <a:pPr>
              <a:defRPr/>
            </a:pPr>
            <a:fld id="{3FE9B283-73F2-AD41-8E58-8989BF81F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EFA44-26C7-7248-961C-7302648DAC14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B62D8-6EB3-9C4A-907F-6C18A8C8A3F6}" type="slidenum">
              <a:rPr lang="en-US"/>
              <a:pPr/>
              <a:t>26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FD6EF-DC5F-5D43-B655-8F5BACC72A32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FD6EF-DC5F-5D43-B655-8F5BACC72A32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B62D8-6EB3-9C4A-907F-6C18A8C8A3F6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BDDBB-A193-C84C-861E-5656953379EE}" type="slidenum">
              <a:rPr lang="en-US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D437E-15D9-A442-886D-D739C2397FFC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081A4-AD34-7249-83D9-6D2A124BBDB0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B62D8-6EB3-9C4A-907F-6C18A8C8A3F6}" type="slidenum">
              <a:rPr lang="en-US"/>
              <a:pPr/>
              <a:t>24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B62D8-6EB3-9C4A-907F-6C18A8C8A3F6}" type="slidenum">
              <a:rPr lang="en-US"/>
              <a:pPr/>
              <a:t>25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738"/>
            <a:ext cx="9144000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-65" charset="0"/>
              </a:defRPr>
            </a:lvl1pPr>
          </a:lstStyle>
          <a:p>
            <a:pPr>
              <a:defRPr/>
            </a:pPr>
            <a:fld id="{60147240-9B28-264C-8C1C-F0055CCC1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25,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Kent Paschke – University of Massachusetts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levelFifth level</a:t>
            </a:r>
          </a:p>
          <a:p>
            <a:pPr lvl="3"/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57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CC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81563" y="6245225"/>
            <a:ext cx="4262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C0000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</a:t>
            </a: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47974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4CDC53D-D12B-224C-AE6E-FD43C1732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 i="1">
          <a:solidFill>
            <a:schemeClr val="accent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5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5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df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3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4" Type="http://schemas.openxmlformats.org/officeDocument/2006/relationships/image" Target="../media/image53.tiff"/><Relationship Id="rId5" Type="http://schemas.openxmlformats.org/officeDocument/2006/relationships/image" Target="../media/image54.tiff"/><Relationship Id="rId7" Type="http://schemas.openxmlformats.org/officeDocument/2006/relationships/image" Target="../media/image56.tif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55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pdf"/><Relationship Id="rId5" Type="http://schemas.openxmlformats.org/officeDocument/2006/relationships/image" Target="../media/image54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5" Type="http://schemas.openxmlformats.org/officeDocument/2006/relationships/oleObject" Target="../embeddings/Microsoft_Equation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df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4.tiff"/><Relationship Id="rId4" Type="http://schemas.openxmlformats.org/officeDocument/2006/relationships/oleObject" Target="../embeddings/oleObject1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5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4.jpeg"/><Relationship Id="rId5" Type="http://schemas.openxmlformats.org/officeDocument/2006/relationships/oleObject" Target="../embeddings/Microsoft_Equation2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Microsoft_Equation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476750" y="2082799"/>
            <a:ext cx="4667250" cy="78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lvl="2"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dirty="0">
                <a:solidFill>
                  <a:srgbClr val="CC0000"/>
                </a:solidFill>
                <a:latin typeface="Arial Bold"/>
                <a:cs typeface="Arial Bold"/>
              </a:rPr>
              <a:t>David S. Armstrong</a:t>
            </a:r>
          </a:p>
          <a:p>
            <a:pPr marL="228600" lvl="2"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dirty="0">
                <a:solidFill>
                  <a:srgbClr val="CC0000"/>
                </a:solidFill>
                <a:latin typeface="Arial Bold"/>
                <a:cs typeface="Arial Bold"/>
              </a:rPr>
              <a:t>College of William &amp; Mary</a:t>
            </a:r>
            <a:endParaRPr lang="en-GB" sz="2000" dirty="0">
              <a:solidFill>
                <a:schemeClr val="accent2"/>
              </a:solidFill>
              <a:latin typeface="Arial Bold"/>
              <a:cs typeface="Arial Bold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406900" y="3140075"/>
            <a:ext cx="53975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2" algn="l" eaLnBrk="1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 dirty="0" smtClean="0">
                <a:solidFill>
                  <a:srgbClr val="660066"/>
                </a:solidFill>
                <a:latin typeface="Arial"/>
              </a:rPr>
              <a:t> (for the G</a:t>
            </a:r>
            <a:r>
              <a:rPr lang="en-GB" sz="2000" b="1" baseline="30000" dirty="0" smtClean="0">
                <a:solidFill>
                  <a:srgbClr val="660066"/>
                </a:solidFill>
                <a:latin typeface="Arial"/>
              </a:rPr>
              <a:t>0</a:t>
            </a:r>
            <a:r>
              <a:rPr lang="en-GB" sz="2000" b="1" dirty="0" smtClean="0">
                <a:solidFill>
                  <a:srgbClr val="660066"/>
                </a:solidFill>
                <a:latin typeface="Arial"/>
              </a:rPr>
              <a:t> Collaboration)</a:t>
            </a:r>
            <a:endParaRPr lang="en-GB" sz="2000" i="1" dirty="0">
              <a:solidFill>
                <a:srgbClr val="660066"/>
              </a:solidFill>
              <a:latin typeface="Arial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0" y="5097463"/>
            <a:ext cx="55626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i="1" dirty="0" smtClean="0">
                <a:solidFill>
                  <a:srgbClr val="005600"/>
                </a:solidFill>
                <a:latin typeface="Arial"/>
                <a:cs typeface="Arial Italic"/>
              </a:rPr>
              <a:t>PAVI 2011 Workshop </a:t>
            </a:r>
          </a:p>
          <a:p>
            <a:r>
              <a:rPr lang="en-US" sz="1600" i="1" dirty="0" smtClean="0">
                <a:solidFill>
                  <a:srgbClr val="005600"/>
                </a:solidFill>
                <a:latin typeface="Arial"/>
                <a:cs typeface="Arial Italic"/>
              </a:rPr>
              <a:t>Rome, Italy </a:t>
            </a:r>
          </a:p>
          <a:p>
            <a:r>
              <a:rPr lang="en-US" sz="1600" i="1" dirty="0" smtClean="0">
                <a:solidFill>
                  <a:srgbClr val="005600"/>
                </a:solidFill>
                <a:latin typeface="Arial"/>
                <a:cs typeface="Arial Italic"/>
              </a:rPr>
              <a:t>Sept  5 2011</a:t>
            </a:r>
            <a:endParaRPr lang="en-US" sz="1600" i="1" dirty="0">
              <a:solidFill>
                <a:srgbClr val="005600"/>
              </a:solidFill>
              <a:latin typeface="Arial"/>
              <a:cs typeface="Arial Italic"/>
            </a:endParaRPr>
          </a:p>
        </p:txBody>
      </p:sp>
      <p:pic>
        <p:nvPicPr>
          <p:cNvPr id="17416" name="Picture 9" descr="wmsh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7100"/>
            <a:ext cx="38290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Lab_logo_white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5244" y="6024563"/>
            <a:ext cx="26670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ori_small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26" y="1943100"/>
            <a:ext cx="4411431" cy="29436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52400"/>
            <a:ext cx="824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old"/>
                <a:cs typeface="Arial Bold"/>
              </a:rPr>
              <a:t>First measurements of parity-violating excitation </a:t>
            </a:r>
          </a:p>
          <a:p>
            <a:r>
              <a:rPr lang="en-US" sz="2800" dirty="0" smtClean="0">
                <a:latin typeface="Arial Bold"/>
                <a:cs typeface="Arial Bold"/>
              </a:rPr>
              <a:t>of the </a:t>
            </a:r>
            <a:r>
              <a:rPr lang="en-US" sz="2800" dirty="0" err="1" smtClean="0">
                <a:latin typeface="Arial Bold"/>
                <a:ea typeface="Lucida Grande"/>
                <a:cs typeface="Arial Bold"/>
              </a:rPr>
              <a:t>Δ</a:t>
            </a:r>
            <a:r>
              <a:rPr lang="en-US" sz="2800" dirty="0" smtClean="0">
                <a:latin typeface="Arial Bold"/>
                <a:cs typeface="Arial Bold"/>
              </a:rPr>
              <a:t> and </a:t>
            </a:r>
            <a:r>
              <a:rPr lang="en-US" sz="2800" dirty="0" err="1" smtClean="0">
                <a:latin typeface="Arial Bold"/>
                <a:cs typeface="Arial Bold"/>
              </a:rPr>
              <a:t>pion</a:t>
            </a:r>
            <a:r>
              <a:rPr lang="en-US" sz="2800" dirty="0" smtClean="0">
                <a:latin typeface="Arial Bold"/>
                <a:cs typeface="Arial Bold"/>
              </a:rPr>
              <a:t> </a:t>
            </a:r>
            <a:r>
              <a:rPr lang="en-US" sz="2800" dirty="0" err="1" smtClean="0">
                <a:latin typeface="Arial Bold"/>
                <a:cs typeface="Arial Bold"/>
              </a:rPr>
              <a:t>photoproduction</a:t>
            </a:r>
            <a:endParaRPr lang="en-US" sz="2800" dirty="0" smtClean="0">
              <a:latin typeface="Arial Bold"/>
              <a:cs typeface="Arial Bold"/>
            </a:endParaRPr>
          </a:p>
          <a:p>
            <a:r>
              <a:rPr lang="en-US" i="1" dirty="0" smtClean="0">
                <a:solidFill>
                  <a:srgbClr val="660066"/>
                </a:solidFill>
                <a:latin typeface="Arial Bold"/>
                <a:cs typeface="Arial Bold"/>
              </a:rPr>
              <a:t>New results from G</a:t>
            </a:r>
            <a:r>
              <a:rPr lang="en-US" i="1" baseline="30000" dirty="0" smtClean="0">
                <a:solidFill>
                  <a:srgbClr val="660066"/>
                </a:solidFill>
                <a:latin typeface="Arial Bold"/>
                <a:cs typeface="Arial Bold"/>
              </a:rPr>
              <a:t>0</a:t>
            </a:r>
            <a:endParaRPr lang="en-US" i="1" baseline="30000" dirty="0">
              <a:solidFill>
                <a:srgbClr val="660066"/>
              </a:solidFill>
              <a:latin typeface="Arial Bold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r>
              <a:rPr lang="en-US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Data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3810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6699"/>
              </a:buClr>
              <a:buSzPct val="90000"/>
              <a:buFontTx/>
              <a:buChar char="•"/>
            </a:pPr>
            <a:endParaRPr lang="en-US" sz="3200">
              <a:latin typeface="Verdana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7620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en-US" sz="2800" b="1" dirty="0" smtClean="0">
                <a:solidFill>
                  <a:srgbClr val="660066"/>
                </a:solidFill>
                <a:latin typeface="Arial"/>
                <a:cs typeface="Arial"/>
              </a:rPr>
              <a:t>LH</a:t>
            </a:r>
            <a:r>
              <a:rPr lang="en-US" sz="2800" b="1" baseline="-25000" dirty="0" smtClean="0">
                <a:solidFill>
                  <a:srgbClr val="660066"/>
                </a:solidFill>
                <a:latin typeface="Arial"/>
                <a:cs typeface="Arial"/>
              </a:rPr>
              <a:t>2</a:t>
            </a:r>
            <a:endParaRPr lang="en-US" sz="3200" b="1" dirty="0">
              <a:solidFill>
                <a:srgbClr val="660066"/>
              </a:solidFill>
              <a:latin typeface="Verdana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2819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oct2_r31777_eCoin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308100"/>
            <a:ext cx="3352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800600" y="1295400"/>
            <a:ext cx="3124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200" b="1">
                <a:latin typeface="Verdana" charset="0"/>
              </a:rPr>
              <a:t>Electron Yield (Octant2)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90600" y="6096000"/>
            <a:ext cx="7162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400" b="1" dirty="0" smtClean="0">
                <a:latin typeface="Verdana" charset="0"/>
              </a:rPr>
              <a:t> </a:t>
            </a:r>
            <a:r>
              <a:rPr lang="en-US" sz="1400" b="1" dirty="0" err="1">
                <a:latin typeface="Verdana" charset="0"/>
              </a:rPr>
              <a:t>A</a:t>
            </a:r>
            <a:r>
              <a:rPr lang="en-US" sz="1400" b="1" baseline="-25000" dirty="0" err="1">
                <a:latin typeface="Verdana" charset="0"/>
              </a:rPr>
              <a:t>meas</a:t>
            </a:r>
            <a:r>
              <a:rPr lang="en-US" sz="1400" b="1" dirty="0">
                <a:latin typeface="Verdana" charset="0"/>
              </a:rPr>
              <a:t> = -</a:t>
            </a:r>
            <a:r>
              <a:rPr lang="en-US" sz="1400" b="1" dirty="0" smtClean="0">
                <a:latin typeface="Verdana" charset="0"/>
              </a:rPr>
              <a:t>22.3 </a:t>
            </a:r>
            <a:r>
              <a:rPr lang="en-US" sz="1400" b="1" i="1" dirty="0">
                <a:latin typeface="Verdana" charset="0"/>
              </a:rPr>
              <a:t>± </a:t>
            </a:r>
            <a:r>
              <a:rPr lang="en-US" sz="1400" b="1" dirty="0" smtClean="0">
                <a:latin typeface="Verdana" charset="0"/>
              </a:rPr>
              <a:t>2.2 </a:t>
            </a:r>
            <a:r>
              <a:rPr lang="en-US" sz="1400" b="1" i="1" dirty="0">
                <a:latin typeface="Verdana" charset="0"/>
              </a:rPr>
              <a:t>(stat) </a:t>
            </a:r>
            <a:r>
              <a:rPr lang="en-US" sz="1400" b="1" i="1" dirty="0" err="1" smtClean="0">
                <a:latin typeface="Verdana" charset="0"/>
              </a:rPr>
              <a:t>ppm</a:t>
            </a:r>
            <a:r>
              <a:rPr lang="en-US" sz="1400" b="1" i="1" dirty="0" smtClean="0">
                <a:latin typeface="Verdana" charset="0"/>
              </a:rPr>
              <a:t>  (before background correction)</a:t>
            </a:r>
            <a:endParaRPr lang="en-US" sz="1400" b="1" i="1" dirty="0">
              <a:latin typeface="Verdana" charset="0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 rot="8135544">
            <a:off x="4716463" y="2619375"/>
            <a:ext cx="1698625" cy="566738"/>
          </a:xfrm>
          <a:prstGeom prst="ellips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 rot="8426222">
            <a:off x="5791200" y="1981200"/>
            <a:ext cx="2133600" cy="5334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705600" y="1905000"/>
            <a:ext cx="12192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elastics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029200" y="2819400"/>
            <a:ext cx="1828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inelastics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057400" y="2971800"/>
            <a:ext cx="29718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3276600" y="3276600"/>
            <a:ext cx="68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FPD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 rot="-5400000">
            <a:off x="701675" y="1736725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CED</a:t>
            </a:r>
          </a:p>
        </p:txBody>
      </p:sp>
      <p:pic>
        <p:nvPicPr>
          <p:cNvPr id="25617" name="Picture 18" descr="asym_vs_octant_inelasticPASS4_ed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657600"/>
            <a:ext cx="7239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Text Box 19"/>
          <p:cNvSpPr txBox="1">
            <a:spLocks noChangeArrowheads="1"/>
          </p:cNvSpPr>
          <p:nvPr/>
        </p:nvSpPr>
        <p:spPr bwMode="auto">
          <a:xfrm rot="-5400000">
            <a:off x="4283075" y="1736725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CED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733800" y="1981200"/>
            <a:ext cx="2895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7239000" y="3581400"/>
            <a:ext cx="68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FPD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 animBg="1"/>
      <p:bldP spid="8204" grpId="0"/>
      <p:bldP spid="8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01-20-10_LD2687b_eYieldAllRuns_Oct2_ed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1481483"/>
            <a:ext cx="3363913" cy="225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r>
              <a:rPr lang="en-US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Data</a:t>
            </a: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457200" y="3810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6699"/>
              </a:buClr>
              <a:buSzPct val="90000"/>
              <a:buFontTx/>
              <a:buChar char="•"/>
            </a:pPr>
            <a:endParaRPr lang="en-US" sz="3200">
              <a:latin typeface="Verdana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457200" y="7620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</a:pP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LD</a:t>
            </a:r>
            <a:r>
              <a:rPr lang="en-US" sz="2800" b="1" baseline="-25000" dirty="0">
                <a:solidFill>
                  <a:srgbClr val="660066"/>
                </a:solidFill>
                <a:latin typeface="Arial"/>
                <a:cs typeface="Arial"/>
              </a:rPr>
              <a:t>2</a:t>
            </a:r>
            <a:r>
              <a:rPr lang="en-US" sz="2800" b="1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endParaRPr lang="en-US" sz="3200" b="1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24000"/>
            <a:ext cx="2819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800600" y="1295400"/>
            <a:ext cx="3124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200" b="1">
                <a:latin typeface="Verdana" charset="0"/>
              </a:rPr>
              <a:t>Electron Yield (Octant2)</a:t>
            </a:r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 rot="8135544">
            <a:off x="4716463" y="2619375"/>
            <a:ext cx="1698625" cy="566738"/>
          </a:xfrm>
          <a:prstGeom prst="ellips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 rot="8426222">
            <a:off x="5791200" y="1981200"/>
            <a:ext cx="2133600" cy="5334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6705600" y="1905000"/>
            <a:ext cx="12192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elastics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5029200" y="2819400"/>
            <a:ext cx="1828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</a:rPr>
              <a:t>inelastics</a:t>
            </a: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2057400" y="2971800"/>
            <a:ext cx="29718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lg" len="lg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3276600" y="3276600"/>
            <a:ext cx="68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FPD</a:t>
            </a:r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 rot="-5400000">
            <a:off x="701675" y="1736725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CED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 rot="-5400000">
            <a:off x="4398168" y="1697832"/>
            <a:ext cx="6842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CED</a:t>
            </a: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3733800" y="1981200"/>
            <a:ext cx="2895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67" name="Text Box 24"/>
          <p:cNvSpPr txBox="1">
            <a:spLocks noChangeArrowheads="1"/>
          </p:cNvSpPr>
          <p:nvPr/>
        </p:nvSpPr>
        <p:spPr bwMode="auto">
          <a:xfrm>
            <a:off x="990600" y="6096000"/>
            <a:ext cx="7162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400" b="1" dirty="0" smtClean="0">
                <a:latin typeface="Verdana" charset="0"/>
              </a:rPr>
              <a:t> </a:t>
            </a:r>
            <a:r>
              <a:rPr lang="en-US" sz="1400" b="1" dirty="0" err="1">
                <a:latin typeface="Verdana" charset="0"/>
              </a:rPr>
              <a:t>A</a:t>
            </a:r>
            <a:r>
              <a:rPr lang="en-US" sz="1400" b="1" baseline="-25000" dirty="0" err="1">
                <a:latin typeface="Verdana" charset="0"/>
              </a:rPr>
              <a:t>meas</a:t>
            </a:r>
            <a:r>
              <a:rPr lang="en-US" sz="1400" b="1" dirty="0">
                <a:latin typeface="Verdana" charset="0"/>
              </a:rPr>
              <a:t> = -</a:t>
            </a:r>
            <a:r>
              <a:rPr lang="en-US" sz="1400" b="1" dirty="0" smtClean="0">
                <a:latin typeface="Verdana" charset="0"/>
              </a:rPr>
              <a:t>26.4 </a:t>
            </a:r>
            <a:r>
              <a:rPr lang="en-US" sz="1400" b="1" i="1" dirty="0">
                <a:latin typeface="Verdana" charset="0"/>
              </a:rPr>
              <a:t>± </a:t>
            </a:r>
            <a:r>
              <a:rPr lang="en-US" sz="1400" b="1" dirty="0" smtClean="0">
                <a:latin typeface="Verdana" charset="0"/>
              </a:rPr>
              <a:t>5.9 </a:t>
            </a:r>
            <a:r>
              <a:rPr lang="en-US" sz="1400" b="1" i="1" dirty="0">
                <a:latin typeface="Verdana" charset="0"/>
              </a:rPr>
              <a:t>(stat) </a:t>
            </a:r>
            <a:r>
              <a:rPr lang="en-US" sz="1400" b="1" i="1" dirty="0" err="1" smtClean="0">
                <a:latin typeface="Verdana" charset="0"/>
              </a:rPr>
              <a:t>ppm</a:t>
            </a:r>
            <a:r>
              <a:rPr lang="en-US" sz="1400" b="1" i="1" dirty="0" smtClean="0">
                <a:latin typeface="Verdana" charset="0"/>
              </a:rPr>
              <a:t>  (before background correction)</a:t>
            </a:r>
            <a:endParaRPr lang="en-US" sz="1400" b="1" i="1" dirty="0">
              <a:latin typeface="Verdana" charset="0"/>
            </a:endParaRPr>
          </a:p>
        </p:txBody>
      </p:sp>
      <p:pic>
        <p:nvPicPr>
          <p:cNvPr id="27668" name="Picture 25" descr="01-20-10_LD2687b_inelAsym_ed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57600"/>
            <a:ext cx="70104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9" name="Text Box 20"/>
          <p:cNvSpPr txBox="1">
            <a:spLocks noChangeArrowheads="1"/>
          </p:cNvSpPr>
          <p:nvPr/>
        </p:nvSpPr>
        <p:spPr bwMode="auto">
          <a:xfrm>
            <a:off x="7239000" y="3505200"/>
            <a:ext cx="68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600" b="1">
                <a:latin typeface="Verdana" charset="0"/>
              </a:rPr>
              <a:t>FPD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  <p:bldP spid="103435" grpId="0" animBg="1"/>
      <p:bldP spid="103436" grpId="0"/>
      <p:bldP spid="103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 descr="OtherCorrections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3246"/>
            <a:ext cx="7493000" cy="5664504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Corrections (all except backgrounds)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6115903"/>
            <a:ext cx="847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Corrections well understood, statistical error dominates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 descr="11-17-10_ElectronYieldMatrices_pass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5950" y="711200"/>
            <a:ext cx="7200900" cy="304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Inelastic locus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 descr="11-17-10_pionYieldMatrices_pass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0550" y="723900"/>
            <a:ext cx="7200900" cy="304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Pion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locus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1200" y="4102100"/>
            <a:ext cx="748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Misidentified </a:t>
            </a:r>
            <a:r>
              <a:rPr lang="en-US" dirty="0" err="1" smtClean="0">
                <a:latin typeface="+mn-lt"/>
              </a:rPr>
              <a:t>pions</a:t>
            </a:r>
            <a:r>
              <a:rPr lang="en-US" dirty="0" smtClean="0">
                <a:latin typeface="+mn-lt"/>
              </a:rPr>
              <a:t> a significant background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</a:t>
            </a:r>
            <a:r>
              <a:rPr lang="en-US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Correction</a:t>
            </a:r>
            <a:endParaRPr lang="el-GR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638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>
                <a:solidFill>
                  <a:srgbClr val="660066"/>
                </a:solidFill>
                <a:latin typeface="Arial"/>
                <a:ea typeface="Times New Roman" charset="0"/>
                <a:cs typeface="Arial"/>
              </a:rPr>
              <a:t>Correcting the Asymmetry: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Arial"/>
                <a:ea typeface="Times New Roman" charset="0"/>
                <a:cs typeface="Arial"/>
              </a:rPr>
              <a:t>Extract </a:t>
            </a:r>
            <a:r>
              <a:rPr lang="en-US" sz="1600" b="1" i="1" dirty="0" err="1">
                <a:latin typeface="Arial"/>
                <a:ea typeface="Times New Roman" charset="0"/>
                <a:cs typeface="Arial"/>
              </a:rPr>
              <a:t>A</a:t>
            </a:r>
            <a:r>
              <a:rPr lang="en-US" sz="1600" b="1" i="1" baseline="-25000" dirty="0" err="1">
                <a:latin typeface="Arial"/>
                <a:ea typeface="Times New Roman" charset="0"/>
                <a:cs typeface="Arial"/>
              </a:rPr>
              <a:t>inel</a:t>
            </a:r>
            <a:r>
              <a:rPr lang="en-US" sz="1600" dirty="0">
                <a:latin typeface="Arial"/>
                <a:ea typeface="Times New Roman" charset="0"/>
                <a:cs typeface="Arial"/>
              </a:rPr>
              <a:t> from </a:t>
            </a:r>
            <a:r>
              <a:rPr lang="en-US" sz="1600" b="1" i="1" dirty="0" err="1">
                <a:latin typeface="Arial"/>
                <a:ea typeface="Times New Roman" charset="0"/>
                <a:cs typeface="Arial"/>
              </a:rPr>
              <a:t>A</a:t>
            </a:r>
            <a:r>
              <a:rPr lang="en-US" sz="1600" b="1" i="1" baseline="-25000" dirty="0" err="1">
                <a:latin typeface="Arial"/>
                <a:ea typeface="Times New Roman" charset="0"/>
                <a:cs typeface="Arial"/>
              </a:rPr>
              <a:t>meas</a:t>
            </a:r>
            <a:r>
              <a:rPr lang="en-US" sz="1600" dirty="0" smtClean="0">
                <a:latin typeface="Arial"/>
                <a:ea typeface="Times New Roman" charset="0"/>
                <a:cs typeface="Arial"/>
              </a:rPr>
              <a:t>  by </a:t>
            </a:r>
            <a:r>
              <a:rPr lang="en-US" sz="1600" dirty="0">
                <a:latin typeface="Arial"/>
                <a:ea typeface="Times New Roman" charset="0"/>
                <a:cs typeface="Arial"/>
              </a:rPr>
              <a:t>subtracting</a:t>
            </a:r>
            <a:r>
              <a:rPr lang="en-US" sz="1600" dirty="0" smtClean="0">
                <a:latin typeface="Arial"/>
                <a:ea typeface="Times New Roman" charset="0"/>
                <a:cs typeface="Arial"/>
              </a:rPr>
              <a:t> backgrounds: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Arial"/>
              <a:ea typeface="Times New Roman" charset="0"/>
              <a:cs typeface="Arial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Arial"/>
              <a:ea typeface="Times New Roman" charset="0"/>
              <a:cs typeface="Arial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>
              <a:latin typeface="Arial"/>
              <a:ea typeface="Times New Roman" charset="0"/>
              <a:cs typeface="Arial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 smtClean="0">
              <a:latin typeface="Arial"/>
              <a:ea typeface="Times New Roman" charset="0"/>
              <a:cs typeface="Arial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en-US" sz="1600" dirty="0" smtClean="0">
              <a:latin typeface="Arial"/>
              <a:ea typeface="Times New Roman" charset="0"/>
              <a:cs typeface="Arial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>
                <a:solidFill>
                  <a:srgbClr val="660066"/>
                </a:solidFill>
                <a:latin typeface="Arial"/>
                <a:ea typeface="Times New Roman" charset="0"/>
                <a:cs typeface="Arial"/>
              </a:rPr>
              <a:t>Backgrounds: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dirty="0">
                <a:latin typeface="Arial"/>
                <a:ea typeface="Times New Roman" charset="0"/>
                <a:cs typeface="Arial"/>
              </a:rPr>
              <a:t>Electrons scattered elastically from target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dirty="0">
                <a:latin typeface="Arial"/>
                <a:ea typeface="Times New Roman" charset="0"/>
                <a:cs typeface="Arial"/>
              </a:rPr>
              <a:t>Electrons scattered from Al target walls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dirty="0">
                <a:latin typeface="Arial"/>
                <a:ea typeface="Times New Roman" charset="0"/>
                <a:cs typeface="Arial"/>
              </a:rPr>
              <a:t>Electrons from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800" dirty="0" smtClean="0">
                <a:latin typeface="Times New Roman"/>
                <a:ea typeface="Times New Roman" charset="0"/>
                <a:cs typeface="Arial"/>
              </a:rPr>
              <a:t>π</a:t>
            </a:r>
            <a:r>
              <a:rPr lang="en-US" sz="1800" baseline="30000" dirty="0" smtClean="0">
                <a:latin typeface="Times New Roman"/>
                <a:ea typeface="Times New Roman" charset="0"/>
                <a:cs typeface="Arial"/>
              </a:rPr>
              <a:t>0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800" dirty="0">
                <a:latin typeface="Arial"/>
                <a:ea typeface="Times New Roman" charset="0"/>
                <a:cs typeface="Arial"/>
              </a:rPr>
              <a:t>decay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dirty="0">
                <a:latin typeface="Arial"/>
                <a:ea typeface="Times New Roman" charset="0"/>
                <a:cs typeface="Arial"/>
              </a:rPr>
              <a:t>Misidentified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2400" dirty="0" err="1" smtClean="0">
                <a:latin typeface="Times New Roman"/>
                <a:ea typeface="Times New Roman" charset="0"/>
                <a:cs typeface="Arial"/>
              </a:rPr>
              <a:t>π</a:t>
            </a:r>
            <a:r>
              <a:rPr lang="en-US" sz="2400" baseline="30000" dirty="0" smtClean="0">
                <a:latin typeface="Times New Roman"/>
                <a:ea typeface="Times New Roman" charset="0"/>
                <a:cs typeface="Arial"/>
              </a:rPr>
              <a:t>-</a:t>
            </a:r>
            <a:r>
              <a:rPr lang="en-US" sz="2400" dirty="0" smtClean="0">
                <a:latin typeface="Arial"/>
                <a:ea typeface="Times New Roman" charset="0"/>
                <a:cs typeface="Arial"/>
              </a:rPr>
              <a:t> </a:t>
            </a:r>
            <a:endParaRPr lang="en-US" sz="2400" dirty="0">
              <a:latin typeface="Arial"/>
              <a:ea typeface="Times New Roman" charset="0"/>
              <a:cs typeface="Arial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600" dirty="0" smtClean="0">
              <a:latin typeface="Verdana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 smtClean="0">
                <a:solidFill>
                  <a:srgbClr val="660066"/>
                </a:solidFill>
                <a:latin typeface="Verdana" charset="0"/>
                <a:ea typeface="Times New Roman" charset="0"/>
                <a:cs typeface="Times New Roman" charset="0"/>
              </a:rPr>
              <a:t>Background Asymmetries:</a:t>
            </a:r>
            <a:endParaRPr lang="en-US" sz="1800" b="1" dirty="0">
              <a:solidFill>
                <a:srgbClr val="6600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Verdana" charset="0"/>
                <a:ea typeface="Times New Roman" charset="0"/>
                <a:cs typeface="Times New Roman" charset="0"/>
              </a:rPr>
              <a:t>Background from Al target walls: </a:t>
            </a:r>
            <a:r>
              <a:rPr lang="en-US" sz="1600" i="1" dirty="0">
                <a:latin typeface="Verdana" charset="0"/>
                <a:ea typeface="Times New Roman" charset="0"/>
                <a:cs typeface="Times New Roman" charset="0"/>
              </a:rPr>
              <a:t>Dominated by </a:t>
            </a:r>
            <a:r>
              <a:rPr lang="en-US" sz="1600" i="1" dirty="0" err="1">
                <a:latin typeface="Verdana" charset="0"/>
                <a:ea typeface="Times New Roman" charset="0"/>
                <a:cs typeface="Times New Roman" charset="0"/>
              </a:rPr>
              <a:t>inelastics</a:t>
            </a:r>
            <a:endParaRPr lang="en-US" sz="1600" i="1" dirty="0">
              <a:latin typeface="Verdana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400" dirty="0">
                <a:latin typeface="Verdana" charset="0"/>
                <a:ea typeface="Times New Roman" charset="0"/>
                <a:cs typeface="Times New Roman" charset="0"/>
              </a:rPr>
              <a:t>Inelastic Al asymmetry </a:t>
            </a:r>
            <a:r>
              <a:rPr lang="en-US" sz="1400" dirty="0" smtClean="0">
                <a:latin typeface="Verdana" charset="0"/>
                <a:ea typeface="Times New Roman" charset="0"/>
                <a:cs typeface="Times New Roman" charset="0"/>
              </a:rPr>
              <a:t>unmeasured  -&gt;  </a:t>
            </a:r>
            <a:r>
              <a:rPr lang="en-US" sz="1400" dirty="0">
                <a:latin typeface="Verdana" charset="0"/>
                <a:ea typeface="Times New Roman" charset="0"/>
                <a:cs typeface="Times New Roman" charset="0"/>
              </a:rPr>
              <a:t>use D asymmetry 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400" dirty="0">
              <a:latin typeface="Verdana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 err="1">
                <a:latin typeface="Verdana" charset="0"/>
                <a:ea typeface="Times New Roman" charset="0"/>
                <a:cs typeface="Times New Roman" charset="0"/>
              </a:rPr>
              <a:t>Pion</a:t>
            </a:r>
            <a:r>
              <a:rPr lang="en-US" sz="1600" dirty="0">
                <a:latin typeface="Verdana" charset="0"/>
                <a:ea typeface="Times New Roman" charset="0"/>
                <a:cs typeface="Times New Roman" charset="0"/>
              </a:rPr>
              <a:t> contamination: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400" dirty="0" smtClean="0">
                <a:latin typeface="Verdana" charset="0"/>
                <a:ea typeface="Times New Roman" charset="0"/>
                <a:cs typeface="Times New Roman" charset="0"/>
              </a:rPr>
              <a:t>Negligible </a:t>
            </a:r>
            <a:r>
              <a:rPr lang="en-US" sz="1400" dirty="0">
                <a:latin typeface="Verdana" charset="0"/>
                <a:ea typeface="Times New Roman" charset="0"/>
                <a:cs typeface="Times New Roman" charset="0"/>
              </a:rPr>
              <a:t>in H target, but significant for </a:t>
            </a:r>
            <a:r>
              <a:rPr lang="en-US" sz="1400" dirty="0" smtClean="0">
                <a:latin typeface="Verdana" charset="0"/>
                <a:ea typeface="Times New Roman" charset="0"/>
                <a:cs typeface="Times New Roman" charset="0"/>
              </a:rPr>
              <a:t>D; use direct </a:t>
            </a:r>
            <a:r>
              <a:rPr lang="en-US" sz="1400" dirty="0" err="1" smtClean="0">
                <a:latin typeface="Verdana" charset="0"/>
                <a:ea typeface="Times New Roman" charset="0"/>
                <a:cs typeface="Times New Roman" charset="0"/>
              </a:rPr>
              <a:t>pion</a:t>
            </a:r>
            <a:r>
              <a:rPr lang="en-US" sz="1400" dirty="0" smtClean="0">
                <a:latin typeface="Verdana" charset="0"/>
                <a:ea typeface="Times New Roman" charset="0"/>
                <a:cs typeface="Times New Roman" charset="0"/>
              </a:rPr>
              <a:t> measurement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en-US" sz="1400" dirty="0" smtClean="0">
              <a:latin typeface="Verdana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Verdana" charset="0"/>
                <a:ea typeface="Times New Roman" charset="0"/>
                <a:cs typeface="Times New Roman" charset="0"/>
              </a:rPr>
              <a:t>Elastic contribution: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400" dirty="0">
                <a:latin typeface="Verdana" charset="0"/>
                <a:ea typeface="Times New Roman" charset="0"/>
                <a:cs typeface="Times New Roman" charset="0"/>
              </a:rPr>
              <a:t>Mostly comes from </a:t>
            </a:r>
            <a:r>
              <a:rPr lang="en-US" sz="1400" dirty="0" err="1">
                <a:latin typeface="Verdana" charset="0"/>
                <a:ea typeface="Times New Roman" charset="0"/>
                <a:cs typeface="Times New Roman" charset="0"/>
              </a:rPr>
              <a:t>radiative</a:t>
            </a:r>
            <a:r>
              <a:rPr lang="en-US" sz="1400" dirty="0">
                <a:latin typeface="Verdana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smtClean="0">
                <a:latin typeface="Verdana" charset="0"/>
                <a:ea typeface="Times New Roman" charset="0"/>
                <a:cs typeface="Times New Roman" charset="0"/>
              </a:rPr>
              <a:t>tail: use elastic data &amp; simulation to extrapolate</a:t>
            </a:r>
            <a:endParaRPr lang="en-US" sz="1400" dirty="0">
              <a:latin typeface="Verdana" charset="0"/>
              <a:ea typeface="Times New Roman" charset="0"/>
              <a:cs typeface="Times New Roman" charset="0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438400" y="1600200"/>
          <a:ext cx="3886200" cy="1131888"/>
        </p:xfrm>
        <a:graphic>
          <a:graphicData uri="http://schemas.openxmlformats.org/presentationml/2006/ole">
            <p:oleObj spid="_x0000_s964610" name="Equation" r:id="rId4" imgW="157464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 smtClean="0">
                <a:solidFill>
                  <a:srgbClr val="660066"/>
                </a:solidFill>
                <a:latin typeface="Verdana" charset="0"/>
                <a:ea typeface="Times New Roman" charset="0"/>
                <a:cs typeface="Times New Roman" charset="0"/>
              </a:rPr>
              <a:t>Scale Yield vs. FPD for each CED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 smtClean="0">
                <a:latin typeface="Verdana" charset="0"/>
                <a:ea typeface="Times New Roman" charset="0"/>
                <a:cs typeface="Times New Roman" charset="0"/>
              </a:rPr>
              <a:t>Before fitting, subtract    </a:t>
            </a:r>
            <a:r>
              <a:rPr lang="en-US" sz="2400" dirty="0" smtClean="0">
                <a:latin typeface="Times"/>
                <a:ea typeface="Times New Roman" charset="0"/>
                <a:cs typeface="Times New Roman" charset="0"/>
              </a:rPr>
              <a:t> </a:t>
            </a:r>
            <a:r>
              <a:rPr lang="en-US" sz="1600" dirty="0" smtClean="0">
                <a:latin typeface="Verdana" charset="0"/>
                <a:ea typeface="Times New Roman" charset="0"/>
                <a:cs typeface="Times New Roman" charset="0"/>
              </a:rPr>
              <a:t>contamination and Al target-wall yield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en-US" sz="1600" dirty="0" smtClean="0">
              <a:latin typeface="Verdana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1600" dirty="0" smtClean="0">
                <a:latin typeface="Verdana" charset="0"/>
                <a:ea typeface="Times New Roman" charset="0"/>
                <a:cs typeface="Times New Roman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 Target wall yield:  use separate low-density Gas target measurement;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scale to remove gas contribution &amp; account for kinematic differences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between liquid and gas target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en-US" sz="1600" dirty="0" smtClean="0">
              <a:latin typeface="Verdana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 smtClean="0">
                <a:latin typeface="Verdana" charset="0"/>
                <a:ea typeface="Times New Roman" charset="0"/>
                <a:cs typeface="Times New Roman" charset="0"/>
              </a:rPr>
              <a:t>Scale the remaining contributions independently to fit the data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 smtClean="0">
                <a:latin typeface="Verdana" charset="0"/>
                <a:ea typeface="Times New Roman" charset="0"/>
                <a:cs typeface="Times New Roman" charset="0"/>
              </a:rPr>
              <a:t>Require scale factors to vary smoothly across </a:t>
            </a:r>
            <a:r>
              <a:rPr lang="en-US" sz="1600" dirty="0" err="1" smtClean="0">
                <a:latin typeface="Verdana" charset="0"/>
                <a:ea typeface="Times New Roman" charset="0"/>
                <a:cs typeface="Times New Roman" charset="0"/>
              </a:rPr>
              <a:t>CEDs</a:t>
            </a:r>
            <a:endParaRPr lang="en-US" sz="1600" dirty="0" smtClean="0">
              <a:latin typeface="Verdana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 smtClean="0">
                <a:latin typeface="Verdana" charset="0"/>
                <a:ea typeface="Times New Roman" charset="0"/>
                <a:cs typeface="Times New Roman" charset="0"/>
              </a:rPr>
              <a:t>Constrain scale factors same for all octants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  <a:buFontTx/>
              <a:buNone/>
            </a:pPr>
            <a:endParaRPr lang="en-US" sz="1400" b="1" dirty="0" smtClean="0">
              <a:solidFill>
                <a:srgbClr val="660066"/>
              </a:solidFill>
              <a:latin typeface="Verdana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Dilutions    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48050" y="1168400"/>
          <a:ext cx="284163" cy="400050"/>
        </p:xfrm>
        <a:graphic>
          <a:graphicData uri="http://schemas.openxmlformats.org/presentationml/2006/ole">
            <p:oleObj spid="_x0000_s972802" name="Equation" r:id="rId3" imgW="190500" imgH="215900" progId="Equation.DSMT4">
              <p:embed/>
            </p:oleObj>
          </a:graphicData>
        </a:graphic>
      </p:graphicFrame>
      <p:pic>
        <p:nvPicPr>
          <p:cNvPr id="9" name="Picture 8" descr="11-17-10_ElectronYieldMatrices_pass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270" r="49524"/>
              <a:stretch>
                <a:fillRect/>
              </a:stretch>
            </p:blipFill>
          </mc:Choice>
          <mc:Fallback>
            <p:blipFill>
              <a:blip r:embed="rId5"/>
              <a:srcRect l="1270" r="49524"/>
              <a:stretch>
                <a:fillRect/>
              </a:stretch>
            </p:blipFill>
          </mc:Fallback>
        </mc:AlternateContent>
        <p:spPr>
          <a:xfrm>
            <a:off x="1837690" y="3810000"/>
            <a:ext cx="3543326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 descr="09-21-10_FitAllOct_CED4_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1300" y="4016044"/>
            <a:ext cx="8902700" cy="2841955"/>
          </a:xfrm>
          <a:prstGeom prst="rect">
            <a:avLst/>
          </a:prstGeom>
        </p:spPr>
      </p:pic>
      <p:pic>
        <p:nvPicPr>
          <p:cNvPr id="5" name="Picture 4" descr="09-21-10_Fit_OCT3_CED4_H_labe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" y="597258"/>
            <a:ext cx="6286500" cy="4106147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Dilutions    LH2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 descr="09-21-10_FitAllOct_CED3_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9100" y="4349750"/>
            <a:ext cx="8724900" cy="2631319"/>
          </a:xfrm>
          <a:prstGeom prst="rect">
            <a:avLst/>
          </a:prstGeom>
        </p:spPr>
      </p:pic>
      <p:pic>
        <p:nvPicPr>
          <p:cNvPr id="5" name="Picture 4" descr="09-21-10_Fit_OCT8_CED3_D_labe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3700" y="698677"/>
            <a:ext cx="5943599" cy="410192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Dilutions    LH2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 descr="09-21-10_FitAllOct_CED2_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622" y="4334127"/>
            <a:ext cx="8569078" cy="2523873"/>
          </a:xfrm>
          <a:prstGeom prst="rect">
            <a:avLst/>
          </a:prstGeom>
        </p:spPr>
      </p:pic>
      <p:pic>
        <p:nvPicPr>
          <p:cNvPr id="4" name="Picture 3" descr="09-21-10_Fit_OCT4_CED2_H_labe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1" y="690398"/>
            <a:ext cx="6362699" cy="4182161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Dilutions    LD2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Arial"/>
                <a:cs typeface="Arial"/>
              </a:rPr>
              <a:t>Outline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latin typeface="Arial"/>
                <a:cs typeface="Arial"/>
              </a:rPr>
              <a:t>G</a:t>
            </a:r>
            <a:r>
              <a:rPr lang="en-US" sz="2400" i="1" baseline="30000" dirty="0" smtClean="0">
                <a:latin typeface="Arial"/>
                <a:cs typeface="Arial"/>
              </a:rPr>
              <a:t>0</a:t>
            </a:r>
            <a:r>
              <a:rPr lang="en-US" sz="2400" dirty="0" smtClean="0">
                <a:latin typeface="Arial"/>
                <a:cs typeface="Arial"/>
              </a:rPr>
              <a:t> experiment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Inelastic processes in parity-violating electron scattering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Results from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Results from            on deuteron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/>
                <a:cs typeface="Arial"/>
              </a:rPr>
              <a:t>Interpretation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27300" y="1752600"/>
          <a:ext cx="996950" cy="366713"/>
        </p:xfrm>
        <a:graphic>
          <a:graphicData uri="http://schemas.openxmlformats.org/presentationml/2006/ole">
            <p:oleObj spid="_x0000_s931842" name="Equation" r:id="rId3" imgW="482600" imgH="1778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94100"/>
            <a:ext cx="73533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Inelastic analysis:  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Carissa Capuano  </a:t>
            </a:r>
            <a:r>
              <a:rPr lang="en-US" dirty="0" smtClean="0">
                <a:latin typeface="Arial"/>
                <a:cs typeface="Arial"/>
              </a:rPr>
              <a:t>(W&amp;M)</a:t>
            </a:r>
          </a:p>
          <a:p>
            <a:r>
              <a:rPr lang="en-US" dirty="0" err="1" smtClean="0">
                <a:latin typeface="Arial"/>
                <a:cs typeface="Arial"/>
              </a:rPr>
              <a:t>Pion</a:t>
            </a:r>
            <a:r>
              <a:rPr lang="en-US" dirty="0" smtClean="0">
                <a:latin typeface="Arial"/>
                <a:cs typeface="Arial"/>
              </a:rPr>
              <a:t> analysis:    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Alex </a:t>
            </a:r>
            <a:r>
              <a:rPr lang="en-US" dirty="0" err="1" smtClean="0">
                <a:solidFill>
                  <a:srgbClr val="800000"/>
                </a:solidFill>
                <a:latin typeface="Arial"/>
                <a:cs typeface="Arial"/>
              </a:rPr>
              <a:t>Coppens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U</a:t>
            </a:r>
            <a:r>
              <a:rPr lang="en-US" dirty="0" err="1" smtClean="0">
                <a:latin typeface="Arial"/>
                <a:cs typeface="Arial"/>
              </a:rPr>
              <a:t>.Manitoba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i="1" dirty="0" smtClean="0"/>
              <a:t>Thanks to Carissa, Alex, Jeff Martin (U. Winnipeg) for figures…</a:t>
            </a:r>
            <a:endParaRPr lang="en-US" sz="1800" i="1" dirty="0"/>
          </a:p>
        </p:txBody>
      </p:sp>
      <p:graphicFrame>
        <p:nvGraphicFramePr>
          <p:cNvPr id="931843" name="Object 3"/>
          <p:cNvGraphicFramePr>
            <a:graphicFrameLocks noChangeAspect="1"/>
          </p:cNvGraphicFramePr>
          <p:nvPr/>
        </p:nvGraphicFramePr>
        <p:xfrm>
          <a:off x="2447925" y="2076450"/>
          <a:ext cx="960438" cy="930275"/>
        </p:xfrm>
        <a:graphic>
          <a:graphicData uri="http://schemas.openxmlformats.org/presentationml/2006/ole">
            <p:oleObj spid="_x0000_s931843" name="Equation" r:id="rId4" imgW="4445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 descr="09-21-10_TotInelBgCells_H_lin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5100" y="2464896"/>
            <a:ext cx="6515100" cy="4393104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Dilutions  </a:t>
            </a:r>
            <a:r>
              <a:rPr lang="en-US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(by cell)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5600" y="698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1-17-10_ElectronYieldMatrices_pass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270" r="49524"/>
              <a:stretch>
                <a:fillRect/>
              </a:stretch>
            </p:blipFill>
          </mc:Choice>
          <mc:Fallback>
            <p:blipFill>
              <a:blip r:embed="rId5"/>
              <a:srcRect l="1270" r="49524"/>
              <a:stretch>
                <a:fillRect/>
              </a:stretch>
            </p:blipFill>
          </mc:Fallback>
        </mc:AlternateContent>
        <p:spPr>
          <a:xfrm>
            <a:off x="6117409" y="685800"/>
            <a:ext cx="3026591" cy="260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8300" y="4368800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For each cell, all octants separately plotted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 descr="09-21-10_IndivInelDilVsOct_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73344" y="787400"/>
            <a:ext cx="7183206" cy="5156199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Dilutions  (</a:t>
            </a:r>
            <a:r>
              <a:rPr lang="en-US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by octant)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 descr="03-21-10_CellSimAsymRadel_bo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49315"/>
              <a:stretch>
                <a:fillRect/>
              </a:stretch>
            </p:blipFill>
          </mc:Choice>
          <mc:Fallback>
            <p:blipFill>
              <a:blip r:embed="rId3"/>
              <a:srcRect b="49315"/>
              <a:stretch>
                <a:fillRect/>
              </a:stretch>
            </p:blipFill>
          </mc:Fallback>
        </mc:AlternateContent>
        <p:spPr>
          <a:xfrm>
            <a:off x="55200" y="971550"/>
            <a:ext cx="9088800" cy="296545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 </a:t>
            </a:r>
            <a:r>
              <a:rPr lang="en-US" sz="2400" b="1" dirty="0" smtClean="0">
                <a:solidFill>
                  <a:srgbClr val="660066"/>
                </a:solidFill>
                <a:latin typeface="Verdana" charset="0"/>
              </a:rPr>
              <a:t>Elastic </a:t>
            </a:r>
            <a:r>
              <a:rPr lang="en-US" sz="2400" b="1" dirty="0" err="1" smtClean="0">
                <a:solidFill>
                  <a:srgbClr val="660066"/>
                </a:solidFill>
                <a:latin typeface="Verdana" charset="0"/>
              </a:rPr>
              <a:t>Radiative</a:t>
            </a:r>
            <a:r>
              <a:rPr lang="en-US" sz="2400" b="1" dirty="0" smtClean="0">
                <a:solidFill>
                  <a:srgbClr val="660066"/>
                </a:solidFill>
                <a:latin typeface="Verdana" charset="0"/>
              </a:rPr>
              <a:t> Tail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-927100" y="660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9900" y="3962400"/>
            <a:ext cx="8674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Asymmetry of elastic </a:t>
            </a:r>
            <a:r>
              <a:rPr lang="en-US" dirty="0" err="1" smtClean="0">
                <a:latin typeface="Arial"/>
                <a:cs typeface="Arial"/>
              </a:rPr>
              <a:t>radiative</a:t>
            </a:r>
            <a:r>
              <a:rPr lang="en-US" dirty="0" smtClean="0">
                <a:latin typeface="Arial"/>
                <a:cs typeface="Arial"/>
              </a:rPr>
              <a:t> tail varies strongly </a:t>
            </a:r>
          </a:p>
          <a:p>
            <a:pPr algn="l"/>
            <a:r>
              <a:rPr lang="en-US" dirty="0" smtClean="0">
                <a:latin typeface="Arial"/>
                <a:cs typeface="Arial"/>
              </a:rPr>
              <a:t>over inelastic region.</a:t>
            </a:r>
          </a:p>
          <a:p>
            <a:pPr algn="l"/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algn="l"/>
            <a:r>
              <a:rPr lang="en-US" dirty="0" smtClean="0">
                <a:latin typeface="Arial"/>
                <a:cs typeface="Arial"/>
              </a:rPr>
              <a:t>Use GEANT 3, scaled to our own </a:t>
            </a:r>
            <a:r>
              <a:rPr lang="en-US" i="1" dirty="0" smtClean="0">
                <a:latin typeface="Arial"/>
                <a:cs typeface="Arial"/>
              </a:rPr>
              <a:t>elastic</a:t>
            </a:r>
            <a:r>
              <a:rPr lang="en-US" dirty="0" smtClean="0">
                <a:latin typeface="Arial"/>
                <a:cs typeface="Arial"/>
              </a:rPr>
              <a:t> backward angle results, make cell-by-cell correction.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Result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nelasticResults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2" y="1143000"/>
            <a:ext cx="8053534" cy="439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969000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Acceptance Averaging: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9" name="Picture 8" descr="AcceptenceAverage.tiff"/>
          <p:cNvPicPr>
            <a:picLocks noChangeAspect="1"/>
          </p:cNvPicPr>
          <p:nvPr/>
        </p:nvPicPr>
        <p:blipFill>
          <a:blip r:embed="rId3"/>
          <a:srcRect r="58824"/>
          <a:stretch>
            <a:fillRect/>
          </a:stretch>
        </p:blipFill>
        <p:spPr>
          <a:xfrm>
            <a:off x="5127632" y="5981700"/>
            <a:ext cx="1400224" cy="444500"/>
          </a:xfrm>
          <a:prstGeom prst="rect">
            <a:avLst/>
          </a:prstGeom>
        </p:spPr>
      </p:pic>
      <p:pic>
        <p:nvPicPr>
          <p:cNvPr id="10" name="Picture 9" descr="AcceptenceAverage.tiff"/>
          <p:cNvPicPr>
            <a:picLocks noChangeAspect="1"/>
          </p:cNvPicPr>
          <p:nvPr/>
        </p:nvPicPr>
        <p:blipFill>
          <a:blip r:embed="rId3"/>
          <a:srcRect l="54118"/>
          <a:stretch>
            <a:fillRect/>
          </a:stretch>
        </p:blipFill>
        <p:spPr>
          <a:xfrm>
            <a:off x="6883400" y="5961228"/>
            <a:ext cx="1587500" cy="45227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</p:cNvCxnSpPr>
          <p:nvPr/>
        </p:nvCxnSpPr>
        <p:spPr bwMode="auto">
          <a:xfrm>
            <a:off x="6527856" y="6203950"/>
            <a:ext cx="266644" cy="3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5105400" y="1854200"/>
            <a:ext cx="3771900" cy="215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Inelastic asymmetry does not </a:t>
            </a:r>
          </a:p>
          <a:p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vanish at Q</a:t>
            </a:r>
            <a:r>
              <a:rPr lang="en-US" sz="1800" i="1" baseline="30000" dirty="0" smtClean="0">
                <a:solidFill>
                  <a:srgbClr val="660066"/>
                </a:solidFill>
                <a:latin typeface="+mn-lt"/>
              </a:rPr>
              <a:t>2</a:t>
            </a:r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=0 </a:t>
            </a:r>
            <a:r>
              <a:rPr lang="en-US" sz="1800" dirty="0" smtClean="0">
                <a:latin typeface="+mn-lt"/>
              </a:rPr>
              <a:t>! </a:t>
            </a:r>
            <a:endParaRPr lang="en-US" sz="1800" dirty="0">
              <a:latin typeface="+mn-lt"/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916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4000" b="1" i="1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</a:t>
            </a:r>
            <a:r>
              <a:rPr lang="en-US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xial </a:t>
            </a:r>
            <a:r>
              <a:rPr lang="en-US" sz="3200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radiative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corrections</a:t>
            </a:r>
            <a:endParaRPr lang="en-US" sz="32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901700"/>
            <a:ext cx="891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Axial </a:t>
            </a:r>
            <a:r>
              <a:rPr lang="en-US" sz="1800" dirty="0" err="1" smtClean="0">
                <a:solidFill>
                  <a:srgbClr val="800000"/>
                </a:solidFill>
                <a:latin typeface="+mn-lt"/>
              </a:rPr>
              <a:t>radiative</a:t>
            </a:r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 corrections can be large and uncertain…</a:t>
            </a:r>
          </a:p>
          <a:p>
            <a:pPr algn="l"/>
            <a:r>
              <a:rPr lang="en-US" sz="1800" dirty="0" smtClean="0">
                <a:latin typeface="+mn-lt"/>
              </a:rPr>
              <a:t>   S.L. Zhu, C.M. </a:t>
            </a:r>
            <a:r>
              <a:rPr lang="en-US" sz="1800" dirty="0" err="1" smtClean="0">
                <a:latin typeface="+mn-lt"/>
              </a:rPr>
              <a:t>Maekawa</a:t>
            </a:r>
            <a:r>
              <a:rPr lang="en-US" sz="1800" dirty="0" smtClean="0">
                <a:latin typeface="+mn-lt"/>
              </a:rPr>
              <a:t>, B.R. Holstein &amp; M.J. Ramsey-</a:t>
            </a:r>
            <a:r>
              <a:rPr lang="en-US" sz="1800" dirty="0" err="1" smtClean="0">
                <a:latin typeface="+mn-lt"/>
              </a:rPr>
              <a:t>Musolf</a:t>
            </a:r>
            <a:r>
              <a:rPr lang="en-US" sz="1800" dirty="0" smtClean="0">
                <a:latin typeface="+mn-lt"/>
              </a:rPr>
              <a:t>   </a:t>
            </a:r>
            <a:r>
              <a:rPr lang="en-US" sz="1400" dirty="0" smtClean="0">
                <a:latin typeface="+mn-lt"/>
              </a:rPr>
              <a:t>PRL</a:t>
            </a:r>
            <a:r>
              <a:rPr lang="en-US" sz="1400" b="1" dirty="0" smtClean="0">
                <a:latin typeface="+mn-lt"/>
              </a:rPr>
              <a:t> 87 </a:t>
            </a:r>
            <a:r>
              <a:rPr lang="en-US" sz="1400" dirty="0" smtClean="0">
                <a:latin typeface="+mn-lt"/>
              </a:rPr>
              <a:t>(2001)20180,2</a:t>
            </a:r>
          </a:p>
          <a:p>
            <a:pPr algn="l"/>
            <a:r>
              <a:rPr lang="en-US" sz="1800" dirty="0" smtClean="0">
                <a:latin typeface="+mn-lt"/>
              </a:rPr>
              <a:t>   S.L. Zhu,  </a:t>
            </a:r>
            <a:r>
              <a:rPr lang="en-US" sz="1800" i="1" dirty="0" smtClean="0">
                <a:latin typeface="+mn-lt"/>
              </a:rPr>
              <a:t>et al</a:t>
            </a:r>
            <a:r>
              <a:rPr lang="en-US" sz="1400" i="1" dirty="0" smtClean="0">
                <a:latin typeface="+mn-lt"/>
              </a:rPr>
              <a:t>.  </a:t>
            </a:r>
            <a:r>
              <a:rPr lang="en-US" sz="1400" dirty="0" smtClean="0">
                <a:latin typeface="+mn-lt"/>
              </a:rPr>
              <a:t>PRD </a:t>
            </a:r>
            <a:r>
              <a:rPr lang="en-US" sz="1400" b="1" dirty="0" smtClean="0">
                <a:latin typeface="+mn-lt"/>
              </a:rPr>
              <a:t>65</a:t>
            </a:r>
            <a:r>
              <a:rPr lang="en-US" sz="1400" dirty="0" smtClean="0">
                <a:latin typeface="+mn-lt"/>
              </a:rPr>
              <a:t> (2002) 033001</a:t>
            </a:r>
          </a:p>
          <a:p>
            <a:pPr algn="l"/>
            <a:endParaRPr lang="en-US" sz="1400" dirty="0" smtClean="0">
              <a:latin typeface="+mn-lt"/>
            </a:endParaRPr>
          </a:p>
          <a:p>
            <a:pPr algn="l"/>
            <a:r>
              <a:rPr lang="en-US" sz="1800" dirty="0" smtClean="0">
                <a:latin typeface="+mn-lt"/>
              </a:rPr>
              <a:t>Found in particular: “many-quark” axial </a:t>
            </a:r>
            <a:r>
              <a:rPr lang="en-US" sz="1800" dirty="0" err="1" smtClean="0">
                <a:latin typeface="+mn-lt"/>
              </a:rPr>
              <a:t>r.c</a:t>
            </a:r>
            <a:r>
              <a:rPr lang="en-US" sz="1800" dirty="0" smtClean="0">
                <a:latin typeface="+mn-lt"/>
              </a:rPr>
              <a:t>. leads to new PV </a:t>
            </a:r>
            <a:r>
              <a:rPr lang="en-US" sz="2000" dirty="0" smtClean="0">
                <a:latin typeface="Times New Roman"/>
              </a:rPr>
              <a:t>γNΔ  </a:t>
            </a:r>
            <a:r>
              <a:rPr lang="en-US" sz="2000" dirty="0" smtClean="0">
                <a:latin typeface="+mn-lt"/>
              </a:rPr>
              <a:t>coupling</a:t>
            </a:r>
            <a:r>
              <a:rPr lang="en-US" sz="2000" dirty="0" smtClean="0">
                <a:latin typeface="Times New Roman"/>
              </a:rPr>
              <a:t>  </a:t>
            </a:r>
            <a:endParaRPr lang="en-US" sz="2000" i="1" baseline="-25000" dirty="0" smtClean="0">
              <a:latin typeface="Times New Roman"/>
            </a:endParaRPr>
          </a:p>
          <a:p>
            <a:pPr algn="l"/>
            <a:endParaRPr lang="en-US" sz="2000" dirty="0" smtClean="0">
              <a:latin typeface="Times New Roman"/>
            </a:endParaRPr>
          </a:p>
          <a:p>
            <a:pPr algn="l"/>
            <a:endParaRPr lang="en-US" sz="1400" dirty="0">
              <a:latin typeface="+mn-lt"/>
            </a:endParaRPr>
          </a:p>
        </p:txBody>
      </p:sp>
      <p:pic>
        <p:nvPicPr>
          <p:cNvPr id="12" name="Picture 11" descr="d_delta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2446988"/>
            <a:ext cx="4178300" cy="886762"/>
          </a:xfrm>
          <a:prstGeom prst="rect">
            <a:avLst/>
          </a:prstGeom>
        </p:spPr>
      </p:pic>
      <p:pic>
        <p:nvPicPr>
          <p:cNvPr id="13" name="Picture 12" descr="dD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400" y="1993900"/>
            <a:ext cx="355600" cy="33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467100"/>
            <a:ext cx="789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“Natural” scale</a:t>
            </a: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r>
              <a:rPr lang="en-US" sz="1800" dirty="0" smtClean="0">
                <a:latin typeface="+mn-lt"/>
              </a:rPr>
              <a:t>Enhancement mechanism proposed:                           (or larger)</a:t>
            </a:r>
          </a:p>
          <a:p>
            <a:pPr algn="l"/>
            <a:r>
              <a:rPr lang="en-US" sz="1800" dirty="0" smtClean="0">
                <a:latin typeface="+mn-lt"/>
              </a:rPr>
              <a:t>  would help solve puzzle of large asymmetries in </a:t>
            </a:r>
            <a:r>
              <a:rPr lang="en-US" sz="1800" dirty="0" err="1" smtClean="0">
                <a:latin typeface="+mn-lt"/>
              </a:rPr>
              <a:t>Hyperon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radiative</a:t>
            </a:r>
            <a:r>
              <a:rPr lang="en-US" sz="1800" dirty="0" smtClean="0">
                <a:latin typeface="+mn-lt"/>
              </a:rPr>
              <a:t> decays      </a:t>
            </a:r>
            <a:endParaRPr lang="en-US" sz="1800" dirty="0">
              <a:latin typeface="+mn-lt"/>
            </a:endParaRPr>
          </a:p>
        </p:txBody>
      </p:sp>
      <p:pic>
        <p:nvPicPr>
          <p:cNvPr id="15" name="Picture 14" descr="gpi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3479324"/>
            <a:ext cx="1104900" cy="400526"/>
          </a:xfrm>
          <a:prstGeom prst="rect">
            <a:avLst/>
          </a:prstGeom>
        </p:spPr>
      </p:pic>
      <p:pic>
        <p:nvPicPr>
          <p:cNvPr id="16" name="Picture 15" descr="gpi25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358" y="3924300"/>
            <a:ext cx="1540592" cy="43815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49300" y="4826000"/>
            <a:ext cx="37973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r>
              <a:rPr lang="en-US" sz="1800" dirty="0" smtClean="0">
                <a:latin typeface="+mn-lt"/>
              </a:rPr>
              <a:t>Enhanced values would lead to measurable (few </a:t>
            </a:r>
            <a:r>
              <a:rPr lang="en-US" sz="1800" dirty="0" err="1" smtClean="0">
                <a:latin typeface="+mn-lt"/>
              </a:rPr>
              <a:t>ppm</a:t>
            </a:r>
            <a:r>
              <a:rPr lang="en-US" sz="1800" dirty="0" smtClean="0">
                <a:latin typeface="+mn-lt"/>
              </a:rPr>
              <a:t>) asymmetries in  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996354" name="Object 2"/>
          <p:cNvGraphicFramePr>
            <a:graphicFrameLocks noChangeAspect="1"/>
          </p:cNvGraphicFramePr>
          <p:nvPr/>
        </p:nvGraphicFramePr>
        <p:xfrm>
          <a:off x="8010525" y="5276850"/>
          <a:ext cx="676275" cy="654050"/>
        </p:xfrm>
        <a:graphic>
          <a:graphicData uri="http://schemas.openxmlformats.org/presentationml/2006/ole">
            <p:oleObj spid="_x0000_s996354" name="Equation" r:id="rId8" imgW="444500" imgH="4445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47700" y="5956300"/>
            <a:ext cx="64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Would confuse extraction of  </a:t>
            </a:r>
            <a:r>
              <a:rPr lang="en-US" sz="1800" b="1" i="1" dirty="0" smtClean="0">
                <a:solidFill>
                  <a:srgbClr val="000090"/>
                </a:solidFill>
                <a:latin typeface="+mn-lt"/>
                <a:ea typeface="Times New Roman" charset="0"/>
                <a:cs typeface="Times New Roman" charset="0"/>
              </a:rPr>
              <a:t>G</a:t>
            </a:r>
            <a:r>
              <a:rPr lang="en-US" sz="1800" b="1" i="1" baseline="30000" dirty="0" smtClean="0">
                <a:solidFill>
                  <a:srgbClr val="000090"/>
                </a:solidFill>
                <a:latin typeface="+mn-lt"/>
                <a:ea typeface="Times New Roman" charset="0"/>
                <a:cs typeface="Times New Roman" charset="0"/>
              </a:rPr>
              <a:t>A</a:t>
            </a:r>
            <a:r>
              <a:rPr lang="en-US" sz="1800" b="1" i="1" baseline="-25000" dirty="0" smtClean="0">
                <a:solidFill>
                  <a:srgbClr val="000090"/>
                </a:solidFill>
                <a:latin typeface="+mn-lt"/>
                <a:ea typeface="Times New Roman" charset="0"/>
                <a:cs typeface="Times New Roman" charset="0"/>
              </a:rPr>
              <a:t>NΔ</a:t>
            </a:r>
            <a:r>
              <a:rPr lang="en-US" b="1" i="1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(Q</a:t>
            </a:r>
            <a:r>
              <a:rPr lang="en-US" b="1" i="1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dirty="0" smtClean="0">
                <a:latin typeface="+mn-lt"/>
                <a:ea typeface="Times New Roman" charset="0"/>
                <a:cs typeface="Times New Roman" charset="0"/>
              </a:rPr>
              <a:t>)   from inelastic data</a:t>
            </a:r>
            <a:r>
              <a:rPr lang="en-US" sz="1800" baseline="30000" dirty="0" smtClean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876800" y="1828800"/>
            <a:ext cx="42672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pionTO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637222"/>
            <a:ext cx="4775200" cy="3477828"/>
          </a:xfrm>
          <a:prstGeom prst="rect">
            <a:avLst/>
          </a:prstGeom>
        </p:spPr>
      </p:pic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152400" y="2286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G</a:t>
            </a:r>
            <a:r>
              <a:rPr kumimoji="0" lang="en-US" sz="4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0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: </a:t>
            </a:r>
            <a:r>
              <a:rPr lang="en-US" sz="28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-128"/>
                <a:cs typeface="ＭＳ Ｐゴシック" charset="-128"/>
              </a:rPr>
              <a:t>P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ion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photoproduction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" y="952500"/>
            <a:ext cx="8064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362 </a:t>
            </a:r>
            <a:r>
              <a:rPr lang="en-US" sz="2000" dirty="0" err="1" smtClean="0">
                <a:latin typeface="+mn-lt"/>
              </a:rPr>
              <a:t>MeV</a:t>
            </a:r>
            <a:r>
              <a:rPr lang="en-US" sz="2000" dirty="0" smtClean="0">
                <a:latin typeface="+mn-lt"/>
              </a:rPr>
              <a:t> LD2 data</a:t>
            </a: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r>
              <a:rPr lang="en-US" sz="2000" dirty="0" smtClean="0">
                <a:latin typeface="+mn-lt"/>
              </a:rPr>
              <a:t>Misidentified electrons a background:</a:t>
            </a:r>
          </a:p>
          <a:p>
            <a:pPr algn="l"/>
            <a:r>
              <a:rPr lang="en-US" sz="2000" dirty="0" smtClean="0">
                <a:latin typeface="+mn-lt"/>
              </a:rPr>
              <a:t>Use TOF spectra from pulsed-beam runs to determine Cerenkov detector inefficiency 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latin typeface="+mn-lt"/>
              </a:rPr>
              <a:t>  2.6% background. </a:t>
            </a:r>
          </a:p>
          <a:p>
            <a:pPr algn="l"/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0700" y="2438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8100" y="3136900"/>
            <a:ext cx="4025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Target wall background: 2%</a:t>
            </a: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r>
              <a:rPr lang="en-US" sz="1800" dirty="0" smtClean="0">
                <a:latin typeface="+mn-lt"/>
              </a:rPr>
              <a:t>Corrections for:</a:t>
            </a:r>
          </a:p>
          <a:p>
            <a:pPr algn="l"/>
            <a:r>
              <a:rPr lang="en-US" sz="1800" dirty="0" smtClean="0">
                <a:latin typeface="+mn-lt"/>
              </a:rPr>
              <a:t> - rate-effects</a:t>
            </a:r>
          </a:p>
          <a:p>
            <a:pPr algn="l"/>
            <a:r>
              <a:rPr lang="en-US" sz="1800" dirty="0" smtClean="0">
                <a:latin typeface="+mn-lt"/>
              </a:rPr>
              <a:t> - polarization,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- </a:t>
            </a:r>
            <a:r>
              <a:rPr lang="en-US" sz="1800" dirty="0" err="1" smtClean="0">
                <a:latin typeface="+mn-lt"/>
              </a:rPr>
              <a:t>helicity</a:t>
            </a:r>
            <a:r>
              <a:rPr lang="en-US" sz="1800" dirty="0" smtClean="0">
                <a:latin typeface="+mn-lt"/>
              </a:rPr>
              <a:t>-correlated beam properties</a:t>
            </a: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r>
              <a:rPr lang="en-US" sz="1800" dirty="0" smtClean="0">
                <a:latin typeface="+mn-lt"/>
              </a:rPr>
              <a:t>       </a:t>
            </a:r>
            <a:r>
              <a:rPr lang="en-US" sz="18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80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sz="1800" dirty="0" smtClean="0">
                <a:latin typeface="+mn-lt"/>
              </a:rPr>
              <a:t>under good control  </a:t>
            </a:r>
          </a:p>
          <a:p>
            <a:pPr algn="l"/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876800" y="1828800"/>
            <a:ext cx="42672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4000" b="1" i="1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</a:t>
            </a: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</a:t>
            </a:r>
            <a:r>
              <a:rPr lang="en-US" sz="2800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Pion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photoproduction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Out-InFinalPionNoPol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2533" y="723901"/>
            <a:ext cx="5037967" cy="3989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3300" y="1219200"/>
            <a:ext cx="561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r>
              <a:rPr lang="en-US" sz="2000" dirty="0" smtClean="0">
                <a:latin typeface="+mn-lt"/>
              </a:rPr>
              <a:t>Correct  for </a:t>
            </a:r>
            <a:r>
              <a:rPr lang="en-US" sz="2000" dirty="0" err="1" smtClean="0">
                <a:latin typeface="+mn-lt"/>
              </a:rPr>
              <a:t>electroproduction</a:t>
            </a:r>
            <a:r>
              <a:rPr lang="en-US" sz="2000" dirty="0" smtClean="0">
                <a:latin typeface="+mn-lt"/>
              </a:rPr>
              <a:t> </a:t>
            </a:r>
          </a:p>
          <a:p>
            <a:pPr algn="l"/>
            <a:r>
              <a:rPr lang="en-US" sz="2000" dirty="0" smtClean="0">
                <a:latin typeface="+mn-lt"/>
              </a:rPr>
              <a:t>(average Q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= 0.0032 GeV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) using</a:t>
            </a:r>
          </a:p>
          <a:p>
            <a:pPr algn="l"/>
            <a:r>
              <a:rPr lang="en-US" sz="2000" dirty="0" smtClean="0">
                <a:latin typeface="+mn-lt"/>
              </a:rPr>
              <a:t> GEANT 3 simulation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400" y="4343400"/>
            <a:ext cx="5613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 smtClean="0">
              <a:latin typeface="+mn-lt"/>
            </a:endParaRP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r>
              <a:rPr lang="en-US" dirty="0" smtClean="0">
                <a:solidFill>
                  <a:srgbClr val="660066"/>
                </a:solidFill>
                <a:latin typeface="+mn-lt"/>
              </a:rPr>
              <a:t>Result</a:t>
            </a:r>
            <a:r>
              <a:rPr lang="en-US" sz="2000" dirty="0" smtClean="0">
                <a:solidFill>
                  <a:srgbClr val="660066"/>
                </a:solidFill>
                <a:latin typeface="+mn-lt"/>
              </a:rPr>
              <a:t>:  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lang="en-US" sz="3200" baseline="30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-</a:t>
            </a:r>
            <a:r>
              <a:rPr lang="en-US" baseline="-25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γ 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=</a:t>
            </a:r>
            <a:r>
              <a:rPr lang="en-US" baseline="-25000" dirty="0" smtClean="0">
                <a:solidFill>
                  <a:srgbClr val="660066"/>
                </a:solidFill>
                <a:latin typeface="Times New Roman"/>
                <a:cs typeface="Times New Roman"/>
              </a:rPr>
              <a:t>  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- (0.36 ± 1.1 ± 0.4) </a:t>
            </a:r>
            <a:r>
              <a:rPr lang="en-US" dirty="0" err="1" smtClean="0">
                <a:solidFill>
                  <a:srgbClr val="660066"/>
                </a:solidFill>
                <a:latin typeface="Times New Roman"/>
                <a:cs typeface="Times New Roman"/>
              </a:rPr>
              <a:t>ppm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</a:p>
          <a:p>
            <a:pPr algn="l"/>
            <a:endParaRPr lang="en-US" sz="2000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Implies:          </a:t>
            </a:r>
            <a:r>
              <a:rPr lang="en-US" dirty="0" smtClean="0">
                <a:latin typeface="Times New Roman"/>
                <a:cs typeface="Times New Roman"/>
              </a:rPr>
              <a:t>= (8.4 ± 24± 8.3) </a:t>
            </a:r>
            <a:r>
              <a:rPr lang="en-US" i="1" dirty="0" err="1" smtClean="0">
                <a:latin typeface="Times New Roman"/>
                <a:cs typeface="Times New Roman"/>
              </a:rPr>
              <a:t>g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π</a:t>
            </a:r>
            <a:endParaRPr lang="en-US" i="1" baseline="-25000" dirty="0" smtClean="0">
              <a:latin typeface="Times New Roman"/>
              <a:cs typeface="Times New Roman"/>
            </a:endParaRPr>
          </a:p>
        </p:txBody>
      </p:sp>
      <p:pic>
        <p:nvPicPr>
          <p:cNvPr id="11" name="Picture 10" descr="dD.tiff"/>
          <p:cNvPicPr>
            <a:picLocks noChangeAspect="1"/>
          </p:cNvPicPr>
          <p:nvPr/>
        </p:nvPicPr>
        <p:blipFill>
          <a:blip r:embed="rId5"/>
          <a:srcRect t="27692"/>
          <a:stretch>
            <a:fillRect/>
          </a:stretch>
        </p:blipFill>
        <p:spPr>
          <a:xfrm>
            <a:off x="2222500" y="5742580"/>
            <a:ext cx="452980" cy="304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9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  <a:latin typeface="+mn-lt"/>
              </a:rPr>
              <a:t>Will neglect this contribution in the following… </a:t>
            </a:r>
            <a:endParaRPr lang="en-US" i="1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defTabSz="828675">
              <a:lnSpc>
                <a:spcPts val="1938"/>
              </a:lnSpc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Models   (</a:t>
            </a:r>
            <a:r>
              <a:rPr lang="en-GB" sz="3200" i="1" dirty="0" smtClean="0">
                <a:solidFill>
                  <a:srgbClr val="660066"/>
                </a:solidFill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sz="3200" i="1" baseline="-25000" dirty="0" smtClean="0">
                <a:solidFill>
                  <a:srgbClr val="660066"/>
                </a:solidFill>
                <a:latin typeface="Times New Roman" charset="0"/>
                <a:ea typeface="Times New Roman" charset="0"/>
                <a:cs typeface="Times New Roman" charset="0"/>
              </a:rPr>
              <a:t>(2)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r>
              <a:rPr lang="en-US" sz="2800" b="1" i="1" dirty="0" smtClean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r>
              <a:rPr lang="en-GB" sz="2800" i="1" dirty="0" smtClean="0">
                <a:solidFill>
                  <a:srgbClr val="660066"/>
                </a:solidFill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sz="2800" i="1" baseline="-25000" dirty="0" smtClean="0">
                <a:solidFill>
                  <a:srgbClr val="660066"/>
                </a:solidFill>
                <a:latin typeface="Times New Roman" charset="0"/>
                <a:ea typeface="Times New Roman" charset="0"/>
                <a:cs typeface="Times New Roman" charset="0"/>
              </a:rPr>
              <a:t>(3</a:t>
            </a:r>
            <a:r>
              <a:rPr lang="en-GB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GB" sz="2800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800" b="1" dirty="0" smtClean="0">
                <a:solidFill>
                  <a:srgbClr val="660066"/>
                </a:solidFill>
                <a:latin typeface="Verdana" charset="0"/>
              </a:rPr>
              <a:t>  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900" y="1130300"/>
            <a:ext cx="81661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arenR"/>
            </a:pPr>
            <a:r>
              <a:rPr lang="en-US" sz="1800" dirty="0" smtClean="0">
                <a:latin typeface="Arial"/>
              </a:rPr>
              <a:t>“</a:t>
            </a:r>
            <a:r>
              <a:rPr lang="en-US" sz="1800" dirty="0" smtClean="0">
                <a:solidFill>
                  <a:srgbClr val="800000"/>
                </a:solidFill>
                <a:latin typeface="Arial"/>
              </a:rPr>
              <a:t>Default” model: </a:t>
            </a:r>
          </a:p>
          <a:p>
            <a:pPr marL="800100" lvl="1" indent="-342900" algn="l">
              <a:buFont typeface="Arial"/>
              <a:buChar char="•"/>
            </a:pPr>
            <a:endParaRPr lang="en-US" sz="1800" dirty="0" smtClean="0">
              <a:latin typeface="Arial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>
                <a:latin typeface="Arial"/>
              </a:rPr>
              <a:t> MAID for </a:t>
            </a:r>
            <a:r>
              <a:rPr lang="en-GB" sz="1800" i="1" dirty="0" smtClean="0">
                <a:solidFill>
                  <a:srgbClr val="660066"/>
                </a:solidFill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sz="1800" i="1" baseline="-25000" dirty="0" smtClean="0">
                <a:solidFill>
                  <a:srgbClr val="660066"/>
                </a:solidFill>
                <a:latin typeface="Times New Roman" charset="0"/>
                <a:ea typeface="Times New Roman" charset="0"/>
                <a:cs typeface="Times New Roman" charset="0"/>
              </a:rPr>
              <a:t>(2)</a:t>
            </a:r>
          </a:p>
          <a:p>
            <a:pPr marL="800100" lvl="1" indent="-342900" algn="l">
              <a:buFont typeface="Arial"/>
              <a:buChar char="•"/>
            </a:pPr>
            <a:r>
              <a:rPr lang="en-GB" sz="1800" dirty="0" smtClean="0">
                <a:latin typeface="Arial"/>
                <a:ea typeface="Times New Roman" charset="0"/>
                <a:cs typeface="Arial"/>
              </a:rPr>
              <a:t> use dipole form for </a:t>
            </a:r>
            <a:r>
              <a:rPr lang="en-US" sz="1800" b="1" i="1" kern="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1800" b="1" i="1" kern="0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1800" b="1" i="1" kern="0" baseline="-25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NΔ</a:t>
            </a:r>
            <a:r>
              <a:rPr lang="en-US" sz="1800" b="1" i="1" kern="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(Q</a:t>
            </a:r>
            <a:r>
              <a:rPr lang="en-US" sz="1800" b="1" i="1" kern="0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b="1" i="1" kern="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1800" b="1" i="1" kern="0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GB" sz="1800" dirty="0" smtClean="0">
                <a:latin typeface="Arial"/>
                <a:ea typeface="Times New Roman" charset="0"/>
                <a:cs typeface="Arial"/>
              </a:rPr>
              <a:t>with </a:t>
            </a:r>
            <a:r>
              <a:rPr lang="en-GB" sz="1800" i="1" dirty="0" smtClean="0">
                <a:latin typeface="Arial"/>
                <a:ea typeface="Times New Roman" charset="0"/>
                <a:cs typeface="Arial"/>
              </a:rPr>
              <a:t>M</a:t>
            </a:r>
            <a:r>
              <a:rPr lang="en-GB" sz="1800" i="1" baseline="-25000" dirty="0" smtClean="0">
                <a:latin typeface="Arial"/>
                <a:ea typeface="Times New Roman" charset="0"/>
                <a:cs typeface="Arial"/>
              </a:rPr>
              <a:t>A</a:t>
            </a:r>
            <a:r>
              <a:rPr lang="en-GB" sz="1800" dirty="0" smtClean="0">
                <a:latin typeface="Arial"/>
                <a:ea typeface="Times New Roman" charset="0"/>
                <a:cs typeface="Arial"/>
              </a:rPr>
              <a:t> = 1.03 </a:t>
            </a:r>
            <a:r>
              <a:rPr lang="en-GB" sz="1800" dirty="0" err="1" smtClean="0">
                <a:latin typeface="Arial"/>
                <a:ea typeface="Times New Roman" charset="0"/>
                <a:cs typeface="Arial"/>
              </a:rPr>
              <a:t>GeV</a:t>
            </a:r>
            <a:endParaRPr lang="en-GB" sz="1800" dirty="0" smtClean="0">
              <a:latin typeface="Arial"/>
              <a:ea typeface="Times New Roman" charset="0"/>
              <a:cs typeface="Arial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1800" b="1" i="1" kern="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F(Q</a:t>
            </a:r>
            <a:r>
              <a:rPr lang="en-US" sz="1800" b="1" i="1" kern="0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kern="0" dirty="0" smtClean="0">
                <a:solidFill>
                  <a:srgbClr val="000090"/>
                </a:solidFill>
                <a:latin typeface="Arial"/>
                <a:ea typeface="Times New Roman" charset="0"/>
                <a:cs typeface="Arial"/>
              </a:rPr>
              <a:t>)</a:t>
            </a:r>
            <a:r>
              <a:rPr lang="en-US" sz="1800" kern="0" baseline="30000" dirty="0" smtClean="0">
                <a:solidFill>
                  <a:srgbClr val="000090"/>
                </a:solidFill>
                <a:latin typeface="Arial"/>
                <a:ea typeface="Times New Roman" charset="0"/>
                <a:cs typeface="Arial"/>
              </a:rPr>
              <a:t>  </a:t>
            </a:r>
            <a:r>
              <a:rPr lang="en-US" sz="1800" kern="0" dirty="0" smtClean="0">
                <a:latin typeface="Arial"/>
                <a:ea typeface="Times New Roman" charset="0"/>
                <a:cs typeface="Arial"/>
              </a:rPr>
              <a:t>from Adler parameterization </a:t>
            </a:r>
            <a:r>
              <a:rPr lang="en-US" sz="1600" kern="0" dirty="0" smtClean="0">
                <a:latin typeface="Arial"/>
                <a:ea typeface="Times New Roman" charset="0"/>
                <a:cs typeface="Arial"/>
              </a:rPr>
              <a:t>(S.L. Adler PRD </a:t>
            </a:r>
            <a:r>
              <a:rPr lang="en-US" sz="1600" b="1" kern="0" dirty="0" smtClean="0">
                <a:latin typeface="Arial"/>
                <a:ea typeface="Times New Roman" charset="0"/>
                <a:cs typeface="Arial"/>
              </a:rPr>
              <a:t>12</a:t>
            </a:r>
            <a:r>
              <a:rPr lang="en-US" sz="1600" kern="0" dirty="0" smtClean="0">
                <a:latin typeface="Arial"/>
                <a:ea typeface="Times New Roman" charset="0"/>
                <a:cs typeface="Arial"/>
              </a:rPr>
              <a:t>(1975)2644)</a:t>
            </a:r>
          </a:p>
          <a:p>
            <a:pPr marL="800100" lvl="1" indent="-342900" algn="l"/>
            <a:r>
              <a:rPr lang="en-US" sz="1800" kern="0" dirty="0" smtClean="0">
                <a:latin typeface="Arial"/>
                <a:ea typeface="Times New Roman" charset="0"/>
                <a:cs typeface="Arial"/>
              </a:rPr>
              <a:t>     parameters from   N. </a:t>
            </a:r>
            <a:r>
              <a:rPr lang="en-US" sz="1800" kern="0" dirty="0" err="1" smtClean="0">
                <a:latin typeface="Arial"/>
                <a:ea typeface="Times New Roman" charset="0"/>
                <a:cs typeface="Arial"/>
              </a:rPr>
              <a:t>Mukhopadhyay</a:t>
            </a:r>
            <a:r>
              <a:rPr lang="en-US" sz="1800" kern="0" dirty="0" smtClean="0">
                <a:latin typeface="Arial"/>
                <a:ea typeface="Times New Roman" charset="0"/>
                <a:cs typeface="Arial"/>
              </a:rPr>
              <a:t> et al.  </a:t>
            </a:r>
            <a:r>
              <a:rPr lang="en-US" sz="1600" kern="0" dirty="0" smtClean="0">
                <a:latin typeface="Arial"/>
                <a:ea typeface="Times New Roman" charset="0"/>
                <a:cs typeface="Arial"/>
              </a:rPr>
              <a:t>(</a:t>
            </a:r>
            <a:r>
              <a:rPr lang="en-US" sz="1600" kern="0" dirty="0" err="1" smtClean="0">
                <a:latin typeface="Arial"/>
                <a:ea typeface="Times New Roman" charset="0"/>
                <a:cs typeface="Arial"/>
              </a:rPr>
              <a:t>Nucl</a:t>
            </a:r>
            <a:r>
              <a:rPr lang="en-US" sz="1600" kern="0" dirty="0" smtClean="0">
                <a:latin typeface="Arial"/>
                <a:ea typeface="Times New Roman" charset="0"/>
                <a:cs typeface="Arial"/>
              </a:rPr>
              <a:t>. Phys. A </a:t>
            </a:r>
            <a:r>
              <a:rPr lang="en-US" sz="1600" b="1" kern="0" dirty="0" smtClean="0">
                <a:latin typeface="Arial"/>
                <a:ea typeface="Times New Roman" charset="0"/>
                <a:cs typeface="Arial"/>
              </a:rPr>
              <a:t>633</a:t>
            </a:r>
            <a:r>
              <a:rPr lang="en-US" sz="1600" kern="0" dirty="0" smtClean="0">
                <a:latin typeface="Arial"/>
                <a:ea typeface="Times New Roman" charset="0"/>
                <a:cs typeface="Arial"/>
              </a:rPr>
              <a:t>(1998) 481.)</a:t>
            </a:r>
          </a:p>
          <a:p>
            <a:pPr marL="800100" lvl="1" indent="-342900" algn="l"/>
            <a:endParaRPr lang="en-US" sz="1600" kern="0" dirty="0" smtClean="0">
              <a:latin typeface="Arial"/>
              <a:ea typeface="Times New Roman" charset="0"/>
              <a:cs typeface="Arial"/>
            </a:endParaRPr>
          </a:p>
          <a:p>
            <a:pPr marL="800100" lvl="1" indent="-342900" algn="l"/>
            <a:endParaRPr lang="en-US" sz="1600" kern="0" dirty="0" smtClean="0">
              <a:latin typeface="Arial"/>
              <a:ea typeface="Times New Roman" charset="0"/>
              <a:cs typeface="Arial"/>
            </a:endParaRPr>
          </a:p>
          <a:p>
            <a:pPr marL="342900" indent="-342900" algn="l">
              <a:buAutoNum type="arabicParenR" startAt="2"/>
            </a:pPr>
            <a:r>
              <a:rPr lang="en-US" sz="1800" kern="0" dirty="0" smtClean="0">
                <a:solidFill>
                  <a:srgbClr val="800000"/>
                </a:solidFill>
                <a:latin typeface="Arial"/>
                <a:ea typeface="Times New Roman" charset="0"/>
                <a:cs typeface="Arial"/>
              </a:rPr>
              <a:t>Dynamical Model of electroweak </a:t>
            </a:r>
            <a:r>
              <a:rPr lang="en-US" sz="1800" kern="0" dirty="0" err="1" smtClean="0">
                <a:solidFill>
                  <a:srgbClr val="800000"/>
                </a:solidFill>
                <a:latin typeface="Arial"/>
                <a:ea typeface="Times New Roman" charset="0"/>
                <a:cs typeface="Arial"/>
              </a:rPr>
              <a:t>pion</a:t>
            </a:r>
            <a:r>
              <a:rPr lang="en-US" sz="1800" kern="0" dirty="0" smtClean="0">
                <a:solidFill>
                  <a:srgbClr val="800000"/>
                </a:solidFill>
                <a:latin typeface="Arial"/>
                <a:ea typeface="Times New Roman" charset="0"/>
                <a:cs typeface="Arial"/>
              </a:rPr>
              <a:t> production:</a:t>
            </a:r>
          </a:p>
          <a:p>
            <a:pPr marL="342900" indent="-342900" algn="l">
              <a:buAutoNum type="arabicParenR" startAt="2"/>
            </a:pPr>
            <a:endParaRPr lang="en-US" sz="1800" kern="0" dirty="0" smtClean="0">
              <a:latin typeface="Arial"/>
              <a:ea typeface="Times New Roman" charset="0"/>
              <a:cs typeface="Arial"/>
            </a:endParaRPr>
          </a:p>
          <a:p>
            <a:pPr marL="342900" indent="-342900" algn="l"/>
            <a:r>
              <a:rPr lang="en-US" sz="1800" dirty="0" smtClean="0">
                <a:latin typeface="Arial"/>
              </a:rPr>
              <a:t>       K. Matsui, T. Sato &amp; T.S.H. Lee, Phys. Rev. C </a:t>
            </a:r>
            <a:r>
              <a:rPr lang="en-US" sz="1800" b="1" dirty="0" smtClean="0">
                <a:latin typeface="Arial"/>
              </a:rPr>
              <a:t>72, </a:t>
            </a:r>
            <a:r>
              <a:rPr lang="en-US" sz="1800" dirty="0" smtClean="0">
                <a:latin typeface="Arial"/>
              </a:rPr>
              <a:t>025204 (2005)</a:t>
            </a:r>
            <a:r>
              <a:rPr lang="en-US" sz="1800" b="1" dirty="0" smtClean="0">
                <a:latin typeface="Arial"/>
              </a:rPr>
              <a:t>.</a:t>
            </a:r>
          </a:p>
          <a:p>
            <a:pPr marL="342900" indent="-342900" algn="l"/>
            <a:r>
              <a:rPr lang="en-US" sz="1800" b="1" dirty="0" smtClean="0">
                <a:latin typeface="Arial"/>
                <a:ea typeface="Times New Roman" charset="0"/>
                <a:cs typeface="Arial"/>
              </a:rPr>
              <a:t>                                 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and T.S.H. Lee (private communication)</a:t>
            </a:r>
          </a:p>
          <a:p>
            <a:pPr marL="342900" indent="-342900" algn="l"/>
            <a:r>
              <a:rPr lang="en-US" sz="1800" dirty="0" smtClean="0">
                <a:latin typeface="Arial"/>
                <a:ea typeface="Times New Roman" charset="0"/>
                <a:cs typeface="Arial"/>
              </a:rPr>
              <a:t>        - </a:t>
            </a:r>
            <a:r>
              <a:rPr lang="en-US" sz="1800" dirty="0" err="1" smtClean="0">
                <a:latin typeface="Arial"/>
                <a:ea typeface="Times New Roman" charset="0"/>
                <a:cs typeface="Arial"/>
              </a:rPr>
              <a:t>hadronic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effective </a:t>
            </a:r>
            <a:r>
              <a:rPr lang="en-US" sz="1800" dirty="0" err="1" smtClean="0">
                <a:latin typeface="Arial"/>
                <a:ea typeface="Times New Roman" charset="0"/>
                <a:cs typeface="Arial"/>
              </a:rPr>
              <a:t>chiral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Times New Roman" charset="0"/>
                <a:cs typeface="Arial"/>
              </a:rPr>
              <a:t>Lagrangian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;  field operators: N,Δ,π,ω,ρ and</a:t>
            </a:r>
          </a:p>
          <a:p>
            <a:pPr marL="342900" indent="-342900" algn="l"/>
            <a:r>
              <a:rPr lang="en-US" sz="1800" dirty="0" smtClean="0">
                <a:latin typeface="Arial"/>
                <a:ea typeface="Times New Roman" charset="0"/>
                <a:cs typeface="Arial"/>
              </a:rPr>
              <a:t>                                                effective </a:t>
            </a:r>
            <a:r>
              <a:rPr lang="en-US" sz="1800" dirty="0" err="1" smtClean="0">
                <a:latin typeface="Arial"/>
                <a:ea typeface="Times New Roman" charset="0"/>
                <a:cs typeface="Arial"/>
              </a:rPr>
              <a:t>Lagrangians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for πNN,πNΔ,ωNN…</a:t>
            </a:r>
          </a:p>
          <a:p>
            <a:pPr marL="342900" indent="-342900" algn="l"/>
            <a:endParaRPr lang="en-US" sz="1800" dirty="0" smtClean="0">
              <a:latin typeface="Arial"/>
              <a:ea typeface="Times New Roman" charset="0"/>
              <a:cs typeface="Arial"/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GB" i="1" dirty="0" smtClean="0">
                <a:solidFill>
                  <a:srgbClr val="660066"/>
                </a:solidFill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-25000" dirty="0" smtClean="0">
                <a:solidFill>
                  <a:srgbClr val="660066"/>
                </a:solidFill>
                <a:latin typeface="Times New Roman" charset="0"/>
                <a:ea typeface="Times New Roman" charset="0"/>
                <a:cs typeface="Times New Roman" charset="0"/>
              </a:rPr>
              <a:t>(3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uses alternate form:</a:t>
            </a:r>
          </a:p>
          <a:p>
            <a:pPr marL="800100" lvl="1" indent="-342900" algn="l">
              <a:buFont typeface="Arial"/>
              <a:buChar char="•"/>
            </a:pPr>
            <a:endParaRPr lang="en-US" sz="1800" dirty="0" smtClean="0">
              <a:latin typeface="Arial"/>
              <a:ea typeface="Times New Roman" charset="0"/>
              <a:cs typeface="Arial"/>
            </a:endParaRPr>
          </a:p>
          <a:p>
            <a:pPr marL="800100" lvl="1" indent="-342900" algn="l"/>
            <a:r>
              <a:rPr lang="en-US" sz="1800" dirty="0" smtClean="0">
                <a:latin typeface="Arial"/>
                <a:ea typeface="Times New Roman" charset="0"/>
                <a:cs typeface="Arial"/>
              </a:rPr>
              <a:t>	with </a:t>
            </a:r>
            <a:r>
              <a:rPr lang="en-US" sz="1800" i="1" dirty="0" smtClean="0">
                <a:latin typeface="Arial"/>
                <a:ea typeface="Times New Roman" charset="0"/>
                <a:cs typeface="Arial"/>
              </a:rPr>
              <a:t>a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= 0.154 GeV</a:t>
            </a:r>
            <a:r>
              <a:rPr lang="en-US" sz="1800" baseline="30000" dirty="0" smtClean="0">
                <a:latin typeface="Arial"/>
                <a:ea typeface="Times New Roman" charset="0"/>
                <a:cs typeface="Arial"/>
              </a:rPr>
              <a:t>-2    </a:t>
            </a:r>
            <a:r>
              <a:rPr lang="en-US" sz="1800" i="1" dirty="0" err="1" smtClean="0">
                <a:latin typeface="Arial"/>
                <a:ea typeface="Times New Roman" charset="0"/>
                <a:cs typeface="Arial"/>
              </a:rPr>
              <a:t>b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= 0.166 GeV</a:t>
            </a:r>
            <a:r>
              <a:rPr lang="en-US" sz="1800" baseline="30000" dirty="0" smtClean="0">
                <a:latin typeface="Arial"/>
                <a:ea typeface="Times New Roman" charset="0"/>
                <a:cs typeface="Arial"/>
              </a:rPr>
              <a:t>2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 and </a:t>
            </a:r>
            <a:r>
              <a:rPr lang="en-US" sz="1800" i="1" dirty="0" smtClean="0">
                <a:latin typeface="Arial"/>
                <a:ea typeface="Times New Roman" charset="0"/>
                <a:cs typeface="Arial"/>
              </a:rPr>
              <a:t>M</a:t>
            </a:r>
            <a:r>
              <a:rPr lang="en-US" sz="1800" i="1" baseline="-25000" dirty="0" smtClean="0">
                <a:latin typeface="Arial"/>
                <a:ea typeface="Times New Roman" charset="0"/>
                <a:cs typeface="Arial"/>
              </a:rPr>
              <a:t>A</a:t>
            </a:r>
            <a:r>
              <a:rPr lang="en-US" sz="1800" dirty="0" smtClean="0">
                <a:latin typeface="Arial"/>
                <a:ea typeface="Times New Roman" charset="0"/>
                <a:cs typeface="Arial"/>
              </a:rPr>
              <a:t> = 1.02 </a:t>
            </a:r>
            <a:r>
              <a:rPr lang="en-US" sz="1800" dirty="0" err="1" smtClean="0">
                <a:latin typeface="Arial"/>
                <a:ea typeface="Times New Roman" charset="0"/>
                <a:cs typeface="Arial"/>
              </a:rPr>
              <a:t>GeV</a:t>
            </a:r>
            <a:endParaRPr lang="en-US" sz="1800" dirty="0" smtClean="0">
              <a:latin typeface="Arial"/>
              <a:ea typeface="Times New Roman" charset="0"/>
              <a:cs typeface="Arial"/>
            </a:endParaRPr>
          </a:p>
          <a:p>
            <a:pPr marL="800100" lvl="1" indent="-342900" algn="l"/>
            <a:r>
              <a:rPr lang="en-US" sz="1400" dirty="0" smtClean="0">
                <a:latin typeface="Arial"/>
                <a:ea typeface="Times New Roman" charset="0"/>
                <a:cs typeface="Arial"/>
              </a:rPr>
              <a:t>             </a:t>
            </a:r>
            <a:r>
              <a:rPr lang="en-US" sz="1600" dirty="0" smtClean="0">
                <a:latin typeface="Arial"/>
                <a:ea typeface="Times New Roman" charset="0"/>
                <a:cs typeface="Arial"/>
              </a:rPr>
              <a:t>(from fit to neutrino charged-current </a:t>
            </a:r>
            <a:r>
              <a:rPr lang="en-US" sz="1600" dirty="0" err="1" smtClean="0">
                <a:latin typeface="Arial"/>
                <a:ea typeface="Times New Roman" charset="0"/>
                <a:cs typeface="Arial"/>
              </a:rPr>
              <a:t>pion</a:t>
            </a:r>
            <a:r>
              <a:rPr lang="en-US" sz="1600" dirty="0" smtClean="0">
                <a:latin typeface="Arial"/>
                <a:ea typeface="Times New Roman" charset="0"/>
                <a:cs typeface="Arial"/>
              </a:rPr>
              <a:t> production data)</a:t>
            </a:r>
          </a:p>
          <a:p>
            <a:pPr marL="342900" indent="-342900" algn="l"/>
            <a:r>
              <a:rPr lang="en-US" sz="1800" dirty="0" smtClean="0">
                <a:latin typeface="Arial"/>
                <a:ea typeface="Times New Roman" charset="0"/>
                <a:cs typeface="Arial"/>
              </a:rPr>
              <a:t>  </a:t>
            </a:r>
          </a:p>
          <a:p>
            <a:pPr marL="342900" indent="-342900" algn="l"/>
            <a:endParaRPr lang="en-US" sz="1800" dirty="0" smtClean="0">
              <a:latin typeface="Arial"/>
              <a:ea typeface="Times New Roman" charset="0"/>
              <a:cs typeface="Arial"/>
            </a:endParaRPr>
          </a:p>
          <a:p>
            <a:pPr marL="342900" indent="-342900" algn="l"/>
            <a:endParaRPr lang="en-GB" sz="1800" dirty="0" smtClean="0">
              <a:latin typeface="Arial"/>
              <a:ea typeface="Times New Roman" charset="0"/>
              <a:cs typeface="Arial"/>
            </a:endParaRPr>
          </a:p>
          <a:p>
            <a:pPr marL="800100" lvl="1" indent="-342900" algn="l">
              <a:buFont typeface="Arial"/>
              <a:buChar char="•"/>
            </a:pPr>
            <a:endParaRPr lang="en-GB" sz="1800" dirty="0" smtClean="0">
              <a:latin typeface="Arial"/>
              <a:ea typeface="Times New Roman" charset="0"/>
              <a:cs typeface="Arial"/>
            </a:endParaRPr>
          </a:p>
          <a:p>
            <a:pPr marL="342900" indent="-342900" algn="l"/>
            <a:endParaRPr lang="en-US" sz="1800" b="1" dirty="0" smtClean="0">
              <a:solidFill>
                <a:srgbClr val="660066"/>
              </a:solidFill>
              <a:latin typeface="Verdana" charset="0"/>
            </a:endParaRPr>
          </a:p>
          <a:p>
            <a:pPr marL="342900" indent="-342900" algn="l"/>
            <a:r>
              <a:rPr lang="en-US" sz="1800" b="1" dirty="0" smtClean="0">
                <a:solidFill>
                  <a:srgbClr val="660066"/>
                </a:solidFill>
                <a:latin typeface="Verdana" charset="0"/>
              </a:rPr>
              <a:t>                       </a:t>
            </a:r>
            <a:r>
              <a:rPr lang="en-US" sz="1800" dirty="0" smtClean="0">
                <a:latin typeface="Arial"/>
              </a:rPr>
              <a:t> </a:t>
            </a:r>
            <a:endParaRPr lang="en-US" sz="1800" dirty="0">
              <a:latin typeface="Arial"/>
            </a:endParaRPr>
          </a:p>
        </p:txBody>
      </p:sp>
      <p:pic>
        <p:nvPicPr>
          <p:cNvPr id="7" name="Picture 6" descr="GA_alternat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5213350"/>
            <a:ext cx="45466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sz="24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sz="2400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2)</a:t>
            </a:r>
            <a:r>
              <a:rPr lang="en-GB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dirty="0"/>
          </a:p>
        </p:txBody>
      </p:sp>
      <p:pic>
        <p:nvPicPr>
          <p:cNvPr id="4" name="Picture 3" descr="04-05-11_Atheory_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8115300" cy="590613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 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Result  </a:t>
            </a:r>
            <a:r>
              <a:rPr lang="en-US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(default model)</a:t>
            </a:r>
            <a:r>
              <a:rPr lang="en-US" sz="24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6205835"/>
            <a:ext cx="454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G</a:t>
            </a:r>
            <a:r>
              <a:rPr lang="en-US" baseline="30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0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result: A = -(33.4 ± 7.4)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ppm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4761" y="1216968"/>
            <a:ext cx="75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43861" y="1826568"/>
            <a:ext cx="75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3361" y="4188768"/>
            <a:ext cx="75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 descr="04-07-11_Atheory_all_withL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24729"/>
            <a:ext cx="7853715" cy="574261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 </a:t>
            </a:r>
            <a:r>
              <a:rPr lang="en-US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Dynamical Model of Matsui, Sato and Lee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94761" y="1216968"/>
            <a:ext cx="75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43861" y="1826568"/>
            <a:ext cx="75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3)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3361" y="4188768"/>
            <a:ext cx="756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827088" y="177515"/>
            <a:ext cx="7772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Arial"/>
                <a:cs typeface="Arial"/>
              </a:rPr>
              <a:t>Parity-Violating </a:t>
            </a: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Electron </a:t>
            </a:r>
            <a:r>
              <a:rPr lang="en-US" sz="2800" b="1" dirty="0" smtClean="0">
                <a:solidFill>
                  <a:srgbClr val="660066"/>
                </a:solidFill>
                <a:latin typeface="Arial"/>
                <a:cs typeface="Arial"/>
              </a:rPr>
              <a:t>Scattering</a:t>
            </a:r>
          </a:p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Arial"/>
                <a:ea typeface="Wingdings"/>
                <a:cs typeface="Arial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Arial"/>
                <a:cs typeface="Arial"/>
              </a:rPr>
              <a:t>Weak </a:t>
            </a: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NC Amplitudes</a:t>
            </a:r>
          </a:p>
        </p:txBody>
      </p:sp>
      <p:pic>
        <p:nvPicPr>
          <p:cNvPr id="21508" name="Picture 7" descr="one-photon-exch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1357313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Z0-exchan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288" y="1355725"/>
            <a:ext cx="27590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190500" y="5083175"/>
            <a:ext cx="360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/>
              <a:t>Interference with EM amplitude makes Neutral Current (NC) amplitude accessible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633788" y="4746625"/>
          <a:ext cx="4865687" cy="1262063"/>
        </p:xfrm>
        <a:graphic>
          <a:graphicData uri="http://schemas.openxmlformats.org/presentationml/2006/ole">
            <p:oleObj spid="_x0000_s21506" name="Equation" r:id="rId5" imgW="2057400" imgH="533160" progId="Equation.3">
              <p:embed/>
            </p:oleObj>
          </a:graphicData>
        </a:graphic>
      </p:graphicFrame>
      <p:sp>
        <p:nvSpPr>
          <p:cNvPr id="21511" name="AutoShape 16"/>
          <p:cNvSpPr>
            <a:spLocks noChangeArrowheads="1"/>
          </p:cNvSpPr>
          <p:nvPr/>
        </p:nvSpPr>
        <p:spPr bwMode="auto">
          <a:xfrm>
            <a:off x="3032125" y="5341938"/>
            <a:ext cx="519113" cy="290512"/>
          </a:xfrm>
          <a:prstGeom prst="rightArrow">
            <a:avLst>
              <a:gd name="adj1" fmla="val 50000"/>
              <a:gd name="adj2" fmla="val 446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2638425" y="6191250"/>
            <a:ext cx="599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A50021"/>
                </a:solidFill>
              </a:rPr>
              <a:t>Small </a:t>
            </a:r>
            <a:r>
              <a:rPr lang="en-US" sz="1400" dirty="0">
                <a:solidFill>
                  <a:srgbClr val="A50021"/>
                </a:solidFill>
              </a:rPr>
              <a:t>(~10</a:t>
            </a:r>
            <a:r>
              <a:rPr lang="en-US" sz="1600" baseline="30000" dirty="0">
                <a:solidFill>
                  <a:srgbClr val="A50021"/>
                </a:solidFill>
              </a:rPr>
              <a:t>-6</a:t>
            </a:r>
            <a:r>
              <a:rPr lang="en-US" sz="1400" dirty="0">
                <a:solidFill>
                  <a:srgbClr val="A50021"/>
                </a:solidFill>
              </a:rPr>
              <a:t>) cross section asymmetry isolates weak interaction</a:t>
            </a:r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387350" y="4191000"/>
            <a:ext cx="787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6C00"/>
                </a:solidFill>
                <a:sym typeface="Symbol" charset="2"/>
              </a:rPr>
              <a:t>Interference:</a:t>
            </a:r>
            <a:r>
              <a:rPr lang="en-US" dirty="0" smtClean="0">
                <a:solidFill>
                  <a:srgbClr val="006C00"/>
                </a:solidFill>
                <a:sym typeface="Symbol" charset="2"/>
              </a:rPr>
              <a:t> </a:t>
            </a:r>
            <a:r>
              <a:rPr lang="en-US" dirty="0" err="1" smtClean="0">
                <a:solidFill>
                  <a:srgbClr val="006C00"/>
                </a:solidFill>
                <a:latin typeface="Lucida Grande"/>
                <a:ea typeface="Lucida Grande"/>
                <a:cs typeface="Lucida Grande"/>
                <a:sym typeface="Symbol" charset="2"/>
              </a:rPr>
              <a:t>σ</a:t>
            </a:r>
            <a:r>
              <a:rPr lang="en-US" dirty="0" smtClean="0">
                <a:solidFill>
                  <a:srgbClr val="006C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006C00"/>
                </a:solidFill>
              </a:rPr>
              <a:t>~ </a:t>
            </a:r>
            <a:r>
              <a:rPr lang="en-US" dirty="0">
                <a:solidFill>
                  <a:srgbClr val="006C00"/>
                </a:solidFill>
              </a:rPr>
              <a:t>|</a:t>
            </a:r>
            <a:r>
              <a:rPr lang="en-US" i="1" dirty="0">
                <a:solidFill>
                  <a:srgbClr val="006C00"/>
                </a:solidFill>
              </a:rPr>
              <a:t>M</a:t>
            </a:r>
            <a:r>
              <a:rPr lang="en-US" i="1" baseline="30000" dirty="0">
                <a:solidFill>
                  <a:srgbClr val="006C00"/>
                </a:solidFill>
              </a:rPr>
              <a:t>EM </a:t>
            </a:r>
            <a:r>
              <a:rPr lang="en-US" dirty="0">
                <a:solidFill>
                  <a:srgbClr val="006C00"/>
                </a:solidFill>
              </a:rPr>
              <a:t>|</a:t>
            </a:r>
            <a:r>
              <a:rPr lang="en-US" baseline="30000" dirty="0">
                <a:solidFill>
                  <a:srgbClr val="006C00"/>
                </a:solidFill>
              </a:rPr>
              <a:t>2</a:t>
            </a:r>
            <a:r>
              <a:rPr lang="en-US" i="1" dirty="0">
                <a:solidFill>
                  <a:srgbClr val="006C00"/>
                </a:solidFill>
              </a:rPr>
              <a:t> + </a:t>
            </a:r>
            <a:r>
              <a:rPr lang="en-US" dirty="0">
                <a:solidFill>
                  <a:srgbClr val="006C00"/>
                </a:solidFill>
              </a:rPr>
              <a:t>|</a:t>
            </a:r>
            <a:r>
              <a:rPr lang="en-US" i="1" dirty="0">
                <a:solidFill>
                  <a:srgbClr val="006C00"/>
                </a:solidFill>
              </a:rPr>
              <a:t>M</a:t>
            </a:r>
            <a:r>
              <a:rPr lang="en-US" i="1" baseline="30000" dirty="0">
                <a:solidFill>
                  <a:srgbClr val="006C00"/>
                </a:solidFill>
              </a:rPr>
              <a:t>NC </a:t>
            </a:r>
            <a:r>
              <a:rPr lang="en-US" dirty="0">
                <a:solidFill>
                  <a:srgbClr val="006C00"/>
                </a:solidFill>
              </a:rPr>
              <a:t>|</a:t>
            </a:r>
            <a:r>
              <a:rPr lang="en-US" baseline="30000" dirty="0">
                <a:solidFill>
                  <a:srgbClr val="006C00"/>
                </a:solidFill>
              </a:rPr>
              <a:t>2 </a:t>
            </a:r>
            <a:r>
              <a:rPr lang="en-US" i="1" dirty="0">
                <a:solidFill>
                  <a:srgbClr val="006C00"/>
                </a:solidFill>
              </a:rPr>
              <a:t>+  </a:t>
            </a:r>
            <a:r>
              <a:rPr lang="en-US" dirty="0">
                <a:solidFill>
                  <a:srgbClr val="006C00"/>
                </a:solidFill>
              </a:rPr>
              <a:t>2</a:t>
            </a:r>
            <a:r>
              <a:rPr lang="en-US" i="1" dirty="0">
                <a:solidFill>
                  <a:srgbClr val="006C00"/>
                </a:solidFill>
              </a:rPr>
              <a:t>Re(M</a:t>
            </a:r>
            <a:r>
              <a:rPr lang="en-US" i="1" baseline="30000" dirty="0">
                <a:solidFill>
                  <a:srgbClr val="006C00"/>
                </a:solidFill>
              </a:rPr>
              <a:t>EM*</a:t>
            </a:r>
            <a:r>
              <a:rPr lang="en-US" i="1" dirty="0">
                <a:solidFill>
                  <a:srgbClr val="006C00"/>
                </a:solidFill>
              </a:rPr>
              <a:t>)M</a:t>
            </a:r>
            <a:r>
              <a:rPr lang="en-US" i="1" baseline="30000" dirty="0">
                <a:solidFill>
                  <a:srgbClr val="006C00"/>
                </a:solidFill>
              </a:rPr>
              <a:t>NC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2354561" y="690287"/>
            <a:ext cx="524586" cy="2637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65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73088" y="3630613"/>
            <a:ext cx="759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scatter electrons of opposite </a:t>
            </a:r>
            <a:r>
              <a:rPr lang="en-US" sz="1800" dirty="0" err="1"/>
              <a:t>helicities</a:t>
            </a:r>
            <a:r>
              <a:rPr lang="en-US" sz="1800" dirty="0"/>
              <a:t> from </a:t>
            </a:r>
            <a:r>
              <a:rPr lang="en-US" sz="1800" dirty="0" err="1"/>
              <a:t>unpolarized</a:t>
            </a:r>
            <a:r>
              <a:rPr lang="en-US" sz="1800" dirty="0"/>
              <a:t>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 descr="04-07-11_Atheory_A3_withL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0" y="736600"/>
            <a:ext cx="7467759" cy="5010149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  extracting  Δ</a:t>
            </a:r>
            <a:r>
              <a:rPr lang="en-US" sz="3200" b="1" i="1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π</a:t>
            </a:r>
            <a:r>
              <a:rPr lang="en-US" sz="3200" b="1" i="1" baseline="-25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(3)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endParaRPr lang="en-US" sz="28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2200" y="5816600"/>
            <a:ext cx="546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Δ</a:t>
            </a:r>
            <a:r>
              <a:rPr lang="en-US" b="1" i="1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π</a:t>
            </a:r>
            <a:r>
              <a:rPr lang="en-US" b="1" i="1" baseline="-25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(3)   </a:t>
            </a:r>
            <a:r>
              <a:rPr lang="en-US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consistent with theory, but data not precise enough to provide </a:t>
            </a:r>
            <a:r>
              <a:rPr lang="en-US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b="1" i="1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NΔ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600" y="13843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Subtract off </a:t>
            </a:r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1)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smtClean="0">
                <a:latin typeface="+mn-lt"/>
                <a:ea typeface="Times New Roman" charset="0"/>
                <a:cs typeface="Times New Roman" charset="0"/>
              </a:rPr>
              <a:t>and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2)</a:t>
            </a:r>
          </a:p>
          <a:p>
            <a:r>
              <a:rPr lang="en-GB" sz="2000" dirty="0" smtClean="0">
                <a:latin typeface="+mj-lt"/>
                <a:ea typeface="Times New Roman" charset="0"/>
                <a:cs typeface="Times New Roman" charset="0"/>
              </a:rPr>
              <a:t> 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32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 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 </a:t>
            </a:r>
            <a:r>
              <a:rPr lang="en-US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Axial Mass ?  </a:t>
            </a:r>
            <a:r>
              <a:rPr lang="en-US" sz="2400" b="1" dirty="0" smtClean="0">
                <a:solidFill>
                  <a:srgbClr val="660066"/>
                </a:solidFill>
                <a:latin typeface="Verdana" charset="0"/>
              </a:rPr>
              <a:t> 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08-11-11_A3_vs_AxialMass_withPoin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63650" y="1739900"/>
            <a:ext cx="72009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850900"/>
            <a:ext cx="773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One would need a precision of about ± 0.5 </a:t>
            </a:r>
            <a:r>
              <a:rPr lang="en-US" dirty="0" err="1" smtClean="0">
                <a:latin typeface="Arial"/>
                <a:cs typeface="Arial"/>
              </a:rPr>
              <a:t>ppm</a:t>
            </a:r>
            <a:r>
              <a:rPr lang="en-US" dirty="0" smtClean="0">
                <a:latin typeface="Arial"/>
                <a:cs typeface="Arial"/>
              </a:rPr>
              <a:t>  to say anything significant about M</a:t>
            </a:r>
            <a:r>
              <a:rPr lang="en-US" baseline="-25000" dirty="0" smtClean="0">
                <a:latin typeface="Arial"/>
                <a:cs typeface="Arial"/>
              </a:rPr>
              <a:t>A  </a:t>
            </a:r>
            <a:r>
              <a:rPr lang="en-US" dirty="0" smtClean="0">
                <a:latin typeface="Arial"/>
                <a:cs typeface="Arial"/>
              </a:rPr>
              <a:t>…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00" y="6396335"/>
            <a:ext cx="454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Recall: G</a:t>
            </a:r>
            <a:r>
              <a:rPr lang="en-US" baseline="30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0</a:t>
            </a:r>
            <a:r>
              <a:rPr lang="en-US" dirty="0" smtClean="0">
                <a:solidFill>
                  <a:srgbClr val="3366FF"/>
                </a:solidFill>
                <a:latin typeface="Times New Roman"/>
                <a:cs typeface="Times New Roman"/>
              </a:rPr>
              <a:t> error bar:  ±7.4 </a:t>
            </a:r>
            <a:r>
              <a:rPr lang="en-US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ppm</a:t>
            </a:r>
            <a:endParaRPr lang="en-US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4700" y="5080000"/>
            <a:ext cx="3479800" cy="738664"/>
          </a:xfrm>
          <a:prstGeom prst="rect">
            <a:avLst/>
          </a:prstGeom>
          <a:noFill/>
          <a:ln>
            <a:solidFill>
              <a:srgbClr val="0056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>
                <a:latin typeface="+mn-lt"/>
              </a:rPr>
              <a:t>Pion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electroproduction</a:t>
            </a:r>
            <a:r>
              <a:rPr lang="en-US" sz="1400" dirty="0" smtClean="0">
                <a:latin typeface="+mn-lt"/>
              </a:rPr>
              <a:t> &amp; pre-1990 </a:t>
            </a:r>
            <a:r>
              <a:rPr lang="en-US" sz="1400" dirty="0" err="1" smtClean="0">
                <a:latin typeface="Times New Roman"/>
                <a:cs typeface="Times New Roman"/>
              </a:rPr>
              <a:t>υ</a:t>
            </a:r>
            <a:r>
              <a:rPr lang="en-US" sz="1400" dirty="0" smtClean="0">
                <a:latin typeface="+mn-lt"/>
              </a:rPr>
              <a:t> data  </a:t>
            </a:r>
          </a:p>
          <a:p>
            <a:pPr algn="l"/>
            <a:r>
              <a:rPr lang="en-US" sz="1400" dirty="0" smtClean="0">
                <a:latin typeface="+mn-lt"/>
              </a:rPr>
              <a:t>       Bernard, </a:t>
            </a:r>
            <a:r>
              <a:rPr lang="en-US" sz="1400" dirty="0" err="1" smtClean="0">
                <a:latin typeface="+mn-lt"/>
              </a:rPr>
              <a:t>Elouadrhiri</a:t>
            </a:r>
            <a:r>
              <a:rPr lang="en-US" sz="1400" dirty="0" smtClean="0">
                <a:latin typeface="+mn-lt"/>
              </a:rPr>
              <a:t> &amp; </a:t>
            </a:r>
            <a:r>
              <a:rPr lang="en-US" sz="1400" dirty="0" err="1" smtClean="0">
                <a:latin typeface="+mn-lt"/>
              </a:rPr>
              <a:t>Meissner</a:t>
            </a:r>
            <a:r>
              <a:rPr lang="en-US" sz="1400" dirty="0" smtClean="0">
                <a:latin typeface="+mn-lt"/>
              </a:rPr>
              <a:t>, </a:t>
            </a:r>
          </a:p>
          <a:p>
            <a:pPr algn="l"/>
            <a:r>
              <a:rPr lang="en-US" sz="1400" dirty="0" smtClean="0">
                <a:latin typeface="+mn-lt"/>
              </a:rPr>
              <a:t>       J. Phys. G 28, R1 (2002)</a:t>
            </a:r>
            <a:endParaRPr lang="en-US" sz="1400" baseline="-25000" dirty="0">
              <a:latin typeface="+mn-lt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987800" y="4851400"/>
            <a:ext cx="939800" cy="20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184900" y="5664200"/>
            <a:ext cx="1993900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 flipH="1" flipV="1">
            <a:off x="7137397" y="5656575"/>
            <a:ext cx="60328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65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0100" y="3365500"/>
            <a:ext cx="3594100" cy="738664"/>
          </a:xfrm>
          <a:prstGeom prst="rect">
            <a:avLst/>
          </a:prstGeom>
          <a:noFill/>
          <a:ln>
            <a:solidFill>
              <a:srgbClr val="0056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>
                <a:latin typeface="+mn-lt"/>
              </a:rPr>
              <a:t>MiniBooNE</a:t>
            </a:r>
            <a:r>
              <a:rPr lang="en-US" sz="1400" dirty="0" smtClean="0">
                <a:latin typeface="+mn-lt"/>
              </a:rPr>
              <a:t>    </a:t>
            </a:r>
            <a:r>
              <a:rPr lang="en-US" sz="1400" dirty="0" smtClean="0"/>
              <a:t>arXiv:1002.2680 [</a:t>
            </a:r>
            <a:r>
              <a:rPr lang="en-US" sz="1400" dirty="0" err="1" smtClean="0"/>
              <a:t>hep</a:t>
            </a:r>
            <a:r>
              <a:rPr lang="en-US" sz="1400" dirty="0" smtClean="0"/>
              <a:t>-ex].</a:t>
            </a:r>
            <a:endParaRPr lang="en-US" sz="1400" dirty="0" smtClean="0">
              <a:latin typeface="+mn-lt"/>
            </a:endParaRPr>
          </a:p>
          <a:p>
            <a:pPr algn="l"/>
            <a:r>
              <a:rPr lang="en-US" sz="1400" dirty="0" smtClean="0">
                <a:latin typeface="+mn-lt"/>
              </a:rPr>
              <a:t>      similar large values reported by</a:t>
            </a:r>
          </a:p>
          <a:p>
            <a:pPr algn="l"/>
            <a:r>
              <a:rPr lang="en-US" sz="1400" dirty="0" smtClean="0">
                <a:latin typeface="+mn-lt"/>
              </a:rPr>
              <a:t>      MINOS, K2K </a:t>
            </a:r>
            <a:r>
              <a:rPr lang="en-US" sz="1400" dirty="0" err="1" smtClean="0">
                <a:latin typeface="+mn-lt"/>
              </a:rPr>
              <a:t>SciBar</a:t>
            </a:r>
            <a:r>
              <a:rPr lang="en-US" sz="1400" dirty="0" smtClean="0">
                <a:latin typeface="+mn-lt"/>
              </a:rPr>
              <a:t>  K2K </a:t>
            </a:r>
            <a:r>
              <a:rPr lang="en-US" sz="1400" dirty="0" err="1" smtClean="0">
                <a:latin typeface="+mn-lt"/>
              </a:rPr>
              <a:t>SciFij</a:t>
            </a:r>
            <a:endParaRPr lang="en-US" sz="1400" baseline="-25000" dirty="0">
              <a:latin typeface="+mn-lt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H="1">
            <a:off x="6375400" y="4660900"/>
            <a:ext cx="1130300" cy="36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Arial"/>
                <a:cs typeface="Arial"/>
              </a:rPr>
              <a:t>Summary</a:t>
            </a: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003" y="978942"/>
            <a:ext cx="8672997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First measurement of PV asymmetry in inelastic scattering to the </a:t>
            </a:r>
            <a:r>
              <a:rPr lang="en-US" sz="2000" dirty="0" err="1" smtClean="0"/>
              <a:t>Δ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000" dirty="0" smtClean="0"/>
              <a:t>First measurement of PV asymmetry in</a:t>
            </a:r>
          </a:p>
          <a:p>
            <a:pPr eaLnBrk="1" hangingPunct="1">
              <a:buNone/>
            </a:pPr>
            <a:r>
              <a:rPr lang="en-US" sz="2000" dirty="0" smtClean="0"/>
              <a:t>                </a:t>
            </a:r>
          </a:p>
          <a:p>
            <a:pPr eaLnBrk="1" hangingPunct="1"/>
            <a:endParaRPr lang="en-US" sz="2000" dirty="0" smtClean="0">
              <a:ea typeface="ＭＳ Ｐゴシック" charset="-128"/>
            </a:endParaRPr>
          </a:p>
          <a:p>
            <a:pPr eaLnBrk="1" hangingPunct="1"/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/>
              <a:t>              consistent with theory, but not precise enough to give useful information on </a:t>
            </a:r>
            <a:r>
              <a:rPr lang="en-US" sz="2000" b="1" i="1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000" b="1" i="1" baseline="-25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NΔ</a:t>
            </a:r>
            <a:r>
              <a:rPr lang="en-US" sz="2000" b="1" i="1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(Q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b="1" i="1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2000" b="1" i="1" baseline="30000" dirty="0" smtClean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000" dirty="0" smtClean="0">
                <a:latin typeface="Arial"/>
                <a:ea typeface="Times New Roman" charset="0"/>
                <a:cs typeface="Arial"/>
              </a:rPr>
              <a:t>or on axial mass  M</a:t>
            </a:r>
            <a:r>
              <a:rPr lang="en-US" sz="2000" baseline="-25000" dirty="0" smtClean="0">
                <a:latin typeface="Arial"/>
                <a:ea typeface="Times New Roman" charset="0"/>
                <a:cs typeface="Arial"/>
              </a:rPr>
              <a:t>A</a:t>
            </a:r>
            <a:endParaRPr lang="en-US" sz="2000" baseline="-25000" dirty="0" smtClean="0">
              <a:latin typeface="Arial"/>
              <a:cs typeface="Arial"/>
            </a:endParaRPr>
          </a:p>
          <a:p>
            <a:pPr eaLnBrk="1" hangingPunct="1">
              <a:buNone/>
            </a:pPr>
            <a:endParaRPr lang="en-US" sz="2000" baseline="300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/>
              <a:t>          consistent with theory; does not favor </a:t>
            </a:r>
            <a:r>
              <a:rPr lang="en-US" sz="2000" i="1" dirty="0" smtClean="0"/>
              <a:t>very</a:t>
            </a:r>
            <a:r>
              <a:rPr lang="en-US" sz="2000" dirty="0" smtClean="0"/>
              <a:t> enhanced</a:t>
            </a:r>
          </a:p>
          <a:p>
            <a:pPr eaLnBrk="1" hangingPunct="1">
              <a:buNone/>
            </a:pPr>
            <a:r>
              <a:rPr lang="en-US" sz="2000" dirty="0" smtClean="0"/>
              <a:t>                         but still room for sizable values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err="1" smtClean="0"/>
              <a:t>Qweak</a:t>
            </a:r>
            <a:r>
              <a:rPr lang="en-US" sz="2000" dirty="0" smtClean="0"/>
              <a:t> has data in-hand on asymmetry at very low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; </a:t>
            </a:r>
          </a:p>
          <a:p>
            <a:pPr eaLnBrk="1" hangingPunct="1">
              <a:buNone/>
            </a:pPr>
            <a:r>
              <a:rPr lang="en-US" sz="2000" dirty="0" smtClean="0"/>
              <a:t>       analysis underway &amp; more data likely will be taken…  </a:t>
            </a:r>
          </a:p>
          <a:p>
            <a:pPr eaLnBrk="1" hangingPunct="1">
              <a:buNone/>
            </a:pPr>
            <a:r>
              <a:rPr lang="en-US" sz="2000" dirty="0" smtClean="0"/>
              <a:t>                        improve precision on       ? </a:t>
            </a:r>
          </a:p>
          <a:p>
            <a:pPr lvl="1" eaLnBrk="1" hangingPunct="1">
              <a:buNone/>
            </a:pPr>
            <a:r>
              <a:rPr lang="en-US" sz="2000" baseline="30000" dirty="0" smtClean="0">
                <a:ea typeface="ＭＳ Ｐゴシック" charset="-128"/>
              </a:rPr>
              <a:t/>
            </a:r>
            <a:br>
              <a:rPr lang="en-US" sz="2000" baseline="30000" dirty="0" smtClean="0">
                <a:ea typeface="ＭＳ Ｐゴシック" charset="-128"/>
              </a:rPr>
            </a:br>
            <a:endParaRPr lang="en-US" sz="2000" baseline="30000" dirty="0" smtClean="0">
              <a:ea typeface="ＭＳ Ｐゴシック" charset="-128"/>
            </a:endParaRPr>
          </a:p>
          <a:p>
            <a:pPr eaLnBrk="1" hangingPunct="1">
              <a:buNone/>
            </a:pPr>
            <a:endParaRPr lang="en-US" sz="1600" dirty="0" smtClean="0"/>
          </a:p>
        </p:txBody>
      </p:sp>
      <p:graphicFrame>
        <p:nvGraphicFramePr>
          <p:cNvPr id="421895" name="Object 7"/>
          <p:cNvGraphicFramePr>
            <a:graphicFrameLocks noChangeAspect="1"/>
          </p:cNvGraphicFramePr>
          <p:nvPr/>
        </p:nvGraphicFramePr>
        <p:xfrm>
          <a:off x="876300" y="2794000"/>
          <a:ext cx="996950" cy="366713"/>
        </p:xfrm>
        <a:graphic>
          <a:graphicData uri="http://schemas.openxmlformats.org/presentationml/2006/ole">
            <p:oleObj spid="_x0000_s421895" name="Equation" r:id="rId3" imgW="482600" imgH="177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32425" y="1314450"/>
          <a:ext cx="768350" cy="744538"/>
        </p:xfrm>
        <a:graphic>
          <a:graphicData uri="http://schemas.openxmlformats.org/presentationml/2006/ole">
            <p:oleObj spid="_x0000_s421896" name="Equation" r:id="rId4" imgW="444500" imgH="444500" progId="Equation.DSMT4">
              <p:embed/>
            </p:oleObj>
          </a:graphicData>
        </a:graphic>
      </p:graphicFrame>
      <p:graphicFrame>
        <p:nvGraphicFramePr>
          <p:cNvPr id="421898" name="Object 10"/>
          <p:cNvGraphicFramePr>
            <a:graphicFrameLocks noChangeAspect="1"/>
          </p:cNvGraphicFramePr>
          <p:nvPr/>
        </p:nvGraphicFramePr>
        <p:xfrm>
          <a:off x="712788" y="3684588"/>
          <a:ext cx="874712" cy="847725"/>
        </p:xfrm>
        <a:graphic>
          <a:graphicData uri="http://schemas.openxmlformats.org/presentationml/2006/ole">
            <p:oleObj spid="_x0000_s421898" name="Equation" r:id="rId5" imgW="444500" imgH="444500" progId="Equation.DSMT4">
              <p:embed/>
            </p:oleObj>
          </a:graphicData>
        </a:graphic>
      </p:graphicFrame>
      <p:pic>
        <p:nvPicPr>
          <p:cNvPr id="7" name="Picture 6" descr="dD.tiff"/>
          <p:cNvPicPr>
            <a:picLocks noChangeAspect="1"/>
          </p:cNvPicPr>
          <p:nvPr/>
        </p:nvPicPr>
        <p:blipFill>
          <a:blip r:embed="rId6"/>
          <a:srcRect t="27692"/>
          <a:stretch>
            <a:fillRect/>
          </a:stretch>
        </p:blipFill>
        <p:spPr>
          <a:xfrm>
            <a:off x="7670800" y="3837502"/>
            <a:ext cx="408562" cy="274320"/>
          </a:xfrm>
          <a:prstGeom prst="rect">
            <a:avLst/>
          </a:prstGeom>
        </p:spPr>
      </p:pic>
      <p:pic>
        <p:nvPicPr>
          <p:cNvPr id="8" name="Picture 7" descr="dD.tiff"/>
          <p:cNvPicPr>
            <a:picLocks noChangeAspect="1"/>
          </p:cNvPicPr>
          <p:nvPr/>
        </p:nvPicPr>
        <p:blipFill>
          <a:blip r:embed="rId6"/>
          <a:srcRect t="27692"/>
          <a:stretch>
            <a:fillRect/>
          </a:stretch>
        </p:blipFill>
        <p:spPr>
          <a:xfrm>
            <a:off x="4686300" y="5640902"/>
            <a:ext cx="408562" cy="274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G</a:t>
            </a:r>
            <a:r>
              <a:rPr kumimoji="0" lang="en-US" sz="4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0</a:t>
            </a:r>
            <a:r>
              <a:rPr lang="en-US" sz="4000" b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b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-128"/>
                <a:cs typeface="ＭＳ Ｐゴシック" charset="-128"/>
              </a:rPr>
              <a:t>overview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692150"/>
            <a:ext cx="4457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lnSpc>
                <a:spcPct val="120000"/>
              </a:lnSpc>
              <a:spcBef>
                <a:spcPct val="20000"/>
              </a:spcBef>
              <a:buClr>
                <a:srgbClr val="CD0F1B"/>
              </a:buClr>
            </a:pPr>
            <a:r>
              <a:rPr lang="en-US" sz="2000" dirty="0">
                <a:latin typeface="Arial"/>
                <a:cs typeface="Arial"/>
                <a:sym typeface="Symbol" charset="2"/>
              </a:rPr>
              <a:t>Superconducting </a:t>
            </a:r>
            <a:r>
              <a:rPr lang="en-US" sz="2000" dirty="0" err="1">
                <a:latin typeface="Arial"/>
                <a:cs typeface="Arial"/>
                <a:sym typeface="Symbol" charset="2"/>
              </a:rPr>
              <a:t>toroidal</a:t>
            </a:r>
            <a:r>
              <a:rPr lang="en-US" sz="2000" dirty="0">
                <a:latin typeface="Arial"/>
                <a:cs typeface="Arial"/>
                <a:sym typeface="Symbol" charset="2"/>
              </a:rPr>
              <a:t> magnetic  </a:t>
            </a:r>
            <a:r>
              <a:rPr lang="en-US" sz="2000" dirty="0" smtClean="0">
                <a:latin typeface="Arial"/>
                <a:cs typeface="Arial"/>
                <a:sym typeface="Symbol" charset="2"/>
              </a:rPr>
              <a:t>spectrometer – counting expt.</a:t>
            </a:r>
          </a:p>
          <a:p>
            <a:pPr marL="342900" indent="-342900" algn="l" eaLnBrk="1" hangingPunct="1">
              <a:lnSpc>
                <a:spcPct val="120000"/>
              </a:lnSpc>
              <a:spcBef>
                <a:spcPct val="20000"/>
              </a:spcBef>
              <a:buClr>
                <a:srgbClr val="CD0F1B"/>
              </a:buClr>
            </a:pPr>
            <a:endParaRPr lang="en-US" sz="2000" dirty="0">
              <a:sym typeface="Symbol" charset="2"/>
            </a:endParaRPr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0" y="1555750"/>
            <a:ext cx="5338763" cy="51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130000"/>
              </a:lnSpc>
              <a:buClr>
                <a:srgbClr val="CD0F1B"/>
              </a:buClr>
              <a:buSzPct val="45000"/>
              <a:buFont typeface="Wingdings" charset="2"/>
              <a:buNone/>
            </a:pPr>
            <a:r>
              <a:rPr lang="en-US" dirty="0">
                <a:solidFill>
                  <a:srgbClr val="A50021"/>
                </a:solidFill>
                <a:latin typeface="Arial"/>
                <a:ea typeface="Times New Roman" charset="0"/>
                <a:cs typeface="Arial"/>
              </a:rPr>
              <a:t>Forward angle </a:t>
            </a:r>
            <a:r>
              <a:rPr lang="en-US" dirty="0" smtClean="0">
                <a:solidFill>
                  <a:srgbClr val="A50021"/>
                </a:solidFill>
                <a:latin typeface="Arial"/>
                <a:ea typeface="Times New Roman" charset="0"/>
                <a:cs typeface="Arial"/>
              </a:rPr>
              <a:t>mode:</a:t>
            </a:r>
            <a:endParaRPr lang="en-US" sz="2000" i="1" dirty="0" smtClean="0">
              <a:latin typeface="Arial"/>
              <a:ea typeface="Times New Roman" charset="0"/>
              <a:cs typeface="Arial"/>
            </a:endParaRPr>
          </a:p>
          <a:p>
            <a:pPr algn="l" eaLnBrk="1" hangingPunct="1">
              <a:lnSpc>
                <a:spcPct val="130000"/>
              </a:lnSpc>
              <a:buClr>
                <a:srgbClr val="CD0F1B"/>
              </a:buClr>
              <a:buSzPct val="45000"/>
            </a:pPr>
            <a:r>
              <a:rPr lang="en-US" sz="2000" dirty="0" smtClean="0">
                <a:latin typeface="Arial"/>
                <a:ea typeface="Times New Roman" charset="0"/>
                <a:cs typeface="Arial"/>
              </a:rPr>
              <a:t>      </a:t>
            </a:r>
            <a:r>
              <a:rPr lang="en-US" sz="2000" dirty="0">
                <a:latin typeface="Arial"/>
                <a:ea typeface="Times New Roman" charset="0"/>
                <a:cs typeface="Arial"/>
              </a:rPr>
              <a:t>LH</a:t>
            </a:r>
            <a:r>
              <a:rPr lang="en-US" sz="2000" baseline="-25000" dirty="0">
                <a:latin typeface="Arial"/>
                <a:ea typeface="Times New Roman" charset="0"/>
                <a:cs typeface="Arial"/>
              </a:rPr>
              <a:t>2</a:t>
            </a:r>
            <a:r>
              <a:rPr lang="en-US" sz="2000" dirty="0">
                <a:latin typeface="Arial"/>
                <a:ea typeface="Times New Roman" charset="0"/>
                <a:cs typeface="Arial"/>
              </a:rPr>
              <a:t>:  </a:t>
            </a:r>
            <a:r>
              <a:rPr lang="en-US" sz="2000" dirty="0" smtClean="0">
                <a:latin typeface="Arial"/>
                <a:ea typeface="Times New Roman" charset="0"/>
                <a:cs typeface="Arial"/>
              </a:rPr>
              <a:t>E </a:t>
            </a:r>
            <a:r>
              <a:rPr lang="en-US" sz="2000" dirty="0">
                <a:latin typeface="Arial"/>
                <a:ea typeface="Times New Roman" charset="0"/>
                <a:cs typeface="Arial"/>
              </a:rPr>
              <a:t>= 3.0 </a:t>
            </a:r>
            <a:r>
              <a:rPr lang="en-US" sz="2000" dirty="0" err="1">
                <a:latin typeface="Arial"/>
                <a:ea typeface="Times New Roman" charset="0"/>
                <a:cs typeface="Arial"/>
              </a:rPr>
              <a:t>GeV</a:t>
            </a:r>
            <a:r>
              <a:rPr lang="en-US" sz="2000" dirty="0">
                <a:latin typeface="Arial"/>
                <a:ea typeface="Times New Roman" charset="0"/>
                <a:cs typeface="Arial"/>
              </a:rPr>
              <a:t> </a:t>
            </a:r>
          </a:p>
          <a:p>
            <a:pPr marL="179388" lvl="1" algn="l" eaLnBrk="1" hangingPunct="1">
              <a:lnSpc>
                <a:spcPct val="140000"/>
              </a:lnSpc>
              <a:buClr>
                <a:schemeClr val="hlink"/>
              </a:buClr>
              <a:buSzPct val="45000"/>
              <a:buFont typeface="Wingdings" charset="2"/>
              <a:buNone/>
            </a:pPr>
            <a:r>
              <a:rPr lang="en-US" sz="2000" dirty="0">
                <a:latin typeface="Arial"/>
                <a:ea typeface="MS PGothic" pitchFamily="34" charset="-128"/>
                <a:cs typeface="Arial"/>
                <a:sym typeface="Symbol" charset="2"/>
              </a:rPr>
              <a:t>   Recoil proton </a:t>
            </a:r>
            <a:r>
              <a:rPr lang="en-US" sz="2000" dirty="0" smtClean="0">
                <a:latin typeface="Arial"/>
                <a:ea typeface="MS PGothic" pitchFamily="34" charset="-128"/>
                <a:cs typeface="Arial"/>
                <a:sym typeface="Symbol" charset="2"/>
              </a:rPr>
              <a:t>detection</a:t>
            </a:r>
            <a:endParaRPr lang="en-US" sz="2000" dirty="0" smtClean="0">
              <a:latin typeface="Arial"/>
              <a:ea typeface="Times New Roman" charset="0"/>
              <a:cs typeface="Arial"/>
            </a:endParaRPr>
          </a:p>
          <a:p>
            <a:pPr marL="179388" lvl="1" algn="l" eaLnBrk="1" hangingPunct="1">
              <a:lnSpc>
                <a:spcPct val="110000"/>
              </a:lnSpc>
              <a:buClr>
                <a:schemeClr val="hlink"/>
              </a:buClr>
              <a:buSzPct val="45000"/>
              <a:buFont typeface="Wingdings" charset="2"/>
              <a:buNone/>
            </a:pPr>
            <a:r>
              <a:rPr lang="en-US" sz="2000" dirty="0">
                <a:latin typeface="Arial"/>
                <a:ea typeface="MS PGothic" pitchFamily="34" charset="-128"/>
                <a:cs typeface="Arial"/>
                <a:sym typeface="Wingdings" charset="2"/>
              </a:rPr>
              <a:t>     </a:t>
            </a:r>
            <a:r>
              <a:rPr lang="en-US" sz="2000" dirty="0" err="1">
                <a:solidFill>
                  <a:srgbClr val="CD0F1B"/>
                </a:solidFill>
                <a:latin typeface="Arial"/>
                <a:ea typeface="MS PGothic" pitchFamily="34" charset="-128"/>
                <a:cs typeface="Arial"/>
                <a:sym typeface="Wingdings" charset="2"/>
              </a:rPr>
              <a:t></a:t>
            </a:r>
            <a:r>
              <a:rPr lang="en-US" sz="2000" dirty="0">
                <a:solidFill>
                  <a:srgbClr val="CD0F1B"/>
                </a:solidFill>
                <a:latin typeface="Arial"/>
                <a:ea typeface="MS PGothic" pitchFamily="34" charset="-128"/>
                <a:cs typeface="Arial"/>
                <a:sym typeface="Wingdings" charset="2"/>
              </a:rPr>
              <a:t> </a:t>
            </a:r>
            <a:r>
              <a:rPr lang="en-US" sz="2000" dirty="0">
                <a:latin typeface="Arial"/>
                <a:ea typeface="MS PGothic" pitchFamily="34" charset="-128"/>
                <a:cs typeface="Arial"/>
                <a:sym typeface="Wingdings" charset="2"/>
              </a:rPr>
              <a:t> </a:t>
            </a:r>
            <a:r>
              <a:rPr lang="en-US" sz="2000" dirty="0">
                <a:latin typeface="Arial"/>
                <a:ea typeface="MS PGothic" pitchFamily="34" charset="-128"/>
                <a:cs typeface="Arial"/>
                <a:sym typeface="Symbol" charset="2"/>
              </a:rPr>
              <a:t>0.12 ≤ Q</a:t>
            </a:r>
            <a:r>
              <a:rPr lang="en-US" sz="2000" baseline="30000" dirty="0">
                <a:latin typeface="Arial"/>
                <a:ea typeface="MS PGothic" pitchFamily="34" charset="-128"/>
                <a:cs typeface="Arial"/>
                <a:sym typeface="Symbol" charset="2"/>
              </a:rPr>
              <a:t>2</a:t>
            </a:r>
            <a:r>
              <a:rPr lang="en-US" sz="2000" dirty="0">
                <a:latin typeface="Arial"/>
                <a:ea typeface="MS PGothic" pitchFamily="34" charset="-128"/>
                <a:cs typeface="Arial"/>
                <a:sym typeface="Symbol" charset="2"/>
              </a:rPr>
              <a:t> ≤ 1.0  (GeV/c)</a:t>
            </a:r>
            <a:r>
              <a:rPr lang="en-US" sz="2000" baseline="30000" dirty="0" smtClean="0">
                <a:ea typeface="MS PGothic" pitchFamily="34" charset="-128"/>
                <a:cs typeface="MS PGothic" pitchFamily="34" charset="-128"/>
                <a:sym typeface="Symbol" charset="2"/>
              </a:rPr>
              <a:t>2</a:t>
            </a:r>
          </a:p>
          <a:p>
            <a:pPr algn="l" eaLnBrk="1" hangingPunct="1">
              <a:lnSpc>
                <a:spcPct val="140000"/>
              </a:lnSpc>
              <a:buClr>
                <a:srgbClr val="CD0F1B"/>
              </a:buClr>
              <a:buSzPct val="45000"/>
            </a:pPr>
            <a:r>
              <a:rPr lang="en-US" dirty="0" smtClean="0">
                <a:solidFill>
                  <a:srgbClr val="800000"/>
                </a:solidFill>
                <a:latin typeface="Arial"/>
                <a:ea typeface="Times New Roman" charset="0"/>
                <a:cs typeface="Times New Roman" charset="0"/>
              </a:rPr>
              <a:t>Backward angle mode:</a:t>
            </a:r>
          </a:p>
          <a:p>
            <a:pPr algn="l" eaLnBrk="1" hangingPunct="1">
              <a:lnSpc>
                <a:spcPct val="140000"/>
              </a:lnSpc>
              <a:buClr>
                <a:srgbClr val="CD0F1B"/>
              </a:buClr>
              <a:buSzPct val="45000"/>
            </a:pPr>
            <a:r>
              <a:rPr lang="en-US" sz="2000" dirty="0" smtClean="0">
                <a:solidFill>
                  <a:srgbClr val="800000"/>
                </a:solidFill>
                <a:latin typeface="Arial"/>
                <a:ea typeface="Times New Roman" charset="0"/>
                <a:cs typeface="Times New Roman" charset="0"/>
              </a:rPr>
              <a:t>   </a:t>
            </a:r>
            <a:r>
              <a:rPr lang="en-US" sz="2000" dirty="0" smtClean="0">
                <a:latin typeface="Arial"/>
              </a:rPr>
              <a:t>    E = 362, 687 </a:t>
            </a:r>
            <a:r>
              <a:rPr lang="en-US" sz="2000" dirty="0" err="1" smtClean="0">
                <a:latin typeface="Arial"/>
              </a:rPr>
              <a:t>MeV</a:t>
            </a:r>
            <a:endParaRPr lang="en-US" sz="2000" dirty="0" smtClean="0">
              <a:latin typeface="Arial"/>
            </a:endParaRPr>
          </a:p>
          <a:p>
            <a:pPr algn="l" eaLnBrk="1" hangingPunct="1">
              <a:lnSpc>
                <a:spcPct val="140000"/>
              </a:lnSpc>
              <a:buClr>
                <a:srgbClr val="CD0F1B"/>
              </a:buClr>
              <a:buSzPct val="45000"/>
            </a:pPr>
            <a:r>
              <a:rPr lang="en-US" sz="2000" dirty="0" smtClean="0">
                <a:latin typeface="Arial"/>
              </a:rPr>
              <a:t>      LH</a:t>
            </a:r>
            <a:r>
              <a:rPr lang="en-US" sz="2000" baseline="-25000" dirty="0" smtClean="0">
                <a:latin typeface="Arial"/>
              </a:rPr>
              <a:t>2</a:t>
            </a:r>
            <a:r>
              <a:rPr lang="en-US" sz="2000" dirty="0" smtClean="0">
                <a:latin typeface="Arial"/>
              </a:rPr>
              <a:t>, LD</a:t>
            </a:r>
            <a:r>
              <a:rPr lang="en-US" sz="2000" baseline="-25000" dirty="0" smtClean="0">
                <a:latin typeface="Arial"/>
              </a:rPr>
              <a:t>2       </a:t>
            </a:r>
            <a:r>
              <a:rPr lang="en-US" sz="2000" dirty="0" smtClean="0">
                <a:latin typeface="Arial"/>
              </a:rPr>
              <a:t>electron, </a:t>
            </a:r>
            <a:r>
              <a:rPr lang="en-US" sz="2000" dirty="0" err="1" smtClean="0">
                <a:latin typeface="Arial"/>
              </a:rPr>
              <a:t>pion</a:t>
            </a:r>
            <a:r>
              <a:rPr lang="en-US" sz="2000" dirty="0" smtClean="0">
                <a:latin typeface="Arial"/>
              </a:rPr>
              <a:t> detection</a:t>
            </a:r>
          </a:p>
          <a:p>
            <a:pPr algn="l" eaLnBrk="1" hangingPunct="1">
              <a:lnSpc>
                <a:spcPct val="140000"/>
              </a:lnSpc>
              <a:buClr>
                <a:srgbClr val="CD0F1B"/>
              </a:buClr>
              <a:buSzPct val="45000"/>
            </a:pPr>
            <a:r>
              <a:rPr lang="en-US" sz="2000" baseline="-25000" dirty="0" smtClean="0">
                <a:latin typeface="Arial"/>
              </a:rPr>
              <a:t> </a:t>
            </a:r>
            <a:r>
              <a:rPr lang="en-US" sz="2000" dirty="0" smtClean="0">
                <a:latin typeface="Arial"/>
              </a:rPr>
              <a:t>        (</a:t>
            </a:r>
            <a:r>
              <a:rPr lang="en-US" sz="2000" dirty="0" err="1" smtClean="0">
                <a:latin typeface="Arial"/>
              </a:rPr>
              <a:t>quasi)elastic</a:t>
            </a:r>
            <a:r>
              <a:rPr lang="en-US" sz="2000" dirty="0" smtClean="0">
                <a:latin typeface="Arial"/>
              </a:rPr>
              <a:t>  at ~108</a:t>
            </a:r>
            <a:r>
              <a:rPr lang="en-US" sz="2000" baseline="40000" dirty="0" smtClean="0">
                <a:latin typeface="Arial"/>
              </a:rPr>
              <a:t>o</a:t>
            </a:r>
          </a:p>
          <a:p>
            <a:pPr algn="l" eaLnBrk="1" hangingPunct="1">
              <a:lnSpc>
                <a:spcPct val="140000"/>
              </a:lnSpc>
              <a:buClr>
                <a:srgbClr val="CD0F1B"/>
              </a:buClr>
              <a:buSzPct val="45000"/>
            </a:pPr>
            <a:endParaRPr lang="en-US" sz="2000" dirty="0" smtClean="0"/>
          </a:p>
          <a:p>
            <a:pPr algn="l" eaLnBrk="1" hangingPunct="1">
              <a:lnSpc>
                <a:spcPct val="140000"/>
              </a:lnSpc>
              <a:buClr>
                <a:srgbClr val="CD0F1B"/>
              </a:buClr>
              <a:buSzPct val="45000"/>
              <a:buFont typeface="Wingdings" charset="2"/>
              <a:buChar char="l"/>
            </a:pPr>
            <a:endParaRPr lang="en-US" sz="2000" dirty="0" smtClean="0">
              <a:ea typeface="Times New Roman" charset="0"/>
              <a:cs typeface="Times New Roman" charset="0"/>
            </a:endParaRPr>
          </a:p>
          <a:p>
            <a:pPr marL="179388" lvl="1" algn="l" eaLnBrk="1" hangingPunct="1">
              <a:lnSpc>
                <a:spcPct val="140000"/>
              </a:lnSpc>
              <a:buClr>
                <a:schemeClr val="hlink"/>
              </a:buClr>
              <a:buSzPct val="45000"/>
              <a:buFont typeface="Wingdings" charset="2"/>
              <a:buNone/>
            </a:pPr>
            <a:endParaRPr lang="en-US" sz="1800" dirty="0">
              <a:ea typeface="Times New Roman" charset="0"/>
              <a:cs typeface="Times New Roman" charset="0"/>
            </a:endParaRPr>
          </a:p>
          <a:p>
            <a:pPr algn="l" eaLnBrk="1" hangingPunct="1">
              <a:lnSpc>
                <a:spcPct val="110000"/>
              </a:lnSpc>
              <a:buClr>
                <a:srgbClr val="FF0000"/>
              </a:buClr>
              <a:buSzPct val="75000"/>
              <a:buFont typeface="Wingdings" charset="2"/>
              <a:buNone/>
            </a:pPr>
            <a:endParaRPr lang="en-US" sz="2200" dirty="0">
              <a:solidFill>
                <a:srgbClr val="0000FF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15" name="Picture 2" descr="g0inhall"/>
          <p:cNvPicPr>
            <a:picLocks noChangeAspect="1" noChangeArrowheads="1"/>
          </p:cNvPicPr>
          <p:nvPr/>
        </p:nvPicPr>
        <p:blipFill>
          <a:blip r:embed="rId2"/>
          <a:srcRect l="36563" t="8250" r="5063" b="9750"/>
          <a:stretch>
            <a:fillRect/>
          </a:stretch>
        </p:blipFill>
        <p:spPr bwMode="auto">
          <a:xfrm>
            <a:off x="4525974" y="838200"/>
            <a:ext cx="4618026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52142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Arial"/>
              </a:rPr>
              <a:t>Q</a:t>
            </a:r>
            <a:r>
              <a:rPr lang="en-US" sz="2000" baseline="30000" dirty="0" smtClean="0">
                <a:latin typeface="Arial"/>
              </a:rPr>
              <a:t>2</a:t>
            </a:r>
            <a:r>
              <a:rPr lang="en-US" sz="2000" dirty="0" smtClean="0">
                <a:latin typeface="Arial"/>
              </a:rPr>
              <a:t> = 0.22 GeV</a:t>
            </a:r>
            <a:r>
              <a:rPr lang="en-US" sz="2000" baseline="30000" dirty="0" smtClean="0">
                <a:latin typeface="Arial"/>
              </a:rPr>
              <a:t>2</a:t>
            </a:r>
            <a:r>
              <a:rPr lang="en-US" sz="2000" dirty="0" smtClean="0">
                <a:latin typeface="Arial"/>
              </a:rPr>
              <a:t>,  0.63 GeV</a:t>
            </a:r>
            <a:r>
              <a:rPr lang="en-US" sz="2000" baseline="30000" dirty="0" smtClean="0">
                <a:latin typeface="Arial"/>
              </a:rPr>
              <a:t>2</a:t>
            </a:r>
            <a:endParaRPr lang="en-US" sz="2000" baseline="300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65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Main Goal: Strange Form Factors of Nucleon 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1500" y="6273224"/>
            <a:ext cx="62865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Verdana" charset="0"/>
                <a:sym typeface="Wingdings" charset="2"/>
              </a:rPr>
              <a:t>  PRL  95 (2005) 092001 </a:t>
            </a:r>
          </a:p>
          <a:p>
            <a:r>
              <a:rPr lang="en-US" sz="1600" i="1" dirty="0" smtClean="0">
                <a:latin typeface="Verdana" charset="0"/>
                <a:sym typeface="Wingdings" charset="2"/>
              </a:rPr>
              <a:t>  PRL 104 (2010) 012001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11600" y="6323568"/>
            <a:ext cx="4559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Arial Italic"/>
                <a:cs typeface="Arial Italic"/>
              </a:rPr>
              <a:t>NIM A 646 (2011) 59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advTm="2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4000" b="1" i="1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</a:t>
            </a:r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:   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Ancillary measurements</a:t>
            </a:r>
            <a:endParaRPr lang="en-US" sz="32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In the backward angle mode: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2000" dirty="0" smtClean="0">
                <a:latin typeface="Arial"/>
                <a:cs typeface="Arial"/>
              </a:rPr>
              <a:t>             Also measured </a:t>
            </a:r>
            <a:r>
              <a:rPr lang="en-US" sz="2000" i="1" dirty="0" smtClean="0">
                <a:latin typeface="Arial"/>
                <a:cs typeface="Arial"/>
              </a:rPr>
              <a:t>(in parallel with elastic data) </a:t>
            </a:r>
            <a:r>
              <a:rPr lang="en-US" sz="2000" dirty="0" smtClean="0">
                <a:latin typeface="Arial"/>
                <a:cs typeface="Arial"/>
              </a:rPr>
              <a:t>asymmetry for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2000" dirty="0" smtClean="0">
                <a:latin typeface="Arial"/>
                <a:cs typeface="Arial"/>
              </a:rPr>
              <a:t>    	</a:t>
            </a:r>
            <a:r>
              <a:rPr lang="en-US" sz="2000" dirty="0" err="1" smtClean="0">
                <a:latin typeface="Arial"/>
                <a:cs typeface="Arial"/>
              </a:rPr>
              <a:t>inelastically</a:t>
            </a:r>
            <a:r>
              <a:rPr lang="en-US" sz="2000" dirty="0" smtClean="0">
                <a:latin typeface="Arial"/>
                <a:cs typeface="Arial"/>
              </a:rPr>
              <a:t> scattered electrons in the Δ(1232) region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2000" dirty="0" smtClean="0">
                <a:latin typeface="Arial"/>
                <a:cs typeface="Arial"/>
              </a:rPr>
              <a:t>             (from hydrogen and deuterium targets)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r>
              <a:rPr lang="en-US" sz="2000" dirty="0" smtClean="0">
                <a:latin typeface="Arial"/>
                <a:cs typeface="Arial"/>
              </a:rPr>
              <a:t>            as well as       produced from deuterium target.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lvl="2" eaLnBrk="1" hangingPunct="1">
              <a:lnSpc>
                <a:spcPct val="80000"/>
              </a:lnSpc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2000" dirty="0" smtClean="0">
                <a:latin typeface="Arial"/>
                <a:ea typeface="Times New Roman" charset="0"/>
                <a:cs typeface="Arial"/>
              </a:rPr>
              <a:t>Backgrounds for main (elastic) measurement, but have physics interest in their own right…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en-US" sz="2000" dirty="0" smtClean="0">
              <a:latin typeface="Arial"/>
              <a:ea typeface="Times New Roman" charset="0"/>
              <a:cs typeface="Arial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2000" dirty="0" smtClean="0">
                <a:latin typeface="Arial"/>
                <a:ea typeface="Times New Roman" charset="0"/>
                <a:cs typeface="Arial"/>
              </a:rPr>
              <a:t> Experiment was not optimized for these processes!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  <a:buNone/>
            </a:pPr>
            <a:endParaRPr lang="en-US" sz="2000" dirty="0">
              <a:latin typeface="Arial"/>
              <a:ea typeface="Times New Roman" charset="0"/>
              <a:cs typeface="Arial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68706" name="Object 2"/>
          <p:cNvGraphicFramePr>
            <a:graphicFrameLocks noChangeAspect="1"/>
          </p:cNvGraphicFramePr>
          <p:nvPr/>
        </p:nvGraphicFramePr>
        <p:xfrm>
          <a:off x="2684463" y="2393950"/>
          <a:ext cx="411162" cy="930275"/>
        </p:xfrm>
        <a:graphic>
          <a:graphicData uri="http://schemas.openxmlformats.org/presentationml/2006/ole">
            <p:oleObj spid="_x0000_s968706" name="Equation" r:id="rId4" imgW="1905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40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sz="4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</a:t>
            </a: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   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Introduction</a:t>
            </a:r>
            <a:endParaRPr lang="en-US" sz="32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27100"/>
            <a:ext cx="8242300" cy="5321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 smtClean="0">
                <a:solidFill>
                  <a:srgbClr val="660066"/>
                </a:solidFill>
                <a:latin typeface="Verdana" charset="0"/>
              </a:rPr>
              <a:t>First look at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charset="0"/>
              </a:rPr>
              <a:t>G</a:t>
            </a:r>
            <a:r>
              <a:rPr lang="en-US" sz="1600" b="1" i="1" baseline="30000" dirty="0" smtClean="0">
                <a:solidFill>
                  <a:srgbClr val="FF0000"/>
                </a:solidFill>
                <a:latin typeface="Times New Roman" charset="0"/>
              </a:rPr>
              <a:t>A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Times New Roman" charset="0"/>
              </a:rPr>
              <a:t>NΔ</a:t>
            </a:r>
            <a:r>
              <a:rPr lang="en-US" sz="1600" dirty="0" smtClean="0">
                <a:latin typeface="Verdana" charset="0"/>
              </a:rPr>
              <a:t> </a:t>
            </a:r>
            <a:r>
              <a:rPr lang="en-US" sz="1800" b="1" dirty="0" smtClean="0">
                <a:solidFill>
                  <a:srgbClr val="660066"/>
                </a:solidFill>
                <a:latin typeface="Verdana"/>
                <a:cs typeface="Verdana"/>
              </a:rPr>
              <a:t>in neutral current process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 </a:t>
            </a:r>
            <a:r>
              <a:rPr lang="en-US" sz="1600" i="1" dirty="0" smtClean="0"/>
              <a:t> </a:t>
            </a:r>
            <a:r>
              <a:rPr lang="en-US" sz="1600" i="1" dirty="0"/>
              <a:t>Q</a:t>
            </a:r>
            <a:r>
              <a:rPr lang="en-US" sz="1600" i="1" baseline="30000" dirty="0"/>
              <a:t>2</a:t>
            </a:r>
            <a:r>
              <a:rPr lang="en-US" sz="1600" i="1" dirty="0" smtClean="0"/>
              <a:t> = 0.34 </a:t>
            </a:r>
            <a:r>
              <a:rPr lang="en-US" sz="1600" i="1" dirty="0"/>
              <a:t>GeV/c</a:t>
            </a:r>
            <a:r>
              <a:rPr lang="en-US" sz="1600" i="1" baseline="30000" dirty="0"/>
              <a:t>2</a:t>
            </a:r>
            <a:r>
              <a:rPr lang="en-US" sz="1600" dirty="0"/>
              <a:t>.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>
                <a:solidFill>
                  <a:srgbClr val="660066"/>
                </a:solidFill>
                <a:latin typeface="Verdana" charset="0"/>
                <a:ea typeface="Times New Roman" charset="0"/>
                <a:cs typeface="Times New Roman" charset="0"/>
              </a:rPr>
              <a:t>What does</a:t>
            </a:r>
            <a:r>
              <a:rPr lang="en-US" sz="1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1800" b="1" i="1" baseline="-25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NΔ </a:t>
            </a:r>
            <a:r>
              <a:rPr lang="en-US" sz="1800" b="1" dirty="0" smtClean="0">
                <a:solidFill>
                  <a:srgbClr val="660066"/>
                </a:solidFill>
                <a:latin typeface="Verdana" charset="0"/>
                <a:ea typeface="Times New Roman" charset="0"/>
                <a:cs typeface="Times New Roman" charset="0"/>
              </a:rPr>
              <a:t> describe?</a:t>
            </a:r>
            <a:r>
              <a:rPr 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endParaRPr lang="en-US" sz="1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1800" b="1" i="1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1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(Q</a:t>
            </a:r>
            <a:r>
              <a:rPr lang="en-US" sz="1800" b="1" i="1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1800" b="1" i="1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>
                <a:latin typeface="Verdana" charset="0"/>
                <a:ea typeface="Times New Roman" charset="0"/>
                <a:cs typeface="Times New Roman" charset="0"/>
                <a:sym typeface="Wingdings" charset="2"/>
              </a:rPr>
              <a:t></a:t>
            </a:r>
            <a:r>
              <a:rPr lang="en-US" sz="1800" b="1" i="1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sz="1800" dirty="0">
                <a:latin typeface="Verdana" charset="0"/>
                <a:ea typeface="Times New Roman" charset="0"/>
                <a:cs typeface="Times New Roman" charset="0"/>
              </a:rPr>
              <a:t>Axial elastic form factor for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endParaRPr lang="en-US" sz="1800" b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latin typeface="Verdana" charset="0"/>
                <a:ea typeface="Times New Roman" charset="0"/>
                <a:cs typeface="Times New Roman" charset="0"/>
              </a:rPr>
              <a:t>How is the spin distributed?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1800" b="1" i="1" baseline="-25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NΔ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1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1800" b="1" i="1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8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sz="1800" b="1" i="1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>
                <a:latin typeface="Verdana" charset="0"/>
                <a:ea typeface="Times New Roman" charset="0"/>
                <a:cs typeface="Times New Roman" charset="0"/>
                <a:sym typeface="Wingdings" charset="2"/>
              </a:rPr>
              <a:t></a:t>
            </a:r>
            <a:r>
              <a:rPr lang="en-US" sz="1800" dirty="0">
                <a:latin typeface="Verdana" charset="0"/>
                <a:ea typeface="Times New Roman" charset="0"/>
                <a:cs typeface="Times New Roman" charset="0"/>
              </a:rPr>
              <a:t> Axial transition form factor for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N →</a:t>
            </a:r>
            <a:r>
              <a:rPr lang="el-GR" sz="1800" b="1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endParaRPr lang="en-US" sz="1800" b="1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1600" dirty="0">
                <a:latin typeface="Verdana" charset="0"/>
                <a:ea typeface="Times New Roman" charset="0"/>
                <a:cs typeface="Times New Roman" charset="0"/>
              </a:rPr>
              <a:t>How is the spin redistributed during transition?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1400" dirty="0" smtClean="0">
              <a:latin typeface="Verdana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 smtClean="0">
                <a:solidFill>
                  <a:srgbClr val="660066"/>
                </a:solidFill>
                <a:latin typeface="Verdana" charset="0"/>
                <a:ea typeface="Times New Roman" charset="0"/>
                <a:cs typeface="Times New Roman" charset="0"/>
              </a:rPr>
              <a:t>Measure </a:t>
            </a:r>
            <a:r>
              <a:rPr lang="en-US" sz="1600" b="1" dirty="0" smtClean="0">
                <a:solidFill>
                  <a:srgbClr val="660066"/>
                </a:solidFill>
                <a:latin typeface="Verdana" charset="0"/>
                <a:ea typeface="Times New Roman" charset="0"/>
                <a:cs typeface="Times New Roman" charset="0"/>
              </a:rPr>
              <a:t>Parity-violating asymmetry </a:t>
            </a:r>
            <a:r>
              <a:rPr lang="en-US" sz="1800" b="1" i="1" dirty="0" smtClean="0">
                <a:solidFill>
                  <a:srgbClr val="66006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1800" b="1" i="1" baseline="-250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inel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1400" dirty="0">
                <a:latin typeface="Verdana" charset="0"/>
                <a:ea typeface="Times New Roman" charset="0"/>
                <a:cs typeface="Times New Roman" charset="0"/>
              </a:rPr>
              <a:t>Allows a direct measure of the axial</a:t>
            </a:r>
            <a:r>
              <a:rPr lang="en-US" sz="1400" dirty="0" smtClean="0">
                <a:latin typeface="Verdana" charset="0"/>
                <a:ea typeface="Times New Roman" charset="0"/>
                <a:cs typeface="Times New Roman" charset="0"/>
              </a:rPr>
              <a:t> response </a:t>
            </a:r>
            <a:r>
              <a:rPr lang="en-US" sz="1400" dirty="0">
                <a:latin typeface="Verdana" charset="0"/>
                <a:ea typeface="Times New Roman" charset="0"/>
                <a:cs typeface="Times New Roman" charset="0"/>
              </a:rPr>
              <a:t>during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N →</a:t>
            </a:r>
            <a:r>
              <a:rPr lang="el-GR" sz="1400" b="1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Δ</a:t>
            </a:r>
            <a:endParaRPr lang="en-US" sz="1400" b="1" i="1" baseline="30000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</a:pPr>
            <a:endParaRPr lang="en-US" sz="1400" b="1" i="1" baseline="30000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800" b="1" dirty="0">
                <a:solidFill>
                  <a:srgbClr val="660066"/>
                </a:solidFill>
                <a:latin typeface="Verdana" charset="0"/>
              </a:rPr>
              <a:t>Accessing</a:t>
            </a:r>
            <a:r>
              <a:rPr lang="en-US" sz="1800" b="1" dirty="0">
                <a:latin typeface="Verdana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charset="0"/>
              </a:rPr>
              <a:t>G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Times New Roman" charset="0"/>
              </a:rPr>
              <a:t>A</a:t>
            </a:r>
            <a:r>
              <a:rPr lang="en-US" sz="1800" b="1" i="1" baseline="-25000" dirty="0" smtClean="0">
                <a:solidFill>
                  <a:srgbClr val="FF0000"/>
                </a:solidFill>
                <a:latin typeface="Times New Roman" charset="0"/>
              </a:rPr>
              <a:t>NΔ</a:t>
            </a:r>
            <a:r>
              <a:rPr lang="en-US" sz="1800" b="1" i="1" baseline="-25000" dirty="0" smtClean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sz="1800" b="1" dirty="0">
                <a:solidFill>
                  <a:srgbClr val="660066"/>
                </a:solidFill>
                <a:latin typeface="Verdana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dirty="0">
                <a:latin typeface="Verdana" charset="0"/>
              </a:rPr>
              <a:t>Previous Measurements: Charged current process</a:t>
            </a:r>
            <a:r>
              <a:rPr lang="en-US" sz="1600" dirty="0" smtClean="0">
                <a:latin typeface="Verdana" charset="0"/>
              </a:rPr>
              <a:t> </a:t>
            </a:r>
            <a:endParaRPr lang="en-US" sz="1600" i="1" dirty="0" smtClean="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400" dirty="0">
                <a:latin typeface="Verdana" charset="0"/>
              </a:rPr>
              <a:t>Both quark flavor change and spin flip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600" i="1" dirty="0">
                <a:latin typeface="Verdana" charset="0"/>
              </a:rPr>
              <a:t>G</a:t>
            </a:r>
            <a:r>
              <a:rPr lang="en-US" sz="1600" i="1" baseline="30000" dirty="0">
                <a:latin typeface="Verdana" charset="0"/>
              </a:rPr>
              <a:t>0</a:t>
            </a:r>
            <a:r>
              <a:rPr lang="en-US" sz="1600" i="1" dirty="0">
                <a:latin typeface="Verdana" charset="0"/>
              </a:rPr>
              <a:t> N</a:t>
            </a:r>
            <a:r>
              <a:rPr lang="en-US" sz="1600" i="1" dirty="0" smtClean="0">
                <a:latin typeface="Verdana" charset="0"/>
              </a:rPr>
              <a:t>-Δ</a:t>
            </a:r>
            <a:r>
              <a:rPr lang="en-US" sz="1600" dirty="0" smtClean="0">
                <a:latin typeface="Verdana" charset="0"/>
              </a:rPr>
              <a:t> </a:t>
            </a:r>
            <a:r>
              <a:rPr lang="en-US" sz="1600" dirty="0">
                <a:latin typeface="Verdana" charset="0"/>
              </a:rPr>
              <a:t>Measurement: Neutral current process</a:t>
            </a:r>
            <a:r>
              <a:rPr lang="en-US" sz="1600" dirty="0" smtClean="0">
                <a:latin typeface="Verdana" charset="0"/>
              </a:rPr>
              <a:t> </a:t>
            </a:r>
            <a:endParaRPr lang="en-US" sz="1700" dirty="0" smtClean="0">
              <a:latin typeface="Verdana" charset="0"/>
            </a:endParaRP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SzPct val="90000"/>
            </a:pPr>
            <a:r>
              <a:rPr lang="en-US" sz="1400" dirty="0">
                <a:latin typeface="Verdana" charset="0"/>
              </a:rPr>
              <a:t>Quark spin flip only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041400" y="5676900"/>
          <a:ext cx="996950" cy="366713"/>
        </p:xfrm>
        <a:graphic>
          <a:graphicData uri="http://schemas.openxmlformats.org/presentationml/2006/ole">
            <p:oleObj spid="_x0000_s19458" name="Equation" r:id="rId4" imgW="482600" imgH="1778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800" y="5664200"/>
            <a:ext cx="786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PV                first considered by  Cahn &amp; Gilman  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PRD 17(1978) 1313</a:t>
            </a:r>
            <a:r>
              <a:rPr lang="en-US" sz="1600" dirty="0" smtClean="0">
                <a:latin typeface="+mn-lt"/>
              </a:rPr>
              <a:t> </a:t>
            </a:r>
          </a:p>
          <a:p>
            <a:pPr algn="l"/>
            <a:r>
              <a:rPr lang="en-US" sz="2000" dirty="0" smtClean="0">
                <a:latin typeface="+mn-lt"/>
              </a:rPr>
              <a:t>  …proposed as a Standard Model test!     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68300" y="4483100"/>
            <a:ext cx="4419600" cy="19050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876800" y="1828800"/>
            <a:ext cx="42672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/>
          <a:srcRect l="3885" t="3870" r="3885" b="3870"/>
          <a:stretch>
            <a:fillRect/>
          </a:stretch>
        </p:blipFill>
        <p:spPr bwMode="auto">
          <a:xfrm>
            <a:off x="5080000" y="1752600"/>
            <a:ext cx="4064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04800" y="990600"/>
          <a:ext cx="4343400" cy="758825"/>
        </p:xfrm>
        <a:graphic>
          <a:graphicData uri="http://schemas.openxmlformats.org/presentationml/2006/ole">
            <p:oleObj spid="_x0000_s970754" name="Equation" r:id="rId5" imgW="2120760" imgH="444240" progId="Equation.3">
              <p:embed/>
            </p:oleObj>
          </a:graphicData>
        </a:graphic>
      </p:graphicFrame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-317500" y="2197100"/>
            <a:ext cx="5080000" cy="16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2452" rIns="81639" bIns="42452">
            <a:prstTxWarp prst="textNoShape">
              <a:avLst/>
            </a:prstTxWarp>
            <a:spAutoFit/>
          </a:bodyPr>
          <a:lstStyle/>
          <a:p>
            <a:pPr defTabSz="828675" eaLnBrk="0" hangingPunct="0">
              <a:lnSpc>
                <a:spcPts val="1938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i="1" dirty="0" smtClean="0">
                <a:latin typeface="Times New Roman" charset="0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GB" b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>
                <a:latin typeface="Times New Roman" charset="0"/>
                <a:ea typeface="Times New Roman" charset="0"/>
                <a:cs typeface="Times New Roman" charset="0"/>
              </a:rPr>
              <a:t>1)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= </a:t>
            </a:r>
            <a:r>
              <a:rPr lang="en-GB" sz="2000" dirty="0">
                <a:latin typeface="Times New Roman" charset="0"/>
                <a:ea typeface="Times New Roman" charset="0"/>
                <a:cs typeface="Times New Roman" charset="0"/>
              </a:rPr>
              <a:t>2(</a:t>
            </a:r>
            <a:r>
              <a:rPr lang="en-GB" sz="2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GB" sz="2000" dirty="0">
                <a:latin typeface="Symbol" charset="2"/>
                <a:ea typeface="Times New Roman" charset="0"/>
                <a:cs typeface="Times New Roman" charset="0"/>
              </a:rPr>
              <a:t>-</a:t>
            </a:r>
            <a:r>
              <a:rPr lang="en-GB" sz="2000" dirty="0" smtClean="0">
                <a:latin typeface="Symbol" charset="2"/>
                <a:ea typeface="Times New Roman" charset="0"/>
                <a:cs typeface="Times New Roman" charset="0"/>
              </a:rPr>
              <a:t>2</a:t>
            </a:r>
            <a:r>
              <a:rPr lang="en-GB" sz="2000" dirty="0" smtClean="0">
                <a:latin typeface="Times New Roman" charset="0"/>
                <a:ea typeface="Times New Roman" charset="0"/>
                <a:cs typeface="Times New Roman" charset="0"/>
              </a:rPr>
              <a:t>sin</a:t>
            </a:r>
            <a:r>
              <a:rPr lang="en-GB" sz="20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sz="2000" dirty="0" smtClean="0">
                <a:latin typeface="Times New Roman" charset="0"/>
                <a:ea typeface="Times New Roman" charset="0"/>
                <a:cs typeface="Times New Roman" charset="0"/>
              </a:rPr>
              <a:t>θ</a:t>
            </a:r>
            <a:r>
              <a:rPr lang="en-GB" sz="20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GB" sz="2000" dirty="0">
                <a:latin typeface="Times New Roman" charset="0"/>
                <a:ea typeface="Times New Roman" charset="0"/>
                <a:cs typeface="Times New Roman" charset="0"/>
              </a:rPr>
              <a:t>) ≈ 1</a:t>
            </a:r>
            <a:r>
              <a:rPr lang="en-GB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defTabSz="828675" eaLnBrk="0" hangingPunct="0">
              <a:lnSpc>
                <a:spcPts val="1938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defTabSz="828675" eaLnBrk="0" hangingPunct="0">
              <a:lnSpc>
                <a:spcPts val="1938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i="1" dirty="0" smtClean="0"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>
                <a:latin typeface="Times New Roman" charset="0"/>
                <a:ea typeface="Times New Roman" charset="0"/>
                <a:cs typeface="Times New Roman" charset="0"/>
              </a:rPr>
              <a:t>2)</a:t>
            </a:r>
            <a:r>
              <a:rPr lang="en-GB" b="1" dirty="0" smtClean="0">
                <a:latin typeface="Times New Roman" charset="0"/>
                <a:ea typeface="Times New Roman" charset="0"/>
                <a:cs typeface="Times New Roman" charset="0"/>
              </a:rPr>
              <a:t>  =  </a:t>
            </a:r>
            <a:r>
              <a:rPr lang="en-GB" sz="2000" dirty="0">
                <a:latin typeface="Times New Roman" charset="0"/>
                <a:ea typeface="Times New Roman" charset="0"/>
                <a:cs typeface="Times New Roman" charset="0"/>
              </a:rPr>
              <a:t>non-resonant contribution</a:t>
            </a:r>
            <a:endParaRPr lang="en-GB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defTabSz="828675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i="1" dirty="0" smtClean="0">
                <a:solidFill>
                  <a:srgbClr val="CC0000"/>
                </a:solidFill>
                <a:latin typeface="Symbol" charset="2"/>
                <a:ea typeface="Times New Roman" charset="0"/>
                <a:cs typeface="Times New Roman" charset="0"/>
              </a:rPr>
              <a:t>Δ</a:t>
            </a:r>
            <a:r>
              <a:rPr lang="en-GB" i="1" baseline="30000" dirty="0" smtClean="0">
                <a:solidFill>
                  <a:srgbClr val="CC0000"/>
                </a:solidFill>
                <a:latin typeface="Symbol" charset="2"/>
                <a:ea typeface="Times New Roman" charset="0"/>
                <a:cs typeface="Times New Roman" charset="0"/>
              </a:rPr>
              <a:t>π</a:t>
            </a:r>
            <a:r>
              <a:rPr lang="en-GB" b="1" baseline="-25000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b="1" baseline="-25000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3)</a:t>
            </a:r>
            <a:r>
              <a:rPr lang="en-GB" b="1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GB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2(</a:t>
            </a:r>
            <a:r>
              <a:rPr lang="en-GB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GB" dirty="0" smtClean="0">
                <a:solidFill>
                  <a:srgbClr val="CC0000"/>
                </a:solidFill>
                <a:latin typeface="Symbol" charset="2"/>
                <a:ea typeface="Times New Roman" charset="0"/>
                <a:cs typeface="Times New Roman" charset="0"/>
              </a:rPr>
              <a:t>-</a:t>
            </a:r>
            <a:r>
              <a:rPr lang="en-GB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4sin</a:t>
            </a:r>
            <a:r>
              <a:rPr lang="en-GB" baseline="30000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dirty="0" smtClean="0">
                <a:solidFill>
                  <a:srgbClr val="CC0000"/>
                </a:solidFill>
                <a:latin typeface="Symbol" charset="2"/>
                <a:ea typeface="Times New Roman" charset="0"/>
                <a:cs typeface="Times New Roman" charset="0"/>
              </a:rPr>
              <a:t>θ</a:t>
            </a:r>
            <a:r>
              <a:rPr lang="en-GB" baseline="-25000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GB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GB" i="1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F(Q</a:t>
            </a:r>
            <a:r>
              <a:rPr lang="en-GB" i="1" baseline="30000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GB" i="1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,s</a:t>
            </a:r>
            <a:r>
              <a:rPr lang="en-GB" b="1" i="1" dirty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GB" b="1" i="1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defTabSz="828675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b="1" i="1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GB" i="1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      (</a:t>
            </a:r>
            <a:r>
              <a:rPr lang="en-GB" b="1" i="1" dirty="0" smtClean="0">
                <a:solidFill>
                  <a:srgbClr val="CC0000"/>
                </a:solidFill>
                <a:latin typeface="Times New Roman" charset="0"/>
                <a:ea typeface="Times New Roman" charset="0"/>
                <a:cs typeface="Times New Roman" charset="0"/>
              </a:rPr>
              <a:t>resonant term)</a:t>
            </a:r>
            <a:endParaRPr lang="en-GB" b="1" i="1" dirty="0">
              <a:solidFill>
                <a:srgbClr val="CC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049338" y="4521200"/>
          <a:ext cx="2970212" cy="461963"/>
        </p:xfrm>
        <a:graphic>
          <a:graphicData uri="http://schemas.openxmlformats.org/presentationml/2006/ole">
            <p:oleObj spid="_x0000_s970755" name="Equation" r:id="rId6" imgW="1320480" imgH="228600" progId="Equation.3">
              <p:embed/>
            </p:oleObj>
          </a:graphicData>
        </a:graphic>
      </p:graphicFrame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228600" y="3962400"/>
            <a:ext cx="2041525" cy="360363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8675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Times New Roman" charset="0"/>
                <a:cs typeface="Times New Roman" charset="0"/>
              </a:rPr>
              <a:t>At tree-level:</a:t>
            </a:r>
          </a:p>
        </p:txBody>
      </p:sp>
      <p:sp>
        <p:nvSpPr>
          <p:cNvPr id="22537" name="Text Box 9"/>
          <p:cNvSpPr txBox="1">
            <a:spLocks noChangeAspect="1" noChangeArrowheads="1"/>
          </p:cNvSpPr>
          <p:nvPr/>
        </p:nvSpPr>
        <p:spPr bwMode="auto">
          <a:xfrm>
            <a:off x="393700" y="5029200"/>
            <a:ext cx="4343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9" tIns="42452" rIns="81639" bIns="42452">
            <a:prstTxWarp prst="textNoShape">
              <a:avLst/>
            </a:prstTxWarp>
          </a:bodyPr>
          <a:lstStyle/>
          <a:p>
            <a:pPr marL="112713" indent="-112713" defTabSz="828675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contains kinematic information &amp;</a:t>
            </a:r>
            <a:r>
              <a:rPr lang="en-GB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weak</a:t>
            </a:r>
            <a:r>
              <a:rPr lang="en-GB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and electromagnetic transition </a:t>
            </a:r>
            <a:r>
              <a: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form factors</a:t>
            </a:r>
          </a:p>
          <a:p>
            <a:pPr marL="227013" lvl="1" defTabSz="828675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Char char="→"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/>
            </a:pPr>
            <a:r>
              <a: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Extract </a:t>
            </a:r>
            <a:r>
              <a:rPr lang="en-GB" sz="22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GB" sz="2200" i="1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GB" sz="2200" i="1" baseline="-20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NΔ</a:t>
            </a:r>
            <a:r>
              <a:rPr lang="en-GB" sz="2000" i="1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Times New Roman" charset="0"/>
                <a:cs typeface="Times New Roman" charset="0"/>
              </a:rPr>
              <a:t> </a:t>
            </a:r>
            <a:r>
              <a:rPr lang="en-GB" sz="20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GB" sz="20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40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</a:t>
            </a:r>
            <a:r>
              <a:rPr lang="en-US" sz="40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N</a:t>
            </a: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  <a:r>
              <a:rPr lang="en-US" sz="40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</a:rPr>
              <a:t>Δ</a:t>
            </a:r>
            <a:r>
              <a:rPr lang="en-US" sz="36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:  </a:t>
            </a:r>
            <a:r>
              <a:rPr lang="en-US" sz="32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Theory</a:t>
            </a:r>
            <a:endParaRPr lang="en-US" sz="32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286500" y="1473200"/>
          <a:ext cx="1447800" cy="338138"/>
        </p:xfrm>
        <a:graphic>
          <a:graphicData uri="http://schemas.openxmlformats.org/presentationml/2006/ole">
            <p:oleObj spid="_x0000_s970756" name="Equation" r:id="rId7" imgW="977760" imgH="228600" progId="Equation.DSMT4">
              <p:embed/>
            </p:oleObj>
          </a:graphicData>
        </a:graphic>
      </p:graphicFrame>
      <p:pic>
        <p:nvPicPr>
          <p:cNvPr id="20494" name="Picture 14" descr="n_delta_plot_edit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1816100"/>
            <a:ext cx="41910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04800" y="2108200"/>
            <a:ext cx="441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5562600" y="2057400"/>
            <a:ext cx="1905000" cy="381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prstTxWarp prst="textNoShape">
              <a:avLst/>
            </a:prstTxWarp>
          </a:bodyPr>
          <a:lstStyle/>
          <a:p>
            <a:pPr algn="ctr" defTabSz="828675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1200" b="1" i="1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Q</a:t>
            </a:r>
            <a:r>
              <a:rPr lang="en-GB" sz="1200" b="1" i="1" baseline="30000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2</a:t>
            </a:r>
            <a:r>
              <a:rPr lang="en-GB" sz="1200" b="1" i="1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 Range of </a:t>
            </a:r>
          </a:p>
          <a:p>
            <a:pPr algn="ctr" defTabSz="828675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sz="1200" b="1" i="1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G</a:t>
            </a:r>
            <a:r>
              <a:rPr lang="en-GB" sz="1200" b="1" i="1" baseline="30000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0</a:t>
            </a:r>
            <a:r>
              <a:rPr lang="en-GB" sz="1200" b="1" i="1">
                <a:solidFill>
                  <a:srgbClr val="CC0000"/>
                </a:solidFill>
                <a:latin typeface="Verdana" charset="0"/>
                <a:ea typeface="Times New Roman" charset="0"/>
                <a:cs typeface="Times New Roman" charset="0"/>
              </a:rPr>
              <a:t> Measurement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6286500" y="2476500"/>
            <a:ext cx="0" cy="29718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6680200" y="2590800"/>
            <a:ext cx="0" cy="29718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6286500" y="2682874"/>
            <a:ext cx="387350" cy="952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arrow" w="lg" len="lg"/>
            <a:tailEnd type="arrow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231900" y="1752600"/>
            <a:ext cx="356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336699"/>
              </a:buClr>
              <a:buSzPct val="90000"/>
            </a:pPr>
            <a:r>
              <a:rPr lang="en-US" sz="1200" i="1" dirty="0">
                <a:solidFill>
                  <a:srgbClr val="000000"/>
                </a:solidFill>
                <a:latin typeface="Verdana" charset="0"/>
              </a:rPr>
              <a:t>Zhu et al. PRD 65 (2002) 033001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282575"/>
            <a:ext cx="85502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accent2"/>
                </a:solidFill>
              </a:rPr>
              <a:t>                      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7" name="Picture 6" descr="Trajectories_ed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85901" y="687319"/>
            <a:ext cx="7658100" cy="4506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30200" y="4377321"/>
            <a:ext cx="7188200" cy="275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660066"/>
                </a:solidFill>
              </a:rPr>
              <a:t>Detector System (one octant shown):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algn="l" eaLnBrk="1" hangingPunct="1">
              <a:lnSpc>
                <a:spcPct val="80000"/>
              </a:lnSpc>
            </a:pPr>
            <a:r>
              <a:rPr lang="en-US" sz="1800" dirty="0" err="1" smtClean="0"/>
              <a:t>Scintillators</a:t>
            </a:r>
            <a:r>
              <a:rPr lang="en-US" sz="1800" dirty="0" smtClean="0"/>
              <a:t>:</a:t>
            </a:r>
          </a:p>
          <a:p>
            <a:pPr marL="1085850" lvl="2" algn="l" eaLnBrk="1" hangingPunct="1">
              <a:lnSpc>
                <a:spcPct val="80000"/>
              </a:lnSpc>
            </a:pPr>
            <a:r>
              <a:rPr lang="en-US" sz="1400" dirty="0" smtClean="0"/>
              <a:t> Kinematic separation of elastic and inelastic electrons</a:t>
            </a:r>
          </a:p>
          <a:p>
            <a:pPr marL="1085850" lvl="2" algn="l" eaLnBrk="1" hangingPunct="1">
              <a:lnSpc>
                <a:spcPct val="80000"/>
              </a:lnSpc>
            </a:pPr>
            <a:endParaRPr lang="en-US" sz="1400" dirty="0" smtClean="0"/>
          </a:p>
          <a:p>
            <a:pPr marL="1428750" lvl="3" algn="l"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    </a:t>
            </a:r>
            <a:r>
              <a:rPr lang="en-US" sz="1400" b="1" dirty="0" smtClean="0">
                <a:solidFill>
                  <a:srgbClr val="FF0000"/>
                </a:solidFill>
              </a:rPr>
              <a:t>Cryostat Exit Detectors (CED)</a:t>
            </a:r>
          </a:p>
          <a:p>
            <a:pPr marL="1428750" lvl="3" algn="l"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    Focal Plane Detectors (FPD)</a:t>
            </a:r>
          </a:p>
          <a:p>
            <a:pPr lvl="1" algn="l" eaLnBrk="1" hangingPunct="1">
              <a:lnSpc>
                <a:spcPct val="80000"/>
              </a:lnSpc>
            </a:pPr>
            <a:endParaRPr lang="en-US" sz="1600" dirty="0" smtClean="0"/>
          </a:p>
          <a:p>
            <a:pPr lvl="1" algn="l" eaLnBrk="1" hangingPunct="1">
              <a:lnSpc>
                <a:spcPct val="80000"/>
              </a:lnSpc>
            </a:pPr>
            <a:r>
              <a:rPr lang="en-US" sz="1800" dirty="0" smtClean="0"/>
              <a:t>Cerenkov Detectors :</a:t>
            </a:r>
          </a:p>
          <a:p>
            <a:pPr marL="1085850" lvl="2" algn="l" eaLnBrk="1" hangingPunct="1">
              <a:lnSpc>
                <a:spcPct val="80000"/>
              </a:lnSpc>
            </a:pPr>
            <a:r>
              <a:rPr lang="en-US" sz="1400" dirty="0" smtClean="0"/>
              <a:t>        Distinguish  </a:t>
            </a:r>
            <a:r>
              <a:rPr lang="en-US" sz="1400" dirty="0" err="1" smtClean="0"/>
              <a:t>pions</a:t>
            </a:r>
            <a:r>
              <a:rPr lang="en-US" sz="1400" dirty="0" smtClean="0"/>
              <a:t> from electrons; one per octant </a:t>
            </a:r>
          </a:p>
          <a:p>
            <a:pPr lvl="1" algn="l" eaLnBrk="1" hangingPunct="1">
              <a:lnSpc>
                <a:spcPct val="80000"/>
              </a:lnSpc>
            </a:pPr>
            <a:endParaRPr lang="en-US" sz="1400" dirty="0" smtClean="0"/>
          </a:p>
          <a:p>
            <a:pPr lvl="1" algn="l" eaLnBrk="1" hangingPunct="1">
              <a:lnSpc>
                <a:spcPct val="80000"/>
              </a:lnSpc>
            </a:pPr>
            <a:r>
              <a:rPr lang="en-US" sz="1600" dirty="0" smtClean="0"/>
              <a:t>Coincidences send to </a:t>
            </a:r>
            <a:r>
              <a:rPr lang="en-US" sz="1600" dirty="0" err="1" smtClean="0"/>
              <a:t>scalers</a:t>
            </a:r>
            <a:r>
              <a:rPr lang="en-US" sz="1600" dirty="0" smtClean="0"/>
              <a:t>, accumulated during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states</a:t>
            </a:r>
          </a:p>
          <a:p>
            <a:endParaRPr 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G</a:t>
            </a:r>
            <a:r>
              <a:rPr lang="en-US" sz="2800" b="1" i="1" baseline="30000" dirty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0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Backward angle</a:t>
            </a:r>
            <a:r>
              <a:rPr lang="en-US" sz="28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: </a:t>
            </a:r>
            <a:r>
              <a:rPr lang="en-US" sz="2400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Detectors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1300" y="3136900"/>
            <a:ext cx="2397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500"/>
                </a:solidFill>
                <a:latin typeface="Arial"/>
                <a:cs typeface="Arial"/>
              </a:rPr>
              <a:t>Elastic electrons (green)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Inelastic electrons (red)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1800" y="93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Cerenkov detector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5156200" y="1397000"/>
            <a:ext cx="647700" cy="393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3" y="781050"/>
            <a:ext cx="4575175" cy="3432175"/>
          </a:xfrm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194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109955" y="4233863"/>
            <a:ext cx="216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CC9900"/>
                </a:solidFill>
              </a:rPr>
              <a:t> Detector </a:t>
            </a:r>
            <a:r>
              <a:rPr lang="en-US" sz="1800" dirty="0">
                <a:solidFill>
                  <a:srgbClr val="CC9900"/>
                </a:solidFill>
              </a:rPr>
              <a:t>package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56492" y="2831761"/>
            <a:ext cx="300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CC9900"/>
                </a:solidFill>
              </a:rPr>
              <a:t>Target system installation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727075" y="2139950"/>
            <a:ext cx="871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FPD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393950" y="2851150"/>
            <a:ext cx="63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CED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397125" y="1439863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Cherenkov</a:t>
            </a:r>
          </a:p>
        </p:txBody>
      </p:sp>
      <p:cxnSp>
        <p:nvCxnSpPr>
          <p:cNvPr id="41994" name="Straight Arrow Connector 10"/>
          <p:cNvCxnSpPr>
            <a:cxnSpLocks noChangeShapeType="1"/>
          </p:cNvCxnSpPr>
          <p:nvPr/>
        </p:nvCxnSpPr>
        <p:spPr bwMode="auto">
          <a:xfrm rot="5400000">
            <a:off x="2359819" y="1845469"/>
            <a:ext cx="227012" cy="82550"/>
          </a:xfrm>
          <a:prstGeom prst="straightConnector1">
            <a:avLst/>
          </a:prstGeom>
          <a:noFill/>
          <a:ln w="12700">
            <a:solidFill>
              <a:srgbClr val="FF33CC"/>
            </a:solidFill>
            <a:round/>
            <a:headEnd/>
            <a:tailEnd type="triangle" w="med" len="med"/>
          </a:ln>
        </p:spPr>
      </p:cxn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5138738" y="1243013"/>
            <a:ext cx="197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Superconducting</a:t>
            </a:r>
          </a:p>
          <a:p>
            <a:r>
              <a:rPr lang="en-US" sz="1800" dirty="0">
                <a:solidFill>
                  <a:srgbClr val="FF00FF"/>
                </a:solidFill>
              </a:rPr>
              <a:t>Magnet</a:t>
            </a:r>
          </a:p>
        </p:txBody>
      </p:sp>
      <p:cxnSp>
        <p:nvCxnSpPr>
          <p:cNvPr id="41996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4681538" y="1666875"/>
            <a:ext cx="457200" cy="8191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3" name="Picture 4" descr="scint"/>
          <p:cNvPicPr>
            <a:picLocks noChangeAspect="1" noChangeArrowheads="1"/>
          </p:cNvPicPr>
          <p:nvPr/>
        </p:nvPicPr>
        <p:blipFill>
          <a:blip r:embed="rId4"/>
          <a:srcRect l="6802" t="8163" r="11565" b="2040"/>
          <a:stretch>
            <a:fillRect/>
          </a:stretch>
        </p:blipFill>
        <p:spPr bwMode="auto">
          <a:xfrm>
            <a:off x="7369415" y="209234"/>
            <a:ext cx="1774585" cy="260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632386" y="2070861"/>
            <a:ext cx="1767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FPD (1 octant)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640142" y="1753329"/>
            <a:ext cx="648829" cy="372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152400" y="2286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G</a:t>
            </a:r>
            <a:r>
              <a:rPr kumimoji="0" lang="en-US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0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Backward angle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7362</TotalTime>
  <Words>1792</Words>
  <Application>Microsoft Office PowerPoint</Application>
  <PresentationFormat>On-screen Show (4:3)</PresentationFormat>
  <Paragraphs>318</Paragraphs>
  <Slides>32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Modèle par défaut</vt:lpstr>
      <vt:lpstr>Equation</vt:lpstr>
      <vt:lpstr>Slide 1</vt:lpstr>
      <vt:lpstr>Slide 2</vt:lpstr>
      <vt:lpstr>Slide 3</vt:lpstr>
      <vt:lpstr>Slide 4</vt:lpstr>
      <vt:lpstr>G0:   Ancillary measurements</vt:lpstr>
      <vt:lpstr>G0 N-Δ:   Introduction</vt:lpstr>
      <vt:lpstr>G0 N-Δ:  Theory</vt:lpstr>
      <vt:lpstr>G0 Backward angle: Detectors</vt:lpstr>
      <vt:lpstr>Slide 9</vt:lpstr>
      <vt:lpstr>G0 N-Δ: Data</vt:lpstr>
      <vt:lpstr>G0 N-Δ: Data</vt:lpstr>
      <vt:lpstr>G0 N-Δ: Corrections (all except backgrounds)</vt:lpstr>
      <vt:lpstr>G0 N-Δ: Inelastic locus</vt:lpstr>
      <vt:lpstr>G0 N-Δ: Pion locus</vt:lpstr>
      <vt:lpstr>G0 N-Δ:  Background Correction</vt:lpstr>
      <vt:lpstr>G0 N-Δ:   Background Dilutions    </vt:lpstr>
      <vt:lpstr>G0 N-Δ:   Background Dilutions    LH2</vt:lpstr>
      <vt:lpstr>G0 N-Δ:   Background Dilutions    LH2</vt:lpstr>
      <vt:lpstr>G0 N-Δ:   Background Dilutions    LD2</vt:lpstr>
      <vt:lpstr>G0 N-Δ:   Background Dilutions  (by cell)</vt:lpstr>
      <vt:lpstr>G0 N-Δ:    Background Dilutions  (by octant)</vt:lpstr>
      <vt:lpstr>G0 N-Δ:   Elastic Radiative Tail</vt:lpstr>
      <vt:lpstr>G0 N-Δ:  Result </vt:lpstr>
      <vt:lpstr>G0:  Axial radiative corrections</vt:lpstr>
      <vt:lpstr>Slide 25</vt:lpstr>
      <vt:lpstr>G0: Pion photoproduction:</vt:lpstr>
      <vt:lpstr>G0 N-Δ: Models   (Δ(2) and Δ(3) )  </vt:lpstr>
      <vt:lpstr>G0 N-Δ:  Result  (default model) </vt:lpstr>
      <vt:lpstr>G0 N-Δ:  Dynamical Model of Matsui, Sato and Lee</vt:lpstr>
      <vt:lpstr>G0 N-Δ:   extracting  Δπ(3)   </vt:lpstr>
      <vt:lpstr>G0 N-Δ:  Axial Mass ?   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Armstrong</dc:creator>
  <cp:lastModifiedBy>David Armstrong</cp:lastModifiedBy>
  <cp:revision>782</cp:revision>
  <cp:lastPrinted>2010-10-21T17:11:42Z</cp:lastPrinted>
  <dcterms:created xsi:type="dcterms:W3CDTF">2011-09-06T12:32:42Z</dcterms:created>
  <dcterms:modified xsi:type="dcterms:W3CDTF">2011-09-06T12:35:25Z</dcterms:modified>
</cp:coreProperties>
</file>